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 id="2147483680" r:id="rId3"/>
  </p:sldMasterIdLst>
  <p:notesMasterIdLst>
    <p:notesMasterId r:id="rId64"/>
  </p:notesMasterIdLst>
  <p:sldIdLst>
    <p:sldId id="267" r:id="rId4"/>
    <p:sldId id="2134805198" r:id="rId5"/>
    <p:sldId id="521" r:id="rId6"/>
    <p:sldId id="2134805228" r:id="rId7"/>
    <p:sldId id="531" r:id="rId8"/>
    <p:sldId id="532" r:id="rId9"/>
    <p:sldId id="533" r:id="rId10"/>
    <p:sldId id="535" r:id="rId11"/>
    <p:sldId id="523" r:id="rId12"/>
    <p:sldId id="358" r:id="rId13"/>
    <p:sldId id="525" r:id="rId14"/>
    <p:sldId id="2147377415" r:id="rId15"/>
    <p:sldId id="526" r:id="rId16"/>
    <p:sldId id="2134805167" r:id="rId17"/>
    <p:sldId id="2134805168" r:id="rId18"/>
    <p:sldId id="527" r:id="rId19"/>
    <p:sldId id="517" r:id="rId20"/>
    <p:sldId id="518" r:id="rId21"/>
    <p:sldId id="2147377416" r:id="rId22"/>
    <p:sldId id="2134805166" r:id="rId23"/>
    <p:sldId id="2147377417" r:id="rId24"/>
    <p:sldId id="2134805169" r:id="rId25"/>
    <p:sldId id="2134805170" r:id="rId26"/>
    <p:sldId id="2134805172" r:id="rId27"/>
    <p:sldId id="2134805177" r:id="rId28"/>
    <p:sldId id="2134805178" r:id="rId29"/>
    <p:sldId id="2134805179" r:id="rId30"/>
    <p:sldId id="2134805180" r:id="rId31"/>
    <p:sldId id="2134805181" r:id="rId32"/>
    <p:sldId id="2134805182" r:id="rId33"/>
    <p:sldId id="2134805174" r:id="rId34"/>
    <p:sldId id="2147377418" r:id="rId35"/>
    <p:sldId id="2134805184" r:id="rId36"/>
    <p:sldId id="2134805185" r:id="rId37"/>
    <p:sldId id="2134805186" r:id="rId38"/>
    <p:sldId id="2134805189" r:id="rId39"/>
    <p:sldId id="2134805190" r:id="rId40"/>
    <p:sldId id="2134805191" r:id="rId41"/>
    <p:sldId id="2147377419" r:id="rId42"/>
    <p:sldId id="2147377422" r:id="rId43"/>
    <p:sldId id="2147377423" r:id="rId44"/>
    <p:sldId id="2147377424" r:id="rId45"/>
    <p:sldId id="539" r:id="rId46"/>
    <p:sldId id="540" r:id="rId47"/>
    <p:sldId id="541" r:id="rId48"/>
    <p:sldId id="543" r:id="rId49"/>
    <p:sldId id="544" r:id="rId50"/>
    <p:sldId id="545" r:id="rId51"/>
    <p:sldId id="548" r:id="rId52"/>
    <p:sldId id="2134805225" r:id="rId53"/>
    <p:sldId id="524" r:id="rId54"/>
    <p:sldId id="2147377427" r:id="rId55"/>
    <p:sldId id="549" r:id="rId56"/>
    <p:sldId id="2134805200" r:id="rId57"/>
    <p:sldId id="2147377421" r:id="rId58"/>
    <p:sldId id="2134805201" r:id="rId59"/>
    <p:sldId id="2134805202" r:id="rId60"/>
    <p:sldId id="2147377420" r:id="rId61"/>
    <p:sldId id="550" r:id="rId62"/>
    <p:sldId id="3698" r:id="rId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2EAFBA-4FF9-4800-BE2E-51A7F3E32FDD}" v="3" dt="2023-07-12T16:23:38.9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85" autoAdjust="0"/>
    <p:restoredTop sz="95909"/>
  </p:normalViewPr>
  <p:slideViewPr>
    <p:cSldViewPr snapToGrid="0">
      <p:cViewPr varScale="1">
        <p:scale>
          <a:sx n="116" d="100"/>
          <a:sy n="116" d="100"/>
        </p:scale>
        <p:origin x="30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viewProps" Target="viewProp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notesMaster" Target="notesMasters/notesMaster1.xml"/><Relationship Id="rId69" Type="http://schemas.microsoft.com/office/2016/11/relationships/changesInfo" Target="changesInfos/changesInfo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kana, Kiba (COGTA)" userId="b4d14eb0-af0e-4b46-a6e1-65dc099c6bb7" providerId="ADAL" clId="{F32EAFBA-4FF9-4800-BE2E-51A7F3E32FDD}"/>
    <pc:docChg chg="custSel addSld delSld modSld">
      <pc:chgData name="Kekana, Kiba (COGTA)" userId="b4d14eb0-af0e-4b46-a6e1-65dc099c6bb7" providerId="ADAL" clId="{F32EAFBA-4FF9-4800-BE2E-51A7F3E32FDD}" dt="2023-07-14T10:47:53.785" v="635" actId="47"/>
      <pc:docMkLst>
        <pc:docMk/>
      </pc:docMkLst>
      <pc:sldChg chg="modSp mod">
        <pc:chgData name="Kekana, Kiba (COGTA)" userId="b4d14eb0-af0e-4b46-a6e1-65dc099c6bb7" providerId="ADAL" clId="{F32EAFBA-4FF9-4800-BE2E-51A7F3E32FDD}" dt="2023-07-12T15:18:43.063" v="191" actId="20577"/>
        <pc:sldMkLst>
          <pc:docMk/>
          <pc:sldMk cId="1117234538" sldId="267"/>
        </pc:sldMkLst>
        <pc:spChg chg="mod">
          <ac:chgData name="Kekana, Kiba (COGTA)" userId="b4d14eb0-af0e-4b46-a6e1-65dc099c6bb7" providerId="ADAL" clId="{F32EAFBA-4FF9-4800-BE2E-51A7F3E32FDD}" dt="2023-07-12T15:18:43.063" v="191" actId="20577"/>
          <ac:spMkLst>
            <pc:docMk/>
            <pc:sldMk cId="1117234538" sldId="267"/>
            <ac:spMk id="2" creationId="{5D9059B8-ABFC-FC4E-A71E-2D43CB762F73}"/>
          </ac:spMkLst>
        </pc:spChg>
      </pc:sldChg>
      <pc:sldChg chg="modSp mod">
        <pc:chgData name="Kekana, Kiba (COGTA)" userId="b4d14eb0-af0e-4b46-a6e1-65dc099c6bb7" providerId="ADAL" clId="{F32EAFBA-4FF9-4800-BE2E-51A7F3E32FDD}" dt="2023-07-12T15:24:22.483" v="524" actId="20577"/>
        <pc:sldMkLst>
          <pc:docMk/>
          <pc:sldMk cId="105094358" sldId="521"/>
        </pc:sldMkLst>
        <pc:spChg chg="mod">
          <ac:chgData name="Kekana, Kiba (COGTA)" userId="b4d14eb0-af0e-4b46-a6e1-65dc099c6bb7" providerId="ADAL" clId="{F32EAFBA-4FF9-4800-BE2E-51A7F3E32FDD}" dt="2023-07-12T15:24:22.483" v="524" actId="20577"/>
          <ac:spMkLst>
            <pc:docMk/>
            <pc:sldMk cId="105094358" sldId="521"/>
            <ac:spMk id="5" creationId="{0478F80E-DA34-F721-1723-B2AC13019FFA}"/>
          </ac:spMkLst>
        </pc:spChg>
      </pc:sldChg>
      <pc:sldChg chg="modSp mod">
        <pc:chgData name="Kekana, Kiba (COGTA)" userId="b4d14eb0-af0e-4b46-a6e1-65dc099c6bb7" providerId="ADAL" clId="{F32EAFBA-4FF9-4800-BE2E-51A7F3E32FDD}" dt="2023-07-12T16:24:29.843" v="633" actId="20577"/>
        <pc:sldMkLst>
          <pc:docMk/>
          <pc:sldMk cId="39935574" sldId="535"/>
        </pc:sldMkLst>
        <pc:graphicFrameChg chg="mod modGraphic">
          <ac:chgData name="Kekana, Kiba (COGTA)" userId="b4d14eb0-af0e-4b46-a6e1-65dc099c6bb7" providerId="ADAL" clId="{F32EAFBA-4FF9-4800-BE2E-51A7F3E32FDD}" dt="2023-07-12T16:24:29.843" v="633" actId="20577"/>
          <ac:graphicFrameMkLst>
            <pc:docMk/>
            <pc:sldMk cId="39935574" sldId="535"/>
            <ac:graphicFrameMk id="4" creationId="{A8406784-8700-C6E3-32FB-4007C257295F}"/>
          </ac:graphicFrameMkLst>
        </pc:graphicFrameChg>
      </pc:sldChg>
      <pc:sldChg chg="del">
        <pc:chgData name="Kekana, Kiba (COGTA)" userId="b4d14eb0-af0e-4b46-a6e1-65dc099c6bb7" providerId="ADAL" clId="{F32EAFBA-4FF9-4800-BE2E-51A7F3E32FDD}" dt="2023-07-14T10:47:45.906" v="634" actId="47"/>
        <pc:sldMkLst>
          <pc:docMk/>
          <pc:sldMk cId="243691432" sldId="546"/>
        </pc:sldMkLst>
      </pc:sldChg>
      <pc:sldChg chg="del">
        <pc:chgData name="Kekana, Kiba (COGTA)" userId="b4d14eb0-af0e-4b46-a6e1-65dc099c6bb7" providerId="ADAL" clId="{F32EAFBA-4FF9-4800-BE2E-51A7F3E32FDD}" dt="2023-07-14T10:47:53.785" v="635" actId="47"/>
        <pc:sldMkLst>
          <pc:docMk/>
          <pc:sldMk cId="3523326622" sldId="547"/>
        </pc:sldMkLst>
      </pc:sldChg>
      <pc:sldChg chg="modSp mod">
        <pc:chgData name="Kekana, Kiba (COGTA)" userId="b4d14eb0-af0e-4b46-a6e1-65dc099c6bb7" providerId="ADAL" clId="{F32EAFBA-4FF9-4800-BE2E-51A7F3E32FDD}" dt="2023-07-12T15:05:07.046" v="162" actId="6549"/>
        <pc:sldMkLst>
          <pc:docMk/>
          <pc:sldMk cId="2776637458" sldId="550"/>
        </pc:sldMkLst>
        <pc:spChg chg="mod">
          <ac:chgData name="Kekana, Kiba (COGTA)" userId="b4d14eb0-af0e-4b46-a6e1-65dc099c6bb7" providerId="ADAL" clId="{F32EAFBA-4FF9-4800-BE2E-51A7F3E32FDD}" dt="2023-07-12T15:05:07.046" v="162" actId="6549"/>
          <ac:spMkLst>
            <pc:docMk/>
            <pc:sldMk cId="2776637458" sldId="550"/>
            <ac:spMk id="3" creationId="{8AF62B98-EEC1-5206-3574-1CFB7FFD3500}"/>
          </ac:spMkLst>
        </pc:spChg>
      </pc:sldChg>
      <pc:sldChg chg="del">
        <pc:chgData name="Kekana, Kiba (COGTA)" userId="b4d14eb0-af0e-4b46-a6e1-65dc099c6bb7" providerId="ADAL" clId="{F32EAFBA-4FF9-4800-BE2E-51A7F3E32FDD}" dt="2023-07-12T15:05:24.168" v="163" actId="47"/>
        <pc:sldMkLst>
          <pc:docMk/>
          <pc:sldMk cId="2378726897" sldId="551"/>
        </pc:sldMkLst>
      </pc:sldChg>
      <pc:sldChg chg="modSp mod">
        <pc:chgData name="Kekana, Kiba (COGTA)" userId="b4d14eb0-af0e-4b46-a6e1-65dc099c6bb7" providerId="ADAL" clId="{F32EAFBA-4FF9-4800-BE2E-51A7F3E32FDD}" dt="2023-07-12T15:14:32.157" v="186" actId="255"/>
        <pc:sldMkLst>
          <pc:docMk/>
          <pc:sldMk cId="3142869475" sldId="2134805200"/>
        </pc:sldMkLst>
        <pc:spChg chg="mod">
          <ac:chgData name="Kekana, Kiba (COGTA)" userId="b4d14eb0-af0e-4b46-a6e1-65dc099c6bb7" providerId="ADAL" clId="{F32EAFBA-4FF9-4800-BE2E-51A7F3E32FDD}" dt="2023-07-12T15:14:32.157" v="186" actId="255"/>
          <ac:spMkLst>
            <pc:docMk/>
            <pc:sldMk cId="3142869475" sldId="2134805200"/>
            <ac:spMk id="3" creationId="{A6E05B4E-98A1-FCF2-7C22-E65354287F76}"/>
          </ac:spMkLst>
        </pc:spChg>
      </pc:sldChg>
      <pc:sldChg chg="del">
        <pc:chgData name="Kekana, Kiba (COGTA)" userId="b4d14eb0-af0e-4b46-a6e1-65dc099c6bb7" providerId="ADAL" clId="{F32EAFBA-4FF9-4800-BE2E-51A7F3E32FDD}" dt="2023-07-12T15:09:59.091" v="166" actId="47"/>
        <pc:sldMkLst>
          <pc:docMk/>
          <pc:sldMk cId="1311771992" sldId="2134805219"/>
        </pc:sldMkLst>
      </pc:sldChg>
      <pc:sldChg chg="del">
        <pc:chgData name="Kekana, Kiba (COGTA)" userId="b4d14eb0-af0e-4b46-a6e1-65dc099c6bb7" providerId="ADAL" clId="{F32EAFBA-4FF9-4800-BE2E-51A7F3E32FDD}" dt="2023-07-12T15:05:52.443" v="165" actId="47"/>
        <pc:sldMkLst>
          <pc:docMk/>
          <pc:sldMk cId="1265695234" sldId="2134805226"/>
        </pc:sldMkLst>
      </pc:sldChg>
      <pc:sldChg chg="add del">
        <pc:chgData name="Kekana, Kiba (COGTA)" userId="b4d14eb0-af0e-4b46-a6e1-65dc099c6bb7" providerId="ADAL" clId="{F32EAFBA-4FF9-4800-BE2E-51A7F3E32FDD}" dt="2023-07-12T16:20:56.850" v="597" actId="47"/>
        <pc:sldMkLst>
          <pc:docMk/>
          <pc:sldMk cId="1279872078" sldId="2147377380"/>
        </pc:sldMkLst>
      </pc:sldChg>
      <pc:sldChg chg="modSp del mod">
        <pc:chgData name="Kekana, Kiba (COGTA)" userId="b4d14eb0-af0e-4b46-a6e1-65dc099c6bb7" providerId="ADAL" clId="{F32EAFBA-4FF9-4800-BE2E-51A7F3E32FDD}" dt="2023-07-12T15:15:47.481" v="187" actId="47"/>
        <pc:sldMkLst>
          <pc:docMk/>
          <pc:sldMk cId="3969274411" sldId="2147377426"/>
        </pc:sldMkLst>
        <pc:spChg chg="mod">
          <ac:chgData name="Kekana, Kiba (COGTA)" userId="b4d14eb0-af0e-4b46-a6e1-65dc099c6bb7" providerId="ADAL" clId="{F32EAFBA-4FF9-4800-BE2E-51A7F3E32FDD}" dt="2023-07-12T15:12:25.079" v="177" actId="27636"/>
          <ac:spMkLst>
            <pc:docMk/>
            <pc:sldMk cId="3969274411" sldId="2147377426"/>
            <ac:spMk id="3" creationId="{CC8EEF96-9F0A-09B8-B82B-8AEFFD6AAECF}"/>
          </ac:spMkLst>
        </pc:spChg>
      </pc:sldChg>
      <pc:sldChg chg="del">
        <pc:chgData name="Kekana, Kiba (COGTA)" userId="b4d14eb0-af0e-4b46-a6e1-65dc099c6bb7" providerId="ADAL" clId="{F32EAFBA-4FF9-4800-BE2E-51A7F3E32FDD}" dt="2023-07-12T15:05:26.770" v="164" actId="47"/>
        <pc:sldMkLst>
          <pc:docMk/>
          <pc:sldMk cId="778805174" sldId="214737742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64B943-6708-47EF-AFA5-9B5664F1776D}"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n-ZA"/>
        </a:p>
      </dgm:t>
    </dgm:pt>
    <dgm:pt modelId="{EAA4E438-16EF-4002-96A4-E93B33963BE7}">
      <dgm:prSet/>
      <dgm:spPr/>
      <dgm:t>
        <a:bodyPr/>
        <a:lstStyle/>
        <a:p>
          <a:r>
            <a:rPr lang="en-US" b="0" baseline="0" dirty="0"/>
            <a:t>Used a combination  of literature review, interviews and group interviews/discussions;</a:t>
          </a:r>
          <a:endParaRPr lang="en-ZA" dirty="0"/>
        </a:p>
      </dgm:t>
    </dgm:pt>
    <dgm:pt modelId="{0B39FAA7-0998-4C4F-A265-257460D24926}" type="parTrans" cxnId="{B9EC4E43-6F8C-4583-AF59-4E39BE4C02D0}">
      <dgm:prSet/>
      <dgm:spPr/>
      <dgm:t>
        <a:bodyPr/>
        <a:lstStyle/>
        <a:p>
          <a:endParaRPr lang="en-ZA"/>
        </a:p>
      </dgm:t>
    </dgm:pt>
    <dgm:pt modelId="{17DC905D-D205-4C4F-9F3A-8702FF492FF8}" type="sibTrans" cxnId="{B9EC4E43-6F8C-4583-AF59-4E39BE4C02D0}">
      <dgm:prSet/>
      <dgm:spPr/>
      <dgm:t>
        <a:bodyPr/>
        <a:lstStyle/>
        <a:p>
          <a:endParaRPr lang="en-ZA" dirty="0"/>
        </a:p>
      </dgm:t>
    </dgm:pt>
    <dgm:pt modelId="{5DEE6CBB-5B34-40F5-9DB4-6E85083701BC}">
      <dgm:prSet/>
      <dgm:spPr/>
      <dgm:t>
        <a:bodyPr/>
        <a:lstStyle/>
        <a:p>
          <a:r>
            <a:rPr lang="en-US" b="0" baseline="0" dirty="0"/>
            <a:t>Literature Review: Extensive review of local and global literature on various aspects of coalitions;</a:t>
          </a:r>
          <a:endParaRPr lang="en-ZA" dirty="0"/>
        </a:p>
      </dgm:t>
    </dgm:pt>
    <dgm:pt modelId="{CA785B80-08B0-4E8B-B44C-0CB6F0CBBD85}" type="parTrans" cxnId="{3B317A58-2EB6-4A6D-B59B-6495E8FBE985}">
      <dgm:prSet/>
      <dgm:spPr/>
      <dgm:t>
        <a:bodyPr/>
        <a:lstStyle/>
        <a:p>
          <a:endParaRPr lang="en-ZA"/>
        </a:p>
      </dgm:t>
    </dgm:pt>
    <dgm:pt modelId="{E66AA31C-BE7C-4372-98AE-2F362DC969A2}" type="sibTrans" cxnId="{3B317A58-2EB6-4A6D-B59B-6495E8FBE985}">
      <dgm:prSet/>
      <dgm:spPr/>
      <dgm:t>
        <a:bodyPr/>
        <a:lstStyle/>
        <a:p>
          <a:endParaRPr lang="en-ZA" dirty="0"/>
        </a:p>
      </dgm:t>
    </dgm:pt>
    <dgm:pt modelId="{99418538-1B98-4C18-86D3-3B7C5EF8F20C}">
      <dgm:prSet/>
      <dgm:spPr/>
      <dgm:t>
        <a:bodyPr/>
        <a:lstStyle/>
        <a:p>
          <a:r>
            <a:rPr lang="en-US" b="0" baseline="0" dirty="0"/>
            <a:t>Interviews: Interviewed a Mayor, Whip, Councillors, political parties, current and former City Managers. CoGTA National and experts;</a:t>
          </a:r>
          <a:endParaRPr lang="en-ZA" dirty="0"/>
        </a:p>
      </dgm:t>
    </dgm:pt>
    <dgm:pt modelId="{04B1FC7F-9602-4959-A0E4-9437A489503D}" type="parTrans" cxnId="{EFD4B9B8-A076-4314-B8E4-25AF8EA99AF9}">
      <dgm:prSet/>
      <dgm:spPr/>
      <dgm:t>
        <a:bodyPr/>
        <a:lstStyle/>
        <a:p>
          <a:endParaRPr lang="en-ZA"/>
        </a:p>
      </dgm:t>
    </dgm:pt>
    <dgm:pt modelId="{BA1E69FC-85CB-464C-87BB-AFBF203ECDC6}" type="sibTrans" cxnId="{EFD4B9B8-A076-4314-B8E4-25AF8EA99AF9}">
      <dgm:prSet/>
      <dgm:spPr/>
      <dgm:t>
        <a:bodyPr/>
        <a:lstStyle/>
        <a:p>
          <a:endParaRPr lang="en-ZA" dirty="0"/>
        </a:p>
      </dgm:t>
    </dgm:pt>
    <dgm:pt modelId="{9C637F9A-4FE6-44B3-8B73-4FD0B2D6E162}">
      <dgm:prSet/>
      <dgm:spPr/>
      <dgm:t>
        <a:bodyPr/>
        <a:lstStyle/>
        <a:p>
          <a:r>
            <a:rPr lang="en-US" b="0" baseline="0" dirty="0"/>
            <a:t>Group interviews/discussions with CoGTA GP senior officials and Councillors in one municipality; and</a:t>
          </a:r>
          <a:endParaRPr lang="en-ZA" dirty="0"/>
        </a:p>
      </dgm:t>
    </dgm:pt>
    <dgm:pt modelId="{B7EAA79F-FC7E-4758-B726-996A6A208EF8}" type="parTrans" cxnId="{77ED35D2-2447-44E6-9307-3ABFC00ABFD4}">
      <dgm:prSet/>
      <dgm:spPr/>
      <dgm:t>
        <a:bodyPr/>
        <a:lstStyle/>
        <a:p>
          <a:endParaRPr lang="en-ZA"/>
        </a:p>
      </dgm:t>
    </dgm:pt>
    <dgm:pt modelId="{9E277B14-A04B-4564-A7FC-DD0B861EC6F0}" type="sibTrans" cxnId="{77ED35D2-2447-44E6-9307-3ABFC00ABFD4}">
      <dgm:prSet/>
      <dgm:spPr/>
      <dgm:t>
        <a:bodyPr/>
        <a:lstStyle/>
        <a:p>
          <a:endParaRPr lang="en-ZA" dirty="0"/>
        </a:p>
      </dgm:t>
    </dgm:pt>
    <dgm:pt modelId="{571CF645-4846-4A4E-9E0C-6C4C4BE632FA}">
      <dgm:prSet/>
      <dgm:spPr/>
      <dgm:t>
        <a:bodyPr/>
        <a:lstStyle/>
        <a:p>
          <a:r>
            <a:rPr lang="en-US" b="0" baseline="0" dirty="0"/>
            <a:t>Validation Session with senior practitioners and experts on governance and coalitions</a:t>
          </a:r>
          <a:endParaRPr lang="en-ZA" dirty="0"/>
        </a:p>
      </dgm:t>
    </dgm:pt>
    <dgm:pt modelId="{D4DC19BF-4763-4BD7-A96C-066BD357362D}" type="parTrans" cxnId="{9AF2EAC7-07BB-4907-994B-9D42EB875F01}">
      <dgm:prSet/>
      <dgm:spPr/>
      <dgm:t>
        <a:bodyPr/>
        <a:lstStyle/>
        <a:p>
          <a:endParaRPr lang="en-ZA"/>
        </a:p>
      </dgm:t>
    </dgm:pt>
    <dgm:pt modelId="{D35FB870-AB9B-4BAE-8005-9D581E1E93D8}" type="sibTrans" cxnId="{9AF2EAC7-07BB-4907-994B-9D42EB875F01}">
      <dgm:prSet/>
      <dgm:spPr/>
      <dgm:t>
        <a:bodyPr/>
        <a:lstStyle/>
        <a:p>
          <a:endParaRPr lang="en-ZA"/>
        </a:p>
      </dgm:t>
    </dgm:pt>
    <dgm:pt modelId="{DAE2CC6C-A3FC-4CC7-ADBA-E1E70A78EE78}" type="pres">
      <dgm:prSet presAssocID="{1364B943-6708-47EF-AFA5-9B5664F1776D}" presName="outerComposite" presStyleCnt="0">
        <dgm:presLayoutVars>
          <dgm:chMax val="5"/>
          <dgm:dir/>
          <dgm:resizeHandles val="exact"/>
        </dgm:presLayoutVars>
      </dgm:prSet>
      <dgm:spPr/>
    </dgm:pt>
    <dgm:pt modelId="{CD0DCB5B-B07B-4D96-A121-F22C03B9699E}" type="pres">
      <dgm:prSet presAssocID="{1364B943-6708-47EF-AFA5-9B5664F1776D}" presName="dummyMaxCanvas" presStyleCnt="0">
        <dgm:presLayoutVars/>
      </dgm:prSet>
      <dgm:spPr/>
    </dgm:pt>
    <dgm:pt modelId="{B7FED363-4A56-4D35-956D-946FB4EAC62C}" type="pres">
      <dgm:prSet presAssocID="{1364B943-6708-47EF-AFA5-9B5664F1776D}" presName="FiveNodes_1" presStyleLbl="node1" presStyleIdx="0" presStyleCnt="5">
        <dgm:presLayoutVars>
          <dgm:bulletEnabled val="1"/>
        </dgm:presLayoutVars>
      </dgm:prSet>
      <dgm:spPr/>
    </dgm:pt>
    <dgm:pt modelId="{0BA448AE-878F-481B-8A06-B335A07E2E52}" type="pres">
      <dgm:prSet presAssocID="{1364B943-6708-47EF-AFA5-9B5664F1776D}" presName="FiveNodes_2" presStyleLbl="node1" presStyleIdx="1" presStyleCnt="5">
        <dgm:presLayoutVars>
          <dgm:bulletEnabled val="1"/>
        </dgm:presLayoutVars>
      </dgm:prSet>
      <dgm:spPr/>
    </dgm:pt>
    <dgm:pt modelId="{7E2DE5EB-02E6-4182-86F3-26D33304DB05}" type="pres">
      <dgm:prSet presAssocID="{1364B943-6708-47EF-AFA5-9B5664F1776D}" presName="FiveNodes_3" presStyleLbl="node1" presStyleIdx="2" presStyleCnt="5">
        <dgm:presLayoutVars>
          <dgm:bulletEnabled val="1"/>
        </dgm:presLayoutVars>
      </dgm:prSet>
      <dgm:spPr/>
    </dgm:pt>
    <dgm:pt modelId="{AAE69550-6A92-48F5-B660-4AE2B389F497}" type="pres">
      <dgm:prSet presAssocID="{1364B943-6708-47EF-AFA5-9B5664F1776D}" presName="FiveNodes_4" presStyleLbl="node1" presStyleIdx="3" presStyleCnt="5">
        <dgm:presLayoutVars>
          <dgm:bulletEnabled val="1"/>
        </dgm:presLayoutVars>
      </dgm:prSet>
      <dgm:spPr/>
    </dgm:pt>
    <dgm:pt modelId="{EA9A0E35-1AA6-4A43-ACC2-98580F285382}" type="pres">
      <dgm:prSet presAssocID="{1364B943-6708-47EF-AFA5-9B5664F1776D}" presName="FiveNodes_5" presStyleLbl="node1" presStyleIdx="4" presStyleCnt="5">
        <dgm:presLayoutVars>
          <dgm:bulletEnabled val="1"/>
        </dgm:presLayoutVars>
      </dgm:prSet>
      <dgm:spPr/>
    </dgm:pt>
    <dgm:pt modelId="{4364E88F-BBF9-422B-93A7-D533BF0AC2F7}" type="pres">
      <dgm:prSet presAssocID="{1364B943-6708-47EF-AFA5-9B5664F1776D}" presName="FiveConn_1-2" presStyleLbl="fgAccFollowNode1" presStyleIdx="0" presStyleCnt="4">
        <dgm:presLayoutVars>
          <dgm:bulletEnabled val="1"/>
        </dgm:presLayoutVars>
      </dgm:prSet>
      <dgm:spPr/>
    </dgm:pt>
    <dgm:pt modelId="{703AF078-53FC-4FE0-B5AD-80016E75A4FB}" type="pres">
      <dgm:prSet presAssocID="{1364B943-6708-47EF-AFA5-9B5664F1776D}" presName="FiveConn_2-3" presStyleLbl="fgAccFollowNode1" presStyleIdx="1" presStyleCnt="4">
        <dgm:presLayoutVars>
          <dgm:bulletEnabled val="1"/>
        </dgm:presLayoutVars>
      </dgm:prSet>
      <dgm:spPr/>
    </dgm:pt>
    <dgm:pt modelId="{986E1EDA-41D4-476B-80BF-86B973D2C1AB}" type="pres">
      <dgm:prSet presAssocID="{1364B943-6708-47EF-AFA5-9B5664F1776D}" presName="FiveConn_3-4" presStyleLbl="fgAccFollowNode1" presStyleIdx="2" presStyleCnt="4">
        <dgm:presLayoutVars>
          <dgm:bulletEnabled val="1"/>
        </dgm:presLayoutVars>
      </dgm:prSet>
      <dgm:spPr/>
    </dgm:pt>
    <dgm:pt modelId="{4D3CFA20-FF39-43F3-8F04-75521FFC36F1}" type="pres">
      <dgm:prSet presAssocID="{1364B943-6708-47EF-AFA5-9B5664F1776D}" presName="FiveConn_4-5" presStyleLbl="fgAccFollowNode1" presStyleIdx="3" presStyleCnt="4">
        <dgm:presLayoutVars>
          <dgm:bulletEnabled val="1"/>
        </dgm:presLayoutVars>
      </dgm:prSet>
      <dgm:spPr/>
    </dgm:pt>
    <dgm:pt modelId="{363C8926-7F41-4C69-AF2A-D846891D6CF0}" type="pres">
      <dgm:prSet presAssocID="{1364B943-6708-47EF-AFA5-9B5664F1776D}" presName="FiveNodes_1_text" presStyleLbl="node1" presStyleIdx="4" presStyleCnt="5">
        <dgm:presLayoutVars>
          <dgm:bulletEnabled val="1"/>
        </dgm:presLayoutVars>
      </dgm:prSet>
      <dgm:spPr/>
    </dgm:pt>
    <dgm:pt modelId="{7337DC83-9203-4A73-BAA3-02E27EF98975}" type="pres">
      <dgm:prSet presAssocID="{1364B943-6708-47EF-AFA5-9B5664F1776D}" presName="FiveNodes_2_text" presStyleLbl="node1" presStyleIdx="4" presStyleCnt="5">
        <dgm:presLayoutVars>
          <dgm:bulletEnabled val="1"/>
        </dgm:presLayoutVars>
      </dgm:prSet>
      <dgm:spPr/>
    </dgm:pt>
    <dgm:pt modelId="{827B8F23-FFF4-4D3D-BB9C-FED625CC939B}" type="pres">
      <dgm:prSet presAssocID="{1364B943-6708-47EF-AFA5-9B5664F1776D}" presName="FiveNodes_3_text" presStyleLbl="node1" presStyleIdx="4" presStyleCnt="5">
        <dgm:presLayoutVars>
          <dgm:bulletEnabled val="1"/>
        </dgm:presLayoutVars>
      </dgm:prSet>
      <dgm:spPr/>
    </dgm:pt>
    <dgm:pt modelId="{0B8E3C41-9B22-4445-BF55-9E6EBFC0BB84}" type="pres">
      <dgm:prSet presAssocID="{1364B943-6708-47EF-AFA5-9B5664F1776D}" presName="FiveNodes_4_text" presStyleLbl="node1" presStyleIdx="4" presStyleCnt="5">
        <dgm:presLayoutVars>
          <dgm:bulletEnabled val="1"/>
        </dgm:presLayoutVars>
      </dgm:prSet>
      <dgm:spPr/>
    </dgm:pt>
    <dgm:pt modelId="{8BC197D4-FB1F-4FFF-B615-9423573514D6}" type="pres">
      <dgm:prSet presAssocID="{1364B943-6708-47EF-AFA5-9B5664F1776D}" presName="FiveNodes_5_text" presStyleLbl="node1" presStyleIdx="4" presStyleCnt="5">
        <dgm:presLayoutVars>
          <dgm:bulletEnabled val="1"/>
        </dgm:presLayoutVars>
      </dgm:prSet>
      <dgm:spPr/>
    </dgm:pt>
  </dgm:ptLst>
  <dgm:cxnLst>
    <dgm:cxn modelId="{D1978A02-24A4-4AA2-97AD-A9F7538D45F5}" type="presOf" srcId="{99418538-1B98-4C18-86D3-3B7C5EF8F20C}" destId="{7E2DE5EB-02E6-4182-86F3-26D33304DB05}" srcOrd="0" destOrd="0" presId="urn:microsoft.com/office/officeart/2005/8/layout/vProcess5"/>
    <dgm:cxn modelId="{C850D103-0285-4E63-B411-9E3753C022F1}" type="presOf" srcId="{1364B943-6708-47EF-AFA5-9B5664F1776D}" destId="{DAE2CC6C-A3FC-4CC7-ADBA-E1E70A78EE78}" srcOrd="0" destOrd="0" presId="urn:microsoft.com/office/officeart/2005/8/layout/vProcess5"/>
    <dgm:cxn modelId="{5337AD1B-F07E-4FD6-9B70-A860A491FC83}" type="presOf" srcId="{571CF645-4846-4A4E-9E0C-6C4C4BE632FA}" destId="{EA9A0E35-1AA6-4A43-ACC2-98580F285382}" srcOrd="0" destOrd="0" presId="urn:microsoft.com/office/officeart/2005/8/layout/vProcess5"/>
    <dgm:cxn modelId="{C1DA8725-C246-4852-8B4B-4425A2545227}" type="presOf" srcId="{99418538-1B98-4C18-86D3-3B7C5EF8F20C}" destId="{827B8F23-FFF4-4D3D-BB9C-FED625CC939B}" srcOrd="1" destOrd="0" presId="urn:microsoft.com/office/officeart/2005/8/layout/vProcess5"/>
    <dgm:cxn modelId="{C2E48929-8B24-43E3-BDEE-3CDEB4025BEE}" type="presOf" srcId="{9C637F9A-4FE6-44B3-8B73-4FD0B2D6E162}" destId="{AAE69550-6A92-48F5-B660-4AE2B389F497}" srcOrd="0" destOrd="0" presId="urn:microsoft.com/office/officeart/2005/8/layout/vProcess5"/>
    <dgm:cxn modelId="{FF1FA72B-2221-4B14-AFCA-295AE1313BAB}" type="presOf" srcId="{17DC905D-D205-4C4F-9F3A-8702FF492FF8}" destId="{4364E88F-BBF9-422B-93A7-D533BF0AC2F7}" srcOrd="0" destOrd="0" presId="urn:microsoft.com/office/officeart/2005/8/layout/vProcess5"/>
    <dgm:cxn modelId="{B9EC4E43-6F8C-4583-AF59-4E39BE4C02D0}" srcId="{1364B943-6708-47EF-AFA5-9B5664F1776D}" destId="{EAA4E438-16EF-4002-96A4-E93B33963BE7}" srcOrd="0" destOrd="0" parTransId="{0B39FAA7-0998-4C4F-A265-257460D24926}" sibTransId="{17DC905D-D205-4C4F-9F3A-8702FF492FF8}"/>
    <dgm:cxn modelId="{E6FFAB69-B818-4147-9384-BA0AE09121DE}" type="presOf" srcId="{E66AA31C-BE7C-4372-98AE-2F362DC969A2}" destId="{703AF078-53FC-4FE0-B5AD-80016E75A4FB}" srcOrd="0" destOrd="0" presId="urn:microsoft.com/office/officeart/2005/8/layout/vProcess5"/>
    <dgm:cxn modelId="{62ADA975-D230-4350-82F3-F091C6B9C45A}" type="presOf" srcId="{EAA4E438-16EF-4002-96A4-E93B33963BE7}" destId="{B7FED363-4A56-4D35-956D-946FB4EAC62C}" srcOrd="0" destOrd="0" presId="urn:microsoft.com/office/officeart/2005/8/layout/vProcess5"/>
    <dgm:cxn modelId="{3B317A58-2EB6-4A6D-B59B-6495E8FBE985}" srcId="{1364B943-6708-47EF-AFA5-9B5664F1776D}" destId="{5DEE6CBB-5B34-40F5-9DB4-6E85083701BC}" srcOrd="1" destOrd="0" parTransId="{CA785B80-08B0-4E8B-B44C-0CB6F0CBBD85}" sibTransId="{E66AA31C-BE7C-4372-98AE-2F362DC969A2}"/>
    <dgm:cxn modelId="{69C91483-91F0-4ABD-8607-62B7F59639E9}" type="presOf" srcId="{9E277B14-A04B-4564-A7FC-DD0B861EC6F0}" destId="{4D3CFA20-FF39-43F3-8F04-75521FFC36F1}" srcOrd="0" destOrd="0" presId="urn:microsoft.com/office/officeart/2005/8/layout/vProcess5"/>
    <dgm:cxn modelId="{6ACB658B-0DD2-4C4D-BF3A-359C6E5E5AAA}" type="presOf" srcId="{5DEE6CBB-5B34-40F5-9DB4-6E85083701BC}" destId="{0BA448AE-878F-481B-8A06-B335A07E2E52}" srcOrd="0" destOrd="0" presId="urn:microsoft.com/office/officeart/2005/8/layout/vProcess5"/>
    <dgm:cxn modelId="{6A3A0093-9C1E-4361-921B-CD42923CD71D}" type="presOf" srcId="{EAA4E438-16EF-4002-96A4-E93B33963BE7}" destId="{363C8926-7F41-4C69-AF2A-D846891D6CF0}" srcOrd="1" destOrd="0" presId="urn:microsoft.com/office/officeart/2005/8/layout/vProcess5"/>
    <dgm:cxn modelId="{691AACB5-6758-452D-9E50-113DBA8CCC19}" type="presOf" srcId="{BA1E69FC-85CB-464C-87BB-AFBF203ECDC6}" destId="{986E1EDA-41D4-476B-80BF-86B973D2C1AB}" srcOrd="0" destOrd="0" presId="urn:microsoft.com/office/officeart/2005/8/layout/vProcess5"/>
    <dgm:cxn modelId="{EFD4B9B8-A076-4314-B8E4-25AF8EA99AF9}" srcId="{1364B943-6708-47EF-AFA5-9B5664F1776D}" destId="{99418538-1B98-4C18-86D3-3B7C5EF8F20C}" srcOrd="2" destOrd="0" parTransId="{04B1FC7F-9602-4959-A0E4-9437A489503D}" sibTransId="{BA1E69FC-85CB-464C-87BB-AFBF203ECDC6}"/>
    <dgm:cxn modelId="{9AF2EAC7-07BB-4907-994B-9D42EB875F01}" srcId="{1364B943-6708-47EF-AFA5-9B5664F1776D}" destId="{571CF645-4846-4A4E-9E0C-6C4C4BE632FA}" srcOrd="4" destOrd="0" parTransId="{D4DC19BF-4763-4BD7-A96C-066BD357362D}" sibTransId="{D35FB870-AB9B-4BAE-8005-9D581E1E93D8}"/>
    <dgm:cxn modelId="{10A5ABCF-4842-407E-9AC8-2E01D79DFD37}" type="presOf" srcId="{5DEE6CBB-5B34-40F5-9DB4-6E85083701BC}" destId="{7337DC83-9203-4A73-BAA3-02E27EF98975}" srcOrd="1" destOrd="0" presId="urn:microsoft.com/office/officeart/2005/8/layout/vProcess5"/>
    <dgm:cxn modelId="{77ED35D2-2447-44E6-9307-3ABFC00ABFD4}" srcId="{1364B943-6708-47EF-AFA5-9B5664F1776D}" destId="{9C637F9A-4FE6-44B3-8B73-4FD0B2D6E162}" srcOrd="3" destOrd="0" parTransId="{B7EAA79F-FC7E-4758-B726-996A6A208EF8}" sibTransId="{9E277B14-A04B-4564-A7FC-DD0B861EC6F0}"/>
    <dgm:cxn modelId="{BDF416D4-45E2-4B46-8578-223374C57214}" type="presOf" srcId="{9C637F9A-4FE6-44B3-8B73-4FD0B2D6E162}" destId="{0B8E3C41-9B22-4445-BF55-9E6EBFC0BB84}" srcOrd="1" destOrd="0" presId="urn:microsoft.com/office/officeart/2005/8/layout/vProcess5"/>
    <dgm:cxn modelId="{04C3A9FD-614C-4FDD-B78F-77757E69D143}" type="presOf" srcId="{571CF645-4846-4A4E-9E0C-6C4C4BE632FA}" destId="{8BC197D4-FB1F-4FFF-B615-9423573514D6}" srcOrd="1" destOrd="0" presId="urn:microsoft.com/office/officeart/2005/8/layout/vProcess5"/>
    <dgm:cxn modelId="{FFCEF9E9-91BE-46FD-BCD5-67B0B404D476}" type="presParOf" srcId="{DAE2CC6C-A3FC-4CC7-ADBA-E1E70A78EE78}" destId="{CD0DCB5B-B07B-4D96-A121-F22C03B9699E}" srcOrd="0" destOrd="0" presId="urn:microsoft.com/office/officeart/2005/8/layout/vProcess5"/>
    <dgm:cxn modelId="{152CAFEF-BA55-4690-BC7D-511DE844CBF5}" type="presParOf" srcId="{DAE2CC6C-A3FC-4CC7-ADBA-E1E70A78EE78}" destId="{B7FED363-4A56-4D35-956D-946FB4EAC62C}" srcOrd="1" destOrd="0" presId="urn:microsoft.com/office/officeart/2005/8/layout/vProcess5"/>
    <dgm:cxn modelId="{702F9C06-B763-41D8-9847-F64E423CBFE8}" type="presParOf" srcId="{DAE2CC6C-A3FC-4CC7-ADBA-E1E70A78EE78}" destId="{0BA448AE-878F-481B-8A06-B335A07E2E52}" srcOrd="2" destOrd="0" presId="urn:microsoft.com/office/officeart/2005/8/layout/vProcess5"/>
    <dgm:cxn modelId="{3C2923B3-2242-4559-9C30-D78A7100BA1A}" type="presParOf" srcId="{DAE2CC6C-A3FC-4CC7-ADBA-E1E70A78EE78}" destId="{7E2DE5EB-02E6-4182-86F3-26D33304DB05}" srcOrd="3" destOrd="0" presId="urn:microsoft.com/office/officeart/2005/8/layout/vProcess5"/>
    <dgm:cxn modelId="{D1D307E1-C67A-4B38-8186-38FDD64C2605}" type="presParOf" srcId="{DAE2CC6C-A3FC-4CC7-ADBA-E1E70A78EE78}" destId="{AAE69550-6A92-48F5-B660-4AE2B389F497}" srcOrd="4" destOrd="0" presId="urn:microsoft.com/office/officeart/2005/8/layout/vProcess5"/>
    <dgm:cxn modelId="{9901E360-5428-4B25-A6F1-07FA3A4C7FFD}" type="presParOf" srcId="{DAE2CC6C-A3FC-4CC7-ADBA-E1E70A78EE78}" destId="{EA9A0E35-1AA6-4A43-ACC2-98580F285382}" srcOrd="5" destOrd="0" presId="urn:microsoft.com/office/officeart/2005/8/layout/vProcess5"/>
    <dgm:cxn modelId="{F00A2524-53F2-4E6A-8C59-CB9FEE1A3C5E}" type="presParOf" srcId="{DAE2CC6C-A3FC-4CC7-ADBA-E1E70A78EE78}" destId="{4364E88F-BBF9-422B-93A7-D533BF0AC2F7}" srcOrd="6" destOrd="0" presId="urn:microsoft.com/office/officeart/2005/8/layout/vProcess5"/>
    <dgm:cxn modelId="{217EFB63-89D8-4945-A594-B30E64CF409F}" type="presParOf" srcId="{DAE2CC6C-A3FC-4CC7-ADBA-E1E70A78EE78}" destId="{703AF078-53FC-4FE0-B5AD-80016E75A4FB}" srcOrd="7" destOrd="0" presId="urn:microsoft.com/office/officeart/2005/8/layout/vProcess5"/>
    <dgm:cxn modelId="{593FD07C-86BF-4760-89B8-44620A2CBA29}" type="presParOf" srcId="{DAE2CC6C-A3FC-4CC7-ADBA-E1E70A78EE78}" destId="{986E1EDA-41D4-476B-80BF-86B973D2C1AB}" srcOrd="8" destOrd="0" presId="urn:microsoft.com/office/officeart/2005/8/layout/vProcess5"/>
    <dgm:cxn modelId="{EF0E9A61-3688-4A70-9C44-DE81B810A003}" type="presParOf" srcId="{DAE2CC6C-A3FC-4CC7-ADBA-E1E70A78EE78}" destId="{4D3CFA20-FF39-43F3-8F04-75521FFC36F1}" srcOrd="9" destOrd="0" presId="urn:microsoft.com/office/officeart/2005/8/layout/vProcess5"/>
    <dgm:cxn modelId="{7ABB960D-01E1-4851-9271-FFAD1AFF9F5E}" type="presParOf" srcId="{DAE2CC6C-A3FC-4CC7-ADBA-E1E70A78EE78}" destId="{363C8926-7F41-4C69-AF2A-D846891D6CF0}" srcOrd="10" destOrd="0" presId="urn:microsoft.com/office/officeart/2005/8/layout/vProcess5"/>
    <dgm:cxn modelId="{85492E2F-00F0-4B1A-A80D-5291F0D64EF3}" type="presParOf" srcId="{DAE2CC6C-A3FC-4CC7-ADBA-E1E70A78EE78}" destId="{7337DC83-9203-4A73-BAA3-02E27EF98975}" srcOrd="11" destOrd="0" presId="urn:microsoft.com/office/officeart/2005/8/layout/vProcess5"/>
    <dgm:cxn modelId="{0F95B361-9E17-4580-B824-6D2A69B5D846}" type="presParOf" srcId="{DAE2CC6C-A3FC-4CC7-ADBA-E1E70A78EE78}" destId="{827B8F23-FFF4-4D3D-BB9C-FED625CC939B}" srcOrd="12" destOrd="0" presId="urn:microsoft.com/office/officeart/2005/8/layout/vProcess5"/>
    <dgm:cxn modelId="{3C88DD9A-6186-4296-92DF-09C4E2F5A556}" type="presParOf" srcId="{DAE2CC6C-A3FC-4CC7-ADBA-E1E70A78EE78}" destId="{0B8E3C41-9B22-4445-BF55-9E6EBFC0BB84}" srcOrd="13" destOrd="0" presId="urn:microsoft.com/office/officeart/2005/8/layout/vProcess5"/>
    <dgm:cxn modelId="{F103CA3C-C2B2-49E7-88A3-8E195754C369}" type="presParOf" srcId="{DAE2CC6C-A3FC-4CC7-ADBA-E1E70A78EE78}" destId="{8BC197D4-FB1F-4FFF-B615-9423573514D6}"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C2F152-F376-487E-BFB1-99BB4BE2A754}"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ZA"/>
        </a:p>
      </dgm:t>
    </dgm:pt>
    <dgm:pt modelId="{36C8B1E4-35C0-4212-8E33-CD16E04FE5CE}">
      <dgm:prSet/>
      <dgm:spPr/>
      <dgm:t>
        <a:bodyPr/>
        <a:lstStyle/>
        <a:p>
          <a:r>
            <a:rPr lang="en-US" b="1" baseline="0" dirty="0"/>
            <a:t>Definitions of coalitions</a:t>
          </a:r>
          <a:endParaRPr lang="en-ZA" dirty="0"/>
        </a:p>
      </dgm:t>
    </dgm:pt>
    <dgm:pt modelId="{47E34141-2C80-4940-B21B-BCBEB52745F2}" type="parTrans" cxnId="{C64809B0-412E-4B76-8EC5-52E5B034D0FB}">
      <dgm:prSet/>
      <dgm:spPr/>
      <dgm:t>
        <a:bodyPr/>
        <a:lstStyle/>
        <a:p>
          <a:endParaRPr lang="en-ZA"/>
        </a:p>
      </dgm:t>
    </dgm:pt>
    <dgm:pt modelId="{7857BD7C-302B-4F4E-B9A6-578D05D461AB}" type="sibTrans" cxnId="{C64809B0-412E-4B76-8EC5-52E5B034D0FB}">
      <dgm:prSet/>
      <dgm:spPr/>
      <dgm:t>
        <a:bodyPr/>
        <a:lstStyle/>
        <a:p>
          <a:endParaRPr lang="en-ZA"/>
        </a:p>
      </dgm:t>
    </dgm:pt>
    <dgm:pt modelId="{9C5F9AD7-6F8E-4CD8-AA7A-97539C1E8F4D}">
      <dgm:prSet/>
      <dgm:spPr/>
      <dgm:t>
        <a:bodyPr/>
        <a:lstStyle/>
        <a:p>
          <a:r>
            <a:rPr lang="en-US" b="1" baseline="0" dirty="0"/>
            <a:t>Types of coalitions </a:t>
          </a:r>
          <a:endParaRPr lang="en-ZA" dirty="0"/>
        </a:p>
      </dgm:t>
    </dgm:pt>
    <dgm:pt modelId="{AF83DE0F-49B3-4557-9B67-35D5D7856637}" type="parTrans" cxnId="{6DC31CBB-E4F5-4D77-BD63-372D630C9EB5}">
      <dgm:prSet/>
      <dgm:spPr/>
      <dgm:t>
        <a:bodyPr/>
        <a:lstStyle/>
        <a:p>
          <a:endParaRPr lang="en-ZA"/>
        </a:p>
      </dgm:t>
    </dgm:pt>
    <dgm:pt modelId="{6368B931-99B2-426D-BCD5-30C212D49FF4}" type="sibTrans" cxnId="{6DC31CBB-E4F5-4D77-BD63-372D630C9EB5}">
      <dgm:prSet/>
      <dgm:spPr/>
      <dgm:t>
        <a:bodyPr/>
        <a:lstStyle/>
        <a:p>
          <a:endParaRPr lang="en-ZA"/>
        </a:p>
      </dgm:t>
    </dgm:pt>
    <dgm:pt modelId="{435FFE95-9DB4-42EF-AE94-AD7A274C9742}">
      <dgm:prSet/>
      <dgm:spPr/>
      <dgm:t>
        <a:bodyPr/>
        <a:lstStyle/>
        <a:p>
          <a:r>
            <a:rPr lang="en-US" b="1" baseline="0" dirty="0"/>
            <a:t>Types coalition parties</a:t>
          </a:r>
          <a:endParaRPr lang="en-ZA" dirty="0"/>
        </a:p>
      </dgm:t>
    </dgm:pt>
    <dgm:pt modelId="{BC2A6833-B91D-453F-BA37-DF8AEB5A5EB8}" type="parTrans" cxnId="{0EE6571B-41F8-4049-ABA9-B9D908E7B22F}">
      <dgm:prSet/>
      <dgm:spPr/>
      <dgm:t>
        <a:bodyPr/>
        <a:lstStyle/>
        <a:p>
          <a:endParaRPr lang="en-ZA"/>
        </a:p>
      </dgm:t>
    </dgm:pt>
    <dgm:pt modelId="{DA551CE6-A6CF-4222-8887-2CE70B269370}" type="sibTrans" cxnId="{0EE6571B-41F8-4049-ABA9-B9D908E7B22F}">
      <dgm:prSet/>
      <dgm:spPr/>
      <dgm:t>
        <a:bodyPr/>
        <a:lstStyle/>
        <a:p>
          <a:endParaRPr lang="en-ZA"/>
        </a:p>
      </dgm:t>
    </dgm:pt>
    <dgm:pt modelId="{6ED322DC-BD31-4380-978F-BA2C2EAAE474}">
      <dgm:prSet/>
      <dgm:spPr/>
      <dgm:t>
        <a:bodyPr/>
        <a:lstStyle/>
        <a:p>
          <a:r>
            <a:rPr lang="en-US" b="1" baseline="0" dirty="0"/>
            <a:t>Factors that affect success and failure of coalitions</a:t>
          </a:r>
          <a:endParaRPr lang="en-ZA" dirty="0"/>
        </a:p>
      </dgm:t>
    </dgm:pt>
    <dgm:pt modelId="{B5BBF329-191F-410E-B074-774E0F9A635E}" type="parTrans" cxnId="{25378362-6FB3-4576-8FE0-6A409DAFE733}">
      <dgm:prSet/>
      <dgm:spPr/>
      <dgm:t>
        <a:bodyPr/>
        <a:lstStyle/>
        <a:p>
          <a:endParaRPr lang="en-ZA"/>
        </a:p>
      </dgm:t>
    </dgm:pt>
    <dgm:pt modelId="{8DDF3E3A-6DF6-4A03-996E-4FF58B6B00A3}" type="sibTrans" cxnId="{25378362-6FB3-4576-8FE0-6A409DAFE733}">
      <dgm:prSet/>
      <dgm:spPr/>
      <dgm:t>
        <a:bodyPr/>
        <a:lstStyle/>
        <a:p>
          <a:endParaRPr lang="en-ZA"/>
        </a:p>
      </dgm:t>
    </dgm:pt>
    <dgm:pt modelId="{54D778C5-8FC0-400A-A2B1-4771BBF676C5}">
      <dgm:prSet/>
      <dgm:spPr/>
      <dgm:t>
        <a:bodyPr/>
        <a:lstStyle/>
        <a:p>
          <a:r>
            <a:rPr lang="en-US" b="1" baseline="0" dirty="0"/>
            <a:t>Critical review of coalition theories</a:t>
          </a:r>
          <a:endParaRPr lang="en-ZA" dirty="0"/>
        </a:p>
      </dgm:t>
    </dgm:pt>
    <dgm:pt modelId="{D2BFE765-3094-4B5D-93F3-88CF8C5A8B9B}" type="parTrans" cxnId="{E795F014-21BD-4A09-A050-1713268929F4}">
      <dgm:prSet/>
      <dgm:spPr/>
      <dgm:t>
        <a:bodyPr/>
        <a:lstStyle/>
        <a:p>
          <a:endParaRPr lang="en-ZA"/>
        </a:p>
      </dgm:t>
    </dgm:pt>
    <dgm:pt modelId="{957302EF-C5E9-4F13-BA1F-69076C8F82E0}" type="sibTrans" cxnId="{E795F014-21BD-4A09-A050-1713268929F4}">
      <dgm:prSet/>
      <dgm:spPr/>
      <dgm:t>
        <a:bodyPr/>
        <a:lstStyle/>
        <a:p>
          <a:endParaRPr lang="en-ZA"/>
        </a:p>
      </dgm:t>
    </dgm:pt>
    <dgm:pt modelId="{A5F4E4A0-018F-42FE-B3D2-4FD2B275B57D}" type="pres">
      <dgm:prSet presAssocID="{47C2F152-F376-487E-BFB1-99BB4BE2A754}" presName="CompostProcess" presStyleCnt="0">
        <dgm:presLayoutVars>
          <dgm:dir/>
          <dgm:resizeHandles val="exact"/>
        </dgm:presLayoutVars>
      </dgm:prSet>
      <dgm:spPr/>
    </dgm:pt>
    <dgm:pt modelId="{99F926BA-7151-4A5C-973E-68CBC8917456}" type="pres">
      <dgm:prSet presAssocID="{47C2F152-F376-487E-BFB1-99BB4BE2A754}" presName="arrow" presStyleLbl="bgShp" presStyleIdx="0" presStyleCnt="1" custScaleX="117647"/>
      <dgm:spPr/>
    </dgm:pt>
    <dgm:pt modelId="{947E7007-F8F4-40DE-96B4-2C2A9F1ECCBC}" type="pres">
      <dgm:prSet presAssocID="{47C2F152-F376-487E-BFB1-99BB4BE2A754}" presName="linearProcess" presStyleCnt="0"/>
      <dgm:spPr/>
    </dgm:pt>
    <dgm:pt modelId="{6F330BCD-935F-4116-9B80-7FF326A2037D}" type="pres">
      <dgm:prSet presAssocID="{36C8B1E4-35C0-4212-8E33-CD16E04FE5CE}" presName="textNode" presStyleLbl="node1" presStyleIdx="0" presStyleCnt="5">
        <dgm:presLayoutVars>
          <dgm:bulletEnabled val="1"/>
        </dgm:presLayoutVars>
      </dgm:prSet>
      <dgm:spPr/>
    </dgm:pt>
    <dgm:pt modelId="{22959E10-0849-43FA-ABCF-4FCF770D2945}" type="pres">
      <dgm:prSet presAssocID="{7857BD7C-302B-4F4E-B9A6-578D05D461AB}" presName="sibTrans" presStyleCnt="0"/>
      <dgm:spPr/>
    </dgm:pt>
    <dgm:pt modelId="{79948433-CF00-43B2-8DCE-DEFAE2BB9475}" type="pres">
      <dgm:prSet presAssocID="{9C5F9AD7-6F8E-4CD8-AA7A-97539C1E8F4D}" presName="textNode" presStyleLbl="node1" presStyleIdx="1" presStyleCnt="5">
        <dgm:presLayoutVars>
          <dgm:bulletEnabled val="1"/>
        </dgm:presLayoutVars>
      </dgm:prSet>
      <dgm:spPr/>
    </dgm:pt>
    <dgm:pt modelId="{8C5403A2-3D9C-41AB-8D1F-821DF6CE6C84}" type="pres">
      <dgm:prSet presAssocID="{6368B931-99B2-426D-BCD5-30C212D49FF4}" presName="sibTrans" presStyleCnt="0"/>
      <dgm:spPr/>
    </dgm:pt>
    <dgm:pt modelId="{EDFAAD5C-F2ED-412B-857B-9CAFE06E5007}" type="pres">
      <dgm:prSet presAssocID="{435FFE95-9DB4-42EF-AE94-AD7A274C9742}" presName="textNode" presStyleLbl="node1" presStyleIdx="2" presStyleCnt="5">
        <dgm:presLayoutVars>
          <dgm:bulletEnabled val="1"/>
        </dgm:presLayoutVars>
      </dgm:prSet>
      <dgm:spPr/>
    </dgm:pt>
    <dgm:pt modelId="{4F392AFB-AE4D-4D96-B199-3858EF4B967F}" type="pres">
      <dgm:prSet presAssocID="{DA551CE6-A6CF-4222-8887-2CE70B269370}" presName="sibTrans" presStyleCnt="0"/>
      <dgm:spPr/>
    </dgm:pt>
    <dgm:pt modelId="{7BEF6A47-55D7-4E5C-96B5-368CE40C9130}" type="pres">
      <dgm:prSet presAssocID="{6ED322DC-BD31-4380-978F-BA2C2EAAE474}" presName="textNode" presStyleLbl="node1" presStyleIdx="3" presStyleCnt="5">
        <dgm:presLayoutVars>
          <dgm:bulletEnabled val="1"/>
        </dgm:presLayoutVars>
      </dgm:prSet>
      <dgm:spPr/>
    </dgm:pt>
    <dgm:pt modelId="{323AEB1F-07AE-45DB-B5AD-D1778532F16A}" type="pres">
      <dgm:prSet presAssocID="{8DDF3E3A-6DF6-4A03-996E-4FF58B6B00A3}" presName="sibTrans" presStyleCnt="0"/>
      <dgm:spPr/>
    </dgm:pt>
    <dgm:pt modelId="{6BE544CF-AF0D-40C9-B507-C429F64490CB}" type="pres">
      <dgm:prSet presAssocID="{54D778C5-8FC0-400A-A2B1-4771BBF676C5}" presName="textNode" presStyleLbl="node1" presStyleIdx="4" presStyleCnt="5">
        <dgm:presLayoutVars>
          <dgm:bulletEnabled val="1"/>
        </dgm:presLayoutVars>
      </dgm:prSet>
      <dgm:spPr/>
    </dgm:pt>
  </dgm:ptLst>
  <dgm:cxnLst>
    <dgm:cxn modelId="{E795F014-21BD-4A09-A050-1713268929F4}" srcId="{47C2F152-F376-487E-BFB1-99BB4BE2A754}" destId="{54D778C5-8FC0-400A-A2B1-4771BBF676C5}" srcOrd="4" destOrd="0" parTransId="{D2BFE765-3094-4B5D-93F3-88CF8C5A8B9B}" sibTransId="{957302EF-C5E9-4F13-BA1F-69076C8F82E0}"/>
    <dgm:cxn modelId="{0EE6571B-41F8-4049-ABA9-B9D908E7B22F}" srcId="{47C2F152-F376-487E-BFB1-99BB4BE2A754}" destId="{435FFE95-9DB4-42EF-AE94-AD7A274C9742}" srcOrd="2" destOrd="0" parTransId="{BC2A6833-B91D-453F-BA37-DF8AEB5A5EB8}" sibTransId="{DA551CE6-A6CF-4222-8887-2CE70B269370}"/>
    <dgm:cxn modelId="{7B4CD537-A85F-4CD2-A8CC-63A736D0D655}" type="presOf" srcId="{9C5F9AD7-6F8E-4CD8-AA7A-97539C1E8F4D}" destId="{79948433-CF00-43B2-8DCE-DEFAE2BB9475}" srcOrd="0" destOrd="0" presId="urn:microsoft.com/office/officeart/2005/8/layout/hProcess9"/>
    <dgm:cxn modelId="{25378362-6FB3-4576-8FE0-6A409DAFE733}" srcId="{47C2F152-F376-487E-BFB1-99BB4BE2A754}" destId="{6ED322DC-BD31-4380-978F-BA2C2EAAE474}" srcOrd="3" destOrd="0" parTransId="{B5BBF329-191F-410E-B074-774E0F9A635E}" sibTransId="{8DDF3E3A-6DF6-4A03-996E-4FF58B6B00A3}"/>
    <dgm:cxn modelId="{3077944E-39BD-482A-B2DE-53781A4FD7DC}" type="presOf" srcId="{6ED322DC-BD31-4380-978F-BA2C2EAAE474}" destId="{7BEF6A47-55D7-4E5C-96B5-368CE40C9130}" srcOrd="0" destOrd="0" presId="urn:microsoft.com/office/officeart/2005/8/layout/hProcess9"/>
    <dgm:cxn modelId="{5544AB73-1BC8-482F-BA32-5368B4D7734E}" type="presOf" srcId="{435FFE95-9DB4-42EF-AE94-AD7A274C9742}" destId="{EDFAAD5C-F2ED-412B-857B-9CAFE06E5007}" srcOrd="0" destOrd="0" presId="urn:microsoft.com/office/officeart/2005/8/layout/hProcess9"/>
    <dgm:cxn modelId="{1F4B7F8A-3CC9-418C-A661-93363D6B0E7F}" type="presOf" srcId="{36C8B1E4-35C0-4212-8E33-CD16E04FE5CE}" destId="{6F330BCD-935F-4116-9B80-7FF326A2037D}" srcOrd="0" destOrd="0" presId="urn:microsoft.com/office/officeart/2005/8/layout/hProcess9"/>
    <dgm:cxn modelId="{1665B8A1-99DB-4CD3-9406-FE733303CE98}" type="presOf" srcId="{54D778C5-8FC0-400A-A2B1-4771BBF676C5}" destId="{6BE544CF-AF0D-40C9-B507-C429F64490CB}" srcOrd="0" destOrd="0" presId="urn:microsoft.com/office/officeart/2005/8/layout/hProcess9"/>
    <dgm:cxn modelId="{C64809B0-412E-4B76-8EC5-52E5B034D0FB}" srcId="{47C2F152-F376-487E-BFB1-99BB4BE2A754}" destId="{36C8B1E4-35C0-4212-8E33-CD16E04FE5CE}" srcOrd="0" destOrd="0" parTransId="{47E34141-2C80-4940-B21B-BCBEB52745F2}" sibTransId="{7857BD7C-302B-4F4E-B9A6-578D05D461AB}"/>
    <dgm:cxn modelId="{6DC31CBB-E4F5-4D77-BD63-372D630C9EB5}" srcId="{47C2F152-F376-487E-BFB1-99BB4BE2A754}" destId="{9C5F9AD7-6F8E-4CD8-AA7A-97539C1E8F4D}" srcOrd="1" destOrd="0" parTransId="{AF83DE0F-49B3-4557-9B67-35D5D7856637}" sibTransId="{6368B931-99B2-426D-BCD5-30C212D49FF4}"/>
    <dgm:cxn modelId="{BB921FE5-149E-4162-996C-1B2A48C56DBA}" type="presOf" srcId="{47C2F152-F376-487E-BFB1-99BB4BE2A754}" destId="{A5F4E4A0-018F-42FE-B3D2-4FD2B275B57D}" srcOrd="0" destOrd="0" presId="urn:microsoft.com/office/officeart/2005/8/layout/hProcess9"/>
    <dgm:cxn modelId="{F593850B-DEFC-4C90-BAAF-624DD0D8928B}" type="presParOf" srcId="{A5F4E4A0-018F-42FE-B3D2-4FD2B275B57D}" destId="{99F926BA-7151-4A5C-973E-68CBC8917456}" srcOrd="0" destOrd="0" presId="urn:microsoft.com/office/officeart/2005/8/layout/hProcess9"/>
    <dgm:cxn modelId="{60A283EB-366B-4326-945D-FBE6205628D0}" type="presParOf" srcId="{A5F4E4A0-018F-42FE-B3D2-4FD2B275B57D}" destId="{947E7007-F8F4-40DE-96B4-2C2A9F1ECCBC}" srcOrd="1" destOrd="0" presId="urn:microsoft.com/office/officeart/2005/8/layout/hProcess9"/>
    <dgm:cxn modelId="{04DE346A-1D33-4270-8807-79A21792EE05}" type="presParOf" srcId="{947E7007-F8F4-40DE-96B4-2C2A9F1ECCBC}" destId="{6F330BCD-935F-4116-9B80-7FF326A2037D}" srcOrd="0" destOrd="0" presId="urn:microsoft.com/office/officeart/2005/8/layout/hProcess9"/>
    <dgm:cxn modelId="{F07ED1C7-1846-4B8D-957E-39C4B0ED9F78}" type="presParOf" srcId="{947E7007-F8F4-40DE-96B4-2C2A9F1ECCBC}" destId="{22959E10-0849-43FA-ABCF-4FCF770D2945}" srcOrd="1" destOrd="0" presId="urn:microsoft.com/office/officeart/2005/8/layout/hProcess9"/>
    <dgm:cxn modelId="{60DF0A01-FCA2-4C3A-AB9E-74025DEDF3EC}" type="presParOf" srcId="{947E7007-F8F4-40DE-96B4-2C2A9F1ECCBC}" destId="{79948433-CF00-43B2-8DCE-DEFAE2BB9475}" srcOrd="2" destOrd="0" presId="urn:microsoft.com/office/officeart/2005/8/layout/hProcess9"/>
    <dgm:cxn modelId="{26795A93-B9C4-4882-A55D-E36C64ECFC97}" type="presParOf" srcId="{947E7007-F8F4-40DE-96B4-2C2A9F1ECCBC}" destId="{8C5403A2-3D9C-41AB-8D1F-821DF6CE6C84}" srcOrd="3" destOrd="0" presId="urn:microsoft.com/office/officeart/2005/8/layout/hProcess9"/>
    <dgm:cxn modelId="{17642DF0-07AA-409A-B908-10B11A51F91B}" type="presParOf" srcId="{947E7007-F8F4-40DE-96B4-2C2A9F1ECCBC}" destId="{EDFAAD5C-F2ED-412B-857B-9CAFE06E5007}" srcOrd="4" destOrd="0" presId="urn:microsoft.com/office/officeart/2005/8/layout/hProcess9"/>
    <dgm:cxn modelId="{E5CB30AB-7919-49BE-92BE-D0DAF07890DA}" type="presParOf" srcId="{947E7007-F8F4-40DE-96B4-2C2A9F1ECCBC}" destId="{4F392AFB-AE4D-4D96-B199-3858EF4B967F}" srcOrd="5" destOrd="0" presId="urn:microsoft.com/office/officeart/2005/8/layout/hProcess9"/>
    <dgm:cxn modelId="{86B97E8B-DC67-4F4B-BD3B-2440702260BC}" type="presParOf" srcId="{947E7007-F8F4-40DE-96B4-2C2A9F1ECCBC}" destId="{7BEF6A47-55D7-4E5C-96B5-368CE40C9130}" srcOrd="6" destOrd="0" presId="urn:microsoft.com/office/officeart/2005/8/layout/hProcess9"/>
    <dgm:cxn modelId="{FF3AEF58-E370-4F0E-977F-80A2D0EC7DB1}" type="presParOf" srcId="{947E7007-F8F4-40DE-96B4-2C2A9F1ECCBC}" destId="{323AEB1F-07AE-45DB-B5AD-D1778532F16A}" srcOrd="7" destOrd="0" presId="urn:microsoft.com/office/officeart/2005/8/layout/hProcess9"/>
    <dgm:cxn modelId="{535A041A-37D5-4C79-97AF-FC3EBC1BC549}" type="presParOf" srcId="{947E7007-F8F4-40DE-96B4-2C2A9F1ECCBC}" destId="{6BE544CF-AF0D-40C9-B507-C429F64490CB}"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EB63AA-8AE8-4431-B6C9-688B87AD434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ZA"/>
        </a:p>
      </dgm:t>
    </dgm:pt>
    <dgm:pt modelId="{EF7C4E09-2023-42CB-95BF-43A5484C3268}">
      <dgm:prSet/>
      <dgm:spPr/>
      <dgm:t>
        <a:bodyPr/>
        <a:lstStyle/>
        <a:p>
          <a:r>
            <a:rPr lang="en-US" b="1" baseline="0" dirty="0"/>
            <a:t>Coalition Challenges </a:t>
          </a:r>
          <a:endParaRPr lang="en-ZA" b="1" dirty="0"/>
        </a:p>
      </dgm:t>
    </dgm:pt>
    <dgm:pt modelId="{9B072B24-5790-44BF-86B1-35F3B282D874}" type="parTrans" cxnId="{06B3ABDE-917D-44DF-B32E-893CDEE1A8E1}">
      <dgm:prSet/>
      <dgm:spPr/>
      <dgm:t>
        <a:bodyPr/>
        <a:lstStyle/>
        <a:p>
          <a:endParaRPr lang="en-ZA"/>
        </a:p>
      </dgm:t>
    </dgm:pt>
    <dgm:pt modelId="{D2880063-857D-4662-8A00-BAC5D0C0FEE6}" type="sibTrans" cxnId="{06B3ABDE-917D-44DF-B32E-893CDEE1A8E1}">
      <dgm:prSet/>
      <dgm:spPr/>
      <dgm:t>
        <a:bodyPr/>
        <a:lstStyle/>
        <a:p>
          <a:endParaRPr lang="en-ZA"/>
        </a:p>
      </dgm:t>
    </dgm:pt>
    <dgm:pt modelId="{02B908E4-09BE-4D18-8BC8-038FB2B8C6E3}">
      <dgm:prSet/>
      <dgm:spPr/>
      <dgm:t>
        <a:bodyPr/>
        <a:lstStyle/>
        <a:p>
          <a:pPr algn="just">
            <a:lnSpc>
              <a:spcPct val="100000"/>
            </a:lnSpc>
          </a:pPr>
          <a:r>
            <a:rPr lang="en-US" b="0" u="sng" dirty="0"/>
            <a:t>The Mayoral Executive was designed with single party majority in mind</a:t>
          </a:r>
          <a:r>
            <a:rPr lang="en-US" b="0" dirty="0"/>
            <a:t>. </a:t>
          </a:r>
          <a:endParaRPr lang="en-ZA" dirty="0"/>
        </a:p>
      </dgm:t>
    </dgm:pt>
    <dgm:pt modelId="{433EC9FB-E6E8-4F17-94E4-54B7BF29BF2A}" type="parTrans" cxnId="{9B27B089-FD03-41D7-99C3-FFC76D7D675C}">
      <dgm:prSet/>
      <dgm:spPr/>
      <dgm:t>
        <a:bodyPr/>
        <a:lstStyle/>
        <a:p>
          <a:endParaRPr lang="en-ZA"/>
        </a:p>
      </dgm:t>
    </dgm:pt>
    <dgm:pt modelId="{6DCFE1C9-04C2-491D-9C4A-2181D9349E61}" type="sibTrans" cxnId="{9B27B089-FD03-41D7-99C3-FFC76D7D675C}">
      <dgm:prSet/>
      <dgm:spPr/>
      <dgm:t>
        <a:bodyPr/>
        <a:lstStyle/>
        <a:p>
          <a:endParaRPr lang="en-ZA"/>
        </a:p>
      </dgm:t>
    </dgm:pt>
    <dgm:pt modelId="{CDD12819-DA6D-4F2A-934F-47BB0528942F}">
      <dgm:prSet/>
      <dgm:spPr/>
      <dgm:t>
        <a:bodyPr/>
        <a:lstStyle/>
        <a:p>
          <a:pPr algn="just">
            <a:lnSpc>
              <a:spcPct val="100000"/>
            </a:lnSpc>
          </a:pPr>
          <a:r>
            <a:rPr lang="en-US" b="0" u="sng" dirty="0"/>
            <a:t>The coalitions have “disrupted” the system as the Executive Mayor no longer</a:t>
          </a:r>
          <a:r>
            <a:rPr lang="en-US" b="0" u="none" dirty="0"/>
            <a:t> has</a:t>
          </a:r>
          <a:r>
            <a:rPr lang="en-US" b="0" u="sng" dirty="0"/>
            <a:t> unfettered power promised in legislation to set up MAYCO and appoint MMCs, it is now parties in coalitions that determine who becomes an MMC</a:t>
          </a:r>
          <a:r>
            <a:rPr lang="en-US" b="0" dirty="0"/>
            <a:t>.</a:t>
          </a:r>
          <a:endParaRPr lang="en-ZA" dirty="0"/>
        </a:p>
      </dgm:t>
    </dgm:pt>
    <dgm:pt modelId="{C62F7B4F-3163-472B-B723-22D6FC79032A}" type="parTrans" cxnId="{48D95B46-7AAE-4A4E-9E12-235A7B116B96}">
      <dgm:prSet/>
      <dgm:spPr/>
      <dgm:t>
        <a:bodyPr/>
        <a:lstStyle/>
        <a:p>
          <a:endParaRPr lang="en-ZA"/>
        </a:p>
      </dgm:t>
    </dgm:pt>
    <dgm:pt modelId="{21F8947D-CFF6-4999-81A9-3C49BED3DFDA}" type="sibTrans" cxnId="{48D95B46-7AAE-4A4E-9E12-235A7B116B96}">
      <dgm:prSet/>
      <dgm:spPr/>
      <dgm:t>
        <a:bodyPr/>
        <a:lstStyle/>
        <a:p>
          <a:endParaRPr lang="en-ZA"/>
        </a:p>
      </dgm:t>
    </dgm:pt>
    <dgm:pt modelId="{B5A25EA9-2BB9-4A43-9B9C-92B0CD83048D}">
      <dgm:prSet/>
      <dgm:spPr/>
      <dgm:t>
        <a:bodyPr/>
        <a:lstStyle/>
        <a:p>
          <a:r>
            <a:rPr lang="en-US" b="1" baseline="0" dirty="0"/>
            <a:t>Emerging Types and Patterns of Coalition </a:t>
          </a:r>
          <a:endParaRPr lang="en-ZA" b="1" dirty="0"/>
        </a:p>
      </dgm:t>
    </dgm:pt>
    <dgm:pt modelId="{6B0C5B50-2041-4DED-8045-255811D76F61}" type="parTrans" cxnId="{BE9116DD-C7EE-453A-BAF7-7058686F4617}">
      <dgm:prSet/>
      <dgm:spPr/>
      <dgm:t>
        <a:bodyPr/>
        <a:lstStyle/>
        <a:p>
          <a:endParaRPr lang="en-ZA"/>
        </a:p>
      </dgm:t>
    </dgm:pt>
    <dgm:pt modelId="{08A81E80-743E-45CF-8FB0-E6646E920C55}" type="sibTrans" cxnId="{BE9116DD-C7EE-453A-BAF7-7058686F4617}">
      <dgm:prSet/>
      <dgm:spPr/>
      <dgm:t>
        <a:bodyPr/>
        <a:lstStyle/>
        <a:p>
          <a:endParaRPr lang="en-ZA"/>
        </a:p>
      </dgm:t>
    </dgm:pt>
    <dgm:pt modelId="{ADAF37C1-58FD-4783-A905-C626B2D1B71C}">
      <dgm:prSet/>
      <dgm:spPr/>
      <dgm:t>
        <a:bodyPr/>
        <a:lstStyle/>
        <a:p>
          <a:pPr algn="just">
            <a:lnSpc>
              <a:spcPct val="100000"/>
            </a:lnSpc>
          </a:pPr>
          <a:r>
            <a:rPr lang="en-US" b="0" dirty="0"/>
            <a:t>Many of the </a:t>
          </a:r>
          <a:r>
            <a:rPr lang="en-US" b="0" u="sng" dirty="0"/>
            <a:t>coalitions emerging in RSA are minimal majority coalitions especially those involving the ANC and the DA</a:t>
          </a:r>
          <a:r>
            <a:rPr lang="en-US" b="0" dirty="0"/>
            <a:t>. However, the DA has had some minority coalitions. </a:t>
          </a:r>
          <a:endParaRPr lang="en-ZA" dirty="0"/>
        </a:p>
      </dgm:t>
    </dgm:pt>
    <dgm:pt modelId="{67601F9E-0ADE-4A1C-A2FF-5A2B96EC1ABB}" type="parTrans" cxnId="{1F11C5DA-8D80-468E-9968-2A946D83752E}">
      <dgm:prSet/>
      <dgm:spPr/>
      <dgm:t>
        <a:bodyPr/>
        <a:lstStyle/>
        <a:p>
          <a:endParaRPr lang="en-ZA"/>
        </a:p>
      </dgm:t>
    </dgm:pt>
    <dgm:pt modelId="{FF75D33E-9261-461E-B7BA-13FDC05447CC}" type="sibTrans" cxnId="{1F11C5DA-8D80-468E-9968-2A946D83752E}">
      <dgm:prSet/>
      <dgm:spPr/>
      <dgm:t>
        <a:bodyPr/>
        <a:lstStyle/>
        <a:p>
          <a:endParaRPr lang="en-ZA"/>
        </a:p>
      </dgm:t>
    </dgm:pt>
    <dgm:pt modelId="{FA9E88D2-E331-4D84-8D9F-C55EEF913239}">
      <dgm:prSet/>
      <dgm:spPr/>
      <dgm:t>
        <a:bodyPr/>
        <a:lstStyle/>
        <a:p>
          <a:pPr algn="just">
            <a:lnSpc>
              <a:spcPct val="100000"/>
            </a:lnSpc>
          </a:pPr>
          <a:r>
            <a:rPr lang="en-US" u="sng" dirty="0"/>
            <a:t>There’s an </a:t>
          </a:r>
          <a:r>
            <a:rPr lang="en-US" b="0" u="sng" dirty="0"/>
            <a:t>emergence of minority Mayors and this undermines the democratic principle of majority rules</a:t>
          </a:r>
          <a:r>
            <a:rPr lang="en-US" b="0" dirty="0"/>
            <a:t>, this has happened in Tshwane, Johannesburg</a:t>
          </a:r>
          <a:r>
            <a:rPr lang="en-US" dirty="0"/>
            <a:t>, Ekurhuleni and Mogale City.</a:t>
          </a:r>
          <a:endParaRPr lang="en-ZA" dirty="0"/>
        </a:p>
      </dgm:t>
    </dgm:pt>
    <dgm:pt modelId="{59ED6E09-897B-4A76-A87C-FB1319FE6F37}" type="parTrans" cxnId="{C48AC4D1-495E-4873-9B6C-91E51A12A221}">
      <dgm:prSet/>
      <dgm:spPr/>
      <dgm:t>
        <a:bodyPr/>
        <a:lstStyle/>
        <a:p>
          <a:endParaRPr lang="en-ZA"/>
        </a:p>
      </dgm:t>
    </dgm:pt>
    <dgm:pt modelId="{FA985BAE-3F46-4589-82B0-D987BE17BE18}" type="sibTrans" cxnId="{C48AC4D1-495E-4873-9B6C-91E51A12A221}">
      <dgm:prSet/>
      <dgm:spPr/>
      <dgm:t>
        <a:bodyPr/>
        <a:lstStyle/>
        <a:p>
          <a:endParaRPr lang="en-ZA"/>
        </a:p>
      </dgm:t>
    </dgm:pt>
    <dgm:pt modelId="{C33BF20E-8BC1-43EC-B2C9-C6A12A065AFF}" type="pres">
      <dgm:prSet presAssocID="{F1EB63AA-8AE8-4431-B6C9-688B87AD434E}" presName="linear" presStyleCnt="0">
        <dgm:presLayoutVars>
          <dgm:animLvl val="lvl"/>
          <dgm:resizeHandles val="exact"/>
        </dgm:presLayoutVars>
      </dgm:prSet>
      <dgm:spPr/>
    </dgm:pt>
    <dgm:pt modelId="{1FC3791B-81EA-4F0C-AEC8-BF4DFE55D84C}" type="pres">
      <dgm:prSet presAssocID="{EF7C4E09-2023-42CB-95BF-43A5484C3268}" presName="parentText" presStyleLbl="node1" presStyleIdx="0" presStyleCnt="2" custLinFactNeighborY="-19834">
        <dgm:presLayoutVars>
          <dgm:chMax val="0"/>
          <dgm:bulletEnabled val="1"/>
        </dgm:presLayoutVars>
      </dgm:prSet>
      <dgm:spPr/>
    </dgm:pt>
    <dgm:pt modelId="{4F179E71-E339-49AA-806F-D33ACD794C49}" type="pres">
      <dgm:prSet presAssocID="{EF7C4E09-2023-42CB-95BF-43A5484C3268}" presName="childText" presStyleLbl="revTx" presStyleIdx="0" presStyleCnt="2">
        <dgm:presLayoutVars>
          <dgm:bulletEnabled val="1"/>
        </dgm:presLayoutVars>
      </dgm:prSet>
      <dgm:spPr/>
    </dgm:pt>
    <dgm:pt modelId="{AD6CBE66-7E9C-418B-9B8F-1D75EEA2F873}" type="pres">
      <dgm:prSet presAssocID="{B5A25EA9-2BB9-4A43-9B9C-92B0CD83048D}" presName="parentText" presStyleLbl="node1" presStyleIdx="1" presStyleCnt="2">
        <dgm:presLayoutVars>
          <dgm:chMax val="0"/>
          <dgm:bulletEnabled val="1"/>
        </dgm:presLayoutVars>
      </dgm:prSet>
      <dgm:spPr/>
    </dgm:pt>
    <dgm:pt modelId="{DF268B07-A30A-4576-861C-F82F5EE13CB6}" type="pres">
      <dgm:prSet presAssocID="{B5A25EA9-2BB9-4A43-9B9C-92B0CD83048D}" presName="childText" presStyleLbl="revTx" presStyleIdx="1" presStyleCnt="2">
        <dgm:presLayoutVars>
          <dgm:bulletEnabled val="1"/>
        </dgm:presLayoutVars>
      </dgm:prSet>
      <dgm:spPr/>
    </dgm:pt>
  </dgm:ptLst>
  <dgm:cxnLst>
    <dgm:cxn modelId="{349D102E-B3A9-46B3-AE6E-B4E91CAD6E5B}" type="presOf" srcId="{ADAF37C1-58FD-4783-A905-C626B2D1B71C}" destId="{DF268B07-A30A-4576-861C-F82F5EE13CB6}" srcOrd="0" destOrd="0" presId="urn:microsoft.com/office/officeart/2005/8/layout/vList2"/>
    <dgm:cxn modelId="{547DD231-26B4-4612-8DF8-366A679DCCA0}" type="presOf" srcId="{F1EB63AA-8AE8-4431-B6C9-688B87AD434E}" destId="{C33BF20E-8BC1-43EC-B2C9-C6A12A065AFF}" srcOrd="0" destOrd="0" presId="urn:microsoft.com/office/officeart/2005/8/layout/vList2"/>
    <dgm:cxn modelId="{48D95B46-7AAE-4A4E-9E12-235A7B116B96}" srcId="{EF7C4E09-2023-42CB-95BF-43A5484C3268}" destId="{CDD12819-DA6D-4F2A-934F-47BB0528942F}" srcOrd="1" destOrd="0" parTransId="{C62F7B4F-3163-472B-B723-22D6FC79032A}" sibTransId="{21F8947D-CFF6-4999-81A9-3C49BED3DFDA}"/>
    <dgm:cxn modelId="{9B27B089-FD03-41D7-99C3-FFC76D7D675C}" srcId="{EF7C4E09-2023-42CB-95BF-43A5484C3268}" destId="{02B908E4-09BE-4D18-8BC8-038FB2B8C6E3}" srcOrd="0" destOrd="0" parTransId="{433EC9FB-E6E8-4F17-94E4-54B7BF29BF2A}" sibTransId="{6DCFE1C9-04C2-491D-9C4A-2181D9349E61}"/>
    <dgm:cxn modelId="{884E148B-EEDF-4785-A7AB-CCAA665C9840}" type="presOf" srcId="{FA9E88D2-E331-4D84-8D9F-C55EEF913239}" destId="{DF268B07-A30A-4576-861C-F82F5EE13CB6}" srcOrd="0" destOrd="1" presId="urn:microsoft.com/office/officeart/2005/8/layout/vList2"/>
    <dgm:cxn modelId="{0414C6A5-2D17-4E44-9ECE-9839574CB8E8}" type="presOf" srcId="{EF7C4E09-2023-42CB-95BF-43A5484C3268}" destId="{1FC3791B-81EA-4F0C-AEC8-BF4DFE55D84C}" srcOrd="0" destOrd="0" presId="urn:microsoft.com/office/officeart/2005/8/layout/vList2"/>
    <dgm:cxn modelId="{87DC9AA8-E838-45D1-9B49-15B84421A737}" type="presOf" srcId="{CDD12819-DA6D-4F2A-934F-47BB0528942F}" destId="{4F179E71-E339-49AA-806F-D33ACD794C49}" srcOrd="0" destOrd="1" presId="urn:microsoft.com/office/officeart/2005/8/layout/vList2"/>
    <dgm:cxn modelId="{0DDA57AD-57A6-42EC-AF23-EF42FBD6A7EC}" type="presOf" srcId="{02B908E4-09BE-4D18-8BC8-038FB2B8C6E3}" destId="{4F179E71-E339-49AA-806F-D33ACD794C49}" srcOrd="0" destOrd="0" presId="urn:microsoft.com/office/officeart/2005/8/layout/vList2"/>
    <dgm:cxn modelId="{C48AC4D1-495E-4873-9B6C-91E51A12A221}" srcId="{B5A25EA9-2BB9-4A43-9B9C-92B0CD83048D}" destId="{FA9E88D2-E331-4D84-8D9F-C55EEF913239}" srcOrd="1" destOrd="0" parTransId="{59ED6E09-897B-4A76-A87C-FB1319FE6F37}" sibTransId="{FA985BAE-3F46-4589-82B0-D987BE17BE18}"/>
    <dgm:cxn modelId="{1F11C5DA-8D80-468E-9968-2A946D83752E}" srcId="{B5A25EA9-2BB9-4A43-9B9C-92B0CD83048D}" destId="{ADAF37C1-58FD-4783-A905-C626B2D1B71C}" srcOrd="0" destOrd="0" parTransId="{67601F9E-0ADE-4A1C-A2FF-5A2B96EC1ABB}" sibTransId="{FF75D33E-9261-461E-B7BA-13FDC05447CC}"/>
    <dgm:cxn modelId="{BE9116DD-C7EE-453A-BAF7-7058686F4617}" srcId="{F1EB63AA-8AE8-4431-B6C9-688B87AD434E}" destId="{B5A25EA9-2BB9-4A43-9B9C-92B0CD83048D}" srcOrd="1" destOrd="0" parTransId="{6B0C5B50-2041-4DED-8045-255811D76F61}" sibTransId="{08A81E80-743E-45CF-8FB0-E6646E920C55}"/>
    <dgm:cxn modelId="{06B3ABDE-917D-44DF-B32E-893CDEE1A8E1}" srcId="{F1EB63AA-8AE8-4431-B6C9-688B87AD434E}" destId="{EF7C4E09-2023-42CB-95BF-43A5484C3268}" srcOrd="0" destOrd="0" parTransId="{9B072B24-5790-44BF-86B1-35F3B282D874}" sibTransId="{D2880063-857D-4662-8A00-BAC5D0C0FEE6}"/>
    <dgm:cxn modelId="{B9651CF5-866E-46B6-B9C3-EA03AB587ABD}" type="presOf" srcId="{B5A25EA9-2BB9-4A43-9B9C-92B0CD83048D}" destId="{AD6CBE66-7E9C-418B-9B8F-1D75EEA2F873}" srcOrd="0" destOrd="0" presId="urn:microsoft.com/office/officeart/2005/8/layout/vList2"/>
    <dgm:cxn modelId="{783A5DC7-60BB-4532-8152-CB983681F795}" type="presParOf" srcId="{C33BF20E-8BC1-43EC-B2C9-C6A12A065AFF}" destId="{1FC3791B-81EA-4F0C-AEC8-BF4DFE55D84C}" srcOrd="0" destOrd="0" presId="urn:microsoft.com/office/officeart/2005/8/layout/vList2"/>
    <dgm:cxn modelId="{8FE15B30-7CCB-4E2B-946F-F8C7E2B01471}" type="presParOf" srcId="{C33BF20E-8BC1-43EC-B2C9-C6A12A065AFF}" destId="{4F179E71-E339-49AA-806F-D33ACD794C49}" srcOrd="1" destOrd="0" presId="urn:microsoft.com/office/officeart/2005/8/layout/vList2"/>
    <dgm:cxn modelId="{B407614D-8E7E-4A1B-A1DD-2E8E7234C27A}" type="presParOf" srcId="{C33BF20E-8BC1-43EC-B2C9-C6A12A065AFF}" destId="{AD6CBE66-7E9C-418B-9B8F-1D75EEA2F873}" srcOrd="2" destOrd="0" presId="urn:microsoft.com/office/officeart/2005/8/layout/vList2"/>
    <dgm:cxn modelId="{FB0AC878-3D3E-49CF-A678-84908CC18906}" type="presParOf" srcId="{C33BF20E-8BC1-43EC-B2C9-C6A12A065AFF}" destId="{DF268B07-A30A-4576-861C-F82F5EE13CB6}"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FED363-4A56-4D35-956D-946FB4EAC62C}">
      <dsp:nvSpPr>
        <dsp:cNvPr id="0" name=""/>
        <dsp:cNvSpPr/>
      </dsp:nvSpPr>
      <dsp:spPr>
        <a:xfrm>
          <a:off x="0" y="0"/>
          <a:ext cx="8150701" cy="870843"/>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0" kern="1200" baseline="0" dirty="0"/>
            <a:t>Used a combination  of literature review, interviews and group interviews/discussions;</a:t>
          </a:r>
          <a:endParaRPr lang="en-ZA" sz="1700" kern="1200" dirty="0"/>
        </a:p>
      </dsp:txBody>
      <dsp:txXfrm>
        <a:off x="25506" y="25506"/>
        <a:ext cx="7109105" cy="819831"/>
      </dsp:txXfrm>
    </dsp:sp>
    <dsp:sp modelId="{0BA448AE-878F-481B-8A06-B335A07E2E52}">
      <dsp:nvSpPr>
        <dsp:cNvPr id="0" name=""/>
        <dsp:cNvSpPr/>
      </dsp:nvSpPr>
      <dsp:spPr>
        <a:xfrm>
          <a:off x="608656" y="991793"/>
          <a:ext cx="8150701" cy="870843"/>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0" kern="1200" baseline="0" dirty="0"/>
            <a:t>Literature Review: Extensive review of local and global literature on various aspects of coalitions;</a:t>
          </a:r>
          <a:endParaRPr lang="en-ZA" sz="1700" kern="1200" dirty="0"/>
        </a:p>
      </dsp:txBody>
      <dsp:txXfrm>
        <a:off x="634162" y="1017299"/>
        <a:ext cx="6924985" cy="819831"/>
      </dsp:txXfrm>
    </dsp:sp>
    <dsp:sp modelId="{7E2DE5EB-02E6-4182-86F3-26D33304DB05}">
      <dsp:nvSpPr>
        <dsp:cNvPr id="0" name=""/>
        <dsp:cNvSpPr/>
      </dsp:nvSpPr>
      <dsp:spPr>
        <a:xfrm>
          <a:off x="1217312" y="1983587"/>
          <a:ext cx="8150701" cy="870843"/>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0" kern="1200" baseline="0" dirty="0"/>
            <a:t>Interviews: Interviewed a Mayor, Whip, Councillors, political parties, current and former City Managers. CoGTA National and experts;</a:t>
          </a:r>
          <a:endParaRPr lang="en-ZA" sz="1700" kern="1200" dirty="0"/>
        </a:p>
      </dsp:txBody>
      <dsp:txXfrm>
        <a:off x="1242818" y="2009093"/>
        <a:ext cx="6924985" cy="819831"/>
      </dsp:txXfrm>
    </dsp:sp>
    <dsp:sp modelId="{AAE69550-6A92-48F5-B660-4AE2B389F497}">
      <dsp:nvSpPr>
        <dsp:cNvPr id="0" name=""/>
        <dsp:cNvSpPr/>
      </dsp:nvSpPr>
      <dsp:spPr>
        <a:xfrm>
          <a:off x="1825968" y="2975381"/>
          <a:ext cx="8150701" cy="870843"/>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0" kern="1200" baseline="0" dirty="0"/>
            <a:t>Group interviews/discussions with CoGTA GP senior officials and Councillors in one municipality; and</a:t>
          </a:r>
          <a:endParaRPr lang="en-ZA" sz="1700" kern="1200" dirty="0"/>
        </a:p>
      </dsp:txBody>
      <dsp:txXfrm>
        <a:off x="1851474" y="3000887"/>
        <a:ext cx="6924985" cy="819831"/>
      </dsp:txXfrm>
    </dsp:sp>
    <dsp:sp modelId="{EA9A0E35-1AA6-4A43-ACC2-98580F285382}">
      <dsp:nvSpPr>
        <dsp:cNvPr id="0" name=""/>
        <dsp:cNvSpPr/>
      </dsp:nvSpPr>
      <dsp:spPr>
        <a:xfrm>
          <a:off x="2434625" y="3967174"/>
          <a:ext cx="8150701" cy="870843"/>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0" kern="1200" baseline="0" dirty="0"/>
            <a:t>Validation Session with senior practitioners and experts on governance and coalitions</a:t>
          </a:r>
          <a:endParaRPr lang="en-ZA" sz="1700" kern="1200" dirty="0"/>
        </a:p>
      </dsp:txBody>
      <dsp:txXfrm>
        <a:off x="2460131" y="3992680"/>
        <a:ext cx="6924985" cy="819831"/>
      </dsp:txXfrm>
    </dsp:sp>
    <dsp:sp modelId="{4364E88F-BBF9-422B-93A7-D533BF0AC2F7}">
      <dsp:nvSpPr>
        <dsp:cNvPr id="0" name=""/>
        <dsp:cNvSpPr/>
      </dsp:nvSpPr>
      <dsp:spPr>
        <a:xfrm>
          <a:off x="7584653" y="636199"/>
          <a:ext cx="566048" cy="566048"/>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ZA" sz="2700" kern="1200" dirty="0"/>
        </a:p>
      </dsp:txBody>
      <dsp:txXfrm>
        <a:off x="7712014" y="636199"/>
        <a:ext cx="311326" cy="425951"/>
      </dsp:txXfrm>
    </dsp:sp>
    <dsp:sp modelId="{703AF078-53FC-4FE0-B5AD-80016E75A4FB}">
      <dsp:nvSpPr>
        <dsp:cNvPr id="0" name=""/>
        <dsp:cNvSpPr/>
      </dsp:nvSpPr>
      <dsp:spPr>
        <a:xfrm>
          <a:off x="8193309" y="1627993"/>
          <a:ext cx="566048" cy="566048"/>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ZA" sz="2700" kern="1200" dirty="0"/>
        </a:p>
      </dsp:txBody>
      <dsp:txXfrm>
        <a:off x="8320670" y="1627993"/>
        <a:ext cx="311326" cy="425951"/>
      </dsp:txXfrm>
    </dsp:sp>
    <dsp:sp modelId="{986E1EDA-41D4-476B-80BF-86B973D2C1AB}">
      <dsp:nvSpPr>
        <dsp:cNvPr id="0" name=""/>
        <dsp:cNvSpPr/>
      </dsp:nvSpPr>
      <dsp:spPr>
        <a:xfrm>
          <a:off x="8801966" y="2605272"/>
          <a:ext cx="566048" cy="566048"/>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ZA" sz="2700" kern="1200" dirty="0"/>
        </a:p>
      </dsp:txBody>
      <dsp:txXfrm>
        <a:off x="8929327" y="2605272"/>
        <a:ext cx="311326" cy="425951"/>
      </dsp:txXfrm>
    </dsp:sp>
    <dsp:sp modelId="{4D3CFA20-FF39-43F3-8F04-75521FFC36F1}">
      <dsp:nvSpPr>
        <dsp:cNvPr id="0" name=""/>
        <dsp:cNvSpPr/>
      </dsp:nvSpPr>
      <dsp:spPr>
        <a:xfrm>
          <a:off x="9410622" y="3606742"/>
          <a:ext cx="566048" cy="566048"/>
        </a:xfrm>
        <a:prstGeom prst="downArrow">
          <a:avLst>
            <a:gd name="adj1" fmla="val 55000"/>
            <a:gd name="adj2" fmla="val 45000"/>
          </a:avLst>
        </a:prstGeom>
        <a:solidFill>
          <a:schemeClr val="lt1">
            <a:alpha val="90000"/>
            <a:tint val="40000"/>
            <a:hueOff val="0"/>
            <a:satOff val="0"/>
            <a:lumOff val="0"/>
            <a:alphaOff val="0"/>
          </a:schemeClr>
        </a:solidFill>
        <a:ln w="12700" cap="flat" cmpd="sng" algn="ctr">
          <a:solidFill>
            <a:schemeClr val="accent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ZA" sz="2700" kern="1200" dirty="0"/>
        </a:p>
      </dsp:txBody>
      <dsp:txXfrm>
        <a:off x="9537983" y="3606742"/>
        <a:ext cx="311326" cy="4259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926BA-7151-4A5C-973E-68CBC8917456}">
      <dsp:nvSpPr>
        <dsp:cNvPr id="0" name=""/>
        <dsp:cNvSpPr/>
      </dsp:nvSpPr>
      <dsp:spPr>
        <a:xfrm>
          <a:off x="2" y="0"/>
          <a:ext cx="10585321" cy="418854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330BCD-935F-4116-9B80-7FF326A2037D}">
      <dsp:nvSpPr>
        <dsp:cNvPr id="0" name=""/>
        <dsp:cNvSpPr/>
      </dsp:nvSpPr>
      <dsp:spPr>
        <a:xfrm>
          <a:off x="4651" y="1256562"/>
          <a:ext cx="2033850" cy="167541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baseline="0" dirty="0"/>
            <a:t>Definitions of coalitions</a:t>
          </a:r>
          <a:endParaRPr lang="en-ZA" sz="2000" kern="1200" dirty="0"/>
        </a:p>
      </dsp:txBody>
      <dsp:txXfrm>
        <a:off x="86438" y="1338349"/>
        <a:ext cx="1870276" cy="1511843"/>
      </dsp:txXfrm>
    </dsp:sp>
    <dsp:sp modelId="{79948433-CF00-43B2-8DCE-DEFAE2BB9475}">
      <dsp:nvSpPr>
        <dsp:cNvPr id="0" name=""/>
        <dsp:cNvSpPr/>
      </dsp:nvSpPr>
      <dsp:spPr>
        <a:xfrm>
          <a:off x="2140194" y="1256562"/>
          <a:ext cx="2033850" cy="167541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baseline="0" dirty="0"/>
            <a:t>Types of coalitions </a:t>
          </a:r>
          <a:endParaRPr lang="en-ZA" sz="2000" kern="1200" dirty="0"/>
        </a:p>
      </dsp:txBody>
      <dsp:txXfrm>
        <a:off x="2221981" y="1338349"/>
        <a:ext cx="1870276" cy="1511843"/>
      </dsp:txXfrm>
    </dsp:sp>
    <dsp:sp modelId="{EDFAAD5C-F2ED-412B-857B-9CAFE06E5007}">
      <dsp:nvSpPr>
        <dsp:cNvPr id="0" name=""/>
        <dsp:cNvSpPr/>
      </dsp:nvSpPr>
      <dsp:spPr>
        <a:xfrm>
          <a:off x="4275738" y="1256562"/>
          <a:ext cx="2033850" cy="167541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baseline="0" dirty="0"/>
            <a:t>Types coalition parties</a:t>
          </a:r>
          <a:endParaRPr lang="en-ZA" sz="2000" kern="1200" dirty="0"/>
        </a:p>
      </dsp:txBody>
      <dsp:txXfrm>
        <a:off x="4357525" y="1338349"/>
        <a:ext cx="1870276" cy="1511843"/>
      </dsp:txXfrm>
    </dsp:sp>
    <dsp:sp modelId="{7BEF6A47-55D7-4E5C-96B5-368CE40C9130}">
      <dsp:nvSpPr>
        <dsp:cNvPr id="0" name=""/>
        <dsp:cNvSpPr/>
      </dsp:nvSpPr>
      <dsp:spPr>
        <a:xfrm>
          <a:off x="6411281" y="1256562"/>
          <a:ext cx="2033850" cy="167541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baseline="0" dirty="0"/>
            <a:t>Factors that affect success and failure of coalitions</a:t>
          </a:r>
          <a:endParaRPr lang="en-ZA" sz="2000" kern="1200" dirty="0"/>
        </a:p>
      </dsp:txBody>
      <dsp:txXfrm>
        <a:off x="6493068" y="1338349"/>
        <a:ext cx="1870276" cy="1511843"/>
      </dsp:txXfrm>
    </dsp:sp>
    <dsp:sp modelId="{6BE544CF-AF0D-40C9-B507-C429F64490CB}">
      <dsp:nvSpPr>
        <dsp:cNvPr id="0" name=""/>
        <dsp:cNvSpPr/>
      </dsp:nvSpPr>
      <dsp:spPr>
        <a:xfrm>
          <a:off x="8546824" y="1256562"/>
          <a:ext cx="2033850" cy="167541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baseline="0" dirty="0"/>
            <a:t>Critical review of coalition theories</a:t>
          </a:r>
          <a:endParaRPr lang="en-ZA" sz="2000" kern="1200" dirty="0"/>
        </a:p>
      </dsp:txBody>
      <dsp:txXfrm>
        <a:off x="8628611" y="1338349"/>
        <a:ext cx="1870276" cy="15118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C3791B-81EA-4F0C-AEC8-BF4DFE55D84C}">
      <dsp:nvSpPr>
        <dsp:cNvPr id="0" name=""/>
        <dsp:cNvSpPr/>
      </dsp:nvSpPr>
      <dsp:spPr>
        <a:xfrm>
          <a:off x="0" y="0"/>
          <a:ext cx="10585327" cy="631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baseline="0" dirty="0"/>
            <a:t>Coalition Challenges </a:t>
          </a:r>
          <a:endParaRPr lang="en-ZA" sz="2700" b="1" kern="1200" dirty="0"/>
        </a:p>
      </dsp:txBody>
      <dsp:txXfrm>
        <a:off x="30842" y="30842"/>
        <a:ext cx="10523643" cy="570116"/>
      </dsp:txXfrm>
    </dsp:sp>
    <dsp:sp modelId="{4F179E71-E339-49AA-806F-D33ACD794C49}">
      <dsp:nvSpPr>
        <dsp:cNvPr id="0" name=""/>
        <dsp:cNvSpPr/>
      </dsp:nvSpPr>
      <dsp:spPr>
        <a:xfrm>
          <a:off x="0" y="728336"/>
          <a:ext cx="10585327" cy="1369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6084" tIns="34290" rIns="192024" bIns="34290" numCol="1" spcCol="1270" anchor="t" anchorCtr="0">
          <a:noAutofit/>
        </a:bodyPr>
        <a:lstStyle/>
        <a:p>
          <a:pPr marL="228600" lvl="1" indent="-228600" algn="just" defTabSz="933450">
            <a:lnSpc>
              <a:spcPct val="100000"/>
            </a:lnSpc>
            <a:spcBef>
              <a:spcPct val="0"/>
            </a:spcBef>
            <a:spcAft>
              <a:spcPct val="20000"/>
            </a:spcAft>
            <a:buChar char="•"/>
          </a:pPr>
          <a:r>
            <a:rPr lang="en-US" sz="2100" b="0" u="sng" kern="1200" dirty="0"/>
            <a:t>The Mayoral Executive was designed with single party majority in mind</a:t>
          </a:r>
          <a:r>
            <a:rPr lang="en-US" sz="2100" b="0" kern="1200" dirty="0"/>
            <a:t>. </a:t>
          </a:r>
          <a:endParaRPr lang="en-ZA" sz="2100" kern="1200" dirty="0"/>
        </a:p>
        <a:p>
          <a:pPr marL="228600" lvl="1" indent="-228600" algn="just" defTabSz="933450">
            <a:lnSpc>
              <a:spcPct val="100000"/>
            </a:lnSpc>
            <a:spcBef>
              <a:spcPct val="0"/>
            </a:spcBef>
            <a:spcAft>
              <a:spcPct val="20000"/>
            </a:spcAft>
            <a:buChar char="•"/>
          </a:pPr>
          <a:r>
            <a:rPr lang="en-US" sz="2100" b="0" u="sng" kern="1200" dirty="0"/>
            <a:t>The coalitions have “disrupted” the system as the Executive Mayor no longer</a:t>
          </a:r>
          <a:r>
            <a:rPr lang="en-US" sz="2100" b="0" u="none" kern="1200" dirty="0"/>
            <a:t> has</a:t>
          </a:r>
          <a:r>
            <a:rPr lang="en-US" sz="2100" b="0" u="sng" kern="1200" dirty="0"/>
            <a:t> unfettered power promised in legislation to set up MAYCO and appoint MMCs, it is now parties in coalitions that determine who becomes an MMC</a:t>
          </a:r>
          <a:r>
            <a:rPr lang="en-US" sz="2100" b="0" kern="1200" dirty="0"/>
            <a:t>.</a:t>
          </a:r>
          <a:endParaRPr lang="en-ZA" sz="2100" kern="1200" dirty="0"/>
        </a:p>
      </dsp:txBody>
      <dsp:txXfrm>
        <a:off x="0" y="728336"/>
        <a:ext cx="10585327" cy="1369305"/>
      </dsp:txXfrm>
    </dsp:sp>
    <dsp:sp modelId="{AD6CBE66-7E9C-418B-9B8F-1D75EEA2F873}">
      <dsp:nvSpPr>
        <dsp:cNvPr id="0" name=""/>
        <dsp:cNvSpPr/>
      </dsp:nvSpPr>
      <dsp:spPr>
        <a:xfrm>
          <a:off x="0" y="2097641"/>
          <a:ext cx="10585327" cy="6318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b="1" kern="1200" baseline="0" dirty="0"/>
            <a:t>Emerging Types and Patterns of Coalition </a:t>
          </a:r>
          <a:endParaRPr lang="en-ZA" sz="2700" b="1" kern="1200" dirty="0"/>
        </a:p>
      </dsp:txBody>
      <dsp:txXfrm>
        <a:off x="30842" y="2128483"/>
        <a:ext cx="10523643" cy="570116"/>
      </dsp:txXfrm>
    </dsp:sp>
    <dsp:sp modelId="{DF268B07-A30A-4576-861C-F82F5EE13CB6}">
      <dsp:nvSpPr>
        <dsp:cNvPr id="0" name=""/>
        <dsp:cNvSpPr/>
      </dsp:nvSpPr>
      <dsp:spPr>
        <a:xfrm>
          <a:off x="0" y="2729441"/>
          <a:ext cx="10585327" cy="20120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6084" tIns="34290" rIns="192024" bIns="34290" numCol="1" spcCol="1270" anchor="t" anchorCtr="0">
          <a:noAutofit/>
        </a:bodyPr>
        <a:lstStyle/>
        <a:p>
          <a:pPr marL="228600" lvl="1" indent="-228600" algn="just" defTabSz="933450">
            <a:lnSpc>
              <a:spcPct val="100000"/>
            </a:lnSpc>
            <a:spcBef>
              <a:spcPct val="0"/>
            </a:spcBef>
            <a:spcAft>
              <a:spcPct val="20000"/>
            </a:spcAft>
            <a:buChar char="•"/>
          </a:pPr>
          <a:r>
            <a:rPr lang="en-US" sz="2100" b="0" kern="1200" dirty="0"/>
            <a:t>Many of the </a:t>
          </a:r>
          <a:r>
            <a:rPr lang="en-US" sz="2100" b="0" u="sng" kern="1200" dirty="0"/>
            <a:t>coalitions emerging in RSA are minimal majority coalitions especially those involving the ANC and the DA</a:t>
          </a:r>
          <a:r>
            <a:rPr lang="en-US" sz="2100" b="0" kern="1200" dirty="0"/>
            <a:t>. However, the DA has had some minority coalitions. </a:t>
          </a:r>
          <a:endParaRPr lang="en-ZA" sz="2100" kern="1200" dirty="0"/>
        </a:p>
        <a:p>
          <a:pPr marL="228600" lvl="1" indent="-228600" algn="just" defTabSz="933450">
            <a:lnSpc>
              <a:spcPct val="100000"/>
            </a:lnSpc>
            <a:spcBef>
              <a:spcPct val="0"/>
            </a:spcBef>
            <a:spcAft>
              <a:spcPct val="20000"/>
            </a:spcAft>
            <a:buChar char="•"/>
          </a:pPr>
          <a:r>
            <a:rPr lang="en-US" sz="2100" u="sng" kern="1200" dirty="0"/>
            <a:t>There’s an </a:t>
          </a:r>
          <a:r>
            <a:rPr lang="en-US" sz="2100" b="0" u="sng" kern="1200" dirty="0"/>
            <a:t>emergence of minority Mayors and this undermines the democratic principle of majority rules</a:t>
          </a:r>
          <a:r>
            <a:rPr lang="en-US" sz="2100" b="0" kern="1200" dirty="0"/>
            <a:t>, this has happened in Tshwane, Johannesburg</a:t>
          </a:r>
          <a:r>
            <a:rPr lang="en-US" sz="2100" kern="1200" dirty="0"/>
            <a:t>, Ekurhuleni and Mogale City.</a:t>
          </a:r>
          <a:endParaRPr lang="en-ZA" sz="2100" kern="1200" dirty="0"/>
        </a:p>
      </dsp:txBody>
      <dsp:txXfrm>
        <a:off x="0" y="2729441"/>
        <a:ext cx="10585327" cy="201203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A734E-3B86-40AB-B8C2-89CA8D358C65}" type="datetimeFigureOut">
              <a:rPr lang="en-GB" smtClean="0"/>
              <a:t>14/07/2023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EEF1C9-DDCA-4852-AA60-B54EEB363CF9}" type="slidenum">
              <a:rPr lang="en-GB" smtClean="0"/>
              <a:t>‹#›</a:t>
            </a:fld>
            <a:endParaRPr lang="en-GB" dirty="0"/>
          </a:p>
        </p:txBody>
      </p:sp>
    </p:spTree>
    <p:extLst>
      <p:ext uri="{BB962C8B-B14F-4D97-AF65-F5344CB8AC3E}">
        <p14:creationId xmlns:p14="http://schemas.microsoft.com/office/powerpoint/2010/main" val="1805358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2E9ACB-C9F7-42B5-B5F9-EECA331735E8}" type="slidenum">
              <a:rPr kumimoji="0" lang="en-Z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ZA"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5743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2E9ACB-C9F7-42B5-B5F9-EECA331735E8}" type="slidenum">
              <a:rPr kumimoji="0" lang="en-Z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ZA"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4727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2E9ACB-C9F7-42B5-B5F9-EECA331735E8}" type="slidenum">
              <a:rPr kumimoji="0" lang="en-Z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ZA"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800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2E9ACB-C9F7-42B5-B5F9-EECA331735E8}" type="slidenum">
              <a:rPr kumimoji="0" lang="en-Z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ZA"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2274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2E9ACB-C9F7-42B5-B5F9-EECA331735E8}" type="slidenum">
              <a:rPr kumimoji="0" lang="en-Z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ZA"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0509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2E9ACB-C9F7-42B5-B5F9-EECA331735E8}" type="slidenum">
              <a:rPr kumimoji="0" lang="en-Z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en-ZA"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4318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2E9ACB-C9F7-42B5-B5F9-EECA331735E8}" type="slidenum">
              <a:rPr kumimoji="0" lang="en-Z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en-ZA"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4780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29" y="1103724"/>
            <a:ext cx="10585327" cy="398505"/>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30" y="1616532"/>
            <a:ext cx="10585327" cy="4560435"/>
          </a:xfrm>
        </p:spPr>
        <p:txBody>
          <a:bodyPr>
            <a:normAutofit/>
          </a:bodyPr>
          <a:lstStyle>
            <a:lvl1pPr marL="342900" indent="-342900" algn="l">
              <a:buFont typeface="Arial" panose="020B0604020202020204" pitchFamily="34" charset="0"/>
              <a:buChar char="•"/>
              <a:defRPr sz="2400" baseline="0">
                <a:solidFill>
                  <a:schemeClr val="tx1"/>
                </a:solidFill>
              </a:defRPr>
            </a:lvl1pPr>
            <a:lvl2pPr>
              <a:defRPr/>
            </a:lvl2pPr>
            <a:lvl3pPr>
              <a:defRPr/>
            </a:lvl3pPr>
            <a:lvl4pPr>
              <a:defRPr/>
            </a:lvl4pPr>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145543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29" y="1103724"/>
            <a:ext cx="10585327" cy="398505"/>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30" y="1616532"/>
            <a:ext cx="10585327" cy="4560435"/>
          </a:xfrm>
        </p:spPr>
        <p:txBody>
          <a:bodyPr>
            <a:normAutofit/>
          </a:bodyPr>
          <a:lstStyle>
            <a:lvl1pPr marL="342900" indent="-342900" algn="l">
              <a:buFont typeface="Arial" panose="020B0604020202020204" pitchFamily="34" charset="0"/>
              <a:buChar char="•"/>
              <a:defRPr sz="2400" baseline="0">
                <a:solidFill>
                  <a:schemeClr val="tx1"/>
                </a:solidFill>
              </a:defRPr>
            </a:lvl1pPr>
            <a:lvl2pPr>
              <a:defRPr/>
            </a:lvl2pPr>
            <a:lvl3pPr>
              <a:defRPr/>
            </a:lvl3pPr>
            <a:lvl4pPr>
              <a:defRPr/>
            </a:lvl4pPr>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1210400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29" y="1567547"/>
            <a:ext cx="10585327" cy="4838018"/>
          </a:xfrm>
        </p:spPr>
        <p:txBody>
          <a:bodyPr>
            <a:normAutofit/>
          </a:bodyPr>
          <a:lstStyle>
            <a:lvl1pPr marL="342900" indent="-342900" algn="l">
              <a:buFont typeface="Arial" panose="020B0604020202020204" pitchFamily="34" charset="0"/>
              <a:buChar char="•"/>
              <a:defRPr sz="2400" baseline="0">
                <a:solidFill>
                  <a:schemeClr val="tx1"/>
                </a:solidFill>
              </a:defRPr>
            </a:lvl1pPr>
          </a:lstStyle>
          <a:p>
            <a:pPr lvl="0"/>
            <a:r>
              <a:rPr lang="en-GB" dirty="0"/>
              <a:t>Click to edit Master text styles</a:t>
            </a:r>
          </a:p>
          <a:p>
            <a:pPr lvl="1"/>
            <a:endParaRPr lang="en-GB" dirty="0"/>
          </a:p>
        </p:txBody>
      </p:sp>
    </p:spTree>
    <p:extLst>
      <p:ext uri="{BB962C8B-B14F-4D97-AF65-F5344CB8AC3E}">
        <p14:creationId xmlns:p14="http://schemas.microsoft.com/office/powerpoint/2010/main" val="3528453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334530" y="1649186"/>
            <a:ext cx="10585326" cy="4735285"/>
          </a:xfrm>
        </p:spPr>
        <p:txBody>
          <a:bodyPr anchor="ctr">
            <a:normAutofit/>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Title 1">
            <a:extLst>
              <a:ext uri="{FF2B5EF4-FFF2-40B4-BE49-F238E27FC236}">
                <a16:creationId xmlns:a16="http://schemas.microsoft.com/office/drawing/2014/main" id="{40F3B1C3-F287-9C46-B95D-4950349E7A54}"/>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Tree>
    <p:extLst>
      <p:ext uri="{BB962C8B-B14F-4D97-AF65-F5344CB8AC3E}">
        <p14:creationId xmlns:p14="http://schemas.microsoft.com/office/powerpoint/2010/main" val="23209466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42907" y="925150"/>
            <a:ext cx="10684879" cy="36512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E58C5821-2A51-A949-9B26-12D68F3C7E37}"/>
              </a:ext>
            </a:extLst>
          </p:cNvPr>
          <p:cNvSpPr>
            <a:spLocks noGrp="1"/>
          </p:cNvSpPr>
          <p:nvPr>
            <p:ph type="dt" sz="half" idx="10"/>
          </p:nvPr>
        </p:nvSpPr>
        <p:spPr>
          <a:xfrm>
            <a:off x="609600" y="6356351"/>
            <a:ext cx="28448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dirty="0"/>
          </a:p>
        </p:txBody>
      </p:sp>
      <p:sp>
        <p:nvSpPr>
          <p:cNvPr id="4" name="Footer Placeholder 3">
            <a:extLst>
              <a:ext uri="{FF2B5EF4-FFF2-40B4-BE49-F238E27FC236}">
                <a16:creationId xmlns:a16="http://schemas.microsoft.com/office/drawing/2014/main" id="{C4859B21-1154-AB4C-A3FA-336639B096CA}"/>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dirty="0"/>
          </a:p>
        </p:txBody>
      </p:sp>
      <p:sp>
        <p:nvSpPr>
          <p:cNvPr id="5" name="Slide Number Placeholder 4">
            <a:extLst>
              <a:ext uri="{FF2B5EF4-FFF2-40B4-BE49-F238E27FC236}">
                <a16:creationId xmlns:a16="http://schemas.microsoft.com/office/drawing/2014/main" id="{46718A93-9596-7442-AC10-492599778245}"/>
              </a:ext>
            </a:extLst>
          </p:cNvPr>
          <p:cNvSpPr>
            <a:spLocks noGrp="1"/>
          </p:cNvSpPr>
          <p:nvPr>
            <p:ph type="sldNum" sz="quarter" idx="12"/>
          </p:nvPr>
        </p:nvSpPr>
        <p:spPr>
          <a:xfrm>
            <a:off x="8737600" y="6356351"/>
            <a:ext cx="2844800" cy="365125"/>
          </a:xfrm>
          <a:prstGeom prst="rect">
            <a:avLst/>
          </a:prstGeom>
        </p:spPr>
        <p:txBody>
          <a:bodyPr/>
          <a:lstStyle>
            <a:lvl1pPr eaLnBrk="1" fontAlgn="auto" hangingPunct="1">
              <a:spcBef>
                <a:spcPts val="0"/>
              </a:spcBef>
              <a:spcAft>
                <a:spcPts val="0"/>
              </a:spcAft>
              <a:defRPr>
                <a:latin typeface="+mn-lt"/>
              </a:defRPr>
            </a:lvl1pPr>
          </a:lstStyle>
          <a:p>
            <a:pPr>
              <a:defRPr/>
            </a:pPr>
            <a:fld id="{70484C11-3960-8246-8732-13FBCACD55EF}" type="slidenum">
              <a:rPr lang="en-US"/>
              <a:pPr>
                <a:defRPr/>
              </a:pPr>
              <a:t>‹#›</a:t>
            </a:fld>
            <a:endParaRPr lang="en-US" dirty="0"/>
          </a:p>
        </p:txBody>
      </p:sp>
    </p:spTree>
    <p:extLst>
      <p:ext uri="{BB962C8B-B14F-4D97-AF65-F5344CB8AC3E}">
        <p14:creationId xmlns:p14="http://schemas.microsoft.com/office/powerpoint/2010/main" val="792980257"/>
      </p:ext>
    </p:extLst>
  </p:cSld>
  <p:clrMapOvr>
    <a:masterClrMapping/>
  </p:clrMapOvr>
  <p:transition spd="slow">
    <p:split orient="ver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1342907" y="914759"/>
            <a:ext cx="1068487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1342906" y="1600200"/>
            <a:ext cx="5113313" cy="4525963"/>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1" name="Google Shape;41;p6"/>
          <p:cNvSpPr txBox="1">
            <a:spLocks noGrp="1"/>
          </p:cNvSpPr>
          <p:nvPr>
            <p:ph type="body" idx="2"/>
          </p:nvPr>
        </p:nvSpPr>
        <p:spPr>
          <a:xfrm>
            <a:off x="6797425" y="1600200"/>
            <a:ext cx="5230360" cy="4525963"/>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2" name="Google Shape;42;p6"/>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800" b="0" i="0" u="none" strike="noStrike" kern="0" cap="none" spc="0" normalizeH="0" baseline="0" noProof="0" dirty="0">
              <a:ln>
                <a:noFill/>
              </a:ln>
              <a:solidFill>
                <a:srgbClr val="000000"/>
              </a:solidFill>
              <a:effectLst/>
              <a:uLnTx/>
              <a:uFillTx/>
              <a:latin typeface="Calibri"/>
              <a:cs typeface="Calibri"/>
              <a:sym typeface="Calibri"/>
            </a:endParaRPr>
          </a:p>
        </p:txBody>
      </p:sp>
      <p:sp>
        <p:nvSpPr>
          <p:cNvPr id="43" name="Google Shape;43;p6"/>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800" b="0" i="0" u="none" strike="noStrike" kern="0" cap="none" spc="0" normalizeH="0" baseline="0" noProof="0" dirty="0">
              <a:ln>
                <a:noFill/>
              </a:ln>
              <a:solidFill>
                <a:srgbClr val="000000"/>
              </a:solidFill>
              <a:effectLst/>
              <a:uLnTx/>
              <a:uFillTx/>
              <a:latin typeface="Calibri"/>
              <a:cs typeface="Calibri"/>
              <a:sym typeface="Calibri"/>
            </a:endParaRPr>
          </a:p>
        </p:txBody>
      </p:sp>
      <p:sp>
        <p:nvSpPr>
          <p:cNvPr id="44" name="Google Shape;44;p6"/>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ZA" sz="1800" b="0" i="0" u="none" strike="noStrike" kern="0" cap="none" spc="0" normalizeH="0" baseline="0" noProof="0">
                <a:ln>
                  <a:noFill/>
                </a:ln>
                <a:solidFill>
                  <a:srgbClr val="000000"/>
                </a:solidFill>
                <a:effectLst/>
                <a:uLnTx/>
                <a:uFillTx/>
                <a:latin typeface="Calibri"/>
                <a:cs typeface="Calibri"/>
                <a:sym typeface="Calibri"/>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800" b="0" i="0" u="none" strike="noStrike" kern="0" cap="none" spc="0" normalizeH="0" baseline="0" noProof="0" dirty="0">
              <a:ln>
                <a:noFill/>
              </a:ln>
              <a:solidFill>
                <a:srgbClr val="000000"/>
              </a:solidFill>
              <a:effectLst/>
              <a:uLnTx/>
              <a:uFillTx/>
              <a:latin typeface="Calibri"/>
              <a:cs typeface="Calibri"/>
              <a:sym typeface="Calibri"/>
            </a:endParaRPr>
          </a:p>
        </p:txBody>
      </p:sp>
    </p:spTree>
    <p:extLst>
      <p:ext uri="{BB962C8B-B14F-4D97-AF65-F5344CB8AC3E}">
        <p14:creationId xmlns:p14="http://schemas.microsoft.com/office/powerpoint/2010/main" val="945941636"/>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1342907" y="924791"/>
            <a:ext cx="1068487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25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1342906" y="1724891"/>
            <a:ext cx="5154876" cy="449984"/>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None/>
              <a:defRPr sz="20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8" name="Google Shape;48;p7"/>
          <p:cNvSpPr txBox="1">
            <a:spLocks noGrp="1"/>
          </p:cNvSpPr>
          <p:nvPr>
            <p:ph type="body" idx="2"/>
          </p:nvPr>
        </p:nvSpPr>
        <p:spPr>
          <a:xfrm>
            <a:off x="1342906" y="2174875"/>
            <a:ext cx="5154876"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9" name="Google Shape;49;p7"/>
          <p:cNvSpPr txBox="1">
            <a:spLocks noGrp="1"/>
          </p:cNvSpPr>
          <p:nvPr>
            <p:ph type="body" idx="3"/>
          </p:nvPr>
        </p:nvSpPr>
        <p:spPr>
          <a:xfrm>
            <a:off x="6705600" y="1724890"/>
            <a:ext cx="5310832" cy="449985"/>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None/>
              <a:defRPr sz="20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0" name="Google Shape;50;p7"/>
          <p:cNvSpPr txBox="1">
            <a:spLocks noGrp="1"/>
          </p:cNvSpPr>
          <p:nvPr>
            <p:ph type="body" idx="4"/>
          </p:nvPr>
        </p:nvSpPr>
        <p:spPr>
          <a:xfrm>
            <a:off x="6705600" y="2174875"/>
            <a:ext cx="5310832"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1" name="Google Shape;51;p7"/>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2" name="Google Shape;52;p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3" name="Google Shape;53;p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ZA"/>
              <a:t>‹#›</a:t>
            </a:fld>
            <a:endParaRPr dirty="0"/>
          </a:p>
        </p:txBody>
      </p:sp>
    </p:spTree>
    <p:extLst>
      <p:ext uri="{BB962C8B-B14F-4D97-AF65-F5344CB8AC3E}">
        <p14:creationId xmlns:p14="http://schemas.microsoft.com/office/powerpoint/2010/main" val="776081275"/>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hart without Text">
  <p:cSld name="Chart without Text">
    <p:spTree>
      <p:nvGrpSpPr>
        <p:cNvPr id="1" name="Shape 160"/>
        <p:cNvGrpSpPr/>
        <p:nvPr/>
      </p:nvGrpSpPr>
      <p:grpSpPr>
        <a:xfrm>
          <a:off x="0" y="0"/>
          <a:ext cx="0" cy="0"/>
          <a:chOff x="0" y="0"/>
          <a:chExt cx="0" cy="0"/>
        </a:xfrm>
      </p:grpSpPr>
      <p:sp>
        <p:nvSpPr>
          <p:cNvPr id="161" name="Google Shape;161;p23"/>
          <p:cNvSpPr>
            <a:spLocks noGrp="1"/>
          </p:cNvSpPr>
          <p:nvPr>
            <p:ph type="chart" idx="2"/>
          </p:nvPr>
        </p:nvSpPr>
        <p:spPr>
          <a:xfrm>
            <a:off x="457220" y="1727299"/>
            <a:ext cx="11328887" cy="4686569"/>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854"/>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9pPr>
          </a:lstStyle>
          <a:p>
            <a:endParaRPr dirty="0"/>
          </a:p>
        </p:txBody>
      </p:sp>
    </p:spTree>
    <p:extLst>
      <p:ext uri="{BB962C8B-B14F-4D97-AF65-F5344CB8AC3E}">
        <p14:creationId xmlns:p14="http://schemas.microsoft.com/office/powerpoint/2010/main" val="36568417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Page">
  <p:cSld name="Title Page">
    <p:spTree>
      <p:nvGrpSpPr>
        <p:cNvPr id="1" name="Shape 11"/>
        <p:cNvGrpSpPr/>
        <p:nvPr/>
      </p:nvGrpSpPr>
      <p:grpSpPr>
        <a:xfrm>
          <a:off x="0" y="0"/>
          <a:ext cx="0" cy="0"/>
          <a:chOff x="0" y="0"/>
          <a:chExt cx="0" cy="0"/>
        </a:xfrm>
      </p:grpSpPr>
      <p:sp>
        <p:nvSpPr>
          <p:cNvPr id="12" name="Google Shape;12;p2"/>
          <p:cNvSpPr/>
          <p:nvPr/>
        </p:nvSpPr>
        <p:spPr>
          <a:xfrm>
            <a:off x="-304813" y="-101606"/>
            <a:ext cx="12497337" cy="6960088"/>
          </a:xfrm>
          <a:prstGeom prst="rect">
            <a:avLst/>
          </a:prstGeom>
          <a:solidFill>
            <a:schemeClr val="lt1"/>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sp>
        <p:nvSpPr>
          <p:cNvPr id="13" name="Google Shape;13;p2"/>
          <p:cNvSpPr txBox="1"/>
          <p:nvPr/>
        </p:nvSpPr>
        <p:spPr>
          <a:xfrm>
            <a:off x="5486636" y="0"/>
            <a:ext cx="6705888" cy="6858394"/>
          </a:xfrm>
          <a:prstGeom prst="rect">
            <a:avLst/>
          </a:prstGeom>
          <a:noFill/>
          <a:ln>
            <a:noFill/>
          </a:ln>
        </p:spPr>
        <p:txBody>
          <a:bodyPr spcFirstLastPara="1" wrap="square" lIns="80146" tIns="40057" rIns="80146" bIns="40057" anchor="t" anchorCtr="0">
            <a:noAutofit/>
          </a:bodyPr>
          <a:lstStyle/>
          <a:p>
            <a:pPr marL="0" marR="0" lvl="0" indent="0" algn="l" rtl="0">
              <a:spcBef>
                <a:spcPts val="0"/>
              </a:spcBef>
              <a:spcAft>
                <a:spcPts val="0"/>
              </a:spcAft>
              <a:buClr>
                <a:schemeClr val="dk1"/>
              </a:buClr>
              <a:buSzPts val="2500"/>
              <a:buFont typeface="Calibri"/>
              <a:buNone/>
            </a:pPr>
            <a:endParaRPr sz="1642" b="0" i="0" u="none" strike="noStrike" cap="none" dirty="0">
              <a:solidFill>
                <a:schemeClr val="dk1"/>
              </a:solidFill>
              <a:latin typeface="Calibri"/>
              <a:ea typeface="Calibri"/>
              <a:cs typeface="Calibri"/>
              <a:sym typeface="Calibri"/>
            </a:endParaRPr>
          </a:p>
        </p:txBody>
      </p:sp>
      <p:cxnSp>
        <p:nvCxnSpPr>
          <p:cNvPr id="14" name="Google Shape;14;p2"/>
          <p:cNvCxnSpPr/>
          <p:nvPr/>
        </p:nvCxnSpPr>
        <p:spPr>
          <a:xfrm>
            <a:off x="330214" y="3038650"/>
            <a:ext cx="704941" cy="0"/>
          </a:xfrm>
          <a:prstGeom prst="straightConnector1">
            <a:avLst/>
          </a:prstGeom>
          <a:noFill/>
          <a:ln w="38100" cap="flat" cmpd="sng">
            <a:solidFill>
              <a:srgbClr val="832A2A"/>
            </a:solidFill>
            <a:prstDash val="solid"/>
            <a:miter lim="800000"/>
            <a:headEnd type="none" w="sm" len="sm"/>
            <a:tailEnd type="none" w="sm" len="sm"/>
          </a:ln>
        </p:spPr>
      </p:cxnSp>
      <p:sp>
        <p:nvSpPr>
          <p:cNvPr id="15" name="Google Shape;15;p2"/>
          <p:cNvSpPr/>
          <p:nvPr/>
        </p:nvSpPr>
        <p:spPr>
          <a:xfrm>
            <a:off x="-304813" y="4484946"/>
            <a:ext cx="6089972" cy="2398861"/>
          </a:xfrm>
          <a:prstGeom prst="rect">
            <a:avLst/>
          </a:prstGeom>
          <a:solidFill>
            <a:srgbClr val="3E3C3B"/>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sp>
        <p:nvSpPr>
          <p:cNvPr id="16" name="Google Shape;16;p2"/>
          <p:cNvSpPr/>
          <p:nvPr/>
        </p:nvSpPr>
        <p:spPr>
          <a:xfrm>
            <a:off x="-304813" y="-88905"/>
            <a:ext cx="6089972" cy="266847"/>
          </a:xfrm>
          <a:prstGeom prst="rect">
            <a:avLst/>
          </a:prstGeom>
          <a:solidFill>
            <a:srgbClr val="3E3C3B"/>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pic>
        <p:nvPicPr>
          <p:cNvPr id="17" name="Google Shape;17;p2" descr="GCRO-logo_on-black.png"/>
          <p:cNvPicPr preferRelativeResize="0"/>
          <p:nvPr/>
        </p:nvPicPr>
        <p:blipFill rotWithShape="1">
          <a:blip r:embed="rId2">
            <a:alphaModFix/>
          </a:blip>
          <a:srcRect/>
          <a:stretch/>
        </p:blipFill>
        <p:spPr>
          <a:xfrm>
            <a:off x="60329" y="5947117"/>
            <a:ext cx="2624251" cy="655724"/>
          </a:xfrm>
          <a:prstGeom prst="rect">
            <a:avLst/>
          </a:prstGeom>
          <a:noFill/>
          <a:ln>
            <a:noFill/>
          </a:ln>
        </p:spPr>
      </p:pic>
      <p:sp>
        <p:nvSpPr>
          <p:cNvPr id="18" name="Google Shape;18;p2"/>
          <p:cNvSpPr txBox="1">
            <a:spLocks noGrp="1"/>
          </p:cNvSpPr>
          <p:nvPr>
            <p:ph type="title"/>
          </p:nvPr>
        </p:nvSpPr>
        <p:spPr>
          <a:xfrm>
            <a:off x="245769" y="647737"/>
            <a:ext cx="4654690" cy="1641679"/>
          </a:xfrm>
          <a:prstGeom prst="rect">
            <a:avLst/>
          </a:prstGeom>
          <a:noFill/>
          <a:ln>
            <a:noFill/>
          </a:ln>
        </p:spPr>
        <p:txBody>
          <a:bodyPr spcFirstLastPara="1" wrap="square" lIns="122000" tIns="60975" rIns="122000" bIns="60975" anchor="b" anchorCtr="0">
            <a:noAutofit/>
          </a:bodyPr>
          <a:lstStyle>
            <a:lvl1pPr lvl="0" algn="l" rtl="0">
              <a:lnSpc>
                <a:spcPct val="90000"/>
              </a:lnSpc>
              <a:spcBef>
                <a:spcPts val="0"/>
              </a:spcBef>
              <a:spcAft>
                <a:spcPts val="0"/>
              </a:spcAft>
              <a:buClr>
                <a:schemeClr val="dk1"/>
              </a:buClr>
              <a:buSzPts val="2000"/>
              <a:buFont typeface="Calibri"/>
              <a:buNone/>
              <a:defRPr sz="3153"/>
            </a:lvl1pPr>
            <a:lvl2pPr lvl="1" algn="l" rtl="0">
              <a:lnSpc>
                <a:spcPct val="90000"/>
              </a:lnSpc>
              <a:spcBef>
                <a:spcPts val="0"/>
              </a:spcBef>
              <a:spcAft>
                <a:spcPts val="0"/>
              </a:spcAft>
              <a:buSzPts val="2000"/>
              <a:buNone/>
              <a:defRPr/>
            </a:lvl2pPr>
            <a:lvl3pPr lvl="2" algn="l" rtl="0">
              <a:lnSpc>
                <a:spcPct val="90000"/>
              </a:lnSpc>
              <a:spcBef>
                <a:spcPts val="0"/>
              </a:spcBef>
              <a:spcAft>
                <a:spcPts val="0"/>
              </a:spcAft>
              <a:buSzPts val="2000"/>
              <a:buNone/>
              <a:defRPr/>
            </a:lvl3pPr>
            <a:lvl4pPr lvl="3" algn="l" rtl="0">
              <a:lnSpc>
                <a:spcPct val="90000"/>
              </a:lnSpc>
              <a:spcBef>
                <a:spcPts val="0"/>
              </a:spcBef>
              <a:spcAft>
                <a:spcPts val="0"/>
              </a:spcAft>
              <a:buSzPts val="2000"/>
              <a:buNone/>
              <a:defRPr/>
            </a:lvl4pPr>
            <a:lvl5pPr lvl="4" algn="l" rtl="0">
              <a:lnSpc>
                <a:spcPct val="90000"/>
              </a:lnSpc>
              <a:spcBef>
                <a:spcPts val="0"/>
              </a:spcBef>
              <a:spcAft>
                <a:spcPts val="0"/>
              </a:spcAft>
              <a:buSzPts val="2000"/>
              <a:buNone/>
              <a:defRPr/>
            </a:lvl5pPr>
            <a:lvl6pPr lvl="5" algn="l" rtl="0">
              <a:lnSpc>
                <a:spcPct val="90000"/>
              </a:lnSpc>
              <a:spcBef>
                <a:spcPts val="0"/>
              </a:spcBef>
              <a:spcAft>
                <a:spcPts val="0"/>
              </a:spcAft>
              <a:buSzPts val="2000"/>
              <a:buNone/>
              <a:defRPr/>
            </a:lvl6pPr>
            <a:lvl7pPr lvl="6" algn="l" rtl="0">
              <a:lnSpc>
                <a:spcPct val="90000"/>
              </a:lnSpc>
              <a:spcBef>
                <a:spcPts val="0"/>
              </a:spcBef>
              <a:spcAft>
                <a:spcPts val="0"/>
              </a:spcAft>
              <a:buSzPts val="2000"/>
              <a:buNone/>
              <a:defRPr/>
            </a:lvl7pPr>
            <a:lvl8pPr lvl="7" algn="l" rtl="0">
              <a:lnSpc>
                <a:spcPct val="90000"/>
              </a:lnSpc>
              <a:spcBef>
                <a:spcPts val="0"/>
              </a:spcBef>
              <a:spcAft>
                <a:spcPts val="0"/>
              </a:spcAft>
              <a:buSzPts val="2000"/>
              <a:buNone/>
              <a:defRPr/>
            </a:lvl8pPr>
            <a:lvl9pPr lvl="8" algn="l" rtl="0">
              <a:lnSpc>
                <a:spcPct val="90000"/>
              </a:lnSpc>
              <a:spcBef>
                <a:spcPts val="0"/>
              </a:spcBef>
              <a:spcAft>
                <a:spcPts val="0"/>
              </a:spcAft>
              <a:buSzPts val="2000"/>
              <a:buNone/>
              <a:defRPr/>
            </a:lvl9pPr>
          </a:lstStyle>
          <a:p>
            <a:endParaRPr/>
          </a:p>
        </p:txBody>
      </p:sp>
      <p:sp>
        <p:nvSpPr>
          <p:cNvPr id="19" name="Google Shape;19;p2"/>
          <p:cNvSpPr txBox="1">
            <a:spLocks noGrp="1"/>
          </p:cNvSpPr>
          <p:nvPr>
            <p:ph type="body" idx="1"/>
          </p:nvPr>
        </p:nvSpPr>
        <p:spPr>
          <a:xfrm>
            <a:off x="245769" y="2463942"/>
            <a:ext cx="4654690" cy="562073"/>
          </a:xfrm>
          <a:prstGeom prst="rect">
            <a:avLst/>
          </a:prstGeom>
          <a:noFill/>
          <a:ln>
            <a:noFill/>
          </a:ln>
        </p:spPr>
        <p:txBody>
          <a:bodyPr spcFirstLastPara="1" wrap="square" lIns="122000" tIns="60975" rIns="122000" bIns="60975" anchor="t" anchorCtr="0">
            <a:noAutofit/>
          </a:bodyPr>
          <a:lstStyle>
            <a:lvl1pPr marL="300335" lvl="0" indent="-150167" algn="l" rtl="0">
              <a:lnSpc>
                <a:spcPct val="90000"/>
              </a:lnSpc>
              <a:spcBef>
                <a:spcPts val="920"/>
              </a:spcBef>
              <a:spcAft>
                <a:spcPts val="0"/>
              </a:spcAft>
              <a:buClr>
                <a:srgbClr val="3E3C3B"/>
              </a:buClr>
              <a:buSzPts val="2100"/>
              <a:buNone/>
              <a:defRPr sz="1379">
                <a:solidFill>
                  <a:srgbClr val="3E3C3B"/>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
        <p:nvSpPr>
          <p:cNvPr id="20" name="Google Shape;20;p2"/>
          <p:cNvSpPr txBox="1">
            <a:spLocks noGrp="1"/>
          </p:cNvSpPr>
          <p:nvPr>
            <p:ph type="body" idx="2"/>
          </p:nvPr>
        </p:nvSpPr>
        <p:spPr>
          <a:xfrm>
            <a:off x="245769" y="3225986"/>
            <a:ext cx="4654690" cy="562073"/>
          </a:xfrm>
          <a:prstGeom prst="rect">
            <a:avLst/>
          </a:prstGeom>
          <a:noFill/>
          <a:ln>
            <a:noFill/>
          </a:ln>
        </p:spPr>
        <p:txBody>
          <a:bodyPr spcFirstLastPara="1" wrap="square" lIns="122000" tIns="60975" rIns="122000" bIns="60975" anchor="t" anchorCtr="0">
            <a:noAutofit/>
          </a:bodyPr>
          <a:lstStyle>
            <a:lvl1pPr marL="300335" lvl="0" indent="-150167" algn="l" rtl="0">
              <a:lnSpc>
                <a:spcPct val="90000"/>
              </a:lnSpc>
              <a:spcBef>
                <a:spcPts val="920"/>
              </a:spcBef>
              <a:spcAft>
                <a:spcPts val="0"/>
              </a:spcAft>
              <a:buClr>
                <a:srgbClr val="3E3C3B"/>
              </a:buClr>
              <a:buSzPts val="2100"/>
              <a:buNone/>
              <a:defRPr sz="1379">
                <a:solidFill>
                  <a:srgbClr val="3E3C3B"/>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
        <p:nvSpPr>
          <p:cNvPr id="21" name="Google Shape;21;p2"/>
          <p:cNvSpPr>
            <a:spLocks noGrp="1"/>
          </p:cNvSpPr>
          <p:nvPr>
            <p:ph type="pic" idx="3"/>
          </p:nvPr>
        </p:nvSpPr>
        <p:spPr>
          <a:xfrm>
            <a:off x="5785099" y="-152409"/>
            <a:ext cx="6407365" cy="7035964"/>
          </a:xfrm>
          <a:prstGeom prst="rect">
            <a:avLst/>
          </a:prstGeom>
          <a:noFill/>
          <a:ln>
            <a:noFill/>
          </a:ln>
        </p:spPr>
        <p:txBody>
          <a:bodyPr spcFirstLastPara="1" wrap="square" lIns="122000" tIns="60975" rIns="122000" bIns="60975" anchor="t" anchorCtr="0">
            <a:noAutofit/>
          </a:bodyPr>
          <a:lstStyle>
            <a:lvl1pPr marR="0" lvl="0" algn="l" rtl="0">
              <a:lnSpc>
                <a:spcPct val="90000"/>
              </a:lnSpc>
              <a:spcBef>
                <a:spcPts val="920"/>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9pPr>
          </a:lstStyle>
          <a:p>
            <a:endParaRPr dirty="0"/>
          </a:p>
        </p:txBody>
      </p:sp>
      <p:sp>
        <p:nvSpPr>
          <p:cNvPr id="22" name="Google Shape;22;p2"/>
          <p:cNvSpPr txBox="1">
            <a:spLocks noGrp="1"/>
          </p:cNvSpPr>
          <p:nvPr>
            <p:ph type="body" idx="4"/>
          </p:nvPr>
        </p:nvSpPr>
        <p:spPr>
          <a:xfrm>
            <a:off x="6661436" y="6147153"/>
            <a:ext cx="4654690" cy="330504"/>
          </a:xfrm>
          <a:prstGeom prst="rect">
            <a:avLst/>
          </a:prstGeom>
          <a:noFill/>
          <a:ln>
            <a:noFill/>
          </a:ln>
        </p:spPr>
        <p:txBody>
          <a:bodyPr spcFirstLastPara="1" wrap="square" lIns="122000" tIns="60975" rIns="122000" bIns="60975" anchor="t" anchorCtr="0">
            <a:noAutofit/>
          </a:bodyPr>
          <a:lstStyle>
            <a:lvl1pPr marL="300335" lvl="0" indent="-150167" algn="ctr" rtl="0">
              <a:lnSpc>
                <a:spcPct val="90000"/>
              </a:lnSpc>
              <a:spcBef>
                <a:spcPts val="920"/>
              </a:spcBef>
              <a:spcAft>
                <a:spcPts val="0"/>
              </a:spcAft>
              <a:buClr>
                <a:srgbClr val="999C99"/>
              </a:buClr>
              <a:buSzPts val="1400"/>
              <a:buNone/>
              <a:defRPr sz="920">
                <a:solidFill>
                  <a:srgbClr val="999C99"/>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Tree>
    <p:extLst>
      <p:ext uri="{BB962C8B-B14F-4D97-AF65-F5344CB8AC3E}">
        <p14:creationId xmlns:p14="http://schemas.microsoft.com/office/powerpoint/2010/main" val="21969336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hart/image and text">
  <p:cSld name="Chart/image and text">
    <p:spTree>
      <p:nvGrpSpPr>
        <p:cNvPr id="1" name="Shape 185"/>
        <p:cNvGrpSpPr/>
        <p:nvPr/>
      </p:nvGrpSpPr>
      <p:grpSpPr>
        <a:xfrm>
          <a:off x="0" y="0"/>
          <a:ext cx="0" cy="0"/>
          <a:chOff x="0" y="0"/>
          <a:chExt cx="0" cy="0"/>
        </a:xfrm>
      </p:grpSpPr>
      <p:sp>
        <p:nvSpPr>
          <p:cNvPr id="186" name="Google Shape;186;p28"/>
          <p:cNvSpPr txBox="1">
            <a:spLocks noGrp="1"/>
          </p:cNvSpPr>
          <p:nvPr>
            <p:ph type="subTitle" idx="1"/>
          </p:nvPr>
        </p:nvSpPr>
        <p:spPr>
          <a:xfrm>
            <a:off x="6175163" y="3430148"/>
            <a:ext cx="5011514" cy="1914438"/>
          </a:xfrm>
          <a:prstGeom prst="rect">
            <a:avLst/>
          </a:prstGeom>
          <a:noFill/>
          <a:ln>
            <a:noFill/>
          </a:ln>
        </p:spPr>
        <p:txBody>
          <a:bodyPr spcFirstLastPara="1" wrap="square" lIns="121975" tIns="60975" rIns="121975" bIns="60975" anchor="t" anchorCtr="0">
            <a:noAutofit/>
          </a:bodyPr>
          <a:lstStyle>
            <a:lvl1pPr lvl="0" algn="l" rtl="0">
              <a:lnSpc>
                <a:spcPct val="90000"/>
              </a:lnSpc>
              <a:spcBef>
                <a:spcPts val="854"/>
              </a:spcBef>
              <a:spcAft>
                <a:spcPts val="0"/>
              </a:spcAft>
              <a:buClr>
                <a:srgbClr val="3E3C3B"/>
              </a:buClr>
              <a:buSzPts val="2100"/>
              <a:buNone/>
              <a:defRPr sz="1379">
                <a:solidFill>
                  <a:srgbClr val="3E3C3B"/>
                </a:solidFill>
                <a:latin typeface="Georgia"/>
                <a:ea typeface="Georgia"/>
                <a:cs typeface="Georgia"/>
                <a:sym typeface="Georgia"/>
              </a:defRPr>
            </a:lvl1pPr>
            <a:lvl2pPr lvl="1" algn="ctr" rtl="0">
              <a:lnSpc>
                <a:spcPct val="90000"/>
              </a:lnSpc>
              <a:spcBef>
                <a:spcPts val="460"/>
              </a:spcBef>
              <a:spcAft>
                <a:spcPts val="0"/>
              </a:spcAft>
              <a:buClr>
                <a:srgbClr val="3E3C3B"/>
              </a:buClr>
              <a:buSzPts val="2700"/>
              <a:buNone/>
              <a:defRPr sz="1774"/>
            </a:lvl2pPr>
            <a:lvl3pPr lvl="2" algn="ctr" rtl="0">
              <a:lnSpc>
                <a:spcPct val="90000"/>
              </a:lnSpc>
              <a:spcBef>
                <a:spcPts val="460"/>
              </a:spcBef>
              <a:spcAft>
                <a:spcPts val="0"/>
              </a:spcAft>
              <a:buClr>
                <a:srgbClr val="3E3C3B"/>
              </a:buClr>
              <a:buSzPts val="2400"/>
              <a:buNone/>
              <a:defRPr sz="1577"/>
            </a:lvl3pPr>
            <a:lvl4pPr lvl="3" algn="ctr" rtl="0">
              <a:lnSpc>
                <a:spcPct val="90000"/>
              </a:lnSpc>
              <a:spcBef>
                <a:spcPts val="460"/>
              </a:spcBef>
              <a:spcAft>
                <a:spcPts val="0"/>
              </a:spcAft>
              <a:buClr>
                <a:srgbClr val="3E3C3B"/>
              </a:buClr>
              <a:buSzPts val="2100"/>
              <a:buNone/>
              <a:defRPr sz="1379"/>
            </a:lvl4pPr>
            <a:lvl5pPr lvl="4" algn="ctr" rtl="0">
              <a:lnSpc>
                <a:spcPct val="90000"/>
              </a:lnSpc>
              <a:spcBef>
                <a:spcPts val="460"/>
              </a:spcBef>
              <a:spcAft>
                <a:spcPts val="0"/>
              </a:spcAft>
              <a:buClr>
                <a:srgbClr val="3E3C3B"/>
              </a:buClr>
              <a:buSzPts val="2100"/>
              <a:buNone/>
              <a:defRPr sz="1379"/>
            </a:lvl5pPr>
            <a:lvl6pPr lvl="5" algn="ctr" rtl="0">
              <a:lnSpc>
                <a:spcPct val="90000"/>
              </a:lnSpc>
              <a:spcBef>
                <a:spcPts val="460"/>
              </a:spcBef>
              <a:spcAft>
                <a:spcPts val="0"/>
              </a:spcAft>
              <a:buClr>
                <a:schemeClr val="dk1"/>
              </a:buClr>
              <a:buSzPts val="2100"/>
              <a:buNone/>
              <a:defRPr sz="1379"/>
            </a:lvl6pPr>
            <a:lvl7pPr lvl="6" algn="ctr" rtl="0">
              <a:lnSpc>
                <a:spcPct val="90000"/>
              </a:lnSpc>
              <a:spcBef>
                <a:spcPts val="460"/>
              </a:spcBef>
              <a:spcAft>
                <a:spcPts val="0"/>
              </a:spcAft>
              <a:buClr>
                <a:schemeClr val="dk1"/>
              </a:buClr>
              <a:buSzPts val="2100"/>
              <a:buNone/>
              <a:defRPr sz="1379"/>
            </a:lvl7pPr>
            <a:lvl8pPr lvl="7" algn="ctr" rtl="0">
              <a:lnSpc>
                <a:spcPct val="90000"/>
              </a:lnSpc>
              <a:spcBef>
                <a:spcPts val="460"/>
              </a:spcBef>
              <a:spcAft>
                <a:spcPts val="0"/>
              </a:spcAft>
              <a:buClr>
                <a:schemeClr val="dk1"/>
              </a:buClr>
              <a:buSzPts val="2100"/>
              <a:buNone/>
              <a:defRPr sz="1379"/>
            </a:lvl8pPr>
            <a:lvl9pPr lvl="8" algn="ctr" rtl="0">
              <a:lnSpc>
                <a:spcPct val="90000"/>
              </a:lnSpc>
              <a:spcBef>
                <a:spcPts val="460"/>
              </a:spcBef>
              <a:spcAft>
                <a:spcPts val="0"/>
              </a:spcAft>
              <a:buClr>
                <a:schemeClr val="dk1"/>
              </a:buClr>
              <a:buSzPts val="2100"/>
              <a:buNone/>
              <a:defRPr sz="1379"/>
            </a:lvl9pPr>
          </a:lstStyle>
          <a:p>
            <a:endParaRPr/>
          </a:p>
        </p:txBody>
      </p:sp>
      <p:sp>
        <p:nvSpPr>
          <p:cNvPr id="187" name="Google Shape;187;p28"/>
          <p:cNvSpPr txBox="1">
            <a:spLocks noGrp="1"/>
          </p:cNvSpPr>
          <p:nvPr>
            <p:ph type="body" idx="2"/>
          </p:nvPr>
        </p:nvSpPr>
        <p:spPr>
          <a:xfrm>
            <a:off x="520722" y="5097755"/>
            <a:ext cx="5029416" cy="261920"/>
          </a:xfrm>
          <a:prstGeom prst="rect">
            <a:avLst/>
          </a:prstGeom>
          <a:noFill/>
          <a:ln>
            <a:noFill/>
          </a:ln>
        </p:spPr>
        <p:txBody>
          <a:bodyPr spcFirstLastPara="1" wrap="square" lIns="121975" tIns="60975" rIns="121975" bIns="60975" anchor="t" anchorCtr="0">
            <a:noAutofit/>
          </a:bodyPr>
          <a:lstStyle>
            <a:lvl1pPr marL="300335" lvl="0" indent="-150167" algn="ctr" rtl="0">
              <a:lnSpc>
                <a:spcPct val="90000"/>
              </a:lnSpc>
              <a:spcBef>
                <a:spcPts val="854"/>
              </a:spcBef>
              <a:spcAft>
                <a:spcPts val="0"/>
              </a:spcAft>
              <a:buClr>
                <a:srgbClr val="999C99"/>
              </a:buClr>
              <a:buSzPts val="1500"/>
              <a:buNone/>
              <a:defRPr sz="985">
                <a:solidFill>
                  <a:srgbClr val="999C99"/>
                </a:solidFill>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
        <p:nvSpPr>
          <p:cNvPr id="188" name="Google Shape;188;p28"/>
          <p:cNvSpPr>
            <a:spLocks noGrp="1"/>
          </p:cNvSpPr>
          <p:nvPr>
            <p:ph type="pic" idx="3"/>
          </p:nvPr>
        </p:nvSpPr>
        <p:spPr>
          <a:xfrm>
            <a:off x="921202" y="1970201"/>
            <a:ext cx="4141104" cy="3057701"/>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854"/>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9pPr>
          </a:lstStyle>
          <a:p>
            <a:endParaRPr dirty="0"/>
          </a:p>
        </p:txBody>
      </p:sp>
      <p:sp>
        <p:nvSpPr>
          <p:cNvPr id="189" name="Google Shape;189;p28"/>
          <p:cNvSpPr txBox="1">
            <a:spLocks noGrp="1"/>
          </p:cNvSpPr>
          <p:nvPr>
            <p:ph type="body" idx="4"/>
          </p:nvPr>
        </p:nvSpPr>
        <p:spPr>
          <a:xfrm>
            <a:off x="264980" y="813657"/>
            <a:ext cx="8598149" cy="465109"/>
          </a:xfrm>
          <a:prstGeom prst="rect">
            <a:avLst/>
          </a:prstGeom>
          <a:noFill/>
          <a:ln>
            <a:noFill/>
          </a:ln>
        </p:spPr>
        <p:txBody>
          <a:bodyPr spcFirstLastPara="1" wrap="square" lIns="121975" tIns="60975" rIns="121975" bIns="60975" anchor="t" anchorCtr="0">
            <a:noAutofit/>
          </a:bodyPr>
          <a:lstStyle>
            <a:lvl1pPr marL="300335" lvl="0" indent="-150167" algn="l" rtl="0">
              <a:lnSpc>
                <a:spcPct val="90000"/>
              </a:lnSpc>
              <a:spcBef>
                <a:spcPts val="854"/>
              </a:spcBef>
              <a:spcAft>
                <a:spcPts val="0"/>
              </a:spcAft>
              <a:buClr>
                <a:srgbClr val="FFFFFF"/>
              </a:buClr>
              <a:buSzPts val="2100"/>
              <a:buNone/>
              <a:defRPr sz="1379">
                <a:solidFill>
                  <a:srgbClr val="FFFFFF"/>
                </a:solidFill>
                <a:latin typeface="Georgia"/>
                <a:ea typeface="Georgia"/>
                <a:cs typeface="Georgia"/>
                <a:sym typeface="Georgia"/>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
        <p:nvSpPr>
          <p:cNvPr id="190" name="Google Shape;190;p28"/>
          <p:cNvSpPr txBox="1">
            <a:spLocks noGrp="1"/>
          </p:cNvSpPr>
          <p:nvPr>
            <p:ph type="body" idx="5"/>
          </p:nvPr>
        </p:nvSpPr>
        <p:spPr>
          <a:xfrm>
            <a:off x="255988" y="319789"/>
            <a:ext cx="8615808" cy="485212"/>
          </a:xfrm>
          <a:prstGeom prst="rect">
            <a:avLst/>
          </a:prstGeom>
          <a:noFill/>
          <a:ln>
            <a:noFill/>
          </a:ln>
        </p:spPr>
        <p:txBody>
          <a:bodyPr spcFirstLastPara="1" wrap="square" lIns="121975" tIns="60975" rIns="121975" bIns="60975" anchor="b" anchorCtr="0">
            <a:noAutofit/>
          </a:bodyPr>
          <a:lstStyle>
            <a:lvl1pPr marL="300335" lvl="0" indent="-150167" algn="l" rtl="0">
              <a:lnSpc>
                <a:spcPct val="90000"/>
              </a:lnSpc>
              <a:spcBef>
                <a:spcPts val="854"/>
              </a:spcBef>
              <a:spcAft>
                <a:spcPts val="0"/>
              </a:spcAft>
              <a:buClr>
                <a:srgbClr val="FFFFFF"/>
              </a:buClr>
              <a:buSzPts val="3700"/>
              <a:buNone/>
              <a:defRPr sz="2431" b="1">
                <a:solidFill>
                  <a:srgbClr val="FFFFFF"/>
                </a:solidFill>
                <a:latin typeface="Verdana"/>
                <a:ea typeface="Verdana"/>
                <a:cs typeface="Verdana"/>
                <a:sym typeface="Verdana"/>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Tree>
    <p:extLst>
      <p:ext uri="{BB962C8B-B14F-4D97-AF65-F5344CB8AC3E}">
        <p14:creationId xmlns:p14="http://schemas.microsoft.com/office/powerpoint/2010/main" val="35873319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BE02E-1FCF-4846-8C2C-0547A4D2EF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4DF0D6-80DE-FB40-890B-443DAC6265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E0EB34-9AB9-184B-AED9-37F9D7ACB034}"/>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245B0FEB-0EF7-2F42-8F35-1003416195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EDF0439-6847-FD40-9A59-BA41DB36AA16}"/>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3385472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29" y="1567547"/>
            <a:ext cx="10585327" cy="4838018"/>
          </a:xfrm>
        </p:spPr>
        <p:txBody>
          <a:bodyPr>
            <a:normAutofit/>
          </a:bodyPr>
          <a:lstStyle>
            <a:lvl1pPr marL="342900" indent="-342900" algn="l">
              <a:buFont typeface="Arial" panose="020B0604020202020204" pitchFamily="34" charset="0"/>
              <a:buChar char="•"/>
              <a:defRPr sz="2400" baseline="0">
                <a:solidFill>
                  <a:schemeClr val="tx1"/>
                </a:solidFill>
              </a:defRPr>
            </a:lvl1pPr>
          </a:lstStyle>
          <a:p>
            <a:pPr lvl="0"/>
            <a:r>
              <a:rPr lang="en-GB" dirty="0"/>
              <a:t>Click to edit Master text styles</a:t>
            </a:r>
          </a:p>
          <a:p>
            <a:pPr lvl="1"/>
            <a:endParaRPr lang="en-GB" dirty="0"/>
          </a:p>
        </p:txBody>
      </p:sp>
    </p:spTree>
    <p:extLst>
      <p:ext uri="{BB962C8B-B14F-4D97-AF65-F5344CB8AC3E}">
        <p14:creationId xmlns:p14="http://schemas.microsoft.com/office/powerpoint/2010/main" val="18669544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58EED-395D-4D43-BC7D-9BEBBA067D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328C12-966D-5045-9353-7ABD94B1A59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32C55A-EC9D-1747-9D95-23CBE49BA96D}"/>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DE9D9409-5C27-A849-8808-25915B0B9C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3CAFF2-4938-464E-BBFE-3F261D5611E5}"/>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30127680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A3515-6FAF-1840-9817-62D81DBC74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2005EE-EF2C-D546-BE9E-707D2BD443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3D4058C-FD20-C14C-BA08-50542B27EC74}"/>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97974B8E-6CE1-374E-90C4-3DE065D7F7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C91FA0-B041-8747-A211-71EAB0A816A0}"/>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8178643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89B92-D15F-F846-9A17-DA33854A82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22327D-15F7-F746-B6FD-01B133D203A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6969B6-A827-5A42-9331-51177918341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7B8126-C255-2140-9B43-85BC443A1D66}"/>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C5F354A8-9840-CE48-B386-D2DA6D4F48B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D3C94B-1CC0-8548-8B80-9F55C9A45B68}"/>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5601182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661AC-238F-FB4E-8540-C10A06D0C1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7E0514-220F-3F43-BC77-E55956F94E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0B3AD53-C140-0D4A-88F5-19039B8D1B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764479-678C-5D43-B008-AEAA05C30E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22EF8F8-B367-5041-964A-6C003B8FFEC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2773F2-1EC4-2646-928C-F1DA518C7FC9}"/>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ABB16E4F-433E-0E40-B116-3CB5647DE0C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92B55E3-350D-F140-A58B-DD9E7B4FD1BD}"/>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34792725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9B35F-4EDC-AA41-BC1E-3E842C4031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CDBFE9-A665-C84D-88A4-E59D2933581C}"/>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C3F9700E-01E0-A34D-9698-EF251B8CD5D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5EFC064-C8B4-C84D-B36A-87750AD7CBAE}"/>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38732660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265DC4-328B-BB41-92DB-C422BFA25D16}"/>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B54DE0D9-D24A-1745-907C-1A5A5E56DBC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0BBD05C-E756-5840-929B-880F6C016139}"/>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993389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FA799-071A-D14C-BB12-1B6F45F03E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2D74EB-8A1E-A34D-9462-71BC5D56F7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C48A42-5501-D341-BBEF-C61FEAA1F2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852613-70A0-E74D-808E-843BE2C98D4A}"/>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CCB1F20B-E973-D647-A1D8-AC0293B2927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B2EC49C-1F29-E94D-9BA1-EB6974A02E06}"/>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32035451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2A29-00F7-D341-9440-8C5D8D14FA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47CFFC-28FE-C840-B66D-EFC9FF5537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29F66BE-7C73-4E42-93A5-D7D781702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FF5E02-A93F-4448-A744-1E440C655930}"/>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387ABEE7-7C98-7A40-BBA4-4111B83E432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1775572-9673-694F-A1E2-C6B57DDD3872}"/>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0800919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B7BCD-65FE-B644-9866-E3C0D20DAE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761615-B9AC-9745-A82F-0990741C1E1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1B843-32C8-3748-A7F7-2C2613C3BF4F}"/>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621E7954-CE3D-9E45-B496-9F8DEDA39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826B9B-1458-6442-B626-E6566F46015D}"/>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3312164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55E244-2D04-0D47-8E9E-B0B5C0CEA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DCD195-D520-354E-9BA1-16F1EAD030E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89E798-C3FD-6447-BB92-14C1B369D353}"/>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BD0F9CFA-37A5-834E-BE55-336D5B602A7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773C-52E9-AC48-B6C6-6D05803C4764}"/>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700912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334530" y="1649186"/>
            <a:ext cx="10585326" cy="4735285"/>
          </a:xfrm>
        </p:spPr>
        <p:txBody>
          <a:bodyPr anchor="ctr">
            <a:normAutofit/>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Title 1">
            <a:extLst>
              <a:ext uri="{FF2B5EF4-FFF2-40B4-BE49-F238E27FC236}">
                <a16:creationId xmlns:a16="http://schemas.microsoft.com/office/drawing/2014/main" id="{40F3B1C3-F287-9C46-B95D-4950349E7A54}"/>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Tree>
    <p:extLst>
      <p:ext uri="{BB962C8B-B14F-4D97-AF65-F5344CB8AC3E}">
        <p14:creationId xmlns:p14="http://schemas.microsoft.com/office/powerpoint/2010/main" val="16519782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29" y="1567547"/>
            <a:ext cx="10585327" cy="4838018"/>
          </a:xfrm>
        </p:spPr>
        <p:txBody>
          <a:bodyPr>
            <a:normAutofit/>
          </a:bodyPr>
          <a:lstStyle>
            <a:lvl1pPr marL="342900" indent="-342900" algn="l">
              <a:buFont typeface="Arial" panose="020B0604020202020204" pitchFamily="34" charset="0"/>
              <a:buChar char="•"/>
              <a:defRPr sz="2400" baseline="0">
                <a:solidFill>
                  <a:schemeClr val="tx1"/>
                </a:solidFill>
              </a:defRPr>
            </a:lvl1pPr>
          </a:lstStyle>
          <a:p>
            <a:pPr lvl="0"/>
            <a:r>
              <a:rPr lang="en-GB" dirty="0"/>
              <a:t>Click to edit Master text styles</a:t>
            </a:r>
          </a:p>
          <a:p>
            <a:pPr lvl="1"/>
            <a:endParaRPr lang="en-GB" dirty="0"/>
          </a:p>
        </p:txBody>
      </p:sp>
    </p:spTree>
    <p:extLst>
      <p:ext uri="{BB962C8B-B14F-4D97-AF65-F5344CB8AC3E}">
        <p14:creationId xmlns:p14="http://schemas.microsoft.com/office/powerpoint/2010/main" val="2468405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42907" y="925150"/>
            <a:ext cx="10684879" cy="36512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E58C5821-2A51-A949-9B26-12D68F3C7E37}"/>
              </a:ext>
            </a:extLst>
          </p:cNvPr>
          <p:cNvSpPr>
            <a:spLocks noGrp="1"/>
          </p:cNvSpPr>
          <p:nvPr>
            <p:ph type="dt" sz="half" idx="10"/>
          </p:nvPr>
        </p:nvSpPr>
        <p:spPr>
          <a:xfrm>
            <a:off x="609600" y="6356351"/>
            <a:ext cx="2844800" cy="365125"/>
          </a:xfrm>
          <a:prstGeom prst="rect">
            <a:avLst/>
          </a:prstGeom>
        </p:spPr>
        <p:txBody>
          <a:bodyPr/>
          <a:lstStyle>
            <a:lvl1pPr eaLnBrk="1" fontAlgn="auto" hangingPunct="1">
              <a:spcBef>
                <a:spcPts val="0"/>
              </a:spcBef>
              <a:spcAft>
                <a:spcPts val="0"/>
              </a:spcAft>
              <a:defRPr>
                <a:latin typeface="+mn-lt"/>
              </a:defRPr>
            </a:lvl1pPr>
          </a:lstStyle>
          <a:p>
            <a:pPr>
              <a:defRPr/>
            </a:pPr>
            <a:fld id="{19A9D2D0-7EF7-554E-B701-7C4915EBC007}" type="datetimeFigureOut">
              <a:rPr lang="en-US" smtClean="0"/>
              <a:pPr>
                <a:defRPr/>
              </a:pPr>
              <a:t>7/14/2023</a:t>
            </a:fld>
            <a:endParaRPr lang="en-US" dirty="0"/>
          </a:p>
        </p:txBody>
      </p:sp>
      <p:sp>
        <p:nvSpPr>
          <p:cNvPr id="4" name="Footer Placeholder 3">
            <a:extLst>
              <a:ext uri="{FF2B5EF4-FFF2-40B4-BE49-F238E27FC236}">
                <a16:creationId xmlns:a16="http://schemas.microsoft.com/office/drawing/2014/main" id="{C4859B21-1154-AB4C-A3FA-336639B096CA}"/>
              </a:ext>
            </a:extLst>
          </p:cNvPr>
          <p:cNvSpPr>
            <a:spLocks noGrp="1"/>
          </p:cNvSpPr>
          <p:nvPr>
            <p:ph type="ftr" sz="quarter" idx="11"/>
          </p:nvPr>
        </p:nvSpPr>
        <p:spPr>
          <a:xfrm>
            <a:off x="4165600" y="6356351"/>
            <a:ext cx="38608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dirty="0"/>
          </a:p>
        </p:txBody>
      </p:sp>
      <p:sp>
        <p:nvSpPr>
          <p:cNvPr id="5" name="Slide Number Placeholder 4">
            <a:extLst>
              <a:ext uri="{FF2B5EF4-FFF2-40B4-BE49-F238E27FC236}">
                <a16:creationId xmlns:a16="http://schemas.microsoft.com/office/drawing/2014/main" id="{46718A93-9596-7442-AC10-492599778245}"/>
              </a:ext>
            </a:extLst>
          </p:cNvPr>
          <p:cNvSpPr>
            <a:spLocks noGrp="1"/>
          </p:cNvSpPr>
          <p:nvPr>
            <p:ph type="sldNum" sz="quarter" idx="12"/>
          </p:nvPr>
        </p:nvSpPr>
        <p:spPr>
          <a:xfrm>
            <a:off x="8737600" y="6356351"/>
            <a:ext cx="2844800" cy="365125"/>
          </a:xfrm>
          <a:prstGeom prst="rect">
            <a:avLst/>
          </a:prstGeom>
        </p:spPr>
        <p:txBody>
          <a:bodyPr/>
          <a:lstStyle>
            <a:lvl1pPr eaLnBrk="1" fontAlgn="auto" hangingPunct="1">
              <a:spcBef>
                <a:spcPts val="0"/>
              </a:spcBef>
              <a:spcAft>
                <a:spcPts val="0"/>
              </a:spcAft>
              <a:defRPr>
                <a:latin typeface="+mn-lt"/>
              </a:defRPr>
            </a:lvl1pPr>
          </a:lstStyle>
          <a:p>
            <a:pPr>
              <a:defRPr/>
            </a:pPr>
            <a:fld id="{70484C11-3960-8246-8732-13FBCACD55EF}" type="slidenum">
              <a:rPr lang="en-US"/>
              <a:pPr>
                <a:defRPr/>
              </a:pPr>
              <a:t>‹#›</a:t>
            </a:fld>
            <a:endParaRPr lang="en-US" dirty="0"/>
          </a:p>
        </p:txBody>
      </p:sp>
    </p:spTree>
    <p:extLst>
      <p:ext uri="{BB962C8B-B14F-4D97-AF65-F5344CB8AC3E}">
        <p14:creationId xmlns:p14="http://schemas.microsoft.com/office/powerpoint/2010/main" val="885134147"/>
      </p:ext>
    </p:extLst>
  </p:cSld>
  <p:clrMapOvr>
    <a:masterClrMapping/>
  </p:clrMapOvr>
  <p:transition spd="slow">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1342907" y="914759"/>
            <a:ext cx="1068487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1342906" y="1600200"/>
            <a:ext cx="5113313" cy="4525963"/>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1" name="Google Shape;41;p6"/>
          <p:cNvSpPr txBox="1">
            <a:spLocks noGrp="1"/>
          </p:cNvSpPr>
          <p:nvPr>
            <p:ph type="body" idx="2"/>
          </p:nvPr>
        </p:nvSpPr>
        <p:spPr>
          <a:xfrm>
            <a:off x="6797425" y="1600200"/>
            <a:ext cx="5230360" cy="4525963"/>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2" name="Google Shape;42;p6"/>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800" b="0" i="0" u="none" strike="noStrike" kern="0" cap="none" spc="0" normalizeH="0" baseline="0" noProof="0" dirty="0">
              <a:ln>
                <a:noFill/>
              </a:ln>
              <a:solidFill>
                <a:srgbClr val="000000"/>
              </a:solidFill>
              <a:effectLst/>
              <a:uLnTx/>
              <a:uFillTx/>
              <a:latin typeface="Calibri"/>
              <a:cs typeface="Calibri"/>
              <a:sym typeface="Calibri"/>
            </a:endParaRPr>
          </a:p>
        </p:txBody>
      </p:sp>
      <p:sp>
        <p:nvSpPr>
          <p:cNvPr id="43" name="Google Shape;43;p6"/>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kumimoji="0" sz="1800" b="0" i="0" u="none" strike="noStrike" kern="0" cap="none" spc="0" normalizeH="0" baseline="0" noProof="0" dirty="0">
              <a:ln>
                <a:noFill/>
              </a:ln>
              <a:solidFill>
                <a:srgbClr val="000000"/>
              </a:solidFill>
              <a:effectLst/>
              <a:uLnTx/>
              <a:uFillTx/>
              <a:latin typeface="Calibri"/>
              <a:cs typeface="Calibri"/>
              <a:sym typeface="Calibri"/>
            </a:endParaRPr>
          </a:p>
        </p:txBody>
      </p:sp>
      <p:sp>
        <p:nvSpPr>
          <p:cNvPr id="44" name="Google Shape;44;p6"/>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ZA" sz="1800" b="0" i="0" u="none" strike="noStrike" kern="0" cap="none" spc="0" normalizeH="0" baseline="0" noProof="0">
                <a:ln>
                  <a:noFill/>
                </a:ln>
                <a:solidFill>
                  <a:srgbClr val="000000"/>
                </a:solidFill>
                <a:effectLst/>
                <a:uLnTx/>
                <a:uFillTx/>
                <a:latin typeface="Calibri"/>
                <a:cs typeface="Calibri"/>
                <a:sym typeface="Calibri"/>
              </a:rPr>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800" b="0" i="0" u="none" strike="noStrike" kern="0" cap="none" spc="0" normalizeH="0" baseline="0" noProof="0" dirty="0">
              <a:ln>
                <a:noFill/>
              </a:ln>
              <a:solidFill>
                <a:srgbClr val="000000"/>
              </a:solidFill>
              <a:effectLst/>
              <a:uLnTx/>
              <a:uFillTx/>
              <a:latin typeface="Calibri"/>
              <a:cs typeface="Calibri"/>
              <a:sym typeface="Calibri"/>
            </a:endParaRPr>
          </a:p>
        </p:txBody>
      </p:sp>
    </p:spTree>
    <p:extLst>
      <p:ext uri="{BB962C8B-B14F-4D97-AF65-F5344CB8AC3E}">
        <p14:creationId xmlns:p14="http://schemas.microsoft.com/office/powerpoint/2010/main" val="1014479933"/>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1342907" y="924791"/>
            <a:ext cx="1068487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25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1342906" y="1724891"/>
            <a:ext cx="5154876" cy="449984"/>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None/>
              <a:defRPr sz="20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8" name="Google Shape;48;p7"/>
          <p:cNvSpPr txBox="1">
            <a:spLocks noGrp="1"/>
          </p:cNvSpPr>
          <p:nvPr>
            <p:ph type="body" idx="2"/>
          </p:nvPr>
        </p:nvSpPr>
        <p:spPr>
          <a:xfrm>
            <a:off x="1342906" y="2174875"/>
            <a:ext cx="5154876"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9" name="Google Shape;49;p7"/>
          <p:cNvSpPr txBox="1">
            <a:spLocks noGrp="1"/>
          </p:cNvSpPr>
          <p:nvPr>
            <p:ph type="body" idx="3"/>
          </p:nvPr>
        </p:nvSpPr>
        <p:spPr>
          <a:xfrm>
            <a:off x="6705600" y="1724890"/>
            <a:ext cx="5310832" cy="449985"/>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None/>
              <a:defRPr sz="20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0" name="Google Shape;50;p7"/>
          <p:cNvSpPr txBox="1">
            <a:spLocks noGrp="1"/>
          </p:cNvSpPr>
          <p:nvPr>
            <p:ph type="body" idx="4"/>
          </p:nvPr>
        </p:nvSpPr>
        <p:spPr>
          <a:xfrm>
            <a:off x="6705600" y="2174875"/>
            <a:ext cx="5310832"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1" name="Google Shape;51;p7"/>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2" name="Google Shape;52;p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3" name="Google Shape;53;p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ZA"/>
              <a:t>‹#›</a:t>
            </a:fld>
            <a:endParaRPr dirty="0"/>
          </a:p>
        </p:txBody>
      </p:sp>
    </p:spTree>
    <p:extLst>
      <p:ext uri="{BB962C8B-B14F-4D97-AF65-F5344CB8AC3E}">
        <p14:creationId xmlns:p14="http://schemas.microsoft.com/office/powerpoint/2010/main" val="3116678798"/>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hart without Text">
  <p:cSld name="Chart without Text">
    <p:spTree>
      <p:nvGrpSpPr>
        <p:cNvPr id="1" name="Shape 160"/>
        <p:cNvGrpSpPr/>
        <p:nvPr/>
      </p:nvGrpSpPr>
      <p:grpSpPr>
        <a:xfrm>
          <a:off x="0" y="0"/>
          <a:ext cx="0" cy="0"/>
          <a:chOff x="0" y="0"/>
          <a:chExt cx="0" cy="0"/>
        </a:xfrm>
      </p:grpSpPr>
      <p:sp>
        <p:nvSpPr>
          <p:cNvPr id="161" name="Google Shape;161;p23"/>
          <p:cNvSpPr>
            <a:spLocks noGrp="1"/>
          </p:cNvSpPr>
          <p:nvPr>
            <p:ph type="chart" idx="2"/>
          </p:nvPr>
        </p:nvSpPr>
        <p:spPr>
          <a:xfrm>
            <a:off x="457220" y="1727299"/>
            <a:ext cx="11328887" cy="4686569"/>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854"/>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9pPr>
          </a:lstStyle>
          <a:p>
            <a:endParaRPr dirty="0"/>
          </a:p>
        </p:txBody>
      </p:sp>
    </p:spTree>
    <p:extLst>
      <p:ext uri="{BB962C8B-B14F-4D97-AF65-F5344CB8AC3E}">
        <p14:creationId xmlns:p14="http://schemas.microsoft.com/office/powerpoint/2010/main" val="1817071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Page">
  <p:cSld name="Title Page">
    <p:spTree>
      <p:nvGrpSpPr>
        <p:cNvPr id="1" name="Shape 11"/>
        <p:cNvGrpSpPr/>
        <p:nvPr/>
      </p:nvGrpSpPr>
      <p:grpSpPr>
        <a:xfrm>
          <a:off x="0" y="0"/>
          <a:ext cx="0" cy="0"/>
          <a:chOff x="0" y="0"/>
          <a:chExt cx="0" cy="0"/>
        </a:xfrm>
      </p:grpSpPr>
      <p:sp>
        <p:nvSpPr>
          <p:cNvPr id="12" name="Google Shape;12;p2"/>
          <p:cNvSpPr/>
          <p:nvPr/>
        </p:nvSpPr>
        <p:spPr>
          <a:xfrm>
            <a:off x="-304813" y="-101606"/>
            <a:ext cx="12497337" cy="6960088"/>
          </a:xfrm>
          <a:prstGeom prst="rect">
            <a:avLst/>
          </a:prstGeom>
          <a:solidFill>
            <a:schemeClr val="lt1"/>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sp>
        <p:nvSpPr>
          <p:cNvPr id="13" name="Google Shape;13;p2"/>
          <p:cNvSpPr txBox="1"/>
          <p:nvPr/>
        </p:nvSpPr>
        <p:spPr>
          <a:xfrm>
            <a:off x="5486636" y="0"/>
            <a:ext cx="6705888" cy="6858394"/>
          </a:xfrm>
          <a:prstGeom prst="rect">
            <a:avLst/>
          </a:prstGeom>
          <a:noFill/>
          <a:ln>
            <a:noFill/>
          </a:ln>
        </p:spPr>
        <p:txBody>
          <a:bodyPr spcFirstLastPara="1" wrap="square" lIns="80146" tIns="40057" rIns="80146" bIns="40057" anchor="t" anchorCtr="0">
            <a:noAutofit/>
          </a:bodyPr>
          <a:lstStyle/>
          <a:p>
            <a:pPr marL="0" marR="0" lvl="0" indent="0" algn="l" rtl="0">
              <a:spcBef>
                <a:spcPts val="0"/>
              </a:spcBef>
              <a:spcAft>
                <a:spcPts val="0"/>
              </a:spcAft>
              <a:buClr>
                <a:schemeClr val="dk1"/>
              </a:buClr>
              <a:buSzPts val="2500"/>
              <a:buFont typeface="Calibri"/>
              <a:buNone/>
            </a:pPr>
            <a:endParaRPr sz="1642" b="0" i="0" u="none" strike="noStrike" cap="none" dirty="0">
              <a:solidFill>
                <a:schemeClr val="dk1"/>
              </a:solidFill>
              <a:latin typeface="Calibri"/>
              <a:ea typeface="Calibri"/>
              <a:cs typeface="Calibri"/>
              <a:sym typeface="Calibri"/>
            </a:endParaRPr>
          </a:p>
        </p:txBody>
      </p:sp>
      <p:cxnSp>
        <p:nvCxnSpPr>
          <p:cNvPr id="14" name="Google Shape;14;p2"/>
          <p:cNvCxnSpPr/>
          <p:nvPr/>
        </p:nvCxnSpPr>
        <p:spPr>
          <a:xfrm>
            <a:off x="330214" y="3038650"/>
            <a:ext cx="704941" cy="0"/>
          </a:xfrm>
          <a:prstGeom prst="straightConnector1">
            <a:avLst/>
          </a:prstGeom>
          <a:noFill/>
          <a:ln w="38100" cap="flat" cmpd="sng">
            <a:solidFill>
              <a:srgbClr val="832A2A"/>
            </a:solidFill>
            <a:prstDash val="solid"/>
            <a:miter lim="800000"/>
            <a:headEnd type="none" w="sm" len="sm"/>
            <a:tailEnd type="none" w="sm" len="sm"/>
          </a:ln>
        </p:spPr>
      </p:cxnSp>
      <p:sp>
        <p:nvSpPr>
          <p:cNvPr id="15" name="Google Shape;15;p2"/>
          <p:cNvSpPr/>
          <p:nvPr/>
        </p:nvSpPr>
        <p:spPr>
          <a:xfrm>
            <a:off x="-304813" y="4484946"/>
            <a:ext cx="6089972" cy="2398861"/>
          </a:xfrm>
          <a:prstGeom prst="rect">
            <a:avLst/>
          </a:prstGeom>
          <a:solidFill>
            <a:srgbClr val="3E3C3B"/>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sp>
        <p:nvSpPr>
          <p:cNvPr id="16" name="Google Shape;16;p2"/>
          <p:cNvSpPr/>
          <p:nvPr/>
        </p:nvSpPr>
        <p:spPr>
          <a:xfrm>
            <a:off x="-304813" y="-88905"/>
            <a:ext cx="6089972" cy="266847"/>
          </a:xfrm>
          <a:prstGeom prst="rect">
            <a:avLst/>
          </a:prstGeom>
          <a:solidFill>
            <a:srgbClr val="3E3C3B"/>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pic>
        <p:nvPicPr>
          <p:cNvPr id="17" name="Google Shape;17;p2" descr="GCRO-logo_on-black.png"/>
          <p:cNvPicPr preferRelativeResize="0"/>
          <p:nvPr/>
        </p:nvPicPr>
        <p:blipFill rotWithShape="1">
          <a:blip r:embed="rId2">
            <a:alphaModFix/>
          </a:blip>
          <a:srcRect/>
          <a:stretch/>
        </p:blipFill>
        <p:spPr>
          <a:xfrm>
            <a:off x="60329" y="5947117"/>
            <a:ext cx="2624251" cy="655724"/>
          </a:xfrm>
          <a:prstGeom prst="rect">
            <a:avLst/>
          </a:prstGeom>
          <a:noFill/>
          <a:ln>
            <a:noFill/>
          </a:ln>
        </p:spPr>
      </p:pic>
      <p:sp>
        <p:nvSpPr>
          <p:cNvPr id="18" name="Google Shape;18;p2"/>
          <p:cNvSpPr txBox="1">
            <a:spLocks noGrp="1"/>
          </p:cNvSpPr>
          <p:nvPr>
            <p:ph type="title"/>
          </p:nvPr>
        </p:nvSpPr>
        <p:spPr>
          <a:xfrm>
            <a:off x="245769" y="647737"/>
            <a:ext cx="4654690" cy="1641679"/>
          </a:xfrm>
          <a:prstGeom prst="rect">
            <a:avLst/>
          </a:prstGeom>
          <a:noFill/>
          <a:ln>
            <a:noFill/>
          </a:ln>
        </p:spPr>
        <p:txBody>
          <a:bodyPr spcFirstLastPara="1" wrap="square" lIns="122000" tIns="60975" rIns="122000" bIns="60975" anchor="b" anchorCtr="0">
            <a:noAutofit/>
          </a:bodyPr>
          <a:lstStyle>
            <a:lvl1pPr lvl="0" algn="l" rtl="0">
              <a:lnSpc>
                <a:spcPct val="90000"/>
              </a:lnSpc>
              <a:spcBef>
                <a:spcPts val="0"/>
              </a:spcBef>
              <a:spcAft>
                <a:spcPts val="0"/>
              </a:spcAft>
              <a:buClr>
                <a:schemeClr val="dk1"/>
              </a:buClr>
              <a:buSzPts val="2000"/>
              <a:buFont typeface="Calibri"/>
              <a:buNone/>
              <a:defRPr sz="3153"/>
            </a:lvl1pPr>
            <a:lvl2pPr lvl="1" algn="l" rtl="0">
              <a:lnSpc>
                <a:spcPct val="90000"/>
              </a:lnSpc>
              <a:spcBef>
                <a:spcPts val="0"/>
              </a:spcBef>
              <a:spcAft>
                <a:spcPts val="0"/>
              </a:spcAft>
              <a:buSzPts val="2000"/>
              <a:buNone/>
              <a:defRPr/>
            </a:lvl2pPr>
            <a:lvl3pPr lvl="2" algn="l" rtl="0">
              <a:lnSpc>
                <a:spcPct val="90000"/>
              </a:lnSpc>
              <a:spcBef>
                <a:spcPts val="0"/>
              </a:spcBef>
              <a:spcAft>
                <a:spcPts val="0"/>
              </a:spcAft>
              <a:buSzPts val="2000"/>
              <a:buNone/>
              <a:defRPr/>
            </a:lvl3pPr>
            <a:lvl4pPr lvl="3" algn="l" rtl="0">
              <a:lnSpc>
                <a:spcPct val="90000"/>
              </a:lnSpc>
              <a:spcBef>
                <a:spcPts val="0"/>
              </a:spcBef>
              <a:spcAft>
                <a:spcPts val="0"/>
              </a:spcAft>
              <a:buSzPts val="2000"/>
              <a:buNone/>
              <a:defRPr/>
            </a:lvl4pPr>
            <a:lvl5pPr lvl="4" algn="l" rtl="0">
              <a:lnSpc>
                <a:spcPct val="90000"/>
              </a:lnSpc>
              <a:spcBef>
                <a:spcPts val="0"/>
              </a:spcBef>
              <a:spcAft>
                <a:spcPts val="0"/>
              </a:spcAft>
              <a:buSzPts val="2000"/>
              <a:buNone/>
              <a:defRPr/>
            </a:lvl5pPr>
            <a:lvl6pPr lvl="5" algn="l" rtl="0">
              <a:lnSpc>
                <a:spcPct val="90000"/>
              </a:lnSpc>
              <a:spcBef>
                <a:spcPts val="0"/>
              </a:spcBef>
              <a:spcAft>
                <a:spcPts val="0"/>
              </a:spcAft>
              <a:buSzPts val="2000"/>
              <a:buNone/>
              <a:defRPr/>
            </a:lvl6pPr>
            <a:lvl7pPr lvl="6" algn="l" rtl="0">
              <a:lnSpc>
                <a:spcPct val="90000"/>
              </a:lnSpc>
              <a:spcBef>
                <a:spcPts val="0"/>
              </a:spcBef>
              <a:spcAft>
                <a:spcPts val="0"/>
              </a:spcAft>
              <a:buSzPts val="2000"/>
              <a:buNone/>
              <a:defRPr/>
            </a:lvl7pPr>
            <a:lvl8pPr lvl="7" algn="l" rtl="0">
              <a:lnSpc>
                <a:spcPct val="90000"/>
              </a:lnSpc>
              <a:spcBef>
                <a:spcPts val="0"/>
              </a:spcBef>
              <a:spcAft>
                <a:spcPts val="0"/>
              </a:spcAft>
              <a:buSzPts val="2000"/>
              <a:buNone/>
              <a:defRPr/>
            </a:lvl8pPr>
            <a:lvl9pPr lvl="8" algn="l" rtl="0">
              <a:lnSpc>
                <a:spcPct val="90000"/>
              </a:lnSpc>
              <a:spcBef>
                <a:spcPts val="0"/>
              </a:spcBef>
              <a:spcAft>
                <a:spcPts val="0"/>
              </a:spcAft>
              <a:buSzPts val="2000"/>
              <a:buNone/>
              <a:defRPr/>
            </a:lvl9pPr>
          </a:lstStyle>
          <a:p>
            <a:endParaRPr/>
          </a:p>
        </p:txBody>
      </p:sp>
      <p:sp>
        <p:nvSpPr>
          <p:cNvPr id="19" name="Google Shape;19;p2"/>
          <p:cNvSpPr txBox="1">
            <a:spLocks noGrp="1"/>
          </p:cNvSpPr>
          <p:nvPr>
            <p:ph type="body" idx="1"/>
          </p:nvPr>
        </p:nvSpPr>
        <p:spPr>
          <a:xfrm>
            <a:off x="245769" y="2463942"/>
            <a:ext cx="4654690" cy="562073"/>
          </a:xfrm>
          <a:prstGeom prst="rect">
            <a:avLst/>
          </a:prstGeom>
          <a:noFill/>
          <a:ln>
            <a:noFill/>
          </a:ln>
        </p:spPr>
        <p:txBody>
          <a:bodyPr spcFirstLastPara="1" wrap="square" lIns="122000" tIns="60975" rIns="122000" bIns="60975" anchor="t" anchorCtr="0">
            <a:noAutofit/>
          </a:bodyPr>
          <a:lstStyle>
            <a:lvl1pPr marL="300335" lvl="0" indent="-150167" algn="l" rtl="0">
              <a:lnSpc>
                <a:spcPct val="90000"/>
              </a:lnSpc>
              <a:spcBef>
                <a:spcPts val="920"/>
              </a:spcBef>
              <a:spcAft>
                <a:spcPts val="0"/>
              </a:spcAft>
              <a:buClr>
                <a:srgbClr val="3E3C3B"/>
              </a:buClr>
              <a:buSzPts val="2100"/>
              <a:buNone/>
              <a:defRPr sz="1379">
                <a:solidFill>
                  <a:srgbClr val="3E3C3B"/>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
        <p:nvSpPr>
          <p:cNvPr id="20" name="Google Shape;20;p2"/>
          <p:cNvSpPr txBox="1">
            <a:spLocks noGrp="1"/>
          </p:cNvSpPr>
          <p:nvPr>
            <p:ph type="body" idx="2"/>
          </p:nvPr>
        </p:nvSpPr>
        <p:spPr>
          <a:xfrm>
            <a:off x="245769" y="3225986"/>
            <a:ext cx="4654690" cy="562073"/>
          </a:xfrm>
          <a:prstGeom prst="rect">
            <a:avLst/>
          </a:prstGeom>
          <a:noFill/>
          <a:ln>
            <a:noFill/>
          </a:ln>
        </p:spPr>
        <p:txBody>
          <a:bodyPr spcFirstLastPara="1" wrap="square" lIns="122000" tIns="60975" rIns="122000" bIns="60975" anchor="t" anchorCtr="0">
            <a:noAutofit/>
          </a:bodyPr>
          <a:lstStyle>
            <a:lvl1pPr marL="300335" lvl="0" indent="-150167" algn="l" rtl="0">
              <a:lnSpc>
                <a:spcPct val="90000"/>
              </a:lnSpc>
              <a:spcBef>
                <a:spcPts val="920"/>
              </a:spcBef>
              <a:spcAft>
                <a:spcPts val="0"/>
              </a:spcAft>
              <a:buClr>
                <a:srgbClr val="3E3C3B"/>
              </a:buClr>
              <a:buSzPts val="2100"/>
              <a:buNone/>
              <a:defRPr sz="1379">
                <a:solidFill>
                  <a:srgbClr val="3E3C3B"/>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
        <p:nvSpPr>
          <p:cNvPr id="21" name="Google Shape;21;p2"/>
          <p:cNvSpPr>
            <a:spLocks noGrp="1"/>
          </p:cNvSpPr>
          <p:nvPr>
            <p:ph type="pic" idx="3"/>
          </p:nvPr>
        </p:nvSpPr>
        <p:spPr>
          <a:xfrm>
            <a:off x="5785099" y="-152409"/>
            <a:ext cx="6407365" cy="7035964"/>
          </a:xfrm>
          <a:prstGeom prst="rect">
            <a:avLst/>
          </a:prstGeom>
          <a:noFill/>
          <a:ln>
            <a:noFill/>
          </a:ln>
        </p:spPr>
        <p:txBody>
          <a:bodyPr spcFirstLastPara="1" wrap="square" lIns="122000" tIns="60975" rIns="122000" bIns="60975" anchor="t" anchorCtr="0">
            <a:noAutofit/>
          </a:bodyPr>
          <a:lstStyle>
            <a:lvl1pPr marR="0" lvl="0" algn="l" rtl="0">
              <a:lnSpc>
                <a:spcPct val="90000"/>
              </a:lnSpc>
              <a:spcBef>
                <a:spcPts val="920"/>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9pPr>
          </a:lstStyle>
          <a:p>
            <a:endParaRPr dirty="0"/>
          </a:p>
        </p:txBody>
      </p:sp>
      <p:sp>
        <p:nvSpPr>
          <p:cNvPr id="22" name="Google Shape;22;p2"/>
          <p:cNvSpPr txBox="1">
            <a:spLocks noGrp="1"/>
          </p:cNvSpPr>
          <p:nvPr>
            <p:ph type="body" idx="4"/>
          </p:nvPr>
        </p:nvSpPr>
        <p:spPr>
          <a:xfrm>
            <a:off x="6661436" y="6147153"/>
            <a:ext cx="4654690" cy="330504"/>
          </a:xfrm>
          <a:prstGeom prst="rect">
            <a:avLst/>
          </a:prstGeom>
          <a:noFill/>
          <a:ln>
            <a:noFill/>
          </a:ln>
        </p:spPr>
        <p:txBody>
          <a:bodyPr spcFirstLastPara="1" wrap="square" lIns="122000" tIns="60975" rIns="122000" bIns="60975" anchor="t" anchorCtr="0">
            <a:noAutofit/>
          </a:bodyPr>
          <a:lstStyle>
            <a:lvl1pPr marL="300335" lvl="0" indent="-150167" algn="ctr" rtl="0">
              <a:lnSpc>
                <a:spcPct val="90000"/>
              </a:lnSpc>
              <a:spcBef>
                <a:spcPts val="920"/>
              </a:spcBef>
              <a:spcAft>
                <a:spcPts val="0"/>
              </a:spcAft>
              <a:buClr>
                <a:srgbClr val="999C99"/>
              </a:buClr>
              <a:buSzPts val="1400"/>
              <a:buNone/>
              <a:defRPr sz="920">
                <a:solidFill>
                  <a:srgbClr val="999C99"/>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Tree>
    <p:extLst>
      <p:ext uri="{BB962C8B-B14F-4D97-AF65-F5344CB8AC3E}">
        <p14:creationId xmlns:p14="http://schemas.microsoft.com/office/powerpoint/2010/main" val="2590010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hart/image and text">
  <p:cSld name="Chart/image and text">
    <p:spTree>
      <p:nvGrpSpPr>
        <p:cNvPr id="1" name="Shape 185"/>
        <p:cNvGrpSpPr/>
        <p:nvPr/>
      </p:nvGrpSpPr>
      <p:grpSpPr>
        <a:xfrm>
          <a:off x="0" y="0"/>
          <a:ext cx="0" cy="0"/>
          <a:chOff x="0" y="0"/>
          <a:chExt cx="0" cy="0"/>
        </a:xfrm>
      </p:grpSpPr>
      <p:sp>
        <p:nvSpPr>
          <p:cNvPr id="186" name="Google Shape;186;p28"/>
          <p:cNvSpPr txBox="1">
            <a:spLocks noGrp="1"/>
          </p:cNvSpPr>
          <p:nvPr>
            <p:ph type="subTitle" idx="1"/>
          </p:nvPr>
        </p:nvSpPr>
        <p:spPr>
          <a:xfrm>
            <a:off x="6175163" y="3430148"/>
            <a:ext cx="5011514" cy="1914438"/>
          </a:xfrm>
          <a:prstGeom prst="rect">
            <a:avLst/>
          </a:prstGeom>
          <a:noFill/>
          <a:ln>
            <a:noFill/>
          </a:ln>
        </p:spPr>
        <p:txBody>
          <a:bodyPr spcFirstLastPara="1" wrap="square" lIns="121975" tIns="60975" rIns="121975" bIns="60975" anchor="t" anchorCtr="0">
            <a:noAutofit/>
          </a:bodyPr>
          <a:lstStyle>
            <a:lvl1pPr lvl="0" algn="l" rtl="0">
              <a:lnSpc>
                <a:spcPct val="90000"/>
              </a:lnSpc>
              <a:spcBef>
                <a:spcPts val="854"/>
              </a:spcBef>
              <a:spcAft>
                <a:spcPts val="0"/>
              </a:spcAft>
              <a:buClr>
                <a:srgbClr val="3E3C3B"/>
              </a:buClr>
              <a:buSzPts val="2100"/>
              <a:buNone/>
              <a:defRPr sz="1379">
                <a:solidFill>
                  <a:srgbClr val="3E3C3B"/>
                </a:solidFill>
                <a:latin typeface="Georgia"/>
                <a:ea typeface="Georgia"/>
                <a:cs typeface="Georgia"/>
                <a:sym typeface="Georgia"/>
              </a:defRPr>
            </a:lvl1pPr>
            <a:lvl2pPr lvl="1" algn="ctr" rtl="0">
              <a:lnSpc>
                <a:spcPct val="90000"/>
              </a:lnSpc>
              <a:spcBef>
                <a:spcPts val="460"/>
              </a:spcBef>
              <a:spcAft>
                <a:spcPts val="0"/>
              </a:spcAft>
              <a:buClr>
                <a:srgbClr val="3E3C3B"/>
              </a:buClr>
              <a:buSzPts val="2700"/>
              <a:buNone/>
              <a:defRPr sz="1774"/>
            </a:lvl2pPr>
            <a:lvl3pPr lvl="2" algn="ctr" rtl="0">
              <a:lnSpc>
                <a:spcPct val="90000"/>
              </a:lnSpc>
              <a:spcBef>
                <a:spcPts val="460"/>
              </a:spcBef>
              <a:spcAft>
                <a:spcPts val="0"/>
              </a:spcAft>
              <a:buClr>
                <a:srgbClr val="3E3C3B"/>
              </a:buClr>
              <a:buSzPts val="2400"/>
              <a:buNone/>
              <a:defRPr sz="1577"/>
            </a:lvl3pPr>
            <a:lvl4pPr lvl="3" algn="ctr" rtl="0">
              <a:lnSpc>
                <a:spcPct val="90000"/>
              </a:lnSpc>
              <a:spcBef>
                <a:spcPts val="460"/>
              </a:spcBef>
              <a:spcAft>
                <a:spcPts val="0"/>
              </a:spcAft>
              <a:buClr>
                <a:srgbClr val="3E3C3B"/>
              </a:buClr>
              <a:buSzPts val="2100"/>
              <a:buNone/>
              <a:defRPr sz="1379"/>
            </a:lvl4pPr>
            <a:lvl5pPr lvl="4" algn="ctr" rtl="0">
              <a:lnSpc>
                <a:spcPct val="90000"/>
              </a:lnSpc>
              <a:spcBef>
                <a:spcPts val="460"/>
              </a:spcBef>
              <a:spcAft>
                <a:spcPts val="0"/>
              </a:spcAft>
              <a:buClr>
                <a:srgbClr val="3E3C3B"/>
              </a:buClr>
              <a:buSzPts val="2100"/>
              <a:buNone/>
              <a:defRPr sz="1379"/>
            </a:lvl5pPr>
            <a:lvl6pPr lvl="5" algn="ctr" rtl="0">
              <a:lnSpc>
                <a:spcPct val="90000"/>
              </a:lnSpc>
              <a:spcBef>
                <a:spcPts val="460"/>
              </a:spcBef>
              <a:spcAft>
                <a:spcPts val="0"/>
              </a:spcAft>
              <a:buClr>
                <a:schemeClr val="dk1"/>
              </a:buClr>
              <a:buSzPts val="2100"/>
              <a:buNone/>
              <a:defRPr sz="1379"/>
            </a:lvl6pPr>
            <a:lvl7pPr lvl="6" algn="ctr" rtl="0">
              <a:lnSpc>
                <a:spcPct val="90000"/>
              </a:lnSpc>
              <a:spcBef>
                <a:spcPts val="460"/>
              </a:spcBef>
              <a:spcAft>
                <a:spcPts val="0"/>
              </a:spcAft>
              <a:buClr>
                <a:schemeClr val="dk1"/>
              </a:buClr>
              <a:buSzPts val="2100"/>
              <a:buNone/>
              <a:defRPr sz="1379"/>
            </a:lvl7pPr>
            <a:lvl8pPr lvl="7" algn="ctr" rtl="0">
              <a:lnSpc>
                <a:spcPct val="90000"/>
              </a:lnSpc>
              <a:spcBef>
                <a:spcPts val="460"/>
              </a:spcBef>
              <a:spcAft>
                <a:spcPts val="0"/>
              </a:spcAft>
              <a:buClr>
                <a:schemeClr val="dk1"/>
              </a:buClr>
              <a:buSzPts val="2100"/>
              <a:buNone/>
              <a:defRPr sz="1379"/>
            </a:lvl8pPr>
            <a:lvl9pPr lvl="8" algn="ctr" rtl="0">
              <a:lnSpc>
                <a:spcPct val="90000"/>
              </a:lnSpc>
              <a:spcBef>
                <a:spcPts val="460"/>
              </a:spcBef>
              <a:spcAft>
                <a:spcPts val="0"/>
              </a:spcAft>
              <a:buClr>
                <a:schemeClr val="dk1"/>
              </a:buClr>
              <a:buSzPts val="2100"/>
              <a:buNone/>
              <a:defRPr sz="1379"/>
            </a:lvl9pPr>
          </a:lstStyle>
          <a:p>
            <a:endParaRPr/>
          </a:p>
        </p:txBody>
      </p:sp>
      <p:sp>
        <p:nvSpPr>
          <p:cNvPr id="187" name="Google Shape;187;p28"/>
          <p:cNvSpPr txBox="1">
            <a:spLocks noGrp="1"/>
          </p:cNvSpPr>
          <p:nvPr>
            <p:ph type="body" idx="2"/>
          </p:nvPr>
        </p:nvSpPr>
        <p:spPr>
          <a:xfrm>
            <a:off x="520722" y="5097755"/>
            <a:ext cx="5029416" cy="261920"/>
          </a:xfrm>
          <a:prstGeom prst="rect">
            <a:avLst/>
          </a:prstGeom>
          <a:noFill/>
          <a:ln>
            <a:noFill/>
          </a:ln>
        </p:spPr>
        <p:txBody>
          <a:bodyPr spcFirstLastPara="1" wrap="square" lIns="121975" tIns="60975" rIns="121975" bIns="60975" anchor="t" anchorCtr="0">
            <a:noAutofit/>
          </a:bodyPr>
          <a:lstStyle>
            <a:lvl1pPr marL="300335" lvl="0" indent="-150167" algn="ctr" rtl="0">
              <a:lnSpc>
                <a:spcPct val="90000"/>
              </a:lnSpc>
              <a:spcBef>
                <a:spcPts val="854"/>
              </a:spcBef>
              <a:spcAft>
                <a:spcPts val="0"/>
              </a:spcAft>
              <a:buClr>
                <a:srgbClr val="999C99"/>
              </a:buClr>
              <a:buSzPts val="1500"/>
              <a:buNone/>
              <a:defRPr sz="985">
                <a:solidFill>
                  <a:srgbClr val="999C99"/>
                </a:solidFill>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
        <p:nvSpPr>
          <p:cNvPr id="188" name="Google Shape;188;p28"/>
          <p:cNvSpPr>
            <a:spLocks noGrp="1"/>
          </p:cNvSpPr>
          <p:nvPr>
            <p:ph type="pic" idx="3"/>
          </p:nvPr>
        </p:nvSpPr>
        <p:spPr>
          <a:xfrm>
            <a:off x="921202" y="1970201"/>
            <a:ext cx="4141104" cy="3057701"/>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854"/>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9pPr>
          </a:lstStyle>
          <a:p>
            <a:endParaRPr dirty="0"/>
          </a:p>
        </p:txBody>
      </p:sp>
      <p:sp>
        <p:nvSpPr>
          <p:cNvPr id="189" name="Google Shape;189;p28"/>
          <p:cNvSpPr txBox="1">
            <a:spLocks noGrp="1"/>
          </p:cNvSpPr>
          <p:nvPr>
            <p:ph type="body" idx="4"/>
          </p:nvPr>
        </p:nvSpPr>
        <p:spPr>
          <a:xfrm>
            <a:off x="264980" y="813657"/>
            <a:ext cx="8598149" cy="465109"/>
          </a:xfrm>
          <a:prstGeom prst="rect">
            <a:avLst/>
          </a:prstGeom>
          <a:noFill/>
          <a:ln>
            <a:noFill/>
          </a:ln>
        </p:spPr>
        <p:txBody>
          <a:bodyPr spcFirstLastPara="1" wrap="square" lIns="121975" tIns="60975" rIns="121975" bIns="60975" anchor="t" anchorCtr="0">
            <a:noAutofit/>
          </a:bodyPr>
          <a:lstStyle>
            <a:lvl1pPr marL="300335" lvl="0" indent="-150167" algn="l" rtl="0">
              <a:lnSpc>
                <a:spcPct val="90000"/>
              </a:lnSpc>
              <a:spcBef>
                <a:spcPts val="854"/>
              </a:spcBef>
              <a:spcAft>
                <a:spcPts val="0"/>
              </a:spcAft>
              <a:buClr>
                <a:srgbClr val="FFFFFF"/>
              </a:buClr>
              <a:buSzPts val="2100"/>
              <a:buNone/>
              <a:defRPr sz="1379">
                <a:solidFill>
                  <a:srgbClr val="FFFFFF"/>
                </a:solidFill>
                <a:latin typeface="Georgia"/>
                <a:ea typeface="Georgia"/>
                <a:cs typeface="Georgia"/>
                <a:sym typeface="Georgia"/>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
        <p:nvSpPr>
          <p:cNvPr id="190" name="Google Shape;190;p28"/>
          <p:cNvSpPr txBox="1">
            <a:spLocks noGrp="1"/>
          </p:cNvSpPr>
          <p:nvPr>
            <p:ph type="body" idx="5"/>
          </p:nvPr>
        </p:nvSpPr>
        <p:spPr>
          <a:xfrm>
            <a:off x="255988" y="319789"/>
            <a:ext cx="8615808" cy="485212"/>
          </a:xfrm>
          <a:prstGeom prst="rect">
            <a:avLst/>
          </a:prstGeom>
          <a:noFill/>
          <a:ln>
            <a:noFill/>
          </a:ln>
        </p:spPr>
        <p:txBody>
          <a:bodyPr spcFirstLastPara="1" wrap="square" lIns="121975" tIns="60975" rIns="121975" bIns="60975" anchor="b" anchorCtr="0">
            <a:noAutofit/>
          </a:bodyPr>
          <a:lstStyle>
            <a:lvl1pPr marL="300335" lvl="0" indent="-150167" algn="l" rtl="0">
              <a:lnSpc>
                <a:spcPct val="90000"/>
              </a:lnSpc>
              <a:spcBef>
                <a:spcPts val="854"/>
              </a:spcBef>
              <a:spcAft>
                <a:spcPts val="0"/>
              </a:spcAft>
              <a:buClr>
                <a:srgbClr val="FFFFFF"/>
              </a:buClr>
              <a:buSzPts val="3700"/>
              <a:buNone/>
              <a:defRPr sz="2431" b="1">
                <a:solidFill>
                  <a:srgbClr val="FFFFFF"/>
                </a:solidFill>
                <a:latin typeface="Verdana"/>
                <a:ea typeface="Verdana"/>
                <a:cs typeface="Verdana"/>
                <a:sym typeface="Verdana"/>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Tree>
    <p:extLst>
      <p:ext uri="{BB962C8B-B14F-4D97-AF65-F5344CB8AC3E}">
        <p14:creationId xmlns:p14="http://schemas.microsoft.com/office/powerpoint/2010/main" val="183980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theme" Target="../theme/theme3.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457201" y="365125"/>
            <a:ext cx="10896599" cy="2949575"/>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457201" y="3461657"/>
            <a:ext cx="10896599" cy="751114"/>
          </a:xfrm>
          <a:prstGeom prst="rect">
            <a:avLst/>
          </a:prstGeom>
        </p:spPr>
        <p:txBody>
          <a:bodyPr vert="horz" lIns="91440" tIns="45720" rIns="91440" bIns="45720" rtlCol="0">
            <a:normAutofit/>
          </a:bodyPr>
          <a:lstStyle/>
          <a:p>
            <a:pPr lvl="0"/>
            <a:endParaRPr lang="en-US" dirty="0"/>
          </a:p>
        </p:txBody>
      </p:sp>
    </p:spTree>
    <p:extLst>
      <p:ext uri="{BB962C8B-B14F-4D97-AF65-F5344CB8AC3E}">
        <p14:creationId xmlns:p14="http://schemas.microsoft.com/office/powerpoint/2010/main" val="8317777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1"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457201" y="365125"/>
            <a:ext cx="10896599" cy="2949575"/>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457201" y="3461657"/>
            <a:ext cx="10896599" cy="751114"/>
          </a:xfrm>
          <a:prstGeom prst="rect">
            <a:avLst/>
          </a:prstGeom>
        </p:spPr>
        <p:txBody>
          <a:bodyPr vert="horz" lIns="91440" tIns="45720" rIns="91440" bIns="45720" rtlCol="0">
            <a:normAutofit/>
          </a:bodyPr>
          <a:lstStyle/>
          <a:p>
            <a:pPr lvl="0"/>
            <a:endParaRPr lang="en-US" dirty="0"/>
          </a:p>
        </p:txBody>
      </p:sp>
    </p:spTree>
    <p:extLst>
      <p:ext uri="{BB962C8B-B14F-4D97-AF65-F5344CB8AC3E}">
        <p14:creationId xmlns:p14="http://schemas.microsoft.com/office/powerpoint/2010/main" val="3969456346"/>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hf hdr="0" ftr="0" dt="0"/>
  <p:txStyles>
    <p:titleStyle>
      <a:lvl1pPr algn="ctr"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1"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FC2ADA-F53E-814C-90AD-21E8137EB2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6DD652-EEE7-F24B-9515-22B0CA5F54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0CC879-60F1-DD45-8470-F42EFC88FD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F517FE70-0FA2-BA43-9D62-1FB39BF823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1704A89-C35B-5047-A53D-C55FEBB5C3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B8D2D-F85C-4648-B88B-DCE93837ED40}" type="slidenum">
              <a:rPr lang="en-US" smtClean="0"/>
              <a:t>‹#›</a:t>
            </a:fld>
            <a:endParaRPr lang="en-US" dirty="0"/>
          </a:p>
        </p:txBody>
      </p:sp>
    </p:spTree>
    <p:extLst>
      <p:ext uri="{BB962C8B-B14F-4D97-AF65-F5344CB8AC3E}">
        <p14:creationId xmlns:p14="http://schemas.microsoft.com/office/powerpoint/2010/main" val="996214779"/>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59B8-ABFC-FC4E-A71E-2D43CB762F73}"/>
              </a:ext>
            </a:extLst>
          </p:cNvPr>
          <p:cNvSpPr>
            <a:spLocks noGrp="1"/>
          </p:cNvSpPr>
          <p:nvPr>
            <p:ph type="title"/>
          </p:nvPr>
        </p:nvSpPr>
        <p:spPr>
          <a:xfrm>
            <a:off x="251013" y="402457"/>
            <a:ext cx="11725834" cy="4091850"/>
          </a:xfrm>
        </p:spPr>
        <p:txBody>
          <a:bodyPr>
            <a:noAutofit/>
          </a:bodyPr>
          <a:lstStyle/>
          <a:p>
            <a:r>
              <a:rPr lang="en-ZA" sz="3200" dirty="0"/>
              <a:t>DEPARTMENT OF COOPERATIVE GOVERNANCE AND TRADITIONAL AFFAIRS</a:t>
            </a:r>
            <a:br>
              <a:rPr lang="en-ZA" sz="3200" dirty="0"/>
            </a:br>
            <a:br>
              <a:rPr lang="en-US" sz="3200" dirty="0">
                <a:latin typeface="Abadi" panose="020B0604020104020204" pitchFamily="34" charset="0"/>
              </a:rPr>
            </a:br>
            <a:r>
              <a:rPr lang="en-US" altLang="en-US" sz="3200" dirty="0"/>
              <a:t>PRESENTATION TO THE EXECUTIVE COUNCIL</a:t>
            </a:r>
            <a:br>
              <a:rPr lang="en-US" altLang="en-US" sz="3200" dirty="0"/>
            </a:br>
            <a:br>
              <a:rPr lang="en-US" altLang="en-US" sz="3200" dirty="0"/>
            </a:br>
            <a:r>
              <a:rPr lang="en-US" altLang="en-US" sz="3200" dirty="0">
                <a:solidFill>
                  <a:srgbClr val="FFC000"/>
                </a:solidFill>
              </a:rPr>
              <a:t>“</a:t>
            </a:r>
            <a:r>
              <a:rPr lang="en-US" altLang="en-US" sz="3200" i="1" dirty="0">
                <a:solidFill>
                  <a:schemeClr val="accent4"/>
                </a:solidFill>
              </a:rPr>
              <a:t>STUDY ON THE IMPACT OF COALITION GOVERNMENTS IN THE MUNICIPALITIES OF GAUTENG PROVINCE”</a:t>
            </a:r>
            <a:br>
              <a:rPr lang="en-US" altLang="en-US" sz="3200" dirty="0"/>
            </a:br>
            <a:br>
              <a:rPr lang="en-US" altLang="en-US" sz="3200" dirty="0"/>
            </a:br>
            <a:r>
              <a:rPr lang="en-US" altLang="en-US" sz="3200" dirty="0"/>
              <a:t>20 JULY 2023</a:t>
            </a:r>
            <a:endParaRPr lang="en-US" sz="3200" dirty="0">
              <a:solidFill>
                <a:srgbClr val="FFFF00"/>
              </a:solidFill>
              <a:latin typeface="Abadi" panose="020B0604020104020204" pitchFamily="34" charset="0"/>
            </a:endParaRPr>
          </a:p>
        </p:txBody>
      </p:sp>
    </p:spTree>
    <p:extLst>
      <p:ext uri="{BB962C8B-B14F-4D97-AF65-F5344CB8AC3E}">
        <p14:creationId xmlns:p14="http://schemas.microsoft.com/office/powerpoint/2010/main" val="1117234538"/>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30">
            <a:extLst>
              <a:ext uri="{FF2B5EF4-FFF2-40B4-BE49-F238E27FC236}">
                <a16:creationId xmlns:a16="http://schemas.microsoft.com/office/drawing/2014/main" id="{67512B30-482A-FD31-A405-DA402891BBC1}"/>
              </a:ext>
            </a:extLst>
          </p:cNvPr>
          <p:cNvSpPr>
            <a:spLocks noGrp="1"/>
          </p:cNvSpPr>
          <p:nvPr>
            <p:ph type="title"/>
          </p:nvPr>
        </p:nvSpPr>
        <p:spPr/>
        <p:txBody>
          <a:bodyPr/>
          <a:lstStyle/>
          <a:p>
            <a:r>
              <a:rPr lang="en-ZA" dirty="0"/>
              <a:t>Approach and Methodology</a:t>
            </a:r>
          </a:p>
        </p:txBody>
      </p:sp>
      <p:grpSp>
        <p:nvGrpSpPr>
          <p:cNvPr id="3" name="그룹 31">
            <a:extLst>
              <a:ext uri="{FF2B5EF4-FFF2-40B4-BE49-F238E27FC236}">
                <a16:creationId xmlns:a16="http://schemas.microsoft.com/office/drawing/2014/main" id="{CA6AB62E-5C1B-490E-99DF-F2C5D4B5E1C1}"/>
              </a:ext>
            </a:extLst>
          </p:cNvPr>
          <p:cNvGrpSpPr/>
          <p:nvPr/>
        </p:nvGrpSpPr>
        <p:grpSpPr>
          <a:xfrm>
            <a:off x="1505570" y="1788104"/>
            <a:ext cx="10243244" cy="3281791"/>
            <a:chOff x="701891" y="1416378"/>
            <a:chExt cx="7702455" cy="3281791"/>
          </a:xfrm>
        </p:grpSpPr>
        <p:sp>
          <p:nvSpPr>
            <p:cNvPr id="4" name="Rectangle 3">
              <a:extLst>
                <a:ext uri="{FF2B5EF4-FFF2-40B4-BE49-F238E27FC236}">
                  <a16:creationId xmlns:a16="http://schemas.microsoft.com/office/drawing/2014/main" id="{64D7D3AC-0097-4F88-AB9F-49DB9F5BCA96}"/>
                </a:ext>
              </a:extLst>
            </p:cNvPr>
            <p:cNvSpPr/>
            <p:nvPr/>
          </p:nvSpPr>
          <p:spPr>
            <a:xfrm>
              <a:off x="701891" y="3762065"/>
              <a:ext cx="2039997" cy="936104"/>
            </a:xfrm>
            <a:prstGeom prst="rect">
              <a:avLst/>
            </a:prstGeom>
            <a:solidFill>
              <a:schemeClr val="bg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65000"/>
                    <a:lumOff val="35000"/>
                  </a:schemeClr>
                </a:solidFill>
              </a:endParaRPr>
            </a:p>
          </p:txBody>
        </p:sp>
        <p:sp>
          <p:nvSpPr>
            <p:cNvPr id="5" name="Freeform 4">
              <a:extLst>
                <a:ext uri="{FF2B5EF4-FFF2-40B4-BE49-F238E27FC236}">
                  <a16:creationId xmlns:a16="http://schemas.microsoft.com/office/drawing/2014/main" id="{96331EAC-5AD3-4ED7-8EC6-A38A412EE05C}"/>
                </a:ext>
              </a:extLst>
            </p:cNvPr>
            <p:cNvSpPr/>
            <p:nvPr/>
          </p:nvSpPr>
          <p:spPr>
            <a:xfrm>
              <a:off x="2319100" y="3144156"/>
              <a:ext cx="422788" cy="1477813"/>
            </a:xfrm>
            <a:custGeom>
              <a:avLst/>
              <a:gdLst>
                <a:gd name="connsiteX0" fmla="*/ 0 w 405441"/>
                <a:gd name="connsiteY0" fmla="*/ 0 h 1449238"/>
                <a:gd name="connsiteX1" fmla="*/ 396815 w 405441"/>
                <a:gd name="connsiteY1" fmla="*/ 508958 h 1449238"/>
                <a:gd name="connsiteX2" fmla="*/ 405441 w 405441"/>
                <a:gd name="connsiteY2" fmla="*/ 1449238 h 1449238"/>
                <a:gd name="connsiteX3" fmla="*/ 34505 w 405441"/>
                <a:gd name="connsiteY3" fmla="*/ 940279 h 1449238"/>
                <a:gd name="connsiteX4" fmla="*/ 0 w 405441"/>
                <a:gd name="connsiteY4" fmla="*/ 0 h 1449238"/>
                <a:gd name="connsiteX0" fmla="*/ 0 w 405441"/>
                <a:gd name="connsiteY0" fmla="*/ 0 h 1449238"/>
                <a:gd name="connsiteX1" fmla="*/ 396815 w 405441"/>
                <a:gd name="connsiteY1" fmla="*/ 508958 h 1449238"/>
                <a:gd name="connsiteX2" fmla="*/ 405441 w 405441"/>
                <a:gd name="connsiteY2" fmla="*/ 1449238 h 1449238"/>
                <a:gd name="connsiteX3" fmla="*/ 8312 w 405441"/>
                <a:gd name="connsiteY3" fmla="*/ 918848 h 1449238"/>
                <a:gd name="connsiteX4" fmla="*/ 0 w 405441"/>
                <a:gd name="connsiteY4" fmla="*/ 0 h 1449238"/>
                <a:gd name="connsiteX0" fmla="*/ 0 w 405441"/>
                <a:gd name="connsiteY0" fmla="*/ 0 h 1449238"/>
                <a:gd name="connsiteX1" fmla="*/ 396815 w 405441"/>
                <a:gd name="connsiteY1" fmla="*/ 508958 h 1449238"/>
                <a:gd name="connsiteX2" fmla="*/ 405441 w 405441"/>
                <a:gd name="connsiteY2" fmla="*/ 1449238 h 1449238"/>
                <a:gd name="connsiteX3" fmla="*/ 3550 w 405441"/>
                <a:gd name="connsiteY3" fmla="*/ 904561 h 1449238"/>
                <a:gd name="connsiteX4" fmla="*/ 0 w 405441"/>
                <a:gd name="connsiteY4" fmla="*/ 0 h 1449238"/>
                <a:gd name="connsiteX0" fmla="*/ 0 w 405441"/>
                <a:gd name="connsiteY0" fmla="*/ 0 h 1449238"/>
                <a:gd name="connsiteX1" fmla="*/ 396815 w 405441"/>
                <a:gd name="connsiteY1" fmla="*/ 508958 h 1449238"/>
                <a:gd name="connsiteX2" fmla="*/ 405441 w 405441"/>
                <a:gd name="connsiteY2" fmla="*/ 1449238 h 1449238"/>
                <a:gd name="connsiteX3" fmla="*/ 3550 w 405441"/>
                <a:gd name="connsiteY3" fmla="*/ 916468 h 1449238"/>
                <a:gd name="connsiteX4" fmla="*/ 0 w 405441"/>
                <a:gd name="connsiteY4" fmla="*/ 0 h 1449238"/>
                <a:gd name="connsiteX0" fmla="*/ 4123 w 409564"/>
                <a:gd name="connsiteY0" fmla="*/ 0 h 1449238"/>
                <a:gd name="connsiteX1" fmla="*/ 400938 w 409564"/>
                <a:gd name="connsiteY1" fmla="*/ 508958 h 1449238"/>
                <a:gd name="connsiteX2" fmla="*/ 409564 w 409564"/>
                <a:gd name="connsiteY2" fmla="*/ 1449238 h 1449238"/>
                <a:gd name="connsiteX3" fmla="*/ 529 w 409564"/>
                <a:gd name="connsiteY3" fmla="*/ 909324 h 1449238"/>
                <a:gd name="connsiteX4" fmla="*/ 4123 w 409564"/>
                <a:gd name="connsiteY4" fmla="*/ 0 h 1449238"/>
                <a:gd name="connsiteX0" fmla="*/ 4123 w 409564"/>
                <a:gd name="connsiteY0" fmla="*/ 0 h 1463526"/>
                <a:gd name="connsiteX1" fmla="*/ 400938 w 409564"/>
                <a:gd name="connsiteY1" fmla="*/ 523246 h 1463526"/>
                <a:gd name="connsiteX2" fmla="*/ 409564 w 409564"/>
                <a:gd name="connsiteY2" fmla="*/ 1463526 h 1463526"/>
                <a:gd name="connsiteX3" fmla="*/ 529 w 409564"/>
                <a:gd name="connsiteY3" fmla="*/ 923612 h 1463526"/>
                <a:gd name="connsiteX4" fmla="*/ 4123 w 409564"/>
                <a:gd name="connsiteY4" fmla="*/ 0 h 1463526"/>
                <a:gd name="connsiteX0" fmla="*/ 4488 w 409929"/>
                <a:gd name="connsiteY0" fmla="*/ 0 h 1463526"/>
                <a:gd name="connsiteX1" fmla="*/ 401303 w 409929"/>
                <a:gd name="connsiteY1" fmla="*/ 523246 h 1463526"/>
                <a:gd name="connsiteX2" fmla="*/ 409929 w 409929"/>
                <a:gd name="connsiteY2" fmla="*/ 1463526 h 1463526"/>
                <a:gd name="connsiteX3" fmla="*/ 894 w 409929"/>
                <a:gd name="connsiteY3" fmla="*/ 923612 h 1463526"/>
                <a:gd name="connsiteX4" fmla="*/ 4488 w 409929"/>
                <a:gd name="connsiteY4" fmla="*/ 0 h 1463526"/>
                <a:gd name="connsiteX0" fmla="*/ 4488 w 430102"/>
                <a:gd name="connsiteY0" fmla="*/ 0 h 1463526"/>
                <a:gd name="connsiteX1" fmla="*/ 429878 w 430102"/>
                <a:gd name="connsiteY1" fmla="*/ 532771 h 1463526"/>
                <a:gd name="connsiteX2" fmla="*/ 409929 w 430102"/>
                <a:gd name="connsiteY2" fmla="*/ 1463526 h 1463526"/>
                <a:gd name="connsiteX3" fmla="*/ 894 w 430102"/>
                <a:gd name="connsiteY3" fmla="*/ 923612 h 1463526"/>
                <a:gd name="connsiteX4" fmla="*/ 4488 w 430102"/>
                <a:gd name="connsiteY4" fmla="*/ 0 h 1463526"/>
                <a:gd name="connsiteX0" fmla="*/ 4488 w 430450"/>
                <a:gd name="connsiteY0" fmla="*/ 0 h 1477813"/>
                <a:gd name="connsiteX1" fmla="*/ 429878 w 430450"/>
                <a:gd name="connsiteY1" fmla="*/ 532771 h 1477813"/>
                <a:gd name="connsiteX2" fmla="*/ 426598 w 430450"/>
                <a:gd name="connsiteY2" fmla="*/ 1477813 h 1477813"/>
                <a:gd name="connsiteX3" fmla="*/ 894 w 430450"/>
                <a:gd name="connsiteY3" fmla="*/ 923612 h 1477813"/>
                <a:gd name="connsiteX4" fmla="*/ 4488 w 430450"/>
                <a:gd name="connsiteY4" fmla="*/ 0 h 1477813"/>
                <a:gd name="connsiteX0" fmla="*/ 4488 w 426598"/>
                <a:gd name="connsiteY0" fmla="*/ 0 h 1477813"/>
                <a:gd name="connsiteX1" fmla="*/ 425115 w 426598"/>
                <a:gd name="connsiteY1" fmla="*/ 547059 h 1477813"/>
                <a:gd name="connsiteX2" fmla="*/ 426598 w 426598"/>
                <a:gd name="connsiteY2" fmla="*/ 1477813 h 1477813"/>
                <a:gd name="connsiteX3" fmla="*/ 894 w 426598"/>
                <a:gd name="connsiteY3" fmla="*/ 923612 h 1477813"/>
                <a:gd name="connsiteX4" fmla="*/ 4488 w 426598"/>
                <a:gd name="connsiteY4" fmla="*/ 0 h 1477813"/>
                <a:gd name="connsiteX0" fmla="*/ 4488 w 426598"/>
                <a:gd name="connsiteY0" fmla="*/ 0 h 1477813"/>
                <a:gd name="connsiteX1" fmla="*/ 425115 w 426598"/>
                <a:gd name="connsiteY1" fmla="*/ 547059 h 1477813"/>
                <a:gd name="connsiteX2" fmla="*/ 426598 w 426598"/>
                <a:gd name="connsiteY2" fmla="*/ 1477813 h 1477813"/>
                <a:gd name="connsiteX3" fmla="*/ 894 w 426598"/>
                <a:gd name="connsiteY3" fmla="*/ 923612 h 1477813"/>
                <a:gd name="connsiteX4" fmla="*/ 4488 w 426598"/>
                <a:gd name="connsiteY4" fmla="*/ 0 h 1477813"/>
                <a:gd name="connsiteX0" fmla="*/ 1250 w 423360"/>
                <a:gd name="connsiteY0" fmla="*/ 0 h 1477813"/>
                <a:gd name="connsiteX1" fmla="*/ 421877 w 423360"/>
                <a:gd name="connsiteY1" fmla="*/ 547059 h 1477813"/>
                <a:gd name="connsiteX2" fmla="*/ 423360 w 423360"/>
                <a:gd name="connsiteY2" fmla="*/ 1477813 h 1477813"/>
                <a:gd name="connsiteX3" fmla="*/ 2418 w 423360"/>
                <a:gd name="connsiteY3" fmla="*/ 928374 h 1477813"/>
                <a:gd name="connsiteX4" fmla="*/ 1250 w 423360"/>
                <a:gd name="connsiteY4" fmla="*/ 0 h 1477813"/>
                <a:gd name="connsiteX0" fmla="*/ 2576 w 424686"/>
                <a:gd name="connsiteY0" fmla="*/ 0 h 1477813"/>
                <a:gd name="connsiteX1" fmla="*/ 423203 w 424686"/>
                <a:gd name="connsiteY1" fmla="*/ 547059 h 1477813"/>
                <a:gd name="connsiteX2" fmla="*/ 424686 w 424686"/>
                <a:gd name="connsiteY2" fmla="*/ 1477813 h 1477813"/>
                <a:gd name="connsiteX3" fmla="*/ 1363 w 424686"/>
                <a:gd name="connsiteY3" fmla="*/ 937899 h 1477813"/>
                <a:gd name="connsiteX4" fmla="*/ 2576 w 424686"/>
                <a:gd name="connsiteY4" fmla="*/ 0 h 1477813"/>
                <a:gd name="connsiteX0" fmla="*/ 678 w 422788"/>
                <a:gd name="connsiteY0" fmla="*/ 0 h 1477813"/>
                <a:gd name="connsiteX1" fmla="*/ 421305 w 422788"/>
                <a:gd name="connsiteY1" fmla="*/ 547059 h 1477813"/>
                <a:gd name="connsiteX2" fmla="*/ 422788 w 422788"/>
                <a:gd name="connsiteY2" fmla="*/ 1477813 h 1477813"/>
                <a:gd name="connsiteX3" fmla="*/ 4228 w 422788"/>
                <a:gd name="connsiteY3" fmla="*/ 933137 h 1477813"/>
                <a:gd name="connsiteX4" fmla="*/ 678 w 422788"/>
                <a:gd name="connsiteY4" fmla="*/ 0 h 14778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2788" h="1477813">
                  <a:moveTo>
                    <a:pt x="678" y="0"/>
                  </a:moveTo>
                  <a:lnTo>
                    <a:pt x="421305" y="547059"/>
                  </a:lnTo>
                  <a:cubicBezTo>
                    <a:pt x="419417" y="860486"/>
                    <a:pt x="419913" y="1164386"/>
                    <a:pt x="422788" y="1477813"/>
                  </a:cubicBezTo>
                  <a:lnTo>
                    <a:pt x="4228" y="933137"/>
                  </a:lnTo>
                  <a:cubicBezTo>
                    <a:pt x="1457" y="626854"/>
                    <a:pt x="-1314" y="311046"/>
                    <a:pt x="678" y="0"/>
                  </a:cubicBezTo>
                  <a:close/>
                </a:path>
              </a:pathLst>
            </a:custGeom>
            <a:solidFill>
              <a:schemeClr val="accent1"/>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65000"/>
                    <a:lumOff val="35000"/>
                  </a:schemeClr>
                </a:solidFill>
              </a:endParaRPr>
            </a:p>
          </p:txBody>
        </p:sp>
        <p:sp>
          <p:nvSpPr>
            <p:cNvPr id="6" name="Rectangle 5">
              <a:extLst>
                <a:ext uri="{FF2B5EF4-FFF2-40B4-BE49-F238E27FC236}">
                  <a16:creationId xmlns:a16="http://schemas.microsoft.com/office/drawing/2014/main" id="{E3A6C564-DE7D-4550-A893-E8CCCFF5BAF9}"/>
                </a:ext>
              </a:extLst>
            </p:cNvPr>
            <p:cNvSpPr/>
            <p:nvPr/>
          </p:nvSpPr>
          <p:spPr>
            <a:xfrm>
              <a:off x="2318566" y="3084211"/>
              <a:ext cx="2039997" cy="936104"/>
            </a:xfrm>
            <a:prstGeom prst="rect">
              <a:avLst/>
            </a:prstGeom>
            <a:solidFill>
              <a:schemeClr val="bg1"/>
            </a:solid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65000"/>
                    <a:lumOff val="35000"/>
                  </a:schemeClr>
                </a:solidFill>
              </a:endParaRPr>
            </a:p>
          </p:txBody>
        </p:sp>
        <p:sp>
          <p:nvSpPr>
            <p:cNvPr id="7" name="Freeform 6">
              <a:extLst>
                <a:ext uri="{FF2B5EF4-FFF2-40B4-BE49-F238E27FC236}">
                  <a16:creationId xmlns:a16="http://schemas.microsoft.com/office/drawing/2014/main" id="{53E1A767-B5F4-4A64-BAC1-F9340AEB787B}"/>
                </a:ext>
              </a:extLst>
            </p:cNvPr>
            <p:cNvSpPr/>
            <p:nvPr/>
          </p:nvSpPr>
          <p:spPr>
            <a:xfrm>
              <a:off x="3923988" y="2475840"/>
              <a:ext cx="422788" cy="1477813"/>
            </a:xfrm>
            <a:custGeom>
              <a:avLst/>
              <a:gdLst>
                <a:gd name="connsiteX0" fmla="*/ 0 w 405441"/>
                <a:gd name="connsiteY0" fmla="*/ 0 h 1449238"/>
                <a:gd name="connsiteX1" fmla="*/ 396815 w 405441"/>
                <a:gd name="connsiteY1" fmla="*/ 508958 h 1449238"/>
                <a:gd name="connsiteX2" fmla="*/ 405441 w 405441"/>
                <a:gd name="connsiteY2" fmla="*/ 1449238 h 1449238"/>
                <a:gd name="connsiteX3" fmla="*/ 34505 w 405441"/>
                <a:gd name="connsiteY3" fmla="*/ 940279 h 1449238"/>
                <a:gd name="connsiteX4" fmla="*/ 0 w 405441"/>
                <a:gd name="connsiteY4" fmla="*/ 0 h 1449238"/>
                <a:gd name="connsiteX0" fmla="*/ 0 w 405441"/>
                <a:gd name="connsiteY0" fmla="*/ 0 h 1449238"/>
                <a:gd name="connsiteX1" fmla="*/ 396815 w 405441"/>
                <a:gd name="connsiteY1" fmla="*/ 508958 h 1449238"/>
                <a:gd name="connsiteX2" fmla="*/ 405441 w 405441"/>
                <a:gd name="connsiteY2" fmla="*/ 1449238 h 1449238"/>
                <a:gd name="connsiteX3" fmla="*/ 8312 w 405441"/>
                <a:gd name="connsiteY3" fmla="*/ 918848 h 1449238"/>
                <a:gd name="connsiteX4" fmla="*/ 0 w 405441"/>
                <a:gd name="connsiteY4" fmla="*/ 0 h 1449238"/>
                <a:gd name="connsiteX0" fmla="*/ 0 w 405441"/>
                <a:gd name="connsiteY0" fmla="*/ 0 h 1449238"/>
                <a:gd name="connsiteX1" fmla="*/ 396815 w 405441"/>
                <a:gd name="connsiteY1" fmla="*/ 508958 h 1449238"/>
                <a:gd name="connsiteX2" fmla="*/ 405441 w 405441"/>
                <a:gd name="connsiteY2" fmla="*/ 1449238 h 1449238"/>
                <a:gd name="connsiteX3" fmla="*/ 3550 w 405441"/>
                <a:gd name="connsiteY3" fmla="*/ 904561 h 1449238"/>
                <a:gd name="connsiteX4" fmla="*/ 0 w 405441"/>
                <a:gd name="connsiteY4" fmla="*/ 0 h 1449238"/>
                <a:gd name="connsiteX0" fmla="*/ 0 w 405441"/>
                <a:gd name="connsiteY0" fmla="*/ 0 h 1449238"/>
                <a:gd name="connsiteX1" fmla="*/ 396815 w 405441"/>
                <a:gd name="connsiteY1" fmla="*/ 508958 h 1449238"/>
                <a:gd name="connsiteX2" fmla="*/ 405441 w 405441"/>
                <a:gd name="connsiteY2" fmla="*/ 1449238 h 1449238"/>
                <a:gd name="connsiteX3" fmla="*/ 3550 w 405441"/>
                <a:gd name="connsiteY3" fmla="*/ 916468 h 1449238"/>
                <a:gd name="connsiteX4" fmla="*/ 0 w 405441"/>
                <a:gd name="connsiteY4" fmla="*/ 0 h 1449238"/>
                <a:gd name="connsiteX0" fmla="*/ 4123 w 409564"/>
                <a:gd name="connsiteY0" fmla="*/ 0 h 1449238"/>
                <a:gd name="connsiteX1" fmla="*/ 400938 w 409564"/>
                <a:gd name="connsiteY1" fmla="*/ 508958 h 1449238"/>
                <a:gd name="connsiteX2" fmla="*/ 409564 w 409564"/>
                <a:gd name="connsiteY2" fmla="*/ 1449238 h 1449238"/>
                <a:gd name="connsiteX3" fmla="*/ 529 w 409564"/>
                <a:gd name="connsiteY3" fmla="*/ 909324 h 1449238"/>
                <a:gd name="connsiteX4" fmla="*/ 4123 w 409564"/>
                <a:gd name="connsiteY4" fmla="*/ 0 h 1449238"/>
                <a:gd name="connsiteX0" fmla="*/ 4123 w 409564"/>
                <a:gd name="connsiteY0" fmla="*/ 0 h 1463526"/>
                <a:gd name="connsiteX1" fmla="*/ 400938 w 409564"/>
                <a:gd name="connsiteY1" fmla="*/ 523246 h 1463526"/>
                <a:gd name="connsiteX2" fmla="*/ 409564 w 409564"/>
                <a:gd name="connsiteY2" fmla="*/ 1463526 h 1463526"/>
                <a:gd name="connsiteX3" fmla="*/ 529 w 409564"/>
                <a:gd name="connsiteY3" fmla="*/ 923612 h 1463526"/>
                <a:gd name="connsiteX4" fmla="*/ 4123 w 409564"/>
                <a:gd name="connsiteY4" fmla="*/ 0 h 1463526"/>
                <a:gd name="connsiteX0" fmla="*/ 4488 w 409929"/>
                <a:gd name="connsiteY0" fmla="*/ 0 h 1463526"/>
                <a:gd name="connsiteX1" fmla="*/ 401303 w 409929"/>
                <a:gd name="connsiteY1" fmla="*/ 523246 h 1463526"/>
                <a:gd name="connsiteX2" fmla="*/ 409929 w 409929"/>
                <a:gd name="connsiteY2" fmla="*/ 1463526 h 1463526"/>
                <a:gd name="connsiteX3" fmla="*/ 894 w 409929"/>
                <a:gd name="connsiteY3" fmla="*/ 923612 h 1463526"/>
                <a:gd name="connsiteX4" fmla="*/ 4488 w 409929"/>
                <a:gd name="connsiteY4" fmla="*/ 0 h 1463526"/>
                <a:gd name="connsiteX0" fmla="*/ 4488 w 430102"/>
                <a:gd name="connsiteY0" fmla="*/ 0 h 1463526"/>
                <a:gd name="connsiteX1" fmla="*/ 429878 w 430102"/>
                <a:gd name="connsiteY1" fmla="*/ 532771 h 1463526"/>
                <a:gd name="connsiteX2" fmla="*/ 409929 w 430102"/>
                <a:gd name="connsiteY2" fmla="*/ 1463526 h 1463526"/>
                <a:gd name="connsiteX3" fmla="*/ 894 w 430102"/>
                <a:gd name="connsiteY3" fmla="*/ 923612 h 1463526"/>
                <a:gd name="connsiteX4" fmla="*/ 4488 w 430102"/>
                <a:gd name="connsiteY4" fmla="*/ 0 h 1463526"/>
                <a:gd name="connsiteX0" fmla="*/ 4488 w 430450"/>
                <a:gd name="connsiteY0" fmla="*/ 0 h 1477813"/>
                <a:gd name="connsiteX1" fmla="*/ 429878 w 430450"/>
                <a:gd name="connsiteY1" fmla="*/ 532771 h 1477813"/>
                <a:gd name="connsiteX2" fmla="*/ 426598 w 430450"/>
                <a:gd name="connsiteY2" fmla="*/ 1477813 h 1477813"/>
                <a:gd name="connsiteX3" fmla="*/ 894 w 430450"/>
                <a:gd name="connsiteY3" fmla="*/ 923612 h 1477813"/>
                <a:gd name="connsiteX4" fmla="*/ 4488 w 430450"/>
                <a:gd name="connsiteY4" fmla="*/ 0 h 1477813"/>
                <a:gd name="connsiteX0" fmla="*/ 4488 w 426598"/>
                <a:gd name="connsiteY0" fmla="*/ 0 h 1477813"/>
                <a:gd name="connsiteX1" fmla="*/ 425115 w 426598"/>
                <a:gd name="connsiteY1" fmla="*/ 547059 h 1477813"/>
                <a:gd name="connsiteX2" fmla="*/ 426598 w 426598"/>
                <a:gd name="connsiteY2" fmla="*/ 1477813 h 1477813"/>
                <a:gd name="connsiteX3" fmla="*/ 894 w 426598"/>
                <a:gd name="connsiteY3" fmla="*/ 923612 h 1477813"/>
                <a:gd name="connsiteX4" fmla="*/ 4488 w 426598"/>
                <a:gd name="connsiteY4" fmla="*/ 0 h 1477813"/>
                <a:gd name="connsiteX0" fmla="*/ 4488 w 426598"/>
                <a:gd name="connsiteY0" fmla="*/ 0 h 1477813"/>
                <a:gd name="connsiteX1" fmla="*/ 425115 w 426598"/>
                <a:gd name="connsiteY1" fmla="*/ 547059 h 1477813"/>
                <a:gd name="connsiteX2" fmla="*/ 426598 w 426598"/>
                <a:gd name="connsiteY2" fmla="*/ 1477813 h 1477813"/>
                <a:gd name="connsiteX3" fmla="*/ 894 w 426598"/>
                <a:gd name="connsiteY3" fmla="*/ 923612 h 1477813"/>
                <a:gd name="connsiteX4" fmla="*/ 4488 w 426598"/>
                <a:gd name="connsiteY4" fmla="*/ 0 h 1477813"/>
                <a:gd name="connsiteX0" fmla="*/ 1250 w 423360"/>
                <a:gd name="connsiteY0" fmla="*/ 0 h 1477813"/>
                <a:gd name="connsiteX1" fmla="*/ 421877 w 423360"/>
                <a:gd name="connsiteY1" fmla="*/ 547059 h 1477813"/>
                <a:gd name="connsiteX2" fmla="*/ 423360 w 423360"/>
                <a:gd name="connsiteY2" fmla="*/ 1477813 h 1477813"/>
                <a:gd name="connsiteX3" fmla="*/ 2418 w 423360"/>
                <a:gd name="connsiteY3" fmla="*/ 928374 h 1477813"/>
                <a:gd name="connsiteX4" fmla="*/ 1250 w 423360"/>
                <a:gd name="connsiteY4" fmla="*/ 0 h 1477813"/>
                <a:gd name="connsiteX0" fmla="*/ 2576 w 424686"/>
                <a:gd name="connsiteY0" fmla="*/ 0 h 1477813"/>
                <a:gd name="connsiteX1" fmla="*/ 423203 w 424686"/>
                <a:gd name="connsiteY1" fmla="*/ 547059 h 1477813"/>
                <a:gd name="connsiteX2" fmla="*/ 424686 w 424686"/>
                <a:gd name="connsiteY2" fmla="*/ 1477813 h 1477813"/>
                <a:gd name="connsiteX3" fmla="*/ 1363 w 424686"/>
                <a:gd name="connsiteY3" fmla="*/ 937899 h 1477813"/>
                <a:gd name="connsiteX4" fmla="*/ 2576 w 424686"/>
                <a:gd name="connsiteY4" fmla="*/ 0 h 1477813"/>
                <a:gd name="connsiteX0" fmla="*/ 678 w 422788"/>
                <a:gd name="connsiteY0" fmla="*/ 0 h 1477813"/>
                <a:gd name="connsiteX1" fmla="*/ 421305 w 422788"/>
                <a:gd name="connsiteY1" fmla="*/ 547059 h 1477813"/>
                <a:gd name="connsiteX2" fmla="*/ 422788 w 422788"/>
                <a:gd name="connsiteY2" fmla="*/ 1477813 h 1477813"/>
                <a:gd name="connsiteX3" fmla="*/ 4228 w 422788"/>
                <a:gd name="connsiteY3" fmla="*/ 933137 h 1477813"/>
                <a:gd name="connsiteX4" fmla="*/ 678 w 422788"/>
                <a:gd name="connsiteY4" fmla="*/ 0 h 14778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2788" h="1477813">
                  <a:moveTo>
                    <a:pt x="678" y="0"/>
                  </a:moveTo>
                  <a:lnTo>
                    <a:pt x="421305" y="547059"/>
                  </a:lnTo>
                  <a:cubicBezTo>
                    <a:pt x="419417" y="860486"/>
                    <a:pt x="419913" y="1164386"/>
                    <a:pt x="422788" y="1477813"/>
                  </a:cubicBezTo>
                  <a:lnTo>
                    <a:pt x="4228" y="933137"/>
                  </a:lnTo>
                  <a:cubicBezTo>
                    <a:pt x="1457" y="626854"/>
                    <a:pt x="-1314" y="311046"/>
                    <a:pt x="678" y="0"/>
                  </a:cubicBezTo>
                  <a:close/>
                </a:path>
              </a:pathLst>
            </a:custGeom>
            <a:solidFill>
              <a:schemeClr val="accent2"/>
            </a:solid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65000"/>
                    <a:lumOff val="35000"/>
                  </a:schemeClr>
                </a:solidFill>
              </a:endParaRPr>
            </a:p>
          </p:txBody>
        </p:sp>
        <p:sp>
          <p:nvSpPr>
            <p:cNvPr id="8" name="Rectangle 7">
              <a:extLst>
                <a:ext uri="{FF2B5EF4-FFF2-40B4-BE49-F238E27FC236}">
                  <a16:creationId xmlns:a16="http://schemas.microsoft.com/office/drawing/2014/main" id="{F4125E18-2F0B-439F-B478-3D8E76EC3780}"/>
                </a:ext>
              </a:extLst>
            </p:cNvPr>
            <p:cNvSpPr/>
            <p:nvPr/>
          </p:nvSpPr>
          <p:spPr>
            <a:xfrm>
              <a:off x="3911573" y="2408004"/>
              <a:ext cx="2039997" cy="936104"/>
            </a:xfrm>
            <a:prstGeom prst="rect">
              <a:avLst/>
            </a:prstGeom>
            <a:solidFill>
              <a:schemeClr val="bg1"/>
            </a:solidFill>
            <a:ln w="762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65000"/>
                    <a:lumOff val="35000"/>
                  </a:schemeClr>
                </a:solidFill>
              </a:endParaRPr>
            </a:p>
          </p:txBody>
        </p:sp>
        <p:sp>
          <p:nvSpPr>
            <p:cNvPr id="9" name="Freeform 8">
              <a:extLst>
                <a:ext uri="{FF2B5EF4-FFF2-40B4-BE49-F238E27FC236}">
                  <a16:creationId xmlns:a16="http://schemas.microsoft.com/office/drawing/2014/main" id="{8EFF7DC4-19E8-47DF-8885-6AFE9A66693D}"/>
                </a:ext>
              </a:extLst>
            </p:cNvPr>
            <p:cNvSpPr/>
            <p:nvPr/>
          </p:nvSpPr>
          <p:spPr>
            <a:xfrm>
              <a:off x="5532246" y="1747760"/>
              <a:ext cx="422788" cy="1477813"/>
            </a:xfrm>
            <a:custGeom>
              <a:avLst/>
              <a:gdLst>
                <a:gd name="connsiteX0" fmla="*/ 0 w 405441"/>
                <a:gd name="connsiteY0" fmla="*/ 0 h 1449238"/>
                <a:gd name="connsiteX1" fmla="*/ 396815 w 405441"/>
                <a:gd name="connsiteY1" fmla="*/ 508958 h 1449238"/>
                <a:gd name="connsiteX2" fmla="*/ 405441 w 405441"/>
                <a:gd name="connsiteY2" fmla="*/ 1449238 h 1449238"/>
                <a:gd name="connsiteX3" fmla="*/ 34505 w 405441"/>
                <a:gd name="connsiteY3" fmla="*/ 940279 h 1449238"/>
                <a:gd name="connsiteX4" fmla="*/ 0 w 405441"/>
                <a:gd name="connsiteY4" fmla="*/ 0 h 1449238"/>
                <a:gd name="connsiteX0" fmla="*/ 0 w 405441"/>
                <a:gd name="connsiteY0" fmla="*/ 0 h 1449238"/>
                <a:gd name="connsiteX1" fmla="*/ 396815 w 405441"/>
                <a:gd name="connsiteY1" fmla="*/ 508958 h 1449238"/>
                <a:gd name="connsiteX2" fmla="*/ 405441 w 405441"/>
                <a:gd name="connsiteY2" fmla="*/ 1449238 h 1449238"/>
                <a:gd name="connsiteX3" fmla="*/ 8312 w 405441"/>
                <a:gd name="connsiteY3" fmla="*/ 918848 h 1449238"/>
                <a:gd name="connsiteX4" fmla="*/ 0 w 405441"/>
                <a:gd name="connsiteY4" fmla="*/ 0 h 1449238"/>
                <a:gd name="connsiteX0" fmla="*/ 0 w 405441"/>
                <a:gd name="connsiteY0" fmla="*/ 0 h 1449238"/>
                <a:gd name="connsiteX1" fmla="*/ 396815 w 405441"/>
                <a:gd name="connsiteY1" fmla="*/ 508958 h 1449238"/>
                <a:gd name="connsiteX2" fmla="*/ 405441 w 405441"/>
                <a:gd name="connsiteY2" fmla="*/ 1449238 h 1449238"/>
                <a:gd name="connsiteX3" fmla="*/ 3550 w 405441"/>
                <a:gd name="connsiteY3" fmla="*/ 904561 h 1449238"/>
                <a:gd name="connsiteX4" fmla="*/ 0 w 405441"/>
                <a:gd name="connsiteY4" fmla="*/ 0 h 1449238"/>
                <a:gd name="connsiteX0" fmla="*/ 0 w 405441"/>
                <a:gd name="connsiteY0" fmla="*/ 0 h 1449238"/>
                <a:gd name="connsiteX1" fmla="*/ 396815 w 405441"/>
                <a:gd name="connsiteY1" fmla="*/ 508958 h 1449238"/>
                <a:gd name="connsiteX2" fmla="*/ 405441 w 405441"/>
                <a:gd name="connsiteY2" fmla="*/ 1449238 h 1449238"/>
                <a:gd name="connsiteX3" fmla="*/ 3550 w 405441"/>
                <a:gd name="connsiteY3" fmla="*/ 916468 h 1449238"/>
                <a:gd name="connsiteX4" fmla="*/ 0 w 405441"/>
                <a:gd name="connsiteY4" fmla="*/ 0 h 1449238"/>
                <a:gd name="connsiteX0" fmla="*/ 4123 w 409564"/>
                <a:gd name="connsiteY0" fmla="*/ 0 h 1449238"/>
                <a:gd name="connsiteX1" fmla="*/ 400938 w 409564"/>
                <a:gd name="connsiteY1" fmla="*/ 508958 h 1449238"/>
                <a:gd name="connsiteX2" fmla="*/ 409564 w 409564"/>
                <a:gd name="connsiteY2" fmla="*/ 1449238 h 1449238"/>
                <a:gd name="connsiteX3" fmla="*/ 529 w 409564"/>
                <a:gd name="connsiteY3" fmla="*/ 909324 h 1449238"/>
                <a:gd name="connsiteX4" fmla="*/ 4123 w 409564"/>
                <a:gd name="connsiteY4" fmla="*/ 0 h 1449238"/>
                <a:gd name="connsiteX0" fmla="*/ 4123 w 409564"/>
                <a:gd name="connsiteY0" fmla="*/ 0 h 1463526"/>
                <a:gd name="connsiteX1" fmla="*/ 400938 w 409564"/>
                <a:gd name="connsiteY1" fmla="*/ 523246 h 1463526"/>
                <a:gd name="connsiteX2" fmla="*/ 409564 w 409564"/>
                <a:gd name="connsiteY2" fmla="*/ 1463526 h 1463526"/>
                <a:gd name="connsiteX3" fmla="*/ 529 w 409564"/>
                <a:gd name="connsiteY3" fmla="*/ 923612 h 1463526"/>
                <a:gd name="connsiteX4" fmla="*/ 4123 w 409564"/>
                <a:gd name="connsiteY4" fmla="*/ 0 h 1463526"/>
                <a:gd name="connsiteX0" fmla="*/ 4488 w 409929"/>
                <a:gd name="connsiteY0" fmla="*/ 0 h 1463526"/>
                <a:gd name="connsiteX1" fmla="*/ 401303 w 409929"/>
                <a:gd name="connsiteY1" fmla="*/ 523246 h 1463526"/>
                <a:gd name="connsiteX2" fmla="*/ 409929 w 409929"/>
                <a:gd name="connsiteY2" fmla="*/ 1463526 h 1463526"/>
                <a:gd name="connsiteX3" fmla="*/ 894 w 409929"/>
                <a:gd name="connsiteY3" fmla="*/ 923612 h 1463526"/>
                <a:gd name="connsiteX4" fmla="*/ 4488 w 409929"/>
                <a:gd name="connsiteY4" fmla="*/ 0 h 1463526"/>
                <a:gd name="connsiteX0" fmla="*/ 4488 w 430102"/>
                <a:gd name="connsiteY0" fmla="*/ 0 h 1463526"/>
                <a:gd name="connsiteX1" fmla="*/ 429878 w 430102"/>
                <a:gd name="connsiteY1" fmla="*/ 532771 h 1463526"/>
                <a:gd name="connsiteX2" fmla="*/ 409929 w 430102"/>
                <a:gd name="connsiteY2" fmla="*/ 1463526 h 1463526"/>
                <a:gd name="connsiteX3" fmla="*/ 894 w 430102"/>
                <a:gd name="connsiteY3" fmla="*/ 923612 h 1463526"/>
                <a:gd name="connsiteX4" fmla="*/ 4488 w 430102"/>
                <a:gd name="connsiteY4" fmla="*/ 0 h 1463526"/>
                <a:gd name="connsiteX0" fmla="*/ 4488 w 430450"/>
                <a:gd name="connsiteY0" fmla="*/ 0 h 1477813"/>
                <a:gd name="connsiteX1" fmla="*/ 429878 w 430450"/>
                <a:gd name="connsiteY1" fmla="*/ 532771 h 1477813"/>
                <a:gd name="connsiteX2" fmla="*/ 426598 w 430450"/>
                <a:gd name="connsiteY2" fmla="*/ 1477813 h 1477813"/>
                <a:gd name="connsiteX3" fmla="*/ 894 w 430450"/>
                <a:gd name="connsiteY3" fmla="*/ 923612 h 1477813"/>
                <a:gd name="connsiteX4" fmla="*/ 4488 w 430450"/>
                <a:gd name="connsiteY4" fmla="*/ 0 h 1477813"/>
                <a:gd name="connsiteX0" fmla="*/ 4488 w 426598"/>
                <a:gd name="connsiteY0" fmla="*/ 0 h 1477813"/>
                <a:gd name="connsiteX1" fmla="*/ 425115 w 426598"/>
                <a:gd name="connsiteY1" fmla="*/ 547059 h 1477813"/>
                <a:gd name="connsiteX2" fmla="*/ 426598 w 426598"/>
                <a:gd name="connsiteY2" fmla="*/ 1477813 h 1477813"/>
                <a:gd name="connsiteX3" fmla="*/ 894 w 426598"/>
                <a:gd name="connsiteY3" fmla="*/ 923612 h 1477813"/>
                <a:gd name="connsiteX4" fmla="*/ 4488 w 426598"/>
                <a:gd name="connsiteY4" fmla="*/ 0 h 1477813"/>
                <a:gd name="connsiteX0" fmla="*/ 4488 w 426598"/>
                <a:gd name="connsiteY0" fmla="*/ 0 h 1477813"/>
                <a:gd name="connsiteX1" fmla="*/ 425115 w 426598"/>
                <a:gd name="connsiteY1" fmla="*/ 547059 h 1477813"/>
                <a:gd name="connsiteX2" fmla="*/ 426598 w 426598"/>
                <a:gd name="connsiteY2" fmla="*/ 1477813 h 1477813"/>
                <a:gd name="connsiteX3" fmla="*/ 894 w 426598"/>
                <a:gd name="connsiteY3" fmla="*/ 923612 h 1477813"/>
                <a:gd name="connsiteX4" fmla="*/ 4488 w 426598"/>
                <a:gd name="connsiteY4" fmla="*/ 0 h 1477813"/>
                <a:gd name="connsiteX0" fmla="*/ 1250 w 423360"/>
                <a:gd name="connsiteY0" fmla="*/ 0 h 1477813"/>
                <a:gd name="connsiteX1" fmla="*/ 421877 w 423360"/>
                <a:gd name="connsiteY1" fmla="*/ 547059 h 1477813"/>
                <a:gd name="connsiteX2" fmla="*/ 423360 w 423360"/>
                <a:gd name="connsiteY2" fmla="*/ 1477813 h 1477813"/>
                <a:gd name="connsiteX3" fmla="*/ 2418 w 423360"/>
                <a:gd name="connsiteY3" fmla="*/ 928374 h 1477813"/>
                <a:gd name="connsiteX4" fmla="*/ 1250 w 423360"/>
                <a:gd name="connsiteY4" fmla="*/ 0 h 1477813"/>
                <a:gd name="connsiteX0" fmla="*/ 2576 w 424686"/>
                <a:gd name="connsiteY0" fmla="*/ 0 h 1477813"/>
                <a:gd name="connsiteX1" fmla="*/ 423203 w 424686"/>
                <a:gd name="connsiteY1" fmla="*/ 547059 h 1477813"/>
                <a:gd name="connsiteX2" fmla="*/ 424686 w 424686"/>
                <a:gd name="connsiteY2" fmla="*/ 1477813 h 1477813"/>
                <a:gd name="connsiteX3" fmla="*/ 1363 w 424686"/>
                <a:gd name="connsiteY3" fmla="*/ 937899 h 1477813"/>
                <a:gd name="connsiteX4" fmla="*/ 2576 w 424686"/>
                <a:gd name="connsiteY4" fmla="*/ 0 h 1477813"/>
                <a:gd name="connsiteX0" fmla="*/ 678 w 422788"/>
                <a:gd name="connsiteY0" fmla="*/ 0 h 1477813"/>
                <a:gd name="connsiteX1" fmla="*/ 421305 w 422788"/>
                <a:gd name="connsiteY1" fmla="*/ 547059 h 1477813"/>
                <a:gd name="connsiteX2" fmla="*/ 422788 w 422788"/>
                <a:gd name="connsiteY2" fmla="*/ 1477813 h 1477813"/>
                <a:gd name="connsiteX3" fmla="*/ 4228 w 422788"/>
                <a:gd name="connsiteY3" fmla="*/ 933137 h 1477813"/>
                <a:gd name="connsiteX4" fmla="*/ 678 w 422788"/>
                <a:gd name="connsiteY4" fmla="*/ 0 h 14778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2788" h="1477813">
                  <a:moveTo>
                    <a:pt x="678" y="0"/>
                  </a:moveTo>
                  <a:lnTo>
                    <a:pt x="421305" y="547059"/>
                  </a:lnTo>
                  <a:cubicBezTo>
                    <a:pt x="419417" y="860486"/>
                    <a:pt x="419913" y="1164386"/>
                    <a:pt x="422788" y="1477813"/>
                  </a:cubicBezTo>
                  <a:lnTo>
                    <a:pt x="4228" y="933137"/>
                  </a:lnTo>
                  <a:cubicBezTo>
                    <a:pt x="1457" y="626854"/>
                    <a:pt x="-1314" y="311046"/>
                    <a:pt x="678" y="0"/>
                  </a:cubicBezTo>
                  <a:close/>
                </a:path>
              </a:pathLst>
            </a:custGeom>
            <a:solidFill>
              <a:schemeClr val="accent3"/>
            </a:solidFill>
            <a:ln w="762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65000"/>
                    <a:lumOff val="35000"/>
                  </a:schemeClr>
                </a:solidFill>
              </a:endParaRPr>
            </a:p>
          </p:txBody>
        </p:sp>
        <p:sp>
          <p:nvSpPr>
            <p:cNvPr id="10" name="Right Arrow 9">
              <a:extLst>
                <a:ext uri="{FF2B5EF4-FFF2-40B4-BE49-F238E27FC236}">
                  <a16:creationId xmlns:a16="http://schemas.microsoft.com/office/drawing/2014/main" id="{EDE62E4B-63D0-47B6-BEDC-2EE0BF909B9B}"/>
                </a:ext>
              </a:extLst>
            </p:cNvPr>
            <p:cNvSpPr/>
            <p:nvPr/>
          </p:nvSpPr>
          <p:spPr>
            <a:xfrm>
              <a:off x="5520835" y="1416378"/>
              <a:ext cx="2883511" cy="1492744"/>
            </a:xfrm>
            <a:prstGeom prst="rightArrow">
              <a:avLst>
                <a:gd name="adj1" fmla="val 63870"/>
                <a:gd name="adj2" fmla="val 50000"/>
              </a:avLst>
            </a:prstGeom>
            <a:solidFill>
              <a:schemeClr val="bg1"/>
            </a:solidFill>
            <a:ln w="762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lumMod val="65000"/>
                    <a:lumOff val="35000"/>
                  </a:schemeClr>
                </a:solidFill>
              </a:endParaRPr>
            </a:p>
          </p:txBody>
        </p:sp>
      </p:grpSp>
      <p:sp>
        <p:nvSpPr>
          <p:cNvPr id="11" name="TextBox 10">
            <a:extLst>
              <a:ext uri="{FF2B5EF4-FFF2-40B4-BE49-F238E27FC236}">
                <a16:creationId xmlns:a16="http://schemas.microsoft.com/office/drawing/2014/main" id="{09DC8851-D13D-4A68-82E0-0C2F298E8C3B}"/>
              </a:ext>
            </a:extLst>
          </p:cNvPr>
          <p:cNvSpPr txBox="1"/>
          <p:nvPr/>
        </p:nvSpPr>
        <p:spPr>
          <a:xfrm>
            <a:off x="2443285" y="4159552"/>
            <a:ext cx="765296" cy="646331"/>
          </a:xfrm>
          <a:prstGeom prst="rect">
            <a:avLst/>
          </a:prstGeom>
          <a:noFill/>
        </p:spPr>
        <p:txBody>
          <a:bodyPr wrap="square" rtlCol="0">
            <a:spAutoFit/>
          </a:bodyPr>
          <a:lstStyle/>
          <a:p>
            <a:pPr algn="ctr"/>
            <a:r>
              <a:rPr lang="en-US" altLang="ko-KR" sz="3600" b="1" dirty="0">
                <a:solidFill>
                  <a:schemeClr val="tx1">
                    <a:lumMod val="75000"/>
                    <a:lumOff val="25000"/>
                  </a:schemeClr>
                </a:solidFill>
                <a:cs typeface="Arial" pitchFamily="34" charset="0"/>
              </a:rPr>
              <a:t>01</a:t>
            </a:r>
            <a:endParaRPr lang="ko-KR" altLang="en-US" sz="3600" b="1" dirty="0">
              <a:solidFill>
                <a:schemeClr val="tx1">
                  <a:lumMod val="75000"/>
                  <a:lumOff val="25000"/>
                </a:schemeClr>
              </a:solidFill>
              <a:cs typeface="Arial" pitchFamily="34" charset="0"/>
            </a:endParaRPr>
          </a:p>
        </p:txBody>
      </p:sp>
      <p:sp>
        <p:nvSpPr>
          <p:cNvPr id="12" name="TextBox 11">
            <a:extLst>
              <a:ext uri="{FF2B5EF4-FFF2-40B4-BE49-F238E27FC236}">
                <a16:creationId xmlns:a16="http://schemas.microsoft.com/office/drawing/2014/main" id="{CE4D98CF-116B-4991-95A5-85242269A6AA}"/>
              </a:ext>
            </a:extLst>
          </p:cNvPr>
          <p:cNvSpPr txBox="1"/>
          <p:nvPr/>
        </p:nvSpPr>
        <p:spPr>
          <a:xfrm>
            <a:off x="4570497" y="3472125"/>
            <a:ext cx="765296" cy="646331"/>
          </a:xfrm>
          <a:prstGeom prst="rect">
            <a:avLst/>
          </a:prstGeom>
          <a:noFill/>
        </p:spPr>
        <p:txBody>
          <a:bodyPr wrap="square" rtlCol="0">
            <a:spAutoFit/>
          </a:bodyPr>
          <a:lstStyle/>
          <a:p>
            <a:pPr algn="ctr"/>
            <a:r>
              <a:rPr lang="en-US" altLang="ko-KR" sz="3600" b="1" dirty="0">
                <a:solidFill>
                  <a:schemeClr val="tx1">
                    <a:lumMod val="75000"/>
                    <a:lumOff val="25000"/>
                  </a:schemeClr>
                </a:solidFill>
                <a:cs typeface="Arial" pitchFamily="34" charset="0"/>
              </a:rPr>
              <a:t>02</a:t>
            </a:r>
            <a:endParaRPr lang="ko-KR" altLang="en-US" sz="3600" b="1" dirty="0">
              <a:solidFill>
                <a:schemeClr val="tx1">
                  <a:lumMod val="75000"/>
                  <a:lumOff val="25000"/>
                </a:schemeClr>
              </a:solidFill>
              <a:cs typeface="Arial" pitchFamily="34" charset="0"/>
            </a:endParaRPr>
          </a:p>
        </p:txBody>
      </p:sp>
      <p:sp>
        <p:nvSpPr>
          <p:cNvPr id="13" name="TextBox 12">
            <a:extLst>
              <a:ext uri="{FF2B5EF4-FFF2-40B4-BE49-F238E27FC236}">
                <a16:creationId xmlns:a16="http://schemas.microsoft.com/office/drawing/2014/main" id="{F4A520C9-A007-4686-AA6B-276D33D161F1}"/>
              </a:ext>
            </a:extLst>
          </p:cNvPr>
          <p:cNvSpPr txBox="1"/>
          <p:nvPr/>
        </p:nvSpPr>
        <p:spPr>
          <a:xfrm>
            <a:off x="6627613" y="2805871"/>
            <a:ext cx="765296" cy="646331"/>
          </a:xfrm>
          <a:prstGeom prst="rect">
            <a:avLst/>
          </a:prstGeom>
          <a:noFill/>
        </p:spPr>
        <p:txBody>
          <a:bodyPr wrap="square" rtlCol="0">
            <a:spAutoFit/>
          </a:bodyPr>
          <a:lstStyle/>
          <a:p>
            <a:pPr algn="ctr"/>
            <a:r>
              <a:rPr lang="en-US" altLang="ko-KR" sz="3600" b="1" dirty="0">
                <a:solidFill>
                  <a:schemeClr val="tx1">
                    <a:lumMod val="75000"/>
                    <a:lumOff val="25000"/>
                  </a:schemeClr>
                </a:solidFill>
                <a:cs typeface="Arial" pitchFamily="34" charset="0"/>
              </a:rPr>
              <a:t>03</a:t>
            </a:r>
            <a:endParaRPr lang="ko-KR" altLang="en-US" sz="3600" b="1" dirty="0">
              <a:solidFill>
                <a:schemeClr val="tx1">
                  <a:lumMod val="75000"/>
                  <a:lumOff val="25000"/>
                </a:schemeClr>
              </a:solidFill>
              <a:cs typeface="Arial" pitchFamily="34" charset="0"/>
            </a:endParaRPr>
          </a:p>
        </p:txBody>
      </p:sp>
      <p:sp>
        <p:nvSpPr>
          <p:cNvPr id="14" name="TextBox 13">
            <a:extLst>
              <a:ext uri="{FF2B5EF4-FFF2-40B4-BE49-F238E27FC236}">
                <a16:creationId xmlns:a16="http://schemas.microsoft.com/office/drawing/2014/main" id="{C31098A2-4F56-431D-9032-FA38708C7346}"/>
              </a:ext>
            </a:extLst>
          </p:cNvPr>
          <p:cNvSpPr txBox="1"/>
          <p:nvPr/>
        </p:nvSpPr>
        <p:spPr>
          <a:xfrm>
            <a:off x="9080391" y="2083882"/>
            <a:ext cx="765296" cy="646331"/>
          </a:xfrm>
          <a:prstGeom prst="rect">
            <a:avLst/>
          </a:prstGeom>
          <a:noFill/>
        </p:spPr>
        <p:txBody>
          <a:bodyPr wrap="square" rtlCol="0">
            <a:spAutoFit/>
          </a:bodyPr>
          <a:lstStyle/>
          <a:p>
            <a:pPr algn="ctr"/>
            <a:r>
              <a:rPr lang="en-US" altLang="ko-KR" sz="3600" b="1" dirty="0">
                <a:solidFill>
                  <a:schemeClr val="tx1">
                    <a:lumMod val="75000"/>
                    <a:lumOff val="25000"/>
                  </a:schemeClr>
                </a:solidFill>
                <a:cs typeface="Arial" pitchFamily="34" charset="0"/>
              </a:rPr>
              <a:t>04</a:t>
            </a:r>
            <a:endParaRPr lang="ko-KR" altLang="en-US" sz="3600" b="1" dirty="0">
              <a:solidFill>
                <a:schemeClr val="tx1">
                  <a:lumMod val="75000"/>
                  <a:lumOff val="25000"/>
                </a:schemeClr>
              </a:solidFill>
              <a:cs typeface="Arial" pitchFamily="34" charset="0"/>
            </a:endParaRPr>
          </a:p>
        </p:txBody>
      </p:sp>
      <p:sp>
        <p:nvSpPr>
          <p:cNvPr id="15" name="직사각형 113">
            <a:extLst>
              <a:ext uri="{FF2B5EF4-FFF2-40B4-BE49-F238E27FC236}">
                <a16:creationId xmlns:a16="http://schemas.microsoft.com/office/drawing/2014/main" id="{896CA304-F740-4502-A019-BECC77D14CCE}"/>
              </a:ext>
            </a:extLst>
          </p:cNvPr>
          <p:cNvSpPr>
            <a:spLocks noChangeArrowheads="1"/>
          </p:cNvSpPr>
          <p:nvPr/>
        </p:nvSpPr>
        <p:spPr bwMode="auto">
          <a:xfrm>
            <a:off x="1505569" y="4720752"/>
            <a:ext cx="1905740" cy="338554"/>
          </a:xfrm>
          <a:prstGeom prst="rect">
            <a:avLst/>
          </a:prstGeom>
          <a:no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600" b="1" dirty="0">
                <a:solidFill>
                  <a:schemeClr val="tx1">
                    <a:lumMod val="75000"/>
                    <a:lumOff val="25000"/>
                  </a:schemeClr>
                </a:solidFill>
                <a:cs typeface="Arial" charset="0"/>
              </a:rPr>
              <a:t>Project Inception</a:t>
            </a:r>
            <a:endParaRPr lang="ko-KR" altLang="en-US" sz="1600" dirty="0">
              <a:solidFill>
                <a:schemeClr val="tx1">
                  <a:lumMod val="75000"/>
                  <a:lumOff val="25000"/>
                </a:schemeClr>
              </a:solidFill>
            </a:endParaRPr>
          </a:p>
        </p:txBody>
      </p:sp>
      <p:sp>
        <p:nvSpPr>
          <p:cNvPr id="16" name="직사각형 113">
            <a:extLst>
              <a:ext uri="{FF2B5EF4-FFF2-40B4-BE49-F238E27FC236}">
                <a16:creationId xmlns:a16="http://schemas.microsoft.com/office/drawing/2014/main" id="{86690E0A-2832-4EE1-A512-C284631489CB}"/>
              </a:ext>
            </a:extLst>
          </p:cNvPr>
          <p:cNvSpPr>
            <a:spLocks noChangeArrowheads="1"/>
          </p:cNvSpPr>
          <p:nvPr/>
        </p:nvSpPr>
        <p:spPr bwMode="auto">
          <a:xfrm>
            <a:off x="3672043" y="4021470"/>
            <a:ext cx="2200144" cy="338554"/>
          </a:xfrm>
          <a:prstGeom prst="rect">
            <a:avLst/>
          </a:prstGeom>
          <a:no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600" b="1" dirty="0">
                <a:solidFill>
                  <a:schemeClr val="tx1">
                    <a:lumMod val="75000"/>
                    <a:lumOff val="25000"/>
                  </a:schemeClr>
                </a:solidFill>
                <a:cs typeface="Arial" charset="0"/>
              </a:rPr>
              <a:t>As Is Assessment</a:t>
            </a:r>
            <a:endParaRPr lang="ko-KR" altLang="en-US" sz="1600" dirty="0">
              <a:solidFill>
                <a:schemeClr val="tx1">
                  <a:lumMod val="75000"/>
                  <a:lumOff val="25000"/>
                </a:schemeClr>
              </a:solidFill>
            </a:endParaRPr>
          </a:p>
        </p:txBody>
      </p:sp>
      <p:sp>
        <p:nvSpPr>
          <p:cNvPr id="17" name="직사각형 113">
            <a:extLst>
              <a:ext uri="{FF2B5EF4-FFF2-40B4-BE49-F238E27FC236}">
                <a16:creationId xmlns:a16="http://schemas.microsoft.com/office/drawing/2014/main" id="{7467107C-D435-4F30-9A74-41072B3D672B}"/>
              </a:ext>
            </a:extLst>
          </p:cNvPr>
          <p:cNvSpPr>
            <a:spLocks noChangeArrowheads="1"/>
          </p:cNvSpPr>
          <p:nvPr/>
        </p:nvSpPr>
        <p:spPr bwMode="auto">
          <a:xfrm>
            <a:off x="5872187" y="3343360"/>
            <a:ext cx="1723450" cy="338554"/>
          </a:xfrm>
          <a:prstGeom prst="rect">
            <a:avLst/>
          </a:prstGeom>
          <a:no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600" b="1" dirty="0">
                <a:solidFill>
                  <a:schemeClr val="tx1">
                    <a:lumMod val="75000"/>
                    <a:lumOff val="25000"/>
                  </a:schemeClr>
                </a:solidFill>
                <a:cs typeface="Arial" charset="0"/>
              </a:rPr>
              <a:t>Project Delivery</a:t>
            </a:r>
            <a:endParaRPr lang="ko-KR" altLang="en-US" sz="1600" dirty="0">
              <a:solidFill>
                <a:schemeClr val="tx1">
                  <a:lumMod val="75000"/>
                  <a:lumOff val="25000"/>
                </a:schemeClr>
              </a:solidFill>
            </a:endParaRPr>
          </a:p>
        </p:txBody>
      </p:sp>
      <p:sp>
        <p:nvSpPr>
          <p:cNvPr id="18" name="직사각형 113">
            <a:extLst>
              <a:ext uri="{FF2B5EF4-FFF2-40B4-BE49-F238E27FC236}">
                <a16:creationId xmlns:a16="http://schemas.microsoft.com/office/drawing/2014/main" id="{31206506-6768-4FEC-9C93-08986D166FFF}"/>
              </a:ext>
            </a:extLst>
          </p:cNvPr>
          <p:cNvSpPr>
            <a:spLocks noChangeArrowheads="1"/>
          </p:cNvSpPr>
          <p:nvPr/>
        </p:nvSpPr>
        <p:spPr bwMode="auto">
          <a:xfrm>
            <a:off x="8246500" y="2609518"/>
            <a:ext cx="1801916" cy="338554"/>
          </a:xfrm>
          <a:prstGeom prst="rect">
            <a:avLst/>
          </a:prstGeom>
          <a:no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600" b="1" dirty="0">
                <a:solidFill>
                  <a:schemeClr val="tx1">
                    <a:lumMod val="75000"/>
                    <a:lumOff val="25000"/>
                  </a:schemeClr>
                </a:solidFill>
                <a:cs typeface="Arial" charset="0"/>
              </a:rPr>
              <a:t>Project Closure</a:t>
            </a:r>
            <a:endParaRPr lang="ko-KR" altLang="en-US" sz="1600" dirty="0">
              <a:solidFill>
                <a:schemeClr val="tx1">
                  <a:lumMod val="75000"/>
                  <a:lumOff val="25000"/>
                </a:schemeClr>
              </a:solidFill>
            </a:endParaRPr>
          </a:p>
        </p:txBody>
      </p:sp>
      <p:grpSp>
        <p:nvGrpSpPr>
          <p:cNvPr id="19" name="Group 18">
            <a:extLst>
              <a:ext uri="{FF2B5EF4-FFF2-40B4-BE49-F238E27FC236}">
                <a16:creationId xmlns:a16="http://schemas.microsoft.com/office/drawing/2014/main" id="{6111E790-687C-45DA-8892-46BDE99F489A}"/>
              </a:ext>
            </a:extLst>
          </p:cNvPr>
          <p:cNvGrpSpPr/>
          <p:nvPr/>
        </p:nvGrpSpPr>
        <p:grpSpPr>
          <a:xfrm>
            <a:off x="6564942" y="3973072"/>
            <a:ext cx="2478066" cy="665514"/>
            <a:chOff x="2551705" y="4283314"/>
            <a:chExt cx="1821094" cy="665514"/>
          </a:xfrm>
        </p:grpSpPr>
        <p:sp>
          <p:nvSpPr>
            <p:cNvPr id="20" name="TextBox 19">
              <a:extLst>
                <a:ext uri="{FF2B5EF4-FFF2-40B4-BE49-F238E27FC236}">
                  <a16:creationId xmlns:a16="http://schemas.microsoft.com/office/drawing/2014/main" id="{036D7AFC-A451-4CA2-B544-4C20A280E7D2}"/>
                </a:ext>
              </a:extLst>
            </p:cNvPr>
            <p:cNvSpPr txBox="1"/>
            <p:nvPr/>
          </p:nvSpPr>
          <p:spPr>
            <a:xfrm>
              <a:off x="2551705" y="4487163"/>
              <a:ext cx="1821094" cy="461665"/>
            </a:xfrm>
            <a:prstGeom prst="rect">
              <a:avLst/>
            </a:prstGeom>
            <a:noFill/>
          </p:spPr>
          <p:txBody>
            <a:bodyPr wrap="square" rtlCol="0">
              <a:spAutoFit/>
            </a:bodyPr>
            <a:lstStyle/>
            <a:p>
              <a:r>
                <a:rPr lang="en-US" altLang="ko-KR" sz="1200" dirty="0">
                  <a:solidFill>
                    <a:schemeClr val="tx1">
                      <a:lumMod val="75000"/>
                      <a:lumOff val="25000"/>
                    </a:schemeClr>
                  </a:solidFill>
                  <a:cs typeface="Arial" pitchFamily="34" charset="0"/>
                </a:rPr>
                <a:t>Implementation of various phases of the project.     </a:t>
              </a:r>
              <a:endParaRPr lang="ko-KR" altLang="en-US" sz="1200" dirty="0">
                <a:solidFill>
                  <a:schemeClr val="tx1">
                    <a:lumMod val="75000"/>
                    <a:lumOff val="25000"/>
                  </a:schemeClr>
                </a:solidFill>
                <a:cs typeface="Arial" pitchFamily="34" charset="0"/>
              </a:endParaRPr>
            </a:p>
          </p:txBody>
        </p:sp>
        <p:sp>
          <p:nvSpPr>
            <p:cNvPr id="21" name="TextBox 20">
              <a:extLst>
                <a:ext uri="{FF2B5EF4-FFF2-40B4-BE49-F238E27FC236}">
                  <a16:creationId xmlns:a16="http://schemas.microsoft.com/office/drawing/2014/main" id="{2ADC1DA5-E9DF-4E6A-8BD5-A2AB52ADED44}"/>
                </a:ext>
              </a:extLst>
            </p:cNvPr>
            <p:cNvSpPr txBox="1"/>
            <p:nvPr/>
          </p:nvSpPr>
          <p:spPr>
            <a:xfrm>
              <a:off x="2551705" y="4283314"/>
              <a:ext cx="1821093" cy="276999"/>
            </a:xfrm>
            <a:prstGeom prst="rect">
              <a:avLst/>
            </a:prstGeom>
            <a:noFill/>
          </p:spPr>
          <p:txBody>
            <a:bodyPr wrap="square" rtlCol="0">
              <a:spAutoFit/>
            </a:bodyPr>
            <a:lstStyle/>
            <a:p>
              <a:endParaRPr lang="ko-KR" altLang="en-US" sz="1200" b="1" dirty="0">
                <a:solidFill>
                  <a:schemeClr val="tx1">
                    <a:lumMod val="75000"/>
                    <a:lumOff val="25000"/>
                  </a:schemeClr>
                </a:solidFill>
                <a:cs typeface="Arial" pitchFamily="34" charset="0"/>
              </a:endParaRPr>
            </a:p>
          </p:txBody>
        </p:sp>
      </p:grpSp>
      <p:grpSp>
        <p:nvGrpSpPr>
          <p:cNvPr id="22" name="Group 21">
            <a:extLst>
              <a:ext uri="{FF2B5EF4-FFF2-40B4-BE49-F238E27FC236}">
                <a16:creationId xmlns:a16="http://schemas.microsoft.com/office/drawing/2014/main" id="{2F74695C-D7C1-4A6D-9164-2CE7FC67F0BA}"/>
              </a:ext>
            </a:extLst>
          </p:cNvPr>
          <p:cNvGrpSpPr/>
          <p:nvPr/>
        </p:nvGrpSpPr>
        <p:grpSpPr>
          <a:xfrm>
            <a:off x="1505571" y="5334059"/>
            <a:ext cx="2588557" cy="665514"/>
            <a:chOff x="2551705" y="4283314"/>
            <a:chExt cx="1821094" cy="665514"/>
          </a:xfrm>
        </p:grpSpPr>
        <p:sp>
          <p:nvSpPr>
            <p:cNvPr id="23" name="TextBox 22">
              <a:extLst>
                <a:ext uri="{FF2B5EF4-FFF2-40B4-BE49-F238E27FC236}">
                  <a16:creationId xmlns:a16="http://schemas.microsoft.com/office/drawing/2014/main" id="{0B21DF6B-F6AF-4A1F-9A44-25E42351DA35}"/>
                </a:ext>
              </a:extLst>
            </p:cNvPr>
            <p:cNvSpPr txBox="1"/>
            <p:nvPr/>
          </p:nvSpPr>
          <p:spPr>
            <a:xfrm>
              <a:off x="2551705" y="4487163"/>
              <a:ext cx="1821094" cy="461665"/>
            </a:xfrm>
            <a:prstGeom prst="rect">
              <a:avLst/>
            </a:prstGeom>
            <a:noFill/>
          </p:spPr>
          <p:txBody>
            <a:bodyPr wrap="square" rtlCol="0">
              <a:spAutoFit/>
            </a:bodyPr>
            <a:lstStyle/>
            <a:p>
              <a:r>
                <a:rPr lang="en-US" altLang="ko-KR" sz="1200" dirty="0">
                  <a:solidFill>
                    <a:schemeClr val="tx1">
                      <a:lumMod val="75000"/>
                      <a:lumOff val="25000"/>
                    </a:schemeClr>
                  </a:solidFill>
                  <a:cs typeface="Arial" pitchFamily="34" charset="0"/>
                </a:rPr>
                <a:t>Project Inception meeting, detailed planning and contracting.     </a:t>
              </a:r>
              <a:endParaRPr lang="ko-KR" altLang="en-US" sz="1200" dirty="0">
                <a:solidFill>
                  <a:schemeClr val="tx1">
                    <a:lumMod val="75000"/>
                    <a:lumOff val="25000"/>
                  </a:schemeClr>
                </a:solidFill>
                <a:cs typeface="Arial" pitchFamily="34" charset="0"/>
              </a:endParaRPr>
            </a:p>
          </p:txBody>
        </p:sp>
        <p:sp>
          <p:nvSpPr>
            <p:cNvPr id="24" name="TextBox 23">
              <a:extLst>
                <a:ext uri="{FF2B5EF4-FFF2-40B4-BE49-F238E27FC236}">
                  <a16:creationId xmlns:a16="http://schemas.microsoft.com/office/drawing/2014/main" id="{8ADD5EE2-173D-4D63-AF53-3188ADDC5C6C}"/>
                </a:ext>
              </a:extLst>
            </p:cNvPr>
            <p:cNvSpPr txBox="1"/>
            <p:nvPr/>
          </p:nvSpPr>
          <p:spPr>
            <a:xfrm>
              <a:off x="2551705" y="4283314"/>
              <a:ext cx="1821093" cy="276999"/>
            </a:xfrm>
            <a:prstGeom prst="rect">
              <a:avLst/>
            </a:prstGeom>
            <a:noFill/>
          </p:spPr>
          <p:txBody>
            <a:bodyPr wrap="square" rtlCol="0">
              <a:spAutoFit/>
            </a:bodyPr>
            <a:lstStyle/>
            <a:p>
              <a:endParaRPr lang="ko-KR" altLang="en-US" sz="1200" b="1" dirty="0">
                <a:solidFill>
                  <a:schemeClr val="tx1">
                    <a:lumMod val="75000"/>
                    <a:lumOff val="25000"/>
                  </a:schemeClr>
                </a:solidFill>
                <a:cs typeface="Arial" pitchFamily="34" charset="0"/>
              </a:endParaRPr>
            </a:p>
          </p:txBody>
        </p:sp>
      </p:grpSp>
      <p:grpSp>
        <p:nvGrpSpPr>
          <p:cNvPr id="25" name="Group 24">
            <a:extLst>
              <a:ext uri="{FF2B5EF4-FFF2-40B4-BE49-F238E27FC236}">
                <a16:creationId xmlns:a16="http://schemas.microsoft.com/office/drawing/2014/main" id="{4E98E7B8-F109-41C4-9C02-211B0D7F36F0}"/>
              </a:ext>
            </a:extLst>
          </p:cNvPr>
          <p:cNvGrpSpPr/>
          <p:nvPr/>
        </p:nvGrpSpPr>
        <p:grpSpPr>
          <a:xfrm>
            <a:off x="4401328" y="4655400"/>
            <a:ext cx="2478066" cy="665514"/>
            <a:chOff x="2551705" y="4283314"/>
            <a:chExt cx="1821094" cy="665514"/>
          </a:xfrm>
        </p:grpSpPr>
        <p:sp>
          <p:nvSpPr>
            <p:cNvPr id="26" name="TextBox 25">
              <a:extLst>
                <a:ext uri="{FF2B5EF4-FFF2-40B4-BE49-F238E27FC236}">
                  <a16:creationId xmlns:a16="http://schemas.microsoft.com/office/drawing/2014/main" id="{B317D944-DD0C-4B9E-AECC-ACF39D72730C}"/>
                </a:ext>
              </a:extLst>
            </p:cNvPr>
            <p:cNvSpPr txBox="1"/>
            <p:nvPr/>
          </p:nvSpPr>
          <p:spPr>
            <a:xfrm>
              <a:off x="2551705" y="4487163"/>
              <a:ext cx="1821094" cy="461665"/>
            </a:xfrm>
            <a:prstGeom prst="rect">
              <a:avLst/>
            </a:prstGeom>
            <a:noFill/>
          </p:spPr>
          <p:txBody>
            <a:bodyPr wrap="square" rtlCol="0">
              <a:spAutoFit/>
            </a:bodyPr>
            <a:lstStyle/>
            <a:p>
              <a:r>
                <a:rPr lang="en-US" altLang="ko-KR" sz="1200" dirty="0">
                  <a:solidFill>
                    <a:schemeClr val="tx1">
                      <a:lumMod val="75000"/>
                      <a:lumOff val="25000"/>
                    </a:schemeClr>
                  </a:solidFill>
                  <a:cs typeface="Arial" pitchFamily="34" charset="0"/>
                </a:rPr>
                <a:t>Review of background material and project scoping</a:t>
              </a:r>
              <a:endParaRPr lang="ko-KR" altLang="en-US" sz="1200" dirty="0">
                <a:solidFill>
                  <a:schemeClr val="tx1">
                    <a:lumMod val="75000"/>
                    <a:lumOff val="25000"/>
                  </a:schemeClr>
                </a:solidFill>
                <a:cs typeface="Arial" pitchFamily="34" charset="0"/>
              </a:endParaRPr>
            </a:p>
          </p:txBody>
        </p:sp>
        <p:sp>
          <p:nvSpPr>
            <p:cNvPr id="27" name="TextBox 26">
              <a:extLst>
                <a:ext uri="{FF2B5EF4-FFF2-40B4-BE49-F238E27FC236}">
                  <a16:creationId xmlns:a16="http://schemas.microsoft.com/office/drawing/2014/main" id="{E95006CF-F2BE-477D-8CD8-8C9D38C213FC}"/>
                </a:ext>
              </a:extLst>
            </p:cNvPr>
            <p:cNvSpPr txBox="1"/>
            <p:nvPr/>
          </p:nvSpPr>
          <p:spPr>
            <a:xfrm>
              <a:off x="2551705" y="4283314"/>
              <a:ext cx="1821093" cy="276999"/>
            </a:xfrm>
            <a:prstGeom prst="rect">
              <a:avLst/>
            </a:prstGeom>
            <a:noFill/>
          </p:spPr>
          <p:txBody>
            <a:bodyPr wrap="square" rtlCol="0">
              <a:spAutoFit/>
            </a:bodyPr>
            <a:lstStyle/>
            <a:p>
              <a:endParaRPr lang="ko-KR" altLang="en-US" sz="1200" b="1" dirty="0">
                <a:solidFill>
                  <a:schemeClr val="tx1">
                    <a:lumMod val="75000"/>
                    <a:lumOff val="25000"/>
                  </a:schemeClr>
                </a:solidFill>
                <a:cs typeface="Arial" pitchFamily="34" charset="0"/>
              </a:endParaRPr>
            </a:p>
          </p:txBody>
        </p:sp>
      </p:grpSp>
      <p:grpSp>
        <p:nvGrpSpPr>
          <p:cNvPr id="28" name="Group 27">
            <a:extLst>
              <a:ext uri="{FF2B5EF4-FFF2-40B4-BE49-F238E27FC236}">
                <a16:creationId xmlns:a16="http://schemas.microsoft.com/office/drawing/2014/main" id="{037F14B0-E8D2-4CF9-A2E4-AAE4FF9399E4}"/>
              </a:ext>
            </a:extLst>
          </p:cNvPr>
          <p:cNvGrpSpPr/>
          <p:nvPr/>
        </p:nvGrpSpPr>
        <p:grpSpPr>
          <a:xfrm>
            <a:off x="8728554" y="3290743"/>
            <a:ext cx="2478066" cy="665514"/>
            <a:chOff x="2551705" y="4283314"/>
            <a:chExt cx="1821094" cy="665514"/>
          </a:xfrm>
        </p:grpSpPr>
        <p:sp>
          <p:nvSpPr>
            <p:cNvPr id="29" name="TextBox 28">
              <a:extLst>
                <a:ext uri="{FF2B5EF4-FFF2-40B4-BE49-F238E27FC236}">
                  <a16:creationId xmlns:a16="http://schemas.microsoft.com/office/drawing/2014/main" id="{4C206DC3-6524-4AB8-B164-7A6E4AB18C9C}"/>
                </a:ext>
              </a:extLst>
            </p:cNvPr>
            <p:cNvSpPr txBox="1"/>
            <p:nvPr/>
          </p:nvSpPr>
          <p:spPr>
            <a:xfrm>
              <a:off x="2551705" y="4487163"/>
              <a:ext cx="1821094" cy="461665"/>
            </a:xfrm>
            <a:prstGeom prst="rect">
              <a:avLst/>
            </a:prstGeom>
            <a:noFill/>
          </p:spPr>
          <p:txBody>
            <a:bodyPr wrap="square" rtlCol="0">
              <a:spAutoFit/>
            </a:bodyPr>
            <a:lstStyle/>
            <a:p>
              <a:r>
                <a:rPr lang="en-US" altLang="ko-KR" sz="1200" dirty="0">
                  <a:solidFill>
                    <a:schemeClr val="tx1">
                      <a:lumMod val="75000"/>
                      <a:lumOff val="25000"/>
                    </a:schemeClr>
                  </a:solidFill>
                  <a:cs typeface="Arial" pitchFamily="34" charset="0"/>
                </a:rPr>
                <a:t>Submission of final report and closing report..     </a:t>
              </a:r>
              <a:endParaRPr lang="ko-KR" altLang="en-US" sz="1200" dirty="0">
                <a:solidFill>
                  <a:schemeClr val="tx1">
                    <a:lumMod val="75000"/>
                    <a:lumOff val="25000"/>
                  </a:schemeClr>
                </a:solidFill>
                <a:cs typeface="Arial" pitchFamily="34" charset="0"/>
              </a:endParaRPr>
            </a:p>
          </p:txBody>
        </p:sp>
        <p:sp>
          <p:nvSpPr>
            <p:cNvPr id="30" name="TextBox 29">
              <a:extLst>
                <a:ext uri="{FF2B5EF4-FFF2-40B4-BE49-F238E27FC236}">
                  <a16:creationId xmlns:a16="http://schemas.microsoft.com/office/drawing/2014/main" id="{FED82CC0-0CB5-49D2-A973-D42D1592A462}"/>
                </a:ext>
              </a:extLst>
            </p:cNvPr>
            <p:cNvSpPr txBox="1"/>
            <p:nvPr/>
          </p:nvSpPr>
          <p:spPr>
            <a:xfrm>
              <a:off x="2551705" y="4283314"/>
              <a:ext cx="1821093" cy="276999"/>
            </a:xfrm>
            <a:prstGeom prst="rect">
              <a:avLst/>
            </a:prstGeom>
            <a:noFill/>
          </p:spPr>
          <p:txBody>
            <a:bodyPr wrap="square" rtlCol="0">
              <a:spAutoFit/>
            </a:bodyPr>
            <a:lstStyle/>
            <a:p>
              <a:endParaRPr lang="ko-KR" altLang="en-US" sz="1200" b="1" dirty="0">
                <a:solidFill>
                  <a:schemeClr val="tx1">
                    <a:lumMod val="75000"/>
                    <a:lumOff val="25000"/>
                  </a:schemeClr>
                </a:solidFill>
                <a:cs typeface="Arial" pitchFamily="34" charset="0"/>
              </a:endParaRPr>
            </a:p>
          </p:txBody>
        </p:sp>
      </p:grpSp>
      <p:sp>
        <p:nvSpPr>
          <p:cNvPr id="2" name="Slide Number Placeholder 2">
            <a:extLst>
              <a:ext uri="{FF2B5EF4-FFF2-40B4-BE49-F238E27FC236}">
                <a16:creationId xmlns:a16="http://schemas.microsoft.com/office/drawing/2014/main" id="{844C5033-6521-61F9-9764-B438451639EA}"/>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10</a:t>
            </a:fld>
            <a:endParaRPr lang="en-US" sz="1600" dirty="0">
              <a:latin typeface="+mj-lt"/>
            </a:endParaRPr>
          </a:p>
        </p:txBody>
      </p:sp>
    </p:spTree>
    <p:extLst>
      <p:ext uri="{BB962C8B-B14F-4D97-AF65-F5344CB8AC3E}">
        <p14:creationId xmlns:p14="http://schemas.microsoft.com/office/powerpoint/2010/main" val="783071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EFD8A-3430-20AC-4F7B-14E09810E4E4}"/>
              </a:ext>
            </a:extLst>
          </p:cNvPr>
          <p:cNvSpPr>
            <a:spLocks noGrp="1"/>
          </p:cNvSpPr>
          <p:nvPr>
            <p:ph type="title"/>
          </p:nvPr>
        </p:nvSpPr>
        <p:spPr/>
        <p:txBody>
          <a:bodyPr/>
          <a:lstStyle/>
          <a:p>
            <a:r>
              <a:rPr lang="en-ZA" dirty="0"/>
              <a:t>Approach and Methodology (</a:t>
            </a:r>
            <a:r>
              <a:rPr lang="en-ZA" i="1" dirty="0"/>
              <a:t>Cont</a:t>
            </a:r>
            <a:r>
              <a:rPr lang="en-ZA" dirty="0"/>
              <a:t>..)</a:t>
            </a:r>
          </a:p>
        </p:txBody>
      </p:sp>
      <p:graphicFrame>
        <p:nvGraphicFramePr>
          <p:cNvPr id="6" name="Content Placeholder 5">
            <a:extLst>
              <a:ext uri="{FF2B5EF4-FFF2-40B4-BE49-F238E27FC236}">
                <a16:creationId xmlns:a16="http://schemas.microsoft.com/office/drawing/2014/main" id="{5920D490-D8D3-AA60-97D3-4E6499E5FFB1}"/>
              </a:ext>
            </a:extLst>
          </p:cNvPr>
          <p:cNvGraphicFramePr>
            <a:graphicFrameLocks noGrp="1"/>
          </p:cNvGraphicFramePr>
          <p:nvPr>
            <p:ph idx="1"/>
            <p:extLst>
              <p:ext uri="{D42A27DB-BD31-4B8C-83A1-F6EECF244321}">
                <p14:modId xmlns:p14="http://schemas.microsoft.com/office/powerpoint/2010/main" val="2402450177"/>
              </p:ext>
            </p:extLst>
          </p:nvPr>
        </p:nvGraphicFramePr>
        <p:xfrm>
          <a:off x="1334529" y="1576214"/>
          <a:ext cx="10585327" cy="48380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450578D9-7B70-47D4-C72E-D04F11264857}"/>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11</a:t>
            </a:fld>
            <a:endParaRPr lang="en-US" sz="1600" dirty="0">
              <a:latin typeface="+mj-lt"/>
            </a:endParaRPr>
          </a:p>
        </p:txBody>
      </p:sp>
    </p:spTree>
    <p:extLst>
      <p:ext uri="{BB962C8B-B14F-4D97-AF65-F5344CB8AC3E}">
        <p14:creationId xmlns:p14="http://schemas.microsoft.com/office/powerpoint/2010/main" val="704864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8">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12" name="Title 11">
            <a:extLst>
              <a:ext uri="{FF2B5EF4-FFF2-40B4-BE49-F238E27FC236}">
                <a16:creationId xmlns:a16="http://schemas.microsoft.com/office/drawing/2014/main" id="{7E0D49C7-18E1-6745-B0AA-13FC1BB245D5}"/>
              </a:ext>
            </a:extLst>
          </p:cNvPr>
          <p:cNvSpPr>
            <a:spLocks noGrp="1"/>
          </p:cNvSpPr>
          <p:nvPr>
            <p:ph type="title"/>
          </p:nvPr>
        </p:nvSpPr>
        <p:spPr>
          <a:xfrm>
            <a:off x="58841" y="1779496"/>
            <a:ext cx="12130111" cy="1904708"/>
          </a:xfrm>
        </p:spPr>
        <p:txBody>
          <a:bodyPr vert="horz" lIns="91440" tIns="45720" rIns="91440" bIns="45720" rtlCol="0" anchor="ctr">
            <a:noAutofit/>
          </a:bodyPr>
          <a:lstStyle/>
          <a:p>
            <a:pPr algn="ctr"/>
            <a:r>
              <a:rPr lang="en-US" sz="4000" b="1" dirty="0">
                <a:solidFill>
                  <a:schemeClr val="bg1"/>
                </a:solidFill>
                <a:latin typeface="Arial" panose="020B0604020202020204" pitchFamily="34" charset="0"/>
                <a:cs typeface="Arial" panose="020B0604020202020204" pitchFamily="34" charset="0"/>
              </a:rPr>
              <a:t>Current SA Constitutional and Legislative Frameworks</a:t>
            </a:r>
            <a:endParaRPr lang="en-US" sz="2800" b="1" kern="1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4751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C4DD4-90A5-1A28-9734-A824DC6A6750}"/>
              </a:ext>
            </a:extLst>
          </p:cNvPr>
          <p:cNvSpPr>
            <a:spLocks noGrp="1"/>
          </p:cNvSpPr>
          <p:nvPr>
            <p:ph type="title"/>
          </p:nvPr>
        </p:nvSpPr>
        <p:spPr/>
        <p:txBody>
          <a:bodyPr/>
          <a:lstStyle/>
          <a:p>
            <a:r>
              <a:rPr lang="en-US" dirty="0"/>
              <a:t>Current SA Constitutional and Legislative Frameworks</a:t>
            </a:r>
            <a:r>
              <a:rPr lang="en-US" kern="1200" dirty="0">
                <a:solidFill>
                  <a:schemeClr val="tx1"/>
                </a:solidFill>
                <a:latin typeface="+mj-lt"/>
                <a:ea typeface="+mj-ea"/>
                <a:cs typeface="+mj-cs"/>
              </a:rPr>
              <a:t> </a:t>
            </a:r>
            <a:endParaRPr lang="en-ZA" dirty="0"/>
          </a:p>
        </p:txBody>
      </p:sp>
      <p:sp>
        <p:nvSpPr>
          <p:cNvPr id="3" name="Content Placeholder 2">
            <a:extLst>
              <a:ext uri="{FF2B5EF4-FFF2-40B4-BE49-F238E27FC236}">
                <a16:creationId xmlns:a16="http://schemas.microsoft.com/office/drawing/2014/main" id="{E0B13406-11AA-C46F-0730-7CCA42D35D4C}"/>
              </a:ext>
            </a:extLst>
          </p:cNvPr>
          <p:cNvSpPr>
            <a:spLocks noGrp="1"/>
          </p:cNvSpPr>
          <p:nvPr>
            <p:ph idx="1"/>
          </p:nvPr>
        </p:nvSpPr>
        <p:spPr>
          <a:xfrm>
            <a:off x="1334529" y="1666567"/>
            <a:ext cx="10759800" cy="4738997"/>
          </a:xfrm>
        </p:spPr>
        <p:txBody>
          <a:bodyPr anchor="ctr">
            <a:normAutofit fontScale="92500"/>
          </a:bodyPr>
          <a:lstStyle/>
          <a:p>
            <a:pPr marR="330835" algn="just">
              <a:lnSpc>
                <a:spcPct val="110000"/>
              </a:lnSpc>
              <a:spcBef>
                <a:spcPts val="0"/>
              </a:spcBef>
              <a:buClr>
                <a:schemeClr val="tx1"/>
              </a:buClr>
            </a:pPr>
            <a:r>
              <a:rPr lang="en-US" sz="2400" b="0" dirty="0">
                <a:effectLst/>
              </a:rPr>
              <a:t>Constitutional democracy is where all spheres, legislatures and executives exercise power subject to the constitution;</a:t>
            </a:r>
          </a:p>
          <a:p>
            <a:pPr marR="330835" algn="just">
              <a:lnSpc>
                <a:spcPct val="110000"/>
              </a:lnSpc>
              <a:spcBef>
                <a:spcPts val="0"/>
              </a:spcBef>
              <a:buClr>
                <a:schemeClr val="tx1"/>
              </a:buClr>
            </a:pPr>
            <a:r>
              <a:rPr lang="en-US" sz="2400" b="0" u="sng" dirty="0">
                <a:effectLst/>
              </a:rPr>
              <a:t>Provincial governments have constitutional and legislative authority to determine types of municipalities</a:t>
            </a:r>
            <a:r>
              <a:rPr lang="en-US" sz="2400" b="0" dirty="0">
                <a:effectLst/>
              </a:rPr>
              <a:t>, monitor and support them while municipalities have autonomy and rights to govern on own affairs;</a:t>
            </a:r>
          </a:p>
          <a:p>
            <a:pPr marR="330835" algn="just">
              <a:lnSpc>
                <a:spcPct val="110000"/>
              </a:lnSpc>
              <a:spcBef>
                <a:spcPts val="0"/>
              </a:spcBef>
              <a:buClr>
                <a:schemeClr val="tx1"/>
              </a:buClr>
            </a:pPr>
            <a:r>
              <a:rPr lang="en-US" sz="2400" b="0" u="sng" dirty="0">
                <a:effectLst/>
              </a:rPr>
              <a:t>Unitary state where provincial and local government while have own powers they exercise those subject to the Constitution</a:t>
            </a:r>
            <a:r>
              <a:rPr lang="en-US" sz="2400" b="0" dirty="0">
                <a:effectLst/>
              </a:rPr>
              <a:t> and national policy and legislation;</a:t>
            </a:r>
          </a:p>
          <a:p>
            <a:pPr marR="330835" algn="just">
              <a:lnSpc>
                <a:spcPct val="110000"/>
              </a:lnSpc>
              <a:spcBef>
                <a:spcPts val="0"/>
              </a:spcBef>
              <a:buClr>
                <a:schemeClr val="tx1"/>
              </a:buClr>
            </a:pPr>
            <a:r>
              <a:rPr lang="en-US" sz="2400" b="0" u="sng" dirty="0">
                <a:effectLst/>
              </a:rPr>
              <a:t>Multiparty democracy and proportional representation are the cornerstone of our constitutional democracy</a:t>
            </a:r>
            <a:r>
              <a:rPr lang="en-US" sz="2400" b="0" dirty="0">
                <a:effectLst/>
              </a:rPr>
              <a:t> and electoral system;</a:t>
            </a:r>
          </a:p>
          <a:p>
            <a:pPr marR="330835" algn="just">
              <a:lnSpc>
                <a:spcPct val="110000"/>
              </a:lnSpc>
              <a:spcBef>
                <a:spcPts val="0"/>
              </a:spcBef>
              <a:buClr>
                <a:schemeClr val="tx1"/>
              </a:buClr>
            </a:pPr>
            <a:r>
              <a:rPr lang="en-US" sz="2400" b="0" dirty="0">
                <a:solidFill>
                  <a:srgbClr val="FF0000"/>
                </a:solidFill>
              </a:rPr>
              <a:t>While there are no explicit legislative provisions on coalitions the constitution and LG legislation set out basic frameworks that enable coalitions.</a:t>
            </a:r>
            <a:endParaRPr lang="en-US" sz="2400" b="0" dirty="0">
              <a:solidFill>
                <a:srgbClr val="FF0000"/>
              </a:solidFill>
              <a:effectLst/>
            </a:endParaRPr>
          </a:p>
        </p:txBody>
      </p:sp>
      <p:sp>
        <p:nvSpPr>
          <p:cNvPr id="4" name="Slide Number Placeholder 2">
            <a:extLst>
              <a:ext uri="{FF2B5EF4-FFF2-40B4-BE49-F238E27FC236}">
                <a16:creationId xmlns:a16="http://schemas.microsoft.com/office/drawing/2014/main" id="{582796C4-E51E-3AB8-12D7-4400EC9FC24A}"/>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13</a:t>
            </a:fld>
            <a:endParaRPr lang="en-US" sz="1600" dirty="0">
              <a:latin typeface="+mj-lt"/>
            </a:endParaRPr>
          </a:p>
        </p:txBody>
      </p:sp>
    </p:spTree>
    <p:extLst>
      <p:ext uri="{BB962C8B-B14F-4D97-AF65-F5344CB8AC3E}">
        <p14:creationId xmlns:p14="http://schemas.microsoft.com/office/powerpoint/2010/main" val="2862490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85534"/>
            <a:ext cx="10678969" cy="4838018"/>
          </a:xfrm>
        </p:spPr>
        <p:txBody>
          <a:bodyPr anchor="ctr"/>
          <a:lstStyle/>
          <a:p>
            <a:pPr marR="330835" algn="just">
              <a:lnSpc>
                <a:spcPct val="100000"/>
              </a:lnSpc>
              <a:spcBef>
                <a:spcPts val="0"/>
              </a:spcBef>
              <a:spcAft>
                <a:spcPts val="1200"/>
              </a:spcAft>
              <a:buClr>
                <a:schemeClr val="tx1"/>
              </a:buClr>
            </a:pPr>
            <a:r>
              <a:rPr lang="en-US" sz="2400" b="0" dirty="0">
                <a:effectLst/>
              </a:rPr>
              <a:t>Like </a:t>
            </a:r>
            <a:r>
              <a:rPr lang="en-US" sz="2400" b="0" u="sng" dirty="0">
                <a:effectLst/>
              </a:rPr>
              <a:t>South Africa, most if not all countries reviewed provide for a multi-party system at national, regional and local level</a:t>
            </a:r>
            <a:r>
              <a:rPr lang="en-US" sz="2400" b="0" dirty="0">
                <a:effectLst/>
              </a:rPr>
              <a:t> in their constitutional frameworks.  </a:t>
            </a:r>
          </a:p>
          <a:p>
            <a:pPr marR="330835" algn="just">
              <a:lnSpc>
                <a:spcPct val="100000"/>
              </a:lnSpc>
              <a:spcBef>
                <a:spcPts val="0"/>
              </a:spcBef>
              <a:spcAft>
                <a:spcPts val="1200"/>
              </a:spcAft>
              <a:buClr>
                <a:schemeClr val="tx1"/>
              </a:buClr>
            </a:pPr>
            <a:r>
              <a:rPr lang="en-US" sz="2400" b="0" dirty="0">
                <a:effectLst/>
              </a:rPr>
              <a:t>They also  </a:t>
            </a:r>
            <a:r>
              <a:rPr lang="en-US" sz="2400" b="0" u="sng" dirty="0">
                <a:effectLst/>
              </a:rPr>
              <a:t>provide for proportional representative system in the election and composition</a:t>
            </a:r>
            <a:r>
              <a:rPr lang="en-US" sz="2400" b="0" dirty="0">
                <a:effectLst/>
              </a:rPr>
              <a:t> of national parliaments, federal or regional parliaments and local councils. </a:t>
            </a:r>
          </a:p>
          <a:p>
            <a:pPr marR="330835" algn="just">
              <a:lnSpc>
                <a:spcPct val="100000"/>
              </a:lnSpc>
              <a:spcBef>
                <a:spcPts val="0"/>
              </a:spcBef>
              <a:spcAft>
                <a:spcPts val="1200"/>
              </a:spcAft>
              <a:buClr>
                <a:schemeClr val="tx1"/>
              </a:buClr>
            </a:pPr>
            <a:r>
              <a:rPr lang="en-US" sz="2400" b="0" dirty="0">
                <a:effectLst/>
              </a:rPr>
              <a:t>They also have </a:t>
            </a:r>
            <a:r>
              <a:rPr lang="en-US" sz="2400" b="0" u="sng" dirty="0">
                <a:effectLst/>
              </a:rPr>
              <a:t>national legislation that provides for systems of local government in terms of how municipalities must be demarcated</a:t>
            </a:r>
            <a:r>
              <a:rPr lang="en-US" sz="2400" b="0" dirty="0">
                <a:effectLst/>
              </a:rPr>
              <a:t>, established, how Councils should be formed, how mayors  should be appointed or elected, and how committees of Councils should be constituted etc.</a:t>
            </a:r>
          </a:p>
        </p:txBody>
      </p:sp>
      <p:sp>
        <p:nvSpPr>
          <p:cNvPr id="5" name="Title 4">
            <a:extLst>
              <a:ext uri="{FF2B5EF4-FFF2-40B4-BE49-F238E27FC236}">
                <a16:creationId xmlns:a16="http://schemas.microsoft.com/office/drawing/2014/main" id="{B8089989-EB0F-7CAC-200E-1C350784444B}"/>
              </a:ext>
            </a:extLst>
          </p:cNvPr>
          <p:cNvSpPr>
            <a:spLocks noGrp="1"/>
          </p:cNvSpPr>
          <p:nvPr>
            <p:ph type="title"/>
          </p:nvPr>
        </p:nvSpPr>
        <p:spPr/>
        <p:txBody>
          <a:bodyPr/>
          <a:lstStyle/>
          <a:p>
            <a:r>
              <a:rPr lang="en-GB" dirty="0"/>
              <a:t>Constitutional and Legislative Frameworks (</a:t>
            </a:r>
            <a:r>
              <a:rPr lang="en-GB" i="1" dirty="0"/>
              <a:t>Cont</a:t>
            </a:r>
            <a:r>
              <a:rPr lang="en-GB" dirty="0"/>
              <a:t>..)</a:t>
            </a:r>
          </a:p>
        </p:txBody>
      </p:sp>
      <p:sp>
        <p:nvSpPr>
          <p:cNvPr id="2" name="Slide Number Placeholder 2">
            <a:extLst>
              <a:ext uri="{FF2B5EF4-FFF2-40B4-BE49-F238E27FC236}">
                <a16:creationId xmlns:a16="http://schemas.microsoft.com/office/drawing/2014/main" id="{97C9F2C8-344A-D353-7D79-9C0E5D9D9C33}"/>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14</a:t>
            </a:fld>
            <a:endParaRPr lang="en-US" sz="1600" dirty="0">
              <a:latin typeface="+mj-lt"/>
            </a:endParaRPr>
          </a:p>
        </p:txBody>
      </p:sp>
    </p:spTree>
    <p:extLst>
      <p:ext uri="{BB962C8B-B14F-4D97-AF65-F5344CB8AC3E}">
        <p14:creationId xmlns:p14="http://schemas.microsoft.com/office/powerpoint/2010/main" val="989707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62596"/>
            <a:ext cx="10585327" cy="5124558"/>
          </a:xfrm>
        </p:spPr>
        <p:txBody>
          <a:bodyPr anchor="ctr">
            <a:normAutofit fontScale="92500" lnSpcReduction="10000"/>
          </a:bodyPr>
          <a:lstStyle/>
          <a:p>
            <a:pPr marR="330835" algn="just">
              <a:lnSpc>
                <a:spcPct val="100000"/>
              </a:lnSpc>
              <a:spcBef>
                <a:spcPts val="0"/>
              </a:spcBef>
              <a:spcAft>
                <a:spcPts val="1200"/>
              </a:spcAft>
              <a:buClr>
                <a:schemeClr val="tx1"/>
              </a:buClr>
            </a:pPr>
            <a:r>
              <a:rPr lang="en-US" sz="2200" b="0" dirty="0">
                <a:solidFill>
                  <a:srgbClr val="000000"/>
                </a:solidFill>
                <a:ea typeface="Times New Roman" panose="02020603050405020304" pitchFamily="18" charset="0"/>
                <a:cs typeface="Times New Roman" panose="02020603050405020304" pitchFamily="18" charset="0"/>
              </a:rPr>
              <a:t>Some </a:t>
            </a:r>
            <a:r>
              <a:rPr lang="en-US" sz="2200" b="0" dirty="0">
                <a:solidFill>
                  <a:srgbClr val="000000"/>
                </a:solidFill>
                <a:effectLst/>
                <a:ea typeface="Times New Roman" panose="02020603050405020304" pitchFamily="18" charset="0"/>
                <a:cs typeface="Times New Roman" panose="02020603050405020304" pitchFamily="18" charset="0"/>
              </a:rPr>
              <a:t>of the countries like </a:t>
            </a:r>
            <a:r>
              <a:rPr lang="en-US" sz="2200" b="0" u="sng" dirty="0">
                <a:solidFill>
                  <a:srgbClr val="000000"/>
                </a:solidFill>
                <a:effectLst/>
                <a:ea typeface="Times New Roman" panose="02020603050405020304" pitchFamily="18" charset="0"/>
                <a:cs typeface="Times New Roman" panose="02020603050405020304" pitchFamily="18" charset="0"/>
              </a:rPr>
              <a:t>Germany and Belgium are federal in character and therefore the overall power arrangements between central, regional local would differ from South Africa</a:t>
            </a:r>
            <a:r>
              <a:rPr lang="en-US" sz="2200" b="0" dirty="0">
                <a:solidFill>
                  <a:srgbClr val="000000"/>
                </a:solidFill>
                <a:effectLst/>
                <a:ea typeface="Times New Roman" panose="02020603050405020304" pitchFamily="18" charset="0"/>
                <a:cs typeface="Times New Roman" panose="02020603050405020304" pitchFamily="18" charset="0"/>
              </a:rPr>
              <a:t>. </a:t>
            </a:r>
          </a:p>
          <a:p>
            <a:pPr marR="330835" algn="just">
              <a:lnSpc>
                <a:spcPct val="100000"/>
              </a:lnSpc>
              <a:spcBef>
                <a:spcPts val="0"/>
              </a:spcBef>
              <a:spcAft>
                <a:spcPts val="1200"/>
              </a:spcAft>
              <a:buClr>
                <a:schemeClr val="tx1"/>
              </a:buClr>
            </a:pPr>
            <a:r>
              <a:rPr lang="en-US" sz="2200" b="0" dirty="0">
                <a:solidFill>
                  <a:srgbClr val="000000"/>
                </a:solidFill>
                <a:effectLst/>
                <a:ea typeface="Times New Roman" panose="02020603050405020304" pitchFamily="18" charset="0"/>
                <a:cs typeface="Times New Roman" panose="02020603050405020304" pitchFamily="18" charset="0"/>
              </a:rPr>
              <a:t>One of the </a:t>
            </a:r>
            <a:r>
              <a:rPr lang="en-US" sz="2200" b="0" u="sng" dirty="0">
                <a:solidFill>
                  <a:srgbClr val="000000"/>
                </a:solidFill>
                <a:effectLst/>
                <a:ea typeface="Times New Roman" panose="02020603050405020304" pitchFamily="18" charset="0"/>
                <a:cs typeface="Times New Roman" panose="02020603050405020304" pitchFamily="18" charset="0"/>
              </a:rPr>
              <a:t>distinguishing features between South Africa and some of the European countries reviewed is the fact South Africa has entrenched local government as an independent sphere of government </a:t>
            </a:r>
            <a:r>
              <a:rPr lang="en-US" sz="2200" b="0" dirty="0">
                <a:solidFill>
                  <a:srgbClr val="000000"/>
                </a:solidFill>
                <a:effectLst/>
                <a:ea typeface="Times New Roman" panose="02020603050405020304" pitchFamily="18" charset="0"/>
                <a:cs typeface="Times New Roman" panose="02020603050405020304" pitchFamily="18" charset="0"/>
              </a:rPr>
              <a:t>with original powers contained in the constitution.</a:t>
            </a:r>
            <a:r>
              <a:rPr lang="en-US" sz="2200" dirty="0">
                <a:solidFill>
                  <a:srgbClr val="000000"/>
                </a:solidFill>
                <a:effectLst/>
                <a:ea typeface="Times New Roman" panose="02020603050405020304" pitchFamily="18" charset="0"/>
                <a:cs typeface="Times New Roman" panose="02020603050405020304" pitchFamily="18" charset="0"/>
              </a:rPr>
              <a:t>  </a:t>
            </a:r>
            <a:endParaRPr lang="en-ZA" sz="2200" dirty="0">
              <a:effectLst/>
              <a:ea typeface="Calibri" panose="020F0502020204030204" pitchFamily="34" charset="0"/>
              <a:cs typeface="Times New Roman" panose="02020603050405020304" pitchFamily="18" charset="0"/>
            </a:endParaRPr>
          </a:p>
          <a:p>
            <a:pPr marR="330835" algn="just">
              <a:lnSpc>
                <a:spcPct val="100000"/>
              </a:lnSpc>
              <a:spcBef>
                <a:spcPts val="0"/>
              </a:spcBef>
              <a:spcAft>
                <a:spcPts val="1200"/>
              </a:spcAft>
              <a:buClr>
                <a:schemeClr val="tx1"/>
              </a:buClr>
            </a:pPr>
            <a:r>
              <a:rPr lang="en-US" sz="2200" b="0" dirty="0">
                <a:solidFill>
                  <a:srgbClr val="000000"/>
                </a:solidFill>
                <a:ea typeface="Times New Roman" panose="02020603050405020304" pitchFamily="18" charset="0"/>
                <a:cs typeface="Times New Roman" panose="02020603050405020304" pitchFamily="18" charset="0"/>
              </a:rPr>
              <a:t>I</a:t>
            </a:r>
            <a:r>
              <a:rPr lang="en-US" sz="2200" b="0" dirty="0">
                <a:solidFill>
                  <a:srgbClr val="000000"/>
                </a:solidFill>
                <a:effectLst/>
                <a:ea typeface="Times New Roman" panose="02020603050405020304" pitchFamily="18" charset="0"/>
                <a:cs typeface="Times New Roman" panose="02020603050405020304" pitchFamily="18" charset="0"/>
              </a:rPr>
              <a:t>n </a:t>
            </a:r>
            <a:r>
              <a:rPr lang="en-US" sz="2200" b="0" dirty="0">
                <a:solidFill>
                  <a:srgbClr val="000000"/>
                </a:solidFill>
                <a:ea typeface="Times New Roman" panose="02020603050405020304" pitchFamily="18" charset="0"/>
                <a:cs typeface="Times New Roman" panose="02020603050405020304" pitchFamily="18" charset="0"/>
              </a:rPr>
              <a:t>most</a:t>
            </a:r>
            <a:r>
              <a:rPr lang="en-US" sz="2200" b="0" dirty="0">
                <a:solidFill>
                  <a:srgbClr val="000000"/>
                </a:solidFill>
                <a:effectLst/>
                <a:ea typeface="Times New Roman" panose="02020603050405020304" pitchFamily="18" charset="0"/>
                <a:cs typeface="Times New Roman" panose="02020603050405020304" pitchFamily="18" charset="0"/>
              </a:rPr>
              <a:t> of the countries reviewed, </a:t>
            </a:r>
            <a:r>
              <a:rPr lang="en-US" sz="2200" b="0" u="sng" dirty="0">
                <a:solidFill>
                  <a:srgbClr val="000000"/>
                </a:solidFill>
                <a:effectLst/>
                <a:ea typeface="Times New Roman" panose="02020603050405020304" pitchFamily="18" charset="0"/>
                <a:cs typeface="Times New Roman" panose="02020603050405020304" pitchFamily="18" charset="0"/>
              </a:rPr>
              <a:t>local government is still treated as a lower tier of government</a:t>
            </a:r>
            <a:r>
              <a:rPr lang="en-US" sz="2200" b="0" dirty="0">
                <a:solidFill>
                  <a:srgbClr val="000000"/>
                </a:solidFill>
                <a:effectLst/>
                <a:ea typeface="Times New Roman" panose="02020603050405020304" pitchFamily="18" charset="0"/>
                <a:cs typeface="Times New Roman" panose="02020603050405020304" pitchFamily="18" charset="0"/>
              </a:rPr>
              <a:t> and a creature of statutes. </a:t>
            </a:r>
          </a:p>
          <a:p>
            <a:pPr marR="330835" lvl="1" algn="just">
              <a:lnSpc>
                <a:spcPct val="100000"/>
              </a:lnSpc>
              <a:spcBef>
                <a:spcPts val="0"/>
              </a:spcBef>
              <a:spcAft>
                <a:spcPts val="1200"/>
              </a:spcAft>
              <a:buClr>
                <a:schemeClr val="tx1"/>
              </a:buClr>
            </a:pPr>
            <a:r>
              <a:rPr lang="en-US" sz="2200" dirty="0">
                <a:solidFill>
                  <a:srgbClr val="000000"/>
                </a:solidFill>
                <a:effectLst/>
                <a:ea typeface="Times New Roman" panose="02020603050405020304" pitchFamily="18" charset="0"/>
                <a:cs typeface="Times New Roman" panose="02020603050405020304" pitchFamily="18" charset="0"/>
              </a:rPr>
              <a:t>For example, in </a:t>
            </a:r>
            <a:r>
              <a:rPr lang="en-US" sz="2200" u="sng" dirty="0">
                <a:solidFill>
                  <a:srgbClr val="000000"/>
                </a:solidFill>
                <a:effectLst/>
                <a:ea typeface="Times New Roman" panose="02020603050405020304" pitchFamily="18" charset="0"/>
                <a:cs typeface="Times New Roman" panose="02020603050405020304" pitchFamily="18" charset="0"/>
              </a:rPr>
              <a:t>Netherlands and Belgium, their </a:t>
            </a:r>
            <a:r>
              <a:rPr lang="en-US" sz="2200" u="sng" dirty="0">
                <a:solidFill>
                  <a:srgbClr val="000000"/>
                </a:solidFill>
                <a:ea typeface="Times New Roman" panose="02020603050405020304" pitchFamily="18" charset="0"/>
                <a:cs typeface="Times New Roman" panose="02020603050405020304" pitchFamily="18" charset="0"/>
              </a:rPr>
              <a:t>M</a:t>
            </a:r>
            <a:r>
              <a:rPr lang="en-US" sz="2200" u="sng" dirty="0">
                <a:solidFill>
                  <a:srgbClr val="000000"/>
                </a:solidFill>
                <a:effectLst/>
                <a:ea typeface="Times New Roman" panose="02020603050405020304" pitchFamily="18" charset="0"/>
                <a:cs typeface="Times New Roman" panose="02020603050405020304" pitchFamily="18" charset="0"/>
              </a:rPr>
              <a:t>ayors </a:t>
            </a:r>
            <a:r>
              <a:rPr lang="en-US" sz="2200" u="sng" dirty="0">
                <a:solidFill>
                  <a:srgbClr val="000000"/>
                </a:solidFill>
                <a:ea typeface="Times New Roman" panose="02020603050405020304" pitchFamily="18" charset="0"/>
                <a:cs typeface="Times New Roman" panose="02020603050405020304" pitchFamily="18" charset="0"/>
              </a:rPr>
              <a:t>are</a:t>
            </a:r>
            <a:r>
              <a:rPr lang="en-US" sz="2200" u="sng" dirty="0">
                <a:solidFill>
                  <a:srgbClr val="000000"/>
                </a:solidFill>
                <a:effectLst/>
                <a:ea typeface="Times New Roman" panose="02020603050405020304" pitchFamily="18" charset="0"/>
                <a:cs typeface="Times New Roman" panose="02020603050405020304" pitchFamily="18" charset="0"/>
              </a:rPr>
              <a:t> senior civil servants appointed to lead Council for a period of six (6) years</a:t>
            </a:r>
            <a:r>
              <a:rPr lang="en-US" sz="2200" dirty="0">
                <a:solidFill>
                  <a:srgbClr val="000000"/>
                </a:solidFill>
                <a:effectLst/>
                <a:ea typeface="Times New Roman" panose="02020603050405020304" pitchFamily="18" charset="0"/>
                <a:cs typeface="Times New Roman" panose="02020603050405020304" pitchFamily="18" charset="0"/>
              </a:rPr>
              <a:t> and </a:t>
            </a:r>
            <a:r>
              <a:rPr lang="en-US" sz="2200" u="sng" dirty="0">
                <a:solidFill>
                  <a:srgbClr val="000000"/>
                </a:solidFill>
                <a:effectLst/>
                <a:ea typeface="Times New Roman" panose="02020603050405020304" pitchFamily="18" charset="0"/>
                <a:cs typeface="Times New Roman" panose="02020603050405020304" pitchFamily="18" charset="0"/>
              </a:rPr>
              <a:t>cannot be removed by Council during </a:t>
            </a:r>
            <a:r>
              <a:rPr lang="en-US" sz="2200" u="sng" dirty="0">
                <a:solidFill>
                  <a:srgbClr val="000000"/>
                </a:solidFill>
                <a:ea typeface="Times New Roman" panose="02020603050405020304" pitchFamily="18" charset="0"/>
                <a:cs typeface="Times New Roman" panose="02020603050405020304" pitchFamily="18" charset="0"/>
              </a:rPr>
              <a:t>a</a:t>
            </a:r>
            <a:r>
              <a:rPr lang="en-US" sz="2200" u="sng" dirty="0">
                <a:solidFill>
                  <a:srgbClr val="000000"/>
                </a:solidFill>
                <a:effectLst/>
                <a:ea typeface="Times New Roman" panose="02020603050405020304" pitchFamily="18" charset="0"/>
                <a:cs typeface="Times New Roman" panose="02020603050405020304" pitchFamily="18" charset="0"/>
              </a:rPr>
              <a:t> term of office.</a:t>
            </a:r>
          </a:p>
          <a:p>
            <a:pPr marR="330835" lvl="1" algn="just">
              <a:lnSpc>
                <a:spcPct val="100000"/>
              </a:lnSpc>
              <a:spcBef>
                <a:spcPts val="0"/>
              </a:spcBef>
              <a:spcAft>
                <a:spcPts val="1200"/>
              </a:spcAft>
              <a:buClr>
                <a:schemeClr val="tx1"/>
              </a:buClr>
            </a:pPr>
            <a:r>
              <a:rPr lang="en-US" sz="2200" dirty="0">
                <a:solidFill>
                  <a:srgbClr val="000000"/>
                </a:solidFill>
                <a:effectLst/>
                <a:ea typeface="Times New Roman" panose="02020603050405020304" pitchFamily="18" charset="0"/>
                <a:cs typeface="Times New Roman" panose="02020603050405020304" pitchFamily="18" charset="0"/>
              </a:rPr>
              <a:t>This </a:t>
            </a:r>
            <a:r>
              <a:rPr lang="en-US" sz="2200" u="sng" dirty="0">
                <a:solidFill>
                  <a:srgbClr val="000000"/>
                </a:solidFill>
                <a:effectLst/>
                <a:ea typeface="Times New Roman" panose="02020603050405020304" pitchFamily="18" charset="0"/>
                <a:cs typeface="Times New Roman" panose="02020603050405020304" pitchFamily="18" charset="0"/>
              </a:rPr>
              <a:t>factor is key to determining coalition formation and stability in these countries</a:t>
            </a:r>
            <a:r>
              <a:rPr lang="en-US" sz="2200" dirty="0">
                <a:solidFill>
                  <a:srgbClr val="000000"/>
                </a:solidFill>
                <a:effectLst/>
                <a:ea typeface="Times New Roman" panose="02020603050405020304" pitchFamily="18" charset="0"/>
                <a:cs typeface="Times New Roman" panose="02020603050405020304" pitchFamily="18" charset="0"/>
              </a:rPr>
              <a:t>. So, while there are similarities in constitutional and legislative frameworks between South Africa and some of the European countries, there are differences in certain important respects.   </a:t>
            </a:r>
            <a:endParaRPr lang="en-ZA" sz="2200" dirty="0">
              <a:effectLst/>
              <a:ea typeface="Calibri" panose="020F0502020204030204" pitchFamily="34" charset="0"/>
              <a:cs typeface="Times New Roman" panose="02020603050405020304" pitchFamily="18" charset="0"/>
            </a:endParaRPr>
          </a:p>
          <a:p>
            <a:pPr marR="330835" algn="just">
              <a:lnSpc>
                <a:spcPct val="100000"/>
              </a:lnSpc>
              <a:spcBef>
                <a:spcPts val="0"/>
              </a:spcBef>
              <a:spcAft>
                <a:spcPts val="1200"/>
              </a:spcAft>
              <a:buClr>
                <a:schemeClr val="accent1"/>
              </a:buClr>
            </a:pPr>
            <a:endParaRPr lang="en-US" sz="2400" b="0" dirty="0">
              <a:effectLst/>
            </a:endParaRPr>
          </a:p>
        </p:txBody>
      </p:sp>
      <p:sp>
        <p:nvSpPr>
          <p:cNvPr id="5" name="Title 4">
            <a:extLst>
              <a:ext uri="{FF2B5EF4-FFF2-40B4-BE49-F238E27FC236}">
                <a16:creationId xmlns:a16="http://schemas.microsoft.com/office/drawing/2014/main" id="{543CE7C7-BDBC-0249-3716-7BF56D7CEB47}"/>
              </a:ext>
            </a:extLst>
          </p:cNvPr>
          <p:cNvSpPr>
            <a:spLocks noGrp="1"/>
          </p:cNvSpPr>
          <p:nvPr>
            <p:ph type="title"/>
          </p:nvPr>
        </p:nvSpPr>
        <p:spPr/>
        <p:txBody>
          <a:bodyPr/>
          <a:lstStyle/>
          <a:p>
            <a:r>
              <a:rPr lang="en-GB" dirty="0"/>
              <a:t>Constitutional and Legislative Frameworks (</a:t>
            </a:r>
            <a:r>
              <a:rPr lang="en-GB" i="1" dirty="0"/>
              <a:t>Cont</a:t>
            </a:r>
            <a:r>
              <a:rPr lang="en-GB" dirty="0"/>
              <a:t>..)</a:t>
            </a:r>
          </a:p>
        </p:txBody>
      </p:sp>
      <p:sp>
        <p:nvSpPr>
          <p:cNvPr id="2" name="Slide Number Placeholder 2">
            <a:extLst>
              <a:ext uri="{FF2B5EF4-FFF2-40B4-BE49-F238E27FC236}">
                <a16:creationId xmlns:a16="http://schemas.microsoft.com/office/drawing/2014/main" id="{BB91DB4A-6784-D14C-D9C5-CDC9F79EF39E}"/>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15</a:t>
            </a:fld>
            <a:endParaRPr lang="en-US" sz="1600" dirty="0">
              <a:latin typeface="+mj-lt"/>
            </a:endParaRPr>
          </a:p>
        </p:txBody>
      </p:sp>
    </p:spTree>
    <p:extLst>
      <p:ext uri="{BB962C8B-B14F-4D97-AF65-F5344CB8AC3E}">
        <p14:creationId xmlns:p14="http://schemas.microsoft.com/office/powerpoint/2010/main" val="2821094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1CE0A-CBFA-9610-9EC8-BC0647E4D38A}"/>
              </a:ext>
            </a:extLst>
          </p:cNvPr>
          <p:cNvSpPr>
            <a:spLocks noGrp="1"/>
          </p:cNvSpPr>
          <p:nvPr>
            <p:ph type="title"/>
          </p:nvPr>
        </p:nvSpPr>
        <p:spPr/>
        <p:txBody>
          <a:bodyPr/>
          <a:lstStyle/>
          <a:p>
            <a:r>
              <a:rPr lang="en-ZA" dirty="0"/>
              <a:t>Theoretical Frameworks </a:t>
            </a:r>
          </a:p>
        </p:txBody>
      </p:sp>
      <p:graphicFrame>
        <p:nvGraphicFramePr>
          <p:cNvPr id="4" name="Content Placeholder 3">
            <a:extLst>
              <a:ext uri="{FF2B5EF4-FFF2-40B4-BE49-F238E27FC236}">
                <a16:creationId xmlns:a16="http://schemas.microsoft.com/office/drawing/2014/main" id="{29D60799-87FF-E9B5-EF34-7EE43518AB75}"/>
              </a:ext>
            </a:extLst>
          </p:cNvPr>
          <p:cNvGraphicFramePr>
            <a:graphicFrameLocks noGrp="1"/>
          </p:cNvGraphicFramePr>
          <p:nvPr>
            <p:ph idx="1"/>
            <p:extLst>
              <p:ext uri="{D42A27DB-BD31-4B8C-83A1-F6EECF244321}">
                <p14:modId xmlns:p14="http://schemas.microsoft.com/office/powerpoint/2010/main" val="2002148597"/>
              </p:ext>
            </p:extLst>
          </p:nvPr>
        </p:nvGraphicFramePr>
        <p:xfrm>
          <a:off x="1334529" y="1902541"/>
          <a:ext cx="10585327" cy="41885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86941587-E7C1-48F8-1E5A-2D9CB85DF2E7}"/>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16</a:t>
            </a:fld>
            <a:endParaRPr lang="en-US" sz="1600" dirty="0">
              <a:latin typeface="+mj-lt"/>
            </a:endParaRPr>
          </a:p>
        </p:txBody>
      </p:sp>
    </p:spTree>
    <p:extLst>
      <p:ext uri="{BB962C8B-B14F-4D97-AF65-F5344CB8AC3E}">
        <p14:creationId xmlns:p14="http://schemas.microsoft.com/office/powerpoint/2010/main" val="1079668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302C586-3CC4-EB4A-8D32-239D4E08FA5B}"/>
              </a:ext>
            </a:extLst>
          </p:cNvPr>
          <p:cNvGraphicFramePr>
            <a:graphicFrameLocks noGrp="1"/>
          </p:cNvGraphicFramePr>
          <p:nvPr>
            <p:ph idx="1"/>
            <p:extLst>
              <p:ext uri="{D42A27DB-BD31-4B8C-83A1-F6EECF244321}">
                <p14:modId xmlns:p14="http://schemas.microsoft.com/office/powerpoint/2010/main" val="1612690522"/>
              </p:ext>
            </p:extLst>
          </p:nvPr>
        </p:nvGraphicFramePr>
        <p:xfrm>
          <a:off x="1297858" y="1799303"/>
          <a:ext cx="10621999" cy="4798446"/>
        </p:xfrm>
        <a:graphic>
          <a:graphicData uri="http://schemas.openxmlformats.org/drawingml/2006/table">
            <a:tbl>
              <a:tblPr firstRow="1" bandRow="1">
                <a:noFill/>
                <a:tableStyleId>{5940675A-B579-460E-94D1-54222C63F5DA}</a:tableStyleId>
              </a:tblPr>
              <a:tblGrid>
                <a:gridCol w="3340680">
                  <a:extLst>
                    <a:ext uri="{9D8B030D-6E8A-4147-A177-3AD203B41FA5}">
                      <a16:colId xmlns:a16="http://schemas.microsoft.com/office/drawing/2014/main" val="566000824"/>
                    </a:ext>
                  </a:extLst>
                </a:gridCol>
                <a:gridCol w="3873156">
                  <a:extLst>
                    <a:ext uri="{9D8B030D-6E8A-4147-A177-3AD203B41FA5}">
                      <a16:colId xmlns:a16="http://schemas.microsoft.com/office/drawing/2014/main" val="73833818"/>
                    </a:ext>
                  </a:extLst>
                </a:gridCol>
                <a:gridCol w="3408163">
                  <a:extLst>
                    <a:ext uri="{9D8B030D-6E8A-4147-A177-3AD203B41FA5}">
                      <a16:colId xmlns:a16="http://schemas.microsoft.com/office/drawing/2014/main" val="4072096823"/>
                    </a:ext>
                  </a:extLst>
                </a:gridCol>
              </a:tblGrid>
              <a:tr h="534422">
                <a:tc>
                  <a:txBody>
                    <a:bodyPr/>
                    <a:lstStyle/>
                    <a:p>
                      <a:r>
                        <a:rPr lang="en-US" sz="2000" b="1" dirty="0">
                          <a:solidFill>
                            <a:schemeClr val="tx1">
                              <a:lumMod val="75000"/>
                              <a:lumOff val="25000"/>
                            </a:schemeClr>
                          </a:solidFill>
                        </a:rPr>
                        <a:t>Types</a:t>
                      </a:r>
                      <a:endParaRPr lang="en-ZA" sz="2000" b="1" dirty="0">
                        <a:solidFill>
                          <a:schemeClr val="tx1">
                            <a:lumMod val="75000"/>
                            <a:lumOff val="25000"/>
                          </a:schemeClr>
                        </a:solidFill>
                      </a:endParaRPr>
                    </a:p>
                  </a:txBody>
                  <a:tcPr marL="187595" marR="93798" marT="93798" marB="93798">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r>
                        <a:rPr lang="en-US" sz="2000" b="1" dirty="0">
                          <a:solidFill>
                            <a:schemeClr val="tx1">
                              <a:lumMod val="75000"/>
                              <a:lumOff val="25000"/>
                            </a:schemeClr>
                          </a:solidFill>
                        </a:rPr>
                        <a:t>Definitions</a:t>
                      </a:r>
                      <a:endParaRPr lang="en-ZA" sz="2000" b="1" dirty="0">
                        <a:solidFill>
                          <a:schemeClr val="tx1">
                            <a:lumMod val="75000"/>
                            <a:lumOff val="25000"/>
                          </a:schemeClr>
                        </a:solidFill>
                      </a:endParaRPr>
                    </a:p>
                  </a:txBody>
                  <a:tcPr marL="187595" marR="93798" marT="93798" marB="93798">
                    <a:lnL w="12700" cmpd="sng">
                      <a:noFill/>
                      <a:prstDash val="solid"/>
                    </a:lnL>
                    <a:lnR w="12700" cmpd="sng">
                      <a:noFill/>
                      <a:prstDash val="solid"/>
                    </a:lnR>
                    <a:lnT w="12700" cmpd="sng">
                      <a:noFill/>
                      <a:prstDash val="solid"/>
                    </a:lnT>
                    <a:lnB w="9525" cap="flat" cmpd="sng" algn="ctr">
                      <a:solidFill>
                        <a:srgbClr val="D8DCDC"/>
                      </a:solidFill>
                      <a:prstDash val="solid"/>
                    </a:lnB>
                    <a:noFill/>
                  </a:tcPr>
                </a:tc>
                <a:tc>
                  <a:txBody>
                    <a:bodyPr/>
                    <a:lstStyle/>
                    <a:p>
                      <a:r>
                        <a:rPr lang="en-US" sz="2000" b="1" dirty="0">
                          <a:solidFill>
                            <a:schemeClr val="tx1">
                              <a:lumMod val="75000"/>
                              <a:lumOff val="25000"/>
                            </a:schemeClr>
                          </a:solidFill>
                        </a:rPr>
                        <a:t>Tendencies</a:t>
                      </a:r>
                      <a:endParaRPr lang="en-ZA" sz="2000" b="1" dirty="0">
                        <a:solidFill>
                          <a:schemeClr val="tx1">
                            <a:lumMod val="75000"/>
                            <a:lumOff val="25000"/>
                          </a:schemeClr>
                        </a:solidFill>
                      </a:endParaRPr>
                    </a:p>
                  </a:txBody>
                  <a:tcPr marL="187595" marR="93798" marT="93798" marB="93798">
                    <a:lnL w="12700" cmpd="sng">
                      <a:noFill/>
                      <a:prstDash val="solid"/>
                    </a:lnL>
                    <a:lnR w="12700" cmpd="sng">
                      <a:noFill/>
                      <a:prstDash val="solid"/>
                    </a:lnR>
                    <a:lnT w="12700" cmpd="sng">
                      <a:noFill/>
                      <a:prstDash val="solid"/>
                    </a:lnT>
                    <a:lnB w="9525" cap="flat" cmpd="sng" algn="ctr">
                      <a:solidFill>
                        <a:srgbClr val="D8DCDC"/>
                      </a:solidFill>
                      <a:prstDash val="solid"/>
                    </a:lnB>
                    <a:noFill/>
                  </a:tcPr>
                </a:tc>
                <a:extLst>
                  <a:ext uri="{0D108BD9-81ED-4DB2-BD59-A6C34878D82A}">
                    <a16:rowId xmlns:a16="http://schemas.microsoft.com/office/drawing/2014/main" val="2009161477"/>
                  </a:ext>
                </a:extLst>
              </a:tr>
              <a:tr h="1352414">
                <a:tc>
                  <a:txBody>
                    <a:bodyPr/>
                    <a:lstStyle/>
                    <a:p>
                      <a:r>
                        <a:rPr lang="en-US" sz="1800" u="sng" dirty="0">
                          <a:solidFill>
                            <a:schemeClr val="tx1">
                              <a:lumMod val="75000"/>
                              <a:lumOff val="25000"/>
                            </a:schemeClr>
                          </a:solidFill>
                        </a:rPr>
                        <a:t>Grand Coalitions</a:t>
                      </a:r>
                      <a:endParaRPr lang="en-ZA" sz="1800" u="sng" dirty="0">
                        <a:solidFill>
                          <a:schemeClr val="tx1">
                            <a:lumMod val="75000"/>
                            <a:lumOff val="25000"/>
                          </a:schemeClr>
                        </a:solidFill>
                      </a:endParaRPr>
                    </a:p>
                  </a:txBody>
                  <a:tcPr marL="187595" marR="93798" marT="93798" marB="93798">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r>
                        <a:rPr lang="en-US" sz="1800" u="sng" dirty="0">
                          <a:solidFill>
                            <a:srgbClr val="FF0000"/>
                          </a:solidFill>
                        </a:rPr>
                        <a:t>Big coalitions with big numbers </a:t>
                      </a:r>
                      <a:r>
                        <a:rPr lang="en-US" sz="1800" dirty="0">
                          <a:solidFill>
                            <a:schemeClr val="tx1">
                              <a:lumMod val="75000"/>
                              <a:lumOff val="25000"/>
                            </a:schemeClr>
                          </a:solidFill>
                        </a:rPr>
                        <a:t>that far exceed the required 50+1.Sometimes called Surplus Coalitions.</a:t>
                      </a:r>
                    </a:p>
                    <a:p>
                      <a:endParaRPr lang="en-ZA" sz="1800" dirty="0">
                        <a:solidFill>
                          <a:schemeClr val="tx1">
                            <a:lumMod val="75000"/>
                            <a:lumOff val="25000"/>
                          </a:schemeClr>
                        </a:solidFill>
                      </a:endParaRPr>
                    </a:p>
                  </a:txBody>
                  <a:tcPr marL="187595" marR="93798" marT="93798" marB="93798">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r>
                        <a:rPr lang="en-US" sz="1800" u="sng" dirty="0">
                          <a:solidFill>
                            <a:srgbClr val="FF0000"/>
                          </a:solidFill>
                        </a:rPr>
                        <a:t>Very rare and few but where they happen are fairly successful.</a:t>
                      </a:r>
                      <a:endParaRPr lang="en-ZA" sz="1800" u="sng" dirty="0">
                        <a:solidFill>
                          <a:srgbClr val="FF0000"/>
                        </a:solidFill>
                      </a:endParaRPr>
                    </a:p>
                  </a:txBody>
                  <a:tcPr marL="187595" marR="93798" marT="93798" marB="93798">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2679498887"/>
                  </a:ext>
                </a:extLst>
              </a:tr>
              <a:tr h="1352414">
                <a:tc>
                  <a:txBody>
                    <a:bodyPr/>
                    <a:lstStyle/>
                    <a:p>
                      <a:r>
                        <a:rPr lang="en-US" sz="1800" u="sng" dirty="0">
                          <a:solidFill>
                            <a:schemeClr val="tx1">
                              <a:lumMod val="75000"/>
                              <a:lumOff val="25000"/>
                            </a:schemeClr>
                          </a:solidFill>
                        </a:rPr>
                        <a:t>Minimum Coalitions</a:t>
                      </a:r>
                      <a:endParaRPr lang="en-ZA" sz="1800" u="sng" dirty="0">
                        <a:solidFill>
                          <a:schemeClr val="tx1">
                            <a:lumMod val="75000"/>
                            <a:lumOff val="25000"/>
                          </a:schemeClr>
                        </a:solidFill>
                      </a:endParaRPr>
                    </a:p>
                  </a:txBody>
                  <a:tcPr marL="187595" marR="93798" marT="93798" marB="93798">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r>
                        <a:rPr lang="en-US" sz="1800" u="sng" dirty="0">
                          <a:solidFill>
                            <a:srgbClr val="FF0000"/>
                          </a:solidFill>
                        </a:rPr>
                        <a:t>Small coalitions with numbers just enough to win 50+1</a:t>
                      </a:r>
                      <a:r>
                        <a:rPr lang="en-US" sz="1800" dirty="0">
                          <a:solidFill>
                            <a:srgbClr val="FF0000"/>
                          </a:solidFill>
                        </a:rPr>
                        <a:t>. </a:t>
                      </a:r>
                      <a:r>
                        <a:rPr lang="en-US" sz="1800" dirty="0">
                          <a:solidFill>
                            <a:schemeClr val="tx1">
                              <a:lumMod val="75000"/>
                              <a:lumOff val="25000"/>
                            </a:schemeClr>
                          </a:solidFill>
                        </a:rPr>
                        <a:t>Often is one big party with few small parties. </a:t>
                      </a:r>
                    </a:p>
                    <a:p>
                      <a:endParaRPr lang="en-ZA" sz="1800" dirty="0">
                        <a:solidFill>
                          <a:schemeClr val="tx1">
                            <a:lumMod val="75000"/>
                            <a:lumOff val="25000"/>
                          </a:schemeClr>
                        </a:solidFill>
                      </a:endParaRPr>
                    </a:p>
                  </a:txBody>
                  <a:tcPr marL="187595" marR="93798" marT="93798" marB="93798">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tc>
                  <a:txBody>
                    <a:bodyPr/>
                    <a:lstStyle/>
                    <a:p>
                      <a:r>
                        <a:rPr lang="en-US" sz="1800" u="sng" dirty="0">
                          <a:solidFill>
                            <a:srgbClr val="FF0000"/>
                          </a:solidFill>
                        </a:rPr>
                        <a:t>Very common and if well</a:t>
                      </a:r>
                      <a:r>
                        <a:rPr lang="en-US" sz="1800" u="sng" dirty="0">
                          <a:solidFill>
                            <a:schemeClr val="tx1">
                              <a:lumMod val="75000"/>
                              <a:lumOff val="25000"/>
                            </a:schemeClr>
                          </a:solidFill>
                        </a:rPr>
                        <a:t> </a:t>
                      </a:r>
                      <a:r>
                        <a:rPr lang="en-US" sz="1800" dirty="0">
                          <a:solidFill>
                            <a:schemeClr val="tx1">
                              <a:lumMod val="75000"/>
                              <a:lumOff val="25000"/>
                            </a:schemeClr>
                          </a:solidFill>
                        </a:rPr>
                        <a:t>managed can be successful.</a:t>
                      </a:r>
                      <a:endParaRPr lang="en-ZA" sz="1800" dirty="0">
                        <a:solidFill>
                          <a:schemeClr val="tx1">
                            <a:lumMod val="75000"/>
                            <a:lumOff val="25000"/>
                          </a:schemeClr>
                        </a:solidFill>
                      </a:endParaRPr>
                    </a:p>
                  </a:txBody>
                  <a:tcPr marL="187595" marR="93798" marT="93798" marB="93798">
                    <a:lnL w="9525" cap="flat" cmpd="sng" algn="ctr">
                      <a:solidFill>
                        <a:srgbClr val="D8DEDC"/>
                      </a:solidFill>
                      <a:prstDash val="solid"/>
                    </a:lnL>
                    <a:lnR w="9525" cap="flat" cmpd="sng" algn="ctr">
                      <a:solidFill>
                        <a:srgbClr val="D8DEDC"/>
                      </a:solidFill>
                      <a:prstDash val="solid"/>
                    </a:lnR>
                    <a:lnT w="9525" cap="flat" cmpd="sng" algn="ctr">
                      <a:solidFill>
                        <a:srgbClr val="D8DCDC"/>
                      </a:solidFill>
                      <a:prstDash val="solid"/>
                    </a:lnT>
                    <a:lnB w="9525" cap="flat" cmpd="sng" algn="ctr">
                      <a:solidFill>
                        <a:srgbClr val="D8DCDC"/>
                      </a:solidFill>
                      <a:prstDash val="solid"/>
                    </a:lnB>
                    <a:noFill/>
                  </a:tcPr>
                </a:tc>
                <a:extLst>
                  <a:ext uri="{0D108BD9-81ED-4DB2-BD59-A6C34878D82A}">
                    <a16:rowId xmlns:a16="http://schemas.microsoft.com/office/drawing/2014/main" val="769596369"/>
                  </a:ext>
                </a:extLst>
              </a:tr>
              <a:tr h="1352414">
                <a:tc>
                  <a:txBody>
                    <a:bodyPr/>
                    <a:lstStyle/>
                    <a:p>
                      <a:r>
                        <a:rPr lang="en-US" sz="1800" u="sng" dirty="0">
                          <a:solidFill>
                            <a:schemeClr val="tx1">
                              <a:lumMod val="75000"/>
                              <a:lumOff val="25000"/>
                            </a:schemeClr>
                          </a:solidFill>
                        </a:rPr>
                        <a:t>Minority Coalitions</a:t>
                      </a:r>
                      <a:endParaRPr lang="en-ZA" sz="1800" u="sng" dirty="0">
                        <a:solidFill>
                          <a:schemeClr val="tx1">
                            <a:lumMod val="75000"/>
                            <a:lumOff val="25000"/>
                          </a:schemeClr>
                        </a:solidFill>
                      </a:endParaRPr>
                    </a:p>
                  </a:txBody>
                  <a:tcPr marL="187595" marR="93798" marT="93798" marB="93798">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r>
                        <a:rPr lang="en-US" sz="1800" u="sng" dirty="0">
                          <a:solidFill>
                            <a:srgbClr val="FF0000"/>
                          </a:solidFill>
                        </a:rPr>
                        <a:t>Coalitions that do not reach 50+1 but depend on support from other parties</a:t>
                      </a:r>
                      <a:r>
                        <a:rPr lang="en-US" sz="1800" u="none" dirty="0">
                          <a:solidFill>
                            <a:srgbClr val="FF0000"/>
                          </a:solidFill>
                        </a:rPr>
                        <a:t> </a:t>
                      </a:r>
                      <a:r>
                        <a:rPr lang="en-US" sz="1800" dirty="0">
                          <a:solidFill>
                            <a:schemeClr val="tx1">
                              <a:lumMod val="75000"/>
                              <a:lumOff val="25000"/>
                            </a:schemeClr>
                          </a:solidFill>
                        </a:rPr>
                        <a:t>on an issue-by-issue basis.</a:t>
                      </a:r>
                    </a:p>
                    <a:p>
                      <a:endParaRPr lang="en-ZA" sz="1800" dirty="0">
                        <a:solidFill>
                          <a:schemeClr val="tx1">
                            <a:lumMod val="75000"/>
                            <a:lumOff val="25000"/>
                          </a:schemeClr>
                        </a:solidFill>
                      </a:endParaRPr>
                    </a:p>
                  </a:txBody>
                  <a:tcPr marL="187595" marR="93798" marT="93798" marB="93798">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tc>
                  <a:txBody>
                    <a:bodyPr/>
                    <a:lstStyle/>
                    <a:p>
                      <a:r>
                        <a:rPr lang="en-US" sz="1800" u="sng" dirty="0">
                          <a:solidFill>
                            <a:srgbClr val="FF0000"/>
                          </a:solidFill>
                        </a:rPr>
                        <a:t>Rare and where they happen, do not last.</a:t>
                      </a:r>
                      <a:endParaRPr lang="en-ZA" sz="1800" u="sng" dirty="0">
                        <a:solidFill>
                          <a:srgbClr val="FF0000"/>
                        </a:solidFill>
                      </a:endParaRPr>
                    </a:p>
                  </a:txBody>
                  <a:tcPr marL="187595" marR="93798" marT="93798" marB="93798">
                    <a:lnL w="9525" cap="flat" cmpd="sng" algn="ctr">
                      <a:solidFill>
                        <a:srgbClr val="D8DCDC"/>
                      </a:solidFill>
                      <a:prstDash val="solid"/>
                    </a:lnL>
                    <a:lnR w="9525" cap="flat" cmpd="sng" algn="ctr">
                      <a:solidFill>
                        <a:srgbClr val="D8DCDC"/>
                      </a:solidFill>
                      <a:prstDash val="solid"/>
                    </a:lnR>
                    <a:lnT w="9525" cap="flat" cmpd="sng" algn="ctr">
                      <a:solidFill>
                        <a:srgbClr val="D8DCDC"/>
                      </a:solidFill>
                      <a:prstDash val="solid"/>
                    </a:lnT>
                    <a:lnB w="9525" cap="flat" cmpd="sng" algn="ctr">
                      <a:solidFill>
                        <a:srgbClr val="D8DCDC"/>
                      </a:solidFill>
                      <a:prstDash val="solid"/>
                    </a:lnB>
                    <a:solidFill>
                      <a:srgbClr val="D8DEDC">
                        <a:alpha val="20000"/>
                      </a:srgbClr>
                    </a:solidFill>
                  </a:tcPr>
                </a:tc>
                <a:extLst>
                  <a:ext uri="{0D108BD9-81ED-4DB2-BD59-A6C34878D82A}">
                    <a16:rowId xmlns:a16="http://schemas.microsoft.com/office/drawing/2014/main" val="464023360"/>
                  </a:ext>
                </a:extLst>
              </a:tr>
            </a:tbl>
          </a:graphicData>
        </a:graphic>
      </p:graphicFrame>
      <p:sp>
        <p:nvSpPr>
          <p:cNvPr id="5" name="Title 4">
            <a:extLst>
              <a:ext uri="{FF2B5EF4-FFF2-40B4-BE49-F238E27FC236}">
                <a16:creationId xmlns:a16="http://schemas.microsoft.com/office/drawing/2014/main" id="{DF401DD3-D2C4-42C0-2F41-BA06B801EB98}"/>
              </a:ext>
            </a:extLst>
          </p:cNvPr>
          <p:cNvSpPr>
            <a:spLocks noGrp="1"/>
          </p:cNvSpPr>
          <p:nvPr>
            <p:ph type="title"/>
          </p:nvPr>
        </p:nvSpPr>
        <p:spPr/>
        <p:txBody>
          <a:bodyPr/>
          <a:lstStyle/>
          <a:p>
            <a:r>
              <a:rPr lang="en-US" dirty="0"/>
              <a:t>Types of Coalitions</a:t>
            </a:r>
            <a:endParaRPr lang="en-ZA" dirty="0"/>
          </a:p>
        </p:txBody>
      </p:sp>
      <p:sp>
        <p:nvSpPr>
          <p:cNvPr id="2" name="Slide Number Placeholder 2">
            <a:extLst>
              <a:ext uri="{FF2B5EF4-FFF2-40B4-BE49-F238E27FC236}">
                <a16:creationId xmlns:a16="http://schemas.microsoft.com/office/drawing/2014/main" id="{0D9DCEA4-80D6-F6D4-EB0A-F4718E536586}"/>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17</a:t>
            </a:fld>
            <a:endParaRPr lang="en-US" sz="1600" dirty="0">
              <a:latin typeface="+mj-lt"/>
            </a:endParaRPr>
          </a:p>
        </p:txBody>
      </p:sp>
    </p:spTree>
    <p:extLst>
      <p:ext uri="{BB962C8B-B14F-4D97-AF65-F5344CB8AC3E}">
        <p14:creationId xmlns:p14="http://schemas.microsoft.com/office/powerpoint/2010/main" val="130825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4815C80-35FB-156F-B79C-454B9467D363}"/>
              </a:ext>
            </a:extLst>
          </p:cNvPr>
          <p:cNvGraphicFramePr>
            <a:graphicFrameLocks noGrp="1"/>
          </p:cNvGraphicFramePr>
          <p:nvPr>
            <p:ph idx="1"/>
            <p:extLst>
              <p:ext uri="{D42A27DB-BD31-4B8C-83A1-F6EECF244321}">
                <p14:modId xmlns:p14="http://schemas.microsoft.com/office/powerpoint/2010/main" val="3168219926"/>
              </p:ext>
            </p:extLst>
          </p:nvPr>
        </p:nvGraphicFramePr>
        <p:xfrm>
          <a:off x="1334529" y="1858215"/>
          <a:ext cx="10585326" cy="4429514"/>
        </p:xfrm>
        <a:graphic>
          <a:graphicData uri="http://schemas.openxmlformats.org/drawingml/2006/table">
            <a:tbl>
              <a:tblPr firstRow="1" bandRow="1">
                <a:noFill/>
                <a:tableStyleId>{5940675A-B579-460E-94D1-54222C63F5DA}</a:tableStyleId>
              </a:tblPr>
              <a:tblGrid>
                <a:gridCol w="3075239">
                  <a:extLst>
                    <a:ext uri="{9D8B030D-6E8A-4147-A177-3AD203B41FA5}">
                      <a16:colId xmlns:a16="http://schemas.microsoft.com/office/drawing/2014/main" val="2558011629"/>
                    </a:ext>
                  </a:extLst>
                </a:gridCol>
                <a:gridCol w="4527755">
                  <a:extLst>
                    <a:ext uri="{9D8B030D-6E8A-4147-A177-3AD203B41FA5}">
                      <a16:colId xmlns:a16="http://schemas.microsoft.com/office/drawing/2014/main" val="205300901"/>
                    </a:ext>
                  </a:extLst>
                </a:gridCol>
                <a:gridCol w="2982332">
                  <a:extLst>
                    <a:ext uri="{9D8B030D-6E8A-4147-A177-3AD203B41FA5}">
                      <a16:colId xmlns:a16="http://schemas.microsoft.com/office/drawing/2014/main" val="3307185919"/>
                    </a:ext>
                  </a:extLst>
                </a:gridCol>
              </a:tblGrid>
              <a:tr h="373739">
                <a:tc>
                  <a:txBody>
                    <a:bodyPr/>
                    <a:lstStyle/>
                    <a:p>
                      <a:pPr algn="l"/>
                      <a:r>
                        <a:rPr lang="en-US" sz="1400" b="1" cap="all" spc="60" dirty="0">
                          <a:solidFill>
                            <a:schemeClr val="tx1"/>
                          </a:solidFill>
                          <a:latin typeface="Arial" panose="020B0604020202020204" pitchFamily="34" charset="0"/>
                          <a:cs typeface="Arial" panose="020B0604020202020204" pitchFamily="34" charset="0"/>
                        </a:rPr>
                        <a:t>Coalition Theories</a:t>
                      </a:r>
                      <a:endParaRPr lang="en-ZA" sz="1400" b="1" cap="all" spc="60" dirty="0">
                        <a:solidFill>
                          <a:schemeClr val="tx1"/>
                        </a:solidFill>
                        <a:latin typeface="Arial" panose="020B0604020202020204" pitchFamily="34" charset="0"/>
                        <a:cs typeface="Arial" panose="020B0604020202020204" pitchFamily="34" charset="0"/>
                      </a:endParaRPr>
                    </a:p>
                  </a:txBody>
                  <a:tcPr marL="73829" marR="73829" marT="73829" marB="73829" anchor="b">
                    <a:lnL w="12700" cmpd="sng">
                      <a:noFill/>
                    </a:lnL>
                    <a:lnR w="12700" cmpd="sng">
                      <a:noFill/>
                    </a:lnR>
                    <a:lnT w="12700" cmpd="sng">
                      <a:noFill/>
                    </a:lnT>
                    <a:lnB w="38100" cmpd="sng">
                      <a:noFill/>
                    </a:lnB>
                    <a:noFill/>
                  </a:tcPr>
                </a:tc>
                <a:tc>
                  <a:txBody>
                    <a:bodyPr/>
                    <a:lstStyle/>
                    <a:p>
                      <a:pPr algn="l"/>
                      <a:r>
                        <a:rPr lang="en-US" sz="1400" b="1" cap="all" spc="60" dirty="0">
                          <a:solidFill>
                            <a:schemeClr val="tx1"/>
                          </a:solidFill>
                          <a:latin typeface="Arial" panose="020B0604020202020204" pitchFamily="34" charset="0"/>
                          <a:cs typeface="Arial" panose="020B0604020202020204" pitchFamily="34" charset="0"/>
                        </a:rPr>
                        <a:t>Descriptions</a:t>
                      </a:r>
                      <a:endParaRPr lang="en-ZA" sz="1400" b="1" cap="all" spc="60" dirty="0">
                        <a:solidFill>
                          <a:schemeClr val="tx1"/>
                        </a:solidFill>
                        <a:latin typeface="Arial" panose="020B0604020202020204" pitchFamily="34" charset="0"/>
                        <a:cs typeface="Arial" panose="020B0604020202020204" pitchFamily="34" charset="0"/>
                      </a:endParaRPr>
                    </a:p>
                  </a:txBody>
                  <a:tcPr marL="73829" marR="73829" marT="73829" marB="73829" anchor="b">
                    <a:lnL w="12700" cmpd="sng">
                      <a:noFill/>
                    </a:lnL>
                    <a:lnR w="12700" cmpd="sng">
                      <a:noFill/>
                    </a:lnR>
                    <a:lnT w="12700" cmpd="sng">
                      <a:noFill/>
                    </a:lnT>
                    <a:lnB w="38100" cmpd="sng">
                      <a:noFill/>
                    </a:lnB>
                    <a:noFill/>
                  </a:tcPr>
                </a:tc>
                <a:tc>
                  <a:txBody>
                    <a:bodyPr/>
                    <a:lstStyle/>
                    <a:p>
                      <a:pPr algn="l"/>
                      <a:r>
                        <a:rPr lang="en-US" sz="1400" b="1" cap="all" spc="60" dirty="0">
                          <a:solidFill>
                            <a:schemeClr val="tx1"/>
                          </a:solidFill>
                          <a:latin typeface="Arial" panose="020B0604020202020204" pitchFamily="34" charset="0"/>
                          <a:cs typeface="Arial" panose="020B0604020202020204" pitchFamily="34" charset="0"/>
                        </a:rPr>
                        <a:t>Examples</a:t>
                      </a:r>
                      <a:endParaRPr lang="en-ZA" sz="1400" b="1" cap="all" spc="60" dirty="0">
                        <a:solidFill>
                          <a:schemeClr val="tx1"/>
                        </a:solidFill>
                        <a:latin typeface="Arial" panose="020B0604020202020204" pitchFamily="34" charset="0"/>
                        <a:cs typeface="Arial" panose="020B0604020202020204" pitchFamily="34" charset="0"/>
                      </a:endParaRPr>
                    </a:p>
                  </a:txBody>
                  <a:tcPr marL="73829" marR="73829" marT="73829" marB="73829" anchor="b">
                    <a:lnL w="12700" cmpd="sng">
                      <a:noFill/>
                    </a:lnL>
                    <a:lnR w="12700" cmpd="sng">
                      <a:noFill/>
                    </a:lnR>
                    <a:lnT w="12700" cmpd="sng">
                      <a:noFill/>
                    </a:lnT>
                    <a:lnB w="38100" cmpd="sng">
                      <a:noFill/>
                    </a:lnB>
                    <a:noFill/>
                  </a:tcPr>
                </a:tc>
                <a:extLst>
                  <a:ext uri="{0D108BD9-81ED-4DB2-BD59-A6C34878D82A}">
                    <a16:rowId xmlns:a16="http://schemas.microsoft.com/office/drawing/2014/main" val="2359156584"/>
                  </a:ext>
                </a:extLst>
              </a:tr>
              <a:tr h="838881">
                <a:tc>
                  <a:txBody>
                    <a:bodyPr/>
                    <a:lstStyle/>
                    <a:p>
                      <a:pPr marL="38100" marR="0" lvl="0" indent="0" algn="l" defTabSz="914400" rtl="0" eaLnBrk="1" fontAlgn="auto" latinLnBrk="0" hangingPunct="1">
                        <a:lnSpc>
                          <a:spcPct val="100000"/>
                        </a:lnSpc>
                        <a:spcBef>
                          <a:spcPts val="600"/>
                        </a:spcBef>
                        <a:spcAft>
                          <a:spcPts val="0"/>
                        </a:spcAft>
                        <a:buClr>
                          <a:srgbClr val="FF8700"/>
                        </a:buClr>
                        <a:buSzPts val="3000"/>
                        <a:buFont typeface="Roboto"/>
                        <a:buNone/>
                        <a:tabLst/>
                        <a:defRPr/>
                      </a:pPr>
                      <a:r>
                        <a:rPr lang="en-US" sz="1600" b="0" i="0" kern="1200" cap="none" spc="0" dirty="0">
                          <a:solidFill>
                            <a:schemeClr val="tx1"/>
                          </a:solidFill>
                          <a:effectLst/>
                          <a:latin typeface="Arial" panose="020B0604020202020204" pitchFamily="34" charset="0"/>
                          <a:ea typeface="+mn-ea"/>
                          <a:cs typeface="Arial" panose="020B0604020202020204" pitchFamily="34" charset="0"/>
                        </a:rPr>
                        <a:t>Office Seeking Theory</a:t>
                      </a:r>
                    </a:p>
                    <a:p>
                      <a:pPr marL="38100" marR="0" lvl="0" indent="0" algn="l" defTabSz="914400" rtl="0" eaLnBrk="1" fontAlgn="auto" latinLnBrk="0" hangingPunct="1">
                        <a:spcBef>
                          <a:spcPts val="600"/>
                        </a:spcBef>
                        <a:spcAft>
                          <a:spcPts val="0"/>
                        </a:spcAft>
                        <a:buClr>
                          <a:srgbClr val="FF8700"/>
                        </a:buClr>
                        <a:buSzPts val="3000"/>
                        <a:buFont typeface="Roboto"/>
                        <a:buNone/>
                        <a:tabLst/>
                        <a:defRPr/>
                      </a:pPr>
                      <a:endParaRPr lang="en-US" sz="1600" kern="0" cap="none" spc="0" dirty="0">
                        <a:solidFill>
                          <a:schemeClr val="tx1"/>
                        </a:solidFill>
                        <a:latin typeface="Arial" panose="020B0604020202020204" pitchFamily="34" charset="0"/>
                        <a:ea typeface="Roboto" panose="02000000000000000000" pitchFamily="2" charset="0"/>
                        <a:cs typeface="Arial" panose="020B0604020202020204" pitchFamily="34" charset="0"/>
                      </a:endParaRPr>
                    </a:p>
                  </a:txBody>
                  <a:tcPr marL="73829" marR="73829" marT="36916" marB="73829">
                    <a:lnL w="12700" cap="flat" cmpd="sng" algn="ctr">
                      <a:solidFill>
                        <a:schemeClr val="tx1"/>
                      </a:solidFill>
                      <a:prstDash val="solid"/>
                    </a:lnL>
                    <a:lnR w="12700" cmpd="sng">
                      <a:noFill/>
                      <a:prstDash val="solid"/>
                    </a:lnR>
                    <a:lnT w="38100" cmpd="sng">
                      <a:noFill/>
                    </a:lnT>
                    <a:lnB w="12700" cmpd="sng">
                      <a:noFill/>
                      <a:prstDash val="solid"/>
                    </a:lnB>
                    <a:noFill/>
                  </a:tcPr>
                </a:tc>
                <a:tc>
                  <a:txBody>
                    <a:bodyPr/>
                    <a:lstStyle/>
                    <a:p>
                      <a:pPr marL="38100" marR="0" lvl="0" indent="0" algn="l" defTabSz="914400" rtl="0" eaLnBrk="1" fontAlgn="auto" latinLnBrk="0" hangingPunct="1">
                        <a:spcBef>
                          <a:spcPts val="600"/>
                        </a:spcBef>
                        <a:spcAft>
                          <a:spcPts val="0"/>
                        </a:spcAft>
                        <a:buClr>
                          <a:srgbClr val="FF8700"/>
                        </a:buClr>
                        <a:buSzPts val="3000"/>
                        <a:buFont typeface="Roboto"/>
                        <a:buNone/>
                        <a:tabLst/>
                        <a:defRPr/>
                      </a:pPr>
                      <a:r>
                        <a:rPr lang="en-US" sz="1600" u="sng" kern="0" cap="none" spc="0" dirty="0">
                          <a:solidFill>
                            <a:schemeClr val="tx1"/>
                          </a:solidFill>
                          <a:latin typeface="Arial" panose="020B0604020202020204" pitchFamily="34" charset="0"/>
                          <a:ea typeface="Roboto" panose="02000000000000000000" pitchFamily="2" charset="0"/>
                          <a:cs typeface="Arial" panose="020B0604020202020204" pitchFamily="34" charset="0"/>
                        </a:rPr>
                        <a:t>Coalitions partners who simply seek to be in power and occupy positions of influence</a:t>
                      </a:r>
                    </a:p>
                  </a:txBody>
                  <a:tcPr marL="73829" marR="73829" marT="36916" marB="73829">
                    <a:lnL w="12700" cmpd="sng">
                      <a:noFill/>
                      <a:prstDash val="solid"/>
                    </a:lnL>
                    <a:lnR w="12700" cmpd="sng">
                      <a:noFill/>
                      <a:prstDash val="solid"/>
                    </a:lnR>
                    <a:lnT w="38100" cmpd="sng">
                      <a:noFill/>
                    </a:lnT>
                    <a:lnB w="12700" cmpd="sng">
                      <a:noFill/>
                      <a:prstDash val="solid"/>
                    </a:lnB>
                    <a:noFill/>
                  </a:tcPr>
                </a:tc>
                <a:tc>
                  <a:txBody>
                    <a:bodyPr/>
                    <a:lstStyle/>
                    <a:p>
                      <a:pPr marL="38100" marR="0" lvl="0" indent="0" algn="l" defTabSz="914400" rtl="0" eaLnBrk="1" fontAlgn="auto" latinLnBrk="0" hangingPunct="1">
                        <a:spcBef>
                          <a:spcPts val="600"/>
                        </a:spcBef>
                        <a:spcAft>
                          <a:spcPts val="0"/>
                        </a:spcAft>
                        <a:buClr>
                          <a:srgbClr val="FF8700"/>
                        </a:buClr>
                        <a:buSzPts val="3000"/>
                        <a:buFont typeface="Roboto"/>
                        <a:buNone/>
                        <a:tabLst/>
                        <a:defRPr/>
                      </a:pPr>
                      <a:r>
                        <a:rPr lang="en-US" sz="1600" kern="0" cap="none" spc="0" dirty="0">
                          <a:solidFill>
                            <a:schemeClr val="tx1"/>
                          </a:solidFill>
                          <a:latin typeface="Arial" panose="020B0604020202020204" pitchFamily="34" charset="0"/>
                          <a:ea typeface="Roboto" panose="02000000000000000000" pitchFamily="2" charset="0"/>
                          <a:cs typeface="Arial" panose="020B0604020202020204" pitchFamily="34" charset="0"/>
                        </a:rPr>
                        <a:t>King makers </a:t>
                      </a:r>
                    </a:p>
                  </a:txBody>
                  <a:tcPr marL="73829" marR="73829" marT="36916" marB="73829">
                    <a:lnL w="12700" cmpd="sng">
                      <a:noFill/>
                      <a:prstDash val="solid"/>
                    </a:lnL>
                    <a:lnR w="12700" cmpd="sng">
                      <a:noFill/>
                      <a:prstDash val="solid"/>
                    </a:lnR>
                    <a:lnT w="38100" cmpd="sng">
                      <a:noFill/>
                    </a:lnT>
                    <a:lnB w="12700" cmpd="sng">
                      <a:noFill/>
                      <a:prstDash val="solid"/>
                    </a:lnB>
                    <a:noFill/>
                  </a:tcPr>
                </a:tc>
                <a:extLst>
                  <a:ext uri="{0D108BD9-81ED-4DB2-BD59-A6C34878D82A}">
                    <a16:rowId xmlns:a16="http://schemas.microsoft.com/office/drawing/2014/main" val="3747249468"/>
                  </a:ext>
                </a:extLst>
              </a:tr>
              <a:tr h="871238">
                <a:tc>
                  <a:txBody>
                    <a:bodyPr/>
                    <a:lstStyle/>
                    <a:p>
                      <a:r>
                        <a:rPr lang="en-US" sz="1600" cap="none" spc="0" dirty="0">
                          <a:solidFill>
                            <a:schemeClr val="tx1"/>
                          </a:solidFill>
                          <a:latin typeface="Arial" panose="020B0604020202020204" pitchFamily="34" charset="0"/>
                          <a:cs typeface="Arial" panose="020B0604020202020204" pitchFamily="34" charset="0"/>
                        </a:rPr>
                        <a:t>Policy Seeking Theory </a:t>
                      </a:r>
                    </a:p>
                  </a:txBody>
                  <a:tcPr marL="73829" marR="73829" marT="36916" marB="73829">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r>
                        <a:rPr lang="en-US" sz="1600" u="sng" cap="none" spc="0" dirty="0">
                          <a:solidFill>
                            <a:schemeClr val="tx1"/>
                          </a:solidFill>
                          <a:latin typeface="Arial" panose="020B0604020202020204" pitchFamily="34" charset="0"/>
                          <a:cs typeface="Arial" panose="020B0604020202020204" pitchFamily="34" charset="0"/>
                        </a:rPr>
                        <a:t>Coalition partners that enter into partnerships on the basis of common policy </a:t>
                      </a:r>
                      <a:r>
                        <a:rPr lang="en-US" sz="1600" cap="none" spc="0" dirty="0">
                          <a:solidFill>
                            <a:schemeClr val="tx1"/>
                          </a:solidFill>
                          <a:latin typeface="Arial" panose="020B0604020202020204" pitchFamily="34" charset="0"/>
                          <a:cs typeface="Arial" panose="020B0604020202020204" pitchFamily="34" charset="0"/>
                        </a:rPr>
                        <a:t>or seek to change policy direction</a:t>
                      </a:r>
                    </a:p>
                  </a:txBody>
                  <a:tcPr marL="73829" marR="73829" marT="36916" marB="73829">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r>
                        <a:rPr lang="en-US" sz="1600" cap="none" spc="0" dirty="0">
                          <a:solidFill>
                            <a:schemeClr val="tx1"/>
                          </a:solidFill>
                          <a:latin typeface="Arial" panose="020B0604020202020204" pitchFamily="34" charset="0"/>
                          <a:cs typeface="Arial" panose="020B0604020202020204" pitchFamily="34" charset="0"/>
                        </a:rPr>
                        <a:t>Big parties</a:t>
                      </a:r>
                    </a:p>
                  </a:txBody>
                  <a:tcPr marL="73829" marR="73829" marT="36916" marB="73829">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extLst>
                  <a:ext uri="{0D108BD9-81ED-4DB2-BD59-A6C34878D82A}">
                    <a16:rowId xmlns:a16="http://schemas.microsoft.com/office/drawing/2014/main" val="3648975345"/>
                  </a:ext>
                </a:extLst>
              </a:tr>
              <a:tr h="871238">
                <a:tc>
                  <a:txBody>
                    <a:bodyPr/>
                    <a:lstStyle/>
                    <a:p>
                      <a:r>
                        <a:rPr lang="en-US" sz="1600" cap="none" spc="0" dirty="0">
                          <a:solidFill>
                            <a:schemeClr val="tx1"/>
                          </a:solidFill>
                          <a:latin typeface="Arial" panose="020B0604020202020204" pitchFamily="34" charset="0"/>
                          <a:cs typeface="Arial" panose="020B0604020202020204" pitchFamily="34" charset="0"/>
                        </a:rPr>
                        <a:t>Vote Seeking Theory </a:t>
                      </a:r>
                      <a:endParaRPr lang="en-ZA" sz="1600" cap="none" spc="0" dirty="0">
                        <a:solidFill>
                          <a:schemeClr val="tx1"/>
                        </a:solidFill>
                        <a:latin typeface="Arial" panose="020B0604020202020204" pitchFamily="34" charset="0"/>
                        <a:cs typeface="Arial" panose="020B0604020202020204" pitchFamily="34" charset="0"/>
                      </a:endParaRPr>
                    </a:p>
                  </a:txBody>
                  <a:tcPr marL="73829" marR="73829" marT="36916" marB="73829">
                    <a:lnL w="12700" cap="flat" cmpd="sng" algn="ctr">
                      <a:solidFill>
                        <a:schemeClr val="tx1"/>
                      </a:solidFill>
                      <a:prstDash val="solid"/>
                    </a:lnL>
                    <a:lnR w="12700" cmpd="sng">
                      <a:noFill/>
                      <a:prstDash val="solid"/>
                    </a:lnR>
                    <a:lnT w="12700" cmpd="sng">
                      <a:noFill/>
                      <a:prstDash val="solid"/>
                    </a:lnT>
                    <a:lnB w="12700" cmpd="sng">
                      <a:noFill/>
                      <a:prstDash val="solid"/>
                    </a:lnB>
                    <a:noFill/>
                  </a:tcPr>
                </a:tc>
                <a:tc>
                  <a:txBody>
                    <a:bodyPr/>
                    <a:lstStyle/>
                    <a:p>
                      <a:r>
                        <a:rPr lang="en-US" sz="1600" u="sng" cap="none" spc="0" dirty="0">
                          <a:solidFill>
                            <a:schemeClr val="tx1"/>
                          </a:solidFill>
                          <a:latin typeface="Arial" panose="020B0604020202020204" pitchFamily="34" charset="0"/>
                          <a:cs typeface="Arial" panose="020B0604020202020204" pitchFamily="34" charset="0"/>
                        </a:rPr>
                        <a:t>Coalition partners that seek to be in office in order to position themselves for the next elections </a:t>
                      </a:r>
                      <a:endParaRPr lang="en-ZA" sz="1600" u="sng" cap="none" spc="0" dirty="0">
                        <a:solidFill>
                          <a:schemeClr val="tx1"/>
                        </a:solidFill>
                        <a:latin typeface="Arial" panose="020B0604020202020204" pitchFamily="34" charset="0"/>
                        <a:cs typeface="Arial" panose="020B0604020202020204" pitchFamily="34" charset="0"/>
                      </a:endParaRPr>
                    </a:p>
                  </a:txBody>
                  <a:tcPr marL="73829" marR="73829" marT="36916" marB="73829">
                    <a:lnL w="12700" cmpd="sng">
                      <a:noFill/>
                      <a:prstDash val="solid"/>
                    </a:lnL>
                    <a:lnR w="12700" cmpd="sng">
                      <a:noFill/>
                      <a:prstDash val="solid"/>
                    </a:lnR>
                    <a:lnT w="12700" cmpd="sng">
                      <a:noFill/>
                      <a:prstDash val="solid"/>
                    </a:lnT>
                    <a:lnB w="12700" cmpd="sng">
                      <a:noFill/>
                      <a:prstDash val="solid"/>
                    </a:lnB>
                    <a:noFill/>
                  </a:tcPr>
                </a:tc>
                <a:tc>
                  <a:txBody>
                    <a:bodyPr/>
                    <a:lstStyle/>
                    <a:p>
                      <a:r>
                        <a:rPr lang="en-US" sz="1600" cap="none" spc="0" dirty="0">
                          <a:solidFill>
                            <a:schemeClr val="tx1"/>
                          </a:solidFill>
                          <a:latin typeface="Arial" panose="020B0604020202020204" pitchFamily="34" charset="0"/>
                          <a:cs typeface="Arial" panose="020B0604020202020204" pitchFamily="34" charset="0"/>
                        </a:rPr>
                        <a:t>New parties/kingmakers</a:t>
                      </a:r>
                      <a:endParaRPr lang="en-ZA" sz="1600" cap="none" spc="0" dirty="0">
                        <a:solidFill>
                          <a:schemeClr val="tx1"/>
                        </a:solidFill>
                        <a:latin typeface="Arial" panose="020B0604020202020204" pitchFamily="34" charset="0"/>
                        <a:cs typeface="Arial" panose="020B0604020202020204" pitchFamily="34" charset="0"/>
                      </a:endParaRPr>
                    </a:p>
                  </a:txBody>
                  <a:tcPr marL="73829" marR="73829" marT="36916" marB="73829">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506608105"/>
                  </a:ext>
                </a:extLst>
              </a:tr>
              <a:tr h="8388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0" cap="none" spc="0" dirty="0">
                          <a:solidFill>
                            <a:schemeClr val="tx1"/>
                          </a:solidFill>
                          <a:latin typeface="Arial" panose="020B0604020202020204" pitchFamily="34" charset="0"/>
                          <a:ea typeface="Roboto" panose="02000000000000000000" pitchFamily="2" charset="0"/>
                          <a:cs typeface="Arial" panose="020B0604020202020204" pitchFamily="34" charset="0"/>
                        </a:rPr>
                        <a:t>Median legislator Theory</a:t>
                      </a:r>
                    </a:p>
                  </a:txBody>
                  <a:tcPr marL="73829" marR="73829" marT="36916" marB="73829">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0" cap="none" spc="0" dirty="0">
                          <a:solidFill>
                            <a:schemeClr val="tx1"/>
                          </a:solidFill>
                          <a:latin typeface="Arial" panose="020B0604020202020204" pitchFamily="34" charset="0"/>
                          <a:ea typeface="Roboto" panose="02000000000000000000" pitchFamily="2" charset="0"/>
                          <a:cs typeface="Arial" panose="020B0604020202020204" pitchFamily="34" charset="0"/>
                        </a:rPr>
                        <a:t>Coalition partners </a:t>
                      </a:r>
                      <a:r>
                        <a:rPr lang="en-US" sz="1600" u="sng" kern="0" cap="none" spc="0" dirty="0">
                          <a:solidFill>
                            <a:schemeClr val="tx1"/>
                          </a:solidFill>
                          <a:latin typeface="Arial" panose="020B0604020202020204" pitchFamily="34" charset="0"/>
                          <a:ea typeface="Roboto" panose="02000000000000000000" pitchFamily="2" charset="0"/>
                          <a:cs typeface="Arial" panose="020B0604020202020204" pitchFamily="34" charset="0"/>
                        </a:rPr>
                        <a:t>that seek to take neutral stance</a:t>
                      </a:r>
                      <a:r>
                        <a:rPr lang="en-US" sz="1600" kern="0" cap="none" spc="0" dirty="0">
                          <a:solidFill>
                            <a:schemeClr val="tx1"/>
                          </a:solidFill>
                          <a:latin typeface="Arial" panose="020B0604020202020204" pitchFamily="34" charset="0"/>
                          <a:ea typeface="Roboto" panose="02000000000000000000" pitchFamily="2" charset="0"/>
                          <a:cs typeface="Arial" panose="020B0604020202020204" pitchFamily="34" charset="0"/>
                        </a:rPr>
                        <a:t> to be relevant to all interests</a:t>
                      </a:r>
                    </a:p>
                  </a:txBody>
                  <a:tcPr marL="73829" marR="73829" marT="36916" marB="73829">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0" cap="none" spc="0" dirty="0">
                          <a:solidFill>
                            <a:schemeClr val="tx1"/>
                          </a:solidFill>
                          <a:latin typeface="Arial" panose="020B0604020202020204" pitchFamily="34" charset="0"/>
                          <a:ea typeface="Roboto" panose="02000000000000000000" pitchFamily="2" charset="0"/>
                          <a:cs typeface="Arial" panose="020B0604020202020204" pitchFamily="34" charset="0"/>
                        </a:rPr>
                        <a:t>Old settled parties just happy to be there</a:t>
                      </a:r>
                    </a:p>
                  </a:txBody>
                  <a:tcPr marL="73829" marR="73829" marT="36916" marB="73829">
                    <a:lnL w="12700" cmpd="sng">
                      <a:noFill/>
                      <a:prstDash val="solid"/>
                    </a:lnL>
                    <a:lnR w="12700" cmpd="sng">
                      <a:noFill/>
                      <a:prstDash val="solid"/>
                    </a:lnR>
                    <a:lnT w="12700" cmpd="sng">
                      <a:noFill/>
                      <a:prstDash val="solid"/>
                    </a:lnT>
                    <a:lnB w="12700" cmpd="sng">
                      <a:noFill/>
                      <a:prstDash val="solid"/>
                    </a:lnB>
                    <a:solidFill>
                      <a:schemeClr val="bg1">
                        <a:lumMod val="95000"/>
                      </a:schemeClr>
                    </a:solidFill>
                  </a:tcPr>
                </a:tc>
                <a:extLst>
                  <a:ext uri="{0D108BD9-81ED-4DB2-BD59-A6C34878D82A}">
                    <a16:rowId xmlns:a16="http://schemas.microsoft.com/office/drawing/2014/main" val="3602977762"/>
                  </a:ext>
                </a:extLst>
              </a:tr>
              <a:tr h="6355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cap="none" spc="0" dirty="0">
                          <a:solidFill>
                            <a:schemeClr val="tx1"/>
                          </a:solidFill>
                          <a:latin typeface="Arial" panose="020B0604020202020204" pitchFamily="34" charset="0"/>
                          <a:ea typeface="Roboto" panose="02000000000000000000" pitchFamily="2" charset="0"/>
                          <a:cs typeface="Arial" panose="020B0604020202020204" pitchFamily="34" charset="0"/>
                        </a:rPr>
                        <a:t>Non unitary party Theory</a:t>
                      </a:r>
                    </a:p>
                  </a:txBody>
                  <a:tcPr marL="73829" marR="73829" marT="36916" marB="73829">
                    <a:lnL w="12700" cap="flat" cmpd="sng" algn="ctr">
                      <a:solidFill>
                        <a:schemeClr val="tx1"/>
                      </a:solidFill>
                      <a:prstDash val="solid"/>
                    </a:lnL>
                    <a:lnR w="12700" cmpd="sng">
                      <a:noFill/>
                      <a:prstDash val="solid"/>
                    </a:lnR>
                    <a:lnT w="12700" cmpd="sng">
                      <a:noFill/>
                      <a:prstDash val="solid"/>
                    </a:lnT>
                    <a:lnB w="12700" cap="flat" cmpd="sng" algn="ctr">
                      <a:noFill/>
                      <a:prstDash val="soli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cap="none" spc="0" dirty="0">
                          <a:solidFill>
                            <a:schemeClr val="tx1"/>
                          </a:solidFill>
                          <a:latin typeface="Arial" panose="020B0604020202020204" pitchFamily="34" charset="0"/>
                          <a:ea typeface="Roboto" panose="02000000000000000000" pitchFamily="2" charset="0"/>
                          <a:cs typeface="Arial" panose="020B0604020202020204" pitchFamily="34" charset="0"/>
                        </a:rPr>
                        <a:t>Coalition partners that cause </a:t>
                      </a:r>
                      <a:r>
                        <a:rPr lang="en-US" sz="1600" u="sng" cap="none" spc="0" dirty="0">
                          <a:solidFill>
                            <a:schemeClr val="tx1"/>
                          </a:solidFill>
                          <a:latin typeface="Arial" panose="020B0604020202020204" pitchFamily="34" charset="0"/>
                          <a:ea typeface="Roboto" panose="02000000000000000000" pitchFamily="2" charset="0"/>
                          <a:cs typeface="Arial" panose="020B0604020202020204" pitchFamily="34" charset="0"/>
                        </a:rPr>
                        <a:t>internal imbalance impact on coalitions</a:t>
                      </a:r>
                    </a:p>
                  </a:txBody>
                  <a:tcPr marL="73829" marR="73829" marT="36916" marB="73829">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cap="none" spc="0" dirty="0">
                          <a:solidFill>
                            <a:schemeClr val="tx1"/>
                          </a:solidFill>
                          <a:latin typeface="Arial" panose="020B0604020202020204" pitchFamily="34" charset="0"/>
                          <a:ea typeface="Roboto" panose="02000000000000000000" pitchFamily="2" charset="0"/>
                          <a:cs typeface="Arial" panose="020B0604020202020204" pitchFamily="34" charset="0"/>
                        </a:rPr>
                        <a:t>Often big dominant parties</a:t>
                      </a:r>
                    </a:p>
                  </a:txBody>
                  <a:tcPr marL="73829" marR="73829" marT="36916" marB="73829">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3114678741"/>
                  </a:ext>
                </a:extLst>
              </a:tr>
            </a:tbl>
          </a:graphicData>
        </a:graphic>
      </p:graphicFrame>
      <p:sp>
        <p:nvSpPr>
          <p:cNvPr id="5" name="Title 4">
            <a:extLst>
              <a:ext uri="{FF2B5EF4-FFF2-40B4-BE49-F238E27FC236}">
                <a16:creationId xmlns:a16="http://schemas.microsoft.com/office/drawing/2014/main" id="{3CF9151A-BFC5-14E4-9C5F-ABAF772482D5}"/>
              </a:ext>
            </a:extLst>
          </p:cNvPr>
          <p:cNvSpPr>
            <a:spLocks noGrp="1"/>
          </p:cNvSpPr>
          <p:nvPr>
            <p:ph type="title"/>
          </p:nvPr>
        </p:nvSpPr>
        <p:spPr/>
        <p:txBody>
          <a:bodyPr/>
          <a:lstStyle/>
          <a:p>
            <a:r>
              <a:rPr lang="en-US" dirty="0"/>
              <a:t>Types of Coalition Parties </a:t>
            </a:r>
            <a:endParaRPr lang="en-ZA" dirty="0"/>
          </a:p>
        </p:txBody>
      </p:sp>
      <p:sp>
        <p:nvSpPr>
          <p:cNvPr id="2" name="Slide Number Placeholder 2">
            <a:extLst>
              <a:ext uri="{FF2B5EF4-FFF2-40B4-BE49-F238E27FC236}">
                <a16:creationId xmlns:a16="http://schemas.microsoft.com/office/drawing/2014/main" id="{C8C075AD-449D-6F19-B749-69A1F0825C33}"/>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18</a:t>
            </a:fld>
            <a:endParaRPr lang="en-US" sz="1600" dirty="0">
              <a:latin typeface="+mj-lt"/>
            </a:endParaRPr>
          </a:p>
        </p:txBody>
      </p:sp>
    </p:spTree>
    <p:extLst>
      <p:ext uri="{BB962C8B-B14F-4D97-AF65-F5344CB8AC3E}">
        <p14:creationId xmlns:p14="http://schemas.microsoft.com/office/powerpoint/2010/main" val="22478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8">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12" name="Title 11">
            <a:extLst>
              <a:ext uri="{FF2B5EF4-FFF2-40B4-BE49-F238E27FC236}">
                <a16:creationId xmlns:a16="http://schemas.microsoft.com/office/drawing/2014/main" id="{7E0D49C7-18E1-6745-B0AA-13FC1BB245D5}"/>
              </a:ext>
            </a:extLst>
          </p:cNvPr>
          <p:cNvSpPr>
            <a:spLocks noGrp="1"/>
          </p:cNvSpPr>
          <p:nvPr>
            <p:ph type="title"/>
          </p:nvPr>
        </p:nvSpPr>
        <p:spPr>
          <a:xfrm>
            <a:off x="58841" y="1779496"/>
            <a:ext cx="12242202" cy="1904708"/>
          </a:xfrm>
        </p:spPr>
        <p:txBody>
          <a:bodyPr vert="horz" lIns="91440" tIns="45720" rIns="91440" bIns="45720" rtlCol="0" anchor="ctr">
            <a:noAutofit/>
          </a:bodyPr>
          <a:lstStyle/>
          <a:p>
            <a:pPr algn="ctr"/>
            <a:r>
              <a:rPr lang="en-US" sz="4000" b="1" dirty="0">
                <a:solidFill>
                  <a:schemeClr val="bg1"/>
                </a:solidFill>
                <a:latin typeface="Arial" panose="020B0604020202020204" pitchFamily="34" charset="0"/>
                <a:cs typeface="Arial" panose="020B0604020202020204" pitchFamily="34" charset="0"/>
              </a:rPr>
              <a:t>LITERATURE REVIEW: GLOBAL AND LOCAL ASSESSMENT </a:t>
            </a:r>
            <a:endParaRPr lang="en-US" sz="2800" b="1" kern="1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0282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34529" y="1115962"/>
            <a:ext cx="10585326" cy="408038"/>
          </a:xfrm>
        </p:spPr>
        <p:txBody>
          <a:bodyPr/>
          <a:lstStyle/>
          <a:p>
            <a:r>
              <a:rPr lang="en-ZA" dirty="0"/>
              <a:t>Table of Contents </a:t>
            </a:r>
          </a:p>
        </p:txBody>
      </p:sp>
      <p:sp>
        <p:nvSpPr>
          <p:cNvPr id="5" name="Content Placeholder 4">
            <a:extLst>
              <a:ext uri="{FF2B5EF4-FFF2-40B4-BE49-F238E27FC236}">
                <a16:creationId xmlns:a16="http://schemas.microsoft.com/office/drawing/2014/main" id="{749B408C-4A77-EB36-5486-45B9C4CBF5E6}"/>
              </a:ext>
            </a:extLst>
          </p:cNvPr>
          <p:cNvSpPr>
            <a:spLocks noGrp="1"/>
          </p:cNvSpPr>
          <p:nvPr>
            <p:ph idx="1"/>
          </p:nvPr>
        </p:nvSpPr>
        <p:spPr>
          <a:xfrm>
            <a:off x="1334529" y="1729209"/>
            <a:ext cx="10585327" cy="4252281"/>
          </a:xfrm>
        </p:spPr>
        <p:txBody>
          <a:bodyPr/>
          <a:lstStyle/>
          <a:p>
            <a:pPr marL="457200" indent="-457200">
              <a:buFont typeface="+mj-lt"/>
              <a:buAutoNum type="arabicPeriod"/>
            </a:pPr>
            <a:r>
              <a:rPr lang="en-GB" dirty="0"/>
              <a:t>Purpose </a:t>
            </a:r>
          </a:p>
          <a:p>
            <a:pPr marL="457200" indent="-457200">
              <a:buFont typeface="+mj-lt"/>
              <a:buAutoNum type="arabicPeriod"/>
            </a:pPr>
            <a:r>
              <a:rPr lang="en-GB" dirty="0"/>
              <a:t>Background and Rationale</a:t>
            </a:r>
          </a:p>
          <a:p>
            <a:pPr marL="457200" indent="-457200">
              <a:buFont typeface="+mj-lt"/>
              <a:buAutoNum type="arabicPeriod"/>
            </a:pPr>
            <a:r>
              <a:rPr lang="en-GB" dirty="0"/>
              <a:t>Approach and Methodology</a:t>
            </a:r>
          </a:p>
          <a:p>
            <a:pPr marL="457200" indent="-457200">
              <a:buFont typeface="+mj-lt"/>
              <a:buAutoNum type="arabicPeriod"/>
            </a:pPr>
            <a:r>
              <a:rPr lang="en-US" altLang="ko-KR" b="1" dirty="0">
                <a:solidFill>
                  <a:schemeClr val="tx1">
                    <a:lumMod val="75000"/>
                    <a:lumOff val="25000"/>
                  </a:schemeClr>
                </a:solidFill>
              </a:rPr>
              <a:t>Current SA Constitutional and Legislative Frameworks</a:t>
            </a:r>
            <a:endParaRPr lang="ko-KR" altLang="en-US" b="1" dirty="0">
              <a:solidFill>
                <a:schemeClr val="tx1">
                  <a:lumMod val="75000"/>
                  <a:lumOff val="25000"/>
                </a:schemeClr>
              </a:solidFill>
            </a:endParaRPr>
          </a:p>
          <a:p>
            <a:pPr marL="457200" indent="-457200">
              <a:buFont typeface="+mj-lt"/>
              <a:buAutoNum type="arabicPeriod"/>
            </a:pPr>
            <a:r>
              <a:rPr lang="en-US" altLang="ko-KR" b="1" dirty="0">
                <a:solidFill>
                  <a:schemeClr val="tx1">
                    <a:lumMod val="75000"/>
                    <a:lumOff val="25000"/>
                  </a:schemeClr>
                </a:solidFill>
              </a:rPr>
              <a:t>Theoretical Frameworks</a:t>
            </a:r>
            <a:endParaRPr lang="ko-KR" altLang="en-US" b="1" dirty="0">
              <a:solidFill>
                <a:schemeClr val="tx1">
                  <a:lumMod val="75000"/>
                  <a:lumOff val="25000"/>
                </a:schemeClr>
              </a:solidFill>
            </a:endParaRPr>
          </a:p>
          <a:p>
            <a:pPr marL="457200" indent="-457200">
              <a:buFont typeface="+mj-lt"/>
              <a:buAutoNum type="arabicPeriod"/>
            </a:pPr>
            <a:r>
              <a:rPr lang="en-US" altLang="ko-KR" b="1" dirty="0">
                <a:solidFill>
                  <a:schemeClr val="tx1">
                    <a:lumMod val="75000"/>
                    <a:lumOff val="25000"/>
                  </a:schemeClr>
                </a:solidFill>
              </a:rPr>
              <a:t>Literature Review: Global and Local Assessment </a:t>
            </a:r>
            <a:endParaRPr lang="ko-KR" altLang="en-US" b="1" dirty="0">
              <a:solidFill>
                <a:schemeClr val="tx1">
                  <a:lumMod val="75000"/>
                  <a:lumOff val="25000"/>
                </a:schemeClr>
              </a:solidFill>
            </a:endParaRPr>
          </a:p>
          <a:p>
            <a:pPr marL="457200" indent="-457200">
              <a:buFont typeface="+mj-lt"/>
              <a:buAutoNum type="arabicPeriod"/>
            </a:pPr>
            <a:r>
              <a:rPr lang="en-US" altLang="ko-KR" b="1" dirty="0">
                <a:solidFill>
                  <a:schemeClr val="tx1">
                    <a:lumMod val="75000"/>
                    <a:lumOff val="25000"/>
                  </a:schemeClr>
                </a:solidFill>
              </a:rPr>
              <a:t>Key Findings</a:t>
            </a:r>
            <a:endParaRPr lang="ko-KR" altLang="en-US" b="1" dirty="0">
              <a:solidFill>
                <a:schemeClr val="tx1">
                  <a:lumMod val="75000"/>
                  <a:lumOff val="25000"/>
                </a:schemeClr>
              </a:solidFill>
            </a:endParaRPr>
          </a:p>
          <a:p>
            <a:pPr marL="457200" indent="-457200">
              <a:buFont typeface="+mj-lt"/>
              <a:buAutoNum type="arabicPeriod"/>
            </a:pPr>
            <a:r>
              <a:rPr lang="en-US" altLang="ko-KR" b="1" dirty="0">
                <a:solidFill>
                  <a:schemeClr val="tx1">
                    <a:lumMod val="75000"/>
                    <a:lumOff val="25000"/>
                  </a:schemeClr>
                </a:solidFill>
              </a:rPr>
              <a:t>Options going forward</a:t>
            </a:r>
            <a:endParaRPr lang="ko-KR" altLang="en-US" b="1" dirty="0">
              <a:solidFill>
                <a:schemeClr val="tx1">
                  <a:lumMod val="75000"/>
                  <a:lumOff val="25000"/>
                </a:schemeClr>
              </a:solidFill>
            </a:endParaRPr>
          </a:p>
          <a:p>
            <a:pPr marL="457200" indent="-457200">
              <a:buFont typeface="+mj-lt"/>
              <a:buAutoNum type="arabicPeriod"/>
            </a:pPr>
            <a:r>
              <a:rPr lang="en-GB" dirty="0"/>
              <a:t>Recommendations</a:t>
            </a:r>
          </a:p>
          <a:p>
            <a:endParaRPr lang="en-GB" dirty="0"/>
          </a:p>
        </p:txBody>
      </p:sp>
      <p:sp>
        <p:nvSpPr>
          <p:cNvPr id="3" name="Slide Number Placeholder 2">
            <a:extLst>
              <a:ext uri="{FF2B5EF4-FFF2-40B4-BE49-F238E27FC236}">
                <a16:creationId xmlns:a16="http://schemas.microsoft.com/office/drawing/2014/main" id="{AF355307-E409-E941-61C0-DD2518A27719}"/>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2</a:t>
            </a:fld>
            <a:endParaRPr lang="en-US" sz="1600" dirty="0">
              <a:latin typeface="+mj-lt"/>
            </a:endParaRPr>
          </a:p>
        </p:txBody>
      </p:sp>
    </p:spTree>
    <p:extLst>
      <p:ext uri="{BB962C8B-B14F-4D97-AF65-F5344CB8AC3E}">
        <p14:creationId xmlns:p14="http://schemas.microsoft.com/office/powerpoint/2010/main" val="2792243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17406"/>
            <a:ext cx="10585327" cy="4906146"/>
          </a:xfrm>
        </p:spPr>
        <p:txBody>
          <a:bodyPr anchor="ctr">
            <a:normAutofit fontScale="47500" lnSpcReduction="20000"/>
          </a:bodyPr>
          <a:lstStyle/>
          <a:p>
            <a:pPr marL="114300" indent="0">
              <a:lnSpc>
                <a:spcPct val="115000"/>
              </a:lnSpc>
              <a:spcAft>
                <a:spcPts val="800"/>
              </a:spcAft>
              <a:buNone/>
            </a:pP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pPr marR="330835" algn="just">
              <a:lnSpc>
                <a:spcPct val="150000"/>
              </a:lnSpc>
              <a:spcAft>
                <a:spcPts val="1000"/>
              </a:spcAft>
            </a:pPr>
            <a:r>
              <a:rPr lang="en-US" sz="5100" b="0" dirty="0">
                <a:solidFill>
                  <a:srgbClr val="000000"/>
                </a:solidFill>
                <a:effectLst/>
                <a:ea typeface="Times New Roman" panose="02020603050405020304" pitchFamily="18" charset="0"/>
                <a:cs typeface="Times New Roman" panose="02020603050405020304" pitchFamily="18" charset="0"/>
              </a:rPr>
              <a:t>Coalition governments are a phenomenon common to all the central and eastern European countries. </a:t>
            </a:r>
          </a:p>
          <a:p>
            <a:pPr marR="330835" algn="just">
              <a:lnSpc>
                <a:spcPct val="150000"/>
              </a:lnSpc>
              <a:spcAft>
                <a:spcPts val="1000"/>
              </a:spcAft>
            </a:pPr>
            <a:r>
              <a:rPr lang="en-US" sz="5100" b="0" dirty="0">
                <a:solidFill>
                  <a:srgbClr val="000000"/>
                </a:solidFill>
                <a:effectLst/>
                <a:ea typeface="Times New Roman" panose="02020603050405020304" pitchFamily="18" charset="0"/>
                <a:cs typeface="Times New Roman" panose="02020603050405020304" pitchFamily="18" charset="0"/>
              </a:rPr>
              <a:t>The study reviewed experiences of various countries in the continent and Europe with a view to  discern good practice that could be applicable and offer solutions to South Africa in all its context and uniqueness. </a:t>
            </a:r>
          </a:p>
          <a:p>
            <a:pPr marR="330835" algn="just">
              <a:lnSpc>
                <a:spcPct val="150000"/>
              </a:lnSpc>
              <a:spcAft>
                <a:spcPts val="1000"/>
              </a:spcAft>
            </a:pPr>
            <a:r>
              <a:rPr lang="en-US" sz="5100" b="0" dirty="0">
                <a:solidFill>
                  <a:srgbClr val="000000"/>
                </a:solidFill>
                <a:effectLst/>
                <a:ea typeface="Times New Roman" panose="02020603050405020304" pitchFamily="18" charset="0"/>
                <a:cs typeface="Times New Roman" panose="02020603050405020304" pitchFamily="18" charset="0"/>
              </a:rPr>
              <a:t>Various countries including </a:t>
            </a:r>
            <a:r>
              <a:rPr lang="en-US" sz="5100" b="0" u="sng" dirty="0">
                <a:solidFill>
                  <a:srgbClr val="000000"/>
                </a:solidFill>
                <a:effectLst/>
                <a:ea typeface="Times New Roman" panose="02020603050405020304" pitchFamily="18" charset="0"/>
                <a:cs typeface="Times New Roman" panose="02020603050405020304" pitchFamily="18" charset="0"/>
              </a:rPr>
              <a:t>Kenya, Sweden, </a:t>
            </a:r>
            <a:r>
              <a:rPr lang="en-US" sz="5100" b="0" u="sng" dirty="0">
                <a:solidFill>
                  <a:srgbClr val="000000"/>
                </a:solidFill>
                <a:ea typeface="Times New Roman" panose="02020603050405020304" pitchFamily="18" charset="0"/>
                <a:cs typeface="Times New Roman" panose="02020603050405020304" pitchFamily="18" charset="0"/>
              </a:rPr>
              <a:t>Belgium, </a:t>
            </a:r>
            <a:r>
              <a:rPr lang="en-US" sz="5100" b="0" u="sng" dirty="0">
                <a:solidFill>
                  <a:srgbClr val="000000"/>
                </a:solidFill>
                <a:effectLst/>
                <a:ea typeface="Times New Roman" panose="02020603050405020304" pitchFamily="18" charset="0"/>
                <a:cs typeface="Times New Roman" panose="02020603050405020304" pitchFamily="18" charset="0"/>
              </a:rPr>
              <a:t>Denmark, Germany, Israel, England and the Netherlands were reviewed</a:t>
            </a:r>
            <a:r>
              <a:rPr lang="en-US" sz="5100" b="0" dirty="0">
                <a:solidFill>
                  <a:srgbClr val="000000"/>
                </a:solidFill>
                <a:effectLst/>
                <a:ea typeface="Times New Roman" panose="02020603050405020304" pitchFamily="18" charset="0"/>
                <a:cs typeface="Times New Roman" panose="02020603050405020304" pitchFamily="18" charset="0"/>
              </a:rPr>
              <a:t>. </a:t>
            </a:r>
          </a:p>
          <a:p>
            <a:pPr marR="330835" algn="just">
              <a:lnSpc>
                <a:spcPct val="100000"/>
              </a:lnSpc>
              <a:spcBef>
                <a:spcPts val="0"/>
              </a:spcBef>
              <a:spcAft>
                <a:spcPts val="1200"/>
              </a:spcAft>
              <a:buClr>
                <a:schemeClr val="accent1"/>
              </a:buClr>
            </a:pPr>
            <a:endParaRPr lang="en-US" sz="2400" b="0" dirty="0">
              <a:effectLst/>
            </a:endParaRPr>
          </a:p>
        </p:txBody>
      </p:sp>
      <p:sp>
        <p:nvSpPr>
          <p:cNvPr id="5" name="Title 4">
            <a:extLst>
              <a:ext uri="{FF2B5EF4-FFF2-40B4-BE49-F238E27FC236}">
                <a16:creationId xmlns:a16="http://schemas.microsoft.com/office/drawing/2014/main" id="{A955A3F1-4240-4897-7C82-0DCDFE0CD87A}"/>
              </a:ext>
            </a:extLst>
          </p:cNvPr>
          <p:cNvSpPr>
            <a:spLocks noGrp="1"/>
          </p:cNvSpPr>
          <p:nvPr>
            <p:ph type="title"/>
          </p:nvPr>
        </p:nvSpPr>
        <p:spPr/>
        <p:txBody>
          <a:bodyPr/>
          <a:lstStyle/>
          <a:p>
            <a:r>
              <a:rPr lang="en-ZA" dirty="0"/>
              <a:t>Overview </a:t>
            </a:r>
            <a:endParaRPr lang="en-GB" dirty="0"/>
          </a:p>
        </p:txBody>
      </p:sp>
      <p:sp>
        <p:nvSpPr>
          <p:cNvPr id="2" name="Slide Number Placeholder 2">
            <a:extLst>
              <a:ext uri="{FF2B5EF4-FFF2-40B4-BE49-F238E27FC236}">
                <a16:creationId xmlns:a16="http://schemas.microsoft.com/office/drawing/2014/main" id="{7733E054-5AA8-6AF7-3256-B30AF26BC492}"/>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20</a:t>
            </a:fld>
            <a:endParaRPr lang="en-US" sz="1600" dirty="0">
              <a:latin typeface="+mj-lt"/>
            </a:endParaRPr>
          </a:p>
        </p:txBody>
      </p:sp>
    </p:spTree>
    <p:extLst>
      <p:ext uri="{BB962C8B-B14F-4D97-AF65-F5344CB8AC3E}">
        <p14:creationId xmlns:p14="http://schemas.microsoft.com/office/powerpoint/2010/main" val="17859207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8">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12" name="Title 11">
            <a:extLst>
              <a:ext uri="{FF2B5EF4-FFF2-40B4-BE49-F238E27FC236}">
                <a16:creationId xmlns:a16="http://schemas.microsoft.com/office/drawing/2014/main" id="{7E0D49C7-18E1-6745-B0AA-13FC1BB245D5}"/>
              </a:ext>
            </a:extLst>
          </p:cNvPr>
          <p:cNvSpPr>
            <a:spLocks noGrp="1"/>
          </p:cNvSpPr>
          <p:nvPr>
            <p:ph type="title"/>
          </p:nvPr>
        </p:nvSpPr>
        <p:spPr>
          <a:xfrm>
            <a:off x="58841" y="1779496"/>
            <a:ext cx="12242202" cy="1904708"/>
          </a:xfrm>
        </p:spPr>
        <p:txBody>
          <a:bodyPr vert="horz" lIns="91440" tIns="45720" rIns="91440" bIns="45720" rtlCol="0" anchor="ctr">
            <a:noAutofit/>
          </a:bodyPr>
          <a:lstStyle/>
          <a:p>
            <a:pPr algn="ctr"/>
            <a:r>
              <a:rPr lang="en-US" sz="4000" b="1" dirty="0">
                <a:solidFill>
                  <a:schemeClr val="bg1"/>
                </a:solidFill>
                <a:latin typeface="Arial" panose="020B0604020202020204" pitchFamily="34" charset="0"/>
                <a:cs typeface="Arial" panose="020B0604020202020204" pitchFamily="34" charset="0"/>
              </a:rPr>
              <a:t>Global Experiences </a:t>
            </a:r>
            <a:endParaRPr lang="en-US" sz="2800" b="1" kern="1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5740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288243" y="1106373"/>
            <a:ext cx="10631612" cy="416929"/>
          </a:xfrm>
        </p:spPr>
        <p:txBody>
          <a:bodyPr/>
          <a:lstStyle/>
          <a:p>
            <a:r>
              <a:rPr kumimoji="0" lang="en-ZA" b="1" i="0" u="none" strike="noStrike" kern="1200" cap="none" spc="0" normalizeH="0" baseline="0" noProof="0" dirty="0">
                <a:ln>
                  <a:noFill/>
                </a:ln>
                <a:solidFill>
                  <a:prstClr val="white"/>
                </a:solidFill>
                <a:effectLst/>
                <a:uLnTx/>
                <a:uFillTx/>
                <a:latin typeface="Arial" panose="020B0604020202020204"/>
                <a:ea typeface="+mj-ea"/>
                <a:cs typeface="+mj-cs"/>
              </a:rPr>
              <a:t>Local Government Systems</a:t>
            </a:r>
            <a:endParaRPr lang="en-ZA"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85534"/>
            <a:ext cx="10585327" cy="4838018"/>
          </a:xfrm>
        </p:spPr>
        <p:txBody>
          <a:bodyPr anchor="ctr">
            <a:noAutofit/>
          </a:bodyPr>
          <a:lstStyle/>
          <a:p>
            <a:pPr marR="330835" algn="just">
              <a:lnSpc>
                <a:spcPct val="100000"/>
              </a:lnSpc>
              <a:spcBef>
                <a:spcPts val="0"/>
              </a:spcBef>
              <a:spcAft>
                <a:spcPts val="1200"/>
              </a:spcAft>
              <a:buClr>
                <a:schemeClr val="tx1"/>
              </a:buClr>
            </a:pPr>
            <a:r>
              <a:rPr lang="en-US" b="0" dirty="0">
                <a:effectLst/>
              </a:rPr>
              <a:t>All the countries reviewed have </a:t>
            </a:r>
            <a:r>
              <a:rPr lang="en-US" b="0" u="sng" dirty="0">
                <a:effectLst/>
              </a:rPr>
              <a:t>defined their local government systems in their national legislation </a:t>
            </a:r>
            <a:r>
              <a:rPr lang="en-US" b="0" u="sng" dirty="0"/>
              <a:t>in</a:t>
            </a:r>
            <a:r>
              <a:rPr lang="en-US" b="0" u="sng" dirty="0">
                <a:effectLst/>
              </a:rPr>
              <a:t> one form or the other</a:t>
            </a:r>
            <a:r>
              <a:rPr lang="en-US" b="0" dirty="0">
                <a:effectLst/>
              </a:rPr>
              <a:t>. </a:t>
            </a:r>
          </a:p>
          <a:p>
            <a:pPr marR="330835" algn="just">
              <a:lnSpc>
                <a:spcPct val="100000"/>
              </a:lnSpc>
              <a:spcBef>
                <a:spcPts val="0"/>
              </a:spcBef>
              <a:spcAft>
                <a:spcPts val="1200"/>
              </a:spcAft>
              <a:buClr>
                <a:schemeClr val="tx1"/>
              </a:buClr>
            </a:pPr>
            <a:r>
              <a:rPr lang="en-US" b="0" dirty="0">
                <a:effectLst/>
              </a:rPr>
              <a:t>In all the countries reviewed, </a:t>
            </a:r>
            <a:r>
              <a:rPr lang="en-US" b="0" u="sng" dirty="0">
                <a:effectLst/>
              </a:rPr>
              <a:t>a system of multi-party democracy exists.</a:t>
            </a:r>
          </a:p>
          <a:p>
            <a:pPr marR="330835" algn="just">
              <a:lnSpc>
                <a:spcPct val="100000"/>
              </a:lnSpc>
              <a:spcBef>
                <a:spcPts val="0"/>
              </a:spcBef>
              <a:spcAft>
                <a:spcPts val="1200"/>
              </a:spcAft>
              <a:buClr>
                <a:schemeClr val="tx1"/>
              </a:buClr>
            </a:pPr>
            <a:r>
              <a:rPr lang="en-US" b="0" u="sng" dirty="0">
                <a:effectLst/>
              </a:rPr>
              <a:t>Councils are elected directly by communities</a:t>
            </a:r>
            <a:r>
              <a:rPr lang="en-US" b="0" dirty="0">
                <a:effectLst/>
              </a:rPr>
              <a:t> and Councils are </a:t>
            </a:r>
            <a:r>
              <a:rPr lang="en-US" b="0" u="sng" dirty="0">
                <a:effectLst/>
              </a:rPr>
              <a:t>established for a term of 4 to 5 years for each election</a:t>
            </a:r>
            <a:r>
              <a:rPr lang="en-US" b="0" dirty="0">
                <a:effectLst/>
              </a:rPr>
              <a:t> cycle. </a:t>
            </a:r>
          </a:p>
          <a:p>
            <a:pPr marR="330835" algn="just">
              <a:lnSpc>
                <a:spcPct val="100000"/>
              </a:lnSpc>
              <a:spcBef>
                <a:spcPts val="0"/>
              </a:spcBef>
              <a:spcAft>
                <a:spcPts val="1200"/>
              </a:spcAft>
              <a:buClr>
                <a:schemeClr val="tx1"/>
              </a:buClr>
            </a:pPr>
            <a:r>
              <a:rPr lang="en-US" b="0" u="sng" dirty="0">
                <a:effectLst/>
              </a:rPr>
              <a:t>Seats in Council are allocated on a proportional representation basis.</a:t>
            </a:r>
          </a:p>
          <a:p>
            <a:pPr marR="330835" algn="just">
              <a:lnSpc>
                <a:spcPct val="100000"/>
              </a:lnSpc>
              <a:spcBef>
                <a:spcPts val="0"/>
              </a:spcBef>
              <a:spcAft>
                <a:spcPts val="1200"/>
              </a:spcAft>
              <a:buClr>
                <a:schemeClr val="tx1"/>
              </a:buClr>
            </a:pPr>
            <a:r>
              <a:rPr lang="en-US" b="0" u="sng" dirty="0"/>
              <a:t>In </a:t>
            </a:r>
            <a:r>
              <a:rPr lang="en-US" b="0" u="sng" dirty="0">
                <a:effectLst/>
              </a:rPr>
              <a:t>Denmark, Sweden and Norway, Councils elect </a:t>
            </a:r>
            <a:r>
              <a:rPr lang="en-US" b="0" u="sng" dirty="0"/>
              <a:t>M</a:t>
            </a:r>
            <a:r>
              <a:rPr lang="en-US" b="0" u="sng" dirty="0">
                <a:effectLst/>
              </a:rPr>
              <a:t>ayors like in South Africa but in other countries like Netherlands and Belgium the Mayors are appointed by federal or regional (provincial equivalent) for a defined</a:t>
            </a:r>
            <a:r>
              <a:rPr lang="en-US" b="0" dirty="0">
                <a:effectLst/>
              </a:rPr>
              <a:t> period of six (6) years. </a:t>
            </a:r>
          </a:p>
        </p:txBody>
      </p:sp>
      <p:sp>
        <p:nvSpPr>
          <p:cNvPr id="4" name="Slide Number Placeholder 2">
            <a:extLst>
              <a:ext uri="{FF2B5EF4-FFF2-40B4-BE49-F238E27FC236}">
                <a16:creationId xmlns:a16="http://schemas.microsoft.com/office/drawing/2014/main" id="{5AEBA815-5FE0-0C5B-C6B7-5DD81DD6667C}"/>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22</a:t>
            </a:fld>
            <a:endParaRPr lang="en-US" sz="1600" dirty="0">
              <a:latin typeface="+mj-lt"/>
            </a:endParaRPr>
          </a:p>
        </p:txBody>
      </p:sp>
    </p:spTree>
    <p:extLst>
      <p:ext uri="{BB962C8B-B14F-4D97-AF65-F5344CB8AC3E}">
        <p14:creationId xmlns:p14="http://schemas.microsoft.com/office/powerpoint/2010/main" val="4067585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34529" y="1140541"/>
            <a:ext cx="10619740" cy="358877"/>
          </a:xfrm>
        </p:spPr>
        <p:txBody>
          <a:bodyPr/>
          <a:lstStyle/>
          <a:p>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Constitutional and </a:t>
            </a:r>
            <a:r>
              <a:rPr lang="en-ZA" sz="2600" dirty="0">
                <a:solidFill>
                  <a:prstClr val="white"/>
                </a:solidFill>
                <a:latin typeface="Arial" panose="020B0604020202020204"/>
              </a:rPr>
              <a:t>Legislative</a:t>
            </a:r>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 Frameworks</a:t>
            </a:r>
            <a:endParaRPr lang="en-ZA" sz="2600"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85534"/>
            <a:ext cx="10585327" cy="4838018"/>
          </a:xfrm>
        </p:spPr>
        <p:txBody>
          <a:bodyPr anchor="ctr">
            <a:normAutofit lnSpcReduction="10000"/>
          </a:bodyPr>
          <a:lstStyle/>
          <a:p>
            <a:pPr marR="330835" algn="just">
              <a:lnSpc>
                <a:spcPct val="100000"/>
              </a:lnSpc>
              <a:spcBef>
                <a:spcPts val="0"/>
              </a:spcBef>
              <a:spcAft>
                <a:spcPts val="1200"/>
              </a:spcAft>
              <a:buClr>
                <a:schemeClr val="tx1"/>
              </a:buClr>
            </a:pPr>
            <a:r>
              <a:rPr lang="en-US" b="0" dirty="0">
                <a:effectLst/>
              </a:rPr>
              <a:t>In other countries like </a:t>
            </a:r>
            <a:r>
              <a:rPr lang="en-US" b="0" u="sng" dirty="0">
                <a:effectLst/>
              </a:rPr>
              <a:t>Germany, the Mayor is directly elected in a system akin to the presidential election system</a:t>
            </a:r>
            <a:r>
              <a:rPr lang="en-US" b="0" dirty="0">
                <a:effectLst/>
              </a:rPr>
              <a:t>. </a:t>
            </a:r>
            <a:endParaRPr lang="en-US" sz="2400" b="0" dirty="0">
              <a:effectLst/>
            </a:endParaRPr>
          </a:p>
          <a:p>
            <a:pPr marR="330835" algn="just">
              <a:lnSpc>
                <a:spcPct val="100000"/>
              </a:lnSpc>
              <a:spcBef>
                <a:spcPts val="0"/>
              </a:spcBef>
              <a:spcAft>
                <a:spcPts val="1200"/>
              </a:spcAft>
              <a:buClr>
                <a:schemeClr val="tx1"/>
              </a:buClr>
            </a:pPr>
            <a:r>
              <a:rPr lang="en-US" sz="2400" b="0" dirty="0">
                <a:effectLst/>
              </a:rPr>
              <a:t>In many, if not all the countries reviewed, </a:t>
            </a:r>
            <a:r>
              <a:rPr lang="en-US" sz="2400" b="0" u="sng" dirty="0">
                <a:effectLst/>
              </a:rPr>
              <a:t>security of tenure for the Mayor is assured or guaranteed. </a:t>
            </a:r>
          </a:p>
          <a:p>
            <a:pPr marR="330835" algn="just">
              <a:lnSpc>
                <a:spcPct val="100000"/>
              </a:lnSpc>
              <a:spcBef>
                <a:spcPts val="0"/>
              </a:spcBef>
              <a:spcAft>
                <a:spcPts val="1200"/>
              </a:spcAft>
              <a:buClr>
                <a:schemeClr val="tx1"/>
              </a:buClr>
            </a:pPr>
            <a:r>
              <a:rPr lang="en-US" sz="2400" b="0" u="sng" dirty="0">
                <a:effectLst/>
              </a:rPr>
              <a:t>In the system where the Mayor is appointed by government, he/she cannot be removed by Council</a:t>
            </a:r>
            <a:r>
              <a:rPr lang="en-US" sz="2400" b="0" dirty="0">
                <a:effectLst/>
              </a:rPr>
              <a:t>. </a:t>
            </a:r>
          </a:p>
          <a:p>
            <a:pPr marR="330835" algn="just">
              <a:lnSpc>
                <a:spcPct val="100000"/>
              </a:lnSpc>
              <a:spcBef>
                <a:spcPts val="0"/>
              </a:spcBef>
              <a:spcAft>
                <a:spcPts val="1200"/>
              </a:spcAft>
              <a:buClr>
                <a:schemeClr val="tx1"/>
              </a:buClr>
            </a:pPr>
            <a:r>
              <a:rPr lang="en-US" sz="2400" b="0" dirty="0">
                <a:effectLst/>
              </a:rPr>
              <a:t>In instances where the </a:t>
            </a:r>
            <a:r>
              <a:rPr lang="en-US" sz="2400" b="0" u="sng" dirty="0">
                <a:effectLst/>
              </a:rPr>
              <a:t>Mayor is elected by Council like</a:t>
            </a:r>
            <a:r>
              <a:rPr lang="en-US" sz="2400" b="0" dirty="0">
                <a:effectLst/>
              </a:rPr>
              <a:t> in Sweden, Denmark and Norway, he/she cannot be </a:t>
            </a:r>
            <a:r>
              <a:rPr lang="en-US" sz="2400" b="0" u="sng" dirty="0">
                <a:effectLst/>
              </a:rPr>
              <a:t>removed either by Council as their term is fixed in law. </a:t>
            </a:r>
          </a:p>
          <a:p>
            <a:pPr marR="330835" algn="just">
              <a:lnSpc>
                <a:spcPct val="100000"/>
              </a:lnSpc>
              <a:spcBef>
                <a:spcPts val="0"/>
              </a:spcBef>
              <a:spcAft>
                <a:spcPts val="1200"/>
              </a:spcAft>
              <a:buClr>
                <a:schemeClr val="tx1"/>
              </a:buClr>
            </a:pPr>
            <a:r>
              <a:rPr lang="en-US" sz="2400" b="0" dirty="0">
                <a:effectLst/>
              </a:rPr>
              <a:t>Where the </a:t>
            </a:r>
            <a:r>
              <a:rPr lang="en-US" sz="2400" b="0" u="sng" dirty="0">
                <a:effectLst/>
              </a:rPr>
              <a:t>Mayor is directly elected, he/she can only be removed by community vote like it recently happened in Frankfurt where 95% of voters voted for the Mayor’s recall</a:t>
            </a:r>
            <a:r>
              <a:rPr lang="en-US" sz="2400" b="0" dirty="0">
                <a:effectLst/>
              </a:rPr>
              <a:t>. </a:t>
            </a:r>
          </a:p>
        </p:txBody>
      </p:sp>
      <p:sp>
        <p:nvSpPr>
          <p:cNvPr id="4" name="Slide Number Placeholder 2">
            <a:extLst>
              <a:ext uri="{FF2B5EF4-FFF2-40B4-BE49-F238E27FC236}">
                <a16:creationId xmlns:a16="http://schemas.microsoft.com/office/drawing/2014/main" id="{EF454C89-5EC0-D309-16F6-F7ECDD9863EF}"/>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23</a:t>
            </a:fld>
            <a:endParaRPr lang="en-US" sz="1600" dirty="0">
              <a:latin typeface="+mj-lt"/>
            </a:endParaRPr>
          </a:p>
        </p:txBody>
      </p:sp>
    </p:spTree>
    <p:extLst>
      <p:ext uri="{BB962C8B-B14F-4D97-AF65-F5344CB8AC3E}">
        <p14:creationId xmlns:p14="http://schemas.microsoft.com/office/powerpoint/2010/main" val="2126059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73859" y="1160206"/>
            <a:ext cx="10585326" cy="358877"/>
          </a:xfrm>
        </p:spPr>
        <p:txBody>
          <a:bodyPr/>
          <a:lstStyle/>
          <a:p>
            <a:r>
              <a:rPr lang="en-ZA" sz="2600" dirty="0">
                <a:solidFill>
                  <a:prstClr val="white"/>
                </a:solidFill>
                <a:latin typeface="Arial" panose="020B0604020202020204"/>
              </a:rPr>
              <a:t>Constitutional and Legislative Frameworks</a:t>
            </a:r>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85534"/>
            <a:ext cx="10585327" cy="5013330"/>
          </a:xfrm>
        </p:spPr>
        <p:txBody>
          <a:bodyPr anchor="ctr">
            <a:normAutofit fontScale="85000" lnSpcReduction="20000"/>
          </a:bodyPr>
          <a:lstStyle/>
          <a:p>
            <a:pPr marR="330835" algn="just">
              <a:lnSpc>
                <a:spcPct val="100000"/>
              </a:lnSpc>
              <a:spcBef>
                <a:spcPts val="0"/>
              </a:spcBef>
              <a:spcAft>
                <a:spcPts val="1200"/>
              </a:spcAft>
              <a:buClr>
                <a:schemeClr val="tx1"/>
              </a:buClr>
            </a:pPr>
            <a:r>
              <a:rPr lang="en-US" sz="2500" b="0" dirty="0">
                <a:effectLst/>
              </a:rPr>
              <a:t>There are number of lessons to be learned from these countries on coalition management. </a:t>
            </a:r>
            <a:r>
              <a:rPr lang="en-US" sz="2500" b="0" u="sng" dirty="0">
                <a:effectLst/>
              </a:rPr>
              <a:t>Many of the European municipalities are hung and therefore under coalition governments</a:t>
            </a:r>
            <a:r>
              <a:rPr lang="en-US" sz="2500" b="0" dirty="0">
                <a:effectLst/>
              </a:rPr>
              <a:t>. </a:t>
            </a:r>
          </a:p>
          <a:p>
            <a:pPr marR="330835" algn="just">
              <a:lnSpc>
                <a:spcPct val="100000"/>
              </a:lnSpc>
              <a:spcBef>
                <a:spcPts val="0"/>
              </a:spcBef>
              <a:spcAft>
                <a:spcPts val="1200"/>
              </a:spcAft>
              <a:buClr>
                <a:schemeClr val="tx1"/>
              </a:buClr>
            </a:pPr>
            <a:r>
              <a:rPr lang="en-US" sz="2500" b="0" dirty="0">
                <a:effectLst/>
              </a:rPr>
              <a:t>This is so because </a:t>
            </a:r>
            <a:r>
              <a:rPr lang="en-US" sz="2500" b="0" u="sng" dirty="0">
                <a:effectLst/>
              </a:rPr>
              <a:t>most of these countries operate on multi-party democratic system, use proportional representative system and generally do not have a single party dominance at local level</a:t>
            </a:r>
            <a:r>
              <a:rPr lang="en-US" sz="2500" b="0" dirty="0">
                <a:effectLst/>
              </a:rPr>
              <a:t>. </a:t>
            </a:r>
          </a:p>
          <a:p>
            <a:pPr marR="330835" algn="just">
              <a:lnSpc>
                <a:spcPct val="100000"/>
              </a:lnSpc>
              <a:spcBef>
                <a:spcPts val="0"/>
              </a:spcBef>
              <a:spcAft>
                <a:spcPts val="1200"/>
              </a:spcAft>
              <a:buClr>
                <a:schemeClr val="tx1"/>
              </a:buClr>
            </a:pPr>
            <a:r>
              <a:rPr lang="en-US" sz="2500" b="0" dirty="0">
                <a:effectLst/>
              </a:rPr>
              <a:t>While there are ructions from time to time within coalitions, </a:t>
            </a:r>
            <a:r>
              <a:rPr lang="en-US" sz="2500" b="0" u="sng" dirty="0">
                <a:effectLst/>
              </a:rPr>
              <a:t>the Europeans have long histories of democracy, institutionalized coalitions and matured their systems over </a:t>
            </a:r>
            <a:r>
              <a:rPr lang="en-US" sz="2500" b="0" dirty="0">
                <a:effectLst/>
              </a:rPr>
              <a:t>a long period of time.  </a:t>
            </a:r>
          </a:p>
          <a:p>
            <a:pPr marR="330835" algn="just">
              <a:lnSpc>
                <a:spcPct val="100000"/>
              </a:lnSpc>
              <a:spcBef>
                <a:spcPts val="0"/>
              </a:spcBef>
              <a:spcAft>
                <a:spcPts val="1200"/>
              </a:spcAft>
              <a:buClr>
                <a:schemeClr val="tx1"/>
              </a:buClr>
            </a:pPr>
            <a:r>
              <a:rPr lang="en-US" sz="2500" b="0" dirty="0">
                <a:effectLst/>
              </a:rPr>
              <a:t>They have also </a:t>
            </a:r>
            <a:r>
              <a:rPr lang="en-US" sz="2500" b="0" u="sng" dirty="0">
                <a:effectLst/>
              </a:rPr>
              <a:t>cultivated and embedded a culture of coalitions</a:t>
            </a:r>
            <a:r>
              <a:rPr lang="en-US" sz="2500" b="0" dirty="0">
                <a:effectLst/>
              </a:rPr>
              <a:t> to the extent that the general orientation is that coalitions are a norm, and every party must do everything to build consensus. </a:t>
            </a:r>
          </a:p>
          <a:p>
            <a:pPr marR="330835" algn="just">
              <a:lnSpc>
                <a:spcPct val="100000"/>
              </a:lnSpc>
              <a:spcBef>
                <a:spcPts val="0"/>
              </a:spcBef>
              <a:spcAft>
                <a:spcPts val="1200"/>
              </a:spcAft>
              <a:buClr>
                <a:schemeClr val="tx1"/>
              </a:buClr>
            </a:pPr>
            <a:r>
              <a:rPr lang="en-US" sz="2500" b="0" dirty="0"/>
              <a:t>The </a:t>
            </a:r>
            <a:r>
              <a:rPr lang="en-US" sz="2500" b="0" u="sng" dirty="0"/>
              <a:t>system of providing security of tenure for Mayors, takes away the heat and separation of powers between the executive and legislature</a:t>
            </a:r>
            <a:r>
              <a:rPr lang="en-US" sz="2500" b="0" dirty="0"/>
              <a:t> are contributing to the creation of stability in coalition governments of many municipalities in these countries. </a:t>
            </a:r>
          </a:p>
          <a:p>
            <a:pPr marR="330835" algn="just">
              <a:lnSpc>
                <a:spcPct val="100000"/>
              </a:lnSpc>
              <a:spcBef>
                <a:spcPts val="0"/>
              </a:spcBef>
              <a:spcAft>
                <a:spcPts val="1200"/>
              </a:spcAft>
              <a:buClr>
                <a:schemeClr val="tx1"/>
              </a:buClr>
            </a:pPr>
            <a:endParaRPr lang="en-US" sz="2400" b="0" dirty="0">
              <a:effectLst/>
            </a:endParaRPr>
          </a:p>
        </p:txBody>
      </p:sp>
      <p:sp>
        <p:nvSpPr>
          <p:cNvPr id="4" name="Slide Number Placeholder 2">
            <a:extLst>
              <a:ext uri="{FF2B5EF4-FFF2-40B4-BE49-F238E27FC236}">
                <a16:creationId xmlns:a16="http://schemas.microsoft.com/office/drawing/2014/main" id="{4346C841-D1E0-5497-1898-1B2723D78F32}"/>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24</a:t>
            </a:fld>
            <a:endParaRPr lang="en-US" sz="1600" dirty="0">
              <a:latin typeface="+mj-lt"/>
            </a:endParaRPr>
          </a:p>
        </p:txBody>
      </p:sp>
    </p:spTree>
    <p:extLst>
      <p:ext uri="{BB962C8B-B14F-4D97-AF65-F5344CB8AC3E}">
        <p14:creationId xmlns:p14="http://schemas.microsoft.com/office/powerpoint/2010/main" val="2339593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68943" y="1135625"/>
            <a:ext cx="10585326" cy="358877"/>
          </a:xfrm>
        </p:spPr>
        <p:txBody>
          <a:bodyPr/>
          <a:lstStyle/>
          <a:p>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Coalition Formations </a:t>
            </a:r>
            <a:endParaRPr lang="en-ZA" sz="2600"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85534"/>
            <a:ext cx="10585327" cy="4838018"/>
          </a:xfrm>
        </p:spPr>
        <p:txBody>
          <a:bodyPr anchor="ctr">
            <a:normAutofit/>
          </a:bodyPr>
          <a:lstStyle/>
          <a:p>
            <a:pPr marR="330835" algn="just">
              <a:lnSpc>
                <a:spcPct val="100000"/>
              </a:lnSpc>
              <a:spcBef>
                <a:spcPts val="0"/>
              </a:spcBef>
              <a:spcAft>
                <a:spcPts val="1200"/>
              </a:spcAft>
              <a:buClr>
                <a:schemeClr val="tx1"/>
              </a:buClr>
            </a:pPr>
            <a:r>
              <a:rPr lang="en-US" sz="2400" b="0" dirty="0">
                <a:effectLst/>
              </a:rPr>
              <a:t>Without exception, these countries have also designed their systems in a manner that formation of </a:t>
            </a:r>
            <a:r>
              <a:rPr lang="en-US" sz="2400" b="0" u="sng" dirty="0">
                <a:effectLst/>
              </a:rPr>
              <a:t>coalitions is tightly managed/regulated</a:t>
            </a:r>
            <a:r>
              <a:rPr lang="en-US" sz="2400" b="0" dirty="0">
                <a:effectLst/>
              </a:rPr>
              <a:t> to avoid unnecessary complications and fights. </a:t>
            </a:r>
          </a:p>
          <a:p>
            <a:pPr marR="330835" algn="just">
              <a:lnSpc>
                <a:spcPct val="100000"/>
              </a:lnSpc>
              <a:spcBef>
                <a:spcPts val="0"/>
              </a:spcBef>
              <a:spcAft>
                <a:spcPts val="1200"/>
              </a:spcAft>
              <a:buClr>
                <a:schemeClr val="tx1"/>
              </a:buClr>
            </a:pPr>
            <a:r>
              <a:rPr lang="en-US" b="0" u="sng" dirty="0"/>
              <a:t>T</a:t>
            </a:r>
            <a:r>
              <a:rPr lang="en-US" sz="2400" b="0" u="sng" dirty="0">
                <a:effectLst/>
              </a:rPr>
              <a:t>heir laws allow enough time for parties to negotiate. Unlike in</a:t>
            </a:r>
            <a:r>
              <a:rPr lang="en-US" sz="2400" b="0" dirty="0">
                <a:effectLst/>
              </a:rPr>
              <a:t> South Africa, </a:t>
            </a:r>
            <a:r>
              <a:rPr lang="en-US" sz="2400" b="0" u="sng" dirty="0">
                <a:effectLst/>
              </a:rPr>
              <a:t>where Councils must be established within 14 days following an election, in some of these countries, parties are allowed close to 2/3 </a:t>
            </a:r>
            <a:r>
              <a:rPr lang="en-US" sz="2400" b="0" dirty="0">
                <a:effectLst/>
              </a:rPr>
              <a:t>months to set up Councils. </a:t>
            </a:r>
          </a:p>
          <a:p>
            <a:pPr marR="330835" algn="just">
              <a:lnSpc>
                <a:spcPct val="100000"/>
              </a:lnSpc>
              <a:spcBef>
                <a:spcPts val="0"/>
              </a:spcBef>
              <a:spcAft>
                <a:spcPts val="1200"/>
              </a:spcAft>
              <a:buClr>
                <a:schemeClr val="tx1"/>
              </a:buClr>
            </a:pPr>
            <a:r>
              <a:rPr lang="en-US" sz="2400" b="0" dirty="0">
                <a:effectLst/>
              </a:rPr>
              <a:t>This gives them </a:t>
            </a:r>
            <a:r>
              <a:rPr lang="en-US" sz="2400" b="0" u="sng" dirty="0">
                <a:effectLst/>
              </a:rPr>
              <a:t>enough time to negotiate good deals instead of hurried deals just to get coalition in place. These types of negotiations result in what is called 'transactional' approach to power-sharing and coalition arrangements</a:t>
            </a:r>
            <a:r>
              <a:rPr lang="en-US" sz="2400" b="0" dirty="0">
                <a:effectLst/>
              </a:rPr>
              <a:t>’. </a:t>
            </a:r>
          </a:p>
        </p:txBody>
      </p:sp>
      <p:sp>
        <p:nvSpPr>
          <p:cNvPr id="4" name="Slide Number Placeholder 2">
            <a:extLst>
              <a:ext uri="{FF2B5EF4-FFF2-40B4-BE49-F238E27FC236}">
                <a16:creationId xmlns:a16="http://schemas.microsoft.com/office/drawing/2014/main" id="{9E6DE546-98D5-24C6-8BC3-825EE71FBF45}"/>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25</a:t>
            </a:fld>
            <a:endParaRPr lang="en-US" sz="1600" dirty="0">
              <a:latin typeface="+mj-lt"/>
            </a:endParaRPr>
          </a:p>
        </p:txBody>
      </p:sp>
    </p:spTree>
    <p:extLst>
      <p:ext uri="{BB962C8B-B14F-4D97-AF65-F5344CB8AC3E}">
        <p14:creationId xmlns:p14="http://schemas.microsoft.com/office/powerpoint/2010/main" val="24565288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34530" y="1130709"/>
            <a:ext cx="10585326" cy="358877"/>
          </a:xfrm>
        </p:spPr>
        <p:txBody>
          <a:bodyPr/>
          <a:lstStyle/>
          <a:p>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Coalition Formations (</a:t>
            </a:r>
            <a:r>
              <a:rPr kumimoji="0" lang="en-ZA" sz="2600" b="1" i="1" u="none" strike="noStrike" kern="1200" cap="none" spc="0" normalizeH="0" baseline="0" noProof="0" dirty="0">
                <a:ln>
                  <a:noFill/>
                </a:ln>
                <a:solidFill>
                  <a:prstClr val="white"/>
                </a:solidFill>
                <a:effectLst/>
                <a:uLnTx/>
                <a:uFillTx/>
                <a:latin typeface="Arial" panose="020B0604020202020204"/>
                <a:ea typeface="+mj-ea"/>
                <a:cs typeface="+mj-cs"/>
              </a:rPr>
              <a:t>Cont</a:t>
            </a:r>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a:t>
            </a:r>
            <a:endParaRPr lang="en-ZA" sz="2600"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85534"/>
            <a:ext cx="10585327" cy="4838018"/>
          </a:xfrm>
        </p:spPr>
        <p:txBody>
          <a:bodyPr anchor="ctr">
            <a:normAutofit lnSpcReduction="10000"/>
          </a:bodyPr>
          <a:lstStyle/>
          <a:p>
            <a:pPr marR="330835" algn="just">
              <a:lnSpc>
                <a:spcPct val="100000"/>
              </a:lnSpc>
              <a:spcBef>
                <a:spcPts val="0"/>
              </a:spcBef>
              <a:spcAft>
                <a:spcPts val="1200"/>
              </a:spcAft>
              <a:buClr>
                <a:schemeClr val="tx1"/>
              </a:buClr>
            </a:pPr>
            <a:r>
              <a:rPr lang="en-US" sz="2400" b="0" dirty="0">
                <a:effectLst/>
              </a:rPr>
              <a:t>The second aspect of </a:t>
            </a:r>
            <a:r>
              <a:rPr lang="en-US" sz="2400" b="0" u="sng" dirty="0">
                <a:solidFill>
                  <a:srgbClr val="FF0000"/>
                </a:solidFill>
                <a:effectLst/>
              </a:rPr>
              <a:t>coalition formation relates to who forms or leads in coalition formation</a:t>
            </a:r>
            <a:r>
              <a:rPr lang="en-US" sz="2400" b="0" dirty="0">
                <a:solidFill>
                  <a:srgbClr val="FF0000"/>
                </a:solidFill>
                <a:effectLst/>
              </a:rPr>
              <a:t>.</a:t>
            </a:r>
          </a:p>
          <a:p>
            <a:pPr marR="330835" algn="just">
              <a:lnSpc>
                <a:spcPct val="100000"/>
              </a:lnSpc>
              <a:spcBef>
                <a:spcPts val="0"/>
              </a:spcBef>
              <a:spcAft>
                <a:spcPts val="1200"/>
              </a:spcAft>
              <a:buClr>
                <a:schemeClr val="tx1"/>
              </a:buClr>
            </a:pPr>
            <a:r>
              <a:rPr lang="en-US" sz="2400" b="0" u="sng" dirty="0">
                <a:solidFill>
                  <a:srgbClr val="FF0000"/>
                </a:solidFill>
                <a:effectLst/>
              </a:rPr>
              <a:t>Many of the countries reviewed do not necessarily regulate this area except for the widely known practice in Israel of allowing big parties to have the first opportunity to form coalitions</a:t>
            </a:r>
            <a:r>
              <a:rPr lang="en-US" sz="2400" b="0" dirty="0">
                <a:solidFill>
                  <a:srgbClr val="FF0000"/>
                </a:solidFill>
                <a:effectLst/>
              </a:rPr>
              <a:t> </a:t>
            </a:r>
            <a:r>
              <a:rPr lang="en-US" sz="2400" b="0" dirty="0">
                <a:effectLst/>
              </a:rPr>
              <a:t>seems to be preferred.</a:t>
            </a:r>
          </a:p>
          <a:p>
            <a:pPr marR="330835" algn="just">
              <a:lnSpc>
                <a:spcPct val="100000"/>
              </a:lnSpc>
              <a:spcBef>
                <a:spcPts val="0"/>
              </a:spcBef>
              <a:spcAft>
                <a:spcPts val="1200"/>
              </a:spcAft>
              <a:buClr>
                <a:schemeClr val="tx1"/>
              </a:buClr>
            </a:pPr>
            <a:r>
              <a:rPr lang="en-US" sz="2400" b="0" dirty="0">
                <a:effectLst/>
              </a:rPr>
              <a:t>This approach allows for </a:t>
            </a:r>
            <a:r>
              <a:rPr lang="en-US" sz="2400" b="0" u="sng" dirty="0">
                <a:solidFill>
                  <a:srgbClr val="FF0000"/>
                </a:solidFill>
                <a:effectLst/>
              </a:rPr>
              <a:t>big parties to lead the way hoping that grand or winning majority coalitions can emerge</a:t>
            </a:r>
            <a:r>
              <a:rPr lang="en-US" sz="2400" b="0" dirty="0">
                <a:solidFill>
                  <a:srgbClr val="FF0000"/>
                </a:solidFill>
                <a:effectLst/>
              </a:rPr>
              <a:t> </a:t>
            </a:r>
            <a:r>
              <a:rPr lang="en-US" sz="2400" b="0" dirty="0">
                <a:effectLst/>
              </a:rPr>
              <a:t>instead of minority coalitions which are known to be fragile the world-over.</a:t>
            </a:r>
          </a:p>
          <a:p>
            <a:pPr marR="330835" algn="just">
              <a:lnSpc>
                <a:spcPct val="100000"/>
              </a:lnSpc>
              <a:spcBef>
                <a:spcPts val="0"/>
              </a:spcBef>
              <a:spcAft>
                <a:spcPts val="1200"/>
              </a:spcAft>
              <a:buClr>
                <a:schemeClr val="tx1"/>
              </a:buClr>
            </a:pPr>
            <a:r>
              <a:rPr lang="en-US" sz="2400" b="0" dirty="0">
                <a:effectLst/>
              </a:rPr>
              <a:t>The </a:t>
            </a:r>
            <a:r>
              <a:rPr lang="en-US" sz="2400" b="0" u="sng" dirty="0">
                <a:effectLst/>
              </a:rPr>
              <a:t>“big party approach” has been criticized for tilting the balance in </a:t>
            </a:r>
            <a:r>
              <a:rPr lang="en-ZA" sz="2400" b="0" u="sng" dirty="0">
                <a:effectLst/>
              </a:rPr>
              <a:t>favour</a:t>
            </a:r>
            <a:r>
              <a:rPr lang="en-US" sz="2400" b="0" u="sng" dirty="0">
                <a:effectLst/>
              </a:rPr>
              <a:t> of dominant parties at the expense of small ones</a:t>
            </a:r>
            <a:r>
              <a:rPr lang="en-US" sz="2400" b="0" dirty="0">
                <a:effectLst/>
              </a:rPr>
              <a:t>, but it is a critical mechanism that brings in some balance and stability in the system. </a:t>
            </a:r>
          </a:p>
        </p:txBody>
      </p:sp>
      <p:sp>
        <p:nvSpPr>
          <p:cNvPr id="4" name="Slide Number Placeholder 2">
            <a:extLst>
              <a:ext uri="{FF2B5EF4-FFF2-40B4-BE49-F238E27FC236}">
                <a16:creationId xmlns:a16="http://schemas.microsoft.com/office/drawing/2014/main" id="{1C1CD3FF-B8D5-E68D-AB6D-8AB2DD66A1FB}"/>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26</a:t>
            </a:fld>
            <a:endParaRPr lang="en-US" sz="1600" dirty="0">
              <a:latin typeface="+mj-lt"/>
            </a:endParaRPr>
          </a:p>
        </p:txBody>
      </p:sp>
    </p:spTree>
    <p:extLst>
      <p:ext uri="{BB962C8B-B14F-4D97-AF65-F5344CB8AC3E}">
        <p14:creationId xmlns:p14="http://schemas.microsoft.com/office/powerpoint/2010/main" val="875968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34529" y="1135625"/>
            <a:ext cx="10585326" cy="358877"/>
          </a:xfrm>
        </p:spPr>
        <p:txBody>
          <a:bodyPr/>
          <a:lstStyle/>
          <a:p>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Types of Coalitions   </a:t>
            </a:r>
            <a:endParaRPr lang="en-ZA" sz="2600"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31774"/>
            <a:ext cx="10585327" cy="4224922"/>
          </a:xfrm>
        </p:spPr>
        <p:txBody>
          <a:bodyPr anchor="ctr">
            <a:normAutofit/>
          </a:bodyPr>
          <a:lstStyle/>
          <a:p>
            <a:pPr marR="330835" algn="just">
              <a:lnSpc>
                <a:spcPct val="100000"/>
              </a:lnSpc>
              <a:spcBef>
                <a:spcPts val="0"/>
              </a:spcBef>
              <a:spcAft>
                <a:spcPts val="1200"/>
              </a:spcAft>
              <a:buClr>
                <a:schemeClr val="tx1"/>
              </a:buClr>
            </a:pPr>
            <a:r>
              <a:rPr lang="en-US" sz="2400" b="0" dirty="0">
                <a:effectLst/>
              </a:rPr>
              <a:t>The </a:t>
            </a:r>
            <a:r>
              <a:rPr lang="en-US" sz="2400" b="0" u="sng" dirty="0">
                <a:effectLst/>
              </a:rPr>
              <a:t>local government system in many of the countries reviewed are </a:t>
            </a:r>
            <a:r>
              <a:rPr lang="en-US" sz="2400" b="0" dirty="0">
                <a:effectLst/>
              </a:rPr>
              <a:t>also </a:t>
            </a:r>
            <a:r>
              <a:rPr lang="en-US" sz="2400" b="0" u="sng" dirty="0">
                <a:effectLst/>
              </a:rPr>
              <a:t>designed to produce grand or winning majority coalition </a:t>
            </a:r>
            <a:r>
              <a:rPr lang="en-US" sz="2400" b="0" dirty="0">
                <a:effectLst/>
              </a:rPr>
              <a:t>governments.</a:t>
            </a:r>
          </a:p>
          <a:p>
            <a:pPr marR="330835" algn="just">
              <a:lnSpc>
                <a:spcPct val="100000"/>
              </a:lnSpc>
              <a:spcBef>
                <a:spcPts val="0"/>
              </a:spcBef>
              <a:spcAft>
                <a:spcPts val="1200"/>
              </a:spcAft>
              <a:buClr>
                <a:schemeClr val="tx1"/>
              </a:buClr>
            </a:pPr>
            <a:r>
              <a:rPr lang="en-US" b="0" dirty="0"/>
              <a:t>Based</a:t>
            </a:r>
            <a:r>
              <a:rPr lang="en-US" sz="2400" b="0" dirty="0">
                <a:effectLst/>
              </a:rPr>
              <a:t> on experience of many years, they realised that even though parties have a choice of who they want to form a coalition with, </a:t>
            </a:r>
            <a:r>
              <a:rPr lang="en-US" sz="2400" b="0" u="sng" dirty="0">
                <a:effectLst/>
              </a:rPr>
              <a:t>minority coalitions are fragile and risky as they tend to crumble even when only one party withdraws</a:t>
            </a:r>
            <a:r>
              <a:rPr lang="en-US" sz="2400" b="0" dirty="0">
                <a:effectLst/>
              </a:rPr>
              <a:t>.</a:t>
            </a:r>
          </a:p>
          <a:p>
            <a:pPr marR="330835" algn="just">
              <a:lnSpc>
                <a:spcPct val="100000"/>
              </a:lnSpc>
              <a:spcBef>
                <a:spcPts val="0"/>
              </a:spcBef>
              <a:spcAft>
                <a:spcPts val="1200"/>
              </a:spcAft>
              <a:buClr>
                <a:schemeClr val="tx1"/>
              </a:buClr>
            </a:pPr>
            <a:r>
              <a:rPr lang="en-US" sz="2400" b="0" dirty="0">
                <a:effectLst/>
              </a:rPr>
              <a:t>So, they prefer grand or winning majority coalitions, and to enable that, apart from giving big parties first right to form coalitions, they have also introduced thresholds for parties to gain a seat in Council.</a:t>
            </a:r>
          </a:p>
        </p:txBody>
      </p:sp>
      <p:sp>
        <p:nvSpPr>
          <p:cNvPr id="4" name="Slide Number Placeholder 2">
            <a:extLst>
              <a:ext uri="{FF2B5EF4-FFF2-40B4-BE49-F238E27FC236}">
                <a16:creationId xmlns:a16="http://schemas.microsoft.com/office/drawing/2014/main" id="{F144A5C9-EC21-E6CF-29D4-99C2A4A80C2B}"/>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27</a:t>
            </a:fld>
            <a:endParaRPr lang="en-US" sz="1600" dirty="0">
              <a:latin typeface="+mj-lt"/>
            </a:endParaRPr>
          </a:p>
        </p:txBody>
      </p:sp>
    </p:spTree>
    <p:extLst>
      <p:ext uri="{BB962C8B-B14F-4D97-AF65-F5344CB8AC3E}">
        <p14:creationId xmlns:p14="http://schemas.microsoft.com/office/powerpoint/2010/main" val="20301714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34530" y="1140541"/>
            <a:ext cx="10585326" cy="358877"/>
          </a:xfrm>
        </p:spPr>
        <p:txBody>
          <a:bodyPr/>
          <a:lstStyle/>
          <a:p>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Thresholds</a:t>
            </a:r>
            <a:r>
              <a:rPr kumimoji="0" lang="en-ZA" sz="2400" b="1" i="0" u="none" strike="noStrike" kern="1200" cap="none" spc="0" normalizeH="0" baseline="0" noProof="0" dirty="0">
                <a:ln>
                  <a:noFill/>
                </a:ln>
                <a:solidFill>
                  <a:prstClr val="white"/>
                </a:solidFill>
                <a:effectLst/>
                <a:uLnTx/>
                <a:uFillTx/>
                <a:latin typeface="Arial" panose="020B0604020202020204"/>
                <a:ea typeface="+mj-ea"/>
                <a:cs typeface="+mj-cs"/>
              </a:rPr>
              <a:t> </a:t>
            </a:r>
            <a:endParaRPr lang="en-ZA"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85534"/>
            <a:ext cx="10585327" cy="4838018"/>
          </a:xfrm>
        </p:spPr>
        <p:txBody>
          <a:bodyPr anchor="ctr">
            <a:normAutofit/>
          </a:bodyPr>
          <a:lstStyle/>
          <a:p>
            <a:pPr marR="330835" algn="just">
              <a:lnSpc>
                <a:spcPct val="100000"/>
              </a:lnSpc>
              <a:spcBef>
                <a:spcPts val="0"/>
              </a:spcBef>
              <a:spcAft>
                <a:spcPts val="1200"/>
              </a:spcAft>
              <a:buClr>
                <a:schemeClr val="tx1"/>
              </a:buClr>
            </a:pPr>
            <a:r>
              <a:rPr lang="en-US" sz="2400" b="0" dirty="0">
                <a:effectLst/>
              </a:rPr>
              <a:t>In </a:t>
            </a:r>
            <a:r>
              <a:rPr lang="en-US" sz="2400" b="0" u="sng" dirty="0">
                <a:solidFill>
                  <a:srgbClr val="FF0000"/>
                </a:solidFill>
                <a:effectLst/>
              </a:rPr>
              <a:t>South Africa</a:t>
            </a:r>
            <a:r>
              <a:rPr lang="en-US" sz="2400" b="0" dirty="0">
                <a:effectLst/>
              </a:rPr>
              <a:t>, except for </a:t>
            </a:r>
            <a:r>
              <a:rPr lang="en-US" sz="2400" b="0" u="sng" dirty="0">
                <a:effectLst/>
              </a:rPr>
              <a:t>the national assembly which has set 0,25% threshold, there is practically no threshold in local government</a:t>
            </a:r>
            <a:r>
              <a:rPr lang="en-US" sz="2400" b="0" dirty="0">
                <a:effectLst/>
              </a:rPr>
              <a:t>. </a:t>
            </a:r>
          </a:p>
          <a:p>
            <a:pPr marR="330835" algn="just">
              <a:lnSpc>
                <a:spcPct val="100000"/>
              </a:lnSpc>
              <a:spcBef>
                <a:spcPts val="0"/>
              </a:spcBef>
              <a:spcAft>
                <a:spcPts val="1200"/>
              </a:spcAft>
              <a:buClr>
                <a:schemeClr val="tx1"/>
              </a:buClr>
            </a:pPr>
            <a:r>
              <a:rPr lang="en-US" sz="2400" b="0" dirty="0">
                <a:effectLst/>
              </a:rPr>
              <a:t>The electoral system uses natural or some fractional calculus to eliminate parties from seat allocation</a:t>
            </a:r>
            <a:r>
              <a:rPr lang="en-US" b="0" dirty="0"/>
              <a:t>s.</a:t>
            </a:r>
            <a:r>
              <a:rPr lang="en-US" sz="2400" b="0" dirty="0">
                <a:effectLst/>
              </a:rPr>
              <a:t> </a:t>
            </a:r>
          </a:p>
          <a:p>
            <a:pPr marR="330835" algn="just">
              <a:lnSpc>
                <a:spcPct val="100000"/>
              </a:lnSpc>
              <a:spcBef>
                <a:spcPts val="0"/>
              </a:spcBef>
              <a:spcAft>
                <a:spcPts val="1200"/>
              </a:spcAft>
              <a:buClr>
                <a:schemeClr val="tx1"/>
              </a:buClr>
            </a:pPr>
            <a:r>
              <a:rPr lang="en-US" sz="2400" b="0" dirty="0">
                <a:effectLst/>
              </a:rPr>
              <a:t>In </a:t>
            </a:r>
            <a:r>
              <a:rPr lang="en-US" sz="2400" b="0" u="sng" dirty="0">
                <a:solidFill>
                  <a:srgbClr val="FF0000"/>
                </a:solidFill>
                <a:effectLst/>
              </a:rPr>
              <a:t>Denmark</a:t>
            </a:r>
            <a:r>
              <a:rPr lang="en-US" sz="2400" b="0" dirty="0">
                <a:effectLst/>
              </a:rPr>
              <a:t> they set a </a:t>
            </a:r>
            <a:r>
              <a:rPr lang="en-US" sz="2400" b="0" u="sng" dirty="0">
                <a:effectLst/>
              </a:rPr>
              <a:t>threshold at 2%</a:t>
            </a:r>
            <a:r>
              <a:rPr lang="en-US" sz="2400" b="0" dirty="0">
                <a:effectLst/>
              </a:rPr>
              <a:t> and </a:t>
            </a:r>
            <a:r>
              <a:rPr lang="en-US" sz="2400" b="0" u="sng" dirty="0">
                <a:solidFill>
                  <a:srgbClr val="FF0000"/>
                </a:solidFill>
                <a:effectLst/>
              </a:rPr>
              <a:t>Germany</a:t>
            </a:r>
            <a:r>
              <a:rPr lang="en-US" sz="2400" b="0" dirty="0">
                <a:effectLst/>
              </a:rPr>
              <a:t> at </a:t>
            </a:r>
            <a:r>
              <a:rPr lang="en-US" sz="2400" b="0" u="sng" dirty="0">
                <a:effectLst/>
              </a:rPr>
              <a:t>just under 5%</a:t>
            </a:r>
            <a:r>
              <a:rPr lang="en-US" sz="2400" b="0" dirty="0">
                <a:effectLst/>
              </a:rPr>
              <a:t>.</a:t>
            </a:r>
          </a:p>
          <a:p>
            <a:pPr marR="330835" algn="just">
              <a:lnSpc>
                <a:spcPct val="100000"/>
              </a:lnSpc>
              <a:spcBef>
                <a:spcPts val="0"/>
              </a:spcBef>
              <a:spcAft>
                <a:spcPts val="1200"/>
              </a:spcAft>
              <a:buClr>
                <a:schemeClr val="tx1"/>
              </a:buClr>
            </a:pPr>
            <a:r>
              <a:rPr lang="en-US" sz="2400" b="0" dirty="0">
                <a:effectLst/>
              </a:rPr>
              <a:t>In </a:t>
            </a:r>
            <a:r>
              <a:rPr lang="en-US" sz="2400" b="0" u="sng" dirty="0">
                <a:solidFill>
                  <a:srgbClr val="FF0000"/>
                </a:solidFill>
                <a:effectLst/>
              </a:rPr>
              <a:t>other systems</a:t>
            </a:r>
            <a:r>
              <a:rPr lang="en-US" sz="2400" b="0" dirty="0">
                <a:effectLst/>
              </a:rPr>
              <a:t>, they set the </a:t>
            </a:r>
            <a:r>
              <a:rPr lang="en-US" sz="2400" b="0" u="sng" dirty="0">
                <a:effectLst/>
              </a:rPr>
              <a:t>limit at 4 seats</a:t>
            </a:r>
            <a:r>
              <a:rPr lang="en-US" sz="2400" b="0" dirty="0">
                <a:effectLst/>
              </a:rPr>
              <a:t>, so in other words, </a:t>
            </a:r>
            <a:r>
              <a:rPr lang="en-US" sz="2400" b="0" u="sng" dirty="0">
                <a:effectLst/>
              </a:rPr>
              <a:t>if you cannot obtain 4 seats in Council you don’t qualify</a:t>
            </a:r>
            <a:r>
              <a:rPr lang="en-US" sz="2400" b="0" dirty="0">
                <a:effectLst/>
              </a:rPr>
              <a:t>.</a:t>
            </a:r>
          </a:p>
          <a:p>
            <a:pPr marR="330835" algn="just">
              <a:lnSpc>
                <a:spcPct val="100000"/>
              </a:lnSpc>
              <a:spcBef>
                <a:spcPts val="0"/>
              </a:spcBef>
              <a:spcAft>
                <a:spcPts val="1200"/>
              </a:spcAft>
              <a:buClr>
                <a:schemeClr val="tx1"/>
              </a:buClr>
            </a:pPr>
            <a:r>
              <a:rPr lang="en-US" sz="2400" b="0" dirty="0">
                <a:effectLst/>
              </a:rPr>
              <a:t>The </a:t>
            </a:r>
            <a:r>
              <a:rPr lang="en-US" sz="2400" b="0" u="sng" dirty="0">
                <a:effectLst/>
              </a:rPr>
              <a:t>system is meant to make sure that only parties with higher numbers are in Council</a:t>
            </a:r>
            <a:r>
              <a:rPr lang="en-US" sz="2400" b="0" dirty="0">
                <a:effectLst/>
              </a:rPr>
              <a:t> and thereby create chances for grand or winning majority coalitions. </a:t>
            </a:r>
          </a:p>
        </p:txBody>
      </p:sp>
      <p:sp>
        <p:nvSpPr>
          <p:cNvPr id="4" name="Slide Number Placeholder 2">
            <a:extLst>
              <a:ext uri="{FF2B5EF4-FFF2-40B4-BE49-F238E27FC236}">
                <a16:creationId xmlns:a16="http://schemas.microsoft.com/office/drawing/2014/main" id="{9491134D-8BE9-9FC7-3F42-A153E6B29F35}"/>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28</a:t>
            </a:fld>
            <a:endParaRPr lang="en-US" sz="1600" dirty="0">
              <a:latin typeface="+mj-lt"/>
            </a:endParaRPr>
          </a:p>
        </p:txBody>
      </p:sp>
    </p:spTree>
    <p:extLst>
      <p:ext uri="{BB962C8B-B14F-4D97-AF65-F5344CB8AC3E}">
        <p14:creationId xmlns:p14="http://schemas.microsoft.com/office/powerpoint/2010/main" val="2547407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34529" y="1155289"/>
            <a:ext cx="10634488" cy="358877"/>
          </a:xfrm>
        </p:spPr>
        <p:txBody>
          <a:bodyPr/>
          <a:lstStyle/>
          <a:p>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Coalition Agreements </a:t>
            </a:r>
            <a:endParaRPr lang="en-ZA" sz="2600"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804218"/>
            <a:ext cx="10585327" cy="4719334"/>
          </a:xfrm>
        </p:spPr>
        <p:txBody>
          <a:bodyPr anchor="ctr">
            <a:normAutofit fontScale="62500" lnSpcReduction="20000"/>
          </a:bodyPr>
          <a:lstStyle/>
          <a:p>
            <a:pPr marR="330835" algn="just">
              <a:lnSpc>
                <a:spcPct val="120000"/>
              </a:lnSpc>
              <a:spcBef>
                <a:spcPts val="0"/>
              </a:spcBef>
              <a:spcAft>
                <a:spcPts val="1200"/>
              </a:spcAft>
              <a:buClr>
                <a:schemeClr val="tx1"/>
              </a:buClr>
            </a:pPr>
            <a:r>
              <a:rPr lang="en-US" sz="3400" b="0" u="sng" dirty="0"/>
              <a:t>Many of the countries reviewed do not necessarily legislate for coalition agreements in the sense of prescribing form</a:t>
            </a:r>
            <a:r>
              <a:rPr lang="en-US" sz="3400" b="0" dirty="0"/>
              <a:t>, content and nature of the agreements but they at least </a:t>
            </a:r>
            <a:r>
              <a:rPr lang="en-US" sz="3400" b="0" u="sng" dirty="0"/>
              <a:t>encourage parties to develop such</a:t>
            </a:r>
            <a:r>
              <a:rPr lang="en-US" sz="3400" b="0" dirty="0"/>
              <a:t> agreements and </a:t>
            </a:r>
            <a:r>
              <a:rPr lang="en-US" sz="3400" b="0" u="sng" dirty="0"/>
              <a:t>legally require political parties to publish them so that the public knows</a:t>
            </a:r>
            <a:r>
              <a:rPr lang="en-US" sz="3400" b="0" dirty="0"/>
              <a:t> what is in those agreements. </a:t>
            </a:r>
          </a:p>
          <a:p>
            <a:pPr marR="330835" algn="just">
              <a:lnSpc>
                <a:spcPct val="120000"/>
              </a:lnSpc>
              <a:spcBef>
                <a:spcPts val="0"/>
              </a:spcBef>
              <a:spcAft>
                <a:spcPts val="1200"/>
              </a:spcAft>
              <a:buClr>
                <a:schemeClr val="tx1"/>
              </a:buClr>
            </a:pPr>
            <a:r>
              <a:rPr lang="en-US" sz="3400" b="0" dirty="0"/>
              <a:t>In all of the countries reviewed, it has been acknowledged that coalition agreements are difficult to regulate let alone to enforce as they are political rather than legal contracts.</a:t>
            </a:r>
          </a:p>
          <a:p>
            <a:pPr marL="268288" marR="330835" indent="0" algn="just">
              <a:lnSpc>
                <a:spcPct val="120000"/>
              </a:lnSpc>
              <a:spcBef>
                <a:spcPts val="0"/>
              </a:spcBef>
              <a:spcAft>
                <a:spcPts val="1200"/>
              </a:spcAft>
              <a:buClr>
                <a:schemeClr val="accent1"/>
              </a:buClr>
              <a:buNone/>
            </a:pPr>
            <a:r>
              <a:rPr lang="en-US" sz="3400" dirty="0">
                <a:effectLst/>
              </a:rPr>
              <a:t>As the Report from the </a:t>
            </a:r>
            <a:r>
              <a:rPr lang="en-US" sz="3400" u="sng" dirty="0">
                <a:solidFill>
                  <a:srgbClr val="FF0000"/>
                </a:solidFill>
                <a:effectLst/>
              </a:rPr>
              <a:t>Danish Study</a:t>
            </a:r>
            <a:r>
              <a:rPr lang="en-US" sz="3400" dirty="0">
                <a:solidFill>
                  <a:srgbClr val="FF0000"/>
                </a:solidFill>
                <a:effectLst/>
              </a:rPr>
              <a:t> </a:t>
            </a:r>
            <a:r>
              <a:rPr lang="en-US" sz="3400" dirty="0">
                <a:effectLst/>
              </a:rPr>
              <a:t>notes:</a:t>
            </a:r>
          </a:p>
          <a:p>
            <a:pPr marR="330835" algn="just">
              <a:lnSpc>
                <a:spcPct val="120000"/>
              </a:lnSpc>
              <a:spcBef>
                <a:spcPts val="0"/>
              </a:spcBef>
              <a:spcAft>
                <a:spcPts val="1200"/>
              </a:spcAft>
              <a:buClr>
                <a:schemeClr val="tx1"/>
              </a:buClr>
            </a:pPr>
            <a:r>
              <a:rPr lang="en-US" sz="3400" b="0" dirty="0">
                <a:effectLst/>
              </a:rPr>
              <a:t>“</a:t>
            </a:r>
            <a:r>
              <a:rPr lang="en-US" sz="3400" b="0" u="sng" dirty="0">
                <a:effectLst/>
              </a:rPr>
              <a:t>While not legally binding, these agreements are considered morally binding and a failure to adhere to them, will be viewed negatively by the electorate</a:t>
            </a:r>
            <a:r>
              <a:rPr lang="en-US" sz="3400" b="0" dirty="0">
                <a:effectLst/>
              </a:rPr>
              <a:t>” and parties that breach the contract are punished at the polls”.</a:t>
            </a:r>
          </a:p>
          <a:p>
            <a:pPr marR="330835" algn="just">
              <a:lnSpc>
                <a:spcPct val="100000"/>
              </a:lnSpc>
              <a:spcBef>
                <a:spcPts val="0"/>
              </a:spcBef>
              <a:spcAft>
                <a:spcPts val="1200"/>
              </a:spcAft>
              <a:buClr>
                <a:schemeClr val="accent1"/>
              </a:buClr>
            </a:pPr>
            <a:endParaRPr lang="en-US" sz="2400" b="0" dirty="0">
              <a:effectLst/>
            </a:endParaRPr>
          </a:p>
        </p:txBody>
      </p:sp>
      <p:sp>
        <p:nvSpPr>
          <p:cNvPr id="4" name="Slide Number Placeholder 2">
            <a:extLst>
              <a:ext uri="{FF2B5EF4-FFF2-40B4-BE49-F238E27FC236}">
                <a16:creationId xmlns:a16="http://schemas.microsoft.com/office/drawing/2014/main" id="{0F4AABD1-FEB1-1F49-E54C-93B394FBF9AD}"/>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29</a:t>
            </a:fld>
            <a:endParaRPr lang="en-US" sz="1600" dirty="0">
              <a:latin typeface="+mj-lt"/>
            </a:endParaRPr>
          </a:p>
        </p:txBody>
      </p:sp>
    </p:spTree>
    <p:extLst>
      <p:ext uri="{BB962C8B-B14F-4D97-AF65-F5344CB8AC3E}">
        <p14:creationId xmlns:p14="http://schemas.microsoft.com/office/powerpoint/2010/main" val="1720249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2EFF8-8F8C-06F9-B18C-4D51041D7F48}"/>
              </a:ext>
            </a:extLst>
          </p:cNvPr>
          <p:cNvSpPr>
            <a:spLocks noGrp="1"/>
          </p:cNvSpPr>
          <p:nvPr>
            <p:ph type="title"/>
          </p:nvPr>
        </p:nvSpPr>
        <p:spPr/>
        <p:txBody>
          <a:bodyPr/>
          <a:lstStyle/>
          <a:p>
            <a:r>
              <a:rPr lang="en-ZA" dirty="0"/>
              <a:t>Purpose </a:t>
            </a:r>
          </a:p>
        </p:txBody>
      </p:sp>
      <p:sp>
        <p:nvSpPr>
          <p:cNvPr id="5" name="Content Placeholder 4">
            <a:extLst>
              <a:ext uri="{FF2B5EF4-FFF2-40B4-BE49-F238E27FC236}">
                <a16:creationId xmlns:a16="http://schemas.microsoft.com/office/drawing/2014/main" id="{0478F80E-DA34-F721-1723-B2AC13019FFA}"/>
              </a:ext>
            </a:extLst>
          </p:cNvPr>
          <p:cNvSpPr>
            <a:spLocks noGrp="1"/>
          </p:cNvSpPr>
          <p:nvPr>
            <p:ph idx="1"/>
          </p:nvPr>
        </p:nvSpPr>
        <p:spPr>
          <a:xfrm>
            <a:off x="1334529" y="1567547"/>
            <a:ext cx="10585327" cy="3171167"/>
          </a:xfrm>
        </p:spPr>
        <p:txBody>
          <a:bodyPr/>
          <a:lstStyle/>
          <a:p>
            <a:pPr marL="114300" indent="0" algn="just" hangingPunct="0">
              <a:lnSpc>
                <a:spcPct val="115000"/>
              </a:lnSpc>
              <a:buNone/>
            </a:pPr>
            <a:endParaRPr lang="en-US" sz="1800" dirty="0">
              <a:effectLst/>
              <a:latin typeface="Arial" panose="020B0604020202020204" pitchFamily="34" charset="0"/>
              <a:ea typeface="Times New Roman" panose="02020603050405020304" pitchFamily="18" charset="0"/>
            </a:endParaRPr>
          </a:p>
          <a:p>
            <a:pPr marL="114300" indent="0" algn="just" hangingPunct="0">
              <a:lnSpc>
                <a:spcPct val="115000"/>
              </a:lnSpc>
              <a:buNone/>
            </a:pPr>
            <a:r>
              <a:rPr lang="en-US" sz="1800" dirty="0">
                <a:effectLst/>
                <a:latin typeface="Arial" panose="020B0604020202020204" pitchFamily="34" charset="0"/>
                <a:ea typeface="Times New Roman" panose="02020603050405020304" pitchFamily="18" charset="0"/>
              </a:rPr>
              <a:t>The purpose of the presentation is to share with the Portfolio Committee the:</a:t>
            </a:r>
          </a:p>
          <a:p>
            <a:pPr marL="114300" indent="0" algn="just" hangingPunct="0">
              <a:lnSpc>
                <a:spcPct val="115000"/>
              </a:lnSpc>
              <a:buNone/>
            </a:pPr>
            <a:endParaRPr lang="en-ZA" sz="1800" dirty="0">
              <a:effectLst/>
              <a:latin typeface="Times New Roman" panose="02020603050405020304" pitchFamily="18" charset="0"/>
              <a:ea typeface="Times New Roman" panose="02020603050405020304" pitchFamily="18" charset="0"/>
            </a:endParaRPr>
          </a:p>
          <a:p>
            <a:pPr marL="468313" indent="-285750" algn="just" hangingPunct="0">
              <a:lnSpc>
                <a:spcPct val="115000"/>
              </a:lnSpc>
            </a:pPr>
            <a:r>
              <a:rPr lang="en-US" sz="1800" b="0" dirty="0">
                <a:effectLst/>
                <a:latin typeface="Arial" panose="020B0604020202020204" pitchFamily="34" charset="0"/>
                <a:ea typeface="Times New Roman" panose="02020603050405020304" pitchFamily="18" charset="0"/>
              </a:rPr>
              <a:t>Findings, observations and options going forward </a:t>
            </a:r>
            <a:r>
              <a:rPr lang="en-US" sz="1800" b="0" dirty="0">
                <a:latin typeface="Arial" panose="020B0604020202020204" pitchFamily="34" charset="0"/>
                <a:ea typeface="Times New Roman" panose="02020603050405020304" pitchFamily="18" charset="0"/>
              </a:rPr>
              <a:t>articulated in </a:t>
            </a:r>
            <a:r>
              <a:rPr lang="en-US" sz="1800" b="0" dirty="0">
                <a:effectLst/>
                <a:latin typeface="Arial" panose="020B0604020202020204" pitchFamily="34" charset="0"/>
                <a:ea typeface="Times New Roman" panose="02020603050405020304" pitchFamily="18" charset="0"/>
              </a:rPr>
              <a:t>the study on the impact of coalition governments in municipalities in Gauteng</a:t>
            </a:r>
            <a:endParaRPr lang="en-GB" dirty="0"/>
          </a:p>
        </p:txBody>
      </p:sp>
      <p:sp>
        <p:nvSpPr>
          <p:cNvPr id="3" name="Slide Number Placeholder 2">
            <a:extLst>
              <a:ext uri="{FF2B5EF4-FFF2-40B4-BE49-F238E27FC236}">
                <a16:creationId xmlns:a16="http://schemas.microsoft.com/office/drawing/2014/main" id="{6F8F9A37-15AF-4832-D787-D8197848B8CC}"/>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3</a:t>
            </a:fld>
            <a:endParaRPr lang="en-US" sz="1600" dirty="0">
              <a:latin typeface="+mj-lt"/>
            </a:endParaRPr>
          </a:p>
        </p:txBody>
      </p:sp>
    </p:spTree>
    <p:extLst>
      <p:ext uri="{BB962C8B-B14F-4D97-AF65-F5344CB8AC3E}">
        <p14:creationId xmlns:p14="http://schemas.microsoft.com/office/powerpoint/2010/main" val="1050943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34530" y="1150374"/>
            <a:ext cx="10585326" cy="358877"/>
          </a:xfrm>
        </p:spPr>
        <p:txBody>
          <a:bodyPr/>
          <a:lstStyle/>
          <a:p>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Coalition Management </a:t>
            </a:r>
            <a:endParaRPr lang="en-ZA" sz="2600"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85534"/>
            <a:ext cx="10585327" cy="4838018"/>
          </a:xfrm>
        </p:spPr>
        <p:txBody>
          <a:bodyPr anchor="ctr">
            <a:normAutofit fontScale="62500" lnSpcReduction="20000"/>
          </a:bodyPr>
          <a:lstStyle/>
          <a:p>
            <a:pPr marR="330835" algn="just">
              <a:lnSpc>
                <a:spcPct val="120000"/>
              </a:lnSpc>
              <a:spcBef>
                <a:spcPts val="0"/>
              </a:spcBef>
              <a:spcAft>
                <a:spcPts val="1200"/>
              </a:spcAft>
              <a:buClr>
                <a:schemeClr val="tx1"/>
              </a:buClr>
            </a:pPr>
            <a:r>
              <a:rPr lang="en-US" sz="3400" b="0" dirty="0"/>
              <a:t>Many of the studied countries </a:t>
            </a:r>
            <a:r>
              <a:rPr lang="en-US" sz="3400" b="0" u="sng" dirty="0"/>
              <a:t>encourage municipalities to set up political management structures at local level to manage coalitions</a:t>
            </a:r>
            <a:r>
              <a:rPr lang="en-US" sz="3400" b="0" dirty="0"/>
              <a:t>. </a:t>
            </a:r>
          </a:p>
          <a:p>
            <a:pPr marR="330835" algn="just">
              <a:lnSpc>
                <a:spcPct val="120000"/>
              </a:lnSpc>
              <a:spcBef>
                <a:spcPts val="0"/>
              </a:spcBef>
              <a:spcAft>
                <a:spcPts val="1200"/>
              </a:spcAft>
              <a:buClr>
                <a:schemeClr val="tx1"/>
              </a:buClr>
            </a:pPr>
            <a:r>
              <a:rPr lang="en-US" sz="3400" b="0" dirty="0"/>
              <a:t>They insist on those </a:t>
            </a:r>
            <a:r>
              <a:rPr lang="en-US" sz="3400" b="0" u="sng" dirty="0"/>
              <a:t>structures being local and minimise involvement or interference by regional or national leaders</a:t>
            </a:r>
            <a:r>
              <a:rPr lang="en-US" sz="3400" b="0" dirty="0"/>
              <a:t> as that can be intrusive and disruptive. </a:t>
            </a:r>
          </a:p>
          <a:p>
            <a:pPr marR="330835" algn="just">
              <a:lnSpc>
                <a:spcPct val="120000"/>
              </a:lnSpc>
              <a:spcBef>
                <a:spcPts val="0"/>
              </a:spcBef>
              <a:spcAft>
                <a:spcPts val="1200"/>
              </a:spcAft>
              <a:buClr>
                <a:schemeClr val="tx1"/>
              </a:buClr>
            </a:pPr>
            <a:r>
              <a:rPr lang="en-US" sz="3400" b="0" dirty="0"/>
              <a:t>In </a:t>
            </a:r>
            <a:r>
              <a:rPr lang="en-US" sz="3400" b="0" u="sng" dirty="0">
                <a:solidFill>
                  <a:srgbClr val="FF0000"/>
                </a:solidFill>
              </a:rPr>
              <a:t>Denmark</a:t>
            </a:r>
            <a:r>
              <a:rPr lang="en-US" sz="3400" b="0" dirty="0"/>
              <a:t>, the </a:t>
            </a:r>
            <a:r>
              <a:rPr lang="en-US" sz="3400" b="0" u="sng" dirty="0"/>
              <a:t>local leaders of political parties have more power in decision-making and the management of coalition affairs</a:t>
            </a:r>
            <a:r>
              <a:rPr lang="en-US" sz="3400" b="0" dirty="0"/>
              <a:t>.</a:t>
            </a:r>
          </a:p>
          <a:p>
            <a:pPr marR="330835" algn="just">
              <a:lnSpc>
                <a:spcPct val="120000"/>
              </a:lnSpc>
              <a:spcBef>
                <a:spcPts val="0"/>
              </a:spcBef>
              <a:spcAft>
                <a:spcPts val="1200"/>
              </a:spcAft>
              <a:buClr>
                <a:schemeClr val="tx1"/>
              </a:buClr>
            </a:pPr>
            <a:r>
              <a:rPr lang="en-US" sz="3400" b="0" dirty="0"/>
              <a:t>The governments in these countries also </a:t>
            </a:r>
            <a:r>
              <a:rPr lang="en-US" sz="3400" b="0" u="sng" dirty="0"/>
              <a:t>encourage coalition partners to set dispute resolution mechanisms with clear warning signals</a:t>
            </a:r>
            <a:r>
              <a:rPr lang="en-US" sz="3400" b="0" dirty="0"/>
              <a:t> and processes of timely intervention to anticipate and arrest crises before they happen. </a:t>
            </a:r>
          </a:p>
          <a:p>
            <a:pPr marR="330835" algn="just">
              <a:lnSpc>
                <a:spcPct val="120000"/>
              </a:lnSpc>
              <a:spcBef>
                <a:spcPts val="0"/>
              </a:spcBef>
              <a:spcAft>
                <a:spcPts val="1200"/>
              </a:spcAft>
              <a:buClr>
                <a:schemeClr val="tx1"/>
              </a:buClr>
            </a:pPr>
            <a:r>
              <a:rPr lang="en-US" sz="3400" b="0" dirty="0"/>
              <a:t>These mechanisms are key to </a:t>
            </a:r>
            <a:r>
              <a:rPr lang="en-US" sz="3400" b="0" u="sng" dirty="0"/>
              <a:t>assure stability of governance </a:t>
            </a:r>
            <a:r>
              <a:rPr lang="en-US" sz="3400" b="0" dirty="0"/>
              <a:t>at local government level.</a:t>
            </a:r>
          </a:p>
          <a:p>
            <a:pPr marR="330835" algn="just">
              <a:lnSpc>
                <a:spcPct val="100000"/>
              </a:lnSpc>
              <a:spcBef>
                <a:spcPts val="0"/>
              </a:spcBef>
              <a:spcAft>
                <a:spcPts val="1200"/>
              </a:spcAft>
              <a:buClr>
                <a:schemeClr val="accent1"/>
              </a:buClr>
            </a:pPr>
            <a:endParaRPr lang="en-US" sz="2400" b="0" dirty="0">
              <a:effectLst/>
            </a:endParaRPr>
          </a:p>
        </p:txBody>
      </p:sp>
      <p:sp>
        <p:nvSpPr>
          <p:cNvPr id="4" name="Slide Number Placeholder 2">
            <a:extLst>
              <a:ext uri="{FF2B5EF4-FFF2-40B4-BE49-F238E27FC236}">
                <a16:creationId xmlns:a16="http://schemas.microsoft.com/office/drawing/2014/main" id="{286FD9E3-7C67-5BF6-CEC4-18F5F4C082E5}"/>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30</a:t>
            </a:fld>
            <a:endParaRPr lang="en-US" sz="1600" dirty="0">
              <a:latin typeface="+mj-lt"/>
            </a:endParaRPr>
          </a:p>
        </p:txBody>
      </p:sp>
    </p:spTree>
    <p:extLst>
      <p:ext uri="{BB962C8B-B14F-4D97-AF65-F5344CB8AC3E}">
        <p14:creationId xmlns:p14="http://schemas.microsoft.com/office/powerpoint/2010/main" val="4107582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73859" y="1140541"/>
            <a:ext cx="10585326" cy="358877"/>
          </a:xfrm>
        </p:spPr>
        <p:txBody>
          <a:bodyPr/>
          <a:lstStyle/>
          <a:p>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Coalition Management (</a:t>
            </a:r>
            <a:r>
              <a:rPr kumimoji="0" lang="en-ZA" sz="2600" b="1" i="1" u="none" strike="noStrike" kern="1200" cap="none" spc="0" normalizeH="0" baseline="0" noProof="0" dirty="0">
                <a:ln>
                  <a:noFill/>
                </a:ln>
                <a:solidFill>
                  <a:prstClr val="white"/>
                </a:solidFill>
                <a:effectLst/>
                <a:uLnTx/>
                <a:uFillTx/>
                <a:latin typeface="Arial" panose="020B0604020202020204"/>
                <a:ea typeface="+mj-ea"/>
                <a:cs typeface="+mj-cs"/>
              </a:rPr>
              <a:t>Cont</a:t>
            </a:r>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 </a:t>
            </a:r>
            <a:endParaRPr lang="en-ZA" sz="2600"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30" y="1672189"/>
            <a:ext cx="10585327" cy="4123883"/>
          </a:xfrm>
        </p:spPr>
        <p:txBody>
          <a:bodyPr anchor="ctr">
            <a:normAutofit/>
          </a:bodyPr>
          <a:lstStyle/>
          <a:p>
            <a:pPr marR="330835" algn="just">
              <a:lnSpc>
                <a:spcPct val="100000"/>
              </a:lnSpc>
              <a:spcBef>
                <a:spcPts val="0"/>
              </a:spcBef>
              <a:spcAft>
                <a:spcPts val="1200"/>
              </a:spcAft>
              <a:buClr>
                <a:schemeClr val="tx1"/>
              </a:buClr>
            </a:pPr>
            <a:r>
              <a:rPr lang="en-US" sz="2400" b="0" dirty="0">
                <a:effectLst/>
              </a:rPr>
              <a:t>“For example, in </a:t>
            </a:r>
            <a:r>
              <a:rPr lang="en-US" sz="2400" b="0" u="sng" dirty="0">
                <a:solidFill>
                  <a:srgbClr val="FF0000"/>
                </a:solidFill>
                <a:effectLst/>
              </a:rPr>
              <a:t>Denmark</a:t>
            </a:r>
            <a:r>
              <a:rPr lang="en-US" sz="2400" b="0" dirty="0">
                <a:effectLst/>
              </a:rPr>
              <a:t>, </a:t>
            </a:r>
            <a:r>
              <a:rPr lang="en-US" sz="2400" b="0" u="sng" dirty="0">
                <a:effectLst/>
              </a:rPr>
              <a:t>voters expect parties to behave in a certain way and deliver a coalition government that is cohesive and stable</a:t>
            </a:r>
            <a:r>
              <a:rPr lang="en-US" sz="2400" b="0" dirty="0">
                <a:effectLst/>
              </a:rPr>
              <a:t>. Parties that compromise the stability of coalitions or are 'politically anti-social' are punished by the electorate”. </a:t>
            </a:r>
          </a:p>
          <a:p>
            <a:pPr marR="330835" algn="just">
              <a:lnSpc>
                <a:spcPct val="100000"/>
              </a:lnSpc>
              <a:spcBef>
                <a:spcPts val="0"/>
              </a:spcBef>
              <a:spcAft>
                <a:spcPts val="1200"/>
              </a:spcAft>
              <a:buClr>
                <a:schemeClr val="tx1"/>
              </a:buClr>
            </a:pPr>
            <a:r>
              <a:rPr lang="en-US" sz="2400" b="0" dirty="0">
                <a:effectLst/>
              </a:rPr>
              <a:t>“In </a:t>
            </a:r>
            <a:r>
              <a:rPr lang="en-US" sz="2400" b="0" u="sng" dirty="0">
                <a:solidFill>
                  <a:srgbClr val="FF0000"/>
                </a:solidFill>
                <a:effectLst/>
              </a:rPr>
              <a:t>Denmark</a:t>
            </a:r>
            <a:r>
              <a:rPr lang="en-US" sz="2400" b="0" dirty="0">
                <a:effectLst/>
              </a:rPr>
              <a:t>, </a:t>
            </a:r>
            <a:r>
              <a:rPr lang="en-US" sz="2400" b="0" u="sng" dirty="0">
                <a:effectLst/>
              </a:rPr>
              <a:t>Mayors can’t be removed through spurious motions of no confidence</a:t>
            </a:r>
            <a:r>
              <a:rPr lang="en-US" sz="2400" b="0" dirty="0">
                <a:effectLst/>
              </a:rPr>
              <a:t>, bringing stability to local councils. They may only be removed in limited circumstances, akin to an impeachment procedure, where the mayor has committed an offence or material constitutional breach”.</a:t>
            </a:r>
          </a:p>
        </p:txBody>
      </p:sp>
      <p:sp>
        <p:nvSpPr>
          <p:cNvPr id="4" name="Slide Number Placeholder 2">
            <a:extLst>
              <a:ext uri="{FF2B5EF4-FFF2-40B4-BE49-F238E27FC236}">
                <a16:creationId xmlns:a16="http://schemas.microsoft.com/office/drawing/2014/main" id="{D5F94ABC-6203-2C27-4B22-0F1C4F83EC98}"/>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31</a:t>
            </a:fld>
            <a:endParaRPr lang="en-US" sz="1600" dirty="0">
              <a:latin typeface="+mj-lt"/>
            </a:endParaRPr>
          </a:p>
        </p:txBody>
      </p:sp>
    </p:spTree>
    <p:extLst>
      <p:ext uri="{BB962C8B-B14F-4D97-AF65-F5344CB8AC3E}">
        <p14:creationId xmlns:p14="http://schemas.microsoft.com/office/powerpoint/2010/main" val="814921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8">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12" name="Title 11">
            <a:extLst>
              <a:ext uri="{FF2B5EF4-FFF2-40B4-BE49-F238E27FC236}">
                <a16:creationId xmlns:a16="http://schemas.microsoft.com/office/drawing/2014/main" id="{7E0D49C7-18E1-6745-B0AA-13FC1BB245D5}"/>
              </a:ext>
            </a:extLst>
          </p:cNvPr>
          <p:cNvSpPr>
            <a:spLocks noGrp="1"/>
          </p:cNvSpPr>
          <p:nvPr>
            <p:ph type="title"/>
          </p:nvPr>
        </p:nvSpPr>
        <p:spPr>
          <a:xfrm>
            <a:off x="58841" y="1779496"/>
            <a:ext cx="12242202" cy="1904708"/>
          </a:xfrm>
        </p:spPr>
        <p:txBody>
          <a:bodyPr vert="horz" lIns="91440" tIns="45720" rIns="91440" bIns="45720" rtlCol="0" anchor="ctr">
            <a:noAutofit/>
          </a:bodyPr>
          <a:lstStyle/>
          <a:p>
            <a:pPr algn="ctr"/>
            <a:r>
              <a:rPr lang="en-US" sz="4000" b="1" dirty="0">
                <a:solidFill>
                  <a:schemeClr val="bg1"/>
                </a:solidFill>
                <a:latin typeface="Arial" panose="020B0604020202020204" pitchFamily="34" charset="0"/>
                <a:cs typeface="Arial" panose="020B0604020202020204" pitchFamily="34" charset="0"/>
              </a:rPr>
              <a:t>Local Experiences </a:t>
            </a:r>
            <a:endParaRPr lang="en-US" sz="2800" b="1" kern="1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1310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34530" y="1145457"/>
            <a:ext cx="10585326" cy="358877"/>
          </a:xfrm>
        </p:spPr>
        <p:txBody>
          <a:bodyPr/>
          <a:lstStyle/>
          <a:p>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Coalition Challenges </a:t>
            </a:r>
            <a:endParaRPr lang="en-ZA" sz="2600"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85534"/>
            <a:ext cx="10585327" cy="4838018"/>
          </a:xfrm>
        </p:spPr>
        <p:txBody>
          <a:bodyPr anchor="ctr">
            <a:normAutofit fontScale="55000" lnSpcReduction="20000"/>
          </a:bodyPr>
          <a:lstStyle/>
          <a:p>
            <a:pPr marL="342900" marR="330835" lvl="1" indent="-342900" algn="just">
              <a:lnSpc>
                <a:spcPct val="120000"/>
              </a:lnSpc>
              <a:spcBef>
                <a:spcPts val="0"/>
              </a:spcBef>
              <a:spcAft>
                <a:spcPts val="1200"/>
              </a:spcAft>
              <a:buClr>
                <a:schemeClr val="tx1"/>
              </a:buClr>
            </a:pPr>
            <a:r>
              <a:rPr lang="en-US" sz="3800" u="sng" dirty="0"/>
              <a:t>Coalitions are difficult to establish because small parties</a:t>
            </a:r>
            <a:r>
              <a:rPr lang="en-US" sz="3800" dirty="0"/>
              <a:t> hop-around for deals, cannot be trusted and they </a:t>
            </a:r>
            <a:r>
              <a:rPr lang="en-US" sz="3800" u="sng" dirty="0"/>
              <a:t>act as kingmakers with self-interests</a:t>
            </a:r>
            <a:r>
              <a:rPr lang="en-US" sz="3800" dirty="0"/>
              <a:t>.</a:t>
            </a:r>
          </a:p>
          <a:p>
            <a:pPr marL="342900" marR="330835" lvl="1" indent="-342900" algn="just">
              <a:lnSpc>
                <a:spcPct val="120000"/>
              </a:lnSpc>
              <a:spcBef>
                <a:spcPts val="0"/>
              </a:spcBef>
              <a:spcAft>
                <a:spcPts val="1200"/>
              </a:spcAft>
              <a:buClr>
                <a:schemeClr val="tx1"/>
              </a:buClr>
            </a:pPr>
            <a:r>
              <a:rPr lang="en-US" sz="3800" u="sng" dirty="0"/>
              <a:t>Small parties come into coalitions with short term, narrow and parochial agendas for themselves</a:t>
            </a:r>
            <a:r>
              <a:rPr lang="en-US" sz="3800" dirty="0"/>
              <a:t> and their constituencies disregarding the bigger picture (service delivery).</a:t>
            </a:r>
          </a:p>
          <a:p>
            <a:pPr marL="342900" marR="330835" lvl="1" indent="-342900" algn="just">
              <a:lnSpc>
                <a:spcPct val="120000"/>
              </a:lnSpc>
              <a:spcBef>
                <a:spcPts val="0"/>
              </a:spcBef>
              <a:spcAft>
                <a:spcPts val="1200"/>
              </a:spcAft>
              <a:buClr>
                <a:schemeClr val="tx1"/>
              </a:buClr>
            </a:pPr>
            <a:r>
              <a:rPr lang="en-US" sz="3800" u="sng" dirty="0"/>
              <a:t>Small parties come in and immediately want their manifestos to be provided for or </a:t>
            </a:r>
            <a:r>
              <a:rPr lang="en-US" sz="3800" dirty="0"/>
              <a:t>insist on change of municipal plans, programmes and budgets despite the fact all those are regulated by the law.</a:t>
            </a:r>
          </a:p>
          <a:p>
            <a:pPr marL="342900" marR="330835" lvl="1" indent="-342900" algn="just">
              <a:lnSpc>
                <a:spcPct val="120000"/>
              </a:lnSpc>
              <a:spcBef>
                <a:spcPts val="0"/>
              </a:spcBef>
              <a:spcAft>
                <a:spcPts val="1200"/>
              </a:spcAft>
              <a:buClr>
                <a:schemeClr val="tx1"/>
              </a:buClr>
            </a:pPr>
            <a:r>
              <a:rPr lang="en-US" sz="3800" u="sng" dirty="0"/>
              <a:t>Leaders of small parties are often inexperienced in local government</a:t>
            </a:r>
            <a:r>
              <a:rPr lang="en-US" sz="3800" dirty="0"/>
              <a:t> and make demands that are not legally compliant.</a:t>
            </a:r>
          </a:p>
          <a:p>
            <a:pPr marL="342900" marR="330835" lvl="1" indent="-342900" algn="just">
              <a:lnSpc>
                <a:spcPct val="120000"/>
              </a:lnSpc>
              <a:spcBef>
                <a:spcPts val="0"/>
              </a:spcBef>
              <a:spcAft>
                <a:spcPts val="1200"/>
              </a:spcAft>
              <a:buClr>
                <a:schemeClr val="tx1"/>
              </a:buClr>
            </a:pPr>
            <a:r>
              <a:rPr lang="en-US" sz="3800" dirty="0"/>
              <a:t>We have been a one-party dominant state for too long and we are not yet ready for coalitions as a country.</a:t>
            </a:r>
          </a:p>
          <a:p>
            <a:pPr marR="330835" algn="just">
              <a:lnSpc>
                <a:spcPct val="100000"/>
              </a:lnSpc>
              <a:spcBef>
                <a:spcPts val="0"/>
              </a:spcBef>
              <a:spcAft>
                <a:spcPts val="1200"/>
              </a:spcAft>
              <a:buClr>
                <a:schemeClr val="accent1"/>
              </a:buClr>
            </a:pPr>
            <a:endParaRPr lang="en-US" sz="2400" b="0" dirty="0">
              <a:effectLst/>
            </a:endParaRPr>
          </a:p>
        </p:txBody>
      </p:sp>
      <p:sp>
        <p:nvSpPr>
          <p:cNvPr id="4" name="Slide Number Placeholder 2">
            <a:extLst>
              <a:ext uri="{FF2B5EF4-FFF2-40B4-BE49-F238E27FC236}">
                <a16:creationId xmlns:a16="http://schemas.microsoft.com/office/drawing/2014/main" id="{1C4E5344-DA97-A5FF-8537-D4D4CDD65F88}"/>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33</a:t>
            </a:fld>
            <a:endParaRPr lang="en-US" sz="1600" dirty="0">
              <a:latin typeface="+mj-lt"/>
            </a:endParaRPr>
          </a:p>
        </p:txBody>
      </p:sp>
    </p:spTree>
    <p:extLst>
      <p:ext uri="{BB962C8B-B14F-4D97-AF65-F5344CB8AC3E}">
        <p14:creationId xmlns:p14="http://schemas.microsoft.com/office/powerpoint/2010/main" val="35715416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34529" y="1115963"/>
            <a:ext cx="10654151" cy="471948"/>
          </a:xfrm>
        </p:spPr>
        <p:txBody>
          <a:bodyPr/>
          <a:lstStyle/>
          <a:p>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Coalition Challenges</a:t>
            </a:r>
            <a:endParaRPr lang="en-ZA" sz="2600"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85534"/>
            <a:ext cx="10585327" cy="4838018"/>
          </a:xfrm>
        </p:spPr>
        <p:txBody>
          <a:bodyPr anchor="ctr">
            <a:normAutofit/>
          </a:bodyPr>
          <a:lstStyle/>
          <a:p>
            <a:pPr marL="342900" marR="330835" lvl="1" indent="-342900" algn="just">
              <a:lnSpc>
                <a:spcPct val="100000"/>
              </a:lnSpc>
              <a:spcBef>
                <a:spcPts val="0"/>
              </a:spcBef>
              <a:spcAft>
                <a:spcPts val="1200"/>
              </a:spcAft>
              <a:buClr>
                <a:schemeClr val="tx1"/>
              </a:buClr>
            </a:pPr>
            <a:r>
              <a:rPr lang="en-US" sz="2300" dirty="0"/>
              <a:t>There is too much involvement of national and provincial or regional leaders in local coalition government’s affairs.</a:t>
            </a:r>
          </a:p>
          <a:p>
            <a:pPr marL="342900" marR="330835" lvl="1" indent="-342900" algn="just">
              <a:lnSpc>
                <a:spcPct val="100000"/>
              </a:lnSpc>
              <a:spcBef>
                <a:spcPts val="0"/>
              </a:spcBef>
              <a:spcAft>
                <a:spcPts val="1200"/>
              </a:spcAft>
              <a:buClr>
                <a:schemeClr val="tx1"/>
              </a:buClr>
            </a:pPr>
            <a:r>
              <a:rPr lang="en-US" sz="2300" dirty="0"/>
              <a:t>Political temperatures between parties nationally tend to impact on the stability of coalitions locally.</a:t>
            </a:r>
          </a:p>
          <a:p>
            <a:pPr marL="342900" marR="330835" lvl="1" indent="-342900" algn="just">
              <a:lnSpc>
                <a:spcPct val="100000"/>
              </a:lnSpc>
              <a:spcBef>
                <a:spcPts val="0"/>
              </a:spcBef>
              <a:spcAft>
                <a:spcPts val="1200"/>
              </a:spcAft>
              <a:buClr>
                <a:schemeClr val="tx1"/>
              </a:buClr>
            </a:pPr>
            <a:r>
              <a:rPr lang="en-US" sz="2300" u="sng" dirty="0"/>
              <a:t>Absence of legislation regulating coalitions has added to the problems of coalitions</a:t>
            </a:r>
            <a:r>
              <a:rPr lang="en-US" sz="2300" dirty="0"/>
              <a:t>.</a:t>
            </a:r>
          </a:p>
          <a:p>
            <a:pPr marL="342900" marR="330835" lvl="1" indent="-342900" algn="just">
              <a:lnSpc>
                <a:spcPct val="100000"/>
              </a:lnSpc>
              <a:spcBef>
                <a:spcPts val="0"/>
              </a:spcBef>
              <a:spcAft>
                <a:spcPts val="1200"/>
              </a:spcAft>
              <a:buClr>
                <a:schemeClr val="tx1"/>
              </a:buClr>
            </a:pPr>
            <a:r>
              <a:rPr lang="en-US" sz="2300" u="sng" dirty="0"/>
              <a:t>Coalition agreements are generally kept a “top secret</a:t>
            </a:r>
            <a:r>
              <a:rPr lang="en-US" sz="2300" dirty="0"/>
              <a:t>”, don’t focus on policy and are often unenforceable. </a:t>
            </a:r>
          </a:p>
          <a:p>
            <a:pPr marL="342900" marR="330835" lvl="1" indent="-342900" algn="just">
              <a:lnSpc>
                <a:spcPct val="100000"/>
              </a:lnSpc>
              <a:spcBef>
                <a:spcPts val="0"/>
              </a:spcBef>
              <a:spcAft>
                <a:spcPts val="1200"/>
              </a:spcAft>
              <a:buClr>
                <a:schemeClr val="tx1"/>
              </a:buClr>
            </a:pPr>
            <a:r>
              <a:rPr lang="en-US" sz="2300" u="sng" dirty="0"/>
              <a:t>Small parties are kingmakers, are self-centered, chase after every office opportunity they see</a:t>
            </a:r>
            <a:r>
              <a:rPr lang="en-US" sz="2300" dirty="0"/>
              <a:t>, blackmail big parties and sometimes extort them and the big parties feel vulnerable.</a:t>
            </a:r>
          </a:p>
          <a:p>
            <a:pPr marR="330835" algn="just">
              <a:lnSpc>
                <a:spcPct val="100000"/>
              </a:lnSpc>
              <a:spcBef>
                <a:spcPts val="0"/>
              </a:spcBef>
              <a:spcAft>
                <a:spcPts val="1200"/>
              </a:spcAft>
              <a:buClr>
                <a:schemeClr val="accent1"/>
              </a:buClr>
            </a:pPr>
            <a:endParaRPr lang="en-US" sz="2400" b="0" dirty="0">
              <a:effectLst/>
            </a:endParaRPr>
          </a:p>
        </p:txBody>
      </p:sp>
      <p:sp>
        <p:nvSpPr>
          <p:cNvPr id="4" name="Slide Number Placeholder 2">
            <a:extLst>
              <a:ext uri="{FF2B5EF4-FFF2-40B4-BE49-F238E27FC236}">
                <a16:creationId xmlns:a16="http://schemas.microsoft.com/office/drawing/2014/main" id="{E6FAAE5A-F1B1-D823-C2D4-927DD018A84F}"/>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34</a:t>
            </a:fld>
            <a:endParaRPr lang="en-US" sz="1600" dirty="0">
              <a:latin typeface="+mj-lt"/>
            </a:endParaRPr>
          </a:p>
        </p:txBody>
      </p:sp>
    </p:spTree>
    <p:extLst>
      <p:ext uri="{BB962C8B-B14F-4D97-AF65-F5344CB8AC3E}">
        <p14:creationId xmlns:p14="http://schemas.microsoft.com/office/powerpoint/2010/main" val="22817583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34530" y="1105432"/>
            <a:ext cx="10585326" cy="476863"/>
          </a:xfrm>
        </p:spPr>
        <p:txBody>
          <a:bodyPr/>
          <a:lstStyle/>
          <a:p>
            <a:r>
              <a:rPr lang="en-ZA" sz="2600" dirty="0">
                <a:solidFill>
                  <a:prstClr val="white"/>
                </a:solidFill>
                <a:latin typeface="Arial" panose="020B0604020202020204"/>
              </a:rPr>
              <a:t>Coalition Management</a:t>
            </a:r>
            <a:endParaRPr lang="en-ZA" sz="2600" dirty="0"/>
          </a:p>
        </p:txBody>
      </p:sp>
      <p:graphicFrame>
        <p:nvGraphicFramePr>
          <p:cNvPr id="4" name="Content Placeholder 3">
            <a:extLst>
              <a:ext uri="{FF2B5EF4-FFF2-40B4-BE49-F238E27FC236}">
                <a16:creationId xmlns:a16="http://schemas.microsoft.com/office/drawing/2014/main" id="{11A3FBDC-8DB1-0E7C-DE1B-40E9F1FCDD1A}"/>
              </a:ext>
            </a:extLst>
          </p:cNvPr>
          <p:cNvGraphicFramePr>
            <a:graphicFrameLocks noGrp="1"/>
          </p:cNvGraphicFramePr>
          <p:nvPr>
            <p:ph idx="1"/>
            <p:extLst>
              <p:ext uri="{D42A27DB-BD31-4B8C-83A1-F6EECF244321}">
                <p14:modId xmlns:p14="http://schemas.microsoft.com/office/powerpoint/2010/main" val="2301127951"/>
              </p:ext>
            </p:extLst>
          </p:nvPr>
        </p:nvGraphicFramePr>
        <p:xfrm>
          <a:off x="1334529" y="1685534"/>
          <a:ext cx="10585327" cy="48380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8D659773-5774-50DE-E634-D0DACACFA153}"/>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35</a:t>
            </a:fld>
            <a:endParaRPr lang="en-US" sz="1600" dirty="0">
              <a:latin typeface="+mj-lt"/>
            </a:endParaRPr>
          </a:p>
        </p:txBody>
      </p:sp>
    </p:spTree>
    <p:extLst>
      <p:ext uri="{BB962C8B-B14F-4D97-AF65-F5344CB8AC3E}">
        <p14:creationId xmlns:p14="http://schemas.microsoft.com/office/powerpoint/2010/main" val="33303154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34528" y="1135625"/>
            <a:ext cx="10585327" cy="358877"/>
          </a:xfrm>
        </p:spPr>
        <p:txBody>
          <a:bodyPr/>
          <a:lstStyle/>
          <a:p>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Impact on Governance</a:t>
            </a:r>
            <a:endParaRPr lang="en-ZA" sz="2600"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85534"/>
            <a:ext cx="10585327" cy="4838018"/>
          </a:xfrm>
        </p:spPr>
        <p:txBody>
          <a:bodyPr anchor="ctr">
            <a:normAutofit/>
          </a:bodyPr>
          <a:lstStyle/>
          <a:p>
            <a:pPr marL="0" marR="330835" lvl="1" indent="0" algn="just">
              <a:lnSpc>
                <a:spcPct val="120000"/>
              </a:lnSpc>
              <a:spcBef>
                <a:spcPts val="0"/>
              </a:spcBef>
              <a:spcAft>
                <a:spcPts val="1200"/>
              </a:spcAft>
              <a:buClr>
                <a:schemeClr val="tx1"/>
              </a:buClr>
              <a:buNone/>
            </a:pPr>
            <a:r>
              <a:rPr lang="en-US" sz="2100" b="1" dirty="0"/>
              <a:t>Impact of Coalitions on governance, administration and Service Delivery:</a:t>
            </a:r>
          </a:p>
          <a:p>
            <a:pPr marL="342900" marR="330835" lvl="1" indent="-342900" algn="just">
              <a:lnSpc>
                <a:spcPct val="120000"/>
              </a:lnSpc>
              <a:spcBef>
                <a:spcPts val="0"/>
              </a:spcBef>
              <a:spcAft>
                <a:spcPts val="1200"/>
              </a:spcAft>
              <a:buClr>
                <a:schemeClr val="tx1"/>
              </a:buClr>
            </a:pPr>
            <a:r>
              <a:rPr lang="en-US" sz="2100" dirty="0"/>
              <a:t>There is </a:t>
            </a:r>
            <a:r>
              <a:rPr lang="en-US" sz="2100" u="sng" dirty="0"/>
              <a:t>no stability in governance due to continuous motions of no confidence </a:t>
            </a:r>
            <a:r>
              <a:rPr lang="en-US" sz="2100" dirty="0"/>
              <a:t>and frequent removals of governments.</a:t>
            </a:r>
          </a:p>
          <a:p>
            <a:pPr marL="342900" marR="330835" lvl="1" indent="-342900" algn="just">
              <a:lnSpc>
                <a:spcPct val="120000"/>
              </a:lnSpc>
              <a:spcBef>
                <a:spcPts val="0"/>
              </a:spcBef>
              <a:spcAft>
                <a:spcPts val="1200"/>
              </a:spcAft>
              <a:buClr>
                <a:schemeClr val="tx1"/>
              </a:buClr>
            </a:pPr>
            <a:r>
              <a:rPr lang="en-US" sz="2100" dirty="0"/>
              <a:t>The </a:t>
            </a:r>
            <a:r>
              <a:rPr lang="en-US" sz="2100" u="sng" dirty="0"/>
              <a:t>challenge has been how to manage transition from new government with new players with multiple policies</a:t>
            </a:r>
            <a:r>
              <a:rPr lang="en-US" sz="2100" dirty="0"/>
              <a:t> in terms of programming and budgeting. </a:t>
            </a:r>
          </a:p>
          <a:p>
            <a:pPr marL="342900" marR="330835" lvl="1" indent="-342900" algn="just">
              <a:lnSpc>
                <a:spcPct val="120000"/>
              </a:lnSpc>
              <a:spcBef>
                <a:spcPts val="0"/>
              </a:spcBef>
              <a:spcAft>
                <a:spcPts val="1200"/>
              </a:spcAft>
              <a:buClr>
                <a:schemeClr val="tx1"/>
              </a:buClr>
            </a:pPr>
            <a:r>
              <a:rPr lang="en-US" sz="2100" u="sng" dirty="0"/>
              <a:t>Coalitions affect planning, impact decision making</a:t>
            </a:r>
            <a:r>
              <a:rPr lang="en-US" sz="2100" dirty="0"/>
              <a:t>.</a:t>
            </a:r>
          </a:p>
          <a:p>
            <a:pPr marL="342900" marR="330835" lvl="1" indent="-342900" algn="just">
              <a:lnSpc>
                <a:spcPct val="120000"/>
              </a:lnSpc>
              <a:spcBef>
                <a:spcPts val="0"/>
              </a:spcBef>
              <a:spcAft>
                <a:spcPts val="1200"/>
              </a:spcAft>
              <a:buClr>
                <a:schemeClr val="tx1"/>
              </a:buClr>
            </a:pPr>
            <a:r>
              <a:rPr lang="en-US" sz="2100" dirty="0"/>
              <a:t>Political leaders especially those who are new, interfere with administration.</a:t>
            </a:r>
          </a:p>
          <a:p>
            <a:pPr marL="342900" marR="330835" lvl="1" indent="-342900" algn="just">
              <a:lnSpc>
                <a:spcPct val="120000"/>
              </a:lnSpc>
              <a:spcBef>
                <a:spcPts val="0"/>
              </a:spcBef>
              <a:spcAft>
                <a:spcPts val="1200"/>
              </a:spcAft>
              <a:buClr>
                <a:schemeClr val="tx1"/>
              </a:buClr>
            </a:pPr>
            <a:r>
              <a:rPr lang="en-US" sz="2100" u="sng" dirty="0"/>
              <a:t>Coalitions cause a lot of uncertainty in the administration especially</a:t>
            </a:r>
            <a:r>
              <a:rPr lang="en-US" sz="2100" dirty="0"/>
              <a:t> with never ending changes in government.</a:t>
            </a:r>
          </a:p>
          <a:p>
            <a:pPr marR="330835" algn="just">
              <a:lnSpc>
                <a:spcPct val="100000"/>
              </a:lnSpc>
              <a:spcBef>
                <a:spcPts val="0"/>
              </a:spcBef>
              <a:spcAft>
                <a:spcPts val="1200"/>
              </a:spcAft>
              <a:buClr>
                <a:schemeClr val="accent1"/>
              </a:buClr>
            </a:pPr>
            <a:endParaRPr lang="en-US" sz="2400" b="0" dirty="0">
              <a:effectLst/>
            </a:endParaRPr>
          </a:p>
        </p:txBody>
      </p:sp>
      <p:sp>
        <p:nvSpPr>
          <p:cNvPr id="4" name="Slide Number Placeholder 2">
            <a:extLst>
              <a:ext uri="{FF2B5EF4-FFF2-40B4-BE49-F238E27FC236}">
                <a16:creationId xmlns:a16="http://schemas.microsoft.com/office/drawing/2014/main" id="{3EFA71C5-3E8F-AA3F-8A80-111F93E0916A}"/>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36</a:t>
            </a:fld>
            <a:endParaRPr lang="en-US" sz="1600" dirty="0">
              <a:latin typeface="+mj-lt"/>
            </a:endParaRPr>
          </a:p>
        </p:txBody>
      </p:sp>
    </p:spTree>
    <p:extLst>
      <p:ext uri="{BB962C8B-B14F-4D97-AF65-F5344CB8AC3E}">
        <p14:creationId xmlns:p14="http://schemas.microsoft.com/office/powerpoint/2010/main" val="11479193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24425" y="1155289"/>
            <a:ext cx="10644592" cy="358877"/>
          </a:xfrm>
        </p:spPr>
        <p:txBody>
          <a:bodyPr/>
          <a:lstStyle/>
          <a:p>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Impact on Governance (</a:t>
            </a:r>
            <a:r>
              <a:rPr kumimoji="0" lang="en-ZA" sz="2600" b="1" i="1" u="none" strike="noStrike" kern="1200" cap="none" spc="0" normalizeH="0" baseline="0" noProof="0" dirty="0">
                <a:ln>
                  <a:noFill/>
                </a:ln>
                <a:solidFill>
                  <a:prstClr val="white"/>
                </a:solidFill>
                <a:effectLst/>
                <a:uLnTx/>
                <a:uFillTx/>
                <a:latin typeface="Arial" panose="020B0604020202020204"/>
                <a:ea typeface="+mj-ea"/>
                <a:cs typeface="+mj-cs"/>
              </a:rPr>
              <a:t>Cont</a:t>
            </a:r>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  </a:t>
            </a:r>
            <a:endParaRPr lang="en-ZA" sz="2600"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24425" y="1692397"/>
            <a:ext cx="10585327" cy="3814211"/>
          </a:xfrm>
        </p:spPr>
        <p:txBody>
          <a:bodyPr anchor="ctr">
            <a:normAutofit/>
          </a:bodyPr>
          <a:lstStyle/>
          <a:p>
            <a:pPr marL="268288" marR="330835" lvl="1" indent="-177800" algn="just">
              <a:lnSpc>
                <a:spcPct val="130000"/>
              </a:lnSpc>
              <a:spcBef>
                <a:spcPts val="0"/>
              </a:spcBef>
              <a:spcAft>
                <a:spcPts val="1200"/>
              </a:spcAft>
              <a:buClr>
                <a:schemeClr val="tx1"/>
              </a:buClr>
            </a:pPr>
            <a:r>
              <a:rPr lang="en-US" sz="2100" u="sng" dirty="0"/>
              <a:t>Lack of certainty around tenure of senior managers</a:t>
            </a:r>
            <a:r>
              <a:rPr lang="en-US" sz="2100" dirty="0"/>
              <a:t> especially MMs.</a:t>
            </a:r>
          </a:p>
          <a:p>
            <a:pPr marL="268288" marR="330835" lvl="1" indent="-177800" algn="just">
              <a:lnSpc>
                <a:spcPct val="130000"/>
              </a:lnSpc>
              <a:spcBef>
                <a:spcPts val="0"/>
              </a:spcBef>
              <a:spcAft>
                <a:spcPts val="1200"/>
              </a:spcAft>
              <a:buClr>
                <a:schemeClr val="tx1"/>
              </a:buClr>
            </a:pPr>
            <a:r>
              <a:rPr lang="en-US" sz="2100" dirty="0"/>
              <a:t>High </a:t>
            </a:r>
            <a:r>
              <a:rPr lang="en-US" sz="2100" u="sng" dirty="0"/>
              <a:t>rates of turnover</a:t>
            </a:r>
            <a:r>
              <a:rPr lang="en-US" sz="2100" dirty="0"/>
              <a:t> of senior and skilled staff.</a:t>
            </a:r>
          </a:p>
          <a:p>
            <a:pPr marL="268288" marR="330835" lvl="1" indent="-177800" algn="just">
              <a:lnSpc>
                <a:spcPct val="130000"/>
              </a:lnSpc>
              <a:spcBef>
                <a:spcPts val="0"/>
              </a:spcBef>
              <a:spcAft>
                <a:spcPts val="1200"/>
              </a:spcAft>
              <a:buClr>
                <a:schemeClr val="tx1"/>
              </a:buClr>
            </a:pPr>
            <a:r>
              <a:rPr lang="en-US" sz="2100" u="sng" dirty="0"/>
              <a:t>MMs placed in invidious position of having to manage coalition governments</a:t>
            </a:r>
            <a:r>
              <a:rPr lang="en-US" sz="2100" dirty="0"/>
              <a:t> with agreements that are not disclosed and that may border on illegality.</a:t>
            </a:r>
          </a:p>
          <a:p>
            <a:pPr marL="268288" marR="330835" lvl="1" indent="-177800" algn="just">
              <a:lnSpc>
                <a:spcPct val="130000"/>
              </a:lnSpc>
              <a:spcBef>
                <a:spcPts val="0"/>
              </a:spcBef>
              <a:spcAft>
                <a:spcPts val="1200"/>
              </a:spcAft>
              <a:buClr>
                <a:schemeClr val="tx1"/>
              </a:buClr>
            </a:pPr>
            <a:r>
              <a:rPr lang="en-US" sz="2100" u="sng" dirty="0"/>
              <a:t>MMs placed in precarious position of chairing meetings</a:t>
            </a:r>
            <a:r>
              <a:rPr lang="en-US" sz="2100" dirty="0"/>
              <a:t> for unseating of coalition governments.</a:t>
            </a:r>
          </a:p>
          <a:p>
            <a:pPr marL="268288" marR="330835" lvl="1" indent="-177800" algn="just">
              <a:lnSpc>
                <a:spcPct val="130000"/>
              </a:lnSpc>
              <a:spcBef>
                <a:spcPts val="0"/>
              </a:spcBef>
              <a:spcAft>
                <a:spcPts val="1200"/>
              </a:spcAft>
              <a:buClr>
                <a:schemeClr val="tx1"/>
              </a:buClr>
            </a:pPr>
            <a:r>
              <a:rPr lang="en-US" sz="2100" dirty="0"/>
              <a:t>Need to separate party and state as a starting point in managing coalitions.</a:t>
            </a:r>
          </a:p>
        </p:txBody>
      </p:sp>
      <p:sp>
        <p:nvSpPr>
          <p:cNvPr id="4" name="Slide Number Placeholder 2">
            <a:extLst>
              <a:ext uri="{FF2B5EF4-FFF2-40B4-BE49-F238E27FC236}">
                <a16:creationId xmlns:a16="http://schemas.microsoft.com/office/drawing/2014/main" id="{80C8C9BC-43D0-D9B9-7A22-0484B1A93B24}"/>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37</a:t>
            </a:fld>
            <a:endParaRPr lang="en-US" sz="1600" dirty="0">
              <a:latin typeface="+mj-lt"/>
            </a:endParaRPr>
          </a:p>
        </p:txBody>
      </p:sp>
    </p:spTree>
    <p:extLst>
      <p:ext uri="{BB962C8B-B14F-4D97-AF65-F5344CB8AC3E}">
        <p14:creationId xmlns:p14="http://schemas.microsoft.com/office/powerpoint/2010/main" val="1605894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227620" y="1155289"/>
            <a:ext cx="10726649" cy="358877"/>
          </a:xfrm>
        </p:spPr>
        <p:txBody>
          <a:bodyPr/>
          <a:lstStyle/>
          <a:p>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Impact on Governance (</a:t>
            </a:r>
            <a:r>
              <a:rPr kumimoji="0" lang="en-ZA" sz="2600" b="1" i="1" u="none" strike="noStrike" kern="1200" cap="none" spc="0" normalizeH="0" baseline="0" noProof="0" dirty="0">
                <a:ln>
                  <a:noFill/>
                </a:ln>
                <a:solidFill>
                  <a:prstClr val="white"/>
                </a:solidFill>
                <a:effectLst/>
                <a:uLnTx/>
                <a:uFillTx/>
                <a:latin typeface="Arial" panose="020B0604020202020204"/>
                <a:ea typeface="+mj-ea"/>
                <a:cs typeface="+mj-cs"/>
              </a:rPr>
              <a:t>Cont</a:t>
            </a:r>
            <a:r>
              <a:rPr kumimoji="0" lang="en-ZA" sz="2600" b="1" i="0" u="none" strike="noStrike" kern="1200" cap="none" spc="0" normalizeH="0" baseline="0" noProof="0" dirty="0">
                <a:ln>
                  <a:noFill/>
                </a:ln>
                <a:solidFill>
                  <a:prstClr val="white"/>
                </a:solidFill>
                <a:effectLst/>
                <a:uLnTx/>
                <a:uFillTx/>
                <a:latin typeface="Arial" panose="020B0604020202020204"/>
                <a:ea typeface="+mj-ea"/>
                <a:cs typeface="+mj-cs"/>
              </a:rPr>
              <a:t>..) </a:t>
            </a:r>
            <a:endParaRPr lang="en-ZA" sz="2600"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85534"/>
            <a:ext cx="10585327" cy="4838018"/>
          </a:xfrm>
        </p:spPr>
        <p:txBody>
          <a:bodyPr anchor="ctr">
            <a:normAutofit fontScale="92500"/>
          </a:bodyPr>
          <a:lstStyle/>
          <a:p>
            <a:pPr marL="358775" marR="330835" lvl="1" indent="-268288" algn="just">
              <a:lnSpc>
                <a:spcPct val="110000"/>
              </a:lnSpc>
              <a:spcBef>
                <a:spcPts val="0"/>
              </a:spcBef>
              <a:spcAft>
                <a:spcPts val="1200"/>
              </a:spcAft>
              <a:buClr>
                <a:schemeClr val="tx1"/>
              </a:buClr>
            </a:pPr>
            <a:r>
              <a:rPr lang="en-US" sz="2600" b="0" dirty="0">
                <a:effectLst/>
              </a:rPr>
              <a:t>The </a:t>
            </a:r>
            <a:r>
              <a:rPr lang="en-US" sz="2600" b="0" u="sng" dirty="0">
                <a:effectLst/>
              </a:rPr>
              <a:t>coalitions have introduced multiple structures and multiple layers of consultations</a:t>
            </a:r>
            <a:r>
              <a:rPr lang="en-US" sz="2600" b="0" dirty="0">
                <a:effectLst/>
              </a:rPr>
              <a:t> and decision making is slowed down incredibly – and this goes against the original designs of the Mayoral Executive Type system</a:t>
            </a:r>
          </a:p>
          <a:p>
            <a:pPr marL="358775" marR="330835" lvl="1" indent="-268288" algn="just">
              <a:lnSpc>
                <a:spcPct val="110000"/>
              </a:lnSpc>
              <a:spcBef>
                <a:spcPts val="0"/>
              </a:spcBef>
              <a:spcAft>
                <a:spcPts val="1200"/>
              </a:spcAft>
              <a:buClr>
                <a:schemeClr val="tx1"/>
              </a:buClr>
            </a:pPr>
            <a:r>
              <a:rPr lang="en-US" sz="2600" b="0" u="sng" dirty="0">
                <a:effectLst/>
              </a:rPr>
              <a:t>National and provincial politics interfere with governance at local level</a:t>
            </a:r>
            <a:r>
              <a:rPr lang="en-US" sz="2600" b="0" dirty="0">
                <a:effectLst/>
              </a:rPr>
              <a:t>.</a:t>
            </a:r>
          </a:p>
          <a:p>
            <a:pPr marL="358775" marR="330835" lvl="1" indent="-268288" algn="just">
              <a:lnSpc>
                <a:spcPct val="110000"/>
              </a:lnSpc>
              <a:spcBef>
                <a:spcPts val="0"/>
              </a:spcBef>
              <a:spcAft>
                <a:spcPts val="1200"/>
              </a:spcAft>
              <a:buClr>
                <a:schemeClr val="tx1"/>
              </a:buClr>
            </a:pPr>
            <a:r>
              <a:rPr lang="en-US" sz="2600" b="0" u="sng" dirty="0">
                <a:effectLst/>
              </a:rPr>
              <a:t>High levels of politicization of administration at management level</a:t>
            </a:r>
            <a:r>
              <a:rPr lang="en-US" sz="2600" b="0" dirty="0">
                <a:effectLst/>
              </a:rPr>
              <a:t>.</a:t>
            </a:r>
          </a:p>
          <a:p>
            <a:pPr marL="358775" marR="330835" lvl="1" indent="-268288" algn="just">
              <a:lnSpc>
                <a:spcPct val="110000"/>
              </a:lnSpc>
              <a:spcBef>
                <a:spcPts val="0"/>
              </a:spcBef>
              <a:spcAft>
                <a:spcPts val="1200"/>
              </a:spcAft>
              <a:buClr>
                <a:schemeClr val="tx1"/>
              </a:buClr>
            </a:pPr>
            <a:r>
              <a:rPr lang="en-US" sz="2600" b="0" u="sng" dirty="0">
                <a:effectLst/>
              </a:rPr>
              <a:t>Lack of trust between incoming coalition partners</a:t>
            </a:r>
            <a:r>
              <a:rPr lang="en-US" sz="2600" b="0" dirty="0">
                <a:effectLst/>
              </a:rPr>
              <a:t> and senior management especially MMs.</a:t>
            </a:r>
          </a:p>
          <a:p>
            <a:pPr marL="358775" marR="330835" lvl="1" indent="-268288" algn="just">
              <a:lnSpc>
                <a:spcPct val="110000"/>
              </a:lnSpc>
              <a:spcBef>
                <a:spcPts val="0"/>
              </a:spcBef>
              <a:spcAft>
                <a:spcPts val="1200"/>
              </a:spcAft>
              <a:buClr>
                <a:schemeClr val="tx1"/>
              </a:buClr>
            </a:pPr>
            <a:r>
              <a:rPr lang="en-US" sz="2600" b="0" u="sng" dirty="0">
                <a:effectLst/>
              </a:rPr>
              <a:t>Interference of new coalition partners in the appointment of staff</a:t>
            </a:r>
            <a:r>
              <a:rPr lang="en-US" sz="2600" b="0" dirty="0">
                <a:effectLst/>
              </a:rPr>
              <a:t> and</a:t>
            </a:r>
          </a:p>
          <a:p>
            <a:pPr marL="358775" marR="330835" lvl="1" indent="-268288" algn="just">
              <a:lnSpc>
                <a:spcPct val="110000"/>
              </a:lnSpc>
              <a:spcBef>
                <a:spcPts val="0"/>
              </a:spcBef>
              <a:spcAft>
                <a:spcPts val="1200"/>
              </a:spcAft>
              <a:buClr>
                <a:schemeClr val="tx1"/>
              </a:buClr>
            </a:pPr>
            <a:r>
              <a:rPr lang="en-US" sz="2600" b="0" u="sng" dirty="0">
                <a:effectLst/>
              </a:rPr>
              <a:t>Rush to change things</a:t>
            </a:r>
            <a:r>
              <a:rPr lang="en-US" sz="2600" b="0" dirty="0">
                <a:effectLst/>
              </a:rPr>
              <a:t> including Boards of entities etc. </a:t>
            </a:r>
          </a:p>
          <a:p>
            <a:pPr marR="330835" algn="just">
              <a:lnSpc>
                <a:spcPct val="100000"/>
              </a:lnSpc>
              <a:spcBef>
                <a:spcPts val="0"/>
              </a:spcBef>
              <a:spcAft>
                <a:spcPts val="1200"/>
              </a:spcAft>
              <a:buClr>
                <a:schemeClr val="accent1"/>
              </a:buClr>
            </a:pPr>
            <a:endParaRPr lang="en-US" sz="2400" b="0" dirty="0">
              <a:effectLst/>
            </a:endParaRPr>
          </a:p>
        </p:txBody>
      </p:sp>
      <p:sp>
        <p:nvSpPr>
          <p:cNvPr id="4" name="Slide Number Placeholder 2">
            <a:extLst>
              <a:ext uri="{FF2B5EF4-FFF2-40B4-BE49-F238E27FC236}">
                <a16:creationId xmlns:a16="http://schemas.microsoft.com/office/drawing/2014/main" id="{0C651595-2E77-B43D-9134-1C00AF9C8AB3}"/>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38</a:t>
            </a:fld>
            <a:endParaRPr lang="en-US" sz="1600" dirty="0">
              <a:latin typeface="+mj-lt"/>
            </a:endParaRPr>
          </a:p>
        </p:txBody>
      </p:sp>
    </p:spTree>
    <p:extLst>
      <p:ext uri="{BB962C8B-B14F-4D97-AF65-F5344CB8AC3E}">
        <p14:creationId xmlns:p14="http://schemas.microsoft.com/office/powerpoint/2010/main" val="29557252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8">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12" name="Title 11">
            <a:extLst>
              <a:ext uri="{FF2B5EF4-FFF2-40B4-BE49-F238E27FC236}">
                <a16:creationId xmlns:a16="http://schemas.microsoft.com/office/drawing/2014/main" id="{7E0D49C7-18E1-6745-B0AA-13FC1BB245D5}"/>
              </a:ext>
            </a:extLst>
          </p:cNvPr>
          <p:cNvSpPr>
            <a:spLocks noGrp="1"/>
          </p:cNvSpPr>
          <p:nvPr>
            <p:ph type="title"/>
          </p:nvPr>
        </p:nvSpPr>
        <p:spPr>
          <a:xfrm>
            <a:off x="58841" y="1779496"/>
            <a:ext cx="12242202" cy="1904708"/>
          </a:xfrm>
        </p:spPr>
        <p:txBody>
          <a:bodyPr vert="horz" lIns="91440" tIns="45720" rIns="91440" bIns="45720" rtlCol="0" anchor="ctr">
            <a:noAutofit/>
          </a:bodyPr>
          <a:lstStyle/>
          <a:p>
            <a:pPr algn="ctr"/>
            <a:r>
              <a:rPr lang="en-US" sz="4000" b="1" dirty="0">
                <a:solidFill>
                  <a:schemeClr val="bg1"/>
                </a:solidFill>
                <a:latin typeface="Arial" panose="020B0604020202020204" pitchFamily="34" charset="0"/>
                <a:cs typeface="Arial" panose="020B0604020202020204" pitchFamily="34" charset="0"/>
              </a:rPr>
              <a:t>KEY FINDINGS </a:t>
            </a:r>
            <a:endParaRPr lang="en-US" sz="2800" b="1" kern="1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8875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2EFF8-8F8C-06F9-B18C-4D51041D7F48}"/>
              </a:ext>
            </a:extLst>
          </p:cNvPr>
          <p:cNvSpPr>
            <a:spLocks noGrp="1"/>
          </p:cNvSpPr>
          <p:nvPr>
            <p:ph type="title"/>
          </p:nvPr>
        </p:nvSpPr>
        <p:spPr/>
        <p:txBody>
          <a:bodyPr/>
          <a:lstStyle/>
          <a:p>
            <a:r>
              <a:rPr lang="en-ZA" dirty="0"/>
              <a:t>Background and Rationale</a:t>
            </a:r>
          </a:p>
        </p:txBody>
      </p:sp>
      <p:sp>
        <p:nvSpPr>
          <p:cNvPr id="3" name="Content Placeholder 2">
            <a:extLst>
              <a:ext uri="{FF2B5EF4-FFF2-40B4-BE49-F238E27FC236}">
                <a16:creationId xmlns:a16="http://schemas.microsoft.com/office/drawing/2014/main" id="{555C5CA1-23B0-F0E6-C668-1146469252D5}"/>
              </a:ext>
            </a:extLst>
          </p:cNvPr>
          <p:cNvSpPr>
            <a:spLocks noGrp="1"/>
          </p:cNvSpPr>
          <p:nvPr>
            <p:ph idx="1"/>
          </p:nvPr>
        </p:nvSpPr>
        <p:spPr>
          <a:xfrm>
            <a:off x="1334530" y="1581255"/>
            <a:ext cx="10585327" cy="5173181"/>
          </a:xfrm>
        </p:spPr>
        <p:txBody>
          <a:bodyPr anchor="ctr">
            <a:normAutofit fontScale="92500" lnSpcReduction="20000"/>
          </a:bodyPr>
          <a:lstStyle/>
          <a:p>
            <a:pPr algn="just">
              <a:lnSpc>
                <a:spcPct val="100000"/>
              </a:lnSpc>
              <a:spcBef>
                <a:spcPts val="0"/>
              </a:spcBef>
              <a:buClr>
                <a:schemeClr val="accent1"/>
              </a:buClr>
              <a:defRPr/>
            </a:pPr>
            <a:endParaRPr lang="en-US" b="0" dirty="0"/>
          </a:p>
          <a:p>
            <a:pPr algn="just">
              <a:lnSpc>
                <a:spcPct val="120000"/>
              </a:lnSpc>
              <a:spcBef>
                <a:spcPts val="0"/>
              </a:spcBef>
              <a:buClr>
                <a:schemeClr val="tx1"/>
              </a:buClr>
              <a:defRPr/>
            </a:pPr>
            <a:r>
              <a:rPr lang="en-US" b="0" u="sng" dirty="0"/>
              <a:t>Emergence of coalitions in GP, where 10 out of 11 municipalities are ‘hung</a:t>
            </a:r>
            <a:r>
              <a:rPr lang="en-US" b="0" dirty="0"/>
              <a:t>’</a:t>
            </a:r>
          </a:p>
          <a:p>
            <a:pPr algn="just">
              <a:lnSpc>
                <a:spcPct val="120000"/>
              </a:lnSpc>
              <a:spcBef>
                <a:spcPts val="0"/>
              </a:spcBef>
              <a:buClr>
                <a:schemeClr val="tx1"/>
              </a:buClr>
              <a:defRPr/>
            </a:pPr>
            <a:r>
              <a:rPr lang="en-US" b="0" u="sng" dirty="0"/>
              <a:t>Need to understand the phenomenon, dynamics and challenges of coalitions</a:t>
            </a:r>
          </a:p>
          <a:p>
            <a:pPr algn="just">
              <a:lnSpc>
                <a:spcPct val="120000"/>
              </a:lnSpc>
              <a:spcBef>
                <a:spcPts val="0"/>
              </a:spcBef>
              <a:buClr>
                <a:schemeClr val="tx1"/>
              </a:buClr>
              <a:defRPr/>
            </a:pPr>
            <a:r>
              <a:rPr lang="en-US" b="0" dirty="0"/>
              <a:t>The landscape is changing, and coalitions are on the rise. </a:t>
            </a:r>
          </a:p>
          <a:p>
            <a:pPr algn="just">
              <a:lnSpc>
                <a:spcPct val="120000"/>
              </a:lnSpc>
              <a:spcBef>
                <a:spcPts val="0"/>
              </a:spcBef>
            </a:pPr>
            <a:r>
              <a:rPr lang="en-US" b="0" dirty="0"/>
              <a:t>To assist the department to better understand the phenomenon of coalitions at local level especially how they are formed, the political dynamics and challenges they pose;</a:t>
            </a:r>
          </a:p>
          <a:p>
            <a:pPr algn="just">
              <a:lnSpc>
                <a:spcPct val="120000"/>
              </a:lnSpc>
              <a:spcBef>
                <a:spcPts val="0"/>
              </a:spcBef>
            </a:pPr>
            <a:r>
              <a:rPr lang="en-US" b="0" dirty="0"/>
              <a:t>To assess the impact of the coalition governments on governance, service delivery and administration in Gauteng especially in the metros;</a:t>
            </a:r>
          </a:p>
          <a:p>
            <a:pPr algn="just">
              <a:lnSpc>
                <a:spcPct val="120000"/>
              </a:lnSpc>
              <a:spcBef>
                <a:spcPts val="0"/>
              </a:spcBef>
            </a:pPr>
            <a:r>
              <a:rPr lang="en-US" b="0" dirty="0"/>
              <a:t>To assist the department to develop clear policy frameworks or position on coalition governments; </a:t>
            </a:r>
          </a:p>
          <a:p>
            <a:pPr algn="just">
              <a:lnSpc>
                <a:spcPct val="120000"/>
              </a:lnSpc>
              <a:spcBef>
                <a:spcPts val="0"/>
              </a:spcBef>
            </a:pPr>
            <a:r>
              <a:rPr lang="en-US" b="0" u="sng" dirty="0"/>
              <a:t>To assist the department to develop appropriate instruments including legislative and regulatory frameworks to ensure stability of coalition governments;</a:t>
            </a:r>
          </a:p>
          <a:p>
            <a:pPr algn="just">
              <a:lnSpc>
                <a:spcPct val="120000"/>
              </a:lnSpc>
              <a:spcBef>
                <a:spcPts val="0"/>
              </a:spcBef>
            </a:pPr>
            <a:r>
              <a:rPr lang="en-US" b="0" u="sng" dirty="0"/>
              <a:t>To enable the department to develop framework for monitoring, supporting and intervening in municipalities with coalition governments</a:t>
            </a:r>
            <a:r>
              <a:rPr lang="en-US" b="0" dirty="0"/>
              <a:t>.</a:t>
            </a:r>
          </a:p>
          <a:p>
            <a:pPr algn="just">
              <a:lnSpc>
                <a:spcPct val="100000"/>
              </a:lnSpc>
              <a:spcBef>
                <a:spcPts val="0"/>
              </a:spcBef>
              <a:buClr>
                <a:schemeClr val="accent1"/>
              </a:buClr>
              <a:defRPr/>
            </a:pPr>
            <a:endParaRPr lang="en-US" b="0" dirty="0"/>
          </a:p>
          <a:p>
            <a:pPr marL="0" indent="0" algn="just" defTabSz="914411">
              <a:lnSpc>
                <a:spcPct val="100000"/>
              </a:lnSpc>
              <a:spcBef>
                <a:spcPts val="0"/>
              </a:spcBef>
              <a:buClr>
                <a:schemeClr val="accent1"/>
              </a:buClr>
              <a:buNone/>
              <a:defRPr/>
            </a:pPr>
            <a:endParaRPr lang="en-US" sz="2400" b="0" kern="0" dirty="0">
              <a:solidFill>
                <a:srgbClr val="222222"/>
              </a:solidFill>
              <a:latin typeface="Arial" panose="020B0604020202020204" pitchFamily="34" charset="0"/>
              <a:cs typeface="Arial" panose="020B0604020202020204" pitchFamily="34" charset="0"/>
            </a:endParaRPr>
          </a:p>
        </p:txBody>
      </p:sp>
      <p:sp>
        <p:nvSpPr>
          <p:cNvPr id="4" name="Slide Number Placeholder 2">
            <a:extLst>
              <a:ext uri="{FF2B5EF4-FFF2-40B4-BE49-F238E27FC236}">
                <a16:creationId xmlns:a16="http://schemas.microsoft.com/office/drawing/2014/main" id="{000FF0A1-7C3D-B454-1296-8E593459D271}"/>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4</a:t>
            </a:fld>
            <a:endParaRPr lang="en-US" sz="1600" dirty="0">
              <a:latin typeface="+mj-lt"/>
            </a:endParaRPr>
          </a:p>
        </p:txBody>
      </p:sp>
    </p:spTree>
    <p:extLst>
      <p:ext uri="{BB962C8B-B14F-4D97-AF65-F5344CB8AC3E}">
        <p14:creationId xmlns:p14="http://schemas.microsoft.com/office/powerpoint/2010/main" val="10536093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14322" y="1155289"/>
            <a:ext cx="10639947" cy="358877"/>
          </a:xfrm>
        </p:spPr>
        <p:txBody>
          <a:bodyPr/>
          <a:lstStyle/>
          <a:p>
            <a:r>
              <a:rPr lang="en-US" sz="2600" dirty="0"/>
              <a:t>Impact of Coalitions </a:t>
            </a:r>
            <a:endParaRPr lang="en-ZA" sz="2600"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14322" y="1753022"/>
            <a:ext cx="10585327" cy="3153912"/>
          </a:xfrm>
        </p:spPr>
        <p:txBody>
          <a:bodyPr anchor="ctr">
            <a:normAutofit/>
          </a:bodyPr>
          <a:lstStyle/>
          <a:p>
            <a:pPr lvl="0" algn="just">
              <a:lnSpc>
                <a:spcPct val="100000"/>
              </a:lnSpc>
            </a:pPr>
            <a:r>
              <a:rPr lang="en-US" sz="2000" dirty="0"/>
              <a:t>Governance</a:t>
            </a:r>
            <a:r>
              <a:rPr lang="en-US" sz="2000" b="0" dirty="0"/>
              <a:t> – Frequent change of functionaries, decision making, reporting and accountability</a:t>
            </a:r>
          </a:p>
          <a:p>
            <a:pPr lvl="0" algn="just">
              <a:lnSpc>
                <a:spcPct val="100000"/>
              </a:lnSpc>
            </a:pPr>
            <a:r>
              <a:rPr lang="en-US" sz="2000" dirty="0"/>
              <a:t>Administration</a:t>
            </a:r>
            <a:r>
              <a:rPr lang="en-US" sz="2000" b="0" dirty="0"/>
              <a:t> – Uncertainty of management positions, interference in admin, appointment of staff and SCM</a:t>
            </a:r>
          </a:p>
          <a:p>
            <a:pPr lvl="0" algn="just">
              <a:lnSpc>
                <a:spcPct val="100000"/>
              </a:lnSpc>
            </a:pPr>
            <a:r>
              <a:rPr lang="en-US" sz="2000" dirty="0"/>
              <a:t>Service Delivery </a:t>
            </a:r>
            <a:r>
              <a:rPr lang="en-US" sz="2000" b="0" dirty="0"/>
              <a:t>– Adoption of budgets, change of priorities, decision making that impact implementation of projects</a:t>
            </a:r>
          </a:p>
          <a:p>
            <a:pPr marL="90487" marR="330835" lvl="1" indent="0" algn="just">
              <a:lnSpc>
                <a:spcPct val="100000"/>
              </a:lnSpc>
              <a:spcBef>
                <a:spcPts val="0"/>
              </a:spcBef>
              <a:spcAft>
                <a:spcPts val="1200"/>
              </a:spcAft>
              <a:buClr>
                <a:schemeClr val="tx1"/>
              </a:buClr>
              <a:buNone/>
            </a:pPr>
            <a:r>
              <a:rPr lang="en-US" sz="2000" b="0" dirty="0">
                <a:effectLst/>
              </a:rPr>
              <a:t> </a:t>
            </a:r>
          </a:p>
          <a:p>
            <a:pPr marR="330835" algn="just">
              <a:lnSpc>
                <a:spcPct val="100000"/>
              </a:lnSpc>
              <a:spcBef>
                <a:spcPts val="0"/>
              </a:spcBef>
              <a:spcAft>
                <a:spcPts val="1200"/>
              </a:spcAft>
              <a:buClr>
                <a:schemeClr val="accent1"/>
              </a:buClr>
            </a:pPr>
            <a:endParaRPr lang="en-US" sz="2400" b="0" dirty="0">
              <a:effectLst/>
            </a:endParaRPr>
          </a:p>
        </p:txBody>
      </p:sp>
      <p:sp>
        <p:nvSpPr>
          <p:cNvPr id="4" name="Slide Number Placeholder 2">
            <a:extLst>
              <a:ext uri="{FF2B5EF4-FFF2-40B4-BE49-F238E27FC236}">
                <a16:creationId xmlns:a16="http://schemas.microsoft.com/office/drawing/2014/main" id="{FB60825F-F2DC-9983-C10C-2C2CDA1BFEF0}"/>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40</a:t>
            </a:fld>
            <a:endParaRPr lang="en-US" sz="1600" dirty="0">
              <a:latin typeface="+mj-lt"/>
            </a:endParaRPr>
          </a:p>
        </p:txBody>
      </p:sp>
    </p:spTree>
    <p:extLst>
      <p:ext uri="{BB962C8B-B14F-4D97-AF65-F5344CB8AC3E}">
        <p14:creationId xmlns:p14="http://schemas.microsoft.com/office/powerpoint/2010/main" val="18485982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14322" y="1155289"/>
            <a:ext cx="10639947" cy="358877"/>
          </a:xfrm>
        </p:spPr>
        <p:txBody>
          <a:bodyPr/>
          <a:lstStyle/>
          <a:p>
            <a:r>
              <a:rPr lang="en-US" sz="2600" dirty="0"/>
              <a:t>Stability: Historical/Political Factors </a:t>
            </a:r>
            <a:endParaRPr lang="en-ZA" sz="2600"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14322" y="1672191"/>
            <a:ext cx="10585327" cy="3153912"/>
          </a:xfrm>
        </p:spPr>
        <p:txBody>
          <a:bodyPr anchor="ctr">
            <a:normAutofit/>
          </a:bodyPr>
          <a:lstStyle/>
          <a:p>
            <a:pPr algn="just">
              <a:lnSpc>
                <a:spcPct val="100000"/>
              </a:lnSpc>
            </a:pPr>
            <a:r>
              <a:rPr lang="en-US" sz="2000" b="0" dirty="0"/>
              <a:t>Long history of national, racial or ethnic conflict.</a:t>
            </a:r>
            <a:endParaRPr lang="en-ZA" sz="2000" b="0" dirty="0"/>
          </a:p>
          <a:p>
            <a:pPr algn="just">
              <a:lnSpc>
                <a:spcPct val="100000"/>
              </a:lnSpc>
            </a:pPr>
            <a:r>
              <a:rPr lang="en-US" sz="2000" b="0" dirty="0"/>
              <a:t>Racial, class and ethnic divisions in society.</a:t>
            </a:r>
            <a:endParaRPr lang="en-ZA" sz="2000" b="0" dirty="0"/>
          </a:p>
          <a:p>
            <a:pPr algn="just">
              <a:lnSpc>
                <a:spcPct val="100000"/>
              </a:lnSpc>
            </a:pPr>
            <a:r>
              <a:rPr lang="en-US" sz="2000" b="0" dirty="0"/>
              <a:t>Long history of experience and practice with coalitions.</a:t>
            </a:r>
            <a:endParaRPr lang="en-ZA" sz="2000" b="0" dirty="0"/>
          </a:p>
          <a:p>
            <a:pPr algn="just">
              <a:lnSpc>
                <a:spcPct val="100000"/>
              </a:lnSpc>
            </a:pPr>
            <a:r>
              <a:rPr lang="en-US" sz="2000" b="0" dirty="0"/>
              <a:t>Long history of single party dominance.</a:t>
            </a:r>
            <a:endParaRPr lang="en-ZA" sz="2000" b="0" dirty="0"/>
          </a:p>
          <a:p>
            <a:pPr algn="just">
              <a:lnSpc>
                <a:spcPct val="100000"/>
              </a:lnSpc>
            </a:pPr>
            <a:r>
              <a:rPr lang="en-US" sz="2000" b="0" dirty="0"/>
              <a:t>Political and ideological factors.</a:t>
            </a:r>
            <a:endParaRPr lang="en-ZA" sz="2000" b="0" dirty="0"/>
          </a:p>
          <a:p>
            <a:pPr marL="90487" marR="330835" lvl="1" indent="0" algn="just">
              <a:lnSpc>
                <a:spcPct val="100000"/>
              </a:lnSpc>
              <a:spcBef>
                <a:spcPts val="0"/>
              </a:spcBef>
              <a:spcAft>
                <a:spcPts val="1200"/>
              </a:spcAft>
              <a:buClr>
                <a:schemeClr val="tx1"/>
              </a:buClr>
              <a:buNone/>
            </a:pPr>
            <a:r>
              <a:rPr lang="en-US" sz="2000" b="0" dirty="0">
                <a:effectLst/>
              </a:rPr>
              <a:t> </a:t>
            </a:r>
          </a:p>
          <a:p>
            <a:pPr marR="330835" algn="just">
              <a:lnSpc>
                <a:spcPct val="100000"/>
              </a:lnSpc>
              <a:spcBef>
                <a:spcPts val="0"/>
              </a:spcBef>
              <a:spcAft>
                <a:spcPts val="1200"/>
              </a:spcAft>
              <a:buClr>
                <a:schemeClr val="accent1"/>
              </a:buClr>
            </a:pPr>
            <a:endParaRPr lang="en-US" sz="2400" b="0" dirty="0">
              <a:effectLst/>
            </a:endParaRPr>
          </a:p>
        </p:txBody>
      </p:sp>
      <p:sp>
        <p:nvSpPr>
          <p:cNvPr id="4" name="Slide Number Placeholder 2">
            <a:extLst>
              <a:ext uri="{FF2B5EF4-FFF2-40B4-BE49-F238E27FC236}">
                <a16:creationId xmlns:a16="http://schemas.microsoft.com/office/drawing/2014/main" id="{994D957C-B144-02F3-4137-2F26AA3723D7}"/>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41</a:t>
            </a:fld>
            <a:endParaRPr lang="en-US" sz="1600" dirty="0">
              <a:latin typeface="+mj-lt"/>
            </a:endParaRPr>
          </a:p>
        </p:txBody>
      </p:sp>
    </p:spTree>
    <p:extLst>
      <p:ext uri="{BB962C8B-B14F-4D97-AF65-F5344CB8AC3E}">
        <p14:creationId xmlns:p14="http://schemas.microsoft.com/office/powerpoint/2010/main" val="24014650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D7354-1109-6B72-0506-28EE062B4D39}"/>
              </a:ext>
            </a:extLst>
          </p:cNvPr>
          <p:cNvSpPr>
            <a:spLocks noGrp="1"/>
          </p:cNvSpPr>
          <p:nvPr>
            <p:ph type="title"/>
          </p:nvPr>
        </p:nvSpPr>
        <p:spPr>
          <a:xfrm>
            <a:off x="1314322" y="1155289"/>
            <a:ext cx="10639947" cy="358877"/>
          </a:xfrm>
        </p:spPr>
        <p:txBody>
          <a:bodyPr/>
          <a:lstStyle/>
          <a:p>
            <a:r>
              <a:rPr lang="en-US" sz="2600" dirty="0"/>
              <a:t>Stability: Constitutional /Legislative Factors </a:t>
            </a:r>
            <a:endParaRPr lang="en-ZA" sz="2600" dirty="0"/>
          </a:p>
        </p:txBody>
      </p:sp>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259702" y="1616927"/>
            <a:ext cx="10639947" cy="3345579"/>
          </a:xfrm>
        </p:spPr>
        <p:txBody>
          <a:bodyPr anchor="ctr">
            <a:normAutofit lnSpcReduction="10000"/>
          </a:bodyPr>
          <a:lstStyle/>
          <a:p>
            <a:pPr lvl="0" algn="just">
              <a:lnSpc>
                <a:spcPct val="100000"/>
              </a:lnSpc>
            </a:pPr>
            <a:r>
              <a:rPr lang="en-US" sz="2000" b="0" dirty="0"/>
              <a:t>When the constitutional and legislative frameworks provide for Proportional Representation, coalitions are most likely to be on the rise;</a:t>
            </a:r>
            <a:endParaRPr lang="en-ZA" sz="2000" b="0" dirty="0"/>
          </a:p>
          <a:p>
            <a:pPr lvl="0" algn="just">
              <a:lnSpc>
                <a:spcPct val="100000"/>
              </a:lnSpc>
            </a:pPr>
            <a:r>
              <a:rPr lang="en-US" sz="2000" b="0" dirty="0"/>
              <a:t>Although the constitution and Municipal Structures Act do not per se speak of coalitions, its frameworks enable them;</a:t>
            </a:r>
            <a:endParaRPr lang="en-ZA" sz="2000" b="0" dirty="0"/>
          </a:p>
          <a:p>
            <a:pPr lvl="0" algn="just">
              <a:lnSpc>
                <a:spcPct val="100000"/>
              </a:lnSpc>
            </a:pPr>
            <a:r>
              <a:rPr lang="en-US" sz="2000" b="0" dirty="0"/>
              <a:t>While other countries do not regulate many aspects of coalitions, for a younger democracy it may be necessary;</a:t>
            </a:r>
            <a:endParaRPr lang="en-ZA" sz="2000" b="0" dirty="0"/>
          </a:p>
          <a:p>
            <a:pPr lvl="0" algn="just">
              <a:lnSpc>
                <a:spcPct val="100000"/>
              </a:lnSpc>
            </a:pPr>
            <a:r>
              <a:rPr lang="en-US" sz="2000" b="0" dirty="0"/>
              <a:t>While legislation may be required to regulate coalitions, it is important to be careful about what and how you regulate.</a:t>
            </a:r>
            <a:endParaRPr lang="en-ZA" sz="2000" b="0" dirty="0"/>
          </a:p>
          <a:p>
            <a:pPr marL="90487" marR="330835" lvl="1" indent="0" algn="just">
              <a:lnSpc>
                <a:spcPct val="100000"/>
              </a:lnSpc>
              <a:spcBef>
                <a:spcPts val="0"/>
              </a:spcBef>
              <a:spcAft>
                <a:spcPts val="1200"/>
              </a:spcAft>
              <a:buClr>
                <a:schemeClr val="tx1"/>
              </a:buClr>
              <a:buNone/>
            </a:pPr>
            <a:r>
              <a:rPr lang="en-US" sz="2000" b="0" dirty="0">
                <a:effectLst/>
              </a:rPr>
              <a:t> </a:t>
            </a:r>
          </a:p>
          <a:p>
            <a:pPr marR="330835" algn="just">
              <a:lnSpc>
                <a:spcPct val="100000"/>
              </a:lnSpc>
              <a:spcBef>
                <a:spcPts val="0"/>
              </a:spcBef>
              <a:spcAft>
                <a:spcPts val="1200"/>
              </a:spcAft>
              <a:buClr>
                <a:schemeClr val="accent1"/>
              </a:buClr>
            </a:pPr>
            <a:endParaRPr lang="en-US" sz="2400" b="0" dirty="0">
              <a:effectLst/>
            </a:endParaRPr>
          </a:p>
        </p:txBody>
      </p:sp>
      <p:sp>
        <p:nvSpPr>
          <p:cNvPr id="4" name="Slide Number Placeholder 2">
            <a:extLst>
              <a:ext uri="{FF2B5EF4-FFF2-40B4-BE49-F238E27FC236}">
                <a16:creationId xmlns:a16="http://schemas.microsoft.com/office/drawing/2014/main" id="{6FEA96AC-9202-6728-35D8-5FCCE03870F1}"/>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42</a:t>
            </a:fld>
            <a:endParaRPr lang="en-US" sz="1600" dirty="0">
              <a:latin typeface="+mj-lt"/>
            </a:endParaRPr>
          </a:p>
        </p:txBody>
      </p:sp>
    </p:spTree>
    <p:extLst>
      <p:ext uri="{BB962C8B-B14F-4D97-AF65-F5344CB8AC3E}">
        <p14:creationId xmlns:p14="http://schemas.microsoft.com/office/powerpoint/2010/main" val="39727928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D057E-9DA7-9E19-5A74-CF2AF49A4680}"/>
              </a:ext>
            </a:extLst>
          </p:cNvPr>
          <p:cNvSpPr>
            <a:spLocks noGrp="1"/>
          </p:cNvSpPr>
          <p:nvPr>
            <p:ph type="title"/>
          </p:nvPr>
        </p:nvSpPr>
        <p:spPr/>
        <p:txBody>
          <a:bodyPr/>
          <a:lstStyle/>
          <a:p>
            <a:r>
              <a:rPr lang="en-US" sz="2600" dirty="0"/>
              <a:t>Stability: Institutional / </a:t>
            </a:r>
            <a:r>
              <a:rPr lang="en-US" sz="2600" dirty="0">
                <a:solidFill>
                  <a:srgbClr val="FF0000"/>
                </a:solidFill>
              </a:rPr>
              <a:t>Mayoral Executive Type </a:t>
            </a:r>
            <a:endParaRPr lang="en-ZA" sz="2600" dirty="0">
              <a:solidFill>
                <a:srgbClr val="FF0000"/>
              </a:solidFill>
            </a:endParaRPr>
          </a:p>
        </p:txBody>
      </p:sp>
      <p:sp>
        <p:nvSpPr>
          <p:cNvPr id="3" name="Content Placeholder 2">
            <a:extLst>
              <a:ext uri="{FF2B5EF4-FFF2-40B4-BE49-F238E27FC236}">
                <a16:creationId xmlns:a16="http://schemas.microsoft.com/office/drawing/2014/main" id="{7A803EE9-4B8D-8DD6-1F26-FE912C75E33F}"/>
              </a:ext>
            </a:extLst>
          </p:cNvPr>
          <p:cNvSpPr>
            <a:spLocks noGrp="1"/>
          </p:cNvSpPr>
          <p:nvPr>
            <p:ph idx="1"/>
          </p:nvPr>
        </p:nvSpPr>
        <p:spPr/>
        <p:txBody>
          <a:bodyPr anchor="ctr">
            <a:normAutofit fontScale="92500"/>
          </a:bodyPr>
          <a:lstStyle/>
          <a:p>
            <a:pPr algn="just">
              <a:lnSpc>
                <a:spcPct val="110000"/>
              </a:lnSpc>
              <a:spcBef>
                <a:spcPts val="601"/>
              </a:spcBef>
              <a:buClr>
                <a:schemeClr val="tx1"/>
              </a:buClr>
              <a:defRPr/>
            </a:pPr>
            <a:r>
              <a:rPr kumimoji="0" lang="en-US" sz="2400" b="0" i="0" u="none" strike="noStrike" cap="none" spc="0" normalizeH="0" baseline="0" noProof="0" dirty="0">
                <a:ln>
                  <a:noFill/>
                </a:ln>
                <a:effectLst/>
                <a:uLnTx/>
                <a:uFillTx/>
              </a:rPr>
              <a:t>The </a:t>
            </a:r>
            <a:r>
              <a:rPr kumimoji="0" lang="en-US" sz="2400" b="0" i="0" u="sng" strike="noStrike" cap="none" spc="0" normalizeH="0" baseline="0" noProof="0" dirty="0">
                <a:ln>
                  <a:noFill/>
                </a:ln>
                <a:effectLst/>
                <a:uLnTx/>
                <a:uFillTx/>
              </a:rPr>
              <a:t>type was designed for quick decision making and agility in execution</a:t>
            </a:r>
            <a:r>
              <a:rPr kumimoji="0" lang="en-US" sz="2400" b="0" i="0" u="none" strike="noStrike" cap="none" spc="0" normalizeH="0" baseline="0" noProof="0" dirty="0">
                <a:ln>
                  <a:noFill/>
                </a:ln>
                <a:effectLst/>
                <a:uLnTx/>
                <a:uFillTx/>
              </a:rPr>
              <a:t> at EXCO level.</a:t>
            </a:r>
          </a:p>
          <a:p>
            <a:pPr marL="363538" algn="just">
              <a:lnSpc>
                <a:spcPct val="110000"/>
              </a:lnSpc>
              <a:spcBef>
                <a:spcPts val="601"/>
              </a:spcBef>
              <a:buClr>
                <a:schemeClr val="tx1"/>
              </a:buClr>
              <a:defRPr/>
            </a:pPr>
            <a:r>
              <a:rPr kumimoji="0" lang="en-US" sz="2400" b="0" i="0" u="none" strike="noStrike" cap="none" spc="0" normalizeH="0" baseline="0" noProof="0" dirty="0">
                <a:ln>
                  <a:noFill/>
                </a:ln>
                <a:effectLst/>
                <a:uLnTx/>
                <a:uFillTx/>
              </a:rPr>
              <a:t>The </a:t>
            </a:r>
            <a:r>
              <a:rPr kumimoji="0" lang="en-US" sz="2400" b="0" i="0" u="sng" strike="noStrike" cap="none" spc="0" normalizeH="0" baseline="0" noProof="0" dirty="0">
                <a:ln>
                  <a:noFill/>
                </a:ln>
                <a:effectLst/>
                <a:uLnTx/>
                <a:uFillTx/>
              </a:rPr>
              <a:t>type however does not lend itself well to coalitions as the type was designed for single party majority governments where the Executive Mayor would have free hand to choose MMCs</a:t>
            </a:r>
            <a:r>
              <a:rPr kumimoji="0" lang="en-US" sz="2400" b="0" i="0" u="none" strike="noStrike" cap="none" spc="0" normalizeH="0" baseline="0" noProof="0" dirty="0">
                <a:ln>
                  <a:noFill/>
                </a:ln>
                <a:effectLst/>
                <a:uLnTx/>
                <a:uFillTx/>
              </a:rPr>
              <a:t> but now MMCs are chosen by other parties.</a:t>
            </a:r>
          </a:p>
          <a:p>
            <a:pPr algn="just">
              <a:lnSpc>
                <a:spcPct val="110000"/>
              </a:lnSpc>
              <a:spcBef>
                <a:spcPts val="601"/>
              </a:spcBef>
              <a:buClr>
                <a:schemeClr val="tx1"/>
              </a:buClr>
              <a:defRPr/>
            </a:pPr>
            <a:r>
              <a:rPr kumimoji="0" lang="en-US" sz="2400" b="0" i="0" u="none" strike="noStrike" cap="none" spc="0" normalizeH="0" baseline="0" noProof="0" dirty="0">
                <a:ln>
                  <a:noFill/>
                </a:ln>
                <a:effectLst/>
                <a:uLnTx/>
                <a:uFillTx/>
              </a:rPr>
              <a:t>With </a:t>
            </a:r>
            <a:r>
              <a:rPr kumimoji="0" lang="en-US" sz="2400" b="0" i="0" u="sng" strike="noStrike" cap="none" spc="0" normalizeH="0" baseline="0" noProof="0" dirty="0">
                <a:ln>
                  <a:noFill/>
                </a:ln>
                <a:effectLst/>
                <a:uLnTx/>
                <a:uFillTx/>
              </a:rPr>
              <a:t>MMCs now having to account to political parties, accountability</a:t>
            </a:r>
            <a:r>
              <a:rPr kumimoji="0" lang="en-US" sz="2400" b="0" i="0" u="none" strike="noStrike" cap="none" spc="0" normalizeH="0" baseline="0" noProof="0" dirty="0">
                <a:ln>
                  <a:noFill/>
                </a:ln>
                <a:effectLst/>
                <a:uLnTx/>
                <a:uFillTx/>
              </a:rPr>
              <a:t> issues arise.</a:t>
            </a:r>
          </a:p>
          <a:p>
            <a:pPr algn="just">
              <a:lnSpc>
                <a:spcPct val="110000"/>
              </a:lnSpc>
              <a:spcBef>
                <a:spcPts val="601"/>
              </a:spcBef>
              <a:buClr>
                <a:schemeClr val="tx1"/>
              </a:buClr>
              <a:defRPr/>
            </a:pPr>
            <a:r>
              <a:rPr kumimoji="0" lang="en-US" sz="2400" b="0" i="0" u="none" strike="noStrike" cap="none" spc="0" normalizeH="0" baseline="0" noProof="0" dirty="0">
                <a:ln>
                  <a:noFill/>
                </a:ln>
                <a:effectLst/>
                <a:uLnTx/>
                <a:uFillTx/>
              </a:rPr>
              <a:t>With the advent of coalitions there is multiple centers of decision making .</a:t>
            </a:r>
          </a:p>
          <a:p>
            <a:pPr algn="just">
              <a:lnSpc>
                <a:spcPct val="110000"/>
              </a:lnSpc>
              <a:spcBef>
                <a:spcPts val="601"/>
              </a:spcBef>
              <a:buClr>
                <a:schemeClr val="tx1"/>
              </a:buClr>
              <a:defRPr/>
            </a:pPr>
            <a:r>
              <a:rPr kumimoji="0" lang="en-US" sz="2400" b="0" i="0" u="none" strike="noStrike" cap="none" spc="0" normalizeH="0" baseline="0" noProof="0" dirty="0">
                <a:ln>
                  <a:noFill/>
                </a:ln>
                <a:effectLst/>
                <a:uLnTx/>
                <a:uFillTx/>
              </a:rPr>
              <a:t>With the advent of coalitions, the system is susceptible to disruption by the so-called kingmaker parties.</a:t>
            </a:r>
          </a:p>
          <a:p>
            <a:pPr algn="just">
              <a:lnSpc>
                <a:spcPct val="110000"/>
              </a:lnSpc>
              <a:spcBef>
                <a:spcPts val="601"/>
              </a:spcBef>
              <a:buClr>
                <a:schemeClr val="tx1"/>
              </a:buClr>
              <a:defRPr/>
            </a:pPr>
            <a:r>
              <a:rPr kumimoji="0" lang="en-US" sz="2400" b="0" i="0" u="sng" strike="noStrike" cap="none" spc="0" normalizeH="0" baseline="0" noProof="0" dirty="0">
                <a:ln>
                  <a:noFill/>
                </a:ln>
                <a:effectLst/>
                <a:uLnTx/>
                <a:uFillTx/>
              </a:rPr>
              <a:t>The design was also </a:t>
            </a:r>
            <a:r>
              <a:rPr lang="en-US" b="0" u="sng" dirty="0"/>
              <a:t>anchored</a:t>
            </a:r>
            <a:r>
              <a:rPr kumimoji="0" lang="en-US" sz="2400" b="0" i="0" u="sng" strike="noStrike" cap="none" spc="0" normalizeH="0" baseline="0" noProof="0" dirty="0">
                <a:ln>
                  <a:noFill/>
                </a:ln>
                <a:effectLst/>
                <a:uLnTx/>
                <a:uFillTx/>
              </a:rPr>
              <a:t> around the person of the Mayor such that if  he/she is removed, the whole MAYCO is dissolved</a:t>
            </a:r>
            <a:r>
              <a:rPr kumimoji="0" lang="en-US" sz="2400" b="0" i="0" u="none" strike="noStrike" cap="none" spc="0" normalizeH="0" baseline="0" noProof="0" dirty="0">
                <a:ln>
                  <a:noFill/>
                </a:ln>
                <a:effectLst/>
                <a:uLnTx/>
                <a:uFillTx/>
              </a:rPr>
              <a:t> thus causing lot of instability.</a:t>
            </a:r>
          </a:p>
        </p:txBody>
      </p:sp>
      <p:sp>
        <p:nvSpPr>
          <p:cNvPr id="4" name="Slide Number Placeholder 2">
            <a:extLst>
              <a:ext uri="{FF2B5EF4-FFF2-40B4-BE49-F238E27FC236}">
                <a16:creationId xmlns:a16="http://schemas.microsoft.com/office/drawing/2014/main" id="{BCB2763A-A1CC-3A63-D127-EB207BDEDDF9}"/>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43</a:t>
            </a:fld>
            <a:endParaRPr lang="en-US" sz="1600" dirty="0">
              <a:latin typeface="+mj-lt"/>
            </a:endParaRPr>
          </a:p>
        </p:txBody>
      </p:sp>
    </p:spTree>
    <p:extLst>
      <p:ext uri="{BB962C8B-B14F-4D97-AF65-F5344CB8AC3E}">
        <p14:creationId xmlns:p14="http://schemas.microsoft.com/office/powerpoint/2010/main" val="28100252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16B95-C537-97D2-F1E5-AB19125DA6C7}"/>
              </a:ext>
            </a:extLst>
          </p:cNvPr>
          <p:cNvSpPr>
            <a:spLocks noGrp="1"/>
          </p:cNvSpPr>
          <p:nvPr>
            <p:ph type="title"/>
          </p:nvPr>
        </p:nvSpPr>
        <p:spPr/>
        <p:txBody>
          <a:bodyPr/>
          <a:lstStyle/>
          <a:p>
            <a:r>
              <a:rPr lang="en-US" sz="2600" dirty="0"/>
              <a:t>Stability: Institutional / </a:t>
            </a:r>
            <a:r>
              <a:rPr lang="en-US" sz="2600" dirty="0">
                <a:solidFill>
                  <a:srgbClr val="FF0000"/>
                </a:solidFill>
              </a:rPr>
              <a:t>Mayoral Executive Type (</a:t>
            </a:r>
            <a:r>
              <a:rPr lang="en-US" sz="2600" i="1" dirty="0">
                <a:solidFill>
                  <a:srgbClr val="FF0000"/>
                </a:solidFill>
              </a:rPr>
              <a:t>Cont</a:t>
            </a:r>
            <a:r>
              <a:rPr lang="en-US" sz="2600" dirty="0">
                <a:solidFill>
                  <a:srgbClr val="FF0000"/>
                </a:solidFill>
              </a:rPr>
              <a:t>..) </a:t>
            </a:r>
            <a:endParaRPr lang="en-ZA" sz="2600" dirty="0">
              <a:solidFill>
                <a:srgbClr val="FF0000"/>
              </a:solidFill>
            </a:endParaRPr>
          </a:p>
        </p:txBody>
      </p:sp>
      <p:sp>
        <p:nvSpPr>
          <p:cNvPr id="3" name="Content Placeholder 2">
            <a:extLst>
              <a:ext uri="{FF2B5EF4-FFF2-40B4-BE49-F238E27FC236}">
                <a16:creationId xmlns:a16="http://schemas.microsoft.com/office/drawing/2014/main" id="{CED33E79-5F14-A9CF-ECAE-10C5F8A09AE2}"/>
              </a:ext>
            </a:extLst>
          </p:cNvPr>
          <p:cNvSpPr>
            <a:spLocks noGrp="1"/>
          </p:cNvSpPr>
          <p:nvPr>
            <p:ph idx="1"/>
          </p:nvPr>
        </p:nvSpPr>
        <p:spPr>
          <a:xfrm>
            <a:off x="1334529" y="1631575"/>
            <a:ext cx="10585327" cy="5074025"/>
          </a:xfrm>
        </p:spPr>
        <p:txBody>
          <a:bodyPr anchor="ctr">
            <a:normAutofit fontScale="92500" lnSpcReduction="10000"/>
          </a:bodyPr>
          <a:lstStyle/>
          <a:p>
            <a:pPr algn="just">
              <a:lnSpc>
                <a:spcPct val="110000"/>
              </a:lnSpc>
            </a:pPr>
            <a:r>
              <a:rPr lang="en-US" b="0" u="sng" dirty="0"/>
              <a:t>The system makes the EM the main and constant target as</a:t>
            </a:r>
            <a:r>
              <a:rPr lang="en-US" b="0" dirty="0"/>
              <a:t> his/her departure also creates opportunity for jostling and rearrangement of power, hence endless motions of confidence.</a:t>
            </a:r>
          </a:p>
          <a:p>
            <a:pPr algn="just">
              <a:lnSpc>
                <a:spcPct val="110000"/>
              </a:lnSpc>
            </a:pPr>
            <a:r>
              <a:rPr lang="en-US" b="0" dirty="0"/>
              <a:t>Because of lack of regulation and application of proportionality in constituting MAYCO, </a:t>
            </a:r>
            <a:r>
              <a:rPr lang="en-US" b="0" u="sng" dirty="0"/>
              <a:t>the small parties become king-makers</a:t>
            </a:r>
            <a:r>
              <a:rPr lang="en-US" b="0" dirty="0"/>
              <a:t> and end up wielding huge amount of power, and sometimes becoming Mayors by default.</a:t>
            </a:r>
          </a:p>
          <a:p>
            <a:pPr algn="just">
              <a:lnSpc>
                <a:spcPct val="110000"/>
              </a:lnSpc>
            </a:pPr>
            <a:r>
              <a:rPr lang="en-US" b="0" dirty="0"/>
              <a:t>Because of this gap, small parties get into Exco positions and possible access and control of resources, the stakes for them get raised to the extent “party barons” pull strings from outside.</a:t>
            </a:r>
          </a:p>
          <a:p>
            <a:pPr algn="just">
              <a:lnSpc>
                <a:spcPct val="110000"/>
              </a:lnSpc>
            </a:pPr>
            <a:r>
              <a:rPr lang="en-US" b="0" u="sng" dirty="0"/>
              <a:t>Also, the system in the context of coalition fails to recognize the significance of numbers gained by parties during elections</a:t>
            </a:r>
            <a:r>
              <a:rPr lang="en-US" b="0" dirty="0"/>
              <a:t>.</a:t>
            </a:r>
          </a:p>
          <a:p>
            <a:pPr algn="just">
              <a:lnSpc>
                <a:spcPct val="110000"/>
              </a:lnSpc>
            </a:pPr>
            <a:r>
              <a:rPr lang="en-US" b="0" u="sng" dirty="0"/>
              <a:t>With MMCs coming from other political parties, the Mayor losses control as these MMCs see themselves as accounting only to their party bosses</a:t>
            </a:r>
            <a:r>
              <a:rPr lang="en-US" b="0" dirty="0"/>
              <a:t>.</a:t>
            </a:r>
          </a:p>
        </p:txBody>
      </p:sp>
      <p:sp>
        <p:nvSpPr>
          <p:cNvPr id="4" name="Slide Number Placeholder 2">
            <a:extLst>
              <a:ext uri="{FF2B5EF4-FFF2-40B4-BE49-F238E27FC236}">
                <a16:creationId xmlns:a16="http://schemas.microsoft.com/office/drawing/2014/main" id="{0C117660-8388-A571-BBB6-64DFEC4F5ACA}"/>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44</a:t>
            </a:fld>
            <a:endParaRPr lang="en-US" sz="1600" dirty="0">
              <a:latin typeface="+mj-lt"/>
            </a:endParaRPr>
          </a:p>
        </p:txBody>
      </p:sp>
    </p:spTree>
    <p:extLst>
      <p:ext uri="{BB962C8B-B14F-4D97-AF65-F5344CB8AC3E}">
        <p14:creationId xmlns:p14="http://schemas.microsoft.com/office/powerpoint/2010/main" val="5546254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86215-3E54-5E07-7DB7-4B65751BE587}"/>
              </a:ext>
            </a:extLst>
          </p:cNvPr>
          <p:cNvSpPr>
            <a:spLocks noGrp="1"/>
          </p:cNvSpPr>
          <p:nvPr>
            <p:ph type="title"/>
          </p:nvPr>
        </p:nvSpPr>
        <p:spPr/>
        <p:txBody>
          <a:bodyPr>
            <a:noAutofit/>
          </a:bodyPr>
          <a:lstStyle/>
          <a:p>
            <a:r>
              <a:rPr lang="en-US" sz="2600" dirty="0"/>
              <a:t>Stability: Institutional / Collective Executive Type </a:t>
            </a:r>
            <a:endParaRPr lang="en-ZA" sz="2600" dirty="0"/>
          </a:p>
        </p:txBody>
      </p:sp>
      <p:sp>
        <p:nvSpPr>
          <p:cNvPr id="3" name="Content Placeholder 2">
            <a:extLst>
              <a:ext uri="{FF2B5EF4-FFF2-40B4-BE49-F238E27FC236}">
                <a16:creationId xmlns:a16="http://schemas.microsoft.com/office/drawing/2014/main" id="{F6E83ED2-32BA-3448-60C5-305908A7A88B}"/>
              </a:ext>
            </a:extLst>
          </p:cNvPr>
          <p:cNvSpPr>
            <a:spLocks noGrp="1"/>
          </p:cNvSpPr>
          <p:nvPr>
            <p:ph idx="1"/>
          </p:nvPr>
        </p:nvSpPr>
        <p:spPr>
          <a:xfrm>
            <a:off x="1334530" y="1636251"/>
            <a:ext cx="10585327" cy="4354480"/>
          </a:xfrm>
        </p:spPr>
        <p:txBody>
          <a:bodyPr anchor="ctr"/>
          <a:lstStyle/>
          <a:p>
            <a:pPr algn="just">
              <a:lnSpc>
                <a:spcPct val="100000"/>
              </a:lnSpc>
              <a:buClr>
                <a:schemeClr val="tx1"/>
              </a:buClr>
              <a:defRPr/>
            </a:pPr>
            <a:r>
              <a:rPr lang="en-US" sz="2200" b="0" u="sng" dirty="0"/>
              <a:t>This type allows for Council to constitute EXCO with the Mayor as the head</a:t>
            </a:r>
            <a:r>
              <a:rPr lang="en-US" sz="2200" b="0" dirty="0"/>
              <a:t>.</a:t>
            </a:r>
          </a:p>
          <a:p>
            <a:pPr algn="just">
              <a:lnSpc>
                <a:spcPct val="100000"/>
              </a:lnSpc>
              <a:buClr>
                <a:schemeClr val="tx1"/>
              </a:buClr>
              <a:defRPr/>
            </a:pPr>
            <a:r>
              <a:rPr lang="en-US" sz="2200" b="0" u="sng" dirty="0"/>
              <a:t>With the proportional allocation of seats into EXCO, it eliminates small parties from being “kingmakers”, and ending up being Mayors</a:t>
            </a:r>
            <a:r>
              <a:rPr lang="en-US" sz="2200" b="0" dirty="0"/>
              <a:t>.</a:t>
            </a:r>
          </a:p>
          <a:p>
            <a:pPr algn="just">
              <a:lnSpc>
                <a:spcPct val="100000"/>
              </a:lnSpc>
              <a:buClr>
                <a:schemeClr val="tx1"/>
              </a:buClr>
              <a:defRPr/>
            </a:pPr>
            <a:r>
              <a:rPr lang="en-US" sz="2200" b="0" u="sng" dirty="0"/>
              <a:t>It would allow recognition of numbers polled by big parties and afford them place in the EXCO</a:t>
            </a:r>
            <a:r>
              <a:rPr lang="en-US" sz="2200" b="0" dirty="0"/>
              <a:t>.</a:t>
            </a:r>
          </a:p>
          <a:p>
            <a:pPr algn="just">
              <a:lnSpc>
                <a:spcPct val="100000"/>
              </a:lnSpc>
              <a:buClr>
                <a:schemeClr val="tx1"/>
              </a:buClr>
              <a:defRPr/>
            </a:pPr>
            <a:r>
              <a:rPr lang="en-US" sz="2200" b="0" dirty="0"/>
              <a:t>It would </a:t>
            </a:r>
            <a:r>
              <a:rPr lang="en-US" sz="2200" b="0" u="sng" dirty="0"/>
              <a:t>reduce constant targeting of the Mayor</a:t>
            </a:r>
            <a:r>
              <a:rPr lang="en-US" sz="2200" b="0" dirty="0"/>
              <a:t> as his/her position would just be ceremonial.</a:t>
            </a:r>
          </a:p>
          <a:p>
            <a:pPr algn="just">
              <a:lnSpc>
                <a:spcPct val="100000"/>
              </a:lnSpc>
              <a:buClr>
                <a:schemeClr val="tx1"/>
              </a:buClr>
              <a:defRPr/>
            </a:pPr>
            <a:r>
              <a:rPr lang="en-US" sz="2200" b="0" dirty="0"/>
              <a:t>It would </a:t>
            </a:r>
            <a:r>
              <a:rPr lang="en-US" sz="2200" b="0" u="sng" dirty="0"/>
              <a:t>prevent a situation where each time the Mayor vacates the position</a:t>
            </a:r>
            <a:r>
              <a:rPr lang="en-US" sz="2200" b="0" dirty="0"/>
              <a:t>, the </a:t>
            </a:r>
            <a:r>
              <a:rPr lang="en-US" sz="2200" b="0" u="sng" dirty="0"/>
              <a:t>EXCO collapses</a:t>
            </a:r>
            <a:r>
              <a:rPr lang="en-US" sz="2200" b="0" dirty="0"/>
              <a:t>, as members are not his/her appointees.</a:t>
            </a:r>
          </a:p>
          <a:p>
            <a:pPr algn="just">
              <a:lnSpc>
                <a:spcPct val="100000"/>
              </a:lnSpc>
              <a:buClr>
                <a:schemeClr val="tx1"/>
              </a:buClr>
              <a:defRPr/>
            </a:pPr>
            <a:r>
              <a:rPr lang="en-US" sz="2200" b="0" dirty="0"/>
              <a:t>It would </a:t>
            </a:r>
            <a:r>
              <a:rPr lang="en-US" sz="2200" b="0" u="sng" dirty="0"/>
              <a:t>create stability, certainty and predictability</a:t>
            </a:r>
            <a:r>
              <a:rPr lang="en-US" sz="2200" b="0" dirty="0"/>
              <a:t> in the system.</a:t>
            </a:r>
          </a:p>
        </p:txBody>
      </p:sp>
      <p:sp>
        <p:nvSpPr>
          <p:cNvPr id="4" name="Slide Number Placeholder 2">
            <a:extLst>
              <a:ext uri="{FF2B5EF4-FFF2-40B4-BE49-F238E27FC236}">
                <a16:creationId xmlns:a16="http://schemas.microsoft.com/office/drawing/2014/main" id="{E76975DB-9381-19E8-CAC4-299CF76B1320}"/>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45</a:t>
            </a:fld>
            <a:endParaRPr lang="en-US" sz="1600" dirty="0">
              <a:latin typeface="+mj-lt"/>
            </a:endParaRPr>
          </a:p>
        </p:txBody>
      </p:sp>
    </p:spTree>
    <p:extLst>
      <p:ext uri="{BB962C8B-B14F-4D97-AF65-F5344CB8AC3E}">
        <p14:creationId xmlns:p14="http://schemas.microsoft.com/office/powerpoint/2010/main" val="2899258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CB95E-6114-5578-4339-04616EAFC4A4}"/>
              </a:ext>
            </a:extLst>
          </p:cNvPr>
          <p:cNvSpPr>
            <a:spLocks noGrp="1"/>
          </p:cNvSpPr>
          <p:nvPr>
            <p:ph type="title"/>
          </p:nvPr>
        </p:nvSpPr>
        <p:spPr/>
        <p:txBody>
          <a:bodyPr>
            <a:noAutofit/>
          </a:bodyPr>
          <a:lstStyle/>
          <a:p>
            <a:r>
              <a:rPr lang="en-US" sz="2600" dirty="0"/>
              <a:t>Stability: Institutional / Collective Executive Type </a:t>
            </a:r>
            <a:endParaRPr lang="en-ZA" sz="2600" dirty="0"/>
          </a:p>
        </p:txBody>
      </p:sp>
      <p:sp>
        <p:nvSpPr>
          <p:cNvPr id="3" name="Content Placeholder 2">
            <a:extLst>
              <a:ext uri="{FF2B5EF4-FFF2-40B4-BE49-F238E27FC236}">
                <a16:creationId xmlns:a16="http://schemas.microsoft.com/office/drawing/2014/main" id="{AA528AFA-EAB5-B9EA-A452-A0D9D8A70786}"/>
              </a:ext>
            </a:extLst>
          </p:cNvPr>
          <p:cNvSpPr>
            <a:spLocks noGrp="1"/>
          </p:cNvSpPr>
          <p:nvPr>
            <p:ph idx="1"/>
          </p:nvPr>
        </p:nvSpPr>
        <p:spPr>
          <a:xfrm>
            <a:off x="1334530" y="1613015"/>
            <a:ext cx="10585327" cy="4838018"/>
          </a:xfrm>
        </p:spPr>
        <p:txBody>
          <a:bodyPr anchor="ctr">
            <a:normAutofit/>
          </a:bodyPr>
          <a:lstStyle/>
          <a:p>
            <a:pPr marL="363538" algn="just">
              <a:lnSpc>
                <a:spcPct val="100000"/>
              </a:lnSpc>
              <a:spcBef>
                <a:spcPts val="601"/>
              </a:spcBef>
              <a:buClr>
                <a:schemeClr val="tx1"/>
              </a:buClr>
              <a:defRPr/>
            </a:pPr>
            <a:r>
              <a:rPr lang="en-US" sz="2200" b="0" u="sng" dirty="0"/>
              <a:t>It forces dominant and competing parties to work together</a:t>
            </a:r>
            <a:r>
              <a:rPr lang="en-US" sz="2200" b="0" dirty="0"/>
              <a:t>, and there are no guarantees.</a:t>
            </a:r>
          </a:p>
          <a:p>
            <a:pPr algn="just">
              <a:lnSpc>
                <a:spcPct val="100000"/>
              </a:lnSpc>
              <a:spcBef>
                <a:spcPts val="601"/>
              </a:spcBef>
              <a:buClr>
                <a:schemeClr val="tx1"/>
              </a:buClr>
              <a:defRPr/>
            </a:pPr>
            <a:r>
              <a:rPr lang="en-US" sz="2200" b="0" u="sng" dirty="0"/>
              <a:t>The dominant parties could be uncomfortable serving in the same Committee, and this may be an unrealistic option</a:t>
            </a:r>
            <a:r>
              <a:rPr lang="en-US" sz="2200" b="0" dirty="0"/>
              <a:t>.</a:t>
            </a:r>
          </a:p>
          <a:p>
            <a:pPr algn="just">
              <a:lnSpc>
                <a:spcPct val="100000"/>
              </a:lnSpc>
              <a:spcBef>
                <a:spcPts val="601"/>
              </a:spcBef>
              <a:buClr>
                <a:schemeClr val="tx1"/>
              </a:buClr>
              <a:defRPr/>
            </a:pPr>
            <a:r>
              <a:rPr lang="en-US" sz="2200" b="0" dirty="0"/>
              <a:t>The normal tensions between dominant parties may lead to constant fights and thus delays in decision making and constant deadlocks.</a:t>
            </a:r>
          </a:p>
          <a:p>
            <a:pPr algn="just">
              <a:lnSpc>
                <a:spcPct val="100000"/>
              </a:lnSpc>
              <a:spcBef>
                <a:spcPts val="601"/>
              </a:spcBef>
              <a:buClr>
                <a:schemeClr val="tx1"/>
              </a:buClr>
              <a:defRPr/>
            </a:pPr>
            <a:r>
              <a:rPr lang="en-US" sz="2200" b="0" dirty="0"/>
              <a:t>The tensions between dominant parties could easily degenerate EXCO to fights that have characterized normal coalitions.</a:t>
            </a:r>
          </a:p>
          <a:p>
            <a:pPr algn="just">
              <a:lnSpc>
                <a:spcPct val="100000"/>
              </a:lnSpc>
              <a:spcBef>
                <a:spcPts val="601"/>
              </a:spcBef>
              <a:buClr>
                <a:schemeClr val="tx1"/>
              </a:buClr>
              <a:defRPr/>
            </a:pPr>
            <a:r>
              <a:rPr lang="en-US" sz="2200" b="0" u="sng" dirty="0"/>
              <a:t>This type is not totally insulated from problems of coalition, e.g. eThekwini</a:t>
            </a:r>
            <a:r>
              <a:rPr lang="en-US" sz="2200" b="0" dirty="0"/>
              <a:t>.</a:t>
            </a:r>
          </a:p>
          <a:p>
            <a:pPr algn="just">
              <a:lnSpc>
                <a:spcPct val="100000"/>
              </a:lnSpc>
              <a:spcBef>
                <a:spcPts val="601"/>
              </a:spcBef>
              <a:buClr>
                <a:schemeClr val="tx1"/>
              </a:buClr>
              <a:defRPr/>
            </a:pPr>
            <a:r>
              <a:rPr lang="en-US" sz="2200" b="0" u="sng" dirty="0"/>
              <a:t>The type may not be introduced mid-term without legal challenges, (the Nelson Mandela Bay Metro case)</a:t>
            </a:r>
            <a:r>
              <a:rPr lang="en-US" sz="2200" b="0" dirty="0"/>
              <a:t>.</a:t>
            </a:r>
          </a:p>
          <a:p>
            <a:endParaRPr lang="en-ZA" sz="2200" b="0" dirty="0"/>
          </a:p>
        </p:txBody>
      </p:sp>
      <p:sp>
        <p:nvSpPr>
          <p:cNvPr id="4" name="Slide Number Placeholder 2">
            <a:extLst>
              <a:ext uri="{FF2B5EF4-FFF2-40B4-BE49-F238E27FC236}">
                <a16:creationId xmlns:a16="http://schemas.microsoft.com/office/drawing/2014/main" id="{E4DE68B9-79E8-E37F-6DD6-BCD7829BA312}"/>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46</a:t>
            </a:fld>
            <a:endParaRPr lang="en-US" sz="1600" dirty="0">
              <a:latin typeface="+mj-lt"/>
            </a:endParaRPr>
          </a:p>
        </p:txBody>
      </p:sp>
    </p:spTree>
    <p:extLst>
      <p:ext uri="{BB962C8B-B14F-4D97-AF65-F5344CB8AC3E}">
        <p14:creationId xmlns:p14="http://schemas.microsoft.com/office/powerpoint/2010/main" val="42220193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4EE3-7E07-3F2B-F8F0-B031FBB5F714}"/>
              </a:ext>
            </a:extLst>
          </p:cNvPr>
          <p:cNvSpPr>
            <a:spLocks noGrp="1"/>
          </p:cNvSpPr>
          <p:nvPr>
            <p:ph type="title"/>
          </p:nvPr>
        </p:nvSpPr>
        <p:spPr/>
        <p:txBody>
          <a:bodyPr/>
          <a:lstStyle/>
          <a:p>
            <a:r>
              <a:rPr lang="en-US" sz="2600" dirty="0"/>
              <a:t>Stability: Institutional / Observations </a:t>
            </a:r>
            <a:endParaRPr lang="en-ZA" sz="2600" dirty="0"/>
          </a:p>
        </p:txBody>
      </p:sp>
      <p:sp>
        <p:nvSpPr>
          <p:cNvPr id="3" name="Content Placeholder 2">
            <a:extLst>
              <a:ext uri="{FF2B5EF4-FFF2-40B4-BE49-F238E27FC236}">
                <a16:creationId xmlns:a16="http://schemas.microsoft.com/office/drawing/2014/main" id="{F374D45B-B2A3-3572-0CD2-52F91C0D1F54}"/>
              </a:ext>
            </a:extLst>
          </p:cNvPr>
          <p:cNvSpPr>
            <a:spLocks noGrp="1"/>
          </p:cNvSpPr>
          <p:nvPr>
            <p:ph idx="1"/>
          </p:nvPr>
        </p:nvSpPr>
        <p:spPr>
          <a:xfrm>
            <a:off x="1334530" y="1672191"/>
            <a:ext cx="10585327" cy="3728040"/>
          </a:xfrm>
        </p:spPr>
        <p:txBody>
          <a:bodyPr anchor="ctr">
            <a:normAutofit/>
          </a:bodyPr>
          <a:lstStyle/>
          <a:p>
            <a:pPr marL="363538" algn="just">
              <a:lnSpc>
                <a:spcPct val="100000"/>
              </a:lnSpc>
              <a:spcBef>
                <a:spcPts val="601"/>
              </a:spcBef>
              <a:buClr>
                <a:schemeClr val="tx1"/>
              </a:buClr>
              <a:defRPr/>
            </a:pPr>
            <a:r>
              <a:rPr lang="en-US" b="0" dirty="0"/>
              <a:t>The Mayoral Executive Type is vulnerable and unraveling under coalitions</a:t>
            </a:r>
          </a:p>
          <a:p>
            <a:pPr marL="363538" algn="just">
              <a:lnSpc>
                <a:spcPct val="100000"/>
              </a:lnSpc>
              <a:spcBef>
                <a:spcPts val="601"/>
              </a:spcBef>
              <a:buClr>
                <a:schemeClr val="tx1"/>
              </a:buClr>
              <a:defRPr/>
            </a:pPr>
            <a:r>
              <a:rPr lang="en-US" b="0" dirty="0"/>
              <a:t>The </a:t>
            </a:r>
            <a:r>
              <a:rPr lang="en-US" b="0" u="sng" dirty="0"/>
              <a:t>Collective Executive Type resolves stability but may present challenges of around speed of decision making etc</a:t>
            </a:r>
            <a:r>
              <a:rPr lang="en-US" b="0" dirty="0"/>
              <a:t>.</a:t>
            </a:r>
          </a:p>
          <a:p>
            <a:pPr marL="363538" algn="just">
              <a:lnSpc>
                <a:spcPct val="100000"/>
              </a:lnSpc>
              <a:spcBef>
                <a:spcPts val="601"/>
              </a:spcBef>
              <a:buClr>
                <a:schemeClr val="tx1"/>
              </a:buClr>
              <a:defRPr/>
            </a:pPr>
            <a:r>
              <a:rPr lang="en-US" b="0" dirty="0"/>
              <a:t>May be necessary to amend Municipal Structures Act to allow more time to negotiate coalitions.</a:t>
            </a:r>
          </a:p>
          <a:p>
            <a:pPr marL="363538" algn="just">
              <a:lnSpc>
                <a:spcPct val="100000"/>
              </a:lnSpc>
              <a:spcBef>
                <a:spcPts val="601"/>
              </a:spcBef>
              <a:buClr>
                <a:schemeClr val="tx1"/>
              </a:buClr>
              <a:defRPr/>
            </a:pPr>
            <a:r>
              <a:rPr lang="en-US" b="0" u="sng" dirty="0"/>
              <a:t>May need to examine the utility value and constitutionality of allowing big parties to negotiate first</a:t>
            </a:r>
            <a:r>
              <a:rPr lang="en-US" b="0" dirty="0"/>
              <a:t>.</a:t>
            </a:r>
          </a:p>
          <a:p>
            <a:pPr marL="363538" algn="just">
              <a:lnSpc>
                <a:spcPct val="100000"/>
              </a:lnSpc>
              <a:spcBef>
                <a:spcPts val="601"/>
              </a:spcBef>
              <a:buClr>
                <a:schemeClr val="tx1"/>
              </a:buClr>
              <a:defRPr/>
            </a:pPr>
            <a:r>
              <a:rPr lang="en-US" b="0" dirty="0"/>
              <a:t>May need examine the utility value and constitutionality of regulating coalition agreements save for requirement for publication. </a:t>
            </a:r>
          </a:p>
        </p:txBody>
      </p:sp>
      <p:sp>
        <p:nvSpPr>
          <p:cNvPr id="4" name="Slide Number Placeholder 2">
            <a:extLst>
              <a:ext uri="{FF2B5EF4-FFF2-40B4-BE49-F238E27FC236}">
                <a16:creationId xmlns:a16="http://schemas.microsoft.com/office/drawing/2014/main" id="{F2395684-FCA6-B394-6A40-39A010BE4E78}"/>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47</a:t>
            </a:fld>
            <a:endParaRPr lang="en-US" sz="1600" dirty="0">
              <a:latin typeface="+mj-lt"/>
            </a:endParaRPr>
          </a:p>
        </p:txBody>
      </p:sp>
    </p:spTree>
    <p:extLst>
      <p:ext uri="{BB962C8B-B14F-4D97-AF65-F5344CB8AC3E}">
        <p14:creationId xmlns:p14="http://schemas.microsoft.com/office/powerpoint/2010/main" val="11362688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25E02-5FCA-23D0-D3F1-217DB99FA0C2}"/>
              </a:ext>
            </a:extLst>
          </p:cNvPr>
          <p:cNvSpPr>
            <a:spLocks noGrp="1"/>
          </p:cNvSpPr>
          <p:nvPr>
            <p:ph type="title"/>
          </p:nvPr>
        </p:nvSpPr>
        <p:spPr/>
        <p:txBody>
          <a:bodyPr/>
          <a:lstStyle/>
          <a:p>
            <a:r>
              <a:rPr lang="en-US" sz="2600" dirty="0"/>
              <a:t>Stability: Coalition and Party Types </a:t>
            </a:r>
            <a:endParaRPr lang="en-ZA" sz="2600" dirty="0"/>
          </a:p>
        </p:txBody>
      </p:sp>
      <p:sp>
        <p:nvSpPr>
          <p:cNvPr id="3" name="Content Placeholder 2">
            <a:extLst>
              <a:ext uri="{FF2B5EF4-FFF2-40B4-BE49-F238E27FC236}">
                <a16:creationId xmlns:a16="http://schemas.microsoft.com/office/drawing/2014/main" id="{C513D414-2273-9CB6-2A1D-25B727CEB0FA}"/>
              </a:ext>
            </a:extLst>
          </p:cNvPr>
          <p:cNvSpPr>
            <a:spLocks noGrp="1"/>
          </p:cNvSpPr>
          <p:nvPr>
            <p:ph idx="1"/>
          </p:nvPr>
        </p:nvSpPr>
        <p:spPr>
          <a:xfrm>
            <a:off x="1334530" y="1601464"/>
            <a:ext cx="10585327" cy="3914385"/>
          </a:xfrm>
        </p:spPr>
        <p:txBody>
          <a:bodyPr anchor="ctr"/>
          <a:lstStyle/>
          <a:p>
            <a:pPr marL="363538" marR="0" lvl="0" algn="just" fontAlgn="auto">
              <a:lnSpc>
                <a:spcPct val="100000"/>
              </a:lnSpc>
              <a:spcBef>
                <a:spcPts val="601"/>
              </a:spcBef>
              <a:spcAft>
                <a:spcPts val="0"/>
              </a:spcAft>
              <a:buClr>
                <a:schemeClr val="tx1"/>
              </a:buClr>
              <a:buSzPts val="3000"/>
              <a:tabLst/>
              <a:defRPr/>
            </a:pPr>
            <a:r>
              <a:rPr lang="en-US" b="0" u="sng" dirty="0"/>
              <a:t>Grand coalitions are generally unlikely at local level as big parties are competitors</a:t>
            </a:r>
            <a:r>
              <a:rPr lang="en-US" b="0" dirty="0"/>
              <a:t>;</a:t>
            </a:r>
          </a:p>
          <a:p>
            <a:pPr marL="363538" marR="0" lvl="0" algn="just" fontAlgn="auto">
              <a:lnSpc>
                <a:spcPct val="100000"/>
              </a:lnSpc>
              <a:spcBef>
                <a:spcPts val="601"/>
              </a:spcBef>
              <a:spcAft>
                <a:spcPts val="0"/>
              </a:spcAft>
              <a:buClr>
                <a:schemeClr val="tx1"/>
              </a:buClr>
              <a:buSzPts val="3000"/>
              <a:tabLst/>
              <a:defRPr/>
            </a:pPr>
            <a:r>
              <a:rPr lang="en-US" b="0" dirty="0"/>
              <a:t>Minority </a:t>
            </a:r>
            <a:r>
              <a:rPr lang="en-US" b="0" u="sng" dirty="0"/>
              <a:t>coalitions are generally fragile and unstable</a:t>
            </a:r>
            <a:r>
              <a:rPr lang="en-US" b="0" dirty="0"/>
              <a:t>;</a:t>
            </a:r>
          </a:p>
          <a:p>
            <a:pPr marL="363538" marR="0" lvl="0" algn="just" fontAlgn="auto">
              <a:lnSpc>
                <a:spcPct val="100000"/>
              </a:lnSpc>
              <a:spcBef>
                <a:spcPts val="601"/>
              </a:spcBef>
              <a:spcAft>
                <a:spcPts val="0"/>
              </a:spcAft>
              <a:buClr>
                <a:schemeClr val="tx1"/>
              </a:buClr>
              <a:buSzPts val="3000"/>
              <a:tabLst/>
              <a:defRPr/>
            </a:pPr>
            <a:r>
              <a:rPr lang="en-US" b="0" dirty="0"/>
              <a:t>Minimal majority coalitions tend to work better;</a:t>
            </a:r>
          </a:p>
          <a:p>
            <a:pPr marL="363538" marR="0" lvl="0" algn="just" fontAlgn="auto">
              <a:lnSpc>
                <a:spcPct val="100000"/>
              </a:lnSpc>
              <a:spcBef>
                <a:spcPts val="601"/>
              </a:spcBef>
              <a:spcAft>
                <a:spcPts val="0"/>
              </a:spcAft>
              <a:buClr>
                <a:schemeClr val="tx1"/>
              </a:buClr>
              <a:buSzPts val="3000"/>
              <a:tabLst/>
              <a:defRPr/>
            </a:pPr>
            <a:r>
              <a:rPr lang="en-US" b="0" dirty="0"/>
              <a:t>Party leaders, mainly from small parties are inexperienced, parochial in their approach and can cause instability; and</a:t>
            </a:r>
          </a:p>
          <a:p>
            <a:pPr marL="363538" marR="0" lvl="0" algn="just" fontAlgn="auto">
              <a:lnSpc>
                <a:spcPct val="100000"/>
              </a:lnSpc>
              <a:spcBef>
                <a:spcPts val="601"/>
              </a:spcBef>
              <a:spcAft>
                <a:spcPts val="0"/>
              </a:spcAft>
              <a:buClr>
                <a:schemeClr val="tx1"/>
              </a:buClr>
              <a:buSzPts val="3000"/>
              <a:tabLst/>
              <a:defRPr/>
            </a:pPr>
            <a:r>
              <a:rPr lang="en-US" b="0" dirty="0"/>
              <a:t>Party leaders, mainly from small parties tend to be office and seeking and opportunistic and pose challenges to stability of coalitions.</a:t>
            </a:r>
          </a:p>
          <a:p>
            <a:endParaRPr lang="en-ZA" b="0" dirty="0"/>
          </a:p>
        </p:txBody>
      </p:sp>
      <p:sp>
        <p:nvSpPr>
          <p:cNvPr id="4" name="Slide Number Placeholder 2">
            <a:extLst>
              <a:ext uri="{FF2B5EF4-FFF2-40B4-BE49-F238E27FC236}">
                <a16:creationId xmlns:a16="http://schemas.microsoft.com/office/drawing/2014/main" id="{730F74D1-81F5-CE25-C16E-FFC8C6ED1394}"/>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48</a:t>
            </a:fld>
            <a:endParaRPr lang="en-US" sz="1600" dirty="0">
              <a:latin typeface="+mj-lt"/>
            </a:endParaRPr>
          </a:p>
        </p:txBody>
      </p:sp>
    </p:spTree>
    <p:extLst>
      <p:ext uri="{BB962C8B-B14F-4D97-AF65-F5344CB8AC3E}">
        <p14:creationId xmlns:p14="http://schemas.microsoft.com/office/powerpoint/2010/main" val="41671645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5E3A2-FC21-9E6C-D6FC-A886144A8396}"/>
              </a:ext>
            </a:extLst>
          </p:cNvPr>
          <p:cNvSpPr>
            <a:spLocks noGrp="1"/>
          </p:cNvSpPr>
          <p:nvPr>
            <p:ph type="title"/>
          </p:nvPr>
        </p:nvSpPr>
        <p:spPr/>
        <p:txBody>
          <a:bodyPr/>
          <a:lstStyle/>
          <a:p>
            <a:r>
              <a:rPr lang="en-US" sz="2600" dirty="0"/>
              <a:t>Summary of Findings </a:t>
            </a:r>
            <a:endParaRPr lang="en-ZA" sz="2600" dirty="0"/>
          </a:p>
        </p:txBody>
      </p:sp>
      <p:sp>
        <p:nvSpPr>
          <p:cNvPr id="3" name="Content Placeholder 2">
            <a:extLst>
              <a:ext uri="{FF2B5EF4-FFF2-40B4-BE49-F238E27FC236}">
                <a16:creationId xmlns:a16="http://schemas.microsoft.com/office/drawing/2014/main" id="{36AEFB1A-4472-B902-D7B0-BD0E83F201C9}"/>
              </a:ext>
            </a:extLst>
          </p:cNvPr>
          <p:cNvSpPr>
            <a:spLocks noGrp="1"/>
          </p:cNvSpPr>
          <p:nvPr>
            <p:ph idx="1"/>
          </p:nvPr>
        </p:nvSpPr>
        <p:spPr>
          <a:xfrm>
            <a:off x="1334529" y="1567547"/>
            <a:ext cx="10585327" cy="5071604"/>
          </a:xfrm>
        </p:spPr>
        <p:txBody>
          <a:bodyPr anchor="ctr">
            <a:normAutofit/>
          </a:bodyPr>
          <a:lstStyle/>
          <a:p>
            <a:pPr>
              <a:lnSpc>
                <a:spcPct val="120000"/>
              </a:lnSpc>
            </a:pPr>
            <a:r>
              <a:rPr lang="en-US" b="0" dirty="0"/>
              <a:t>Coalition governments in Gauteng have struggled to hold and tended to collapse;</a:t>
            </a:r>
          </a:p>
          <a:p>
            <a:pPr>
              <a:lnSpc>
                <a:spcPct val="120000"/>
              </a:lnSpc>
            </a:pPr>
            <a:r>
              <a:rPr lang="en-US" b="0" dirty="0"/>
              <a:t>The  causes for collapse are wide and varied but include historical factors, political factors, institutional factors, legislative factors and coalition types factors.</a:t>
            </a:r>
          </a:p>
          <a:p>
            <a:pPr>
              <a:lnSpc>
                <a:spcPct val="120000"/>
              </a:lnSpc>
            </a:pPr>
            <a:r>
              <a:rPr lang="en-US" b="0" dirty="0"/>
              <a:t>At the </a:t>
            </a:r>
            <a:r>
              <a:rPr lang="en-US" b="0" u="sng" dirty="0"/>
              <a:t>Centre of  instability of coalitions is the vulnerability of the Mayoral Executive system due to its attributes, significance attached to the Mayor and power change associated with his/her removal</a:t>
            </a:r>
            <a:r>
              <a:rPr lang="en-US" b="0" dirty="0"/>
              <a:t>.</a:t>
            </a:r>
          </a:p>
          <a:p>
            <a:pPr>
              <a:lnSpc>
                <a:spcPct val="120000"/>
              </a:lnSpc>
            </a:pPr>
            <a:r>
              <a:rPr lang="en-US" b="0" u="sng" dirty="0"/>
              <a:t>The situation is made worse by absence of regulatory frameworks especially in managing motions of confidence</a:t>
            </a:r>
            <a:r>
              <a:rPr lang="en-US" b="0" dirty="0"/>
              <a:t>.</a:t>
            </a:r>
          </a:p>
        </p:txBody>
      </p:sp>
      <p:sp>
        <p:nvSpPr>
          <p:cNvPr id="4" name="Slide Number Placeholder 2">
            <a:extLst>
              <a:ext uri="{FF2B5EF4-FFF2-40B4-BE49-F238E27FC236}">
                <a16:creationId xmlns:a16="http://schemas.microsoft.com/office/drawing/2014/main" id="{E250704C-5958-A02A-7DDB-2F3207C3A154}"/>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49</a:t>
            </a:fld>
            <a:endParaRPr lang="en-US" sz="1600" dirty="0">
              <a:latin typeface="+mj-lt"/>
            </a:endParaRPr>
          </a:p>
        </p:txBody>
      </p:sp>
    </p:spTree>
    <p:extLst>
      <p:ext uri="{BB962C8B-B14F-4D97-AF65-F5344CB8AC3E}">
        <p14:creationId xmlns:p14="http://schemas.microsoft.com/office/powerpoint/2010/main" val="3381475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36E63-4EB7-6E22-A57D-A419E6E4C4D7}"/>
              </a:ext>
            </a:extLst>
          </p:cNvPr>
          <p:cNvSpPr>
            <a:spLocks noGrp="1"/>
          </p:cNvSpPr>
          <p:nvPr>
            <p:ph type="title"/>
          </p:nvPr>
        </p:nvSpPr>
        <p:spPr/>
        <p:txBody>
          <a:bodyPr/>
          <a:lstStyle/>
          <a:p>
            <a:r>
              <a:rPr lang="en-US" dirty="0"/>
              <a:t>Rise of Coalitions </a:t>
            </a:r>
            <a:endParaRPr lang="en-ZA" dirty="0"/>
          </a:p>
        </p:txBody>
      </p:sp>
      <p:pic>
        <p:nvPicPr>
          <p:cNvPr id="4" name="Content Placeholder 3" descr="EISA South Africa Updates 2016: How did the main parties do in the 2016  municipal elections? ANC, DA and EFF in numbers">
            <a:extLst>
              <a:ext uri="{FF2B5EF4-FFF2-40B4-BE49-F238E27FC236}">
                <a16:creationId xmlns:a16="http://schemas.microsoft.com/office/drawing/2014/main" id="{A2E16CFC-42A3-601B-417F-54AA1C376CA8}"/>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08094" y="1635218"/>
            <a:ext cx="7350779" cy="4903041"/>
          </a:xfrm>
          <a:prstGeom prst="rect">
            <a:avLst/>
          </a:prstGeom>
          <a:noFill/>
          <a:ln>
            <a:noFill/>
          </a:ln>
        </p:spPr>
      </p:pic>
      <p:sp>
        <p:nvSpPr>
          <p:cNvPr id="3" name="Slide Number Placeholder 2">
            <a:extLst>
              <a:ext uri="{FF2B5EF4-FFF2-40B4-BE49-F238E27FC236}">
                <a16:creationId xmlns:a16="http://schemas.microsoft.com/office/drawing/2014/main" id="{B7CC32FE-CF30-D04D-555D-8BF5DB1254BA}"/>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5</a:t>
            </a:fld>
            <a:endParaRPr lang="en-US" sz="1600" dirty="0">
              <a:latin typeface="+mj-lt"/>
            </a:endParaRPr>
          </a:p>
        </p:txBody>
      </p:sp>
    </p:spTree>
    <p:extLst>
      <p:ext uri="{BB962C8B-B14F-4D97-AF65-F5344CB8AC3E}">
        <p14:creationId xmlns:p14="http://schemas.microsoft.com/office/powerpoint/2010/main" val="26147159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5E3A2-FC21-9E6C-D6FC-A886144A8396}"/>
              </a:ext>
            </a:extLst>
          </p:cNvPr>
          <p:cNvSpPr>
            <a:spLocks noGrp="1"/>
          </p:cNvSpPr>
          <p:nvPr>
            <p:ph type="title"/>
          </p:nvPr>
        </p:nvSpPr>
        <p:spPr/>
        <p:txBody>
          <a:bodyPr/>
          <a:lstStyle/>
          <a:p>
            <a:r>
              <a:rPr lang="en-US" sz="2600" dirty="0"/>
              <a:t>Summary of Findings (</a:t>
            </a:r>
            <a:r>
              <a:rPr lang="en-US" sz="2600" i="1" dirty="0"/>
              <a:t>Cont</a:t>
            </a:r>
            <a:r>
              <a:rPr lang="en-US" sz="2600" dirty="0"/>
              <a:t>..) </a:t>
            </a:r>
            <a:endParaRPr lang="en-ZA" sz="2600" dirty="0"/>
          </a:p>
        </p:txBody>
      </p:sp>
      <p:sp>
        <p:nvSpPr>
          <p:cNvPr id="3" name="Content Placeholder 2">
            <a:extLst>
              <a:ext uri="{FF2B5EF4-FFF2-40B4-BE49-F238E27FC236}">
                <a16:creationId xmlns:a16="http://schemas.microsoft.com/office/drawing/2014/main" id="{36AEFB1A-4472-B902-D7B0-BD0E83F201C9}"/>
              </a:ext>
            </a:extLst>
          </p:cNvPr>
          <p:cNvSpPr>
            <a:spLocks noGrp="1"/>
          </p:cNvSpPr>
          <p:nvPr>
            <p:ph idx="1"/>
          </p:nvPr>
        </p:nvSpPr>
        <p:spPr>
          <a:xfrm>
            <a:off x="1334529" y="1567547"/>
            <a:ext cx="10585327" cy="5071604"/>
          </a:xfrm>
        </p:spPr>
        <p:txBody>
          <a:bodyPr anchor="ctr">
            <a:normAutofit/>
          </a:bodyPr>
          <a:lstStyle/>
          <a:p>
            <a:pPr>
              <a:lnSpc>
                <a:spcPct val="120000"/>
              </a:lnSpc>
            </a:pPr>
            <a:r>
              <a:rPr lang="en-US" b="0" dirty="0"/>
              <a:t>The situation has also been complicated by </a:t>
            </a:r>
            <a:r>
              <a:rPr lang="en-US" b="0" u="sng" dirty="0"/>
              <a:t>types of coalitions where it is clear that coalitions that have bigger number of parties have not succeeded</a:t>
            </a:r>
            <a:r>
              <a:rPr lang="en-US" b="0" dirty="0"/>
              <a:t>.</a:t>
            </a:r>
          </a:p>
          <a:p>
            <a:pPr>
              <a:lnSpc>
                <a:spcPct val="120000"/>
              </a:lnSpc>
            </a:pPr>
            <a:r>
              <a:rPr lang="en-US" b="0" dirty="0"/>
              <a:t>The </a:t>
            </a:r>
            <a:r>
              <a:rPr lang="en-US" b="0" u="sng" dirty="0"/>
              <a:t>situation has also been compounded by increasing number of small political parties</a:t>
            </a:r>
            <a:r>
              <a:rPr lang="en-US" b="0" dirty="0"/>
              <a:t> in Council and their tendency to be opportunistic and acting as kingmakers.</a:t>
            </a:r>
          </a:p>
          <a:p>
            <a:pPr>
              <a:lnSpc>
                <a:spcPct val="120000"/>
              </a:lnSpc>
            </a:pPr>
            <a:r>
              <a:rPr lang="en-US" b="0" u="sng" dirty="0"/>
              <a:t>Lack of maturity and experience</a:t>
            </a:r>
            <a:r>
              <a:rPr lang="en-US" b="0" dirty="0"/>
              <a:t> of some of the leaders of these small parties has also not assisted.</a:t>
            </a:r>
          </a:p>
          <a:p>
            <a:pPr>
              <a:lnSpc>
                <a:spcPct val="120000"/>
              </a:lnSpc>
            </a:pPr>
            <a:r>
              <a:rPr lang="en-US" b="0" u="sng" dirty="0"/>
              <a:t>Coalition governments and their frequent collapse have tended</a:t>
            </a:r>
            <a:r>
              <a:rPr lang="en-US" b="0" dirty="0"/>
              <a:t> to impact </a:t>
            </a:r>
            <a:r>
              <a:rPr lang="en-US" b="0" u="sng" dirty="0"/>
              <a:t>governance, administration and service delivery</a:t>
            </a:r>
            <a:r>
              <a:rPr lang="en-US" b="0" dirty="0"/>
              <a:t>. </a:t>
            </a:r>
          </a:p>
        </p:txBody>
      </p:sp>
      <p:sp>
        <p:nvSpPr>
          <p:cNvPr id="4" name="Slide Number Placeholder 2">
            <a:extLst>
              <a:ext uri="{FF2B5EF4-FFF2-40B4-BE49-F238E27FC236}">
                <a16:creationId xmlns:a16="http://schemas.microsoft.com/office/drawing/2014/main" id="{734E4282-FFC6-9D58-DE37-BE730A6A05F3}"/>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50</a:t>
            </a:fld>
            <a:endParaRPr lang="en-US" sz="1600" dirty="0">
              <a:latin typeface="+mj-lt"/>
            </a:endParaRPr>
          </a:p>
        </p:txBody>
      </p:sp>
    </p:spTree>
    <p:extLst>
      <p:ext uri="{BB962C8B-B14F-4D97-AF65-F5344CB8AC3E}">
        <p14:creationId xmlns:p14="http://schemas.microsoft.com/office/powerpoint/2010/main" val="30626684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15393-52F5-972B-6853-5547C9A79FF3}"/>
              </a:ext>
            </a:extLst>
          </p:cNvPr>
          <p:cNvSpPr>
            <a:spLocks noGrp="1"/>
          </p:cNvSpPr>
          <p:nvPr>
            <p:ph type="title"/>
          </p:nvPr>
        </p:nvSpPr>
        <p:spPr/>
        <p:txBody>
          <a:bodyPr/>
          <a:lstStyle/>
          <a:p>
            <a:r>
              <a:rPr lang="en-US" dirty="0"/>
              <a:t>Limitations of the Study</a:t>
            </a:r>
            <a:endParaRPr lang="en-ZA" dirty="0"/>
          </a:p>
        </p:txBody>
      </p:sp>
      <p:sp>
        <p:nvSpPr>
          <p:cNvPr id="3" name="Content Placeholder 2">
            <a:extLst>
              <a:ext uri="{FF2B5EF4-FFF2-40B4-BE49-F238E27FC236}">
                <a16:creationId xmlns:a16="http://schemas.microsoft.com/office/drawing/2014/main" id="{AFDAC7EA-DAFA-7AB9-BA21-E33B77617BB2}"/>
              </a:ext>
            </a:extLst>
          </p:cNvPr>
          <p:cNvSpPr>
            <a:spLocks noGrp="1"/>
          </p:cNvSpPr>
          <p:nvPr>
            <p:ph idx="1"/>
          </p:nvPr>
        </p:nvSpPr>
        <p:spPr>
          <a:xfrm>
            <a:off x="1334529" y="1597043"/>
            <a:ext cx="10585327" cy="5000402"/>
          </a:xfrm>
        </p:spPr>
        <p:txBody>
          <a:bodyPr>
            <a:normAutofit lnSpcReduction="10000"/>
          </a:bodyPr>
          <a:lstStyle/>
          <a:p>
            <a:pPr marR="330835" algn="just">
              <a:lnSpc>
                <a:spcPct val="120000"/>
              </a:lnSpc>
              <a:spcBef>
                <a:spcPts val="0"/>
              </a:spcBef>
              <a:spcAft>
                <a:spcPts val="1000"/>
              </a:spcAft>
              <a:buClr>
                <a:schemeClr val="tx1"/>
              </a:buClr>
            </a:pPr>
            <a:r>
              <a:rPr lang="en-US" sz="1800" b="0" dirty="0">
                <a:effectLst/>
                <a:cs typeface="Arial" panose="020B0604020202020204" pitchFamily="34" charset="0"/>
              </a:rPr>
              <a:t>There wasn’t enough time to conduct all the interviews as originally planned. Most of the interviews were conducted virtually given time pressures and the challenges of setting up face to face interviews;</a:t>
            </a:r>
          </a:p>
          <a:p>
            <a:pPr marR="330835" algn="just">
              <a:lnSpc>
                <a:spcPct val="120000"/>
              </a:lnSpc>
              <a:spcBef>
                <a:spcPts val="0"/>
              </a:spcBef>
              <a:spcAft>
                <a:spcPts val="800"/>
              </a:spcAft>
              <a:buClr>
                <a:schemeClr val="tx1"/>
              </a:buClr>
            </a:pPr>
            <a:r>
              <a:rPr lang="en-US" sz="1800" b="0" dirty="0">
                <a:effectLst/>
                <a:cs typeface="Arial" panose="020B0604020202020204" pitchFamily="34" charset="0"/>
              </a:rPr>
              <a:t>While the study was meant to look at the situation of coalitions in all the municipalities in Gauteng, given time constraints, there was limited focus on non - metropolitan municipalities;</a:t>
            </a:r>
          </a:p>
          <a:p>
            <a:pPr marR="330835" algn="just">
              <a:lnSpc>
                <a:spcPct val="120000"/>
              </a:lnSpc>
              <a:spcBef>
                <a:spcPts val="0"/>
              </a:spcBef>
              <a:spcAft>
                <a:spcPts val="800"/>
              </a:spcAft>
              <a:buClr>
                <a:schemeClr val="tx1"/>
              </a:buClr>
            </a:pPr>
            <a:r>
              <a:rPr lang="en-US" sz="1800" b="0" dirty="0">
                <a:effectLst/>
                <a:cs typeface="Arial" panose="020B0604020202020204" pitchFamily="34" charset="0"/>
              </a:rPr>
              <a:t>While the issue of coalition governments at local level is clearly a national issue, the study focuses on Gauteng province although recommendations may have national implications especially from national legislation point of view;</a:t>
            </a:r>
          </a:p>
          <a:p>
            <a:pPr marR="330835" algn="just">
              <a:lnSpc>
                <a:spcPct val="120000"/>
              </a:lnSpc>
              <a:spcBef>
                <a:spcPts val="0"/>
              </a:spcBef>
              <a:spcAft>
                <a:spcPts val="800"/>
              </a:spcAft>
              <a:buClr>
                <a:schemeClr val="tx1"/>
              </a:buClr>
            </a:pPr>
            <a:r>
              <a:rPr lang="en-US" sz="1800" b="0" dirty="0">
                <a:effectLst/>
                <a:cs typeface="Arial" panose="020B0604020202020204" pitchFamily="34" charset="0"/>
              </a:rPr>
              <a:t>The study had also hoped to get information on good practice of managing coalitions from municipalities that had coalition governments from as early as 2000 in South Africa but there is limited data on these;</a:t>
            </a:r>
            <a:endParaRPr lang="en-US" sz="1800" b="0" dirty="0">
              <a:cs typeface="Arial" panose="020B0604020202020204" pitchFamily="34" charset="0"/>
            </a:endParaRPr>
          </a:p>
          <a:p>
            <a:pPr marR="330835" algn="just">
              <a:lnSpc>
                <a:spcPct val="120000"/>
              </a:lnSpc>
              <a:spcBef>
                <a:spcPts val="0"/>
              </a:spcBef>
              <a:spcAft>
                <a:spcPts val="800"/>
              </a:spcAft>
              <a:buClr>
                <a:schemeClr val="tx1"/>
              </a:buClr>
            </a:pPr>
            <a:r>
              <a:rPr lang="en-US" sz="1800" b="0" dirty="0">
                <a:effectLst/>
                <a:cs typeface="Arial" panose="020B0604020202020204" pitchFamily="34" charset="0"/>
              </a:rPr>
              <a:t>The study relies substantially on literature review, reports and interviews, despite original plans for extensive engagements with players in the sector more widely</a:t>
            </a:r>
            <a:r>
              <a:rPr lang="en-US" sz="1800" b="0" dirty="0">
                <a:cs typeface="Arial" panose="020B0604020202020204" pitchFamily="34" charset="0"/>
              </a:rPr>
              <a:t>;</a:t>
            </a:r>
            <a:endParaRPr lang="en-US" sz="1800" b="0" dirty="0">
              <a:effectLst/>
              <a:cs typeface="Arial" panose="020B0604020202020204" pitchFamily="34" charset="0"/>
            </a:endParaRPr>
          </a:p>
          <a:p>
            <a:pPr marR="330835" algn="just">
              <a:lnSpc>
                <a:spcPct val="120000"/>
              </a:lnSpc>
              <a:spcBef>
                <a:spcPts val="0"/>
              </a:spcBef>
              <a:spcAft>
                <a:spcPts val="800"/>
              </a:spcAft>
              <a:buClr>
                <a:schemeClr val="tx1"/>
              </a:buClr>
            </a:pPr>
            <a:r>
              <a:rPr lang="en-US" sz="1800" b="0" dirty="0">
                <a:effectLst/>
                <a:cs typeface="Arial" panose="020B0604020202020204" pitchFamily="34" charset="0"/>
              </a:rPr>
              <a:t>The study was never meant as an academic study but public policy and management study. </a:t>
            </a:r>
          </a:p>
        </p:txBody>
      </p:sp>
      <p:sp>
        <p:nvSpPr>
          <p:cNvPr id="4" name="Slide Number Placeholder 2">
            <a:extLst>
              <a:ext uri="{FF2B5EF4-FFF2-40B4-BE49-F238E27FC236}">
                <a16:creationId xmlns:a16="http://schemas.microsoft.com/office/drawing/2014/main" id="{85CD4879-229C-5E18-ADB8-5F581955BB3D}"/>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51</a:t>
            </a:fld>
            <a:endParaRPr lang="en-US" sz="1600" dirty="0">
              <a:latin typeface="+mj-lt"/>
            </a:endParaRPr>
          </a:p>
        </p:txBody>
      </p:sp>
    </p:spTree>
    <p:extLst>
      <p:ext uri="{BB962C8B-B14F-4D97-AF65-F5344CB8AC3E}">
        <p14:creationId xmlns:p14="http://schemas.microsoft.com/office/powerpoint/2010/main" val="35123636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8">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12" name="Title 11">
            <a:extLst>
              <a:ext uri="{FF2B5EF4-FFF2-40B4-BE49-F238E27FC236}">
                <a16:creationId xmlns:a16="http://schemas.microsoft.com/office/drawing/2014/main" id="{7E0D49C7-18E1-6745-B0AA-13FC1BB245D5}"/>
              </a:ext>
            </a:extLst>
          </p:cNvPr>
          <p:cNvSpPr>
            <a:spLocks noGrp="1"/>
          </p:cNvSpPr>
          <p:nvPr>
            <p:ph type="title"/>
          </p:nvPr>
        </p:nvSpPr>
        <p:spPr>
          <a:xfrm>
            <a:off x="58841" y="1779496"/>
            <a:ext cx="12242202" cy="1904708"/>
          </a:xfrm>
        </p:spPr>
        <p:txBody>
          <a:bodyPr vert="horz" lIns="91440" tIns="45720" rIns="91440" bIns="45720" rtlCol="0" anchor="ctr">
            <a:noAutofit/>
          </a:bodyPr>
          <a:lstStyle/>
          <a:p>
            <a:pPr algn="ctr"/>
            <a:r>
              <a:rPr lang="en-US" sz="4000" b="1" dirty="0">
                <a:solidFill>
                  <a:schemeClr val="bg1"/>
                </a:solidFill>
                <a:latin typeface="Arial" panose="020B0604020202020204" pitchFamily="34" charset="0"/>
                <a:cs typeface="Arial" panose="020B0604020202020204" pitchFamily="34" charset="0"/>
              </a:rPr>
              <a:t>OPTIONS GOING FOWARD  </a:t>
            </a:r>
            <a:endParaRPr lang="en-US" sz="2800" b="1" kern="1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47802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4A34F-16BF-DF4D-E1BD-AE0E1EB93DB8}"/>
              </a:ext>
            </a:extLst>
          </p:cNvPr>
          <p:cNvSpPr>
            <a:spLocks noGrp="1"/>
          </p:cNvSpPr>
          <p:nvPr>
            <p:ph type="title"/>
          </p:nvPr>
        </p:nvSpPr>
        <p:spPr/>
        <p:txBody>
          <a:bodyPr/>
          <a:lstStyle/>
          <a:p>
            <a:r>
              <a:rPr lang="en-ZA" sz="2600" dirty="0"/>
              <a:t>Options going forward </a:t>
            </a:r>
          </a:p>
        </p:txBody>
      </p:sp>
      <p:sp>
        <p:nvSpPr>
          <p:cNvPr id="3" name="Content Placeholder 2">
            <a:extLst>
              <a:ext uri="{FF2B5EF4-FFF2-40B4-BE49-F238E27FC236}">
                <a16:creationId xmlns:a16="http://schemas.microsoft.com/office/drawing/2014/main" id="{CC8EEF96-9F0A-09B8-B82B-8AEFFD6AAECF}"/>
              </a:ext>
            </a:extLst>
          </p:cNvPr>
          <p:cNvSpPr>
            <a:spLocks noGrp="1"/>
          </p:cNvSpPr>
          <p:nvPr>
            <p:ph idx="1"/>
          </p:nvPr>
        </p:nvSpPr>
        <p:spPr>
          <a:xfrm>
            <a:off x="1334529" y="1682294"/>
            <a:ext cx="10585327" cy="4496220"/>
          </a:xfrm>
        </p:spPr>
        <p:txBody>
          <a:bodyPr anchor="ctr">
            <a:normAutofit fontScale="92500" lnSpcReduction="20000"/>
          </a:bodyPr>
          <a:lstStyle/>
          <a:p>
            <a:pPr>
              <a:lnSpc>
                <a:spcPct val="100000"/>
              </a:lnSpc>
            </a:pPr>
            <a:r>
              <a:rPr lang="en-US" b="0" dirty="0"/>
              <a:t>Thresholds as per the allocation of seats to be applied;</a:t>
            </a:r>
          </a:p>
          <a:p>
            <a:pPr>
              <a:lnSpc>
                <a:spcPct val="100000"/>
              </a:lnSpc>
            </a:pPr>
            <a:r>
              <a:rPr lang="en-US" b="0" dirty="0"/>
              <a:t>Proportional representative system at Local Government level;</a:t>
            </a:r>
          </a:p>
          <a:p>
            <a:pPr>
              <a:lnSpc>
                <a:spcPct val="100000"/>
              </a:lnSpc>
            </a:pPr>
            <a:r>
              <a:rPr lang="en-US" b="0" dirty="0"/>
              <a:t>The fourteen (14) days to set up council must be reviewed;</a:t>
            </a:r>
          </a:p>
          <a:p>
            <a:pPr>
              <a:lnSpc>
                <a:spcPct val="100000"/>
              </a:lnSpc>
            </a:pPr>
            <a:r>
              <a:rPr lang="en-US" b="0" dirty="0"/>
              <a:t>Motions of “No Confidence” to be limited to once per Mayoral Cycle or made every 18 – 24 months to allow for stability;</a:t>
            </a:r>
          </a:p>
          <a:p>
            <a:pPr>
              <a:lnSpc>
                <a:spcPct val="100000"/>
              </a:lnSpc>
            </a:pPr>
            <a:r>
              <a:rPr lang="en-US" b="0" dirty="0"/>
              <a:t>Coalition formation: Big parties / Majority parties to have the first opportunity to form coalitions </a:t>
            </a:r>
          </a:p>
          <a:p>
            <a:pPr>
              <a:lnSpc>
                <a:spcPct val="100000"/>
              </a:lnSpc>
            </a:pPr>
            <a:r>
              <a:rPr lang="en-US" b="0" dirty="0"/>
              <a:t>Do away with coalitions.</a:t>
            </a:r>
          </a:p>
          <a:p>
            <a:pPr>
              <a:lnSpc>
                <a:spcPct val="100000"/>
              </a:lnSpc>
            </a:pPr>
            <a:r>
              <a:rPr lang="en-US" b="0" dirty="0"/>
              <a:t>Allow coalitions to evolve and mature on their own.</a:t>
            </a:r>
          </a:p>
          <a:p>
            <a:pPr marL="363538" algn="just">
              <a:lnSpc>
                <a:spcPct val="110000"/>
              </a:lnSpc>
              <a:spcBef>
                <a:spcPts val="601"/>
              </a:spcBef>
              <a:buClr>
                <a:schemeClr val="tx1"/>
              </a:buClr>
              <a:defRPr/>
            </a:pPr>
            <a:r>
              <a:rPr lang="en-US" sz="2400" b="0" u="sng" dirty="0"/>
              <a:t>There is a need to regulate motions of no confidence</a:t>
            </a:r>
            <a:r>
              <a:rPr lang="en-US" sz="2400" b="0" dirty="0"/>
              <a:t>.</a:t>
            </a:r>
          </a:p>
          <a:p>
            <a:pPr marL="363538" algn="just">
              <a:lnSpc>
                <a:spcPct val="110000"/>
              </a:lnSpc>
              <a:spcBef>
                <a:spcPts val="601"/>
              </a:spcBef>
              <a:buClr>
                <a:schemeClr val="tx1"/>
              </a:buClr>
              <a:defRPr/>
            </a:pPr>
            <a:r>
              <a:rPr lang="en-US" sz="2400" b="0" dirty="0"/>
              <a:t>May be a need exists </a:t>
            </a:r>
            <a:r>
              <a:rPr lang="en-US" sz="2400" b="0" u="sng" dirty="0"/>
              <a:t>for electoral thresholds; their utility value, formula and constitutionality needs to be examined</a:t>
            </a:r>
            <a:r>
              <a:rPr lang="en-US" sz="2400" b="0" dirty="0"/>
              <a:t>.</a:t>
            </a:r>
            <a:endParaRPr lang="en-ZA" b="0" dirty="0"/>
          </a:p>
        </p:txBody>
      </p:sp>
      <p:sp>
        <p:nvSpPr>
          <p:cNvPr id="4" name="Slide Number Placeholder 2">
            <a:extLst>
              <a:ext uri="{FF2B5EF4-FFF2-40B4-BE49-F238E27FC236}">
                <a16:creationId xmlns:a16="http://schemas.microsoft.com/office/drawing/2014/main" id="{9FDD4B36-08D7-EDAA-63C2-7AD496D08E14}"/>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53</a:t>
            </a:fld>
            <a:endParaRPr lang="en-US" sz="1600" dirty="0">
              <a:latin typeface="+mj-lt"/>
            </a:endParaRPr>
          </a:p>
        </p:txBody>
      </p:sp>
    </p:spTree>
    <p:extLst>
      <p:ext uri="{BB962C8B-B14F-4D97-AF65-F5344CB8AC3E}">
        <p14:creationId xmlns:p14="http://schemas.microsoft.com/office/powerpoint/2010/main" val="8971800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30" y="1710964"/>
            <a:ext cx="10585327" cy="4906652"/>
          </a:xfrm>
        </p:spPr>
        <p:txBody>
          <a:bodyPr anchor="ctr">
            <a:normAutofit fontScale="25000" lnSpcReduction="20000"/>
          </a:bodyPr>
          <a:lstStyle/>
          <a:p>
            <a:pPr marR="330835" algn="just">
              <a:lnSpc>
                <a:spcPct val="120000"/>
              </a:lnSpc>
              <a:spcBef>
                <a:spcPts val="0"/>
              </a:spcBef>
              <a:spcAft>
                <a:spcPts val="1200"/>
              </a:spcAft>
              <a:buClr>
                <a:schemeClr val="tx1"/>
              </a:buClr>
            </a:pPr>
            <a:r>
              <a:rPr lang="en-US" sz="8000" b="0" dirty="0">
                <a:effectLst/>
              </a:rPr>
              <a:t>Introduce legislative or regulatory frameworks to regulate coalitions;</a:t>
            </a:r>
          </a:p>
          <a:p>
            <a:pPr marR="330835" algn="just">
              <a:lnSpc>
                <a:spcPct val="120000"/>
              </a:lnSpc>
              <a:spcBef>
                <a:spcPts val="0"/>
              </a:spcBef>
              <a:spcAft>
                <a:spcPts val="1200"/>
              </a:spcAft>
              <a:buClr>
                <a:schemeClr val="tx1"/>
              </a:buClr>
            </a:pPr>
            <a:r>
              <a:rPr lang="en-US" sz="8000" b="0" dirty="0">
                <a:effectLst/>
              </a:rPr>
              <a:t>Consider Collective Executive but make sure that there are deadlock breaking mechanisms built into it;</a:t>
            </a:r>
          </a:p>
          <a:p>
            <a:pPr marR="330835" algn="just">
              <a:lnSpc>
                <a:spcPct val="120000"/>
              </a:lnSpc>
              <a:spcBef>
                <a:spcPts val="0"/>
              </a:spcBef>
              <a:spcAft>
                <a:spcPts val="1200"/>
              </a:spcAft>
              <a:buClr>
                <a:schemeClr val="tx1"/>
              </a:buClr>
            </a:pPr>
            <a:r>
              <a:rPr lang="en-US" sz="8000" b="0" dirty="0"/>
              <a:t>Mayoral Executive type system to be endorsed (Outright Majority);</a:t>
            </a:r>
          </a:p>
          <a:p>
            <a:pPr marR="330835" algn="just">
              <a:lnSpc>
                <a:spcPct val="120000"/>
              </a:lnSpc>
              <a:spcBef>
                <a:spcPts val="0"/>
              </a:spcBef>
              <a:spcAft>
                <a:spcPts val="1200"/>
              </a:spcAft>
              <a:buClr>
                <a:schemeClr val="tx1"/>
              </a:buClr>
            </a:pPr>
            <a:r>
              <a:rPr lang="en-US" sz="8000" b="0" dirty="0"/>
              <a:t>Move away from Mayoral Executive to Collective Executive system in “Hung Councils”;</a:t>
            </a:r>
            <a:endParaRPr lang="en-US" sz="8000" b="0" dirty="0">
              <a:effectLst/>
            </a:endParaRPr>
          </a:p>
          <a:p>
            <a:pPr marR="330835" algn="just">
              <a:lnSpc>
                <a:spcPct val="120000"/>
              </a:lnSpc>
              <a:spcBef>
                <a:spcPts val="0"/>
              </a:spcBef>
              <a:spcAft>
                <a:spcPts val="1200"/>
              </a:spcAft>
              <a:buClr>
                <a:schemeClr val="tx1"/>
              </a:buClr>
            </a:pPr>
            <a:r>
              <a:rPr lang="en-US" sz="8000" b="0" dirty="0">
                <a:effectLst/>
              </a:rPr>
              <a:t>Review the electoral seat allocation formula and introduce thresholds to reduce fragmentation caused by too many small parties;</a:t>
            </a:r>
          </a:p>
          <a:p>
            <a:pPr marR="330835" algn="just">
              <a:lnSpc>
                <a:spcPct val="120000"/>
              </a:lnSpc>
              <a:spcBef>
                <a:spcPts val="0"/>
              </a:spcBef>
              <a:spcAft>
                <a:spcPts val="1200"/>
              </a:spcAft>
              <a:buClr>
                <a:schemeClr val="tx1"/>
              </a:buClr>
            </a:pPr>
            <a:r>
              <a:rPr lang="en-US" sz="8000" b="0" dirty="0">
                <a:effectLst/>
              </a:rPr>
              <a:t>Develop and implement capacity building programme for councilors on coalition management;</a:t>
            </a:r>
          </a:p>
          <a:p>
            <a:pPr marR="330835" algn="just">
              <a:lnSpc>
                <a:spcPct val="120000"/>
              </a:lnSpc>
              <a:spcBef>
                <a:spcPts val="0"/>
              </a:spcBef>
              <a:spcAft>
                <a:spcPts val="1200"/>
              </a:spcAft>
              <a:buClr>
                <a:schemeClr val="tx1"/>
              </a:buClr>
            </a:pPr>
            <a:r>
              <a:rPr lang="en-US" sz="8000" b="0" dirty="0">
                <a:effectLst/>
              </a:rPr>
              <a:t>Need to assess if Collective Executive is indeed a solution given that the problem may not be the system, its vulnerability might be due to conduct of people involved;</a:t>
            </a:r>
          </a:p>
          <a:p>
            <a:pPr marR="330835" algn="just">
              <a:lnSpc>
                <a:spcPct val="100000"/>
              </a:lnSpc>
              <a:spcBef>
                <a:spcPts val="0"/>
              </a:spcBef>
              <a:spcAft>
                <a:spcPts val="1200"/>
              </a:spcAft>
              <a:buClr>
                <a:schemeClr val="accent1"/>
              </a:buClr>
            </a:pPr>
            <a:endParaRPr lang="en-US" sz="2400" b="0" dirty="0">
              <a:effectLst/>
            </a:endParaRPr>
          </a:p>
        </p:txBody>
      </p:sp>
      <p:sp>
        <p:nvSpPr>
          <p:cNvPr id="5" name="Title 4">
            <a:extLst>
              <a:ext uri="{FF2B5EF4-FFF2-40B4-BE49-F238E27FC236}">
                <a16:creationId xmlns:a16="http://schemas.microsoft.com/office/drawing/2014/main" id="{FA9ED045-37E6-5DE5-4A3E-9672C5F71106}"/>
              </a:ext>
            </a:extLst>
          </p:cNvPr>
          <p:cNvSpPr>
            <a:spLocks noGrp="1"/>
          </p:cNvSpPr>
          <p:nvPr>
            <p:ph type="title"/>
          </p:nvPr>
        </p:nvSpPr>
        <p:spPr/>
        <p:txBody>
          <a:bodyPr/>
          <a:lstStyle/>
          <a:p>
            <a:r>
              <a:rPr lang="en-ZA" dirty="0"/>
              <a:t>Options going forward (</a:t>
            </a:r>
            <a:r>
              <a:rPr lang="en-ZA" i="1" dirty="0"/>
              <a:t>Cont</a:t>
            </a:r>
            <a:r>
              <a:rPr lang="en-ZA" dirty="0"/>
              <a:t>..)</a:t>
            </a:r>
            <a:endParaRPr lang="en-GB" dirty="0"/>
          </a:p>
        </p:txBody>
      </p:sp>
      <p:sp>
        <p:nvSpPr>
          <p:cNvPr id="2" name="Slide Number Placeholder 2">
            <a:extLst>
              <a:ext uri="{FF2B5EF4-FFF2-40B4-BE49-F238E27FC236}">
                <a16:creationId xmlns:a16="http://schemas.microsoft.com/office/drawing/2014/main" id="{727B99DB-F4BD-63FB-C7F1-52B54BCD7F31}"/>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54</a:t>
            </a:fld>
            <a:endParaRPr lang="en-US" sz="1600" dirty="0">
              <a:latin typeface="+mj-lt"/>
            </a:endParaRPr>
          </a:p>
        </p:txBody>
      </p:sp>
    </p:spTree>
    <p:extLst>
      <p:ext uri="{BB962C8B-B14F-4D97-AF65-F5344CB8AC3E}">
        <p14:creationId xmlns:p14="http://schemas.microsoft.com/office/powerpoint/2010/main" val="31428694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29" y="1651980"/>
            <a:ext cx="10585327" cy="4516430"/>
          </a:xfrm>
        </p:spPr>
        <p:txBody>
          <a:bodyPr anchor="ctr">
            <a:noAutofit/>
          </a:bodyPr>
          <a:lstStyle/>
          <a:p>
            <a:pPr marL="342900" marR="330835" lvl="1" indent="-342900" algn="just">
              <a:lnSpc>
                <a:spcPct val="100000"/>
              </a:lnSpc>
              <a:spcBef>
                <a:spcPts val="0"/>
              </a:spcBef>
              <a:spcAft>
                <a:spcPts val="1200"/>
              </a:spcAft>
              <a:buClr>
                <a:schemeClr val="tx1"/>
              </a:buClr>
            </a:pPr>
            <a:r>
              <a:rPr lang="en-US" sz="2000" dirty="0"/>
              <a:t>Need to develop political management structures at local and provincial levels to manage coalitions.</a:t>
            </a:r>
          </a:p>
          <a:p>
            <a:pPr marL="342900" marR="330835" lvl="1" indent="-342900" algn="just">
              <a:lnSpc>
                <a:spcPct val="100000"/>
              </a:lnSpc>
              <a:spcBef>
                <a:spcPts val="0"/>
              </a:spcBef>
              <a:spcAft>
                <a:spcPts val="1200"/>
              </a:spcAft>
              <a:buClr>
                <a:schemeClr val="tx1"/>
              </a:buClr>
            </a:pPr>
            <a:r>
              <a:rPr lang="en-US" sz="2000" dirty="0"/>
              <a:t>Chief Whips should be assigned to manage coalitions.</a:t>
            </a:r>
          </a:p>
          <a:p>
            <a:pPr marL="342900" marR="330835" lvl="1" indent="-342900" algn="just">
              <a:lnSpc>
                <a:spcPct val="100000"/>
              </a:lnSpc>
              <a:spcBef>
                <a:spcPts val="0"/>
              </a:spcBef>
              <a:spcAft>
                <a:spcPts val="1200"/>
              </a:spcAft>
              <a:buClr>
                <a:schemeClr val="tx1"/>
              </a:buClr>
            </a:pPr>
            <a:r>
              <a:rPr lang="en-US" sz="2000" dirty="0"/>
              <a:t>Political arrangements should be made for national, provincial and regional leaders to be involved in local coalition management structures.</a:t>
            </a:r>
          </a:p>
          <a:p>
            <a:pPr marL="342900" marR="330835" lvl="1" indent="-342900" algn="just">
              <a:lnSpc>
                <a:spcPct val="100000"/>
              </a:lnSpc>
              <a:spcBef>
                <a:spcPts val="0"/>
              </a:spcBef>
              <a:spcAft>
                <a:spcPts val="1200"/>
              </a:spcAft>
              <a:buClr>
                <a:schemeClr val="tx1"/>
              </a:buClr>
            </a:pPr>
            <a:r>
              <a:rPr lang="en-US" sz="2000" dirty="0"/>
              <a:t>The Mayor and MM must be transparent and provide support to MMCs from small parties to actively lead their portfolios.</a:t>
            </a:r>
          </a:p>
          <a:p>
            <a:pPr marL="342900" marR="330835" lvl="1" indent="-342900" algn="just">
              <a:lnSpc>
                <a:spcPct val="100000"/>
              </a:lnSpc>
              <a:spcBef>
                <a:spcPts val="0"/>
              </a:spcBef>
              <a:spcAft>
                <a:spcPts val="1200"/>
              </a:spcAft>
              <a:buClr>
                <a:schemeClr val="tx1"/>
              </a:buClr>
            </a:pPr>
            <a:r>
              <a:rPr lang="en-US" sz="2000" dirty="0"/>
              <a:t>Need for MMCs from small parties to know that the portfolios do not belong to their parties and that they represent all the residents in the municipality.</a:t>
            </a:r>
          </a:p>
          <a:p>
            <a:pPr marL="342900" marR="330835" lvl="1" indent="-342900" algn="just">
              <a:lnSpc>
                <a:spcPct val="100000"/>
              </a:lnSpc>
              <a:spcBef>
                <a:spcPts val="0"/>
              </a:spcBef>
              <a:spcAft>
                <a:spcPts val="1200"/>
              </a:spcAft>
              <a:buClr>
                <a:schemeClr val="tx1"/>
              </a:buClr>
            </a:pPr>
            <a:r>
              <a:rPr lang="en-US" sz="2000" dirty="0"/>
              <a:t>Need to insist on publication of coalition agreements.</a:t>
            </a:r>
          </a:p>
          <a:p>
            <a:pPr marL="342900" marR="330835" lvl="1" indent="-342900" algn="just">
              <a:lnSpc>
                <a:spcPct val="100000"/>
              </a:lnSpc>
              <a:spcBef>
                <a:spcPts val="0"/>
              </a:spcBef>
              <a:spcAft>
                <a:spcPts val="1200"/>
              </a:spcAft>
              <a:buClr>
                <a:schemeClr val="tx1"/>
              </a:buClr>
            </a:pPr>
            <a:r>
              <a:rPr lang="en-US" sz="2000" dirty="0"/>
              <a:t>Need to limit or regulate motions of no confidences in the Office Bearers, especially the Mayor.</a:t>
            </a:r>
          </a:p>
        </p:txBody>
      </p:sp>
      <p:sp>
        <p:nvSpPr>
          <p:cNvPr id="5" name="Title 4">
            <a:extLst>
              <a:ext uri="{FF2B5EF4-FFF2-40B4-BE49-F238E27FC236}">
                <a16:creationId xmlns:a16="http://schemas.microsoft.com/office/drawing/2014/main" id="{8C17F095-44E1-4781-E0FB-42F16C710BEF}"/>
              </a:ext>
            </a:extLst>
          </p:cNvPr>
          <p:cNvSpPr>
            <a:spLocks noGrp="1"/>
          </p:cNvSpPr>
          <p:nvPr>
            <p:ph type="title"/>
          </p:nvPr>
        </p:nvSpPr>
        <p:spPr/>
        <p:txBody>
          <a:bodyPr/>
          <a:lstStyle/>
          <a:p>
            <a:r>
              <a:rPr lang="en-ZA" dirty="0"/>
              <a:t>Options going forward (</a:t>
            </a:r>
            <a:r>
              <a:rPr lang="en-ZA" i="1" dirty="0"/>
              <a:t>Cont</a:t>
            </a:r>
            <a:r>
              <a:rPr lang="en-ZA" dirty="0"/>
              <a:t>..)</a:t>
            </a:r>
            <a:endParaRPr lang="en-GB" dirty="0"/>
          </a:p>
        </p:txBody>
      </p:sp>
      <p:sp>
        <p:nvSpPr>
          <p:cNvPr id="2" name="Slide Number Placeholder 2">
            <a:extLst>
              <a:ext uri="{FF2B5EF4-FFF2-40B4-BE49-F238E27FC236}">
                <a16:creationId xmlns:a16="http://schemas.microsoft.com/office/drawing/2014/main" id="{297B5C16-A868-EABD-A775-AF5AF150EC78}"/>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55</a:t>
            </a:fld>
            <a:endParaRPr lang="en-US" sz="1600" dirty="0">
              <a:latin typeface="+mj-lt"/>
            </a:endParaRPr>
          </a:p>
        </p:txBody>
      </p:sp>
    </p:spTree>
    <p:extLst>
      <p:ext uri="{BB962C8B-B14F-4D97-AF65-F5344CB8AC3E}">
        <p14:creationId xmlns:p14="http://schemas.microsoft.com/office/powerpoint/2010/main" val="36712310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30" y="1677920"/>
            <a:ext cx="10585327" cy="4719334"/>
          </a:xfrm>
        </p:spPr>
        <p:txBody>
          <a:bodyPr anchor="ctr">
            <a:normAutofit lnSpcReduction="10000"/>
          </a:bodyPr>
          <a:lstStyle/>
          <a:p>
            <a:pPr marL="342900" marR="330835" lvl="1" indent="-342900" algn="just">
              <a:lnSpc>
                <a:spcPct val="120000"/>
              </a:lnSpc>
              <a:spcBef>
                <a:spcPts val="0"/>
              </a:spcBef>
              <a:spcAft>
                <a:spcPts val="1200"/>
              </a:spcAft>
              <a:buClr>
                <a:schemeClr val="tx1"/>
              </a:buClr>
            </a:pPr>
            <a:r>
              <a:rPr lang="en-US" sz="2200" dirty="0"/>
              <a:t>Regulate content and publication of coalition agreements.</a:t>
            </a:r>
          </a:p>
          <a:p>
            <a:pPr marL="342900" marR="330835" lvl="1" indent="-342900" algn="just">
              <a:lnSpc>
                <a:spcPct val="120000"/>
              </a:lnSpc>
              <a:spcBef>
                <a:spcPts val="0"/>
              </a:spcBef>
              <a:spcAft>
                <a:spcPts val="1200"/>
              </a:spcAft>
              <a:buClr>
                <a:schemeClr val="tx1"/>
              </a:buClr>
            </a:pPr>
            <a:r>
              <a:rPr lang="en-US" sz="2200" dirty="0"/>
              <a:t>Need to create a whole new legislation regulating coalition governments.</a:t>
            </a:r>
          </a:p>
          <a:p>
            <a:pPr marL="342900" marR="330835" lvl="1" indent="-342900" algn="just">
              <a:lnSpc>
                <a:spcPct val="120000"/>
              </a:lnSpc>
              <a:spcBef>
                <a:spcPts val="0"/>
              </a:spcBef>
              <a:spcAft>
                <a:spcPts val="1200"/>
              </a:spcAft>
              <a:buClr>
                <a:schemeClr val="tx1"/>
              </a:buClr>
            </a:pPr>
            <a:r>
              <a:rPr lang="en-US" sz="2200" dirty="0"/>
              <a:t>Big parties should have first option to form coalitions.</a:t>
            </a:r>
          </a:p>
          <a:p>
            <a:pPr marL="342900" marR="330835" lvl="1" indent="-342900" algn="just">
              <a:lnSpc>
                <a:spcPct val="120000"/>
              </a:lnSpc>
              <a:spcBef>
                <a:spcPts val="0"/>
              </a:spcBef>
              <a:spcAft>
                <a:spcPts val="1200"/>
              </a:spcAft>
              <a:buClr>
                <a:schemeClr val="tx1"/>
              </a:buClr>
            </a:pPr>
            <a:r>
              <a:rPr lang="en-US" sz="2200" dirty="0"/>
              <a:t>Thresholds could help but may wipe out many parties and be seen to go against Proportional Representation which is constitutionally required (thresholds are to be set in such a way that they enhance local democracy and ensure stability in municipal governance, administration and sustainable service delivery).</a:t>
            </a:r>
          </a:p>
          <a:p>
            <a:pPr marL="342900" marR="330835" lvl="1" indent="-342900" algn="just">
              <a:lnSpc>
                <a:spcPct val="120000"/>
              </a:lnSpc>
              <a:spcBef>
                <a:spcPts val="0"/>
              </a:spcBef>
              <a:spcAft>
                <a:spcPts val="1200"/>
              </a:spcAft>
              <a:buClr>
                <a:schemeClr val="tx1"/>
              </a:buClr>
            </a:pPr>
            <a:r>
              <a:rPr lang="en-US" sz="2200" dirty="0"/>
              <a:t>Collective Executive Type fulfills the requirements for Proportional Representation (a possible remedy for Hung Councils).</a:t>
            </a:r>
          </a:p>
          <a:p>
            <a:pPr marR="330835" algn="just">
              <a:lnSpc>
                <a:spcPct val="100000"/>
              </a:lnSpc>
              <a:spcBef>
                <a:spcPts val="0"/>
              </a:spcBef>
              <a:spcAft>
                <a:spcPts val="1200"/>
              </a:spcAft>
              <a:buClr>
                <a:schemeClr val="accent1"/>
              </a:buClr>
            </a:pPr>
            <a:endParaRPr lang="en-US" sz="2400" b="0" dirty="0">
              <a:effectLst/>
            </a:endParaRPr>
          </a:p>
        </p:txBody>
      </p:sp>
      <p:sp>
        <p:nvSpPr>
          <p:cNvPr id="5" name="Title 4">
            <a:extLst>
              <a:ext uri="{FF2B5EF4-FFF2-40B4-BE49-F238E27FC236}">
                <a16:creationId xmlns:a16="http://schemas.microsoft.com/office/drawing/2014/main" id="{E20E0224-29CB-919C-29E5-0554EB2E3E6F}"/>
              </a:ext>
            </a:extLst>
          </p:cNvPr>
          <p:cNvSpPr>
            <a:spLocks noGrp="1"/>
          </p:cNvSpPr>
          <p:nvPr>
            <p:ph type="title"/>
          </p:nvPr>
        </p:nvSpPr>
        <p:spPr/>
        <p:txBody>
          <a:bodyPr/>
          <a:lstStyle/>
          <a:p>
            <a:r>
              <a:rPr lang="en-ZA" dirty="0"/>
              <a:t>Options going forward (</a:t>
            </a:r>
            <a:r>
              <a:rPr lang="en-ZA" i="1" dirty="0"/>
              <a:t>Cont</a:t>
            </a:r>
            <a:r>
              <a:rPr lang="en-ZA" dirty="0"/>
              <a:t>..)</a:t>
            </a:r>
            <a:endParaRPr lang="en-GB" dirty="0"/>
          </a:p>
        </p:txBody>
      </p:sp>
      <p:sp>
        <p:nvSpPr>
          <p:cNvPr id="2" name="Slide Number Placeholder 2">
            <a:extLst>
              <a:ext uri="{FF2B5EF4-FFF2-40B4-BE49-F238E27FC236}">
                <a16:creationId xmlns:a16="http://schemas.microsoft.com/office/drawing/2014/main" id="{197CD31E-E5CF-0BBF-EEE5-05C9A20F81DA}"/>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56</a:t>
            </a:fld>
            <a:endParaRPr lang="en-US" sz="1600" dirty="0">
              <a:latin typeface="+mj-lt"/>
            </a:endParaRPr>
          </a:p>
        </p:txBody>
      </p:sp>
    </p:spTree>
    <p:extLst>
      <p:ext uri="{BB962C8B-B14F-4D97-AF65-F5344CB8AC3E}">
        <p14:creationId xmlns:p14="http://schemas.microsoft.com/office/powerpoint/2010/main" val="8470773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E05B4E-98A1-FCF2-7C22-E65354287F76}"/>
              </a:ext>
            </a:extLst>
          </p:cNvPr>
          <p:cNvSpPr>
            <a:spLocks noGrp="1"/>
          </p:cNvSpPr>
          <p:nvPr>
            <p:ph idx="1"/>
          </p:nvPr>
        </p:nvSpPr>
        <p:spPr>
          <a:xfrm>
            <a:off x="1334530" y="1924785"/>
            <a:ext cx="10585327" cy="4022845"/>
          </a:xfrm>
        </p:spPr>
        <p:txBody>
          <a:bodyPr anchor="ctr">
            <a:normAutofit/>
          </a:bodyPr>
          <a:lstStyle/>
          <a:p>
            <a:pPr marL="342900" marR="330835" lvl="1" indent="-342900" algn="just">
              <a:lnSpc>
                <a:spcPct val="120000"/>
              </a:lnSpc>
              <a:spcBef>
                <a:spcPts val="0"/>
              </a:spcBef>
              <a:spcAft>
                <a:spcPts val="1200"/>
              </a:spcAft>
              <a:buClr>
                <a:schemeClr val="tx1"/>
              </a:buClr>
            </a:pPr>
            <a:r>
              <a:rPr lang="en-US" sz="2200" dirty="0"/>
              <a:t>Measures need to be urgently undertaken to insulate SCM in coalition governments.</a:t>
            </a:r>
          </a:p>
          <a:p>
            <a:pPr marL="342900" marR="330835" lvl="1" indent="-342900" algn="just">
              <a:lnSpc>
                <a:spcPct val="120000"/>
              </a:lnSpc>
              <a:spcBef>
                <a:spcPts val="0"/>
              </a:spcBef>
              <a:spcAft>
                <a:spcPts val="1200"/>
              </a:spcAft>
              <a:buClr>
                <a:schemeClr val="tx1"/>
              </a:buClr>
            </a:pPr>
            <a:r>
              <a:rPr lang="en-US" sz="2200" dirty="0"/>
              <a:t>Coalitions may not be easily done away with – It is constitutionally untenable.</a:t>
            </a:r>
          </a:p>
          <a:p>
            <a:pPr marL="342900" marR="330835" lvl="1" indent="-342900" algn="just">
              <a:lnSpc>
                <a:spcPct val="120000"/>
              </a:lnSpc>
              <a:spcBef>
                <a:spcPts val="0"/>
              </a:spcBef>
              <a:spcAft>
                <a:spcPts val="1200"/>
              </a:spcAft>
              <a:buClr>
                <a:schemeClr val="tx1"/>
              </a:buClr>
            </a:pPr>
            <a:r>
              <a:rPr lang="en-US" sz="2200" dirty="0"/>
              <a:t>Keep Mayoral Executive Type with regulations.</a:t>
            </a:r>
          </a:p>
          <a:p>
            <a:pPr marL="342900" marR="330835" lvl="1" indent="-342900" algn="just">
              <a:lnSpc>
                <a:spcPct val="120000"/>
              </a:lnSpc>
              <a:spcBef>
                <a:spcPts val="0"/>
              </a:spcBef>
              <a:spcAft>
                <a:spcPts val="1200"/>
              </a:spcAft>
              <a:buClr>
                <a:schemeClr val="tx1"/>
              </a:buClr>
            </a:pPr>
            <a:r>
              <a:rPr lang="en-US" sz="2200" dirty="0"/>
              <a:t>Minority coalitions and minority Mayors should be done away with through regulations; and</a:t>
            </a:r>
          </a:p>
          <a:p>
            <a:pPr marL="342900" marR="330835" lvl="1" indent="-342900" algn="just">
              <a:lnSpc>
                <a:spcPct val="120000"/>
              </a:lnSpc>
              <a:spcBef>
                <a:spcPts val="0"/>
              </a:spcBef>
              <a:spcAft>
                <a:spcPts val="1200"/>
              </a:spcAft>
              <a:buClr>
                <a:schemeClr val="tx1"/>
              </a:buClr>
            </a:pPr>
            <a:r>
              <a:rPr lang="en-US" sz="2200" dirty="0"/>
              <a:t>Priority should be on areas that affect administration and service delivery. </a:t>
            </a:r>
          </a:p>
          <a:p>
            <a:pPr marL="342900" marR="330835" lvl="1" indent="-342900" algn="just">
              <a:lnSpc>
                <a:spcPct val="120000"/>
              </a:lnSpc>
              <a:spcBef>
                <a:spcPts val="0"/>
              </a:spcBef>
              <a:spcAft>
                <a:spcPts val="1200"/>
              </a:spcAft>
              <a:buClr>
                <a:schemeClr val="tx1"/>
              </a:buClr>
            </a:pPr>
            <a:endParaRPr lang="en-US" sz="2200" dirty="0"/>
          </a:p>
          <a:p>
            <a:pPr marL="0" marR="330835" indent="0" algn="just">
              <a:lnSpc>
                <a:spcPct val="100000"/>
              </a:lnSpc>
              <a:spcBef>
                <a:spcPts val="0"/>
              </a:spcBef>
              <a:spcAft>
                <a:spcPts val="1200"/>
              </a:spcAft>
              <a:buClr>
                <a:schemeClr val="accent1"/>
              </a:buClr>
              <a:buNone/>
            </a:pPr>
            <a:endParaRPr lang="en-US" sz="2400" b="0" dirty="0">
              <a:effectLst/>
            </a:endParaRPr>
          </a:p>
        </p:txBody>
      </p:sp>
      <p:sp>
        <p:nvSpPr>
          <p:cNvPr id="5" name="Title 4">
            <a:extLst>
              <a:ext uri="{FF2B5EF4-FFF2-40B4-BE49-F238E27FC236}">
                <a16:creationId xmlns:a16="http://schemas.microsoft.com/office/drawing/2014/main" id="{8C17F095-44E1-4781-E0FB-42F16C710BEF}"/>
              </a:ext>
            </a:extLst>
          </p:cNvPr>
          <p:cNvSpPr>
            <a:spLocks noGrp="1"/>
          </p:cNvSpPr>
          <p:nvPr>
            <p:ph type="title"/>
          </p:nvPr>
        </p:nvSpPr>
        <p:spPr/>
        <p:txBody>
          <a:bodyPr/>
          <a:lstStyle/>
          <a:p>
            <a:r>
              <a:rPr lang="en-ZA" dirty="0"/>
              <a:t>Options going forward (</a:t>
            </a:r>
            <a:r>
              <a:rPr lang="en-ZA" i="1" dirty="0"/>
              <a:t>Cont</a:t>
            </a:r>
            <a:r>
              <a:rPr lang="en-ZA" dirty="0"/>
              <a:t>..)</a:t>
            </a:r>
            <a:endParaRPr lang="en-GB" dirty="0"/>
          </a:p>
        </p:txBody>
      </p:sp>
      <p:sp>
        <p:nvSpPr>
          <p:cNvPr id="2" name="Slide Number Placeholder 2">
            <a:extLst>
              <a:ext uri="{FF2B5EF4-FFF2-40B4-BE49-F238E27FC236}">
                <a16:creationId xmlns:a16="http://schemas.microsoft.com/office/drawing/2014/main" id="{F351E4AB-129F-20FB-8551-015E2DAD5003}"/>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57</a:t>
            </a:fld>
            <a:endParaRPr lang="en-US" sz="1600" dirty="0">
              <a:latin typeface="+mj-lt"/>
            </a:endParaRPr>
          </a:p>
        </p:txBody>
      </p:sp>
    </p:spTree>
    <p:extLst>
      <p:ext uri="{BB962C8B-B14F-4D97-AF65-F5344CB8AC3E}">
        <p14:creationId xmlns:p14="http://schemas.microsoft.com/office/powerpoint/2010/main" val="30338798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18">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23" name="Picture 22">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12" name="Title 11">
            <a:extLst>
              <a:ext uri="{FF2B5EF4-FFF2-40B4-BE49-F238E27FC236}">
                <a16:creationId xmlns:a16="http://schemas.microsoft.com/office/drawing/2014/main" id="{7E0D49C7-18E1-6745-B0AA-13FC1BB245D5}"/>
              </a:ext>
            </a:extLst>
          </p:cNvPr>
          <p:cNvSpPr>
            <a:spLocks noGrp="1"/>
          </p:cNvSpPr>
          <p:nvPr>
            <p:ph type="title"/>
          </p:nvPr>
        </p:nvSpPr>
        <p:spPr>
          <a:xfrm>
            <a:off x="58841" y="1779496"/>
            <a:ext cx="12242202" cy="1904708"/>
          </a:xfrm>
        </p:spPr>
        <p:txBody>
          <a:bodyPr vert="horz" lIns="91440" tIns="45720" rIns="91440" bIns="45720" rtlCol="0" anchor="ctr">
            <a:noAutofit/>
          </a:bodyPr>
          <a:lstStyle/>
          <a:p>
            <a:pPr algn="ctr"/>
            <a:r>
              <a:rPr lang="en-US" sz="4000" b="1" dirty="0">
                <a:solidFill>
                  <a:schemeClr val="bg1"/>
                </a:solidFill>
                <a:latin typeface="Arial" panose="020B0604020202020204" pitchFamily="34" charset="0"/>
                <a:cs typeface="Arial" panose="020B0604020202020204" pitchFamily="34" charset="0"/>
              </a:rPr>
              <a:t>RECOMMENDATIONS </a:t>
            </a:r>
            <a:endParaRPr lang="en-US" sz="2800" b="1" kern="1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66208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3B014-4FC7-7755-AC17-64A843FF5D28}"/>
              </a:ext>
            </a:extLst>
          </p:cNvPr>
          <p:cNvSpPr>
            <a:spLocks noGrp="1"/>
          </p:cNvSpPr>
          <p:nvPr>
            <p:ph type="title"/>
          </p:nvPr>
        </p:nvSpPr>
        <p:spPr/>
        <p:txBody>
          <a:bodyPr/>
          <a:lstStyle/>
          <a:p>
            <a:r>
              <a:rPr lang="en-ZA" dirty="0"/>
              <a:t>Recommendations </a:t>
            </a:r>
          </a:p>
        </p:txBody>
      </p:sp>
      <p:sp>
        <p:nvSpPr>
          <p:cNvPr id="3" name="Content Placeholder 2">
            <a:extLst>
              <a:ext uri="{FF2B5EF4-FFF2-40B4-BE49-F238E27FC236}">
                <a16:creationId xmlns:a16="http://schemas.microsoft.com/office/drawing/2014/main" id="{8AF62B98-EEC1-5206-3574-1CFB7FFD3500}"/>
              </a:ext>
            </a:extLst>
          </p:cNvPr>
          <p:cNvSpPr>
            <a:spLocks noGrp="1"/>
          </p:cNvSpPr>
          <p:nvPr>
            <p:ph idx="1"/>
          </p:nvPr>
        </p:nvSpPr>
        <p:spPr>
          <a:xfrm>
            <a:off x="1334529" y="1691341"/>
            <a:ext cx="10585327" cy="4714224"/>
          </a:xfrm>
        </p:spPr>
        <p:txBody>
          <a:bodyPr>
            <a:normAutofit/>
          </a:bodyPr>
          <a:lstStyle/>
          <a:p>
            <a:pPr marL="114300" marR="240665" lvl="0" indent="0">
              <a:lnSpc>
                <a:spcPct val="120000"/>
              </a:lnSpc>
              <a:spcAft>
                <a:spcPts val="1000"/>
              </a:spcAft>
              <a:buClr>
                <a:schemeClr val="tx1"/>
              </a:buClr>
              <a:buNone/>
            </a:pPr>
            <a:endParaRPr lang="en-US" sz="2000" dirty="0">
              <a:latin typeface="Arial" panose="020B0604020202020204" pitchFamily="34" charset="0"/>
              <a:cs typeface="Arial" panose="020B0604020202020204" pitchFamily="34" charset="0"/>
            </a:endParaRPr>
          </a:p>
          <a:p>
            <a:pPr marL="114300" marR="240665" lvl="0" indent="0">
              <a:lnSpc>
                <a:spcPct val="120000"/>
              </a:lnSpc>
              <a:spcAft>
                <a:spcPts val="1000"/>
              </a:spcAft>
              <a:buClr>
                <a:schemeClr val="tx1"/>
              </a:buClr>
              <a:buNone/>
            </a:pPr>
            <a:r>
              <a:rPr lang="en-US" sz="2000" dirty="0">
                <a:latin typeface="Arial" panose="020B0604020202020204" pitchFamily="34" charset="0"/>
                <a:cs typeface="Arial" panose="020B0604020202020204" pitchFamily="34" charset="0"/>
              </a:rPr>
              <a:t>The Portfolio Committee to note the Key Findings of the Study of Coalition Governments in Gauteng Municipalities  </a:t>
            </a:r>
          </a:p>
        </p:txBody>
      </p:sp>
      <p:sp>
        <p:nvSpPr>
          <p:cNvPr id="4" name="Slide Number Placeholder 2">
            <a:extLst>
              <a:ext uri="{FF2B5EF4-FFF2-40B4-BE49-F238E27FC236}">
                <a16:creationId xmlns:a16="http://schemas.microsoft.com/office/drawing/2014/main" id="{0F337271-3D32-2669-4BD7-9B5FEBC6334E}"/>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59</a:t>
            </a:fld>
            <a:endParaRPr lang="en-US" sz="1600" dirty="0">
              <a:latin typeface="+mj-lt"/>
            </a:endParaRPr>
          </a:p>
        </p:txBody>
      </p:sp>
    </p:spTree>
    <p:extLst>
      <p:ext uri="{BB962C8B-B14F-4D97-AF65-F5344CB8AC3E}">
        <p14:creationId xmlns:p14="http://schemas.microsoft.com/office/powerpoint/2010/main" val="2776637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5D936-70FC-FF65-2817-F8026D90F796}"/>
              </a:ext>
            </a:extLst>
          </p:cNvPr>
          <p:cNvSpPr>
            <a:spLocks noGrp="1"/>
          </p:cNvSpPr>
          <p:nvPr>
            <p:ph type="title"/>
          </p:nvPr>
        </p:nvSpPr>
        <p:spPr/>
        <p:txBody>
          <a:bodyPr/>
          <a:lstStyle/>
          <a:p>
            <a:r>
              <a:rPr lang="en-US" dirty="0"/>
              <a:t>Rise of Coalitions </a:t>
            </a:r>
            <a:endParaRPr lang="en-ZA" dirty="0"/>
          </a:p>
        </p:txBody>
      </p:sp>
      <p:pic>
        <p:nvPicPr>
          <p:cNvPr id="4" name="Picture 56" descr="Ready For Action - ActionSA">
            <a:extLst>
              <a:ext uri="{FF2B5EF4-FFF2-40B4-BE49-F238E27FC236}">
                <a16:creationId xmlns:a16="http://schemas.microsoft.com/office/drawing/2014/main" id="{D6CD9FA3-893F-9AD8-26D0-B56308F354F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07946" y="1743437"/>
            <a:ext cx="9261362" cy="4838700"/>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a:extLst>
              <a:ext uri="{FF2B5EF4-FFF2-40B4-BE49-F238E27FC236}">
                <a16:creationId xmlns:a16="http://schemas.microsoft.com/office/drawing/2014/main" id="{6FE87094-B83C-9B80-AE48-6181350C92DA}"/>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6</a:t>
            </a:fld>
            <a:endParaRPr lang="en-US" sz="1600" dirty="0">
              <a:latin typeface="+mj-lt"/>
            </a:endParaRPr>
          </a:p>
        </p:txBody>
      </p:sp>
    </p:spTree>
    <p:extLst>
      <p:ext uri="{BB962C8B-B14F-4D97-AF65-F5344CB8AC3E}">
        <p14:creationId xmlns:p14="http://schemas.microsoft.com/office/powerpoint/2010/main" val="14277674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diagram, application&#10;&#10;Description automatically generated">
            <a:extLst>
              <a:ext uri="{FF2B5EF4-FFF2-40B4-BE49-F238E27FC236}">
                <a16:creationId xmlns:a16="http://schemas.microsoft.com/office/drawing/2014/main" id="{CCA0CC1A-41EF-4C94-9771-E46862FDD48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4530" y="1637983"/>
            <a:ext cx="10585326" cy="4838700"/>
          </a:xfrm>
        </p:spPr>
      </p:pic>
    </p:spTree>
    <p:extLst>
      <p:ext uri="{BB962C8B-B14F-4D97-AF65-F5344CB8AC3E}">
        <p14:creationId xmlns:p14="http://schemas.microsoft.com/office/powerpoint/2010/main" val="1193873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0E705-C7FA-7F75-B9CC-450D8CC6EDEE}"/>
              </a:ext>
            </a:extLst>
          </p:cNvPr>
          <p:cNvSpPr>
            <a:spLocks noGrp="1"/>
          </p:cNvSpPr>
          <p:nvPr>
            <p:ph type="title"/>
          </p:nvPr>
        </p:nvSpPr>
        <p:spPr/>
        <p:txBody>
          <a:bodyPr/>
          <a:lstStyle/>
          <a:p>
            <a:r>
              <a:rPr lang="en-US" dirty="0"/>
              <a:t>Rise of Coalitions (</a:t>
            </a:r>
            <a:r>
              <a:rPr lang="en-US" i="1" dirty="0"/>
              <a:t>Cont</a:t>
            </a:r>
            <a:r>
              <a:rPr lang="en-US" dirty="0"/>
              <a:t>..) </a:t>
            </a:r>
            <a:endParaRPr lang="en-ZA" dirty="0"/>
          </a:p>
        </p:txBody>
      </p:sp>
      <p:graphicFrame>
        <p:nvGraphicFramePr>
          <p:cNvPr id="4" name="Content Placeholder 3">
            <a:extLst>
              <a:ext uri="{FF2B5EF4-FFF2-40B4-BE49-F238E27FC236}">
                <a16:creationId xmlns:a16="http://schemas.microsoft.com/office/drawing/2014/main" id="{4E1ABE8C-8967-5C88-61F3-4A55629A0A67}"/>
              </a:ext>
            </a:extLst>
          </p:cNvPr>
          <p:cNvGraphicFramePr>
            <a:graphicFrameLocks noGrp="1"/>
          </p:cNvGraphicFramePr>
          <p:nvPr>
            <p:ph idx="1"/>
          </p:nvPr>
        </p:nvGraphicFramePr>
        <p:xfrm>
          <a:off x="1263371" y="2104745"/>
          <a:ext cx="10656485" cy="3571405"/>
        </p:xfrm>
        <a:graphic>
          <a:graphicData uri="http://schemas.openxmlformats.org/drawingml/2006/table">
            <a:tbl>
              <a:tblPr firstRow="1" bandRow="1">
                <a:noFill/>
                <a:tableStyleId>{5940675A-B579-460E-94D1-54222C63F5DA}</a:tableStyleId>
              </a:tblPr>
              <a:tblGrid>
                <a:gridCol w="4674192">
                  <a:extLst>
                    <a:ext uri="{9D8B030D-6E8A-4147-A177-3AD203B41FA5}">
                      <a16:colId xmlns:a16="http://schemas.microsoft.com/office/drawing/2014/main" val="2889306659"/>
                    </a:ext>
                  </a:extLst>
                </a:gridCol>
                <a:gridCol w="5982293">
                  <a:extLst>
                    <a:ext uri="{9D8B030D-6E8A-4147-A177-3AD203B41FA5}">
                      <a16:colId xmlns:a16="http://schemas.microsoft.com/office/drawing/2014/main" val="4284002969"/>
                    </a:ext>
                  </a:extLst>
                </a:gridCol>
              </a:tblGrid>
              <a:tr h="557751">
                <a:tc>
                  <a:txBody>
                    <a:bodyPr/>
                    <a:lstStyle/>
                    <a:p>
                      <a:pPr algn="ctr"/>
                      <a:r>
                        <a:rPr lang="en-US" sz="2100" b="0" cap="none" spc="0" dirty="0">
                          <a:solidFill>
                            <a:schemeClr val="tx1"/>
                          </a:solidFill>
                          <a:latin typeface="Arial" panose="020B0604020202020204" pitchFamily="34" charset="0"/>
                          <a:cs typeface="Arial" panose="020B0604020202020204" pitchFamily="34" charset="0"/>
                        </a:rPr>
                        <a:t>Election Year</a:t>
                      </a:r>
                      <a:endParaRPr lang="en-ZA" sz="2100" b="0" cap="none" spc="0" dirty="0">
                        <a:solidFill>
                          <a:schemeClr val="tx1"/>
                        </a:solidFill>
                        <a:latin typeface="Arial" panose="020B0604020202020204" pitchFamily="34" charset="0"/>
                        <a:cs typeface="Arial" panose="020B0604020202020204" pitchFamily="34" charset="0"/>
                      </a:endParaRPr>
                    </a:p>
                  </a:txBody>
                  <a:tcPr marL="134940" marR="134940" marT="94458" marB="94458">
                    <a:lnL w="12700" cmpd="sng">
                      <a:noFill/>
                    </a:lnL>
                    <a:lnR w="12700" cmpd="sng">
                      <a:noFill/>
                    </a:lnR>
                    <a:lnT w="28575" cap="flat" cmpd="sng" algn="ctr">
                      <a:solidFill>
                        <a:schemeClr val="tx1"/>
                      </a:solidFill>
                      <a:prstDash val="solid"/>
                    </a:lnT>
                    <a:lnB w="38100" cmpd="sng">
                      <a:noFill/>
                    </a:lnB>
                    <a:noFill/>
                  </a:tcPr>
                </a:tc>
                <a:tc>
                  <a:txBody>
                    <a:bodyPr/>
                    <a:lstStyle/>
                    <a:p>
                      <a:pPr algn="ctr"/>
                      <a:r>
                        <a:rPr lang="en-US" sz="2100" b="0" cap="none" spc="0" dirty="0">
                          <a:solidFill>
                            <a:schemeClr val="tx1"/>
                          </a:solidFill>
                          <a:latin typeface="Arial" panose="020B0604020202020204" pitchFamily="34" charset="0"/>
                          <a:cs typeface="Arial" panose="020B0604020202020204" pitchFamily="34" charset="0"/>
                        </a:rPr>
                        <a:t>Number of Hung Municipalities</a:t>
                      </a:r>
                      <a:endParaRPr lang="en-ZA" sz="2100" b="0" cap="none" spc="0" dirty="0">
                        <a:solidFill>
                          <a:schemeClr val="tx1"/>
                        </a:solidFill>
                        <a:latin typeface="Arial" panose="020B0604020202020204" pitchFamily="34" charset="0"/>
                        <a:cs typeface="Arial" panose="020B0604020202020204" pitchFamily="34" charset="0"/>
                      </a:endParaRPr>
                    </a:p>
                  </a:txBody>
                  <a:tcPr marL="134940" marR="134940" marT="94458" marB="94458">
                    <a:lnL w="12700" cmpd="sng">
                      <a:noFill/>
                    </a:lnL>
                    <a:lnR w="12700" cmpd="sng">
                      <a:noFill/>
                    </a:lnR>
                    <a:lnT w="28575" cap="flat" cmpd="sng" algn="ctr">
                      <a:solidFill>
                        <a:schemeClr val="tx1"/>
                      </a:solidFill>
                      <a:prstDash val="solid"/>
                    </a:lnT>
                    <a:lnB w="38100" cmpd="sng">
                      <a:noFill/>
                    </a:lnB>
                    <a:noFill/>
                  </a:tcPr>
                </a:tc>
                <a:extLst>
                  <a:ext uri="{0D108BD9-81ED-4DB2-BD59-A6C34878D82A}">
                    <a16:rowId xmlns:a16="http://schemas.microsoft.com/office/drawing/2014/main" val="2340860964"/>
                  </a:ext>
                </a:extLst>
              </a:tr>
              <a:tr h="557751">
                <a:tc>
                  <a:txBody>
                    <a:bodyPr/>
                    <a:lstStyle/>
                    <a:p>
                      <a:pPr marL="38100" marR="0" lvl="0" indent="0" algn="l" defTabSz="914400" rtl="0" eaLnBrk="1" fontAlgn="auto" latinLnBrk="0" hangingPunct="1">
                        <a:lnSpc>
                          <a:spcPct val="100000"/>
                        </a:lnSpc>
                        <a:spcBef>
                          <a:spcPts val="600"/>
                        </a:spcBef>
                        <a:spcAft>
                          <a:spcPts val="0"/>
                        </a:spcAft>
                        <a:buClr>
                          <a:srgbClr val="FF8700"/>
                        </a:buClr>
                        <a:buSzPts val="3000"/>
                        <a:buFont typeface="Roboto"/>
                        <a:buNone/>
                        <a:tabLst/>
                        <a:defRPr/>
                      </a:pPr>
                      <a:r>
                        <a:rPr lang="en-US" sz="2100" b="0" i="0" kern="1200" cap="none" spc="0" dirty="0">
                          <a:solidFill>
                            <a:schemeClr val="tx1"/>
                          </a:solidFill>
                          <a:effectLst/>
                          <a:latin typeface="Arial" panose="020B0604020202020204" pitchFamily="34" charset="0"/>
                          <a:ea typeface="+mn-ea"/>
                          <a:cs typeface="Arial" panose="020B0604020202020204" pitchFamily="34" charset="0"/>
                        </a:rPr>
                        <a:t>                            2000</a:t>
                      </a:r>
                    </a:p>
                  </a:txBody>
                  <a:tcPr marL="134940" marR="134940" marT="94458" marB="94458">
                    <a:lnL w="28575" cap="flat" cmpd="sng" algn="ctr">
                      <a:noFill/>
                      <a:prstDash val="solid"/>
                    </a:lnL>
                    <a:lnR w="12700" cmpd="sng">
                      <a:noFill/>
                      <a:prstDash val="solid"/>
                    </a:lnR>
                    <a:lnT w="38100" cmpd="sng">
                      <a:noFill/>
                    </a:lnT>
                    <a:lnB w="12700" cap="flat" cmpd="sng" algn="ctr">
                      <a:noFill/>
                      <a:prstDash val="soli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100" b="0" i="0" u="none" strike="noStrike" kern="0" cap="none" spc="0" normalizeH="0" baseline="0" noProof="0" dirty="0">
                          <a:ln>
                            <a:noFill/>
                          </a:ln>
                          <a:solidFill>
                            <a:schemeClr val="tx1"/>
                          </a:solidFill>
                          <a:effectLst/>
                          <a:uLnTx/>
                          <a:uFillTx/>
                          <a:latin typeface="Arial" panose="020B0604020202020204" pitchFamily="34" charset="0"/>
                          <a:ea typeface="Roboto" panose="02000000000000000000" pitchFamily="2" charset="0"/>
                          <a:cs typeface="Arial" panose="020B0604020202020204" pitchFamily="34" charset="0"/>
                          <a:sym typeface="Roboto"/>
                        </a:rPr>
                        <a:t>    29</a:t>
                      </a:r>
                    </a:p>
                  </a:txBody>
                  <a:tcPr marL="134940" marR="134940" marT="94458" marB="94458">
                    <a:lnL w="12700" cmpd="sng">
                      <a:noFill/>
                      <a:prstDash val="solid"/>
                    </a:lnL>
                    <a:lnR w="28575" cap="flat" cmpd="sng" algn="ctr">
                      <a:noFill/>
                      <a:prstDash val="solid"/>
                    </a:lnR>
                    <a:lnT w="38100" cmpd="sng">
                      <a:noFill/>
                    </a:lnT>
                    <a:lnB w="12700" cap="flat" cmpd="sng" algn="ctr">
                      <a:noFill/>
                      <a:prstDash val="solid"/>
                    </a:lnB>
                    <a:noFill/>
                  </a:tcPr>
                </a:tc>
                <a:extLst>
                  <a:ext uri="{0D108BD9-81ED-4DB2-BD59-A6C34878D82A}">
                    <a16:rowId xmlns:a16="http://schemas.microsoft.com/office/drawing/2014/main" val="3478797386"/>
                  </a:ext>
                </a:extLst>
              </a:tr>
              <a:tr h="512771">
                <a:tc>
                  <a:txBody>
                    <a:bodyPr/>
                    <a:lstStyle/>
                    <a:p>
                      <a:r>
                        <a:rPr lang="en-US" sz="1800" cap="none" spc="0" dirty="0">
                          <a:solidFill>
                            <a:schemeClr val="tx1"/>
                          </a:solidFill>
                          <a:latin typeface="Arial" panose="020B0604020202020204" pitchFamily="34" charset="0"/>
                          <a:cs typeface="Arial" panose="020B0604020202020204" pitchFamily="34" charset="0"/>
                        </a:rPr>
                        <a:t>                                 2006</a:t>
                      </a:r>
                    </a:p>
                  </a:txBody>
                  <a:tcPr marL="134940" marR="134940" marT="94458" marB="94458">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0" cap="none" spc="0" dirty="0">
                          <a:solidFill>
                            <a:schemeClr val="tx1"/>
                          </a:solidFill>
                          <a:latin typeface="Arial" panose="020B0604020202020204" pitchFamily="34" charset="0"/>
                          <a:ea typeface="Roboto" panose="02000000000000000000" pitchFamily="2" charset="0"/>
                          <a:cs typeface="Arial" panose="020B0604020202020204" pitchFamily="34" charset="0"/>
                        </a:rPr>
                        <a:t>    31</a:t>
                      </a:r>
                    </a:p>
                  </a:txBody>
                  <a:tcPr marL="134940" marR="134940" marT="94458" marB="94458">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3652574001"/>
                  </a:ext>
                </a:extLst>
              </a:tr>
              <a:tr h="872610">
                <a:tc>
                  <a:txBody>
                    <a:bodyPr/>
                    <a:lstStyle/>
                    <a:p>
                      <a:r>
                        <a:rPr lang="en-US" sz="2100" cap="none" spc="0" dirty="0">
                          <a:solidFill>
                            <a:schemeClr val="tx1"/>
                          </a:solidFill>
                          <a:latin typeface="Arial" panose="020B0604020202020204" pitchFamily="34" charset="0"/>
                          <a:cs typeface="Arial" panose="020B0604020202020204" pitchFamily="34" charset="0"/>
                        </a:rPr>
                        <a:t>                            2011</a:t>
                      </a:r>
                    </a:p>
                    <a:p>
                      <a:endParaRPr lang="en-ZA" sz="2100" cap="none" spc="0" dirty="0">
                        <a:solidFill>
                          <a:schemeClr val="tx1"/>
                        </a:solidFill>
                        <a:latin typeface="Arial" panose="020B0604020202020204" pitchFamily="34" charset="0"/>
                        <a:cs typeface="Arial" panose="020B0604020202020204" pitchFamily="34" charset="0"/>
                      </a:endParaRPr>
                    </a:p>
                  </a:txBody>
                  <a:tcPr marL="134940" marR="134940" marT="94458" marB="94458">
                    <a:lnL w="28575" cap="flat" cmpd="sng" algn="ctr">
                      <a:noFill/>
                      <a:prstDash val="solid"/>
                    </a:lnL>
                    <a:lnR w="12700" cmpd="sng">
                      <a:noFill/>
                      <a:prstDash val="solid"/>
                    </a:lnR>
                    <a:lnT w="12700" cmpd="sng">
                      <a:noFill/>
                      <a:prstDash val="solid"/>
                    </a:lnT>
                    <a:lnB w="12700" cap="flat" cmpd="sng" algn="ctr">
                      <a:noFill/>
                      <a:prstDash val="solid"/>
                    </a:lnB>
                    <a:noFill/>
                  </a:tcPr>
                </a:tc>
                <a:tc>
                  <a:txBody>
                    <a:bodyPr/>
                    <a:lstStyle/>
                    <a:p>
                      <a:pPr algn="ctr"/>
                      <a:r>
                        <a:rPr lang="en-US" sz="2100" cap="none" spc="0" dirty="0">
                          <a:solidFill>
                            <a:schemeClr val="tx1"/>
                          </a:solidFill>
                          <a:latin typeface="Arial" panose="020B0604020202020204" pitchFamily="34" charset="0"/>
                          <a:cs typeface="Arial" panose="020B0604020202020204" pitchFamily="34" charset="0"/>
                        </a:rPr>
                        <a:t>    37</a:t>
                      </a:r>
                      <a:endParaRPr lang="en-ZA" sz="2100" cap="none" spc="0" dirty="0">
                        <a:solidFill>
                          <a:schemeClr val="tx1"/>
                        </a:solidFill>
                        <a:latin typeface="Arial" panose="020B0604020202020204" pitchFamily="34" charset="0"/>
                        <a:cs typeface="Arial" panose="020B0604020202020204" pitchFamily="34" charset="0"/>
                      </a:endParaRPr>
                    </a:p>
                  </a:txBody>
                  <a:tcPr marL="134940" marR="134940" marT="94458" marB="94458">
                    <a:lnL w="12700" cmpd="sng">
                      <a:noFill/>
                      <a:prstDash val="solid"/>
                    </a:lnL>
                    <a:lnR w="28575" cap="flat" cmpd="sng" algn="ctr">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4030311662"/>
                  </a:ext>
                </a:extLst>
              </a:tr>
              <a:tr h="5127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0" cap="none" spc="0" dirty="0">
                          <a:solidFill>
                            <a:schemeClr val="tx1"/>
                          </a:solidFill>
                          <a:latin typeface="Arial" panose="020B0604020202020204" pitchFamily="34" charset="0"/>
                          <a:ea typeface="Roboto" panose="02000000000000000000" pitchFamily="2" charset="0"/>
                          <a:cs typeface="Arial" panose="020B0604020202020204" pitchFamily="34" charset="0"/>
                        </a:rPr>
                        <a:t>                                 2016</a:t>
                      </a:r>
                    </a:p>
                  </a:txBody>
                  <a:tcPr marL="134940" marR="134940" marT="94458" marB="94458">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ctr"/>
                      <a:r>
                        <a:rPr lang="en-US" sz="1800" cap="none" spc="0" dirty="0">
                          <a:solidFill>
                            <a:schemeClr val="tx1"/>
                          </a:solidFill>
                          <a:latin typeface="Arial" panose="020B0604020202020204" pitchFamily="34" charset="0"/>
                          <a:cs typeface="Arial" panose="020B0604020202020204" pitchFamily="34" charset="0"/>
                        </a:rPr>
                        <a:t>     27</a:t>
                      </a:r>
                      <a:endParaRPr lang="en-ZA" sz="1800" cap="none" spc="0" dirty="0">
                        <a:solidFill>
                          <a:schemeClr val="tx1"/>
                        </a:solidFill>
                        <a:latin typeface="Arial" panose="020B0604020202020204" pitchFamily="34" charset="0"/>
                        <a:cs typeface="Arial" panose="020B0604020202020204" pitchFamily="34" charset="0"/>
                      </a:endParaRPr>
                    </a:p>
                  </a:txBody>
                  <a:tcPr marL="134940" marR="134940" marT="94458" marB="94458">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023515105"/>
                  </a:ext>
                </a:extLst>
              </a:tr>
              <a:tr h="5577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100" cap="none" spc="0" dirty="0">
                          <a:solidFill>
                            <a:schemeClr val="tx1"/>
                          </a:solidFill>
                          <a:latin typeface="Arial" panose="020B0604020202020204" pitchFamily="34" charset="0"/>
                          <a:ea typeface="Roboto" panose="02000000000000000000" pitchFamily="2" charset="0"/>
                          <a:cs typeface="Arial" panose="020B0604020202020204" pitchFamily="34" charset="0"/>
                        </a:rPr>
                        <a:t>                            2021</a:t>
                      </a:r>
                    </a:p>
                  </a:txBody>
                  <a:tcPr marL="134940" marR="134940" marT="94458" marB="94458">
                    <a:lnL w="28575" cap="flat" cmpd="sng" algn="ctr">
                      <a:noFill/>
                      <a:prstDash val="solid"/>
                    </a:lnL>
                    <a:lnR w="12700" cmpd="sng">
                      <a:noFill/>
                      <a:prstDash val="solid"/>
                    </a:lnR>
                    <a:lnT w="12700" cmpd="sng">
                      <a:noFill/>
                      <a:prstDash val="solid"/>
                    </a:lnT>
                    <a:lnB w="28575" cap="flat" cmpd="sng" algn="ctr">
                      <a:noFill/>
                      <a:prstDash val="soli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100" b="0" i="0"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rPr>
                        <a:t>     71</a:t>
                      </a:r>
                      <a:endParaRPr kumimoji="0" lang="en-ZA" sz="2100" b="0" i="0" u="none" strike="noStrike" kern="1200" cap="none" spc="0" normalizeH="0" baseline="0" noProof="0" dirty="0">
                        <a:ln>
                          <a:noFill/>
                        </a:ln>
                        <a:solidFill>
                          <a:schemeClr val="tx1"/>
                        </a:solidFill>
                        <a:effectLst/>
                        <a:uLnTx/>
                        <a:uFillTx/>
                        <a:latin typeface="Arial" panose="020B0604020202020204" pitchFamily="34" charset="0"/>
                        <a:cs typeface="Arial" panose="020B0604020202020204" pitchFamily="34" charset="0"/>
                      </a:endParaRPr>
                    </a:p>
                  </a:txBody>
                  <a:tcPr marL="134940" marR="134940" marT="94458" marB="94458">
                    <a:lnL w="12700" cmpd="sng">
                      <a:noFill/>
                      <a:prstDash val="solid"/>
                    </a:lnL>
                    <a:lnR w="28575" cap="flat" cmpd="sng" algn="ctr">
                      <a:noFill/>
                      <a:prstDash val="solid"/>
                    </a:lnR>
                    <a:lnT w="12700" cmpd="sng">
                      <a:noFill/>
                      <a:prstDash val="solid"/>
                    </a:lnT>
                    <a:lnB w="28575" cap="flat" cmpd="sng" algn="ctr">
                      <a:noFill/>
                      <a:prstDash val="solid"/>
                    </a:lnB>
                    <a:noFill/>
                  </a:tcPr>
                </a:tc>
                <a:extLst>
                  <a:ext uri="{0D108BD9-81ED-4DB2-BD59-A6C34878D82A}">
                    <a16:rowId xmlns:a16="http://schemas.microsoft.com/office/drawing/2014/main" val="330320630"/>
                  </a:ext>
                </a:extLst>
              </a:tr>
            </a:tbl>
          </a:graphicData>
        </a:graphic>
      </p:graphicFrame>
      <p:sp>
        <p:nvSpPr>
          <p:cNvPr id="3" name="Slide Number Placeholder 2">
            <a:extLst>
              <a:ext uri="{FF2B5EF4-FFF2-40B4-BE49-F238E27FC236}">
                <a16:creationId xmlns:a16="http://schemas.microsoft.com/office/drawing/2014/main" id="{96006C0A-67CD-96E3-7497-0300BDA4AC76}"/>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7</a:t>
            </a:fld>
            <a:endParaRPr lang="en-US" sz="1600" dirty="0">
              <a:latin typeface="+mj-lt"/>
            </a:endParaRPr>
          </a:p>
        </p:txBody>
      </p:sp>
    </p:spTree>
    <p:extLst>
      <p:ext uri="{BB962C8B-B14F-4D97-AF65-F5344CB8AC3E}">
        <p14:creationId xmlns:p14="http://schemas.microsoft.com/office/powerpoint/2010/main" val="123644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8507D-62D5-06FE-A092-264F6AADD1AC}"/>
              </a:ext>
            </a:extLst>
          </p:cNvPr>
          <p:cNvSpPr>
            <a:spLocks noGrp="1"/>
          </p:cNvSpPr>
          <p:nvPr>
            <p:ph type="title"/>
          </p:nvPr>
        </p:nvSpPr>
        <p:spPr/>
        <p:txBody>
          <a:bodyPr/>
          <a:lstStyle/>
          <a:p>
            <a:r>
              <a:rPr lang="en-ZA" dirty="0"/>
              <a:t>Coalitions in GP Municipalities</a:t>
            </a:r>
          </a:p>
        </p:txBody>
      </p:sp>
      <p:graphicFrame>
        <p:nvGraphicFramePr>
          <p:cNvPr id="4" name="Table 4">
            <a:extLst>
              <a:ext uri="{FF2B5EF4-FFF2-40B4-BE49-F238E27FC236}">
                <a16:creationId xmlns:a16="http://schemas.microsoft.com/office/drawing/2014/main" id="{A8406784-8700-C6E3-32FB-4007C257295F}"/>
              </a:ext>
            </a:extLst>
          </p:cNvPr>
          <p:cNvGraphicFramePr>
            <a:graphicFrameLocks noGrp="1"/>
          </p:cNvGraphicFramePr>
          <p:nvPr>
            <p:ph idx="1"/>
            <p:extLst>
              <p:ext uri="{D42A27DB-BD31-4B8C-83A1-F6EECF244321}">
                <p14:modId xmlns:p14="http://schemas.microsoft.com/office/powerpoint/2010/main" val="2922244046"/>
              </p:ext>
            </p:extLst>
          </p:nvPr>
        </p:nvGraphicFramePr>
        <p:xfrm>
          <a:off x="1257394" y="1793969"/>
          <a:ext cx="10662462" cy="4158600"/>
        </p:xfrm>
        <a:graphic>
          <a:graphicData uri="http://schemas.openxmlformats.org/drawingml/2006/table">
            <a:tbl>
              <a:tblPr firstRow="1" bandRow="1">
                <a:tableStyleId>{5940675A-B579-460E-94D1-54222C63F5DA}</a:tableStyleId>
              </a:tblPr>
              <a:tblGrid>
                <a:gridCol w="4631930">
                  <a:extLst>
                    <a:ext uri="{9D8B030D-6E8A-4147-A177-3AD203B41FA5}">
                      <a16:colId xmlns:a16="http://schemas.microsoft.com/office/drawing/2014/main" val="2106443910"/>
                    </a:ext>
                  </a:extLst>
                </a:gridCol>
                <a:gridCol w="6030532">
                  <a:extLst>
                    <a:ext uri="{9D8B030D-6E8A-4147-A177-3AD203B41FA5}">
                      <a16:colId xmlns:a16="http://schemas.microsoft.com/office/drawing/2014/main" val="2013954399"/>
                    </a:ext>
                  </a:extLst>
                </a:gridCol>
              </a:tblGrid>
              <a:tr h="397860">
                <a:tc>
                  <a:txBody>
                    <a:bodyPr/>
                    <a:lstStyle/>
                    <a:p>
                      <a:r>
                        <a:rPr lang="en-US" sz="2000" b="1" dirty="0">
                          <a:solidFill>
                            <a:schemeClr val="tx1"/>
                          </a:solidFill>
                        </a:rPr>
                        <a:t>Municipalities</a:t>
                      </a:r>
                      <a:endParaRPr lang="en-ZA" sz="2000" b="1" dirty="0">
                        <a:solidFill>
                          <a:schemeClr val="tx1"/>
                        </a:solidFill>
                      </a:endParaRPr>
                    </a:p>
                  </a:txBody>
                  <a:tcPr>
                    <a:solidFill>
                      <a:schemeClr val="accent2"/>
                    </a:solidFill>
                  </a:tcPr>
                </a:tc>
                <a:tc>
                  <a:txBody>
                    <a:bodyPr/>
                    <a:lstStyle/>
                    <a:p>
                      <a:r>
                        <a:rPr lang="en-US" sz="2000" b="1" dirty="0">
                          <a:solidFill>
                            <a:schemeClr val="tx1"/>
                          </a:solidFill>
                        </a:rPr>
                        <a:t>Coalitions </a:t>
                      </a:r>
                      <a:r>
                        <a:rPr lang="en-ZA" sz="2000" b="1" dirty="0"/>
                        <a:t>(Fluid)</a:t>
                      </a:r>
                      <a:endParaRPr lang="en-ZA" sz="2000" b="1" dirty="0">
                        <a:solidFill>
                          <a:schemeClr val="tx1"/>
                        </a:solidFill>
                      </a:endParaRPr>
                    </a:p>
                  </a:txBody>
                  <a:tcPr>
                    <a:solidFill>
                      <a:schemeClr val="accent2"/>
                    </a:solidFill>
                  </a:tcPr>
                </a:tc>
                <a:extLst>
                  <a:ext uri="{0D108BD9-81ED-4DB2-BD59-A6C34878D82A}">
                    <a16:rowId xmlns:a16="http://schemas.microsoft.com/office/drawing/2014/main" val="705066884"/>
                  </a:ext>
                </a:extLst>
              </a:tr>
              <a:tr h="376074">
                <a:tc>
                  <a:txBody>
                    <a:bodyPr/>
                    <a:lstStyle/>
                    <a:p>
                      <a:r>
                        <a:rPr lang="en-US" dirty="0"/>
                        <a:t>City of Ekurhuleni</a:t>
                      </a:r>
                      <a:endParaRPr lang="en-ZA"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Arial" panose="020B0604020202020204" pitchFamily="34" charset="0"/>
                          <a:cs typeface="Arial" panose="020B0604020202020204" pitchFamily="34" charset="0"/>
                        </a:rPr>
                        <a:t>ANC, EFF, AIC, IRPA and PA </a:t>
                      </a:r>
                      <a:r>
                        <a:rPr lang="en-US" sz="1800">
                          <a:latin typeface="Arial" panose="020B0604020202020204" pitchFamily="34" charset="0"/>
                          <a:cs typeface="Arial" panose="020B0604020202020204" pitchFamily="34" charset="0"/>
                        </a:rPr>
                        <a:t>(Voting)</a:t>
                      </a:r>
                      <a:endParaRPr lang="en-ZA" sz="18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12959323"/>
                  </a:ext>
                </a:extLst>
              </a:tr>
              <a:tr h="376074">
                <a:tc>
                  <a:txBody>
                    <a:bodyPr/>
                    <a:lstStyle/>
                    <a:p>
                      <a:r>
                        <a:rPr lang="en-US" dirty="0"/>
                        <a:t>City of Johannesburg</a:t>
                      </a:r>
                      <a:endParaRPr lang="en-ZA" dirty="0"/>
                    </a:p>
                  </a:txBody>
                  <a:tcPr/>
                </a:tc>
                <a:tc>
                  <a:txBody>
                    <a:bodyPr/>
                    <a:lstStyle/>
                    <a:p>
                      <a:r>
                        <a:rPr lang="en-US" dirty="0"/>
                        <a:t>ANC,PA, Al Jamah, COPE, EFF (voting)</a:t>
                      </a:r>
                      <a:endParaRPr lang="en-ZA" dirty="0"/>
                    </a:p>
                  </a:txBody>
                  <a:tcPr/>
                </a:tc>
                <a:extLst>
                  <a:ext uri="{0D108BD9-81ED-4DB2-BD59-A6C34878D82A}">
                    <a16:rowId xmlns:a16="http://schemas.microsoft.com/office/drawing/2014/main" val="1179626755"/>
                  </a:ext>
                </a:extLst>
              </a:tr>
              <a:tr h="376074">
                <a:tc>
                  <a:txBody>
                    <a:bodyPr/>
                    <a:lstStyle/>
                    <a:p>
                      <a:r>
                        <a:rPr lang="en-US" dirty="0"/>
                        <a:t>City of Tshwane</a:t>
                      </a:r>
                      <a:endParaRPr lang="en-ZA" dirty="0"/>
                    </a:p>
                  </a:txBody>
                  <a:tcPr/>
                </a:tc>
                <a:tc>
                  <a:txBody>
                    <a:bodyPr/>
                    <a:lstStyle/>
                    <a:p>
                      <a:r>
                        <a:rPr lang="en-US" dirty="0"/>
                        <a:t>DA, FF, ActionSA, COPE,ACDP and IFP</a:t>
                      </a:r>
                      <a:endParaRPr lang="en-ZA" dirty="0"/>
                    </a:p>
                  </a:txBody>
                  <a:tcPr/>
                </a:tc>
                <a:extLst>
                  <a:ext uri="{0D108BD9-81ED-4DB2-BD59-A6C34878D82A}">
                    <a16:rowId xmlns:a16="http://schemas.microsoft.com/office/drawing/2014/main" val="588455012"/>
                  </a:ext>
                </a:extLst>
              </a:tr>
              <a:tr h="376074">
                <a:tc>
                  <a:txBody>
                    <a:bodyPr/>
                    <a:lstStyle/>
                    <a:p>
                      <a:r>
                        <a:rPr lang="en-US" dirty="0"/>
                        <a:t>Emfuleni</a:t>
                      </a:r>
                      <a:endParaRPr lang="en-ZA" dirty="0"/>
                    </a:p>
                  </a:txBody>
                  <a:tcPr/>
                </a:tc>
                <a:tc>
                  <a:txBody>
                    <a:bodyPr/>
                    <a:lstStyle/>
                    <a:p>
                      <a:r>
                        <a:rPr lang="en-US" dirty="0"/>
                        <a:t>ANC and New Horizon Movement</a:t>
                      </a:r>
                      <a:endParaRPr lang="en-ZA" dirty="0"/>
                    </a:p>
                  </a:txBody>
                  <a:tcPr/>
                </a:tc>
                <a:extLst>
                  <a:ext uri="{0D108BD9-81ED-4DB2-BD59-A6C34878D82A}">
                    <a16:rowId xmlns:a16="http://schemas.microsoft.com/office/drawing/2014/main" val="1272878806"/>
                  </a:ext>
                </a:extLst>
              </a:tr>
              <a:tr h="376074">
                <a:tc>
                  <a:txBody>
                    <a:bodyPr/>
                    <a:lstStyle/>
                    <a:p>
                      <a:r>
                        <a:rPr lang="en-US" dirty="0"/>
                        <a:t>Lesedi </a:t>
                      </a:r>
                      <a:endParaRPr lang="en-ZA" dirty="0"/>
                    </a:p>
                  </a:txBody>
                  <a:tcPr/>
                </a:tc>
                <a:tc>
                  <a:txBody>
                    <a:bodyPr/>
                    <a:lstStyle/>
                    <a:p>
                      <a:r>
                        <a:rPr lang="en-US" dirty="0"/>
                        <a:t>ANC and Socialist Economic Freedom Movement </a:t>
                      </a:r>
                      <a:endParaRPr lang="en-ZA" dirty="0"/>
                    </a:p>
                  </a:txBody>
                  <a:tcPr/>
                </a:tc>
                <a:extLst>
                  <a:ext uri="{0D108BD9-81ED-4DB2-BD59-A6C34878D82A}">
                    <a16:rowId xmlns:a16="http://schemas.microsoft.com/office/drawing/2014/main" val="1077269885"/>
                  </a:ext>
                </a:extLst>
              </a:tr>
              <a:tr h="376074">
                <a:tc>
                  <a:txBody>
                    <a:bodyPr/>
                    <a:lstStyle/>
                    <a:p>
                      <a:r>
                        <a:rPr lang="en-US" dirty="0"/>
                        <a:t>Merafong LM</a:t>
                      </a:r>
                      <a:endParaRPr lang="en-ZA" dirty="0"/>
                    </a:p>
                  </a:txBody>
                  <a:tcPr/>
                </a:tc>
                <a:tc>
                  <a:txBody>
                    <a:bodyPr/>
                    <a:lstStyle/>
                    <a:p>
                      <a:r>
                        <a:rPr lang="en-US" dirty="0"/>
                        <a:t>ANC and MAOC</a:t>
                      </a:r>
                      <a:endParaRPr lang="en-ZA" dirty="0"/>
                    </a:p>
                  </a:txBody>
                  <a:tcPr/>
                </a:tc>
                <a:extLst>
                  <a:ext uri="{0D108BD9-81ED-4DB2-BD59-A6C34878D82A}">
                    <a16:rowId xmlns:a16="http://schemas.microsoft.com/office/drawing/2014/main" val="3748599377"/>
                  </a:ext>
                </a:extLst>
              </a:tr>
              <a:tr h="376074">
                <a:tc>
                  <a:txBody>
                    <a:bodyPr/>
                    <a:lstStyle/>
                    <a:p>
                      <a:r>
                        <a:rPr lang="en-US" dirty="0"/>
                        <a:t>Mogale City</a:t>
                      </a:r>
                      <a:endParaRPr lang="en-ZA" dirty="0"/>
                    </a:p>
                  </a:txBody>
                  <a:tcPr/>
                </a:tc>
                <a:tc>
                  <a:txBody>
                    <a:bodyPr/>
                    <a:lstStyle/>
                    <a:p>
                      <a:r>
                        <a:rPr lang="en-US" dirty="0"/>
                        <a:t>ANC, EFF and ATM (Voting)</a:t>
                      </a:r>
                      <a:endParaRPr lang="en-ZA" dirty="0"/>
                    </a:p>
                  </a:txBody>
                  <a:tcPr/>
                </a:tc>
                <a:extLst>
                  <a:ext uri="{0D108BD9-81ED-4DB2-BD59-A6C34878D82A}">
                    <a16:rowId xmlns:a16="http://schemas.microsoft.com/office/drawing/2014/main" val="3924260942"/>
                  </a:ext>
                </a:extLst>
              </a:tr>
              <a:tr h="376074">
                <a:tc>
                  <a:txBody>
                    <a:bodyPr/>
                    <a:lstStyle/>
                    <a:p>
                      <a:r>
                        <a:rPr lang="en-US" dirty="0"/>
                        <a:t>Rand West LM </a:t>
                      </a:r>
                      <a:endParaRPr lang="en-ZA" dirty="0"/>
                    </a:p>
                  </a:txBody>
                  <a:tcPr/>
                </a:tc>
                <a:tc>
                  <a:txBody>
                    <a:bodyPr/>
                    <a:lstStyle/>
                    <a:p>
                      <a:r>
                        <a:rPr lang="en-US" dirty="0"/>
                        <a:t>ANC, PA, AIC and RPP</a:t>
                      </a:r>
                      <a:endParaRPr lang="en-ZA" dirty="0"/>
                    </a:p>
                  </a:txBody>
                  <a:tcPr/>
                </a:tc>
                <a:extLst>
                  <a:ext uri="{0D108BD9-81ED-4DB2-BD59-A6C34878D82A}">
                    <a16:rowId xmlns:a16="http://schemas.microsoft.com/office/drawing/2014/main" val="1716207735"/>
                  </a:ext>
                </a:extLst>
              </a:tr>
              <a:tr h="376074">
                <a:tc>
                  <a:txBody>
                    <a:bodyPr/>
                    <a:lstStyle/>
                    <a:p>
                      <a:r>
                        <a:rPr lang="en-US" dirty="0"/>
                        <a:t>Sedibeng DM</a:t>
                      </a:r>
                      <a:endParaRPr lang="en-ZA" dirty="0"/>
                    </a:p>
                  </a:txBody>
                  <a:tcPr/>
                </a:tc>
                <a:tc>
                  <a:txBody>
                    <a:bodyPr/>
                    <a:lstStyle/>
                    <a:p>
                      <a:r>
                        <a:rPr lang="en-US" dirty="0"/>
                        <a:t>ANC, PAC and Solidarity</a:t>
                      </a:r>
                      <a:endParaRPr lang="en-ZA" dirty="0"/>
                    </a:p>
                  </a:txBody>
                  <a:tcPr/>
                </a:tc>
                <a:extLst>
                  <a:ext uri="{0D108BD9-81ED-4DB2-BD59-A6C34878D82A}">
                    <a16:rowId xmlns:a16="http://schemas.microsoft.com/office/drawing/2014/main" val="2029116167"/>
                  </a:ext>
                </a:extLst>
              </a:tr>
              <a:tr h="376074">
                <a:tc>
                  <a:txBody>
                    <a:bodyPr/>
                    <a:lstStyle/>
                    <a:p>
                      <a:r>
                        <a:rPr lang="en-US" dirty="0"/>
                        <a:t>WRDM</a:t>
                      </a:r>
                      <a:endParaRPr lang="en-ZA" dirty="0"/>
                    </a:p>
                  </a:txBody>
                  <a:tcPr/>
                </a:tc>
                <a:tc>
                  <a:txBody>
                    <a:bodyPr/>
                    <a:lstStyle/>
                    <a:p>
                      <a:r>
                        <a:rPr lang="en-US" dirty="0"/>
                        <a:t>ANC, EFF and AIC (voting)</a:t>
                      </a:r>
                      <a:endParaRPr lang="en-ZA" dirty="0"/>
                    </a:p>
                  </a:txBody>
                  <a:tcPr/>
                </a:tc>
                <a:extLst>
                  <a:ext uri="{0D108BD9-81ED-4DB2-BD59-A6C34878D82A}">
                    <a16:rowId xmlns:a16="http://schemas.microsoft.com/office/drawing/2014/main" val="3271232940"/>
                  </a:ext>
                </a:extLst>
              </a:tr>
            </a:tbl>
          </a:graphicData>
        </a:graphic>
      </p:graphicFrame>
      <p:sp>
        <p:nvSpPr>
          <p:cNvPr id="3" name="Slide Number Placeholder 2">
            <a:extLst>
              <a:ext uri="{FF2B5EF4-FFF2-40B4-BE49-F238E27FC236}">
                <a16:creationId xmlns:a16="http://schemas.microsoft.com/office/drawing/2014/main" id="{89C6D41C-DF12-C60F-68F4-425B5E34F4E9}"/>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8</a:t>
            </a:fld>
            <a:endParaRPr lang="en-US" sz="1600" dirty="0">
              <a:latin typeface="+mj-lt"/>
            </a:endParaRPr>
          </a:p>
        </p:txBody>
      </p:sp>
    </p:spTree>
    <p:extLst>
      <p:ext uri="{BB962C8B-B14F-4D97-AF65-F5344CB8AC3E}">
        <p14:creationId xmlns:p14="http://schemas.microsoft.com/office/powerpoint/2010/main" val="39935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3A17E-3744-3F6C-CD80-81FAC8271772}"/>
              </a:ext>
            </a:extLst>
          </p:cNvPr>
          <p:cNvSpPr>
            <a:spLocks noGrp="1"/>
          </p:cNvSpPr>
          <p:nvPr>
            <p:ph type="title"/>
          </p:nvPr>
        </p:nvSpPr>
        <p:spPr/>
        <p:txBody>
          <a:bodyPr/>
          <a:lstStyle/>
          <a:p>
            <a:r>
              <a:rPr lang="en-ZA" dirty="0"/>
              <a:t>Aims and objectives </a:t>
            </a:r>
          </a:p>
        </p:txBody>
      </p:sp>
      <p:sp>
        <p:nvSpPr>
          <p:cNvPr id="3" name="Content Placeholder 2">
            <a:extLst>
              <a:ext uri="{FF2B5EF4-FFF2-40B4-BE49-F238E27FC236}">
                <a16:creationId xmlns:a16="http://schemas.microsoft.com/office/drawing/2014/main" id="{C6ABB44D-5785-08E8-BB91-50E8743E369A}"/>
              </a:ext>
            </a:extLst>
          </p:cNvPr>
          <p:cNvSpPr>
            <a:spLocks noGrp="1"/>
          </p:cNvSpPr>
          <p:nvPr>
            <p:ph idx="1"/>
          </p:nvPr>
        </p:nvSpPr>
        <p:spPr>
          <a:xfrm>
            <a:off x="1334529" y="1715729"/>
            <a:ext cx="10585327" cy="4950542"/>
          </a:xfrm>
        </p:spPr>
        <p:txBody>
          <a:bodyPr>
            <a:normAutofit fontScale="62500" lnSpcReduction="20000"/>
          </a:bodyPr>
          <a:lstStyle/>
          <a:p>
            <a:pPr marL="0" marR="330835" indent="0" algn="just">
              <a:lnSpc>
                <a:spcPct val="100000"/>
              </a:lnSpc>
              <a:spcBef>
                <a:spcPts val="0"/>
              </a:spcBef>
              <a:spcAft>
                <a:spcPts val="1000"/>
              </a:spcAft>
              <a:buClr>
                <a:schemeClr val="accent1"/>
              </a:buClr>
              <a:buNone/>
            </a:pPr>
            <a:r>
              <a:rPr lang="en-US" dirty="0">
                <a:latin typeface="Arial" panose="020B0604020202020204" pitchFamily="34" charset="0"/>
                <a:cs typeface="Arial" panose="020B0604020202020204" pitchFamily="34" charset="0"/>
              </a:rPr>
              <a:t>The main aim of study was to: </a:t>
            </a:r>
            <a:endParaRPr lang="en-US" dirty="0">
              <a:effectLst/>
              <a:latin typeface="Arial" panose="020B0604020202020204" pitchFamily="34" charset="0"/>
              <a:cs typeface="Arial" panose="020B0604020202020204" pitchFamily="34" charset="0"/>
            </a:endParaRPr>
          </a:p>
          <a:p>
            <a:pPr marR="330835" algn="just">
              <a:lnSpc>
                <a:spcPct val="120000"/>
              </a:lnSpc>
              <a:spcBef>
                <a:spcPts val="0"/>
              </a:spcBef>
              <a:spcAft>
                <a:spcPts val="1000"/>
              </a:spcAft>
              <a:buClr>
                <a:schemeClr val="tx1"/>
              </a:buClr>
            </a:pPr>
            <a:r>
              <a:rPr lang="en-US" sz="2500" b="0" spc="10" dirty="0">
                <a:solidFill>
                  <a:srgbClr val="FF0000"/>
                </a:solidFill>
                <a:effectLst/>
                <a:latin typeface="Arial" panose="020B0604020202020204" pitchFamily="34" charset="0"/>
                <a:cs typeface="Arial" panose="020B0604020202020204" pitchFamily="34" charset="0"/>
              </a:rPr>
              <a:t>Review current challenges of coalitions and propose interventions </a:t>
            </a:r>
            <a:r>
              <a:rPr lang="en-US" sz="2500" b="0" spc="10" dirty="0">
                <a:effectLst/>
                <a:latin typeface="Arial" panose="020B0604020202020204" pitchFamily="34" charset="0"/>
                <a:cs typeface="Arial" panose="020B0604020202020204" pitchFamily="34" charset="0"/>
              </a:rPr>
              <a:t>and instruments to manage them better focusing on various aspects including how coalitions should be formed,</a:t>
            </a:r>
            <a:r>
              <a:rPr lang="en-US" sz="2500" b="0" spc="20" dirty="0">
                <a:effectLst/>
                <a:latin typeface="Arial" panose="020B0604020202020204" pitchFamily="34" charset="0"/>
                <a:cs typeface="Arial" panose="020B0604020202020204" pitchFamily="34" charset="0"/>
              </a:rPr>
              <a:t> determination of who should lead or form coalitions, how coalition agreements should be developed, principles underpinning those agreements, duration of those agreements, how agreements should be registered and terminated, dispute resolution etc.; and</a:t>
            </a:r>
            <a:endParaRPr lang="en-US" sz="2500" b="0" dirty="0">
              <a:effectLst/>
              <a:latin typeface="Arial" panose="020B0604020202020204" pitchFamily="34" charset="0"/>
              <a:cs typeface="Arial" panose="020B0604020202020204" pitchFamily="34" charset="0"/>
            </a:endParaRPr>
          </a:p>
          <a:p>
            <a:pPr marR="330835" algn="just">
              <a:lnSpc>
                <a:spcPct val="120000"/>
              </a:lnSpc>
              <a:spcBef>
                <a:spcPts val="0"/>
              </a:spcBef>
              <a:spcAft>
                <a:spcPts val="1000"/>
              </a:spcAft>
              <a:buClr>
                <a:schemeClr val="tx1"/>
              </a:buClr>
            </a:pPr>
            <a:r>
              <a:rPr lang="en-US" sz="2500" b="0" dirty="0">
                <a:solidFill>
                  <a:srgbClr val="FF0000"/>
                </a:solidFill>
                <a:effectLst/>
                <a:latin typeface="Arial" panose="020B0604020202020204" pitchFamily="34" charset="0"/>
                <a:cs typeface="Arial" panose="020B0604020202020204" pitchFamily="34" charset="0"/>
              </a:rPr>
              <a:t>Enquire into the phenomenon of coalitions locally and globally </a:t>
            </a:r>
            <a:r>
              <a:rPr lang="en-US" sz="2500" b="0" dirty="0">
                <a:effectLst/>
                <a:latin typeface="Arial" panose="020B0604020202020204" pitchFamily="34" charset="0"/>
                <a:cs typeface="Arial" panose="020B0604020202020204" pitchFamily="34" charset="0"/>
              </a:rPr>
              <a:t>with a view to understand coalition dynamics, challenges they pose on governance, service delivery, administration, and experiences with managing them;</a:t>
            </a:r>
          </a:p>
          <a:p>
            <a:pPr marR="330835" algn="just">
              <a:lnSpc>
                <a:spcPct val="120000"/>
              </a:lnSpc>
              <a:spcBef>
                <a:spcPts val="0"/>
              </a:spcBef>
              <a:spcAft>
                <a:spcPts val="800"/>
              </a:spcAft>
              <a:buClr>
                <a:schemeClr val="tx1"/>
              </a:buClr>
            </a:pPr>
            <a:r>
              <a:rPr lang="en-US" sz="2500" b="0" dirty="0">
                <a:solidFill>
                  <a:srgbClr val="FF0000"/>
                </a:solidFill>
                <a:effectLst/>
                <a:latin typeface="Arial" panose="020B0604020202020204" pitchFamily="34" charset="0"/>
                <a:cs typeface="Arial" panose="020B0604020202020204" pitchFamily="34" charset="0"/>
              </a:rPr>
              <a:t>Review constitutional and legislative frameworks </a:t>
            </a:r>
            <a:r>
              <a:rPr lang="en-US" sz="2500" b="0" dirty="0">
                <a:effectLst/>
                <a:latin typeface="Arial" panose="020B0604020202020204" pitchFamily="34" charset="0"/>
                <a:cs typeface="Arial" panose="020B0604020202020204" pitchFamily="34" charset="0"/>
              </a:rPr>
              <a:t>with a view to understand their application, the gaps and what needs to be put in place to strengthen them;</a:t>
            </a:r>
          </a:p>
          <a:p>
            <a:pPr marR="330835" algn="just">
              <a:lnSpc>
                <a:spcPct val="120000"/>
              </a:lnSpc>
              <a:spcBef>
                <a:spcPts val="0"/>
              </a:spcBef>
              <a:spcAft>
                <a:spcPts val="800"/>
              </a:spcAft>
              <a:buClr>
                <a:schemeClr val="tx1"/>
              </a:buClr>
            </a:pPr>
            <a:r>
              <a:rPr lang="en-US" sz="2500" b="0" dirty="0">
                <a:solidFill>
                  <a:srgbClr val="FF0000"/>
                </a:solidFill>
                <a:effectLst/>
                <a:latin typeface="Arial" panose="020B0604020202020204" pitchFamily="34" charset="0"/>
                <a:cs typeface="Arial" panose="020B0604020202020204" pitchFamily="34" charset="0"/>
              </a:rPr>
              <a:t>Review current policy frameworks applicable to coalitions </a:t>
            </a:r>
            <a:r>
              <a:rPr lang="en-US" sz="2500" b="0" dirty="0">
                <a:effectLst/>
                <a:latin typeface="Arial" panose="020B0604020202020204" pitchFamily="34" charset="0"/>
                <a:cs typeface="Arial" panose="020B0604020202020204" pitchFamily="34" charset="0"/>
              </a:rPr>
              <a:t>with a view to understand gaps and propose policy options and positions moving forward including the issue of whether coalitions are consistent with the democratic principles and values in the constitution;</a:t>
            </a:r>
          </a:p>
          <a:p>
            <a:pPr marR="330835" algn="just">
              <a:lnSpc>
                <a:spcPct val="120000"/>
              </a:lnSpc>
              <a:spcBef>
                <a:spcPts val="0"/>
              </a:spcBef>
              <a:spcAft>
                <a:spcPts val="800"/>
              </a:spcAft>
              <a:buClr>
                <a:schemeClr val="tx1"/>
              </a:buClr>
            </a:pPr>
            <a:r>
              <a:rPr lang="en-US" sz="2500" b="0" dirty="0">
                <a:solidFill>
                  <a:srgbClr val="FF0000"/>
                </a:solidFill>
                <a:effectLst/>
                <a:latin typeface="Arial" panose="020B0604020202020204" pitchFamily="34" charset="0"/>
                <a:cs typeface="Arial" panose="020B0604020202020204" pitchFamily="34" charset="0"/>
              </a:rPr>
              <a:t>Review current monitoring, support and intervention frameworks and instruments at provincial level</a:t>
            </a:r>
            <a:r>
              <a:rPr lang="en-US" sz="2500" b="0" dirty="0">
                <a:effectLst/>
                <a:latin typeface="Arial" panose="020B0604020202020204" pitchFamily="34" charset="0"/>
                <a:cs typeface="Arial" panose="020B0604020202020204" pitchFamily="34" charset="0"/>
              </a:rPr>
              <a:t>, assess gaps in relation to coalition governments, and propose what needs to be done to assist the province support coalitions government better.  </a:t>
            </a:r>
          </a:p>
        </p:txBody>
      </p:sp>
      <p:sp>
        <p:nvSpPr>
          <p:cNvPr id="4" name="Slide Number Placeholder 2">
            <a:extLst>
              <a:ext uri="{FF2B5EF4-FFF2-40B4-BE49-F238E27FC236}">
                <a16:creationId xmlns:a16="http://schemas.microsoft.com/office/drawing/2014/main" id="{A3DB2AAA-00C8-9688-5BF7-E0B4D860DD76}"/>
              </a:ext>
            </a:extLst>
          </p:cNvPr>
          <p:cNvSpPr txBox="1">
            <a:spLocks/>
          </p:cNvSpPr>
          <p:nvPr/>
        </p:nvSpPr>
        <p:spPr>
          <a:xfrm>
            <a:off x="9242092" y="6422029"/>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685800">
              <a:defRPr/>
            </a:pPr>
            <a:fld id="{22F75B58-574D-2C4D-B57C-2E4EC4916D89}" type="slidenum">
              <a:rPr lang="en-US" sz="1600" smtClean="0">
                <a:latin typeface="+mj-lt"/>
              </a:rPr>
              <a:pPr algn="r" defTabSz="685800">
                <a:defRPr/>
              </a:pPr>
              <a:t>9</a:t>
            </a:fld>
            <a:endParaRPr lang="en-US" sz="1600" dirty="0">
              <a:latin typeface="+mj-lt"/>
            </a:endParaRPr>
          </a:p>
        </p:txBody>
      </p:sp>
    </p:spTree>
    <p:extLst>
      <p:ext uri="{BB962C8B-B14F-4D97-AF65-F5344CB8AC3E}">
        <p14:creationId xmlns:p14="http://schemas.microsoft.com/office/powerpoint/2010/main" val="124778827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3038</TotalTime>
  <Words>5197</Words>
  <Application>Microsoft Office PowerPoint</Application>
  <PresentationFormat>Widescreen</PresentationFormat>
  <Paragraphs>419</Paragraphs>
  <Slides>60</Slides>
  <Notes>7</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60</vt:i4>
      </vt:variant>
    </vt:vector>
  </HeadingPairs>
  <TitlesOfParts>
    <vt:vector size="71" baseType="lpstr">
      <vt:lpstr>Abadi</vt:lpstr>
      <vt:lpstr>Arial</vt:lpstr>
      <vt:lpstr>Calibri</vt:lpstr>
      <vt:lpstr>Calibri Light</vt:lpstr>
      <vt:lpstr>Georgia</vt:lpstr>
      <vt:lpstr>Roboto</vt:lpstr>
      <vt:lpstr>Times New Roman</vt:lpstr>
      <vt:lpstr>Verdana</vt:lpstr>
      <vt:lpstr>1_Office Theme</vt:lpstr>
      <vt:lpstr>3_Office Theme</vt:lpstr>
      <vt:lpstr>1_Custom Design</vt:lpstr>
      <vt:lpstr>DEPARTMENT OF COOPERATIVE GOVERNANCE AND TRADITIONAL AFFAIRS  PRESENTATION TO THE EXECUTIVE COUNCIL  “STUDY ON THE IMPACT OF COALITION GOVERNMENTS IN THE MUNICIPALITIES OF GAUTENG PROVINCE”  20 JULY 2023</vt:lpstr>
      <vt:lpstr>Table of Contents </vt:lpstr>
      <vt:lpstr>Purpose </vt:lpstr>
      <vt:lpstr>Background and Rationale</vt:lpstr>
      <vt:lpstr>Rise of Coalitions </vt:lpstr>
      <vt:lpstr>Rise of Coalitions </vt:lpstr>
      <vt:lpstr>Rise of Coalitions (Cont..) </vt:lpstr>
      <vt:lpstr>Coalitions in GP Municipalities</vt:lpstr>
      <vt:lpstr>Aims and objectives </vt:lpstr>
      <vt:lpstr>Approach and Methodology</vt:lpstr>
      <vt:lpstr>Approach and Methodology (Cont..)</vt:lpstr>
      <vt:lpstr>Current SA Constitutional and Legislative Frameworks</vt:lpstr>
      <vt:lpstr>Current SA Constitutional and Legislative Frameworks </vt:lpstr>
      <vt:lpstr>Constitutional and Legislative Frameworks (Cont..)</vt:lpstr>
      <vt:lpstr>Constitutional and Legislative Frameworks (Cont..)</vt:lpstr>
      <vt:lpstr>Theoretical Frameworks </vt:lpstr>
      <vt:lpstr>Types of Coalitions</vt:lpstr>
      <vt:lpstr>Types of Coalition Parties </vt:lpstr>
      <vt:lpstr>LITERATURE REVIEW: GLOBAL AND LOCAL ASSESSMENT </vt:lpstr>
      <vt:lpstr>Overview </vt:lpstr>
      <vt:lpstr>Global Experiences </vt:lpstr>
      <vt:lpstr>Local Government Systems</vt:lpstr>
      <vt:lpstr>Constitutional and Legislative Frameworks</vt:lpstr>
      <vt:lpstr>Constitutional and Legislative Frameworks</vt:lpstr>
      <vt:lpstr>Coalition Formations </vt:lpstr>
      <vt:lpstr>Coalition Formations (Cont..)</vt:lpstr>
      <vt:lpstr>Types of Coalitions   </vt:lpstr>
      <vt:lpstr>Thresholds </vt:lpstr>
      <vt:lpstr>Coalition Agreements </vt:lpstr>
      <vt:lpstr>Coalition Management </vt:lpstr>
      <vt:lpstr>Coalition Management (Cont..) </vt:lpstr>
      <vt:lpstr>Local Experiences </vt:lpstr>
      <vt:lpstr>Coalition Challenges </vt:lpstr>
      <vt:lpstr>Coalition Challenges</vt:lpstr>
      <vt:lpstr>Coalition Management</vt:lpstr>
      <vt:lpstr>Impact on Governance</vt:lpstr>
      <vt:lpstr>Impact on Governance (Cont..)  </vt:lpstr>
      <vt:lpstr>Impact on Governance (Cont..) </vt:lpstr>
      <vt:lpstr>KEY FINDINGS </vt:lpstr>
      <vt:lpstr>Impact of Coalitions </vt:lpstr>
      <vt:lpstr>Stability: Historical/Political Factors </vt:lpstr>
      <vt:lpstr>Stability: Constitutional /Legislative Factors </vt:lpstr>
      <vt:lpstr>Stability: Institutional / Mayoral Executive Type </vt:lpstr>
      <vt:lpstr>Stability: Institutional / Mayoral Executive Type (Cont..) </vt:lpstr>
      <vt:lpstr>Stability: Institutional / Collective Executive Type </vt:lpstr>
      <vt:lpstr>Stability: Institutional / Collective Executive Type </vt:lpstr>
      <vt:lpstr>Stability: Institutional / Observations </vt:lpstr>
      <vt:lpstr>Stability: Coalition and Party Types </vt:lpstr>
      <vt:lpstr>Summary of Findings </vt:lpstr>
      <vt:lpstr>Summary of Findings (Cont..) </vt:lpstr>
      <vt:lpstr>Limitations of the Study</vt:lpstr>
      <vt:lpstr>OPTIONS GOING FOWARD  </vt:lpstr>
      <vt:lpstr>Options going forward </vt:lpstr>
      <vt:lpstr>Options going forward (Cont..)</vt:lpstr>
      <vt:lpstr>Options going forward (Cont..)</vt:lpstr>
      <vt:lpstr>Options going forward (Cont..)</vt:lpstr>
      <vt:lpstr>Options going forward (Cont..)</vt:lpstr>
      <vt:lpstr>RECOMMENDATIONS </vt:lpstr>
      <vt:lpstr>Recommendations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GAUTENG URBAN PLANNING, COOPERATIVE GOVERNACE AND TRADITIONAL AFFAIRS     POST SOPA PROGRESS  2023/24 FY</dc:title>
  <dc:creator>Van Wyk,Makhosazana (COGTA)</dc:creator>
  <cp:lastModifiedBy>Kekana, Kiba (COGTA)</cp:lastModifiedBy>
  <cp:revision>25</cp:revision>
  <dcterms:created xsi:type="dcterms:W3CDTF">2023-05-06T10:57:09Z</dcterms:created>
  <dcterms:modified xsi:type="dcterms:W3CDTF">2023-07-14T10:47:54Z</dcterms:modified>
</cp:coreProperties>
</file>