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4"/>
  </p:notesMasterIdLst>
  <p:handoutMasterIdLst>
    <p:handoutMasterId r:id="rId25"/>
  </p:handoutMasterIdLst>
  <p:sldIdLst>
    <p:sldId id="256" r:id="rId2"/>
    <p:sldId id="4161" r:id="rId3"/>
    <p:sldId id="4162" r:id="rId4"/>
    <p:sldId id="4147" r:id="rId5"/>
    <p:sldId id="4133" r:id="rId6"/>
    <p:sldId id="4154" r:id="rId7"/>
    <p:sldId id="4151" r:id="rId8"/>
    <p:sldId id="4168" r:id="rId9"/>
    <p:sldId id="4155" r:id="rId10"/>
    <p:sldId id="4156" r:id="rId11"/>
    <p:sldId id="4125" r:id="rId12"/>
    <p:sldId id="4157" r:id="rId13"/>
    <p:sldId id="4135" r:id="rId14"/>
    <p:sldId id="4149" r:id="rId15"/>
    <p:sldId id="4197" r:id="rId16"/>
    <p:sldId id="4201" r:id="rId17"/>
    <p:sldId id="4202" r:id="rId18"/>
    <p:sldId id="4200" r:id="rId19"/>
    <p:sldId id="4203" r:id="rId20"/>
    <p:sldId id="4166" r:id="rId21"/>
    <p:sldId id="4167" r:id="rId22"/>
    <p:sldId id="25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pho" initials="M" lastIdx="1" clrIdx="0">
    <p:extLst>
      <p:ext uri="{19B8F6BF-5375-455C-9EA6-DF929625EA0E}">
        <p15:presenceInfo xmlns:p15="http://schemas.microsoft.com/office/powerpoint/2012/main" userId="56f76dd3e4de95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8000"/>
    <a:srgbClr val="E26E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5B6E52-DEE7-4324-82EB-5A1E3F77F06F}" v="5" dt="2023-06-08T06:01:46.8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13" d="100"/>
          <a:sy n="113" d="100"/>
        </p:scale>
        <p:origin x="552" y="176"/>
      </p:cViewPr>
      <p:guideLst/>
    </p:cSldViewPr>
  </p:slideViewPr>
  <p:notesTextViewPr>
    <p:cViewPr>
      <p:scale>
        <a:sx n="1" d="1"/>
        <a:sy n="1" d="1"/>
      </p:scale>
      <p:origin x="0" y="0"/>
    </p:cViewPr>
  </p:notesTextViewPr>
  <p:sorterViewPr>
    <p:cViewPr>
      <p:scale>
        <a:sx n="40" d="100"/>
        <a:sy n="40" d="100"/>
      </p:scale>
      <p:origin x="0" y="0"/>
    </p:cViewPr>
  </p:sorterViewPr>
  <p:notesViewPr>
    <p:cSldViewPr snapToGrid="0">
      <p:cViewPr varScale="1">
        <p:scale>
          <a:sx n="46" d="100"/>
          <a:sy n="46" d="100"/>
        </p:scale>
        <p:origin x="2248"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55006B-6701-4334-A753-0B8E85F0BA12}"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en-ZA"/>
        </a:p>
      </dgm:t>
    </dgm:pt>
    <dgm:pt modelId="{7B297115-8FBE-48CD-B700-76C77AEDB801}">
      <dgm:prSet phldrT="[Text]" custT="1"/>
      <dgm:spPr>
        <a:solidFill>
          <a:schemeClr val="accent2">
            <a:lumMod val="75000"/>
          </a:schemeClr>
        </a:solidFill>
      </dgm:spPr>
      <dgm:t>
        <a:bodyPr/>
        <a:lstStyle/>
        <a:p>
          <a:r>
            <a:rPr lang="en-ZA" sz="3200" dirty="0">
              <a:latin typeface="Arial" panose="020B0604020202020204" pitchFamily="34" charset="0"/>
              <a:cs typeface="Arial" panose="020B0604020202020204" pitchFamily="34" charset="0"/>
            </a:rPr>
            <a:t>Decarbonisation</a:t>
          </a:r>
        </a:p>
      </dgm:t>
    </dgm:pt>
    <dgm:pt modelId="{BD5874C3-351A-4BE5-BB26-43A00B31A454}" type="parTrans" cxnId="{9D3E2075-25B9-44AF-BBF3-B28E1298E941}">
      <dgm:prSet/>
      <dgm:spPr/>
      <dgm:t>
        <a:bodyPr/>
        <a:lstStyle/>
        <a:p>
          <a:endParaRPr lang="en-ZA">
            <a:latin typeface="Arial" panose="020B0604020202020204" pitchFamily="34" charset="0"/>
            <a:cs typeface="Arial" panose="020B0604020202020204" pitchFamily="34" charset="0"/>
          </a:endParaRPr>
        </a:p>
      </dgm:t>
    </dgm:pt>
    <dgm:pt modelId="{E2493A0D-669A-4CF3-BFC0-D588F1400136}" type="sibTrans" cxnId="{9D3E2075-25B9-44AF-BBF3-B28E1298E941}">
      <dgm:prSet/>
      <dgm:spPr/>
      <dgm:t>
        <a:bodyPr/>
        <a:lstStyle/>
        <a:p>
          <a:endParaRPr lang="en-ZA">
            <a:latin typeface="Arial" panose="020B0604020202020204" pitchFamily="34" charset="0"/>
            <a:cs typeface="Arial" panose="020B0604020202020204" pitchFamily="34" charset="0"/>
          </a:endParaRPr>
        </a:p>
      </dgm:t>
    </dgm:pt>
    <dgm:pt modelId="{B7C60EED-0436-49FF-B6A7-16E246CC9F44}">
      <dgm:prSet phldrT="[Text]" custT="1"/>
      <dgm:spPr/>
      <dgm:t>
        <a:bodyPr/>
        <a:lstStyle/>
        <a:p>
          <a:pPr algn="ctr">
            <a:lnSpc>
              <a:spcPct val="150000"/>
            </a:lnSpc>
            <a:buClr>
              <a:schemeClr val="accent2">
                <a:lumMod val="50000"/>
              </a:schemeClr>
            </a:buClr>
            <a:buFontTx/>
            <a:buNone/>
          </a:pPr>
          <a:r>
            <a:rPr lang="en-ZA" sz="1800" b="1" dirty="0">
              <a:solidFill>
                <a:schemeClr val="tx2"/>
              </a:solidFill>
              <a:latin typeface="Arial" panose="020B0604020202020204" pitchFamily="34" charset="0"/>
              <a:cs typeface="Arial" panose="020B0604020202020204" pitchFamily="34" charset="0"/>
            </a:rPr>
            <a:t>Support existing businesses in transitioning to a low carbon path, becoming more competitive</a:t>
          </a:r>
        </a:p>
      </dgm:t>
    </dgm:pt>
    <dgm:pt modelId="{F763BB04-3CE2-480F-9F41-62A8A4B4E42C}" type="parTrans" cxnId="{137B919C-7390-4413-8371-49EE5BFC6076}">
      <dgm:prSet/>
      <dgm:spPr/>
      <dgm:t>
        <a:bodyPr/>
        <a:lstStyle/>
        <a:p>
          <a:endParaRPr lang="en-ZA">
            <a:latin typeface="Arial" panose="020B0604020202020204" pitchFamily="34" charset="0"/>
            <a:cs typeface="Arial" panose="020B0604020202020204" pitchFamily="34" charset="0"/>
          </a:endParaRPr>
        </a:p>
      </dgm:t>
    </dgm:pt>
    <dgm:pt modelId="{02BD4C40-928B-4D77-861A-5DD9A9883FCC}" type="sibTrans" cxnId="{137B919C-7390-4413-8371-49EE5BFC6076}">
      <dgm:prSet/>
      <dgm:spPr/>
      <dgm:t>
        <a:bodyPr/>
        <a:lstStyle/>
        <a:p>
          <a:endParaRPr lang="en-ZA">
            <a:latin typeface="Arial" panose="020B0604020202020204" pitchFamily="34" charset="0"/>
            <a:cs typeface="Arial" panose="020B0604020202020204" pitchFamily="34" charset="0"/>
          </a:endParaRPr>
        </a:p>
      </dgm:t>
    </dgm:pt>
    <dgm:pt modelId="{8A765080-A908-4B88-B522-36A5C27D72D9}">
      <dgm:prSet phldrT="[Text]" custT="1"/>
      <dgm:spPr>
        <a:solidFill>
          <a:schemeClr val="accent2">
            <a:lumMod val="75000"/>
          </a:schemeClr>
        </a:solidFill>
      </dgm:spPr>
      <dgm:t>
        <a:bodyPr/>
        <a:lstStyle/>
        <a:p>
          <a:r>
            <a:rPr lang="en-ZA" sz="3200" dirty="0">
              <a:latin typeface="Arial" panose="020B0604020202020204" pitchFamily="34" charset="0"/>
              <a:cs typeface="Arial" panose="020B0604020202020204" pitchFamily="34" charset="0"/>
            </a:rPr>
            <a:t>New Green Technologies</a:t>
          </a:r>
        </a:p>
      </dgm:t>
    </dgm:pt>
    <dgm:pt modelId="{EBD1AD8F-4796-4E1A-A086-585DA40BA3C3}" type="parTrans" cxnId="{113356E4-2457-4723-9E4A-619378AD13A8}">
      <dgm:prSet/>
      <dgm:spPr/>
      <dgm:t>
        <a:bodyPr/>
        <a:lstStyle/>
        <a:p>
          <a:endParaRPr lang="en-ZA">
            <a:latin typeface="Arial" panose="020B0604020202020204" pitchFamily="34" charset="0"/>
            <a:cs typeface="Arial" panose="020B0604020202020204" pitchFamily="34" charset="0"/>
          </a:endParaRPr>
        </a:p>
      </dgm:t>
    </dgm:pt>
    <dgm:pt modelId="{8DE3571D-7264-44AA-9D98-4578B6AD2995}" type="sibTrans" cxnId="{113356E4-2457-4723-9E4A-619378AD13A8}">
      <dgm:prSet/>
      <dgm:spPr/>
      <dgm:t>
        <a:bodyPr/>
        <a:lstStyle/>
        <a:p>
          <a:endParaRPr lang="en-ZA">
            <a:latin typeface="Arial" panose="020B0604020202020204" pitchFamily="34" charset="0"/>
            <a:cs typeface="Arial" panose="020B0604020202020204" pitchFamily="34" charset="0"/>
          </a:endParaRPr>
        </a:p>
      </dgm:t>
    </dgm:pt>
    <dgm:pt modelId="{673B79CB-236D-4D9D-A6A9-7FF49BE043AC}">
      <dgm:prSet phldrT="[Text]" custT="1"/>
      <dgm:spPr/>
      <dgm:t>
        <a:bodyPr/>
        <a:lstStyle/>
        <a:p>
          <a:pPr algn="ctr">
            <a:lnSpc>
              <a:spcPct val="150000"/>
            </a:lnSpc>
            <a:buClr>
              <a:schemeClr val="accent2">
                <a:lumMod val="50000"/>
              </a:schemeClr>
            </a:buClr>
            <a:buFontTx/>
            <a:buNone/>
          </a:pPr>
          <a:r>
            <a:rPr lang="en-ZA" sz="1800" b="1" dirty="0">
              <a:solidFill>
                <a:schemeClr val="tx2"/>
              </a:solidFill>
              <a:latin typeface="Arial" panose="020B0604020202020204" pitchFamily="34" charset="0"/>
              <a:cs typeface="Arial" panose="020B0604020202020204" pitchFamily="34" charset="0"/>
            </a:rPr>
            <a:t>Take advantage of the economic opportunities that green hydrogen and other green technologies offer  </a:t>
          </a:r>
        </a:p>
      </dgm:t>
    </dgm:pt>
    <dgm:pt modelId="{FE76B255-CEC6-4614-A192-752DCB45E7C3}" type="parTrans" cxnId="{0A62600A-6D94-4415-9DAA-FC6F3D8E43B2}">
      <dgm:prSet/>
      <dgm:spPr/>
      <dgm:t>
        <a:bodyPr/>
        <a:lstStyle/>
        <a:p>
          <a:endParaRPr lang="en-ZA">
            <a:latin typeface="Arial" panose="020B0604020202020204" pitchFamily="34" charset="0"/>
            <a:cs typeface="Arial" panose="020B0604020202020204" pitchFamily="34" charset="0"/>
          </a:endParaRPr>
        </a:p>
      </dgm:t>
    </dgm:pt>
    <dgm:pt modelId="{5DA8D03C-6C1B-4B6C-9697-C5FEC40907EB}" type="sibTrans" cxnId="{0A62600A-6D94-4415-9DAA-FC6F3D8E43B2}">
      <dgm:prSet/>
      <dgm:spPr/>
      <dgm:t>
        <a:bodyPr/>
        <a:lstStyle/>
        <a:p>
          <a:endParaRPr lang="en-ZA">
            <a:latin typeface="Arial" panose="020B0604020202020204" pitchFamily="34" charset="0"/>
            <a:cs typeface="Arial" panose="020B0604020202020204" pitchFamily="34" charset="0"/>
          </a:endParaRPr>
        </a:p>
      </dgm:t>
    </dgm:pt>
    <dgm:pt modelId="{2605FC88-07CC-4528-8B74-1DCCCD3F6699}" type="pres">
      <dgm:prSet presAssocID="{8855006B-6701-4334-A753-0B8E85F0BA12}" presName="Name0" presStyleCnt="0">
        <dgm:presLayoutVars>
          <dgm:dir/>
          <dgm:animLvl val="lvl"/>
          <dgm:resizeHandles val="exact"/>
        </dgm:presLayoutVars>
      </dgm:prSet>
      <dgm:spPr/>
    </dgm:pt>
    <dgm:pt modelId="{795969DB-1CD2-4002-ADD0-53091CC0FF0B}" type="pres">
      <dgm:prSet presAssocID="{7B297115-8FBE-48CD-B700-76C77AEDB801}" presName="composite" presStyleCnt="0"/>
      <dgm:spPr/>
    </dgm:pt>
    <dgm:pt modelId="{B9B4C7EE-0AFB-484C-A1F9-9162D9C832BA}" type="pres">
      <dgm:prSet presAssocID="{7B297115-8FBE-48CD-B700-76C77AEDB801}" presName="parTx" presStyleLbl="alignNode1" presStyleIdx="0" presStyleCnt="2">
        <dgm:presLayoutVars>
          <dgm:chMax val="0"/>
          <dgm:chPref val="0"/>
          <dgm:bulletEnabled val="1"/>
        </dgm:presLayoutVars>
      </dgm:prSet>
      <dgm:spPr/>
    </dgm:pt>
    <dgm:pt modelId="{C1546C7D-94E6-4ECD-9B58-18CE338BE7D2}" type="pres">
      <dgm:prSet presAssocID="{7B297115-8FBE-48CD-B700-76C77AEDB801}" presName="desTx" presStyleLbl="alignAccFollowNode1" presStyleIdx="0" presStyleCnt="2">
        <dgm:presLayoutVars>
          <dgm:bulletEnabled val="1"/>
        </dgm:presLayoutVars>
      </dgm:prSet>
      <dgm:spPr/>
    </dgm:pt>
    <dgm:pt modelId="{1B832D1E-9965-42D4-BCC9-9C6AA595E9BD}" type="pres">
      <dgm:prSet presAssocID="{E2493A0D-669A-4CF3-BFC0-D588F1400136}" presName="space" presStyleCnt="0"/>
      <dgm:spPr/>
    </dgm:pt>
    <dgm:pt modelId="{AE4A8854-47A5-4013-B989-CE268E3AA0AF}" type="pres">
      <dgm:prSet presAssocID="{8A765080-A908-4B88-B522-36A5C27D72D9}" presName="composite" presStyleCnt="0"/>
      <dgm:spPr/>
    </dgm:pt>
    <dgm:pt modelId="{CC1291FC-6248-43CF-B112-DFFCA831305E}" type="pres">
      <dgm:prSet presAssocID="{8A765080-A908-4B88-B522-36A5C27D72D9}" presName="parTx" presStyleLbl="alignNode1" presStyleIdx="1" presStyleCnt="2">
        <dgm:presLayoutVars>
          <dgm:chMax val="0"/>
          <dgm:chPref val="0"/>
          <dgm:bulletEnabled val="1"/>
        </dgm:presLayoutVars>
      </dgm:prSet>
      <dgm:spPr/>
    </dgm:pt>
    <dgm:pt modelId="{702DB61B-2B3F-482F-A689-38397E4DA672}" type="pres">
      <dgm:prSet presAssocID="{8A765080-A908-4B88-B522-36A5C27D72D9}" presName="desTx" presStyleLbl="alignAccFollowNode1" presStyleIdx="1" presStyleCnt="2">
        <dgm:presLayoutVars>
          <dgm:bulletEnabled val="1"/>
        </dgm:presLayoutVars>
      </dgm:prSet>
      <dgm:spPr/>
    </dgm:pt>
  </dgm:ptLst>
  <dgm:cxnLst>
    <dgm:cxn modelId="{0910F204-6E96-448D-9193-C8CFCBB9E8A6}" type="presOf" srcId="{673B79CB-236D-4D9D-A6A9-7FF49BE043AC}" destId="{702DB61B-2B3F-482F-A689-38397E4DA672}" srcOrd="0" destOrd="0" presId="urn:microsoft.com/office/officeart/2005/8/layout/hList1"/>
    <dgm:cxn modelId="{0A62600A-6D94-4415-9DAA-FC6F3D8E43B2}" srcId="{8A765080-A908-4B88-B522-36A5C27D72D9}" destId="{673B79CB-236D-4D9D-A6A9-7FF49BE043AC}" srcOrd="0" destOrd="0" parTransId="{FE76B255-CEC6-4614-A192-752DCB45E7C3}" sibTransId="{5DA8D03C-6C1B-4B6C-9697-C5FEC40907EB}"/>
    <dgm:cxn modelId="{57F0541E-CDF9-4EF2-B033-752ED296488E}" type="presOf" srcId="{8A765080-A908-4B88-B522-36A5C27D72D9}" destId="{CC1291FC-6248-43CF-B112-DFFCA831305E}" srcOrd="0" destOrd="0" presId="urn:microsoft.com/office/officeart/2005/8/layout/hList1"/>
    <dgm:cxn modelId="{A784BB55-5F6F-40DD-8192-159636556543}" type="presOf" srcId="{8855006B-6701-4334-A753-0B8E85F0BA12}" destId="{2605FC88-07CC-4528-8B74-1DCCCD3F6699}" srcOrd="0" destOrd="0" presId="urn:microsoft.com/office/officeart/2005/8/layout/hList1"/>
    <dgm:cxn modelId="{9D3E2075-25B9-44AF-BBF3-B28E1298E941}" srcId="{8855006B-6701-4334-A753-0B8E85F0BA12}" destId="{7B297115-8FBE-48CD-B700-76C77AEDB801}" srcOrd="0" destOrd="0" parTransId="{BD5874C3-351A-4BE5-BB26-43A00B31A454}" sibTransId="{E2493A0D-669A-4CF3-BFC0-D588F1400136}"/>
    <dgm:cxn modelId="{8C7F4D75-FA54-44A4-AFEB-0F15956E3E56}" type="presOf" srcId="{7B297115-8FBE-48CD-B700-76C77AEDB801}" destId="{B9B4C7EE-0AFB-484C-A1F9-9162D9C832BA}" srcOrd="0" destOrd="0" presId="urn:microsoft.com/office/officeart/2005/8/layout/hList1"/>
    <dgm:cxn modelId="{137B919C-7390-4413-8371-49EE5BFC6076}" srcId="{7B297115-8FBE-48CD-B700-76C77AEDB801}" destId="{B7C60EED-0436-49FF-B6A7-16E246CC9F44}" srcOrd="0" destOrd="0" parTransId="{F763BB04-3CE2-480F-9F41-62A8A4B4E42C}" sibTransId="{02BD4C40-928B-4D77-861A-5DD9A9883FCC}"/>
    <dgm:cxn modelId="{7E3D51BA-10AB-404D-9239-EB84C182FFA5}" type="presOf" srcId="{B7C60EED-0436-49FF-B6A7-16E246CC9F44}" destId="{C1546C7D-94E6-4ECD-9B58-18CE338BE7D2}" srcOrd="0" destOrd="0" presId="urn:microsoft.com/office/officeart/2005/8/layout/hList1"/>
    <dgm:cxn modelId="{113356E4-2457-4723-9E4A-619378AD13A8}" srcId="{8855006B-6701-4334-A753-0B8E85F0BA12}" destId="{8A765080-A908-4B88-B522-36A5C27D72D9}" srcOrd="1" destOrd="0" parTransId="{EBD1AD8F-4796-4E1A-A086-585DA40BA3C3}" sibTransId="{8DE3571D-7264-44AA-9D98-4578B6AD2995}"/>
    <dgm:cxn modelId="{FFDA41E5-2CCF-4736-8BA2-67D6CF7E2C2F}" type="presParOf" srcId="{2605FC88-07CC-4528-8B74-1DCCCD3F6699}" destId="{795969DB-1CD2-4002-ADD0-53091CC0FF0B}" srcOrd="0" destOrd="0" presId="urn:microsoft.com/office/officeart/2005/8/layout/hList1"/>
    <dgm:cxn modelId="{D2F13433-E6CE-4FF7-873C-21C6459EC086}" type="presParOf" srcId="{795969DB-1CD2-4002-ADD0-53091CC0FF0B}" destId="{B9B4C7EE-0AFB-484C-A1F9-9162D9C832BA}" srcOrd="0" destOrd="0" presId="urn:microsoft.com/office/officeart/2005/8/layout/hList1"/>
    <dgm:cxn modelId="{DB2664D5-7D4D-4255-A37E-8AEF04BD85DF}" type="presParOf" srcId="{795969DB-1CD2-4002-ADD0-53091CC0FF0B}" destId="{C1546C7D-94E6-4ECD-9B58-18CE338BE7D2}" srcOrd="1" destOrd="0" presId="urn:microsoft.com/office/officeart/2005/8/layout/hList1"/>
    <dgm:cxn modelId="{F18645CC-D27D-4AB7-9EDC-E26B1A89C8BC}" type="presParOf" srcId="{2605FC88-07CC-4528-8B74-1DCCCD3F6699}" destId="{1B832D1E-9965-42D4-BCC9-9C6AA595E9BD}" srcOrd="1" destOrd="0" presId="urn:microsoft.com/office/officeart/2005/8/layout/hList1"/>
    <dgm:cxn modelId="{A018009E-E23F-4E52-81CC-2C257516C3D3}" type="presParOf" srcId="{2605FC88-07CC-4528-8B74-1DCCCD3F6699}" destId="{AE4A8854-47A5-4013-B989-CE268E3AA0AF}" srcOrd="2" destOrd="0" presId="urn:microsoft.com/office/officeart/2005/8/layout/hList1"/>
    <dgm:cxn modelId="{044DE58B-0B5D-49ED-BB4E-166BFB1E1F11}" type="presParOf" srcId="{AE4A8854-47A5-4013-B989-CE268E3AA0AF}" destId="{CC1291FC-6248-43CF-B112-DFFCA831305E}" srcOrd="0" destOrd="0" presId="urn:microsoft.com/office/officeart/2005/8/layout/hList1"/>
    <dgm:cxn modelId="{126A8E6F-2EC1-4E67-86A0-41C5EA3CC9FE}" type="presParOf" srcId="{AE4A8854-47A5-4013-B989-CE268E3AA0AF}" destId="{702DB61B-2B3F-482F-A689-38397E4DA67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4C7EE-0AFB-484C-A1F9-9162D9C832BA}">
      <dsp:nvSpPr>
        <dsp:cNvPr id="0" name=""/>
        <dsp:cNvSpPr/>
      </dsp:nvSpPr>
      <dsp:spPr>
        <a:xfrm>
          <a:off x="51" y="33921"/>
          <a:ext cx="4913783" cy="1102489"/>
        </a:xfrm>
        <a:prstGeom prst="rect">
          <a:avLst/>
        </a:prstGeom>
        <a:solidFill>
          <a:schemeClr val="accent2">
            <a:lumMod val="7500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ZA" sz="3200" kern="1200" dirty="0">
              <a:latin typeface="Arial" panose="020B0604020202020204" pitchFamily="34" charset="0"/>
              <a:cs typeface="Arial" panose="020B0604020202020204" pitchFamily="34" charset="0"/>
            </a:rPr>
            <a:t>Decarbonisation</a:t>
          </a:r>
        </a:p>
      </dsp:txBody>
      <dsp:txXfrm>
        <a:off x="51" y="33921"/>
        <a:ext cx="4913783" cy="1102489"/>
      </dsp:txXfrm>
    </dsp:sp>
    <dsp:sp modelId="{C1546C7D-94E6-4ECD-9B58-18CE338BE7D2}">
      <dsp:nvSpPr>
        <dsp:cNvPr id="0" name=""/>
        <dsp:cNvSpPr/>
      </dsp:nvSpPr>
      <dsp:spPr>
        <a:xfrm>
          <a:off x="51" y="1136411"/>
          <a:ext cx="4913783" cy="1493279"/>
        </a:xfrm>
        <a:prstGeom prst="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a:lnSpc>
              <a:spcPct val="150000"/>
            </a:lnSpc>
            <a:spcBef>
              <a:spcPct val="0"/>
            </a:spcBef>
            <a:spcAft>
              <a:spcPct val="15000"/>
            </a:spcAft>
            <a:buClr>
              <a:schemeClr val="accent2">
                <a:lumMod val="50000"/>
              </a:schemeClr>
            </a:buClr>
            <a:buFontTx/>
            <a:buNone/>
          </a:pPr>
          <a:r>
            <a:rPr lang="en-ZA" sz="1800" b="1" kern="1200" dirty="0">
              <a:solidFill>
                <a:schemeClr val="tx2"/>
              </a:solidFill>
              <a:latin typeface="Arial" panose="020B0604020202020204" pitchFamily="34" charset="0"/>
              <a:cs typeface="Arial" panose="020B0604020202020204" pitchFamily="34" charset="0"/>
            </a:rPr>
            <a:t>Support existing businesses in transitioning to a low carbon path, becoming more competitive</a:t>
          </a:r>
        </a:p>
      </dsp:txBody>
      <dsp:txXfrm>
        <a:off x="51" y="1136411"/>
        <a:ext cx="4913783" cy="1493279"/>
      </dsp:txXfrm>
    </dsp:sp>
    <dsp:sp modelId="{CC1291FC-6248-43CF-B112-DFFCA831305E}">
      <dsp:nvSpPr>
        <dsp:cNvPr id="0" name=""/>
        <dsp:cNvSpPr/>
      </dsp:nvSpPr>
      <dsp:spPr>
        <a:xfrm>
          <a:off x="5601764" y="33921"/>
          <a:ext cx="4913783" cy="1102489"/>
        </a:xfrm>
        <a:prstGeom prst="rect">
          <a:avLst/>
        </a:prstGeom>
        <a:solidFill>
          <a:schemeClr val="accent2">
            <a:lumMod val="7500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ZA" sz="3200" kern="1200" dirty="0">
              <a:latin typeface="Arial" panose="020B0604020202020204" pitchFamily="34" charset="0"/>
              <a:cs typeface="Arial" panose="020B0604020202020204" pitchFamily="34" charset="0"/>
            </a:rPr>
            <a:t>New Green Technologies</a:t>
          </a:r>
        </a:p>
      </dsp:txBody>
      <dsp:txXfrm>
        <a:off x="5601764" y="33921"/>
        <a:ext cx="4913783" cy="1102489"/>
      </dsp:txXfrm>
    </dsp:sp>
    <dsp:sp modelId="{702DB61B-2B3F-482F-A689-38397E4DA672}">
      <dsp:nvSpPr>
        <dsp:cNvPr id="0" name=""/>
        <dsp:cNvSpPr/>
      </dsp:nvSpPr>
      <dsp:spPr>
        <a:xfrm>
          <a:off x="5601764" y="1136411"/>
          <a:ext cx="4913783" cy="1493279"/>
        </a:xfrm>
        <a:prstGeom prst="rect">
          <a:avLst/>
        </a:prstGeom>
        <a:solidFill>
          <a:schemeClr val="accent1">
            <a:alpha val="90000"/>
            <a:tint val="40000"/>
            <a:hueOff val="0"/>
            <a:satOff val="0"/>
            <a:lumOff val="0"/>
            <a:alphaOff val="0"/>
          </a:schemeClr>
        </a:solidFill>
        <a:ln w="12700" cap="rnd" cmpd="sng" algn="ctr">
          <a:solidFill>
            <a:schemeClr val="accent1">
              <a:alpha val="90000"/>
              <a:tint val="4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a:lnSpc>
              <a:spcPct val="150000"/>
            </a:lnSpc>
            <a:spcBef>
              <a:spcPct val="0"/>
            </a:spcBef>
            <a:spcAft>
              <a:spcPct val="15000"/>
            </a:spcAft>
            <a:buClr>
              <a:schemeClr val="accent2">
                <a:lumMod val="50000"/>
              </a:schemeClr>
            </a:buClr>
            <a:buFontTx/>
            <a:buNone/>
          </a:pPr>
          <a:r>
            <a:rPr lang="en-ZA" sz="1800" b="1" kern="1200" dirty="0">
              <a:solidFill>
                <a:schemeClr val="tx2"/>
              </a:solidFill>
              <a:latin typeface="Arial" panose="020B0604020202020204" pitchFamily="34" charset="0"/>
              <a:cs typeface="Arial" panose="020B0604020202020204" pitchFamily="34" charset="0"/>
            </a:rPr>
            <a:t>Take advantage of the economic opportunities that green hydrogen and other green technologies offer  </a:t>
          </a:r>
        </a:p>
      </dsp:txBody>
      <dsp:txXfrm>
        <a:off x="5601764" y="1136411"/>
        <a:ext cx="4913783" cy="149327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632B37-29F2-460C-89B5-FD60597E09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a:extLst>
              <a:ext uri="{FF2B5EF4-FFF2-40B4-BE49-F238E27FC236}">
                <a16:creationId xmlns:a16="http://schemas.microsoft.com/office/drawing/2014/main" id="{1153E3F9-5D00-4A72-876F-AF27883559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C330B0-EAAB-4252-A70D-BDAB6922EA92}" type="datetimeFigureOut">
              <a:rPr lang="en-ZA" smtClean="0"/>
              <a:t>2023/06/08</a:t>
            </a:fld>
            <a:endParaRPr lang="en-ZA"/>
          </a:p>
        </p:txBody>
      </p:sp>
      <p:sp>
        <p:nvSpPr>
          <p:cNvPr id="4" name="Footer Placeholder 3">
            <a:extLst>
              <a:ext uri="{FF2B5EF4-FFF2-40B4-BE49-F238E27FC236}">
                <a16:creationId xmlns:a16="http://schemas.microsoft.com/office/drawing/2014/main" id="{67BE5EB5-6DD4-4A4F-B94D-84F59508DB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id="{0AD0FFE1-5605-4EDD-9CCA-1CF298CE04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624B65-A7F7-4369-8B9A-E7AABA373093}" type="slidenum">
              <a:rPr lang="en-ZA" smtClean="0"/>
              <a:t>‹#›</a:t>
            </a:fld>
            <a:endParaRPr lang="en-ZA"/>
          </a:p>
        </p:txBody>
      </p:sp>
    </p:spTree>
    <p:extLst>
      <p:ext uri="{BB962C8B-B14F-4D97-AF65-F5344CB8AC3E}">
        <p14:creationId xmlns:p14="http://schemas.microsoft.com/office/powerpoint/2010/main" val="1231505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9CFC19-F25E-4C13-9BC0-4B454E99965B}" type="datetimeFigureOut">
              <a:rPr lang="en-US" smtClean="0"/>
              <a:t>6/8/23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D2861B-F5CC-4610-B941-8125C1B11E27}" type="slidenum">
              <a:rPr lang="en-US" smtClean="0"/>
              <a:t>‹#›</a:t>
            </a:fld>
            <a:endParaRPr lang="en-US"/>
          </a:p>
        </p:txBody>
      </p:sp>
    </p:spTree>
    <p:extLst>
      <p:ext uri="{BB962C8B-B14F-4D97-AF65-F5344CB8AC3E}">
        <p14:creationId xmlns:p14="http://schemas.microsoft.com/office/powerpoint/2010/main" val="50210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EBFEA19-F93A-45FD-B579-2C3301CDF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461" y="338682"/>
            <a:ext cx="4337557" cy="1787421"/>
          </a:xfrm>
          <a:prstGeom prst="rect">
            <a:avLst/>
          </a:prstGeom>
        </p:spPr>
      </p:pic>
      <p:sp>
        <p:nvSpPr>
          <p:cNvPr id="31" name="Rectangle 30">
            <a:extLst>
              <a:ext uri="{FF2B5EF4-FFF2-40B4-BE49-F238E27FC236}">
                <a16:creationId xmlns:a16="http://schemas.microsoft.com/office/drawing/2014/main" id="{C3749791-064B-4136-AC83-9085D3D8AF37}"/>
              </a:ext>
            </a:extLst>
          </p:cNvPr>
          <p:cNvSpPr/>
          <p:nvPr userDrawn="1"/>
        </p:nvSpPr>
        <p:spPr>
          <a:xfrm>
            <a:off x="-522" y="5913683"/>
            <a:ext cx="12179821" cy="94579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Flowchart: Stored Data 31">
            <a:extLst>
              <a:ext uri="{FF2B5EF4-FFF2-40B4-BE49-F238E27FC236}">
                <a16:creationId xmlns:a16="http://schemas.microsoft.com/office/drawing/2014/main" id="{1023E968-04CC-47FD-A9D6-822DBBB3A065}"/>
              </a:ext>
            </a:extLst>
          </p:cNvPr>
          <p:cNvSpPr/>
          <p:nvPr userDrawn="1"/>
        </p:nvSpPr>
        <p:spPr>
          <a:xfrm rot="10800000">
            <a:off x="9465137" y="5913683"/>
            <a:ext cx="1887513" cy="945789"/>
          </a:xfrm>
          <a:prstGeom prst="flowChartOnlineStora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33" name="Picture 32">
            <a:extLst>
              <a:ext uri="{FF2B5EF4-FFF2-40B4-BE49-F238E27FC236}">
                <a16:creationId xmlns:a16="http://schemas.microsoft.com/office/drawing/2014/main" id="{A31C6711-1FF9-4EFE-B19F-7B3A589EB2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11021" y="5992847"/>
            <a:ext cx="862285" cy="774096"/>
          </a:xfrm>
          <a:prstGeom prst="rect">
            <a:avLst/>
          </a:prstGeom>
        </p:spPr>
      </p:pic>
      <p:sp>
        <p:nvSpPr>
          <p:cNvPr id="34" name="Isosceles Triangle 33">
            <a:extLst>
              <a:ext uri="{FF2B5EF4-FFF2-40B4-BE49-F238E27FC236}">
                <a16:creationId xmlns:a16="http://schemas.microsoft.com/office/drawing/2014/main" id="{38E82112-9D6C-4B8A-A105-CF66AE1942F4}"/>
              </a:ext>
            </a:extLst>
          </p:cNvPr>
          <p:cNvSpPr/>
          <p:nvPr userDrawn="1"/>
        </p:nvSpPr>
        <p:spPr>
          <a:xfrm>
            <a:off x="-524" y="-1"/>
            <a:ext cx="1099192" cy="5992847"/>
          </a:xfrm>
          <a:prstGeom prst="triangle">
            <a:avLst>
              <a:gd name="adj" fmla="val 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5" name="Arc 34">
            <a:extLst>
              <a:ext uri="{FF2B5EF4-FFF2-40B4-BE49-F238E27FC236}">
                <a16:creationId xmlns:a16="http://schemas.microsoft.com/office/drawing/2014/main" id="{CB8CD984-353E-44DA-A4C9-EB56FF892408}"/>
              </a:ext>
            </a:extLst>
          </p:cNvPr>
          <p:cNvSpPr>
            <a:spLocks noChangeAspect="1"/>
          </p:cNvSpPr>
          <p:nvPr userDrawn="1"/>
        </p:nvSpPr>
        <p:spPr>
          <a:xfrm rot="10800000">
            <a:off x="11133063" y="-950641"/>
            <a:ext cx="2020483" cy="2020483"/>
          </a:xfrm>
          <a:prstGeom prst="arc">
            <a:avLst>
              <a:gd name="adj1" fmla="val 16133160"/>
              <a:gd name="adj2" fmla="val 94084"/>
            </a:avLst>
          </a:prstGeom>
          <a:noFill/>
          <a:ln w="76200">
            <a:solidFill>
              <a:schemeClr val="accent2">
                <a:lumMod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ZA">
              <a:solidFill>
                <a:schemeClr val="lt1"/>
              </a:solidFill>
            </a:endParaRPr>
          </a:p>
        </p:txBody>
      </p:sp>
      <p:sp>
        <p:nvSpPr>
          <p:cNvPr id="36" name="Subtitle 2">
            <a:extLst>
              <a:ext uri="{FF2B5EF4-FFF2-40B4-BE49-F238E27FC236}">
                <a16:creationId xmlns:a16="http://schemas.microsoft.com/office/drawing/2014/main" id="{E36E7AEA-AB1D-4934-9DFA-46D34CB50867}"/>
              </a:ext>
            </a:extLst>
          </p:cNvPr>
          <p:cNvSpPr txBox="1">
            <a:spLocks/>
          </p:cNvSpPr>
          <p:nvPr userDrawn="1"/>
        </p:nvSpPr>
        <p:spPr>
          <a:xfrm>
            <a:off x="2665159" y="6250783"/>
            <a:ext cx="6565457" cy="366885"/>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ZA" dirty="0">
                <a:solidFill>
                  <a:schemeClr val="bg1"/>
                </a:solidFill>
              </a:rPr>
              <a:t>Reigniting the birthplace of industrialisation in South Africa</a:t>
            </a:r>
          </a:p>
        </p:txBody>
      </p:sp>
      <p:grpSp>
        <p:nvGrpSpPr>
          <p:cNvPr id="37" name="Group 36">
            <a:extLst>
              <a:ext uri="{FF2B5EF4-FFF2-40B4-BE49-F238E27FC236}">
                <a16:creationId xmlns:a16="http://schemas.microsoft.com/office/drawing/2014/main" id="{A68008B0-2630-44ED-B770-B2DD4E149144}"/>
              </a:ext>
            </a:extLst>
          </p:cNvPr>
          <p:cNvGrpSpPr/>
          <p:nvPr userDrawn="1"/>
        </p:nvGrpSpPr>
        <p:grpSpPr>
          <a:xfrm>
            <a:off x="12701" y="6329664"/>
            <a:ext cx="2838225" cy="235521"/>
            <a:chOff x="-1" y="6686615"/>
            <a:chExt cx="2775597" cy="222353"/>
          </a:xfrm>
        </p:grpSpPr>
        <p:sp>
          <p:nvSpPr>
            <p:cNvPr id="38" name="Rectangle: Single Corner Rounded 37">
              <a:extLst>
                <a:ext uri="{FF2B5EF4-FFF2-40B4-BE49-F238E27FC236}">
                  <a16:creationId xmlns:a16="http://schemas.microsoft.com/office/drawing/2014/main" id="{28EAE189-5314-426A-9B13-D85C396292EC}"/>
                </a:ext>
              </a:extLst>
            </p:cNvPr>
            <p:cNvSpPr/>
            <p:nvPr/>
          </p:nvSpPr>
          <p:spPr>
            <a:xfrm rot="5400000">
              <a:off x="1280123" y="6252008"/>
              <a:ext cx="215349" cy="1096899"/>
            </a:xfrm>
            <a:prstGeom prst="round1Rect">
              <a:avLst/>
            </a:prstGeom>
            <a:solidFill>
              <a:srgbClr val="15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9" name="Rectangle: Single Corner Rounded 38">
              <a:extLst>
                <a:ext uri="{FF2B5EF4-FFF2-40B4-BE49-F238E27FC236}">
                  <a16:creationId xmlns:a16="http://schemas.microsoft.com/office/drawing/2014/main" id="{D531A732-F361-476F-BBAB-683E11D671D2}"/>
                </a:ext>
              </a:extLst>
            </p:cNvPr>
            <p:cNvSpPr/>
            <p:nvPr/>
          </p:nvSpPr>
          <p:spPr>
            <a:xfrm rot="5400000">
              <a:off x="440774" y="6245840"/>
              <a:ext cx="215349" cy="1096899"/>
            </a:xfrm>
            <a:prstGeom prst="round1Rect">
              <a:avLst/>
            </a:prstGeom>
            <a:solidFill>
              <a:srgbClr val="E26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0" name="Rectangle: Single Corner Rounded 39">
              <a:extLst>
                <a:ext uri="{FF2B5EF4-FFF2-40B4-BE49-F238E27FC236}">
                  <a16:creationId xmlns:a16="http://schemas.microsoft.com/office/drawing/2014/main" id="{523E767A-01D0-434A-A281-664C366CD416}"/>
                </a:ext>
              </a:extLst>
            </p:cNvPr>
            <p:cNvSpPr/>
            <p:nvPr/>
          </p:nvSpPr>
          <p:spPr>
            <a:xfrm rot="5400000">
              <a:off x="2119472" y="6252844"/>
              <a:ext cx="215349" cy="109689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aseline="-25000" dirty="0"/>
            </a:p>
          </p:txBody>
        </p:sp>
      </p:grpSp>
      <p:sp>
        <p:nvSpPr>
          <p:cNvPr id="41" name="Title 1">
            <a:extLst>
              <a:ext uri="{FF2B5EF4-FFF2-40B4-BE49-F238E27FC236}">
                <a16:creationId xmlns:a16="http://schemas.microsoft.com/office/drawing/2014/main" id="{D2771643-3D56-4F76-BEA3-57136E49BC1E}"/>
              </a:ext>
            </a:extLst>
          </p:cNvPr>
          <p:cNvSpPr>
            <a:spLocks noGrp="1"/>
          </p:cNvSpPr>
          <p:nvPr>
            <p:ph type="ctrTitle" idx="4294967295"/>
          </p:nvPr>
        </p:nvSpPr>
        <p:spPr>
          <a:xfrm>
            <a:off x="1388039" y="2550462"/>
            <a:ext cx="7766936" cy="1646302"/>
          </a:xfrm>
          <a:prstGeom prst="rect">
            <a:avLst/>
          </a:prstGeom>
        </p:spPr>
        <p:txBody>
          <a:bodyPr/>
          <a:lstStyle>
            <a:lvl1pPr>
              <a:defRPr>
                <a:solidFill>
                  <a:schemeClr val="tx1"/>
                </a:solidFill>
              </a:defRPr>
            </a:lvl1pPr>
          </a:lstStyle>
          <a:p>
            <a:pPr algn="l"/>
            <a:r>
              <a:rPr lang="en-ZA" dirty="0">
                <a:solidFill>
                  <a:schemeClr val="accent2">
                    <a:lumMod val="50000"/>
                  </a:schemeClr>
                </a:solidFill>
              </a:rPr>
              <a:t>Click to edit Master Subheading</a:t>
            </a:r>
          </a:p>
        </p:txBody>
      </p:sp>
      <p:sp>
        <p:nvSpPr>
          <p:cNvPr id="42" name="Subtitle 2">
            <a:extLst>
              <a:ext uri="{FF2B5EF4-FFF2-40B4-BE49-F238E27FC236}">
                <a16:creationId xmlns:a16="http://schemas.microsoft.com/office/drawing/2014/main" id="{8F790466-2196-46F8-8086-6F31AF9C829A}"/>
              </a:ext>
            </a:extLst>
          </p:cNvPr>
          <p:cNvSpPr>
            <a:spLocks noGrp="1"/>
          </p:cNvSpPr>
          <p:nvPr>
            <p:ph type="subTitle" idx="4294967295"/>
          </p:nvPr>
        </p:nvSpPr>
        <p:spPr>
          <a:xfrm>
            <a:off x="1388040" y="4221816"/>
            <a:ext cx="7785958" cy="1204729"/>
          </a:xfrm>
          <a:prstGeom prst="rect">
            <a:avLst/>
          </a:prstGeom>
        </p:spPr>
        <p:txBody>
          <a:bodyPr/>
          <a:lstStyle>
            <a:lvl1pPr marL="0" indent="0">
              <a:buNone/>
              <a:defRPr/>
            </a:lvl1pPr>
          </a:lstStyle>
          <a:p>
            <a:pPr algn="l"/>
            <a:endParaRPr lang="en-ZA" dirty="0">
              <a:solidFill>
                <a:schemeClr val="accent2">
                  <a:lumMod val="50000"/>
                </a:schemeClr>
              </a:solidFill>
            </a:endParaRPr>
          </a:p>
        </p:txBody>
      </p:sp>
    </p:spTree>
    <p:extLst>
      <p:ext uri="{BB962C8B-B14F-4D97-AF65-F5344CB8AC3E}">
        <p14:creationId xmlns:p14="http://schemas.microsoft.com/office/powerpoint/2010/main" val="2683682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Single Corner Rounded 9">
            <a:extLst>
              <a:ext uri="{FF2B5EF4-FFF2-40B4-BE49-F238E27FC236}">
                <a16:creationId xmlns:a16="http://schemas.microsoft.com/office/drawing/2014/main" id="{5DE7A932-AA33-42BE-9A2E-66BF01D2C3C0}"/>
              </a:ext>
            </a:extLst>
          </p:cNvPr>
          <p:cNvSpPr/>
          <p:nvPr userDrawn="1"/>
        </p:nvSpPr>
        <p:spPr>
          <a:xfrm flipV="1">
            <a:off x="-4225" y="-1"/>
            <a:ext cx="6506678" cy="641132"/>
          </a:xfrm>
          <a:prstGeom prst="round1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3" name="Text Placeholder 32">
            <a:extLst>
              <a:ext uri="{FF2B5EF4-FFF2-40B4-BE49-F238E27FC236}">
                <a16:creationId xmlns:a16="http://schemas.microsoft.com/office/drawing/2014/main" id="{9E2B22D2-0415-41B2-8CBD-0F7E607122F0}"/>
              </a:ext>
            </a:extLst>
          </p:cNvPr>
          <p:cNvSpPr>
            <a:spLocks noGrp="1"/>
          </p:cNvSpPr>
          <p:nvPr>
            <p:ph type="body" sz="quarter" idx="10"/>
          </p:nvPr>
        </p:nvSpPr>
        <p:spPr>
          <a:xfrm>
            <a:off x="125260" y="700317"/>
            <a:ext cx="11826705" cy="5478782"/>
          </a:xfrm>
          <a:prstGeom prst="rect">
            <a:avLst/>
          </a:prstGeom>
        </p:spPr>
        <p:txBody>
          <a:bodyPr/>
          <a:lstStyle>
            <a:lvl1pPr marL="342900" indent="-342900">
              <a:buClr>
                <a:schemeClr val="tx1"/>
              </a:buClr>
              <a:buFont typeface="Arial" panose="020B0604020202020204" pitchFamily="34" charset="0"/>
              <a:buChar char="•"/>
              <a:defRPr/>
            </a:lvl1pPr>
            <a:lvl2pPr marL="742950" indent="-285750">
              <a:buClr>
                <a:schemeClr val="tx1"/>
              </a:buClr>
              <a:buFont typeface="Courier New" panose="02070309020205020404" pitchFamily="49" charset="0"/>
              <a:buChar char="o"/>
              <a:defRPr/>
            </a:lvl2pPr>
            <a:lvl3pPr marL="1143000" indent="-228600">
              <a:buClr>
                <a:schemeClr val="tx1"/>
              </a:buClr>
              <a:buFont typeface="Wingdings" panose="05000000000000000000" pitchFamily="2" charset="2"/>
              <a:buChar char="§"/>
              <a:defRPr/>
            </a:lvl3pPr>
            <a:lvl4pPr marL="1600200" indent="-228600">
              <a:buClr>
                <a:schemeClr val="tx1"/>
              </a:buClr>
              <a:buFont typeface="Wingdings" panose="05000000000000000000" pitchFamily="2" charset="2"/>
              <a:buChar char="q"/>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36" name="Title 35">
            <a:extLst>
              <a:ext uri="{FF2B5EF4-FFF2-40B4-BE49-F238E27FC236}">
                <a16:creationId xmlns:a16="http://schemas.microsoft.com/office/drawing/2014/main" id="{5919482E-E03A-4D01-A51C-9D149B7D18DA}"/>
              </a:ext>
            </a:extLst>
          </p:cNvPr>
          <p:cNvSpPr>
            <a:spLocks noGrp="1"/>
          </p:cNvSpPr>
          <p:nvPr>
            <p:ph type="title"/>
          </p:nvPr>
        </p:nvSpPr>
        <p:spPr>
          <a:xfrm>
            <a:off x="11540" y="39867"/>
            <a:ext cx="6475148" cy="561396"/>
          </a:xfrm>
          <a:prstGeom prst="rect">
            <a:avLst/>
          </a:prstGeom>
        </p:spPr>
        <p:txBody>
          <a:bodyPr/>
          <a:lstStyle>
            <a:lvl1pPr>
              <a:defRPr>
                <a:solidFill>
                  <a:schemeClr val="bg1"/>
                </a:solidFill>
              </a:defRPr>
            </a:lvl1pPr>
          </a:lstStyle>
          <a:p>
            <a:r>
              <a:rPr lang="en-US" dirty="0"/>
              <a:t>Click to edit Master title style</a:t>
            </a:r>
            <a:endParaRPr lang="en-ZA" dirty="0"/>
          </a:p>
        </p:txBody>
      </p:sp>
      <p:sp>
        <p:nvSpPr>
          <p:cNvPr id="65" name="Rectangle 64">
            <a:extLst>
              <a:ext uri="{FF2B5EF4-FFF2-40B4-BE49-F238E27FC236}">
                <a16:creationId xmlns:a16="http://schemas.microsoft.com/office/drawing/2014/main" id="{BBA3C7FD-9766-467D-8AC0-123779CE102C}"/>
              </a:ext>
            </a:extLst>
          </p:cNvPr>
          <p:cNvSpPr/>
          <p:nvPr userDrawn="1"/>
        </p:nvSpPr>
        <p:spPr>
          <a:xfrm>
            <a:off x="-10452" y="6219706"/>
            <a:ext cx="10058818" cy="64113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3" name="Subtitle 2">
            <a:extLst>
              <a:ext uri="{FF2B5EF4-FFF2-40B4-BE49-F238E27FC236}">
                <a16:creationId xmlns:a16="http://schemas.microsoft.com/office/drawing/2014/main" id="{D1A6A409-BAC3-4316-89A5-18D27508FDC2}"/>
              </a:ext>
            </a:extLst>
          </p:cNvPr>
          <p:cNvSpPr txBox="1">
            <a:spLocks/>
          </p:cNvSpPr>
          <p:nvPr userDrawn="1"/>
        </p:nvSpPr>
        <p:spPr>
          <a:xfrm>
            <a:off x="2590003" y="6334872"/>
            <a:ext cx="6565457" cy="366885"/>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ZA" dirty="0">
                <a:solidFill>
                  <a:schemeClr val="bg1"/>
                </a:solidFill>
              </a:rPr>
              <a:t>Reigniting the birthplace of industrialisation in South Africa</a:t>
            </a:r>
          </a:p>
        </p:txBody>
      </p:sp>
      <p:grpSp>
        <p:nvGrpSpPr>
          <p:cNvPr id="74" name="Group 73">
            <a:extLst>
              <a:ext uri="{FF2B5EF4-FFF2-40B4-BE49-F238E27FC236}">
                <a16:creationId xmlns:a16="http://schemas.microsoft.com/office/drawing/2014/main" id="{F84C8353-3C0F-43FE-800C-6EA723D3E2B9}"/>
              </a:ext>
            </a:extLst>
          </p:cNvPr>
          <p:cNvGrpSpPr/>
          <p:nvPr userDrawn="1"/>
        </p:nvGrpSpPr>
        <p:grpSpPr>
          <a:xfrm>
            <a:off x="-12527" y="6426921"/>
            <a:ext cx="2775597" cy="222353"/>
            <a:chOff x="-1" y="6686615"/>
            <a:chExt cx="2775597" cy="222353"/>
          </a:xfrm>
        </p:grpSpPr>
        <p:sp>
          <p:nvSpPr>
            <p:cNvPr id="75" name="Rectangle: Single Corner Rounded 74">
              <a:extLst>
                <a:ext uri="{FF2B5EF4-FFF2-40B4-BE49-F238E27FC236}">
                  <a16:creationId xmlns:a16="http://schemas.microsoft.com/office/drawing/2014/main" id="{A3C98282-206D-4D54-A90B-D63A6DAED711}"/>
                </a:ext>
              </a:extLst>
            </p:cNvPr>
            <p:cNvSpPr/>
            <p:nvPr/>
          </p:nvSpPr>
          <p:spPr>
            <a:xfrm rot="5400000">
              <a:off x="1280123" y="6252008"/>
              <a:ext cx="215349" cy="1096899"/>
            </a:xfrm>
            <a:prstGeom prst="round1Rect">
              <a:avLst/>
            </a:prstGeom>
            <a:solidFill>
              <a:srgbClr val="15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6" name="Rectangle: Single Corner Rounded 75">
              <a:extLst>
                <a:ext uri="{FF2B5EF4-FFF2-40B4-BE49-F238E27FC236}">
                  <a16:creationId xmlns:a16="http://schemas.microsoft.com/office/drawing/2014/main" id="{F6A66C50-BBED-446B-A76C-234A5BFFFD10}"/>
                </a:ext>
              </a:extLst>
            </p:cNvPr>
            <p:cNvSpPr/>
            <p:nvPr/>
          </p:nvSpPr>
          <p:spPr>
            <a:xfrm rot="5400000">
              <a:off x="440774" y="6245840"/>
              <a:ext cx="215349" cy="1096899"/>
            </a:xfrm>
            <a:prstGeom prst="round1Rect">
              <a:avLst/>
            </a:prstGeom>
            <a:solidFill>
              <a:srgbClr val="E26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77" name="Rectangle: Single Corner Rounded 76">
              <a:extLst>
                <a:ext uri="{FF2B5EF4-FFF2-40B4-BE49-F238E27FC236}">
                  <a16:creationId xmlns:a16="http://schemas.microsoft.com/office/drawing/2014/main" id="{050E1CC1-418C-4AB4-BF60-BA04471436F9}"/>
                </a:ext>
              </a:extLst>
            </p:cNvPr>
            <p:cNvSpPr/>
            <p:nvPr/>
          </p:nvSpPr>
          <p:spPr>
            <a:xfrm rot="5400000">
              <a:off x="2119472" y="6252844"/>
              <a:ext cx="215349" cy="109689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aseline="-25000" dirty="0"/>
            </a:p>
          </p:txBody>
        </p:sp>
      </p:grpSp>
      <p:sp>
        <p:nvSpPr>
          <p:cNvPr id="13" name="Flowchart: Stored Data 12">
            <a:extLst>
              <a:ext uri="{FF2B5EF4-FFF2-40B4-BE49-F238E27FC236}">
                <a16:creationId xmlns:a16="http://schemas.microsoft.com/office/drawing/2014/main" id="{EF458F9C-424B-4D60-9533-0990DD4F80F6}"/>
              </a:ext>
            </a:extLst>
          </p:cNvPr>
          <p:cNvSpPr/>
          <p:nvPr userDrawn="1"/>
        </p:nvSpPr>
        <p:spPr>
          <a:xfrm rot="10800000">
            <a:off x="9465136" y="6218337"/>
            <a:ext cx="1887513" cy="641134"/>
          </a:xfrm>
          <a:prstGeom prst="flowChartOnlineStora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67" name="Picture 66">
            <a:extLst>
              <a:ext uri="{FF2B5EF4-FFF2-40B4-BE49-F238E27FC236}">
                <a16:creationId xmlns:a16="http://schemas.microsoft.com/office/drawing/2014/main" id="{08C4A35E-F832-4E24-BE7C-75DD4B0636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72842" y="5879253"/>
            <a:ext cx="1998712" cy="822504"/>
          </a:xfrm>
          <a:prstGeom prst="rect">
            <a:avLst/>
          </a:prstGeom>
        </p:spPr>
      </p:pic>
    </p:spTree>
    <p:extLst>
      <p:ext uri="{BB962C8B-B14F-4D97-AF65-F5344CB8AC3E}">
        <p14:creationId xmlns:p14="http://schemas.microsoft.com/office/powerpoint/2010/main" val="416660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0308B0C-E172-4943-91C5-1C0013B0BE55}"/>
              </a:ext>
            </a:extLst>
          </p:cNvPr>
          <p:cNvSpPr>
            <a:spLocks noGrp="1"/>
          </p:cNvSpPr>
          <p:nvPr>
            <p:ph type="pic" sz="quarter" idx="10"/>
          </p:nvPr>
        </p:nvSpPr>
        <p:spPr>
          <a:xfrm>
            <a:off x="153442" y="680251"/>
            <a:ext cx="5683687" cy="5477258"/>
          </a:xfrm>
          <a:prstGeom prst="rect">
            <a:avLst/>
          </a:prstGeom>
        </p:spPr>
        <p:txBody>
          <a:bodyPr/>
          <a:lstStyle>
            <a:lvl1pPr marL="0" indent="0">
              <a:buNone/>
              <a:defRPr/>
            </a:lvl1pPr>
          </a:lstStyle>
          <a:p>
            <a:endParaRPr lang="en-ZA" dirty="0"/>
          </a:p>
        </p:txBody>
      </p:sp>
      <p:sp>
        <p:nvSpPr>
          <p:cNvPr id="22" name="Text Placeholder 32">
            <a:extLst>
              <a:ext uri="{FF2B5EF4-FFF2-40B4-BE49-F238E27FC236}">
                <a16:creationId xmlns:a16="http://schemas.microsoft.com/office/drawing/2014/main" id="{2E6B07EC-6A49-4426-A271-AB5A3914BFA2}"/>
              </a:ext>
            </a:extLst>
          </p:cNvPr>
          <p:cNvSpPr>
            <a:spLocks noGrp="1"/>
          </p:cNvSpPr>
          <p:nvPr>
            <p:ph type="body" sz="quarter" idx="11"/>
          </p:nvPr>
        </p:nvSpPr>
        <p:spPr>
          <a:xfrm>
            <a:off x="5920492" y="680999"/>
            <a:ext cx="6118066" cy="5465729"/>
          </a:xfrm>
          <a:prstGeom prst="rect">
            <a:avLst/>
          </a:prstGeom>
        </p:spPr>
        <p:txBody>
          <a:bodyPr/>
          <a:lstStyle>
            <a:lvl1pPr marL="342900" indent="-342900">
              <a:buClr>
                <a:schemeClr val="tx1"/>
              </a:buClr>
              <a:buFont typeface="Arial" panose="020B0604020202020204" pitchFamily="34" charset="0"/>
              <a:buChar char="•"/>
              <a:defRPr/>
            </a:lvl1pPr>
            <a:lvl2pPr marL="742950" indent="-285750">
              <a:buClr>
                <a:schemeClr val="tx1"/>
              </a:buClr>
              <a:buFont typeface="Courier New" panose="02070309020205020404" pitchFamily="49" charset="0"/>
              <a:buChar char="o"/>
              <a:defRPr/>
            </a:lvl2pPr>
            <a:lvl3pPr marL="1143000" indent="-228600">
              <a:buClr>
                <a:schemeClr val="tx1"/>
              </a:buClr>
              <a:buFont typeface="Wingdings" panose="05000000000000000000" pitchFamily="2" charset="2"/>
              <a:buChar char="§"/>
              <a:defRPr/>
            </a:lvl3pPr>
            <a:lvl4pPr marL="1600200" indent="-228600">
              <a:buClr>
                <a:schemeClr val="tx1"/>
              </a:buClr>
              <a:buFont typeface="Wingdings" panose="05000000000000000000" pitchFamily="2" charset="2"/>
              <a:buChar char="q"/>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14" name="Rectangle: Single Corner Rounded 13">
            <a:extLst>
              <a:ext uri="{FF2B5EF4-FFF2-40B4-BE49-F238E27FC236}">
                <a16:creationId xmlns:a16="http://schemas.microsoft.com/office/drawing/2014/main" id="{7C573756-34E8-4BB1-9E3C-A037AE4049B0}"/>
              </a:ext>
            </a:extLst>
          </p:cNvPr>
          <p:cNvSpPr/>
          <p:nvPr userDrawn="1"/>
        </p:nvSpPr>
        <p:spPr>
          <a:xfrm flipV="1">
            <a:off x="-4225" y="-1"/>
            <a:ext cx="6506678" cy="641132"/>
          </a:xfrm>
          <a:prstGeom prst="round1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Title 35">
            <a:extLst>
              <a:ext uri="{FF2B5EF4-FFF2-40B4-BE49-F238E27FC236}">
                <a16:creationId xmlns:a16="http://schemas.microsoft.com/office/drawing/2014/main" id="{0DBC7141-C918-4DEE-9ADD-FAF4A28C410D}"/>
              </a:ext>
            </a:extLst>
          </p:cNvPr>
          <p:cNvSpPr>
            <a:spLocks noGrp="1"/>
          </p:cNvSpPr>
          <p:nvPr>
            <p:ph type="title"/>
          </p:nvPr>
        </p:nvSpPr>
        <p:spPr>
          <a:xfrm>
            <a:off x="11540" y="39867"/>
            <a:ext cx="6475148" cy="561396"/>
          </a:xfrm>
          <a:prstGeom prst="rect">
            <a:avLst/>
          </a:prstGeom>
        </p:spPr>
        <p:txBody>
          <a:bodyPr/>
          <a:lstStyle>
            <a:lvl1pPr>
              <a:defRPr>
                <a:solidFill>
                  <a:schemeClr val="bg1"/>
                </a:solidFill>
              </a:defRPr>
            </a:lvl1pPr>
          </a:lstStyle>
          <a:p>
            <a:r>
              <a:rPr lang="en-US" dirty="0"/>
              <a:t>Click to edit Master title style</a:t>
            </a:r>
            <a:endParaRPr lang="en-ZA" dirty="0"/>
          </a:p>
        </p:txBody>
      </p:sp>
      <p:sp>
        <p:nvSpPr>
          <p:cNvPr id="17" name="Rectangle 16">
            <a:extLst>
              <a:ext uri="{FF2B5EF4-FFF2-40B4-BE49-F238E27FC236}">
                <a16:creationId xmlns:a16="http://schemas.microsoft.com/office/drawing/2014/main" id="{506563B6-4FA0-450E-968C-1D294116BD59}"/>
              </a:ext>
            </a:extLst>
          </p:cNvPr>
          <p:cNvSpPr/>
          <p:nvPr userDrawn="1"/>
        </p:nvSpPr>
        <p:spPr>
          <a:xfrm>
            <a:off x="-10452" y="6219706"/>
            <a:ext cx="10131914" cy="64113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6" name="Subtitle 2">
            <a:extLst>
              <a:ext uri="{FF2B5EF4-FFF2-40B4-BE49-F238E27FC236}">
                <a16:creationId xmlns:a16="http://schemas.microsoft.com/office/drawing/2014/main" id="{DAE670DD-1724-4AE5-9274-3C9A388C8F5F}"/>
              </a:ext>
            </a:extLst>
          </p:cNvPr>
          <p:cNvSpPr txBox="1">
            <a:spLocks/>
          </p:cNvSpPr>
          <p:nvPr userDrawn="1"/>
        </p:nvSpPr>
        <p:spPr>
          <a:xfrm>
            <a:off x="2590003" y="6334872"/>
            <a:ext cx="6565457" cy="366885"/>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ZA" dirty="0">
                <a:solidFill>
                  <a:schemeClr val="bg1"/>
                </a:solidFill>
              </a:rPr>
              <a:t>Reigniting the birthplace of industrialisation in South Africa</a:t>
            </a:r>
          </a:p>
        </p:txBody>
      </p:sp>
      <p:grpSp>
        <p:nvGrpSpPr>
          <p:cNvPr id="37" name="Group 36">
            <a:extLst>
              <a:ext uri="{FF2B5EF4-FFF2-40B4-BE49-F238E27FC236}">
                <a16:creationId xmlns:a16="http://schemas.microsoft.com/office/drawing/2014/main" id="{874A056A-5817-478E-94DF-63411E4D3A08}"/>
              </a:ext>
            </a:extLst>
          </p:cNvPr>
          <p:cNvGrpSpPr/>
          <p:nvPr userDrawn="1"/>
        </p:nvGrpSpPr>
        <p:grpSpPr>
          <a:xfrm>
            <a:off x="-12527" y="6426921"/>
            <a:ext cx="2775597" cy="222353"/>
            <a:chOff x="-1" y="6686615"/>
            <a:chExt cx="2775597" cy="222353"/>
          </a:xfrm>
        </p:grpSpPr>
        <p:sp>
          <p:nvSpPr>
            <p:cNvPr id="38" name="Rectangle: Single Corner Rounded 37">
              <a:extLst>
                <a:ext uri="{FF2B5EF4-FFF2-40B4-BE49-F238E27FC236}">
                  <a16:creationId xmlns:a16="http://schemas.microsoft.com/office/drawing/2014/main" id="{A3547C21-7C06-4AAA-9759-40C5914D464A}"/>
                </a:ext>
              </a:extLst>
            </p:cNvPr>
            <p:cNvSpPr/>
            <p:nvPr/>
          </p:nvSpPr>
          <p:spPr>
            <a:xfrm rot="5400000">
              <a:off x="1280123" y="6252008"/>
              <a:ext cx="215349" cy="1096899"/>
            </a:xfrm>
            <a:prstGeom prst="round1Rect">
              <a:avLst/>
            </a:prstGeom>
            <a:solidFill>
              <a:srgbClr val="15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9" name="Rectangle: Single Corner Rounded 38">
              <a:extLst>
                <a:ext uri="{FF2B5EF4-FFF2-40B4-BE49-F238E27FC236}">
                  <a16:creationId xmlns:a16="http://schemas.microsoft.com/office/drawing/2014/main" id="{5A73FFC6-744B-4F77-8CFC-0B1EE9D24EB9}"/>
                </a:ext>
              </a:extLst>
            </p:cNvPr>
            <p:cNvSpPr/>
            <p:nvPr/>
          </p:nvSpPr>
          <p:spPr>
            <a:xfrm rot="5400000">
              <a:off x="440774" y="6245840"/>
              <a:ext cx="215349" cy="1096899"/>
            </a:xfrm>
            <a:prstGeom prst="round1Rect">
              <a:avLst/>
            </a:prstGeom>
            <a:solidFill>
              <a:srgbClr val="E26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0" name="Rectangle: Single Corner Rounded 39">
              <a:extLst>
                <a:ext uri="{FF2B5EF4-FFF2-40B4-BE49-F238E27FC236}">
                  <a16:creationId xmlns:a16="http://schemas.microsoft.com/office/drawing/2014/main" id="{32CF6D92-C43B-4844-9899-F4F945608E47}"/>
                </a:ext>
              </a:extLst>
            </p:cNvPr>
            <p:cNvSpPr/>
            <p:nvPr/>
          </p:nvSpPr>
          <p:spPr>
            <a:xfrm rot="5400000">
              <a:off x="2119472" y="6252844"/>
              <a:ext cx="215349" cy="109689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aseline="-25000" dirty="0"/>
            </a:p>
          </p:txBody>
        </p:sp>
      </p:grpSp>
      <p:sp>
        <p:nvSpPr>
          <p:cNvPr id="43" name="Flowchart: Stored Data 42">
            <a:extLst>
              <a:ext uri="{FF2B5EF4-FFF2-40B4-BE49-F238E27FC236}">
                <a16:creationId xmlns:a16="http://schemas.microsoft.com/office/drawing/2014/main" id="{827A73EB-B3BC-48C2-9464-29B910FC3693}"/>
              </a:ext>
            </a:extLst>
          </p:cNvPr>
          <p:cNvSpPr/>
          <p:nvPr userDrawn="1"/>
        </p:nvSpPr>
        <p:spPr>
          <a:xfrm rot="10800000">
            <a:off x="9465136" y="6218337"/>
            <a:ext cx="1887513" cy="641134"/>
          </a:xfrm>
          <a:prstGeom prst="flowChartOnlineStora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44" name="Picture 43">
            <a:extLst>
              <a:ext uri="{FF2B5EF4-FFF2-40B4-BE49-F238E27FC236}">
                <a16:creationId xmlns:a16="http://schemas.microsoft.com/office/drawing/2014/main" id="{C76A9FB0-643F-484B-BE47-ACE400AA09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72842" y="5879253"/>
            <a:ext cx="1998712" cy="822504"/>
          </a:xfrm>
          <a:prstGeom prst="rect">
            <a:avLst/>
          </a:prstGeom>
        </p:spPr>
      </p:pic>
    </p:spTree>
    <p:extLst>
      <p:ext uri="{BB962C8B-B14F-4D97-AF65-F5344CB8AC3E}">
        <p14:creationId xmlns:p14="http://schemas.microsoft.com/office/powerpoint/2010/main" val="205978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35A77FF-55CC-4002-B712-5591C462C87E}"/>
              </a:ext>
            </a:extLst>
          </p:cNvPr>
          <p:cNvSpPr/>
          <p:nvPr userDrawn="1"/>
        </p:nvSpPr>
        <p:spPr>
          <a:xfrm>
            <a:off x="1240009" y="4729516"/>
            <a:ext cx="1932709" cy="1951871"/>
          </a:xfrm>
          <a:prstGeom prst="ellipse">
            <a:avLst/>
          </a:prstGeom>
          <a:noFill/>
          <a:ln w="76200">
            <a:solidFill>
              <a:srgbClr val="158000">
                <a:alpha val="3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itle 1">
            <a:extLst>
              <a:ext uri="{FF2B5EF4-FFF2-40B4-BE49-F238E27FC236}">
                <a16:creationId xmlns:a16="http://schemas.microsoft.com/office/drawing/2014/main" id="{F4DF6E8F-CE28-42E7-81E7-F78AE82515F2}"/>
              </a:ext>
            </a:extLst>
          </p:cNvPr>
          <p:cNvSpPr>
            <a:spLocks noGrp="1"/>
          </p:cNvSpPr>
          <p:nvPr>
            <p:ph type="ctrTitle" idx="4294967295"/>
          </p:nvPr>
        </p:nvSpPr>
        <p:spPr>
          <a:xfrm>
            <a:off x="1507067" y="2404534"/>
            <a:ext cx="7766936" cy="1646302"/>
          </a:xfrm>
          <a:prstGeom prst="rect">
            <a:avLst/>
          </a:prstGeom>
        </p:spPr>
        <p:txBody>
          <a:bodyPr/>
          <a:lstStyle>
            <a:lvl1pPr>
              <a:defRPr>
                <a:solidFill>
                  <a:schemeClr val="tx1"/>
                </a:solidFill>
              </a:defRPr>
            </a:lvl1pPr>
          </a:lstStyle>
          <a:p>
            <a:pPr algn="l"/>
            <a:r>
              <a:rPr lang="en-ZA" dirty="0">
                <a:solidFill>
                  <a:schemeClr val="accent2">
                    <a:lumMod val="50000"/>
                  </a:schemeClr>
                </a:solidFill>
              </a:rPr>
              <a:t>Thank you</a:t>
            </a:r>
          </a:p>
        </p:txBody>
      </p:sp>
      <p:sp>
        <p:nvSpPr>
          <p:cNvPr id="10" name="Subtitle 2">
            <a:extLst>
              <a:ext uri="{FF2B5EF4-FFF2-40B4-BE49-F238E27FC236}">
                <a16:creationId xmlns:a16="http://schemas.microsoft.com/office/drawing/2014/main" id="{38C3A62A-F564-434F-AFCA-398C0907EF60}"/>
              </a:ext>
            </a:extLst>
          </p:cNvPr>
          <p:cNvSpPr>
            <a:spLocks noGrp="1"/>
          </p:cNvSpPr>
          <p:nvPr>
            <p:ph type="subTitle" idx="4294967295"/>
          </p:nvPr>
        </p:nvSpPr>
        <p:spPr>
          <a:xfrm>
            <a:off x="1507067" y="4050836"/>
            <a:ext cx="7766936" cy="1096899"/>
          </a:xfrm>
          <a:prstGeom prst="rect">
            <a:avLst/>
          </a:prstGeom>
        </p:spPr>
        <p:txBody>
          <a:bodyPr/>
          <a:lstStyle>
            <a:lvl1pPr marL="0" indent="0">
              <a:buNone/>
              <a:defRPr/>
            </a:lvl1pPr>
          </a:lstStyle>
          <a:p>
            <a:pPr algn="l"/>
            <a:r>
              <a:rPr lang="en-ZA" dirty="0"/>
              <a:t>Reigniting the birthplace of industrialisation in South Africa</a:t>
            </a:r>
          </a:p>
        </p:txBody>
      </p:sp>
      <p:sp>
        <p:nvSpPr>
          <p:cNvPr id="11" name="Isosceles Triangle 10">
            <a:extLst>
              <a:ext uri="{FF2B5EF4-FFF2-40B4-BE49-F238E27FC236}">
                <a16:creationId xmlns:a16="http://schemas.microsoft.com/office/drawing/2014/main" id="{61DE47C5-C6B9-4DC0-9B92-D157404BF7DE}"/>
              </a:ext>
            </a:extLst>
          </p:cNvPr>
          <p:cNvSpPr/>
          <p:nvPr userDrawn="1"/>
        </p:nvSpPr>
        <p:spPr>
          <a:xfrm>
            <a:off x="0" y="-1"/>
            <a:ext cx="1377069" cy="6866235"/>
          </a:xfrm>
          <a:prstGeom prst="triangle">
            <a:avLst>
              <a:gd name="adj" fmla="val 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Flowchart: Stored Data 11">
            <a:extLst>
              <a:ext uri="{FF2B5EF4-FFF2-40B4-BE49-F238E27FC236}">
                <a16:creationId xmlns:a16="http://schemas.microsoft.com/office/drawing/2014/main" id="{C919B719-4BCE-4BED-A500-D8E7DC3A0EF4}"/>
              </a:ext>
            </a:extLst>
          </p:cNvPr>
          <p:cNvSpPr/>
          <p:nvPr userDrawn="1"/>
        </p:nvSpPr>
        <p:spPr>
          <a:xfrm rot="10800000">
            <a:off x="9274003" y="5774106"/>
            <a:ext cx="2917997" cy="1096899"/>
          </a:xfrm>
          <a:prstGeom prst="flowChartOnlineStora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Oval 12">
            <a:extLst>
              <a:ext uri="{FF2B5EF4-FFF2-40B4-BE49-F238E27FC236}">
                <a16:creationId xmlns:a16="http://schemas.microsoft.com/office/drawing/2014/main" id="{B8314151-7576-48FD-A0CD-3D9C43C15029}"/>
              </a:ext>
            </a:extLst>
          </p:cNvPr>
          <p:cNvSpPr/>
          <p:nvPr userDrawn="1"/>
        </p:nvSpPr>
        <p:spPr>
          <a:xfrm>
            <a:off x="9990411" y="165606"/>
            <a:ext cx="1932709" cy="1951871"/>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Oval 13">
            <a:extLst>
              <a:ext uri="{FF2B5EF4-FFF2-40B4-BE49-F238E27FC236}">
                <a16:creationId xmlns:a16="http://schemas.microsoft.com/office/drawing/2014/main" id="{4BCD9103-D789-401A-97E2-A9BF3F1445FE}"/>
              </a:ext>
            </a:extLst>
          </p:cNvPr>
          <p:cNvSpPr/>
          <p:nvPr userDrawn="1"/>
        </p:nvSpPr>
        <p:spPr>
          <a:xfrm>
            <a:off x="5530004" y="802227"/>
            <a:ext cx="1932709" cy="1951871"/>
          </a:xfrm>
          <a:prstGeom prst="ellipse">
            <a:avLst/>
          </a:prstGeom>
          <a:noFill/>
          <a:ln w="76200">
            <a:solidFill>
              <a:schemeClr val="accent2">
                <a:lumMod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Oval 14">
            <a:extLst>
              <a:ext uri="{FF2B5EF4-FFF2-40B4-BE49-F238E27FC236}">
                <a16:creationId xmlns:a16="http://schemas.microsoft.com/office/drawing/2014/main" id="{4A73B15F-467A-4077-8029-935C813B6AC6}"/>
              </a:ext>
            </a:extLst>
          </p:cNvPr>
          <p:cNvSpPr/>
          <p:nvPr userDrawn="1"/>
        </p:nvSpPr>
        <p:spPr>
          <a:xfrm>
            <a:off x="268880" y="121227"/>
            <a:ext cx="1075778" cy="1045994"/>
          </a:xfrm>
          <a:prstGeom prst="ellipse">
            <a:avLst/>
          </a:pr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Oval 15">
            <a:extLst>
              <a:ext uri="{FF2B5EF4-FFF2-40B4-BE49-F238E27FC236}">
                <a16:creationId xmlns:a16="http://schemas.microsoft.com/office/drawing/2014/main" id="{92B62EEA-AC14-4A56-ABC2-F68A41490658}"/>
              </a:ext>
            </a:extLst>
          </p:cNvPr>
          <p:cNvSpPr/>
          <p:nvPr userDrawn="1"/>
        </p:nvSpPr>
        <p:spPr>
          <a:xfrm>
            <a:off x="9156046" y="3782291"/>
            <a:ext cx="1234863" cy="1252716"/>
          </a:xfrm>
          <a:prstGeom prst="ellipse">
            <a:avLst/>
          </a:prstGeom>
          <a:solidFill>
            <a:srgbClr val="E26E05">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aseline="-25000" dirty="0"/>
          </a:p>
        </p:txBody>
      </p:sp>
      <p:sp>
        <p:nvSpPr>
          <p:cNvPr id="17" name="Oval 16">
            <a:extLst>
              <a:ext uri="{FF2B5EF4-FFF2-40B4-BE49-F238E27FC236}">
                <a16:creationId xmlns:a16="http://schemas.microsoft.com/office/drawing/2014/main" id="{4D44EAFC-1AB6-4869-95FD-7FC842B97E4D}"/>
              </a:ext>
            </a:extLst>
          </p:cNvPr>
          <p:cNvSpPr/>
          <p:nvPr userDrawn="1"/>
        </p:nvSpPr>
        <p:spPr>
          <a:xfrm>
            <a:off x="9586834" y="4018045"/>
            <a:ext cx="1234863" cy="1252716"/>
          </a:xfrm>
          <a:prstGeom prst="ellipse">
            <a:avLst/>
          </a:prstGeom>
          <a:solidFill>
            <a:srgbClr val="158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aseline="-25000" dirty="0"/>
          </a:p>
        </p:txBody>
      </p:sp>
    </p:spTree>
    <p:extLst>
      <p:ext uri="{BB962C8B-B14F-4D97-AF65-F5344CB8AC3E}">
        <p14:creationId xmlns:p14="http://schemas.microsoft.com/office/powerpoint/2010/main" val="19197697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26848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7B26A9-4B90-4761-A2A6-EC5371347450}"/>
              </a:ext>
            </a:extLst>
          </p:cNvPr>
          <p:cNvSpPr>
            <a:spLocks noGrp="1"/>
          </p:cNvSpPr>
          <p:nvPr>
            <p:ph type="ctrTitle" idx="4294967295"/>
          </p:nvPr>
        </p:nvSpPr>
        <p:spPr>
          <a:xfrm>
            <a:off x="1433799" y="2514659"/>
            <a:ext cx="9649522" cy="1397061"/>
          </a:xfrm>
          <a:prstGeom prst="rect">
            <a:avLst/>
          </a:prstGeom>
          <a:solidFill>
            <a:schemeClr val="bg2"/>
          </a:solidFill>
        </p:spPr>
        <p:txBody>
          <a:bodyPr anchor="ctr"/>
          <a:lstStyle>
            <a:lvl1pPr>
              <a:defRPr>
                <a:solidFill>
                  <a:schemeClr val="tx1"/>
                </a:solidFill>
              </a:defRPr>
            </a:lvl1pPr>
          </a:lstStyle>
          <a:p>
            <a:pPr marR="0" lvl="0" algn="ctr" defTabSz="457200" rtl="0" eaLnBrk="1" fontAlgn="auto" latinLnBrk="0" hangingPunct="1">
              <a:spcBef>
                <a:spcPts val="1000"/>
              </a:spcBef>
              <a:spcAft>
                <a:spcPts val="0"/>
              </a:spcAft>
              <a:buClr>
                <a:srgbClr val="5FCBEF"/>
              </a:buClr>
              <a:buSzPct val="80000"/>
              <a:tabLst/>
              <a:defRPr/>
            </a:pPr>
            <a:r>
              <a:rPr lang="en-ZA" sz="3200" b="1" dirty="0">
                <a:solidFill>
                  <a:schemeClr val="accent2">
                    <a:lumMod val="50000"/>
                  </a:schemeClr>
                </a:solidFill>
                <a:latin typeface="Arial" panose="020B0604020202020204" pitchFamily="34" charset="0"/>
                <a:cs typeface="Arial" panose="020B0604020202020204" pitchFamily="34" charset="0"/>
              </a:rPr>
              <a:t>Reigniting the Sedibeng Economy</a:t>
            </a:r>
            <a:br>
              <a:rPr lang="en-ZA" sz="3200" b="1" dirty="0">
                <a:solidFill>
                  <a:schemeClr val="accent2">
                    <a:lumMod val="50000"/>
                  </a:schemeClr>
                </a:solidFill>
                <a:latin typeface="Arial" panose="020B0604020202020204" pitchFamily="34" charset="0"/>
                <a:cs typeface="Arial" panose="020B0604020202020204" pitchFamily="34" charset="0"/>
              </a:rPr>
            </a:br>
            <a:r>
              <a:rPr lang="en-ZA" sz="2400" b="1" dirty="0">
                <a:solidFill>
                  <a:schemeClr val="accent2">
                    <a:lumMod val="50000"/>
                  </a:schemeClr>
                </a:solidFill>
                <a:latin typeface="Arial" panose="020B0604020202020204" pitchFamily="34" charset="0"/>
                <a:cs typeface="Arial" panose="020B0604020202020204" pitchFamily="34" charset="0"/>
              </a:rPr>
              <a:t>Progress update on the Vaal SEZ</a:t>
            </a:r>
            <a:endParaRPr lang="en-ZA" b="1" dirty="0">
              <a:solidFill>
                <a:schemeClr val="accent2">
                  <a:lumMod val="50000"/>
                </a:schemeClr>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000F6784-4FCB-4E07-AF5F-75ECCC618C0D}"/>
              </a:ext>
            </a:extLst>
          </p:cNvPr>
          <p:cNvSpPr>
            <a:spLocks noGrp="1"/>
          </p:cNvSpPr>
          <p:nvPr>
            <p:ph type="subTitle" idx="4294967295"/>
          </p:nvPr>
        </p:nvSpPr>
        <p:spPr>
          <a:xfrm>
            <a:off x="1433798" y="3926898"/>
            <a:ext cx="9649522" cy="1752541"/>
          </a:xfrm>
          <a:prstGeom prst="rect">
            <a:avLst/>
          </a:prstGeom>
        </p:spPr>
        <p:txBody>
          <a:bodyPr/>
          <a:lstStyle>
            <a:lvl1pPr marL="0" indent="0">
              <a:buNone/>
              <a:defRPr/>
            </a:lvl1pPr>
          </a:lstStyle>
          <a:p>
            <a:pPr algn="ctr"/>
            <a:r>
              <a:rPr lang="en-ZA" sz="2000" b="1" dirty="0">
                <a:solidFill>
                  <a:schemeClr val="accent2">
                    <a:lumMod val="50000"/>
                  </a:schemeClr>
                </a:solidFill>
                <a:latin typeface="Arial" panose="020B0604020202020204" pitchFamily="34" charset="0"/>
                <a:cs typeface="Arial" panose="020B0604020202020204" pitchFamily="34" charset="0"/>
              </a:rPr>
              <a:t>Presentation to Portfolio Committee</a:t>
            </a:r>
          </a:p>
          <a:p>
            <a:pPr algn="ctr"/>
            <a:r>
              <a:rPr lang="en-ZA" sz="2000" dirty="0">
                <a:solidFill>
                  <a:schemeClr val="accent2">
                    <a:lumMod val="50000"/>
                  </a:schemeClr>
                </a:solidFill>
                <a:latin typeface="Arial" panose="020B0604020202020204" pitchFamily="34" charset="0"/>
                <a:cs typeface="Arial" panose="020B0604020202020204" pitchFamily="34" charset="0"/>
              </a:rPr>
              <a:t>Oversight Visit to Sedibeng District – Saul </a:t>
            </a:r>
            <a:r>
              <a:rPr lang="en-ZA" sz="2000" dirty="0" err="1">
                <a:solidFill>
                  <a:schemeClr val="accent2">
                    <a:lumMod val="50000"/>
                  </a:schemeClr>
                </a:solidFill>
                <a:latin typeface="Arial" panose="020B0604020202020204" pitchFamily="34" charset="0"/>
                <a:cs typeface="Arial" panose="020B0604020202020204" pitchFamily="34" charset="0"/>
              </a:rPr>
              <a:t>Tsotetsi</a:t>
            </a:r>
            <a:r>
              <a:rPr lang="en-ZA" sz="2000" dirty="0">
                <a:solidFill>
                  <a:schemeClr val="accent2">
                    <a:lumMod val="50000"/>
                  </a:schemeClr>
                </a:solidFill>
                <a:latin typeface="Arial" panose="020B0604020202020204" pitchFamily="34" charset="0"/>
                <a:cs typeface="Arial" panose="020B0604020202020204" pitchFamily="34" charset="0"/>
              </a:rPr>
              <a:t> Community Hall - </a:t>
            </a:r>
            <a:r>
              <a:rPr lang="en-ZA" sz="2000" dirty="0" err="1">
                <a:solidFill>
                  <a:schemeClr val="accent2">
                    <a:lumMod val="50000"/>
                  </a:schemeClr>
                </a:solidFill>
                <a:latin typeface="Arial" panose="020B0604020202020204" pitchFamily="34" charset="0"/>
                <a:cs typeface="Arial" panose="020B0604020202020204" pitchFamily="34" charset="0"/>
              </a:rPr>
              <a:t>Sebokeng</a:t>
            </a:r>
            <a:endParaRPr lang="en-ZA" sz="2000" dirty="0">
              <a:solidFill>
                <a:schemeClr val="accent2">
                  <a:lumMod val="50000"/>
                </a:schemeClr>
              </a:solidFill>
              <a:latin typeface="Arial" panose="020B0604020202020204" pitchFamily="34" charset="0"/>
              <a:cs typeface="Arial" panose="020B0604020202020204" pitchFamily="34" charset="0"/>
            </a:endParaRPr>
          </a:p>
          <a:p>
            <a:pPr algn="ctr"/>
            <a:r>
              <a:rPr lang="en-ZA" dirty="0">
                <a:solidFill>
                  <a:schemeClr val="accent2">
                    <a:lumMod val="50000"/>
                  </a:schemeClr>
                </a:solidFill>
                <a:latin typeface="Arial" panose="020B0604020202020204" pitchFamily="34" charset="0"/>
                <a:cs typeface="Arial" panose="020B0604020202020204" pitchFamily="34" charset="0"/>
              </a:rPr>
              <a:t>9 June 2023</a:t>
            </a:r>
          </a:p>
          <a:p>
            <a:pPr algn="ctr"/>
            <a:r>
              <a:rPr lang="en-ZA" i="1" dirty="0">
                <a:solidFill>
                  <a:schemeClr val="accent2">
                    <a:lumMod val="50000"/>
                  </a:schemeClr>
                </a:solidFill>
                <a:latin typeface="Arial" panose="020B0604020202020204" pitchFamily="34" charset="0"/>
                <a:cs typeface="Arial" panose="020B0604020202020204" pitchFamily="34" charset="0"/>
              </a:rPr>
              <a:t>Xola Sithole – Vaal SEZ CEO</a:t>
            </a:r>
          </a:p>
        </p:txBody>
      </p:sp>
    </p:spTree>
    <p:extLst>
      <p:ext uri="{BB962C8B-B14F-4D97-AF65-F5344CB8AC3E}">
        <p14:creationId xmlns:p14="http://schemas.microsoft.com/office/powerpoint/2010/main" val="801631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9D2CB-0E41-1DC5-766D-C346406AFC0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Priority investments</a:t>
            </a:r>
          </a:p>
        </p:txBody>
      </p:sp>
      <p:graphicFrame>
        <p:nvGraphicFramePr>
          <p:cNvPr id="2" name="Table 1">
            <a:extLst>
              <a:ext uri="{FF2B5EF4-FFF2-40B4-BE49-F238E27FC236}">
                <a16:creationId xmlns:a16="http://schemas.microsoft.com/office/drawing/2014/main" id="{417AE54A-5556-7B19-CF9B-82B0966399ED}"/>
              </a:ext>
            </a:extLst>
          </p:cNvPr>
          <p:cNvGraphicFramePr>
            <a:graphicFrameLocks noGrp="1"/>
          </p:cNvGraphicFramePr>
          <p:nvPr>
            <p:extLst>
              <p:ext uri="{D42A27DB-BD31-4B8C-83A1-F6EECF244321}">
                <p14:modId xmlns:p14="http://schemas.microsoft.com/office/powerpoint/2010/main" val="2406431527"/>
              </p:ext>
            </p:extLst>
          </p:nvPr>
        </p:nvGraphicFramePr>
        <p:xfrm>
          <a:off x="5135850" y="793738"/>
          <a:ext cx="5278150" cy="5217326"/>
        </p:xfrm>
        <a:graphic>
          <a:graphicData uri="http://schemas.openxmlformats.org/drawingml/2006/table">
            <a:tbl>
              <a:tblPr firstRow="1" bandRow="1"/>
              <a:tblGrid>
                <a:gridCol w="2729110">
                  <a:extLst>
                    <a:ext uri="{9D8B030D-6E8A-4147-A177-3AD203B41FA5}">
                      <a16:colId xmlns:a16="http://schemas.microsoft.com/office/drawing/2014/main" val="3812976393"/>
                    </a:ext>
                  </a:extLst>
                </a:gridCol>
                <a:gridCol w="2549040">
                  <a:extLst>
                    <a:ext uri="{9D8B030D-6E8A-4147-A177-3AD203B41FA5}">
                      <a16:colId xmlns:a16="http://schemas.microsoft.com/office/drawing/2014/main" val="1919507393"/>
                    </a:ext>
                  </a:extLst>
                </a:gridCol>
              </a:tblGrid>
              <a:tr h="352254">
                <a:tc>
                  <a:txBody>
                    <a:bodyPr/>
                    <a:lstStyle>
                      <a:lvl1pPr marL="0" algn="l" defTabSz="914400" rtl="0" eaLnBrk="1" latinLnBrk="0" hangingPunct="1">
                        <a:defRPr sz="1800" b="1" kern="1200">
                          <a:solidFill>
                            <a:schemeClr val="bg1"/>
                          </a:solidFill>
                          <a:latin typeface="Trebuchet MS" panose="020B0603020202020204"/>
                        </a:defRPr>
                      </a:lvl1pPr>
                      <a:lvl2pPr marL="457200" algn="l" defTabSz="914400" rtl="0" eaLnBrk="1" latinLnBrk="0" hangingPunct="1">
                        <a:defRPr sz="1800" b="1" kern="1200">
                          <a:solidFill>
                            <a:schemeClr val="bg1"/>
                          </a:solidFill>
                          <a:latin typeface="Trebuchet MS" panose="020B0603020202020204"/>
                        </a:defRPr>
                      </a:lvl2pPr>
                      <a:lvl3pPr marL="914400" algn="l" defTabSz="914400" rtl="0" eaLnBrk="1" latinLnBrk="0" hangingPunct="1">
                        <a:defRPr sz="1800" b="1" kern="1200">
                          <a:solidFill>
                            <a:schemeClr val="bg1"/>
                          </a:solidFill>
                          <a:latin typeface="Trebuchet MS" panose="020B0603020202020204"/>
                        </a:defRPr>
                      </a:lvl3pPr>
                      <a:lvl4pPr marL="1371600" algn="l" defTabSz="914400" rtl="0" eaLnBrk="1" latinLnBrk="0" hangingPunct="1">
                        <a:defRPr sz="1800" b="1" kern="1200">
                          <a:solidFill>
                            <a:schemeClr val="bg1"/>
                          </a:solidFill>
                          <a:latin typeface="Trebuchet MS" panose="020B0603020202020204"/>
                        </a:defRPr>
                      </a:lvl4pPr>
                      <a:lvl5pPr marL="1828800" algn="l" defTabSz="914400" rtl="0" eaLnBrk="1" latinLnBrk="0" hangingPunct="1">
                        <a:defRPr sz="1800" b="1" kern="1200">
                          <a:solidFill>
                            <a:schemeClr val="bg1"/>
                          </a:solidFill>
                          <a:latin typeface="Trebuchet MS" panose="020B0603020202020204"/>
                        </a:defRPr>
                      </a:lvl5pPr>
                      <a:lvl6pPr marL="2286000" algn="l" defTabSz="914400" rtl="0" eaLnBrk="1" latinLnBrk="0" hangingPunct="1">
                        <a:defRPr sz="1800" b="1" kern="1200">
                          <a:solidFill>
                            <a:schemeClr val="bg1"/>
                          </a:solidFill>
                          <a:latin typeface="Trebuchet MS" panose="020B0603020202020204"/>
                        </a:defRPr>
                      </a:lvl6pPr>
                      <a:lvl7pPr marL="2743200" algn="l" defTabSz="914400" rtl="0" eaLnBrk="1" latinLnBrk="0" hangingPunct="1">
                        <a:defRPr sz="1800" b="1" kern="1200">
                          <a:solidFill>
                            <a:schemeClr val="bg1"/>
                          </a:solidFill>
                          <a:latin typeface="Trebuchet MS" panose="020B0603020202020204"/>
                        </a:defRPr>
                      </a:lvl7pPr>
                      <a:lvl8pPr marL="3200400" algn="l" defTabSz="914400" rtl="0" eaLnBrk="1" latinLnBrk="0" hangingPunct="1">
                        <a:defRPr sz="1800" b="1" kern="1200">
                          <a:solidFill>
                            <a:schemeClr val="bg1"/>
                          </a:solidFill>
                          <a:latin typeface="Trebuchet MS" panose="020B0603020202020204"/>
                        </a:defRPr>
                      </a:lvl8pPr>
                      <a:lvl9pPr marL="3657600" algn="l" defTabSz="914400" rtl="0" eaLnBrk="1" latinLnBrk="0" hangingPunct="1">
                        <a:defRPr sz="1800" b="1" kern="1200">
                          <a:solidFill>
                            <a:schemeClr val="bg1"/>
                          </a:solidFill>
                          <a:latin typeface="Trebuchet MS" panose="020B0603020202020204"/>
                        </a:defRPr>
                      </a:lvl9pPr>
                    </a:lstStyle>
                    <a:p>
                      <a:pPr lvl="1" algn="l"/>
                      <a:r>
                        <a:rPr lang="en-ZA" sz="1600" dirty="0">
                          <a:latin typeface="Helvetica" panose="020B0604020202020204" pitchFamily="34" charset="0"/>
                          <a:cs typeface="Helvetica" panose="020B0604020202020204" pitchFamily="34" charset="0"/>
                        </a:rPr>
                        <a:t>INVESTMENT</a:t>
                      </a:r>
                    </a:p>
                  </a:txBody>
                  <a:tcPr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rnd" cmpd="sng" algn="ctr">
                      <a:solidFill>
                        <a:sysClr val="windowText" lastClr="000000"/>
                      </a:solidFill>
                      <a:prstDash val="soli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b="1" kern="1200">
                          <a:solidFill>
                            <a:schemeClr val="bg1"/>
                          </a:solidFill>
                          <a:latin typeface="Trebuchet MS" panose="020B0603020202020204"/>
                        </a:defRPr>
                      </a:lvl1pPr>
                      <a:lvl2pPr marL="457200" algn="l" defTabSz="914400" rtl="0" eaLnBrk="1" latinLnBrk="0" hangingPunct="1">
                        <a:defRPr sz="1800" b="1" kern="1200">
                          <a:solidFill>
                            <a:schemeClr val="bg1"/>
                          </a:solidFill>
                          <a:latin typeface="Trebuchet MS" panose="020B0603020202020204"/>
                        </a:defRPr>
                      </a:lvl2pPr>
                      <a:lvl3pPr marL="914400" algn="l" defTabSz="914400" rtl="0" eaLnBrk="1" latinLnBrk="0" hangingPunct="1">
                        <a:defRPr sz="1800" b="1" kern="1200">
                          <a:solidFill>
                            <a:schemeClr val="bg1"/>
                          </a:solidFill>
                          <a:latin typeface="Trebuchet MS" panose="020B0603020202020204"/>
                        </a:defRPr>
                      </a:lvl3pPr>
                      <a:lvl4pPr marL="1371600" algn="l" defTabSz="914400" rtl="0" eaLnBrk="1" latinLnBrk="0" hangingPunct="1">
                        <a:defRPr sz="1800" b="1" kern="1200">
                          <a:solidFill>
                            <a:schemeClr val="bg1"/>
                          </a:solidFill>
                          <a:latin typeface="Trebuchet MS" panose="020B0603020202020204"/>
                        </a:defRPr>
                      </a:lvl4pPr>
                      <a:lvl5pPr marL="1828800" algn="l" defTabSz="914400" rtl="0" eaLnBrk="1" latinLnBrk="0" hangingPunct="1">
                        <a:defRPr sz="1800" b="1" kern="1200">
                          <a:solidFill>
                            <a:schemeClr val="bg1"/>
                          </a:solidFill>
                          <a:latin typeface="Trebuchet MS" panose="020B0603020202020204"/>
                        </a:defRPr>
                      </a:lvl5pPr>
                      <a:lvl6pPr marL="2286000" algn="l" defTabSz="914400" rtl="0" eaLnBrk="1" latinLnBrk="0" hangingPunct="1">
                        <a:defRPr sz="1800" b="1" kern="1200">
                          <a:solidFill>
                            <a:schemeClr val="bg1"/>
                          </a:solidFill>
                          <a:latin typeface="Trebuchet MS" panose="020B0603020202020204"/>
                        </a:defRPr>
                      </a:lvl6pPr>
                      <a:lvl7pPr marL="2743200" algn="l" defTabSz="914400" rtl="0" eaLnBrk="1" latinLnBrk="0" hangingPunct="1">
                        <a:defRPr sz="1800" b="1" kern="1200">
                          <a:solidFill>
                            <a:schemeClr val="bg1"/>
                          </a:solidFill>
                          <a:latin typeface="Trebuchet MS" panose="020B0603020202020204"/>
                        </a:defRPr>
                      </a:lvl7pPr>
                      <a:lvl8pPr marL="3200400" algn="l" defTabSz="914400" rtl="0" eaLnBrk="1" latinLnBrk="0" hangingPunct="1">
                        <a:defRPr sz="1800" b="1" kern="1200">
                          <a:solidFill>
                            <a:schemeClr val="bg1"/>
                          </a:solidFill>
                          <a:latin typeface="Trebuchet MS" panose="020B0603020202020204"/>
                        </a:defRPr>
                      </a:lvl8pPr>
                      <a:lvl9pPr marL="3657600" algn="l" defTabSz="914400" rtl="0" eaLnBrk="1" latinLnBrk="0" hangingPunct="1">
                        <a:defRPr sz="1800" b="1" kern="1200">
                          <a:solidFill>
                            <a:schemeClr val="bg1"/>
                          </a:solidFill>
                          <a:latin typeface="Trebuchet MS" panose="020B0603020202020204"/>
                        </a:defRPr>
                      </a:lvl9pPr>
                    </a:lstStyle>
                    <a:p>
                      <a:pPr lvl="1" algn="ctr"/>
                      <a:r>
                        <a:rPr lang="en-ZA" sz="1600" dirty="0">
                          <a:latin typeface="Helvetica" panose="020B0604020202020204" pitchFamily="34" charset="0"/>
                          <a:cs typeface="Helvetica" panose="020B0604020202020204" pitchFamily="34" charset="0"/>
                        </a:rPr>
                        <a:t>DESCRIPTION</a:t>
                      </a: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rnd" cmpd="sng" algn="ctr">
                      <a:solidFill>
                        <a:sysClr val="windowText" lastClr="000000"/>
                      </a:solidFill>
                      <a:prstDash val="soli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195891291"/>
                  </a:ext>
                </a:extLst>
              </a:tr>
              <a:tr h="1771721">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lvl="1"/>
                      <a:endParaRPr lang="en-ZA" sz="1600" dirty="0">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a:noFill/>
                    </a:lnR>
                    <a:lnT w="12700" cap="rnd" cmpd="sng" algn="ctr">
                      <a:solidFill>
                        <a:sysClr val="windowText" lastClr="000000"/>
                      </a:solidFill>
                      <a:prstDash val="solid"/>
                    </a:lnT>
                    <a:lnB w="12700" cap="rnd" cmpd="sng" algn="ctr">
                      <a:solidFill>
                        <a:sysClr val="windowText" lastClr="000000"/>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lvl="1" algn="ctr"/>
                      <a:r>
                        <a:rPr lang="en-ZA" sz="1600" dirty="0">
                          <a:latin typeface="Helvetica" panose="020B0604020202020204" pitchFamily="34" charset="0"/>
                          <a:cs typeface="Helvetica" panose="020B0604020202020204" pitchFamily="34" charset="0"/>
                        </a:rPr>
                        <a:t>Emfuleni – Project Phoenix – Fuel Cell Manufacturing (R750m Phase 1, R2bn over 5 years) </a:t>
                      </a:r>
                    </a:p>
                  </a:txBody>
                  <a:tcPr anchor="ctr">
                    <a:lnL>
                      <a:noFill/>
                    </a:lnL>
                    <a:lnR w="12700" cap="flat" cmpd="sng" algn="ctr">
                      <a:solidFill>
                        <a:schemeClr val="tx1"/>
                      </a:solidFill>
                      <a:prstDash val="solid"/>
                      <a:round/>
                      <a:headEnd type="none" w="med" len="med"/>
                      <a:tailEnd type="none" w="med" len="med"/>
                    </a:lnR>
                    <a:lnT w="12700" cap="rnd" cmpd="sng" algn="ctr">
                      <a:solidFill>
                        <a:sysClr val="windowText" lastClr="000000"/>
                      </a:solidFill>
                      <a:prstDash val="solid"/>
                    </a:lnT>
                    <a:lnB w="12700" cap="rnd" cmpd="sng" algn="ctr">
                      <a:solidFill>
                        <a:sysClr val="windowText" lastClr="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388315638"/>
                  </a:ext>
                </a:extLst>
              </a:tr>
              <a:tr h="1771721">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lvl="1"/>
                      <a:endParaRPr lang="en-ZA" sz="1600" dirty="0">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a:noFill/>
                    </a:lnR>
                    <a:lnT w="12700" cap="rnd" cmpd="sng" algn="ctr">
                      <a:solidFill>
                        <a:sysClr val="windowText" lastClr="000000"/>
                      </a:solidFill>
                      <a:prstDash val="solid"/>
                    </a:lnT>
                    <a:lnB w="12700" cap="rnd" cmpd="sng" algn="ctr">
                      <a:solidFill>
                        <a:sysClr val="windowText" lastClr="000000"/>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lvl="1" algn="ctr"/>
                      <a:r>
                        <a:rPr lang="en-ZA" sz="1600" dirty="0">
                          <a:latin typeface="Helvetica" panose="020B0604020202020204" pitchFamily="34" charset="0"/>
                          <a:cs typeface="Helvetica" panose="020B0604020202020204" pitchFamily="34" charset="0"/>
                        </a:rPr>
                        <a:t>Lesedi – Composite LPG Cylinders Manufacturing, Storage &amp; Distribution </a:t>
                      </a:r>
                    </a:p>
                    <a:p>
                      <a:pPr lvl="1" algn="ctr"/>
                      <a:r>
                        <a:rPr lang="en-ZA" sz="1600" dirty="0">
                          <a:latin typeface="Helvetica" panose="020B0604020202020204" pitchFamily="34" charset="0"/>
                          <a:cs typeface="Helvetica" panose="020B0604020202020204" pitchFamily="34" charset="0"/>
                        </a:rPr>
                        <a:t>(R1,1 bn)</a:t>
                      </a:r>
                    </a:p>
                  </a:txBody>
                  <a:tcPr anchor="ctr">
                    <a:lnL>
                      <a:noFill/>
                    </a:lnL>
                    <a:lnR w="12700" cap="flat" cmpd="sng" algn="ctr">
                      <a:solidFill>
                        <a:schemeClr val="tx1"/>
                      </a:solidFill>
                      <a:prstDash val="solid"/>
                      <a:round/>
                      <a:headEnd type="none" w="med" len="med"/>
                      <a:tailEnd type="none" w="med" len="med"/>
                    </a:lnR>
                    <a:lnT w="12700" cap="rnd" cmpd="sng" algn="ctr">
                      <a:solidFill>
                        <a:sysClr val="windowText" lastClr="000000"/>
                      </a:solidFill>
                      <a:prstDash val="solid"/>
                    </a:lnT>
                    <a:lnB w="12700" cap="rnd" cmpd="sng" algn="ctr">
                      <a:solidFill>
                        <a:sysClr val="windowText" lastClr="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371931331"/>
                  </a:ext>
                </a:extLst>
              </a:tr>
              <a:tr h="132163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lvl="1"/>
                      <a:endParaRPr lang="en-ZA" sz="1600" dirty="0">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a:noFill/>
                    </a:lnR>
                    <a:lnT w="12700" cap="rnd" cmpd="sng" algn="ctr">
                      <a:solidFill>
                        <a:sysClr val="windowText" lastClr="000000"/>
                      </a:solid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lvl="1" algn="ctr"/>
                      <a:r>
                        <a:rPr lang="en-ZA" sz="1600" dirty="0">
                          <a:latin typeface="Helvetica" panose="020B0604020202020204" pitchFamily="34" charset="0"/>
                          <a:cs typeface="Helvetica" panose="020B0604020202020204" pitchFamily="34" charset="0"/>
                        </a:rPr>
                        <a:t>Lesedi – Expansion of existing logistics business (R100m)</a:t>
                      </a:r>
                    </a:p>
                  </a:txBody>
                  <a:tcPr anchor="ctr">
                    <a:lnL>
                      <a:noFill/>
                    </a:lnL>
                    <a:lnR w="12700" cap="flat" cmpd="sng" algn="ctr">
                      <a:solidFill>
                        <a:schemeClr val="tx1"/>
                      </a:solidFill>
                      <a:prstDash val="solid"/>
                      <a:round/>
                      <a:headEnd type="none" w="med" len="med"/>
                      <a:tailEnd type="none" w="med" len="med"/>
                    </a:lnR>
                    <a:lnT w="12700" cap="rnd" cmpd="sng" algn="ctr">
                      <a:solidFill>
                        <a:sysClr val="windowText" lastClr="000000"/>
                      </a:solid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759094"/>
                  </a:ext>
                </a:extLst>
              </a:tr>
            </a:tbl>
          </a:graphicData>
        </a:graphic>
      </p:graphicFrame>
      <p:sp>
        <p:nvSpPr>
          <p:cNvPr id="4" name="TextBox 3">
            <a:extLst>
              <a:ext uri="{FF2B5EF4-FFF2-40B4-BE49-F238E27FC236}">
                <a16:creationId xmlns:a16="http://schemas.microsoft.com/office/drawing/2014/main" id="{382A874D-7A0C-CAED-8D7B-6C7FCC121B01}"/>
              </a:ext>
            </a:extLst>
          </p:cNvPr>
          <p:cNvSpPr txBox="1"/>
          <p:nvPr/>
        </p:nvSpPr>
        <p:spPr>
          <a:xfrm>
            <a:off x="731520" y="793737"/>
            <a:ext cx="4094705" cy="5217326"/>
          </a:xfrm>
          <a:prstGeom prst="rect">
            <a:avLst/>
          </a:prstGeom>
          <a:solidFill>
            <a:schemeClr val="bg1">
              <a:lumMod val="95000"/>
            </a:schemeClr>
          </a:solidFill>
        </p:spPr>
        <p:txBody>
          <a:bodyPr wrap="square" rtlCol="0">
            <a:spAutoFit/>
          </a:bodyPr>
          <a:lstStyle/>
          <a:p>
            <a:pPr marL="285750" marR="0" lvl="0" indent="-285750" algn="just"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ZA" sz="1600" i="0" u="none" strike="noStrike" kern="0" cap="none" spc="0" normalizeH="0" baseline="0" noProof="0" dirty="0">
                <a:ln>
                  <a:noFill/>
                </a:ln>
                <a:solidFill>
                  <a:srgbClr val="161618"/>
                </a:solidFill>
                <a:effectLst/>
                <a:uLnTx/>
                <a:uFillTx/>
                <a:latin typeface="Helvetica" panose="020B0604020202020204" pitchFamily="34" charset="0"/>
                <a:cs typeface="Helvetica" panose="020B0604020202020204" pitchFamily="34" charset="0"/>
              </a:rPr>
              <a:t>There are 3 primary investments (</a:t>
            </a:r>
            <a:r>
              <a:rPr kumimoji="0" lang="en-ZA" sz="1600" b="1" i="0" u="none" strike="noStrike" kern="0" cap="none" spc="0" normalizeH="0" baseline="0" noProof="0" dirty="0">
                <a:ln>
                  <a:noFill/>
                </a:ln>
                <a:solidFill>
                  <a:srgbClr val="161618"/>
                </a:solidFill>
                <a:effectLst/>
                <a:uLnTx/>
                <a:uFillTx/>
                <a:latin typeface="Helvetica" panose="020B0604020202020204" pitchFamily="34" charset="0"/>
                <a:cs typeface="Helvetica" panose="020B0604020202020204" pitchFamily="34" charset="0"/>
              </a:rPr>
              <a:t>Batch 1</a:t>
            </a:r>
            <a:r>
              <a:rPr kumimoji="0" lang="en-ZA" sz="1600" i="0" u="none" strike="noStrike" kern="0" cap="none" spc="0" normalizeH="0" baseline="0" noProof="0" dirty="0">
                <a:ln>
                  <a:noFill/>
                </a:ln>
                <a:solidFill>
                  <a:srgbClr val="161618"/>
                </a:solidFill>
                <a:effectLst/>
                <a:uLnTx/>
                <a:uFillTx/>
                <a:latin typeface="Helvetica" panose="020B0604020202020204" pitchFamily="34" charset="0"/>
                <a:cs typeface="Helvetica" panose="020B0604020202020204" pitchFamily="34" charset="0"/>
              </a:rPr>
              <a:t>) that are being prioritised for breaking ground within 2023</a:t>
            </a:r>
          </a:p>
          <a:p>
            <a:pPr marL="285750" marR="0" lvl="0" indent="-285750" algn="just"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ZA" sz="1600" kern="0" dirty="0">
                <a:solidFill>
                  <a:srgbClr val="161618"/>
                </a:solidFill>
                <a:latin typeface="Helvetica" panose="020B0604020202020204" pitchFamily="34" charset="0"/>
                <a:cs typeface="Helvetica" panose="020B0604020202020204" pitchFamily="34" charset="0"/>
              </a:rPr>
              <a:t>These 3 in nearing financial close and the selected sites need to be serviced in time to land them when they are ready to break ground</a:t>
            </a:r>
          </a:p>
          <a:p>
            <a:pPr marL="285750" marR="0" lvl="0" indent="-285750" algn="just"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ZA" sz="1600" i="0" u="none" strike="noStrike" kern="0" cap="none" spc="0" normalizeH="0" baseline="0" noProof="0" dirty="0">
                <a:ln>
                  <a:noFill/>
                </a:ln>
                <a:solidFill>
                  <a:srgbClr val="161618"/>
                </a:solidFill>
                <a:effectLst/>
                <a:uLnTx/>
                <a:uFillTx/>
                <a:latin typeface="Helvetica" panose="020B0604020202020204" pitchFamily="34" charset="0"/>
                <a:cs typeface="Helvetica" panose="020B0604020202020204" pitchFamily="34" charset="0"/>
              </a:rPr>
              <a:t>In addition to these, there is a pipeline of 10 investments </a:t>
            </a:r>
            <a:r>
              <a:rPr lang="en-ZA" sz="1600" kern="0" dirty="0">
                <a:solidFill>
                  <a:srgbClr val="161618"/>
                </a:solidFill>
                <a:latin typeface="Helvetica" panose="020B0604020202020204" pitchFamily="34" charset="0"/>
                <a:cs typeface="Helvetica" panose="020B0604020202020204" pitchFamily="34" charset="0"/>
              </a:rPr>
              <a:t>(</a:t>
            </a:r>
            <a:r>
              <a:rPr lang="en-ZA" sz="1600" b="1" kern="0" dirty="0">
                <a:solidFill>
                  <a:srgbClr val="161618"/>
                </a:solidFill>
                <a:latin typeface="Helvetica" panose="020B0604020202020204" pitchFamily="34" charset="0"/>
                <a:cs typeface="Helvetica" panose="020B0604020202020204" pitchFamily="34" charset="0"/>
              </a:rPr>
              <a:t>Batch 2</a:t>
            </a:r>
            <a:r>
              <a:rPr lang="en-ZA" sz="1600" kern="0" dirty="0">
                <a:solidFill>
                  <a:srgbClr val="161618"/>
                </a:solidFill>
                <a:latin typeface="Helvetica" panose="020B0604020202020204" pitchFamily="34" charset="0"/>
                <a:cs typeface="Helvetica" panose="020B0604020202020204" pitchFamily="34" charset="0"/>
              </a:rPr>
              <a:t>) </a:t>
            </a:r>
            <a:r>
              <a:rPr kumimoji="0" lang="en-ZA" sz="1600" i="0" u="none" strike="noStrike" kern="0" cap="none" spc="0" normalizeH="0" baseline="0" noProof="0" dirty="0">
                <a:ln>
                  <a:noFill/>
                </a:ln>
                <a:solidFill>
                  <a:srgbClr val="161618"/>
                </a:solidFill>
                <a:effectLst/>
                <a:uLnTx/>
                <a:uFillTx/>
                <a:latin typeface="Helvetica" panose="020B0604020202020204" pitchFamily="34" charset="0"/>
                <a:cs typeface="Helvetica" panose="020B0604020202020204" pitchFamily="34" charset="0"/>
              </a:rPr>
              <a:t>that are </a:t>
            </a:r>
            <a:r>
              <a:rPr lang="en-ZA" sz="1600" kern="0" dirty="0">
                <a:solidFill>
                  <a:srgbClr val="161618"/>
                </a:solidFill>
                <a:latin typeface="Helvetica" panose="020B0604020202020204" pitchFamily="34" charset="0"/>
                <a:cs typeface="Helvetica" panose="020B0604020202020204" pitchFamily="34" charset="0"/>
              </a:rPr>
              <a:t>undertaking bankable feasibility studies and are likely to reach financial close over the next 12-18 months</a:t>
            </a:r>
          </a:p>
          <a:p>
            <a:pPr marL="285750" marR="0" lvl="0" indent="-285750" algn="just"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ZA" sz="1600" kern="0" dirty="0">
                <a:solidFill>
                  <a:srgbClr val="161618"/>
                </a:solidFill>
                <a:latin typeface="Helvetica" panose="020B0604020202020204" pitchFamily="34" charset="0"/>
                <a:cs typeface="Helvetica" panose="020B0604020202020204" pitchFamily="34" charset="0"/>
              </a:rPr>
              <a:t>The total estimated investment value for Batch 2 exceeds R20 billion</a:t>
            </a:r>
            <a:endParaRPr kumimoji="0" lang="en-ZA" sz="1600" i="0" u="none" strike="noStrike" kern="0" cap="none" spc="0" normalizeH="0" baseline="0" noProof="0" dirty="0">
              <a:ln>
                <a:noFill/>
              </a:ln>
              <a:solidFill>
                <a:srgbClr val="161618"/>
              </a:solidFill>
              <a:effectLst/>
              <a:uLnTx/>
              <a:uFillTx/>
              <a:latin typeface="Helvetica" panose="020B0604020202020204" pitchFamily="34" charset="0"/>
              <a:cs typeface="Helvetica" panose="020B0604020202020204" pitchFamily="34" charset="0"/>
            </a:endParaRPr>
          </a:p>
        </p:txBody>
      </p:sp>
      <p:pic>
        <p:nvPicPr>
          <p:cNvPr id="5" name="Picture 4">
            <a:extLst>
              <a:ext uri="{FF2B5EF4-FFF2-40B4-BE49-F238E27FC236}">
                <a16:creationId xmlns:a16="http://schemas.microsoft.com/office/drawing/2014/main" id="{8E491874-D488-6447-A55B-8BB2626F3249}"/>
              </a:ext>
            </a:extLst>
          </p:cNvPr>
          <p:cNvPicPr>
            <a:picLocks noChangeAspect="1"/>
          </p:cNvPicPr>
          <p:nvPr/>
        </p:nvPicPr>
        <p:blipFill>
          <a:blip r:embed="rId2"/>
          <a:stretch>
            <a:fillRect/>
          </a:stretch>
        </p:blipFill>
        <p:spPr>
          <a:xfrm>
            <a:off x="5389125" y="1869097"/>
            <a:ext cx="2409940" cy="610590"/>
          </a:xfrm>
          <a:prstGeom prst="rect">
            <a:avLst/>
          </a:prstGeom>
        </p:spPr>
      </p:pic>
      <p:pic>
        <p:nvPicPr>
          <p:cNvPr id="6" name="Picture 5">
            <a:extLst>
              <a:ext uri="{FF2B5EF4-FFF2-40B4-BE49-F238E27FC236}">
                <a16:creationId xmlns:a16="http://schemas.microsoft.com/office/drawing/2014/main" id="{A40C4904-EB46-F9DC-FA49-3BBD6026C0BF}"/>
              </a:ext>
            </a:extLst>
          </p:cNvPr>
          <p:cNvPicPr>
            <a:picLocks noChangeAspect="1"/>
          </p:cNvPicPr>
          <p:nvPr/>
        </p:nvPicPr>
        <p:blipFill>
          <a:blip r:embed="rId3"/>
          <a:stretch>
            <a:fillRect/>
          </a:stretch>
        </p:blipFill>
        <p:spPr>
          <a:xfrm>
            <a:off x="5972578" y="3249586"/>
            <a:ext cx="1219246" cy="1212279"/>
          </a:xfrm>
          <a:prstGeom prst="rect">
            <a:avLst/>
          </a:prstGeom>
        </p:spPr>
      </p:pic>
      <p:pic>
        <p:nvPicPr>
          <p:cNvPr id="7" name="Picture 6">
            <a:extLst>
              <a:ext uri="{FF2B5EF4-FFF2-40B4-BE49-F238E27FC236}">
                <a16:creationId xmlns:a16="http://schemas.microsoft.com/office/drawing/2014/main" id="{C08243CE-3729-9D67-CEFB-39D1C3E6C3F6}"/>
              </a:ext>
            </a:extLst>
          </p:cNvPr>
          <p:cNvPicPr>
            <a:picLocks noChangeAspect="1"/>
          </p:cNvPicPr>
          <p:nvPr/>
        </p:nvPicPr>
        <p:blipFill>
          <a:blip r:embed="rId4"/>
          <a:stretch>
            <a:fillRect/>
          </a:stretch>
        </p:blipFill>
        <p:spPr>
          <a:xfrm>
            <a:off x="5972578" y="4896508"/>
            <a:ext cx="1340883" cy="757599"/>
          </a:xfrm>
          <a:prstGeom prst="rect">
            <a:avLst/>
          </a:prstGeom>
        </p:spPr>
      </p:pic>
    </p:spTree>
    <p:extLst>
      <p:ext uri="{BB962C8B-B14F-4D97-AF65-F5344CB8AC3E}">
        <p14:creationId xmlns:p14="http://schemas.microsoft.com/office/powerpoint/2010/main" val="419346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2D3396-CA30-8E60-0CE2-E11630B2B0B8}"/>
              </a:ext>
            </a:extLst>
          </p:cNvPr>
          <p:cNvSpPr>
            <a:spLocks noGrp="1"/>
          </p:cNvSpPr>
          <p:nvPr>
            <p:ph type="title"/>
          </p:nvPr>
        </p:nvSpPr>
        <p:spPr/>
        <p:txBody>
          <a:bodyPr/>
          <a:lstStyle/>
          <a:p>
            <a:r>
              <a:rPr lang="en-ZA" sz="2700" dirty="0">
                <a:latin typeface="Arial" panose="020B0604020202020204" pitchFamily="34" charset="0"/>
                <a:cs typeface="Arial" panose="020B0604020202020204" pitchFamily="34" charset="0"/>
              </a:rPr>
              <a:t>Priority Investments – Jobs &amp; Exports</a:t>
            </a:r>
          </a:p>
        </p:txBody>
      </p:sp>
      <p:graphicFrame>
        <p:nvGraphicFramePr>
          <p:cNvPr id="9" name="Table 8">
            <a:extLst>
              <a:ext uri="{FF2B5EF4-FFF2-40B4-BE49-F238E27FC236}">
                <a16:creationId xmlns:a16="http://schemas.microsoft.com/office/drawing/2014/main" id="{1E59788B-6163-309F-01F5-98D8E94902EB}"/>
              </a:ext>
            </a:extLst>
          </p:cNvPr>
          <p:cNvGraphicFramePr>
            <a:graphicFrameLocks noGrp="1"/>
          </p:cNvGraphicFramePr>
          <p:nvPr/>
        </p:nvGraphicFramePr>
        <p:xfrm>
          <a:off x="241739" y="851146"/>
          <a:ext cx="11445763" cy="4752219"/>
        </p:xfrm>
        <a:graphic>
          <a:graphicData uri="http://schemas.openxmlformats.org/drawingml/2006/table">
            <a:tbl>
              <a:tblPr/>
              <a:tblGrid>
                <a:gridCol w="2301764">
                  <a:extLst>
                    <a:ext uri="{9D8B030D-6E8A-4147-A177-3AD203B41FA5}">
                      <a16:colId xmlns:a16="http://schemas.microsoft.com/office/drawing/2014/main" val="303147821"/>
                    </a:ext>
                  </a:extLst>
                </a:gridCol>
                <a:gridCol w="1765738">
                  <a:extLst>
                    <a:ext uri="{9D8B030D-6E8A-4147-A177-3AD203B41FA5}">
                      <a16:colId xmlns:a16="http://schemas.microsoft.com/office/drawing/2014/main" val="1717443291"/>
                    </a:ext>
                  </a:extLst>
                </a:gridCol>
                <a:gridCol w="1376856">
                  <a:extLst>
                    <a:ext uri="{9D8B030D-6E8A-4147-A177-3AD203B41FA5}">
                      <a16:colId xmlns:a16="http://schemas.microsoft.com/office/drawing/2014/main" val="2027839042"/>
                    </a:ext>
                  </a:extLst>
                </a:gridCol>
                <a:gridCol w="1345324">
                  <a:extLst>
                    <a:ext uri="{9D8B030D-6E8A-4147-A177-3AD203B41FA5}">
                      <a16:colId xmlns:a16="http://schemas.microsoft.com/office/drawing/2014/main" val="3041864251"/>
                    </a:ext>
                  </a:extLst>
                </a:gridCol>
                <a:gridCol w="1903287">
                  <a:extLst>
                    <a:ext uri="{9D8B030D-6E8A-4147-A177-3AD203B41FA5}">
                      <a16:colId xmlns:a16="http://schemas.microsoft.com/office/drawing/2014/main" val="80609133"/>
                    </a:ext>
                  </a:extLst>
                </a:gridCol>
                <a:gridCol w="2752794">
                  <a:extLst>
                    <a:ext uri="{9D8B030D-6E8A-4147-A177-3AD203B41FA5}">
                      <a16:colId xmlns:a16="http://schemas.microsoft.com/office/drawing/2014/main" val="2924032667"/>
                    </a:ext>
                  </a:extLst>
                </a:gridCol>
              </a:tblGrid>
              <a:tr h="241132">
                <a:tc rowSpan="2">
                  <a:txBody>
                    <a:bodyPr/>
                    <a:lstStyle/>
                    <a:p>
                      <a:pPr algn="ctr" fontAlgn="ctr"/>
                      <a:r>
                        <a:rPr lang="en-ZA" sz="1600" b="1" i="0" u="none" strike="noStrike" dirty="0">
                          <a:solidFill>
                            <a:srgbClr val="FFFFFF"/>
                          </a:solidFill>
                          <a:effectLst/>
                          <a:latin typeface="Arial" panose="020B0604020202020204" pitchFamily="34" charset="0"/>
                        </a:rPr>
                        <a:t>Investment</a:t>
                      </a:r>
                    </a:p>
                  </a:txBody>
                  <a:tcPr marL="0" marR="0" marT="0" marB="0" anchor="ctr">
                    <a:lnL w="381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50000"/>
                      </a:schemeClr>
                    </a:solidFill>
                  </a:tcPr>
                </a:tc>
                <a:tc rowSpan="2">
                  <a:txBody>
                    <a:bodyPr/>
                    <a:lstStyle/>
                    <a:p>
                      <a:pPr algn="ctr" fontAlgn="ctr"/>
                      <a:r>
                        <a:rPr lang="en-ZA" sz="1600" b="1" i="0" u="none" strike="noStrike" dirty="0">
                          <a:solidFill>
                            <a:srgbClr val="FFFFFF"/>
                          </a:solidFill>
                          <a:effectLst/>
                          <a:latin typeface="Arial" panose="020B0604020202020204" pitchFamily="34" charset="0"/>
                        </a:rPr>
                        <a:t>Description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50000"/>
                      </a:schemeClr>
                    </a:solidFill>
                  </a:tcPr>
                </a:tc>
                <a:tc gridSpan="2">
                  <a:txBody>
                    <a:bodyPr/>
                    <a:lstStyle/>
                    <a:p>
                      <a:pPr algn="ctr" fontAlgn="ctr"/>
                      <a:r>
                        <a:rPr lang="en-ZA" sz="1600" b="1" i="0" u="none" strike="noStrike" dirty="0">
                          <a:solidFill>
                            <a:srgbClr val="FFFFFF"/>
                          </a:solidFill>
                          <a:effectLst/>
                          <a:latin typeface="Arial" panose="020B0604020202020204" pitchFamily="34" charset="0"/>
                        </a:rPr>
                        <a:t>Job Creation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50000"/>
                      </a:schemeClr>
                    </a:solidFill>
                  </a:tcPr>
                </a:tc>
                <a:tc hMerge="1">
                  <a:txBody>
                    <a:bodyPr/>
                    <a:lstStyle/>
                    <a:p>
                      <a:endParaRPr lang="en-ZA"/>
                    </a:p>
                  </a:txBody>
                  <a:tcPr/>
                </a:tc>
                <a:tc gridSpan="2">
                  <a:txBody>
                    <a:bodyPr/>
                    <a:lstStyle/>
                    <a:p>
                      <a:pPr algn="ctr" fontAlgn="ctr"/>
                      <a:r>
                        <a:rPr lang="en-ZA" sz="1600" b="1" i="0" u="none" strike="noStrike" dirty="0">
                          <a:solidFill>
                            <a:srgbClr val="FFFFFF"/>
                          </a:solidFill>
                          <a:effectLst/>
                          <a:latin typeface="Arial" panose="020B0604020202020204" pitchFamily="34" charset="0"/>
                        </a:rPr>
                        <a:t>Export Potential</a:t>
                      </a:r>
                    </a:p>
                  </a:txBody>
                  <a:tcPr marL="0" marR="0" marT="0" marB="0" anchor="ctr">
                    <a:lnL w="63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50000"/>
                      </a:schemeClr>
                    </a:solidFill>
                  </a:tcPr>
                </a:tc>
                <a:tc hMerge="1">
                  <a:txBody>
                    <a:bodyPr/>
                    <a:lstStyle/>
                    <a:p>
                      <a:pPr algn="ctr" fontAlgn="ctr"/>
                      <a:r>
                        <a:rPr lang="en-ZA" sz="1600" b="1" i="0" u="none" strike="noStrike" dirty="0">
                          <a:solidFill>
                            <a:srgbClr val="FFFFFF"/>
                          </a:solidFill>
                          <a:effectLst/>
                          <a:latin typeface="Arial" panose="020B0604020202020204" pitchFamily="34" charset="0"/>
                        </a:rPr>
                        <a:t>Export Potential</a:t>
                      </a:r>
                    </a:p>
                  </a:txBody>
                  <a:tcPr marL="0" marR="0" marT="0" marB="0" anchor="ctr">
                    <a:lnL w="63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763618768"/>
                  </a:ext>
                </a:extLst>
              </a:tr>
              <a:tr h="439027">
                <a:tc vMerge="1">
                  <a:txBody>
                    <a:bodyPr/>
                    <a:lstStyle/>
                    <a:p>
                      <a:endParaRPr lang="en-ZA"/>
                    </a:p>
                  </a:txBody>
                  <a:tcPr/>
                </a:tc>
                <a:tc vMerge="1">
                  <a:txBody>
                    <a:bodyPr/>
                    <a:lstStyle/>
                    <a:p>
                      <a:endParaRPr lang="en-ZA"/>
                    </a:p>
                  </a:txBody>
                  <a:tcPr/>
                </a:tc>
                <a:tc>
                  <a:txBody>
                    <a:bodyPr/>
                    <a:lstStyle/>
                    <a:p>
                      <a:pPr algn="ctr" fontAlgn="ctr"/>
                      <a:r>
                        <a:rPr lang="en-ZA" sz="1600" b="1" i="0" u="none" strike="noStrike" dirty="0">
                          <a:solidFill>
                            <a:srgbClr val="FFFFFF"/>
                          </a:solidFill>
                          <a:effectLst/>
                          <a:latin typeface="Arial" panose="020B0604020202020204" pitchFamily="34" charset="0"/>
                        </a:rPr>
                        <a:t>Operational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fontAlgn="ctr"/>
                      <a:r>
                        <a:rPr lang="en-ZA" sz="1600" b="1" i="0" u="none" strike="noStrike" dirty="0">
                          <a:solidFill>
                            <a:srgbClr val="FFFFFF"/>
                          </a:solidFill>
                          <a:effectLst/>
                          <a:latin typeface="Arial" panose="020B0604020202020204" pitchFamily="34" charset="0"/>
                        </a:rPr>
                        <a:t>Construction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fontAlgn="ctr"/>
                      <a:r>
                        <a:rPr lang="en-ZA" sz="1600" b="1" i="0" u="none" strike="noStrike" dirty="0">
                          <a:solidFill>
                            <a:srgbClr val="FFFFFF"/>
                          </a:solidFill>
                          <a:effectLst/>
                          <a:latin typeface="Arial" panose="020B0604020202020204" pitchFamily="34" charset="0"/>
                        </a:rPr>
                        <a:t>Total Export Value / Annum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fontAlgn="ctr"/>
                      <a:r>
                        <a:rPr lang="en-ZA" sz="1600" b="1" i="0" u="none" strike="noStrike" dirty="0">
                          <a:solidFill>
                            <a:srgbClr val="FFFFFF"/>
                          </a:solidFill>
                          <a:effectLst/>
                          <a:latin typeface="Arial" panose="020B0604020202020204" pitchFamily="34" charset="0"/>
                        </a:rPr>
                        <a:t>Destination Countries</a:t>
                      </a:r>
                    </a:p>
                  </a:txBody>
                  <a:tcPr marL="0" marR="0" marT="0" marB="0" anchor="ctr">
                    <a:lnL w="63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785290878"/>
                  </a:ext>
                </a:extLst>
              </a:tr>
              <a:tr h="1545518">
                <a:tc>
                  <a:txBody>
                    <a:bodyPr/>
                    <a:lstStyle/>
                    <a:p>
                      <a:pPr algn="l" fontAlgn="b"/>
                      <a:r>
                        <a:rPr lang="en-ZA" sz="1600" b="0" i="0" u="none" strike="noStrike" dirty="0">
                          <a:solidFill>
                            <a:srgbClr val="000000"/>
                          </a:solidFill>
                          <a:effectLst/>
                          <a:latin typeface="Arial" panose="020B0604020202020204" pitchFamily="34" charset="0"/>
                        </a:rPr>
                        <a:t> </a:t>
                      </a:r>
                      <a:endParaRPr lang="en-ZA" sz="1600" b="0" i="0" u="none" strike="noStrike" dirty="0">
                        <a:solidFill>
                          <a:srgbClr val="000000"/>
                        </a:solidFill>
                        <a:effectLst/>
                        <a:latin typeface="Calibri" panose="020F0502020204030204" pitchFamily="34" charset="0"/>
                      </a:endParaRPr>
                    </a:p>
                  </a:txBody>
                  <a:tcPr marL="0" marR="0" marT="0" marB="0">
                    <a:lnL w="381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ZA" sz="1600" b="0" i="0" u="none" strike="noStrike" dirty="0">
                          <a:solidFill>
                            <a:srgbClr val="000000"/>
                          </a:solidFill>
                          <a:effectLst/>
                          <a:latin typeface="Arial" panose="020B0604020202020204" pitchFamily="34" charset="0"/>
                        </a:rPr>
                        <a:t>Solid Oxide </a:t>
                      </a:r>
                      <a:br>
                        <a:rPr lang="en-ZA" sz="1600" b="0" i="0" u="none" strike="noStrike" dirty="0">
                          <a:solidFill>
                            <a:srgbClr val="000000"/>
                          </a:solidFill>
                          <a:effectLst/>
                          <a:latin typeface="Arial" panose="020B0604020202020204" pitchFamily="34" charset="0"/>
                        </a:rPr>
                      </a:br>
                      <a:r>
                        <a:rPr lang="en-ZA" sz="1600" b="0" i="0" u="none" strike="noStrike" dirty="0">
                          <a:solidFill>
                            <a:srgbClr val="000000"/>
                          </a:solidFill>
                          <a:effectLst/>
                          <a:latin typeface="Arial" panose="020B0604020202020204" pitchFamily="34" charset="0"/>
                        </a:rPr>
                        <a:t>Fuel Cell</a:t>
                      </a:r>
                    </a:p>
                    <a:p>
                      <a:pPr algn="ctr" fontAlgn="ctr"/>
                      <a:r>
                        <a:rPr lang="en-ZA" sz="1600" dirty="0">
                          <a:latin typeface="Arial" panose="020B0604020202020204" pitchFamily="34" charset="0"/>
                          <a:cs typeface="Arial" panose="020B0604020202020204" pitchFamily="34" charset="0"/>
                        </a:rPr>
                        <a:t>(R750 million Phase 1</a:t>
                      </a:r>
                    </a:p>
                    <a:p>
                      <a:pPr algn="ctr" fontAlgn="ctr"/>
                      <a:r>
                        <a:rPr lang="en-ZA" sz="1600" dirty="0">
                          <a:latin typeface="Arial" panose="020B0604020202020204" pitchFamily="34" charset="0"/>
                          <a:cs typeface="Arial" panose="020B0604020202020204" pitchFamily="34" charset="0"/>
                        </a:rPr>
                        <a:t>R3,5 billion over 5 years)</a:t>
                      </a:r>
                      <a:endParaRPr lang="en-ZA" sz="1600" b="0" i="0" u="none" strike="noStrike" dirty="0">
                        <a:solidFill>
                          <a:srgbClr val="000000"/>
                        </a:solidFill>
                        <a:effectLst/>
                        <a:latin typeface="Arial" panose="020B0604020202020204" pitchFamily="34" charset="0"/>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ZA" sz="1600" b="0" i="0" u="none" strike="noStrike" dirty="0">
                          <a:solidFill>
                            <a:srgbClr val="000000"/>
                          </a:solidFill>
                          <a:effectLst/>
                          <a:latin typeface="Arial" panose="020B0604020202020204" pitchFamily="34" charset="0"/>
                        </a:rPr>
                        <a:t>450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ZA" sz="1600" b="0" i="0" u="none" strike="noStrike" dirty="0">
                          <a:solidFill>
                            <a:srgbClr val="000000"/>
                          </a:solidFill>
                          <a:effectLst/>
                          <a:latin typeface="Arial" panose="020B0604020202020204" pitchFamily="34" charset="0"/>
                        </a:rPr>
                        <a:t>1750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72000" algn="l" fontAlgn="ctr"/>
                      <a:r>
                        <a:rPr lang="en-ZA" sz="1600" b="0" i="0" u="none" strike="noStrike" dirty="0">
                          <a:solidFill>
                            <a:srgbClr val="000000"/>
                          </a:solidFill>
                          <a:effectLst/>
                          <a:latin typeface="Arial" panose="020B0604020202020204" pitchFamily="34" charset="0"/>
                        </a:rPr>
                        <a:t>Circa  $100 million</a:t>
                      </a:r>
                    </a:p>
                  </a:txBody>
                  <a:tcPr marL="0" marR="0" marT="0" marB="0" anchor="ctr">
                    <a:lnL w="635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72000" algn="l" fontAlgn="ctr"/>
                      <a:r>
                        <a:rPr lang="en-ZA" sz="1600" b="0" i="0" u="none" strike="noStrike" dirty="0">
                          <a:solidFill>
                            <a:srgbClr val="000000"/>
                          </a:solidFill>
                          <a:effectLst/>
                          <a:latin typeface="Arial" panose="020B0604020202020204" pitchFamily="34" charset="0"/>
                        </a:rPr>
                        <a:t>25% of products will be exported to:</a:t>
                      </a:r>
                    </a:p>
                    <a:p>
                      <a:pPr marL="72000" algn="l" fontAlgn="ctr"/>
                      <a:r>
                        <a:rPr lang="en-ZA" sz="1600" b="0" i="0" u="none" strike="noStrike" dirty="0">
                          <a:solidFill>
                            <a:srgbClr val="000000"/>
                          </a:solidFill>
                          <a:effectLst/>
                          <a:latin typeface="Arial" panose="020B0604020202020204" pitchFamily="34" charset="0"/>
                        </a:rPr>
                        <a:t>Europe, Zambia, Lesotho, Nigeria</a:t>
                      </a:r>
                    </a:p>
                  </a:txBody>
                  <a:tcPr marL="0" marR="0" marT="0" marB="0" anchor="ctr">
                    <a:lnL w="635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0911952"/>
                  </a:ext>
                </a:extLst>
              </a:tr>
              <a:tr h="1277836">
                <a:tc>
                  <a:txBody>
                    <a:bodyPr/>
                    <a:lstStyle/>
                    <a:p>
                      <a:pPr algn="l" fontAlgn="b"/>
                      <a:r>
                        <a:rPr lang="en-ZA" sz="1600" b="0" i="0" u="none" strike="noStrike">
                          <a:solidFill>
                            <a:srgbClr val="000000"/>
                          </a:solidFill>
                          <a:effectLst/>
                          <a:latin typeface="Arial" panose="020B0604020202020204" pitchFamily="34" charset="0"/>
                        </a:rPr>
                        <a:t> </a:t>
                      </a:r>
                      <a:endParaRPr lang="en-ZA" sz="1600" b="0" i="0" u="none" strike="noStrike">
                        <a:solidFill>
                          <a:srgbClr val="000000"/>
                        </a:solidFill>
                        <a:effectLst/>
                        <a:latin typeface="Calibri" panose="020F0502020204030204" pitchFamily="34" charset="0"/>
                      </a:endParaRPr>
                    </a:p>
                  </a:txBody>
                  <a:tcPr marL="0" marR="0" marT="0" marB="0">
                    <a:lnL w="381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ZA" sz="1600" b="0" i="0" u="none" strike="noStrike" dirty="0">
                          <a:solidFill>
                            <a:srgbClr val="000000"/>
                          </a:solidFill>
                          <a:effectLst/>
                          <a:latin typeface="Arial" panose="020B0604020202020204" pitchFamily="34" charset="0"/>
                        </a:rPr>
                        <a:t>Composite LPG Cylinder</a:t>
                      </a:r>
                    </a:p>
                    <a:p>
                      <a:pPr marL="0" marR="0" lvl="0" indent="0" algn="ctr" defTabSz="457200" rtl="0" eaLnBrk="1" fontAlgn="ctr" latinLnBrk="0" hangingPunct="1">
                        <a:lnSpc>
                          <a:spcPct val="100000"/>
                        </a:lnSpc>
                        <a:spcBef>
                          <a:spcPts val="0"/>
                        </a:spcBef>
                        <a:spcAft>
                          <a:spcPts val="0"/>
                        </a:spcAft>
                        <a:buClrTx/>
                        <a:buSzTx/>
                        <a:buFontTx/>
                        <a:buNone/>
                        <a:tabLst/>
                        <a:defRPr/>
                      </a:pPr>
                      <a:r>
                        <a:rPr lang="en-ZA" sz="1600" dirty="0">
                          <a:latin typeface="Arial" panose="020B0604020202020204" pitchFamily="34" charset="0"/>
                          <a:cs typeface="Arial" panose="020B0604020202020204" pitchFamily="34" charset="0"/>
                        </a:rPr>
                        <a:t>(R1,1 billion)</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ZA" sz="1600" b="0" i="0" u="none" strike="noStrike">
                          <a:solidFill>
                            <a:srgbClr val="000000"/>
                          </a:solidFill>
                          <a:effectLst/>
                          <a:latin typeface="Arial" panose="020B0604020202020204" pitchFamily="34" charset="0"/>
                        </a:rPr>
                        <a:t>547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ZA" sz="1600" b="0" i="0" u="none" strike="noStrike" dirty="0">
                          <a:solidFill>
                            <a:srgbClr val="000000"/>
                          </a:solidFill>
                          <a:effectLst/>
                          <a:latin typeface="Arial" panose="020B0604020202020204" pitchFamily="34" charset="0"/>
                        </a:rPr>
                        <a:t>550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72000" algn="l" fontAlgn="ctr"/>
                      <a:r>
                        <a:rPr lang="en-US" sz="1600" b="0" i="0" u="none" strike="noStrike" dirty="0">
                          <a:solidFill>
                            <a:srgbClr val="000000"/>
                          </a:solidFill>
                          <a:effectLst/>
                          <a:latin typeface="Arial" panose="020B0604020202020204" pitchFamily="34" charset="0"/>
                        </a:rPr>
                        <a:t>Circa $9 million</a:t>
                      </a:r>
                    </a:p>
                  </a:txBody>
                  <a:tcPr marL="0" marR="0" marT="0" marB="0" anchor="ctr">
                    <a:lnL w="635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72000" algn="l" fontAlgn="ctr"/>
                      <a:r>
                        <a:rPr lang="en-US" sz="1600" b="0" i="0" u="none" strike="noStrike" dirty="0">
                          <a:solidFill>
                            <a:srgbClr val="000000"/>
                          </a:solidFill>
                          <a:effectLst/>
                          <a:latin typeface="Arial" panose="020B0604020202020204" pitchFamily="34" charset="0"/>
                        </a:rPr>
                        <a:t>20% of products will be exported to:</a:t>
                      </a:r>
                      <a:br>
                        <a:rPr lang="en-US" sz="1600" b="0" i="0" u="none" strike="noStrike" dirty="0">
                          <a:solidFill>
                            <a:srgbClr val="000000"/>
                          </a:solidFill>
                          <a:effectLst/>
                          <a:latin typeface="Arial" panose="020B0604020202020204" pitchFamily="34" charset="0"/>
                        </a:rPr>
                      </a:br>
                      <a:r>
                        <a:rPr lang="en-US" sz="1600" b="0" i="0" u="none" strike="noStrike" dirty="0">
                          <a:solidFill>
                            <a:srgbClr val="000000"/>
                          </a:solidFill>
                          <a:effectLst/>
                          <a:latin typeface="Arial" panose="020B0604020202020204" pitchFamily="34" charset="0"/>
                        </a:rPr>
                        <a:t>Botswana, Zimbabwe, Namibia, Lesotho, Zambia</a:t>
                      </a:r>
                    </a:p>
                  </a:txBody>
                  <a:tcPr marL="0" marR="0" marT="0" marB="0" anchor="ctr">
                    <a:lnL w="635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7245177"/>
                  </a:ext>
                </a:extLst>
              </a:tr>
              <a:tr h="1197345">
                <a:tc>
                  <a:txBody>
                    <a:bodyPr/>
                    <a:lstStyle/>
                    <a:p>
                      <a:pPr algn="l" fontAlgn="b"/>
                      <a:r>
                        <a:rPr lang="en-ZA" sz="1600" b="0" i="0" u="none" strike="noStrike">
                          <a:solidFill>
                            <a:srgbClr val="000000"/>
                          </a:solidFill>
                          <a:effectLst/>
                          <a:latin typeface="Arial" panose="020B0604020202020204" pitchFamily="34" charset="0"/>
                        </a:rPr>
                        <a:t> </a:t>
                      </a:r>
                      <a:endParaRPr lang="en-ZA" sz="1600" b="0" i="0" u="none" strike="noStrike">
                        <a:solidFill>
                          <a:srgbClr val="000000"/>
                        </a:solidFill>
                        <a:effectLst/>
                        <a:latin typeface="Calibri" panose="020F0502020204030204" pitchFamily="34" charset="0"/>
                      </a:endParaRPr>
                    </a:p>
                  </a:txBody>
                  <a:tcPr marL="0" marR="0" marT="0" marB="0">
                    <a:lnL w="381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ZA" sz="1600" b="0" i="0" u="none" strike="noStrike" dirty="0">
                          <a:solidFill>
                            <a:srgbClr val="000000"/>
                          </a:solidFill>
                          <a:effectLst/>
                          <a:latin typeface="Arial" panose="020B0604020202020204" pitchFamily="34" charset="0"/>
                        </a:rPr>
                        <a:t>Transport Hub Services</a:t>
                      </a:r>
                    </a:p>
                    <a:p>
                      <a:pPr algn="ctr" fontAlgn="ctr"/>
                      <a:r>
                        <a:rPr lang="en-ZA" sz="1600" b="0" i="0" u="none" strike="noStrike" dirty="0">
                          <a:solidFill>
                            <a:srgbClr val="000000"/>
                          </a:solidFill>
                          <a:effectLst/>
                          <a:latin typeface="Arial" panose="020B0604020202020204" pitchFamily="34" charset="0"/>
                        </a:rPr>
                        <a:t>(R 100 million)</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ZA" sz="1600" b="0" i="0" u="none" strike="noStrike" dirty="0">
                          <a:solidFill>
                            <a:srgbClr val="000000"/>
                          </a:solidFill>
                          <a:effectLst/>
                          <a:latin typeface="Arial" panose="020B0604020202020204" pitchFamily="34" charset="0"/>
                        </a:rPr>
                        <a:t>38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ZA" sz="1600" b="0" i="0" u="none" strike="noStrike" dirty="0">
                          <a:solidFill>
                            <a:srgbClr val="000000"/>
                          </a:solidFill>
                          <a:effectLst/>
                          <a:latin typeface="Arial" panose="020B0604020202020204" pitchFamily="34" charset="0"/>
                        </a:rPr>
                        <a:t>50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2000" algn="l" fontAlgn="ctr"/>
                      <a:r>
                        <a:rPr lang="en-ZA" sz="1600" b="0" i="0" u="none" strike="noStrike" dirty="0">
                          <a:solidFill>
                            <a:srgbClr val="000000"/>
                          </a:solidFill>
                          <a:effectLst/>
                          <a:latin typeface="Arial" panose="020B0604020202020204" pitchFamily="34" charset="0"/>
                        </a:rPr>
                        <a:t>Not Applicable</a:t>
                      </a:r>
                    </a:p>
                  </a:txBody>
                  <a:tcPr marL="0" marR="0" marT="0" marB="0" anchor="ctr">
                    <a:lnL w="635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2000" algn="l" fontAlgn="ctr"/>
                      <a:r>
                        <a:rPr lang="en-ZA" sz="1600" b="0" i="0" u="none" strike="noStrike" dirty="0">
                          <a:solidFill>
                            <a:srgbClr val="000000"/>
                          </a:solidFill>
                          <a:effectLst/>
                          <a:latin typeface="Arial" panose="020B0604020202020204" pitchFamily="34" charset="0"/>
                        </a:rPr>
                        <a:t>Not Applicable</a:t>
                      </a:r>
                    </a:p>
                  </a:txBody>
                  <a:tcPr marL="0" marR="0" marT="0" marB="0" anchor="ctr">
                    <a:lnL w="635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0659575"/>
                  </a:ext>
                </a:extLst>
              </a:tr>
            </a:tbl>
          </a:graphicData>
        </a:graphic>
      </p:graphicFrame>
      <p:pic>
        <p:nvPicPr>
          <p:cNvPr id="10" name="Picture 9">
            <a:extLst>
              <a:ext uri="{FF2B5EF4-FFF2-40B4-BE49-F238E27FC236}">
                <a16:creationId xmlns:a16="http://schemas.microsoft.com/office/drawing/2014/main" id="{4454D725-F318-A83C-967C-E67095CB7BE0}"/>
              </a:ext>
            </a:extLst>
          </p:cNvPr>
          <p:cNvPicPr>
            <a:picLocks noChangeAspect="1"/>
          </p:cNvPicPr>
          <p:nvPr/>
        </p:nvPicPr>
        <p:blipFill>
          <a:blip r:embed="rId2"/>
          <a:stretch>
            <a:fillRect/>
          </a:stretch>
        </p:blipFill>
        <p:spPr>
          <a:xfrm>
            <a:off x="504498" y="2227908"/>
            <a:ext cx="1780295" cy="450904"/>
          </a:xfrm>
          <a:prstGeom prst="rect">
            <a:avLst/>
          </a:prstGeom>
        </p:spPr>
      </p:pic>
      <p:pic>
        <p:nvPicPr>
          <p:cNvPr id="11" name="Picture 10">
            <a:extLst>
              <a:ext uri="{FF2B5EF4-FFF2-40B4-BE49-F238E27FC236}">
                <a16:creationId xmlns:a16="http://schemas.microsoft.com/office/drawing/2014/main" id="{F747A7D8-DAC5-1281-A5E8-6521CF4666DD}"/>
              </a:ext>
            </a:extLst>
          </p:cNvPr>
          <p:cNvPicPr>
            <a:picLocks noChangeAspect="1"/>
          </p:cNvPicPr>
          <p:nvPr/>
        </p:nvPicPr>
        <p:blipFill>
          <a:blip r:embed="rId3"/>
          <a:stretch>
            <a:fillRect/>
          </a:stretch>
        </p:blipFill>
        <p:spPr>
          <a:xfrm>
            <a:off x="906864" y="3432572"/>
            <a:ext cx="975562" cy="968723"/>
          </a:xfrm>
          <a:prstGeom prst="rect">
            <a:avLst/>
          </a:prstGeom>
        </p:spPr>
      </p:pic>
      <p:pic>
        <p:nvPicPr>
          <p:cNvPr id="12" name="Picture 11">
            <a:extLst>
              <a:ext uri="{FF2B5EF4-FFF2-40B4-BE49-F238E27FC236}">
                <a16:creationId xmlns:a16="http://schemas.microsoft.com/office/drawing/2014/main" id="{F12786CF-C3DC-E7AC-48E7-9F2F49478B04}"/>
              </a:ext>
            </a:extLst>
          </p:cNvPr>
          <p:cNvPicPr>
            <a:picLocks noChangeAspect="1"/>
          </p:cNvPicPr>
          <p:nvPr/>
        </p:nvPicPr>
        <p:blipFill>
          <a:blip r:embed="rId4"/>
          <a:stretch>
            <a:fillRect/>
          </a:stretch>
        </p:blipFill>
        <p:spPr>
          <a:xfrm>
            <a:off x="765545" y="4705133"/>
            <a:ext cx="1258200" cy="713435"/>
          </a:xfrm>
          <a:prstGeom prst="rect">
            <a:avLst/>
          </a:prstGeom>
        </p:spPr>
      </p:pic>
    </p:spTree>
    <p:extLst>
      <p:ext uri="{BB962C8B-B14F-4D97-AF65-F5344CB8AC3E}">
        <p14:creationId xmlns:p14="http://schemas.microsoft.com/office/powerpoint/2010/main" val="3105947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9D2CB-0E41-1DC5-766D-C346406AFC0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Additional priority investments</a:t>
            </a:r>
          </a:p>
        </p:txBody>
      </p:sp>
      <p:sp>
        <p:nvSpPr>
          <p:cNvPr id="2" name="Content Placeholder 1">
            <a:extLst>
              <a:ext uri="{FF2B5EF4-FFF2-40B4-BE49-F238E27FC236}">
                <a16:creationId xmlns:a16="http://schemas.microsoft.com/office/drawing/2014/main" id="{12919493-DED4-9E35-9061-959CD4E669E1}"/>
              </a:ext>
            </a:extLst>
          </p:cNvPr>
          <p:cNvSpPr txBox="1">
            <a:spLocks/>
          </p:cNvSpPr>
          <p:nvPr/>
        </p:nvSpPr>
        <p:spPr>
          <a:xfrm>
            <a:off x="1087119" y="751865"/>
            <a:ext cx="9381943" cy="1008037"/>
          </a:xfrm>
          <a:prstGeom prst="rect">
            <a:avLst/>
          </a:prstGeom>
          <a:solidFill>
            <a:schemeClr val="bg1">
              <a:lumMod val="95000"/>
            </a:schemeClr>
          </a:solidFill>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20000"/>
              </a:lnSpc>
              <a:buFont typeface="Wingdings 3" charset="2"/>
              <a:buNone/>
            </a:pPr>
            <a:r>
              <a:rPr lang="en-US" sz="1600" b="1" dirty="0">
                <a:latin typeface="Arial" panose="020B0604020202020204" pitchFamily="34" charset="0"/>
                <a:cs typeface="Arial" panose="020B0604020202020204" pitchFamily="34" charset="0"/>
              </a:rPr>
              <a:t>Below is a brief description of </a:t>
            </a:r>
            <a:r>
              <a:rPr lang="en-US" sz="1600" b="1" u="sng" dirty="0">
                <a:latin typeface="Arial" panose="020B0604020202020204" pitchFamily="34" charset="0"/>
                <a:cs typeface="Arial" panose="020B0604020202020204" pitchFamily="34" charset="0"/>
              </a:rPr>
              <a:t>some</a:t>
            </a:r>
            <a:r>
              <a:rPr lang="en-US" sz="1600" b="1" dirty="0">
                <a:latin typeface="Arial" panose="020B0604020202020204" pitchFamily="34" charset="0"/>
                <a:cs typeface="Arial" panose="020B0604020202020204" pitchFamily="34" charset="0"/>
              </a:rPr>
              <a:t> of the investments (Batch 2) that are being pursued for maturing onto the Vaal SEZ sites. They are a various stages of development and are expected to reach financial close over the next 12-18 months.</a:t>
            </a:r>
          </a:p>
        </p:txBody>
      </p:sp>
      <p:graphicFrame>
        <p:nvGraphicFramePr>
          <p:cNvPr id="4" name="Table 5">
            <a:extLst>
              <a:ext uri="{FF2B5EF4-FFF2-40B4-BE49-F238E27FC236}">
                <a16:creationId xmlns:a16="http://schemas.microsoft.com/office/drawing/2014/main" id="{A01FEC3F-A670-7DDB-0D9C-F7C4204E8BF2}"/>
              </a:ext>
            </a:extLst>
          </p:cNvPr>
          <p:cNvGraphicFramePr>
            <a:graphicFrameLocks noGrp="1"/>
          </p:cNvGraphicFramePr>
          <p:nvPr>
            <p:extLst>
              <p:ext uri="{D42A27DB-BD31-4B8C-83A1-F6EECF244321}">
                <p14:modId xmlns:p14="http://schemas.microsoft.com/office/powerpoint/2010/main" val="442444513"/>
              </p:ext>
            </p:extLst>
          </p:nvPr>
        </p:nvGraphicFramePr>
        <p:xfrm>
          <a:off x="1087120" y="1835739"/>
          <a:ext cx="9381943" cy="4122880"/>
        </p:xfrm>
        <a:graphic>
          <a:graphicData uri="http://schemas.openxmlformats.org/drawingml/2006/table">
            <a:tbl>
              <a:tblPr firstRow="1" bandRow="1">
                <a:tableStyleId>{7E9639D4-E3E2-4D34-9284-5A2195B3D0D7}</a:tableStyleId>
              </a:tblPr>
              <a:tblGrid>
                <a:gridCol w="2014799">
                  <a:extLst>
                    <a:ext uri="{9D8B030D-6E8A-4147-A177-3AD203B41FA5}">
                      <a16:colId xmlns:a16="http://schemas.microsoft.com/office/drawing/2014/main" val="1597074535"/>
                    </a:ext>
                  </a:extLst>
                </a:gridCol>
                <a:gridCol w="5241859">
                  <a:extLst>
                    <a:ext uri="{9D8B030D-6E8A-4147-A177-3AD203B41FA5}">
                      <a16:colId xmlns:a16="http://schemas.microsoft.com/office/drawing/2014/main" val="1164560708"/>
                    </a:ext>
                  </a:extLst>
                </a:gridCol>
                <a:gridCol w="2125285">
                  <a:extLst>
                    <a:ext uri="{9D8B030D-6E8A-4147-A177-3AD203B41FA5}">
                      <a16:colId xmlns:a16="http://schemas.microsoft.com/office/drawing/2014/main" val="1674327288"/>
                    </a:ext>
                  </a:extLst>
                </a:gridCol>
              </a:tblGrid>
              <a:tr h="298750">
                <a:tc>
                  <a:txBody>
                    <a:bodyPr/>
                    <a:lstStyle/>
                    <a:p>
                      <a:r>
                        <a:rPr lang="en-ZA" sz="1600" dirty="0">
                          <a:latin typeface="Helvetica" panose="020B0604020202020204" pitchFamily="34" charset="0"/>
                          <a:cs typeface="Helvetica" panose="020B0604020202020204" pitchFamily="34" charset="0"/>
                        </a:rPr>
                        <a:t>INVESTMENT</a:t>
                      </a:r>
                    </a:p>
                  </a:txBody>
                  <a:tcPr anchor="ctr">
                    <a:solidFill>
                      <a:srgbClr val="002060"/>
                    </a:solidFill>
                  </a:tcPr>
                </a:tc>
                <a:tc>
                  <a:txBody>
                    <a:bodyPr/>
                    <a:lstStyle/>
                    <a:p>
                      <a:r>
                        <a:rPr lang="en-ZA" sz="1600" dirty="0">
                          <a:latin typeface="Helvetica" panose="020B0604020202020204" pitchFamily="34" charset="0"/>
                          <a:cs typeface="Helvetica" panose="020B0604020202020204" pitchFamily="34" charset="0"/>
                        </a:rPr>
                        <a:t>DESCRIPTION</a:t>
                      </a:r>
                    </a:p>
                  </a:txBody>
                  <a:tcPr anchor="ct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600" dirty="0">
                          <a:latin typeface="Helvetica" panose="020B0604020202020204" pitchFamily="34" charset="0"/>
                          <a:cs typeface="Helvetica" panose="020B0604020202020204" pitchFamily="34" charset="0"/>
                        </a:rPr>
                        <a:t>MUNICIPALITY</a:t>
                      </a:r>
                    </a:p>
                  </a:txBody>
                  <a:tcPr anchor="ctr">
                    <a:solidFill>
                      <a:srgbClr val="002060"/>
                    </a:solidFill>
                  </a:tcPr>
                </a:tc>
                <a:extLst>
                  <a:ext uri="{0D108BD9-81ED-4DB2-BD59-A6C34878D82A}">
                    <a16:rowId xmlns:a16="http://schemas.microsoft.com/office/drawing/2014/main" val="3695676859"/>
                  </a:ext>
                </a:extLst>
              </a:tr>
              <a:tr h="378760">
                <a:tc>
                  <a:txBody>
                    <a:bodyPr/>
                    <a:lstStyle/>
                    <a:p>
                      <a:r>
                        <a:rPr lang="en-ZA" sz="1400" b="1" dirty="0">
                          <a:solidFill>
                            <a:srgbClr val="002060"/>
                          </a:solidFill>
                          <a:latin typeface="Helvetica" panose="020B0604020202020204" pitchFamily="34" charset="0"/>
                          <a:cs typeface="Helvetica" panose="020B0604020202020204" pitchFamily="34" charset="0"/>
                        </a:rPr>
                        <a:t>MTP Aviation</a:t>
                      </a:r>
                    </a:p>
                  </a:txBody>
                  <a:tcPr anchor="ctr">
                    <a:solidFill>
                      <a:schemeClr val="bg1">
                        <a:lumMod val="95000"/>
                      </a:schemeClr>
                    </a:solidFill>
                  </a:tcPr>
                </a:tc>
                <a:tc>
                  <a:txBody>
                    <a:bodyPr/>
                    <a:lstStyle/>
                    <a:p>
                      <a:pPr marL="0" indent="0">
                        <a:lnSpc>
                          <a:spcPct val="100000"/>
                        </a:lnSpc>
                        <a:buFontTx/>
                        <a:buNone/>
                      </a:pPr>
                      <a:r>
                        <a:rPr lang="en-ZA" sz="1400" dirty="0">
                          <a:latin typeface="Helvetica" panose="020B0604020202020204" pitchFamily="34" charset="0"/>
                          <a:cs typeface="Helvetica" panose="020B0604020202020204" pitchFamily="34" charset="0"/>
                        </a:rPr>
                        <a:t>Heidelberg Aerodrome</a:t>
                      </a:r>
                    </a:p>
                  </a:txBody>
                  <a:tcPr anchor="ctr"/>
                </a:tc>
                <a:tc>
                  <a:txBody>
                    <a:bodyPr/>
                    <a:lstStyle/>
                    <a:p>
                      <a:pPr marL="0" indent="0" algn="ctr">
                        <a:lnSpc>
                          <a:spcPct val="100000"/>
                        </a:lnSpc>
                        <a:buFont typeface="Wingdings" panose="05000000000000000000" pitchFamily="2" charset="2"/>
                        <a:buNone/>
                      </a:pPr>
                      <a:r>
                        <a:rPr lang="en-ZA" sz="1400" dirty="0">
                          <a:latin typeface="Helvetica" panose="020B0604020202020204" pitchFamily="34" charset="0"/>
                          <a:cs typeface="Helvetica" panose="020B0604020202020204" pitchFamily="34" charset="0"/>
                        </a:rPr>
                        <a:t>Lesedi</a:t>
                      </a:r>
                    </a:p>
                  </a:txBody>
                  <a:tcPr anchor="ctr"/>
                </a:tc>
                <a:extLst>
                  <a:ext uri="{0D108BD9-81ED-4DB2-BD59-A6C34878D82A}">
                    <a16:rowId xmlns:a16="http://schemas.microsoft.com/office/drawing/2014/main" val="3439266204"/>
                  </a:ext>
                </a:extLst>
              </a:tr>
              <a:tr h="378760">
                <a:tc>
                  <a:txBody>
                    <a:bodyPr/>
                    <a:lstStyle/>
                    <a:p>
                      <a:r>
                        <a:rPr lang="en-ZA" sz="1400" b="1" dirty="0" err="1">
                          <a:solidFill>
                            <a:srgbClr val="002060"/>
                          </a:solidFill>
                          <a:latin typeface="Helvetica" panose="020B0604020202020204" pitchFamily="34" charset="0"/>
                          <a:cs typeface="Helvetica" panose="020B0604020202020204" pitchFamily="34" charset="0"/>
                        </a:rPr>
                        <a:t>Aselsan</a:t>
                      </a:r>
                      <a:endParaRPr lang="en-ZA" sz="1400" b="1" dirty="0">
                        <a:solidFill>
                          <a:srgbClr val="002060"/>
                        </a:solidFill>
                        <a:latin typeface="Helvetica" panose="020B0604020202020204" pitchFamily="34" charset="0"/>
                        <a:cs typeface="Helvetica" panose="020B0604020202020204" pitchFamily="34" charset="0"/>
                      </a:endParaRPr>
                    </a:p>
                  </a:txBody>
                  <a:tcPr anchor="ctr">
                    <a:solidFill>
                      <a:schemeClr val="bg1">
                        <a:lumMod val="95000"/>
                      </a:schemeClr>
                    </a:solidFill>
                  </a:tcPr>
                </a:tc>
                <a:tc>
                  <a:txBody>
                    <a:bodyPr/>
                    <a:lstStyle/>
                    <a:p>
                      <a:pPr marL="0" indent="0">
                        <a:lnSpc>
                          <a:spcPct val="100000"/>
                        </a:lnSpc>
                        <a:buFontTx/>
                        <a:buNone/>
                      </a:pPr>
                      <a:r>
                        <a:rPr lang="en-ZA" sz="1400" dirty="0">
                          <a:latin typeface="Helvetica" panose="020B0604020202020204" pitchFamily="34" charset="0"/>
                          <a:cs typeface="Helvetica" panose="020B0604020202020204" pitchFamily="34" charset="0"/>
                        </a:rPr>
                        <a:t>Manufacture of two-way radios</a:t>
                      </a:r>
                    </a:p>
                  </a:txBody>
                  <a:tcPr anchor="ctr"/>
                </a:tc>
                <a:tc>
                  <a:txBody>
                    <a:bodyPr/>
                    <a:lstStyle/>
                    <a:p>
                      <a:pPr marL="0" indent="0" algn="ctr">
                        <a:lnSpc>
                          <a:spcPct val="100000"/>
                        </a:lnSpc>
                        <a:buFont typeface="Wingdings" panose="05000000000000000000" pitchFamily="2" charset="2"/>
                        <a:buNone/>
                      </a:pPr>
                      <a:r>
                        <a:rPr lang="en-ZA" sz="1400" dirty="0">
                          <a:latin typeface="Helvetica" panose="020B0604020202020204" pitchFamily="34" charset="0"/>
                          <a:cs typeface="Helvetica" panose="020B0604020202020204" pitchFamily="34" charset="0"/>
                        </a:rPr>
                        <a:t>Lesedi</a:t>
                      </a:r>
                    </a:p>
                  </a:txBody>
                  <a:tcPr anchor="ctr"/>
                </a:tc>
                <a:extLst>
                  <a:ext uri="{0D108BD9-81ED-4DB2-BD59-A6C34878D82A}">
                    <a16:rowId xmlns:a16="http://schemas.microsoft.com/office/drawing/2014/main" val="4058486071"/>
                  </a:ext>
                </a:extLst>
              </a:tr>
              <a:tr h="378760">
                <a:tc>
                  <a:txBody>
                    <a:bodyPr/>
                    <a:lstStyle/>
                    <a:p>
                      <a:r>
                        <a:rPr lang="en-ZA" sz="1400" b="1" dirty="0">
                          <a:solidFill>
                            <a:srgbClr val="002060"/>
                          </a:solidFill>
                          <a:latin typeface="Helvetica" panose="020B0604020202020204" pitchFamily="34" charset="0"/>
                          <a:cs typeface="Helvetica" panose="020B0604020202020204" pitchFamily="34" charset="0"/>
                        </a:rPr>
                        <a:t>Paramount</a:t>
                      </a:r>
                    </a:p>
                  </a:txBody>
                  <a:tcPr anchor="ctr">
                    <a:solidFill>
                      <a:schemeClr val="bg1">
                        <a:lumMod val="95000"/>
                      </a:schemeClr>
                    </a:solidFill>
                  </a:tcPr>
                </a:tc>
                <a:tc>
                  <a:txBody>
                    <a:bodyPr/>
                    <a:lstStyle/>
                    <a:p>
                      <a:pPr marL="0" indent="0">
                        <a:lnSpc>
                          <a:spcPct val="100000"/>
                        </a:lnSpc>
                        <a:buFontTx/>
                        <a:buNone/>
                      </a:pPr>
                      <a:r>
                        <a:rPr lang="en-ZA" sz="1400" dirty="0">
                          <a:latin typeface="Helvetica" panose="020B0604020202020204" pitchFamily="34" charset="0"/>
                          <a:cs typeface="Helvetica" panose="020B0604020202020204" pitchFamily="34" charset="0"/>
                        </a:rPr>
                        <a:t>Aerospace integration centre</a:t>
                      </a:r>
                    </a:p>
                  </a:txBody>
                  <a:tcPr anchor="ctr"/>
                </a:tc>
                <a:tc>
                  <a:txBody>
                    <a:bodyPr/>
                    <a:lstStyle/>
                    <a:p>
                      <a:pPr marL="0" indent="0" algn="ctr">
                        <a:lnSpc>
                          <a:spcPct val="100000"/>
                        </a:lnSpc>
                        <a:buFont typeface="Wingdings" panose="05000000000000000000" pitchFamily="2" charset="2"/>
                        <a:buNone/>
                      </a:pPr>
                      <a:r>
                        <a:rPr lang="en-ZA" sz="1400" dirty="0">
                          <a:latin typeface="Helvetica" panose="020B0604020202020204" pitchFamily="34" charset="0"/>
                          <a:cs typeface="Helvetica" panose="020B0604020202020204" pitchFamily="34" charset="0"/>
                        </a:rPr>
                        <a:t>Lesedi</a:t>
                      </a:r>
                    </a:p>
                  </a:txBody>
                  <a:tcPr anchor="ctr"/>
                </a:tc>
                <a:extLst>
                  <a:ext uri="{0D108BD9-81ED-4DB2-BD59-A6C34878D82A}">
                    <a16:rowId xmlns:a16="http://schemas.microsoft.com/office/drawing/2014/main" val="2834051711"/>
                  </a:ext>
                </a:extLst>
              </a:tr>
              <a:tr h="378760">
                <a:tc>
                  <a:txBody>
                    <a:bodyPr/>
                    <a:lstStyle/>
                    <a:p>
                      <a:r>
                        <a:rPr lang="en-ZA" sz="1400" b="1" dirty="0">
                          <a:solidFill>
                            <a:srgbClr val="002060"/>
                          </a:solidFill>
                          <a:latin typeface="Helvetica" panose="020B0604020202020204" pitchFamily="34" charset="0"/>
                          <a:cs typeface="Helvetica" panose="020B0604020202020204" pitchFamily="34" charset="0"/>
                        </a:rPr>
                        <a:t>MD Helicopters</a:t>
                      </a:r>
                    </a:p>
                  </a:txBody>
                  <a:tcPr anchor="ctr">
                    <a:solidFill>
                      <a:schemeClr val="bg1">
                        <a:lumMod val="95000"/>
                      </a:schemeClr>
                    </a:solidFill>
                  </a:tcPr>
                </a:tc>
                <a:tc>
                  <a:txBody>
                    <a:bodyPr/>
                    <a:lstStyle/>
                    <a:p>
                      <a:pPr marL="0" indent="0">
                        <a:lnSpc>
                          <a:spcPct val="100000"/>
                        </a:lnSpc>
                        <a:buFontTx/>
                        <a:buNone/>
                      </a:pPr>
                      <a:r>
                        <a:rPr lang="en-ZA" sz="1400" dirty="0">
                          <a:latin typeface="Helvetica" panose="020B0604020202020204" pitchFamily="34" charset="0"/>
                          <a:cs typeface="Helvetica" panose="020B0604020202020204" pitchFamily="34" charset="0"/>
                        </a:rPr>
                        <a:t>Manufacture of helicopter blades</a:t>
                      </a:r>
                    </a:p>
                  </a:txBody>
                  <a:tcPr anchor="ctr"/>
                </a:tc>
                <a:tc>
                  <a:txBody>
                    <a:bodyPr/>
                    <a:lstStyle/>
                    <a:p>
                      <a:pPr marL="0" indent="0" algn="ctr">
                        <a:lnSpc>
                          <a:spcPct val="100000"/>
                        </a:lnSpc>
                        <a:buFont typeface="Wingdings" panose="05000000000000000000" pitchFamily="2" charset="2"/>
                        <a:buNone/>
                      </a:pPr>
                      <a:r>
                        <a:rPr lang="en-ZA" sz="1400" dirty="0">
                          <a:latin typeface="Helvetica" panose="020B0604020202020204" pitchFamily="34" charset="0"/>
                          <a:cs typeface="Helvetica" panose="020B0604020202020204" pitchFamily="34" charset="0"/>
                        </a:rPr>
                        <a:t>Lesedi</a:t>
                      </a:r>
                    </a:p>
                  </a:txBody>
                  <a:tcPr anchor="ctr"/>
                </a:tc>
                <a:extLst>
                  <a:ext uri="{0D108BD9-81ED-4DB2-BD59-A6C34878D82A}">
                    <a16:rowId xmlns:a16="http://schemas.microsoft.com/office/drawing/2014/main" val="2707595178"/>
                  </a:ext>
                </a:extLst>
              </a:tr>
              <a:tr h="378760">
                <a:tc>
                  <a:txBody>
                    <a:bodyPr/>
                    <a:lstStyle/>
                    <a:p>
                      <a:r>
                        <a:rPr lang="en-ZA" sz="1400" b="1" dirty="0" err="1">
                          <a:solidFill>
                            <a:srgbClr val="002060"/>
                          </a:solidFill>
                          <a:latin typeface="Helvetica" panose="020B0604020202020204" pitchFamily="34" charset="0"/>
                          <a:cs typeface="Helvetica" panose="020B0604020202020204" pitchFamily="34" charset="0"/>
                        </a:rPr>
                        <a:t>Kachila</a:t>
                      </a:r>
                      <a:endParaRPr lang="en-ZA" sz="1400" b="1" dirty="0">
                        <a:solidFill>
                          <a:srgbClr val="002060"/>
                        </a:solidFill>
                        <a:latin typeface="Helvetica" panose="020B0604020202020204" pitchFamily="34" charset="0"/>
                        <a:cs typeface="Helvetica" panose="020B0604020202020204" pitchFamily="34" charset="0"/>
                      </a:endParaRPr>
                    </a:p>
                  </a:txBody>
                  <a:tcPr anchor="ctr">
                    <a:solidFill>
                      <a:schemeClr val="bg1">
                        <a:lumMod val="95000"/>
                      </a:schemeClr>
                    </a:solidFill>
                  </a:tcPr>
                </a:tc>
                <a:tc>
                  <a:txBody>
                    <a:bodyPr/>
                    <a:lstStyle/>
                    <a:p>
                      <a:pPr marL="0" indent="0">
                        <a:lnSpc>
                          <a:spcPct val="100000"/>
                        </a:lnSpc>
                        <a:buFontTx/>
                        <a:buNone/>
                      </a:pPr>
                      <a:r>
                        <a:rPr lang="en-ZA" sz="1400" dirty="0">
                          <a:latin typeface="Helvetica" panose="020B0604020202020204" pitchFamily="34" charset="0"/>
                          <a:cs typeface="Helvetica" panose="020B0604020202020204" pitchFamily="34" charset="0"/>
                        </a:rPr>
                        <a:t>Manufacture of aerospace and defence instrumentation</a:t>
                      </a:r>
                    </a:p>
                  </a:txBody>
                  <a:tcPr anchor="ctr"/>
                </a:tc>
                <a:tc>
                  <a:txBody>
                    <a:bodyPr/>
                    <a:lstStyle/>
                    <a:p>
                      <a:pPr marL="0" indent="0" algn="ctr">
                        <a:lnSpc>
                          <a:spcPct val="100000"/>
                        </a:lnSpc>
                        <a:buFont typeface="Wingdings" panose="05000000000000000000" pitchFamily="2" charset="2"/>
                        <a:buNone/>
                      </a:pPr>
                      <a:r>
                        <a:rPr lang="en-ZA" sz="1400" dirty="0">
                          <a:latin typeface="Helvetica" panose="020B0604020202020204" pitchFamily="34" charset="0"/>
                          <a:cs typeface="Helvetica" panose="020B0604020202020204" pitchFamily="34" charset="0"/>
                        </a:rPr>
                        <a:t>Lesedi</a:t>
                      </a:r>
                    </a:p>
                  </a:txBody>
                  <a:tcPr anchor="ctr"/>
                </a:tc>
                <a:extLst>
                  <a:ext uri="{0D108BD9-81ED-4DB2-BD59-A6C34878D82A}">
                    <a16:rowId xmlns:a16="http://schemas.microsoft.com/office/drawing/2014/main" val="471741235"/>
                  </a:ext>
                </a:extLst>
              </a:tr>
              <a:tr h="378760">
                <a:tc>
                  <a:txBody>
                    <a:bodyPr/>
                    <a:lstStyle/>
                    <a:p>
                      <a:r>
                        <a:rPr lang="en-ZA" sz="1400" b="1" dirty="0" err="1">
                          <a:solidFill>
                            <a:srgbClr val="002060"/>
                          </a:solidFill>
                          <a:latin typeface="Helvetica" panose="020B0604020202020204" pitchFamily="34" charset="0"/>
                          <a:cs typeface="Helvetica" panose="020B0604020202020204" pitchFamily="34" charset="0"/>
                        </a:rPr>
                        <a:t>Afristarch</a:t>
                      </a:r>
                      <a:endParaRPr lang="en-ZA" sz="1400" b="1" dirty="0">
                        <a:solidFill>
                          <a:srgbClr val="002060"/>
                        </a:solidFill>
                        <a:latin typeface="Helvetica" panose="020B0604020202020204" pitchFamily="34" charset="0"/>
                        <a:cs typeface="Helvetica" panose="020B0604020202020204" pitchFamily="34" charset="0"/>
                      </a:endParaRPr>
                    </a:p>
                  </a:txBody>
                  <a:tcPr anchor="ctr">
                    <a:solidFill>
                      <a:schemeClr val="bg1">
                        <a:lumMod val="95000"/>
                      </a:schemeClr>
                    </a:solidFill>
                  </a:tcPr>
                </a:tc>
                <a:tc>
                  <a:txBody>
                    <a:bodyPr/>
                    <a:lstStyle/>
                    <a:p>
                      <a:pPr marL="0" indent="0">
                        <a:lnSpc>
                          <a:spcPct val="100000"/>
                        </a:lnSpc>
                        <a:buFontTx/>
                        <a:buNone/>
                      </a:pPr>
                      <a:r>
                        <a:rPr lang="en-ZA" sz="1400" dirty="0">
                          <a:latin typeface="Helvetica" panose="020B0604020202020204" pitchFamily="34" charset="0"/>
                          <a:cs typeface="Helvetica" panose="020B0604020202020204" pitchFamily="34" charset="0"/>
                        </a:rPr>
                        <a:t>Manufacture of starch from maize</a:t>
                      </a:r>
                    </a:p>
                  </a:txBody>
                  <a:tcPr anchor="ctr"/>
                </a:tc>
                <a:tc>
                  <a:txBody>
                    <a:bodyPr/>
                    <a:lstStyle/>
                    <a:p>
                      <a:pPr marL="0" indent="0" algn="ctr">
                        <a:lnSpc>
                          <a:spcPct val="100000"/>
                        </a:lnSpc>
                        <a:buFont typeface="Wingdings" panose="05000000000000000000" pitchFamily="2" charset="2"/>
                        <a:buNone/>
                      </a:pPr>
                      <a:r>
                        <a:rPr lang="en-ZA" sz="1400" dirty="0">
                          <a:latin typeface="Helvetica" panose="020B0604020202020204" pitchFamily="34" charset="0"/>
                          <a:cs typeface="Helvetica" panose="020B0604020202020204" pitchFamily="34" charset="0"/>
                        </a:rPr>
                        <a:t>Midvaal</a:t>
                      </a:r>
                    </a:p>
                  </a:txBody>
                  <a:tcPr anchor="ctr"/>
                </a:tc>
                <a:extLst>
                  <a:ext uri="{0D108BD9-81ED-4DB2-BD59-A6C34878D82A}">
                    <a16:rowId xmlns:a16="http://schemas.microsoft.com/office/drawing/2014/main" val="1473904398"/>
                  </a:ext>
                </a:extLst>
              </a:tr>
              <a:tr h="378760">
                <a:tc>
                  <a:txBody>
                    <a:bodyPr/>
                    <a:lstStyle/>
                    <a:p>
                      <a:r>
                        <a:rPr lang="en-ZA" sz="1400" b="1" dirty="0">
                          <a:solidFill>
                            <a:srgbClr val="002060"/>
                          </a:solidFill>
                          <a:latin typeface="Helvetica" panose="020B0604020202020204" pitchFamily="34" charset="0"/>
                          <a:cs typeface="Helvetica" panose="020B0604020202020204" pitchFamily="34" charset="0"/>
                        </a:rPr>
                        <a:t>MTM Energy</a:t>
                      </a:r>
                    </a:p>
                  </a:txBody>
                  <a:tcPr anchor="ctr">
                    <a:solidFill>
                      <a:schemeClr val="bg1">
                        <a:lumMod val="95000"/>
                      </a:schemeClr>
                    </a:solidFill>
                  </a:tcPr>
                </a:tc>
                <a:tc>
                  <a:txBody>
                    <a:bodyPr/>
                    <a:lstStyle/>
                    <a:p>
                      <a:pPr marL="0" indent="0">
                        <a:lnSpc>
                          <a:spcPct val="100000"/>
                        </a:lnSpc>
                        <a:buFontTx/>
                        <a:buNone/>
                      </a:pPr>
                      <a:r>
                        <a:rPr lang="en-ZA" sz="1400" dirty="0">
                          <a:latin typeface="Helvetica" panose="020B0604020202020204" pitchFamily="34" charset="0"/>
                          <a:cs typeface="Helvetica" panose="020B0604020202020204" pitchFamily="34" charset="0"/>
                        </a:rPr>
                        <a:t>Gas-to-power plant</a:t>
                      </a:r>
                    </a:p>
                  </a:txBody>
                  <a:tcPr anchor="ctr"/>
                </a:tc>
                <a:tc>
                  <a:txBody>
                    <a:bodyPr/>
                    <a:lstStyle/>
                    <a:p>
                      <a:pPr marL="0" indent="0" algn="ctr">
                        <a:lnSpc>
                          <a:spcPct val="100000"/>
                        </a:lnSpc>
                        <a:buFont typeface="Wingdings" panose="05000000000000000000" pitchFamily="2" charset="2"/>
                        <a:buNone/>
                      </a:pPr>
                      <a:r>
                        <a:rPr lang="en-ZA" sz="1400" dirty="0">
                          <a:latin typeface="Helvetica" panose="020B0604020202020204" pitchFamily="34" charset="0"/>
                          <a:cs typeface="Helvetica" panose="020B0604020202020204" pitchFamily="34" charset="0"/>
                        </a:rPr>
                        <a:t>Midvaal</a:t>
                      </a:r>
                    </a:p>
                  </a:txBody>
                  <a:tcPr anchor="ctr"/>
                </a:tc>
                <a:extLst>
                  <a:ext uri="{0D108BD9-81ED-4DB2-BD59-A6C34878D82A}">
                    <a16:rowId xmlns:a16="http://schemas.microsoft.com/office/drawing/2014/main" val="2734692247"/>
                  </a:ext>
                </a:extLst>
              </a:tr>
              <a:tr h="378760">
                <a:tc>
                  <a:txBody>
                    <a:bodyPr/>
                    <a:lstStyle/>
                    <a:p>
                      <a:r>
                        <a:rPr lang="en-ZA" sz="1400" b="1" dirty="0">
                          <a:solidFill>
                            <a:srgbClr val="002060"/>
                          </a:solidFill>
                          <a:latin typeface="Helvetica" panose="020B0604020202020204" pitchFamily="34" charset="0"/>
                          <a:cs typeface="Helvetica" panose="020B0604020202020204" pitchFamily="34" charset="0"/>
                        </a:rPr>
                        <a:t>Blue Africa</a:t>
                      </a:r>
                    </a:p>
                  </a:txBody>
                  <a:tcPr anchor="ctr">
                    <a:solidFill>
                      <a:schemeClr val="bg1">
                        <a:lumMod val="95000"/>
                      </a:schemeClr>
                    </a:solidFill>
                  </a:tcPr>
                </a:tc>
                <a:tc>
                  <a:txBody>
                    <a:bodyPr/>
                    <a:lstStyle/>
                    <a:p>
                      <a:pPr marL="0" indent="0">
                        <a:lnSpc>
                          <a:spcPct val="100000"/>
                        </a:lnSpc>
                        <a:buFontTx/>
                        <a:buNone/>
                      </a:pPr>
                      <a:r>
                        <a:rPr lang="en-ZA" sz="1400" dirty="0">
                          <a:latin typeface="Helvetica" panose="020B0604020202020204" pitchFamily="34" charset="0"/>
                          <a:cs typeface="Helvetica" panose="020B0604020202020204" pitchFamily="34" charset="0"/>
                        </a:rPr>
                        <a:t>Boat building park</a:t>
                      </a:r>
                    </a:p>
                  </a:txBody>
                  <a:tcPr anchor="ctr"/>
                </a:tc>
                <a:tc>
                  <a:txBody>
                    <a:bodyPr/>
                    <a:lstStyle/>
                    <a:p>
                      <a:pPr marL="0" indent="0" algn="ctr">
                        <a:lnSpc>
                          <a:spcPct val="100000"/>
                        </a:lnSpc>
                        <a:buFont typeface="Wingdings" panose="05000000000000000000" pitchFamily="2" charset="2"/>
                        <a:buNone/>
                      </a:pPr>
                      <a:r>
                        <a:rPr lang="en-ZA" sz="1400" dirty="0">
                          <a:latin typeface="Helvetica" panose="020B0604020202020204" pitchFamily="34" charset="0"/>
                          <a:cs typeface="Helvetica" panose="020B0604020202020204" pitchFamily="34" charset="0"/>
                        </a:rPr>
                        <a:t>Emfuleni</a:t>
                      </a:r>
                    </a:p>
                  </a:txBody>
                  <a:tcPr anchor="ctr"/>
                </a:tc>
                <a:extLst>
                  <a:ext uri="{0D108BD9-81ED-4DB2-BD59-A6C34878D82A}">
                    <a16:rowId xmlns:a16="http://schemas.microsoft.com/office/drawing/2014/main" val="4075802547"/>
                  </a:ext>
                </a:extLst>
              </a:tr>
              <a:tr h="378760">
                <a:tc>
                  <a:txBody>
                    <a:bodyPr/>
                    <a:lstStyle/>
                    <a:p>
                      <a:r>
                        <a:rPr lang="en-ZA" sz="1400" b="1" dirty="0" err="1">
                          <a:solidFill>
                            <a:srgbClr val="002060"/>
                          </a:solidFill>
                          <a:latin typeface="Helvetica" panose="020B0604020202020204" pitchFamily="34" charset="0"/>
                          <a:cs typeface="Helvetica" panose="020B0604020202020204" pitchFamily="34" charset="0"/>
                        </a:rPr>
                        <a:t>Libalele</a:t>
                      </a:r>
                      <a:r>
                        <a:rPr lang="en-ZA" sz="1400" b="1" dirty="0">
                          <a:solidFill>
                            <a:srgbClr val="002060"/>
                          </a:solidFill>
                          <a:latin typeface="Helvetica" panose="020B0604020202020204" pitchFamily="34" charset="0"/>
                          <a:cs typeface="Helvetica" panose="020B0604020202020204" pitchFamily="34" charset="0"/>
                        </a:rPr>
                        <a:t> Energy</a:t>
                      </a:r>
                    </a:p>
                  </a:txBody>
                  <a:tcPr anchor="ctr">
                    <a:solidFill>
                      <a:schemeClr val="bg1">
                        <a:lumMod val="95000"/>
                      </a:schemeClr>
                    </a:solidFill>
                  </a:tcPr>
                </a:tc>
                <a:tc>
                  <a:txBody>
                    <a:bodyPr/>
                    <a:lstStyle/>
                    <a:p>
                      <a:pPr marL="0" indent="0">
                        <a:lnSpc>
                          <a:spcPct val="100000"/>
                        </a:lnSpc>
                        <a:buFontTx/>
                        <a:buNone/>
                      </a:pPr>
                      <a:r>
                        <a:rPr lang="en-ZA" sz="1400" dirty="0">
                          <a:latin typeface="Helvetica" panose="020B0604020202020204" pitchFamily="34" charset="0"/>
                          <a:cs typeface="Helvetica" panose="020B0604020202020204" pitchFamily="34" charset="0"/>
                        </a:rPr>
                        <a:t>Green energy</a:t>
                      </a:r>
                    </a:p>
                  </a:txBody>
                  <a:tcPr anchor="ctr"/>
                </a:tc>
                <a:tc>
                  <a:txBody>
                    <a:bodyPr/>
                    <a:lstStyle/>
                    <a:p>
                      <a:pPr marL="0" indent="0" algn="ctr">
                        <a:lnSpc>
                          <a:spcPct val="100000"/>
                        </a:lnSpc>
                        <a:buFont typeface="Wingdings" panose="05000000000000000000" pitchFamily="2" charset="2"/>
                        <a:buNone/>
                      </a:pPr>
                      <a:r>
                        <a:rPr lang="en-ZA" sz="1400" dirty="0">
                          <a:latin typeface="Helvetica" panose="020B0604020202020204" pitchFamily="34" charset="0"/>
                          <a:cs typeface="Helvetica" panose="020B0604020202020204" pitchFamily="34" charset="0"/>
                        </a:rPr>
                        <a:t>Midvaal</a:t>
                      </a:r>
                    </a:p>
                  </a:txBody>
                  <a:tcPr anchor="ctr"/>
                </a:tc>
                <a:extLst>
                  <a:ext uri="{0D108BD9-81ED-4DB2-BD59-A6C34878D82A}">
                    <a16:rowId xmlns:a16="http://schemas.microsoft.com/office/drawing/2014/main" val="3536236650"/>
                  </a:ext>
                </a:extLst>
              </a:tr>
              <a:tr h="378760">
                <a:tc>
                  <a:txBody>
                    <a:bodyPr/>
                    <a:lstStyle/>
                    <a:p>
                      <a:r>
                        <a:rPr lang="en-ZA" sz="1400" b="1" dirty="0">
                          <a:solidFill>
                            <a:srgbClr val="002060"/>
                          </a:solidFill>
                          <a:latin typeface="Helvetica" panose="020B0604020202020204" pitchFamily="34" charset="0"/>
                          <a:cs typeface="Helvetica" panose="020B0604020202020204" pitchFamily="34" charset="0"/>
                        </a:rPr>
                        <a:t>MTech Powder</a:t>
                      </a:r>
                    </a:p>
                  </a:txBody>
                  <a:tcPr anchor="ctr">
                    <a:solidFill>
                      <a:schemeClr val="bg1">
                        <a:lumMod val="95000"/>
                      </a:schemeClr>
                    </a:solidFill>
                  </a:tcPr>
                </a:tc>
                <a:tc>
                  <a:txBody>
                    <a:bodyPr/>
                    <a:lstStyle/>
                    <a:p>
                      <a:pPr marL="0" indent="0">
                        <a:lnSpc>
                          <a:spcPct val="100000"/>
                        </a:lnSpc>
                        <a:buFontTx/>
                        <a:buNone/>
                      </a:pPr>
                      <a:r>
                        <a:rPr lang="en-ZA" sz="1400" dirty="0">
                          <a:latin typeface="Helvetica" panose="020B0604020202020204" pitchFamily="34" charset="0"/>
                          <a:cs typeface="Helvetica" panose="020B0604020202020204" pitchFamily="34" charset="0"/>
                        </a:rPr>
                        <a:t>Manufacture of aluminium powders</a:t>
                      </a:r>
                    </a:p>
                  </a:txBody>
                  <a:tcPr anchor="ctr"/>
                </a:tc>
                <a:tc>
                  <a:txBody>
                    <a:bodyPr/>
                    <a:lstStyle/>
                    <a:p>
                      <a:pPr marL="0" indent="0" algn="ctr">
                        <a:lnSpc>
                          <a:spcPct val="100000"/>
                        </a:lnSpc>
                        <a:buFont typeface="Wingdings" panose="05000000000000000000" pitchFamily="2" charset="2"/>
                        <a:buNone/>
                      </a:pPr>
                      <a:r>
                        <a:rPr lang="en-ZA" sz="1400" dirty="0">
                          <a:latin typeface="Helvetica" panose="020B0604020202020204" pitchFamily="34" charset="0"/>
                          <a:cs typeface="Helvetica" panose="020B0604020202020204" pitchFamily="34" charset="0"/>
                        </a:rPr>
                        <a:t>Emfuleni</a:t>
                      </a:r>
                    </a:p>
                  </a:txBody>
                  <a:tcPr anchor="ctr"/>
                </a:tc>
                <a:extLst>
                  <a:ext uri="{0D108BD9-81ED-4DB2-BD59-A6C34878D82A}">
                    <a16:rowId xmlns:a16="http://schemas.microsoft.com/office/drawing/2014/main" val="2761090711"/>
                  </a:ext>
                </a:extLst>
              </a:tr>
            </a:tbl>
          </a:graphicData>
        </a:graphic>
      </p:graphicFrame>
    </p:spTree>
    <p:extLst>
      <p:ext uri="{BB962C8B-B14F-4D97-AF65-F5344CB8AC3E}">
        <p14:creationId xmlns:p14="http://schemas.microsoft.com/office/powerpoint/2010/main" val="3697496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D7F4AD-5480-1128-CC95-D8EE7F5CD10D}"/>
              </a:ext>
            </a:extLst>
          </p:cNvPr>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Socio-Economic Impact</a:t>
            </a:r>
          </a:p>
        </p:txBody>
      </p:sp>
      <p:sp>
        <p:nvSpPr>
          <p:cNvPr id="5" name="TextBox 4">
            <a:extLst>
              <a:ext uri="{FF2B5EF4-FFF2-40B4-BE49-F238E27FC236}">
                <a16:creationId xmlns:a16="http://schemas.microsoft.com/office/drawing/2014/main" id="{61582318-0196-6127-1089-2550E0FA59CD}"/>
              </a:ext>
            </a:extLst>
          </p:cNvPr>
          <p:cNvSpPr txBox="1"/>
          <p:nvPr/>
        </p:nvSpPr>
        <p:spPr>
          <a:xfrm>
            <a:off x="158634" y="679852"/>
            <a:ext cx="11874731" cy="170341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800" b="0" i="0" u="none" strike="noStrike" baseline="0" dirty="0">
                <a:solidFill>
                  <a:srgbClr val="000000"/>
                </a:solidFill>
                <a:latin typeface="Arial" panose="020B0604020202020204" pitchFamily="34" charset="0"/>
              </a:rPr>
              <a:t>Investment in the Vaal SEZ is expected to make substantial impact in terms of </a:t>
            </a:r>
            <a:r>
              <a:rPr lang="en-US" sz="1800" b="1" i="0" u="none" strike="noStrike" baseline="0" dirty="0">
                <a:solidFill>
                  <a:schemeClr val="accent2">
                    <a:lumMod val="50000"/>
                  </a:schemeClr>
                </a:solidFill>
                <a:latin typeface="Arial" panose="020B0604020202020204" pitchFamily="34" charset="0"/>
              </a:rPr>
              <a:t>employment opportunities </a:t>
            </a:r>
            <a:r>
              <a:rPr lang="en-US" sz="1800" b="0" i="0" u="none" strike="noStrike" baseline="0" dirty="0">
                <a:solidFill>
                  <a:srgbClr val="000000"/>
                </a:solidFill>
                <a:latin typeface="Arial" panose="020B0604020202020204" pitchFamily="34" charset="0"/>
              </a:rPr>
              <a:t>in the region and the contribution to the </a:t>
            </a:r>
            <a:r>
              <a:rPr lang="en-US" sz="1800" b="1" i="0" u="none" strike="noStrike" baseline="0" dirty="0">
                <a:solidFill>
                  <a:schemeClr val="accent2">
                    <a:lumMod val="50000"/>
                  </a:schemeClr>
                </a:solidFill>
                <a:latin typeface="Arial" panose="020B0604020202020204" pitchFamily="34" charset="0"/>
              </a:rPr>
              <a:t>Gross Domestic Product</a:t>
            </a:r>
            <a:r>
              <a:rPr lang="en-US" sz="1800" b="0" i="0" u="none" strike="noStrike" baseline="0" dirty="0">
                <a:solidFill>
                  <a:srgbClr val="000000"/>
                </a:solidFill>
                <a:latin typeface="Arial" panose="020B0604020202020204" pitchFamily="34" charset="0"/>
              </a:rPr>
              <a:t>. </a:t>
            </a:r>
          </a:p>
          <a:p>
            <a:pPr marL="285750" indent="-285750">
              <a:lnSpc>
                <a:spcPct val="150000"/>
              </a:lnSpc>
              <a:buFont typeface="Arial" panose="020B0604020202020204" pitchFamily="34" charset="0"/>
              <a:buChar char="•"/>
            </a:pPr>
            <a:r>
              <a:rPr lang="en-US" sz="1800" b="0" i="0" u="none" strike="noStrike" baseline="0" dirty="0">
                <a:solidFill>
                  <a:srgbClr val="000000"/>
                </a:solidFill>
                <a:latin typeface="Arial" panose="020B0604020202020204" pitchFamily="34" charset="0"/>
              </a:rPr>
              <a:t>During construction period in </a:t>
            </a:r>
            <a:r>
              <a:rPr lang="en-US" b="1" dirty="0">
                <a:solidFill>
                  <a:schemeClr val="accent2">
                    <a:lumMod val="50000"/>
                  </a:schemeClr>
                </a:solidFill>
                <a:latin typeface="Arial" panose="020B0604020202020204" pitchFamily="34" charset="0"/>
              </a:rPr>
              <a:t>PHASE</a:t>
            </a:r>
            <a:r>
              <a:rPr lang="en-US" sz="1800" b="1" i="0" u="none" strike="noStrike" baseline="0" dirty="0">
                <a:solidFill>
                  <a:schemeClr val="accent2">
                    <a:lumMod val="50000"/>
                  </a:schemeClr>
                </a:solidFill>
                <a:latin typeface="Arial" panose="020B0604020202020204" pitchFamily="34" charset="0"/>
              </a:rPr>
              <a:t> 1</a:t>
            </a:r>
            <a:r>
              <a:rPr lang="en-US" sz="1800" b="0" i="0" u="none" strike="noStrike" baseline="0" dirty="0">
                <a:solidFill>
                  <a:srgbClr val="000000"/>
                </a:solidFill>
                <a:latin typeface="Arial" panose="020B0604020202020204" pitchFamily="34" charset="0"/>
              </a:rPr>
              <a:t>, the project is expected to create about </a:t>
            </a:r>
            <a:r>
              <a:rPr lang="en-US" sz="1800" b="1" i="0" u="none" strike="noStrike" baseline="0" dirty="0">
                <a:solidFill>
                  <a:schemeClr val="accent2">
                    <a:lumMod val="50000"/>
                  </a:schemeClr>
                </a:solidFill>
                <a:latin typeface="Arial" panose="020B0604020202020204" pitchFamily="34" charset="0"/>
              </a:rPr>
              <a:t>4,302 direct </a:t>
            </a:r>
            <a:r>
              <a:rPr lang="en-US" sz="1800" b="0" i="0" u="none" strike="noStrike" baseline="0" dirty="0">
                <a:solidFill>
                  <a:srgbClr val="000000"/>
                </a:solidFill>
                <a:latin typeface="Arial" panose="020B0604020202020204" pitchFamily="34" charset="0"/>
              </a:rPr>
              <a:t>jobs and </a:t>
            </a:r>
            <a:r>
              <a:rPr lang="en-US" sz="1800" b="1" i="0" u="none" strike="noStrike" baseline="0" dirty="0">
                <a:solidFill>
                  <a:schemeClr val="accent2">
                    <a:lumMod val="50000"/>
                  </a:schemeClr>
                </a:solidFill>
                <a:latin typeface="Arial" panose="020B0604020202020204" pitchFamily="34" charset="0"/>
              </a:rPr>
              <a:t>1,305 indirect </a:t>
            </a:r>
            <a:r>
              <a:rPr lang="en-US" sz="1800" b="0" i="0" u="none" strike="noStrike" baseline="0" dirty="0">
                <a:solidFill>
                  <a:srgbClr val="000000"/>
                </a:solidFill>
                <a:latin typeface="Arial" panose="020B0604020202020204" pitchFamily="34" charset="0"/>
              </a:rPr>
              <a:t>jobs. An additional </a:t>
            </a:r>
            <a:r>
              <a:rPr lang="en-US" sz="1800" b="1" i="0" u="none" strike="noStrike" baseline="0" dirty="0">
                <a:solidFill>
                  <a:schemeClr val="accent2">
                    <a:lumMod val="50000"/>
                  </a:schemeClr>
                </a:solidFill>
                <a:latin typeface="Arial" panose="020B0604020202020204" pitchFamily="34" charset="0"/>
              </a:rPr>
              <a:t>5,902 direct </a:t>
            </a:r>
            <a:r>
              <a:rPr lang="en-US" sz="1800" b="0" i="0" u="none" strike="noStrike" baseline="0" dirty="0">
                <a:solidFill>
                  <a:srgbClr val="000000"/>
                </a:solidFill>
                <a:latin typeface="Arial" panose="020B0604020202020204" pitchFamily="34" charset="0"/>
              </a:rPr>
              <a:t>jobs will be created during the </a:t>
            </a:r>
            <a:r>
              <a:rPr lang="en-US" sz="1800" b="1" i="0" u="none" strike="noStrike" baseline="0" dirty="0">
                <a:solidFill>
                  <a:schemeClr val="accent2">
                    <a:lumMod val="50000"/>
                  </a:schemeClr>
                </a:solidFill>
                <a:latin typeface="Arial" panose="020B0604020202020204" pitchFamily="34" charset="0"/>
              </a:rPr>
              <a:t>operational stage</a:t>
            </a:r>
            <a:r>
              <a:rPr lang="en-US" sz="1800" b="0" i="0" u="none" strike="noStrike" baseline="0" dirty="0">
                <a:solidFill>
                  <a:srgbClr val="000000"/>
                </a:solidFill>
                <a:latin typeface="Arial" panose="020B0604020202020204" pitchFamily="34" charset="0"/>
              </a:rPr>
              <a:t>. </a:t>
            </a:r>
            <a:endParaRPr lang="en-US" dirty="0"/>
          </a:p>
        </p:txBody>
      </p:sp>
      <p:pic>
        <p:nvPicPr>
          <p:cNvPr id="7" name="Picture 6">
            <a:extLst>
              <a:ext uri="{FF2B5EF4-FFF2-40B4-BE49-F238E27FC236}">
                <a16:creationId xmlns:a16="http://schemas.microsoft.com/office/drawing/2014/main" id="{F23AFE0A-3B71-0F1B-B699-D3B966C35585}"/>
              </a:ext>
            </a:extLst>
          </p:cNvPr>
          <p:cNvPicPr>
            <a:picLocks noChangeAspect="1"/>
          </p:cNvPicPr>
          <p:nvPr/>
        </p:nvPicPr>
        <p:blipFill>
          <a:blip r:embed="rId2"/>
          <a:stretch>
            <a:fillRect/>
          </a:stretch>
        </p:blipFill>
        <p:spPr>
          <a:xfrm>
            <a:off x="168585" y="2461857"/>
            <a:ext cx="12023415" cy="2285349"/>
          </a:xfrm>
          <a:prstGeom prst="rect">
            <a:avLst/>
          </a:prstGeom>
        </p:spPr>
      </p:pic>
    </p:spTree>
    <p:extLst>
      <p:ext uri="{BB962C8B-B14F-4D97-AF65-F5344CB8AC3E}">
        <p14:creationId xmlns:p14="http://schemas.microsoft.com/office/powerpoint/2010/main" val="335350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D7F4AD-5480-1128-CC95-D8EE7F5CD10D}"/>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Other strategic projects</a:t>
            </a:r>
          </a:p>
        </p:txBody>
      </p:sp>
      <p:graphicFrame>
        <p:nvGraphicFramePr>
          <p:cNvPr id="2" name="Table 3">
            <a:extLst>
              <a:ext uri="{FF2B5EF4-FFF2-40B4-BE49-F238E27FC236}">
                <a16:creationId xmlns:a16="http://schemas.microsoft.com/office/drawing/2014/main" id="{A7960D68-591F-32C7-4436-3FED1323784D}"/>
              </a:ext>
            </a:extLst>
          </p:cNvPr>
          <p:cNvGraphicFramePr>
            <a:graphicFrameLocks noGrp="1"/>
          </p:cNvGraphicFramePr>
          <p:nvPr>
            <p:extLst>
              <p:ext uri="{D42A27DB-BD31-4B8C-83A1-F6EECF244321}">
                <p14:modId xmlns:p14="http://schemas.microsoft.com/office/powerpoint/2010/main" val="1602929064"/>
              </p:ext>
            </p:extLst>
          </p:nvPr>
        </p:nvGraphicFramePr>
        <p:xfrm>
          <a:off x="5161271" y="715039"/>
          <a:ext cx="6497320" cy="4205673"/>
        </p:xfrm>
        <a:graphic>
          <a:graphicData uri="http://schemas.openxmlformats.org/drawingml/2006/table">
            <a:tbl>
              <a:tblPr firstRow="1" bandRow="1">
                <a:tableStyleId>{72833802-FEF1-4C79-8D5D-14CF1EAF98D9}</a:tableStyleId>
              </a:tblPr>
              <a:tblGrid>
                <a:gridCol w="6497320">
                  <a:extLst>
                    <a:ext uri="{9D8B030D-6E8A-4147-A177-3AD203B41FA5}">
                      <a16:colId xmlns:a16="http://schemas.microsoft.com/office/drawing/2014/main" val="420271392"/>
                    </a:ext>
                  </a:extLst>
                </a:gridCol>
              </a:tblGrid>
              <a:tr h="379202">
                <a:tc>
                  <a:txBody>
                    <a:bodyPr/>
                    <a:lstStyle/>
                    <a:p>
                      <a:r>
                        <a:rPr lang="en-ZA" sz="1600" dirty="0">
                          <a:latin typeface="Arial" panose="020B0604020202020204" pitchFamily="34" charset="0"/>
                          <a:cs typeface="Arial" panose="020B0604020202020204" pitchFamily="34" charset="0"/>
                        </a:rPr>
                        <a:t>DESCRIPTION</a:t>
                      </a:r>
                    </a:p>
                  </a:txBody>
                  <a:tcPr anchor="ctr">
                    <a:solidFill>
                      <a:srgbClr val="002060"/>
                    </a:solidFill>
                  </a:tcPr>
                </a:tc>
                <a:extLst>
                  <a:ext uri="{0D108BD9-81ED-4DB2-BD59-A6C34878D82A}">
                    <a16:rowId xmlns:a16="http://schemas.microsoft.com/office/drawing/2014/main" val="3944658112"/>
                  </a:ext>
                </a:extLst>
              </a:tr>
              <a:tr h="1792581">
                <a:tc>
                  <a:txBody>
                    <a:bodyPr/>
                    <a:lstStyle/>
                    <a:p>
                      <a:pPr marL="0" indent="0" algn="ctr">
                        <a:lnSpc>
                          <a:spcPct val="100000"/>
                        </a:lnSpc>
                        <a:buFontTx/>
                        <a:buNone/>
                      </a:pPr>
                      <a:r>
                        <a:rPr lang="en-US" sz="1400" b="1" u="sng" dirty="0">
                          <a:solidFill>
                            <a:schemeClr val="tx1"/>
                          </a:solidFill>
                          <a:latin typeface="Arial" panose="020B0604020202020204" pitchFamily="34" charset="0"/>
                          <a:cs typeface="Arial" panose="020B0604020202020204" pitchFamily="34" charset="0"/>
                        </a:rPr>
                        <a:t>VAAL RIVER CITY</a:t>
                      </a:r>
                    </a:p>
                    <a:p>
                      <a:pPr marL="171450" indent="-171450" algn="just">
                        <a:lnSpc>
                          <a:spcPct val="100000"/>
                        </a:lnSpc>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A flagship project aimed at transforming the Vaal River banks and extends between the Vaal River and Sharpeville</a:t>
                      </a:r>
                    </a:p>
                    <a:p>
                      <a:pPr marL="171450" indent="-171450" algn="just">
                        <a:lnSpc>
                          <a:spcPct val="100000"/>
                        </a:lnSpc>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VRC will capture the historical legacy of our country, through cultural themes, historical artwork, cultural sites and architecture that represents this history </a:t>
                      </a:r>
                    </a:p>
                    <a:p>
                      <a:pPr marL="171450" indent="-171450" algn="just">
                        <a:lnSpc>
                          <a:spcPct val="100000"/>
                        </a:lnSpc>
                        <a:buFont typeface="Arial" panose="020B0604020202020204" pitchFamily="34" charset="0"/>
                        <a:buChar char="•"/>
                      </a:pPr>
                      <a:r>
                        <a:rPr lang="en-US" sz="1400" dirty="0" err="1">
                          <a:solidFill>
                            <a:schemeClr val="tx1"/>
                          </a:solidFill>
                          <a:latin typeface="Arial" panose="020B0604020202020204" pitchFamily="34" charset="0"/>
                          <a:cs typeface="Arial" panose="020B0604020202020204" pitchFamily="34" charset="0"/>
                        </a:rPr>
                        <a:t>Actualise</a:t>
                      </a:r>
                      <a:r>
                        <a:rPr lang="en-US" sz="1400" dirty="0">
                          <a:solidFill>
                            <a:schemeClr val="tx1"/>
                          </a:solidFill>
                          <a:latin typeface="Arial" panose="020B0604020202020204" pitchFamily="34" charset="0"/>
                          <a:cs typeface="Arial" panose="020B0604020202020204" pitchFamily="34" charset="0"/>
                        </a:rPr>
                        <a:t> the concept of a River City contributing to broad restructuring of South African cities and towns </a:t>
                      </a:r>
                      <a:endParaRPr lang="en-ZA"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2374859"/>
                  </a:ext>
                </a:extLst>
              </a:tr>
              <a:tr h="2033890">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lang="en-US" sz="1400" b="1" u="sng" dirty="0">
                          <a:solidFill>
                            <a:schemeClr val="tx1"/>
                          </a:solidFill>
                          <a:latin typeface="Arial" panose="020B0604020202020204" pitchFamily="34" charset="0"/>
                          <a:cs typeface="Arial" panose="020B0604020202020204" pitchFamily="34" charset="0"/>
                        </a:rPr>
                        <a:t>VAAL AEROTROPOLIS</a:t>
                      </a:r>
                      <a:endParaRPr lang="en-US" sz="1400" kern="1200" dirty="0">
                        <a:solidFill>
                          <a:schemeClr val="tx1"/>
                        </a:solidFill>
                        <a:latin typeface="Arial" panose="020B0604020202020204" pitchFamily="34" charset="0"/>
                        <a:ea typeface="+mn-ea"/>
                        <a:cs typeface="Arial" panose="020B0604020202020204" pitchFamily="34" charset="0"/>
                      </a:endParaRPr>
                    </a:p>
                    <a:p>
                      <a:pPr marL="171450" lvl="1" indent="-171450" algn="just" defTabSz="457200" rtl="0" eaLnBrk="1" latinLnBrk="0" hangingPunct="1">
                        <a:lnSpc>
                          <a:spcPct val="100000"/>
                        </a:lnSpc>
                        <a:buFont typeface="Arial" panose="020B0604020202020204" pitchFamily="34" charset="0"/>
                        <a:buChar char="•"/>
                      </a:pPr>
                      <a:r>
                        <a:rPr lang="en-US" sz="1400" kern="1200" dirty="0">
                          <a:solidFill>
                            <a:schemeClr val="tx1"/>
                          </a:solidFill>
                          <a:latin typeface="Arial" panose="020B0604020202020204" pitchFamily="34" charset="0"/>
                          <a:ea typeface="+mn-ea"/>
                          <a:cs typeface="Arial" panose="020B0604020202020204" pitchFamily="34" charset="0"/>
                        </a:rPr>
                        <a:t>A PPP partnership project for the management, development and operation of Vaal Aerotropolis</a:t>
                      </a:r>
                    </a:p>
                    <a:p>
                      <a:pPr marL="171450" lvl="1" indent="-171450" algn="just" defTabSz="457200" rtl="0" eaLnBrk="1" latinLnBrk="0" hangingPunct="1">
                        <a:lnSpc>
                          <a:spcPct val="100000"/>
                        </a:lnSpc>
                        <a:buFont typeface="Arial" panose="020B0604020202020204" pitchFamily="34" charset="0"/>
                        <a:buChar char="•"/>
                      </a:pPr>
                      <a:r>
                        <a:rPr lang="en-US" sz="1400" kern="1200" dirty="0">
                          <a:solidFill>
                            <a:schemeClr val="tx1"/>
                          </a:solidFill>
                          <a:latin typeface="Arial" panose="020B0604020202020204" pitchFamily="34" charset="0"/>
                          <a:ea typeface="+mn-ea"/>
                          <a:cs typeface="Arial" panose="020B0604020202020204" pitchFamily="34" charset="0"/>
                        </a:rPr>
                        <a:t>Brand and precinct, Vaal Airport , managed, developed and operated by MTP Aviation Solutions</a:t>
                      </a:r>
                    </a:p>
                    <a:p>
                      <a:pPr marL="171450" indent="-171450" algn="just" defTabSz="457200" rtl="0" eaLnBrk="1" latinLnBrk="0" hangingPunct="1">
                        <a:lnSpc>
                          <a:spcPct val="100000"/>
                        </a:lnSpc>
                        <a:buFont typeface="Arial" panose="020B0604020202020204" pitchFamily="34" charset="0"/>
                        <a:buChar char="•"/>
                      </a:pPr>
                      <a:r>
                        <a:rPr lang="en-US" sz="1400" kern="1200" dirty="0">
                          <a:solidFill>
                            <a:schemeClr val="tx1"/>
                          </a:solidFill>
                          <a:latin typeface="Arial" panose="020B0604020202020204" pitchFamily="34" charset="0"/>
                          <a:ea typeface="+mn-ea"/>
                          <a:cs typeface="Arial" panose="020B0604020202020204" pitchFamily="34" charset="0"/>
                        </a:rPr>
                        <a:t>Home of Vaal International Airport </a:t>
                      </a:r>
                    </a:p>
                    <a:p>
                      <a:pPr marL="171450" indent="-171450" algn="just" defTabSz="457200" rtl="0" eaLnBrk="1" latinLnBrk="0" hangingPunct="1">
                        <a:lnSpc>
                          <a:spcPct val="100000"/>
                        </a:lnSpc>
                        <a:buFont typeface="Arial" panose="020B0604020202020204" pitchFamily="34" charset="0"/>
                        <a:buChar char="•"/>
                      </a:pPr>
                      <a:r>
                        <a:rPr lang="en-US" sz="1400" kern="1200" dirty="0">
                          <a:solidFill>
                            <a:schemeClr val="tx1"/>
                          </a:solidFill>
                          <a:latin typeface="Arial" panose="020B0604020202020204" pitchFamily="34" charset="0"/>
                          <a:ea typeface="+mn-ea"/>
                          <a:cs typeface="Arial" panose="020B0604020202020204" pitchFamily="34" charset="0"/>
                        </a:rPr>
                        <a:t>A 50-minute drive from Johannesburg city centre</a:t>
                      </a:r>
                    </a:p>
                    <a:p>
                      <a:pPr marL="171450" indent="-171450" algn="just" defTabSz="457200" rtl="0" eaLnBrk="1" latinLnBrk="0" hangingPunct="1">
                        <a:lnSpc>
                          <a:spcPct val="100000"/>
                        </a:lnSpc>
                        <a:buFont typeface="Arial" panose="020B0604020202020204" pitchFamily="34" charset="0"/>
                        <a:buChar char="•"/>
                      </a:pPr>
                      <a:r>
                        <a:rPr lang="en-US" sz="1400" kern="1200" dirty="0">
                          <a:solidFill>
                            <a:schemeClr val="tx1"/>
                          </a:solidFill>
                          <a:latin typeface="Arial" panose="020B0604020202020204" pitchFamily="34" charset="0"/>
                          <a:ea typeface="+mn-ea"/>
                          <a:cs typeface="Arial" panose="020B0604020202020204" pitchFamily="34" charset="0"/>
                        </a:rPr>
                        <a:t>To be built around a 60-year masterplan, which utilises approximately  6350 ha greenfield site</a:t>
                      </a:r>
                      <a:endParaRPr lang="en-ZA"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26568962"/>
                  </a:ext>
                </a:extLst>
              </a:tr>
            </a:tbl>
          </a:graphicData>
        </a:graphic>
      </p:graphicFrame>
      <p:pic>
        <p:nvPicPr>
          <p:cNvPr id="8" name="Picture 7">
            <a:extLst>
              <a:ext uri="{FF2B5EF4-FFF2-40B4-BE49-F238E27FC236}">
                <a16:creationId xmlns:a16="http://schemas.microsoft.com/office/drawing/2014/main" id="{FFF765DE-8818-9E26-8CA2-65948C882377}"/>
              </a:ext>
            </a:extLst>
          </p:cNvPr>
          <p:cNvPicPr>
            <a:picLocks noChangeAspect="1"/>
          </p:cNvPicPr>
          <p:nvPr/>
        </p:nvPicPr>
        <p:blipFill>
          <a:blip r:embed="rId2"/>
          <a:stretch>
            <a:fillRect/>
          </a:stretch>
        </p:blipFill>
        <p:spPr>
          <a:xfrm>
            <a:off x="533409" y="5035056"/>
            <a:ext cx="2175193" cy="986349"/>
          </a:xfrm>
          <a:prstGeom prst="rect">
            <a:avLst/>
          </a:prstGeom>
        </p:spPr>
      </p:pic>
      <p:sp>
        <p:nvSpPr>
          <p:cNvPr id="9" name="TextBox 8">
            <a:extLst>
              <a:ext uri="{FF2B5EF4-FFF2-40B4-BE49-F238E27FC236}">
                <a16:creationId xmlns:a16="http://schemas.microsoft.com/office/drawing/2014/main" id="{E714F285-84FF-0FB2-F6F7-7E483527DFA6}"/>
              </a:ext>
            </a:extLst>
          </p:cNvPr>
          <p:cNvSpPr txBox="1"/>
          <p:nvPr/>
        </p:nvSpPr>
        <p:spPr>
          <a:xfrm>
            <a:off x="2708602" y="5263739"/>
            <a:ext cx="8949989" cy="738664"/>
          </a:xfrm>
          <a:prstGeom prst="rect">
            <a:avLst/>
          </a:prstGeom>
          <a:solidFill>
            <a:schemeClr val="bg2"/>
          </a:solidFill>
        </p:spPr>
        <p:txBody>
          <a:bodyPr wrap="square" rtlCol="0">
            <a:spAutoFit/>
          </a:bodyPr>
          <a:lstStyle/>
          <a:p>
            <a:pPr algn="just"/>
            <a:r>
              <a:rPr lang="en-ZA" sz="1400" kern="0" dirty="0">
                <a:latin typeface="Helvetica" panose="020B0604020202020204" pitchFamily="34" charset="0"/>
                <a:cs typeface="Helvetica" panose="020B0604020202020204" pitchFamily="34" charset="0"/>
              </a:rPr>
              <a:t>the </a:t>
            </a:r>
            <a:r>
              <a:rPr lang="en-ZA" sz="1400" b="1" kern="0" dirty="0">
                <a:latin typeface="Helvetica" panose="020B0604020202020204" pitchFamily="34" charset="0"/>
                <a:cs typeface="Helvetica" panose="020B0604020202020204" pitchFamily="34" charset="0"/>
              </a:rPr>
              <a:t>Minister </a:t>
            </a:r>
            <a:r>
              <a:rPr lang="en-ZA" sz="1400" kern="0" dirty="0">
                <a:latin typeface="Helvetica" panose="020B0604020202020204" pitchFamily="34" charset="0"/>
                <a:cs typeface="Helvetica" panose="020B0604020202020204" pitchFamily="34" charset="0"/>
              </a:rPr>
              <a:t>has approved </a:t>
            </a:r>
            <a:r>
              <a:rPr lang="en-ZA" sz="1400" dirty="0">
                <a:latin typeface="Arial" panose="020B0604020202020204" pitchFamily="34" charset="0"/>
                <a:cs typeface="Arial" panose="020B0604020202020204" pitchFamily="34" charset="0"/>
              </a:rPr>
              <a:t>an Equity Equivalent Investment Programme (EEIP) application for </a:t>
            </a:r>
            <a:r>
              <a:rPr lang="en-ZA" sz="1400" b="1" dirty="0">
                <a:latin typeface="Arial" panose="020B0604020202020204" pitchFamily="34" charset="0"/>
                <a:cs typeface="Arial" panose="020B0604020202020204" pitchFamily="34" charset="0"/>
              </a:rPr>
              <a:t>Citibank</a:t>
            </a:r>
            <a:r>
              <a:rPr lang="en-ZA" sz="1400" dirty="0">
                <a:latin typeface="Arial" panose="020B0604020202020204" pitchFamily="34" charset="0"/>
                <a:cs typeface="Arial" panose="020B0604020202020204" pitchFamily="34" charset="0"/>
              </a:rPr>
              <a:t> to the value of </a:t>
            </a:r>
            <a:r>
              <a:rPr lang="en-ZA" sz="1400" b="1" dirty="0">
                <a:latin typeface="Arial" panose="020B0604020202020204" pitchFamily="34" charset="0"/>
                <a:cs typeface="Arial" panose="020B0604020202020204" pitchFamily="34" charset="0"/>
              </a:rPr>
              <a:t>R1,4bn</a:t>
            </a:r>
            <a:r>
              <a:rPr lang="en-ZA" sz="1400" dirty="0">
                <a:latin typeface="Arial" panose="020B0604020202020204" pitchFamily="34" charset="0"/>
                <a:cs typeface="Arial" panose="020B0604020202020204" pitchFamily="34" charset="0"/>
              </a:rPr>
              <a:t>. The funds will be utilised across the Vaal Aerotropolis and Vaal River City projects to advance </a:t>
            </a:r>
            <a:r>
              <a:rPr lang="en-ZA" sz="1400" b="1" dirty="0">
                <a:latin typeface="Arial" panose="020B0604020202020204" pitchFamily="34" charset="0"/>
                <a:cs typeface="Arial" panose="020B0604020202020204" pitchFamily="34" charset="0"/>
              </a:rPr>
              <a:t>localisation, SME development, and BBBEE</a:t>
            </a:r>
          </a:p>
        </p:txBody>
      </p:sp>
      <p:pic>
        <p:nvPicPr>
          <p:cNvPr id="6" name="Picture 5">
            <a:extLst>
              <a:ext uri="{FF2B5EF4-FFF2-40B4-BE49-F238E27FC236}">
                <a16:creationId xmlns:a16="http://schemas.microsoft.com/office/drawing/2014/main" id="{2E8372B6-9C4C-22AB-D7D8-7A9226262DCF}"/>
              </a:ext>
            </a:extLst>
          </p:cNvPr>
          <p:cNvPicPr>
            <a:picLocks noChangeAspect="1"/>
          </p:cNvPicPr>
          <p:nvPr/>
        </p:nvPicPr>
        <p:blipFill>
          <a:blip r:embed="rId3"/>
          <a:stretch>
            <a:fillRect/>
          </a:stretch>
        </p:blipFill>
        <p:spPr>
          <a:xfrm>
            <a:off x="1098672" y="715039"/>
            <a:ext cx="3783371" cy="4205675"/>
          </a:xfrm>
          <a:prstGeom prst="rect">
            <a:avLst/>
          </a:prstGeom>
        </p:spPr>
      </p:pic>
    </p:spTree>
    <p:extLst>
      <p:ext uri="{BB962C8B-B14F-4D97-AF65-F5344CB8AC3E}">
        <p14:creationId xmlns:p14="http://schemas.microsoft.com/office/powerpoint/2010/main" val="2956138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9D2CB-0E41-1DC5-766D-C346406AFC03}"/>
              </a:ext>
            </a:extLst>
          </p:cNvPr>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Support required - Province</a:t>
            </a:r>
          </a:p>
        </p:txBody>
      </p:sp>
      <p:graphicFrame>
        <p:nvGraphicFramePr>
          <p:cNvPr id="2" name="Table 3">
            <a:extLst>
              <a:ext uri="{FF2B5EF4-FFF2-40B4-BE49-F238E27FC236}">
                <a16:creationId xmlns:a16="http://schemas.microsoft.com/office/drawing/2014/main" id="{2FE043FB-9702-6514-968A-492EF7C063B9}"/>
              </a:ext>
            </a:extLst>
          </p:cNvPr>
          <p:cNvGraphicFramePr>
            <a:graphicFrameLocks noGrp="1"/>
          </p:cNvGraphicFramePr>
          <p:nvPr/>
        </p:nvGraphicFramePr>
        <p:xfrm>
          <a:off x="580390" y="853441"/>
          <a:ext cx="10748010" cy="3190239"/>
        </p:xfrm>
        <a:graphic>
          <a:graphicData uri="http://schemas.openxmlformats.org/drawingml/2006/table">
            <a:tbl>
              <a:tblPr firstRow="1" bandRow="1">
                <a:tableStyleId>{72833802-FEF1-4C79-8D5D-14CF1EAF98D9}</a:tableStyleId>
              </a:tblPr>
              <a:tblGrid>
                <a:gridCol w="2681734">
                  <a:extLst>
                    <a:ext uri="{9D8B030D-6E8A-4147-A177-3AD203B41FA5}">
                      <a16:colId xmlns:a16="http://schemas.microsoft.com/office/drawing/2014/main" val="941677977"/>
                    </a:ext>
                  </a:extLst>
                </a:gridCol>
                <a:gridCol w="8066276">
                  <a:extLst>
                    <a:ext uri="{9D8B030D-6E8A-4147-A177-3AD203B41FA5}">
                      <a16:colId xmlns:a16="http://schemas.microsoft.com/office/drawing/2014/main" val="4269141985"/>
                    </a:ext>
                  </a:extLst>
                </a:gridCol>
              </a:tblGrid>
              <a:tr h="490965">
                <a:tc>
                  <a:txBody>
                    <a:bodyPr/>
                    <a:lstStyle/>
                    <a:p>
                      <a:r>
                        <a:rPr lang="en-ZA" sz="1600" dirty="0">
                          <a:latin typeface="Arial" panose="020B0604020202020204" pitchFamily="34" charset="0"/>
                          <a:cs typeface="Arial" panose="020B0604020202020204" pitchFamily="34" charset="0"/>
                        </a:rPr>
                        <a:t>AREA</a:t>
                      </a:r>
                    </a:p>
                  </a:txBody>
                  <a:tcPr anchor="ctr">
                    <a:solidFill>
                      <a:schemeClr val="accent2">
                        <a:lumMod val="50000"/>
                      </a:schemeClr>
                    </a:solidFill>
                  </a:tcPr>
                </a:tc>
                <a:tc>
                  <a:txBody>
                    <a:bodyPr/>
                    <a:lstStyle/>
                    <a:p>
                      <a:r>
                        <a:rPr lang="en-ZA" sz="1600" dirty="0">
                          <a:latin typeface="Arial" panose="020B0604020202020204" pitchFamily="34" charset="0"/>
                          <a:cs typeface="Arial" panose="020B0604020202020204" pitchFamily="34" charset="0"/>
                        </a:rPr>
                        <a:t>DESCRIPTION</a:t>
                      </a:r>
                    </a:p>
                  </a:txBody>
                  <a:tcPr anchor="ctr">
                    <a:solidFill>
                      <a:schemeClr val="accent2">
                        <a:lumMod val="50000"/>
                      </a:schemeClr>
                    </a:solidFill>
                  </a:tcPr>
                </a:tc>
                <a:extLst>
                  <a:ext uri="{0D108BD9-81ED-4DB2-BD59-A6C34878D82A}">
                    <a16:rowId xmlns:a16="http://schemas.microsoft.com/office/drawing/2014/main" val="3205772129"/>
                  </a:ext>
                </a:extLst>
              </a:tr>
              <a:tr h="1599602">
                <a:tc>
                  <a:txBody>
                    <a:bodyPr/>
                    <a:lstStyle/>
                    <a:p>
                      <a:pPr>
                        <a:lnSpc>
                          <a:spcPct val="150000"/>
                        </a:lnSpc>
                      </a:pPr>
                      <a:r>
                        <a:rPr lang="en-ZA" sz="1400" b="1" dirty="0">
                          <a:effectLst/>
                          <a:latin typeface="Arial" panose="020B0604020202020204" pitchFamily="34" charset="0"/>
                          <a:ea typeface="Times New Roman" panose="02020603050405020304" pitchFamily="18" charset="0"/>
                        </a:rPr>
                        <a:t>GDARD (Gauteng Dept of Agriculture and Rural Development)</a:t>
                      </a:r>
                      <a:endParaRPr lang="en-ZA" sz="1400" b="1" dirty="0">
                        <a:latin typeface="Arial" panose="020B0604020202020204" pitchFamily="34" charset="0"/>
                        <a:cs typeface="Arial" panose="020B0604020202020204" pitchFamily="34" charset="0"/>
                      </a:endParaRPr>
                    </a:p>
                  </a:txBody>
                  <a:tcPr anchor="ctr">
                    <a:solidFill>
                      <a:schemeClr val="accent2">
                        <a:lumMod val="20000"/>
                        <a:lumOff val="80000"/>
                      </a:schemeClr>
                    </a:solidFill>
                  </a:tcPr>
                </a:tc>
                <a:tc>
                  <a:txBody>
                    <a:bodyPr/>
                    <a:lstStyle/>
                    <a:p>
                      <a:pPr marL="285750" indent="-285750" algn="just">
                        <a:lnSpc>
                          <a:spcPct val="150000"/>
                        </a:lnSpc>
                        <a:buFont typeface="Wingdings" panose="05000000000000000000" pitchFamily="2" charset="2"/>
                        <a:buChar char="§"/>
                      </a:pPr>
                      <a:r>
                        <a:rPr lang="en-ZA" sz="1400" dirty="0">
                          <a:effectLst/>
                          <a:latin typeface="Arial" panose="020B0604020202020204" pitchFamily="34" charset="0"/>
                          <a:ea typeface="Times New Roman" panose="02020603050405020304" pitchFamily="18" charset="0"/>
                        </a:rPr>
                        <a:t>Consent for Mitochondria </a:t>
                      </a:r>
                      <a:r>
                        <a:rPr lang="en-ZA" sz="1400" b="1" dirty="0">
                          <a:effectLst/>
                          <a:latin typeface="Arial" panose="020B0604020202020204" pitchFamily="34" charset="0"/>
                          <a:ea typeface="Times New Roman" panose="02020603050405020304" pitchFamily="18" charset="0"/>
                        </a:rPr>
                        <a:t>site-specific EIA </a:t>
                      </a:r>
                      <a:r>
                        <a:rPr lang="en-ZA" sz="1400" dirty="0">
                          <a:effectLst/>
                          <a:latin typeface="Arial" panose="020B0604020202020204" pitchFamily="34" charset="0"/>
                          <a:ea typeface="Times New Roman" panose="02020603050405020304" pitchFamily="18" charset="0"/>
                        </a:rPr>
                        <a:t>can be included in the Emfuleni portion of Vaal SEZ EIA as one EIA or conducted in parallel if not in the same document</a:t>
                      </a:r>
                    </a:p>
                    <a:p>
                      <a:pPr marL="285750" indent="-285750" algn="just">
                        <a:lnSpc>
                          <a:spcPct val="150000"/>
                        </a:lnSpc>
                        <a:buFont typeface="Wingdings" panose="05000000000000000000" pitchFamily="2" charset="2"/>
                        <a:buChar char="§"/>
                      </a:pPr>
                      <a:r>
                        <a:rPr lang="en-ZA" sz="1400" dirty="0">
                          <a:effectLst/>
                          <a:latin typeface="Arial" panose="020B0604020202020204" pitchFamily="34" charset="0"/>
                          <a:ea typeface="Times New Roman" panose="02020603050405020304" pitchFamily="18" charset="0"/>
                        </a:rPr>
                        <a:t>Shorten the </a:t>
                      </a:r>
                      <a:r>
                        <a:rPr lang="en-ZA" sz="1400" b="1" dirty="0">
                          <a:effectLst/>
                          <a:latin typeface="Arial" panose="020B0604020202020204" pitchFamily="34" charset="0"/>
                          <a:ea typeface="Times New Roman" panose="02020603050405020304" pitchFamily="18" charset="0"/>
                        </a:rPr>
                        <a:t>Scoping Report </a:t>
                      </a:r>
                      <a:r>
                        <a:rPr lang="en-ZA" sz="1400" dirty="0">
                          <a:effectLst/>
                          <a:latin typeface="Arial" panose="020B0604020202020204" pitchFamily="34" charset="0"/>
                          <a:ea typeface="Times New Roman" panose="02020603050405020304" pitchFamily="18" charset="0"/>
                        </a:rPr>
                        <a:t>approval to 5 working days (vs 30)</a:t>
                      </a:r>
                    </a:p>
                    <a:p>
                      <a:pPr marL="285750" indent="-285750" algn="just">
                        <a:lnSpc>
                          <a:spcPct val="150000"/>
                        </a:lnSpc>
                        <a:buFont typeface="Wingdings" panose="05000000000000000000" pitchFamily="2" charset="2"/>
                        <a:buChar char="§"/>
                      </a:pPr>
                      <a:r>
                        <a:rPr lang="en-ZA" sz="1400" dirty="0">
                          <a:effectLst/>
                          <a:latin typeface="Arial" panose="020B0604020202020204" pitchFamily="34" charset="0"/>
                          <a:ea typeface="Times New Roman" panose="02020603050405020304" pitchFamily="18" charset="0"/>
                        </a:rPr>
                        <a:t>Shorten the </a:t>
                      </a:r>
                      <a:r>
                        <a:rPr lang="en-ZA" sz="1400" b="1" dirty="0">
                          <a:effectLst/>
                          <a:latin typeface="Arial" panose="020B0604020202020204" pitchFamily="34" charset="0"/>
                          <a:ea typeface="Times New Roman" panose="02020603050405020304" pitchFamily="18" charset="0"/>
                        </a:rPr>
                        <a:t>EIA Report </a:t>
                      </a:r>
                      <a:r>
                        <a:rPr lang="en-ZA" sz="1400" dirty="0">
                          <a:effectLst/>
                          <a:latin typeface="Arial" panose="020B0604020202020204" pitchFamily="34" charset="0"/>
                          <a:ea typeface="Times New Roman" panose="02020603050405020304" pitchFamily="18" charset="0"/>
                        </a:rPr>
                        <a:t>approval to 5 working days (vs 30)</a:t>
                      </a:r>
                      <a:endParaRPr lang="en-ZA"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73541566"/>
                  </a:ext>
                </a:extLst>
              </a:tr>
              <a:tr h="1099672">
                <a:tc>
                  <a:txBody>
                    <a:bodyPr/>
                    <a:lstStyle/>
                    <a:p>
                      <a:pPr>
                        <a:lnSpc>
                          <a:spcPct val="150000"/>
                        </a:lnSpc>
                      </a:pPr>
                      <a:r>
                        <a:rPr lang="en-ZA" sz="1400" b="1" dirty="0">
                          <a:effectLst/>
                          <a:latin typeface="Arial" panose="020B0604020202020204" pitchFamily="34" charset="0"/>
                          <a:ea typeface="Times New Roman" panose="02020603050405020304" pitchFamily="18" charset="0"/>
                        </a:rPr>
                        <a:t>GDRT (Gauteng Dept Roads and Transport)</a:t>
                      </a:r>
                      <a:endParaRPr lang="en-ZA" sz="1400" b="1" dirty="0">
                        <a:latin typeface="Arial" panose="020B0604020202020204" pitchFamily="34" charset="0"/>
                        <a:cs typeface="Arial" panose="020B0604020202020204" pitchFamily="34" charset="0"/>
                      </a:endParaRPr>
                    </a:p>
                  </a:txBody>
                  <a:tcPr anchor="ctr">
                    <a:solidFill>
                      <a:schemeClr val="accent2">
                        <a:lumMod val="20000"/>
                        <a:lumOff val="80000"/>
                      </a:schemeClr>
                    </a:solidFill>
                  </a:tcPr>
                </a:tc>
                <a:tc>
                  <a:txBody>
                    <a:bodyPr/>
                    <a:lstStyle/>
                    <a:p>
                      <a:pPr marL="285750" lvl="1" indent="-285750" algn="just" defTabSz="457200" rtl="0" eaLnBrk="1" latinLnBrk="0" hangingPunct="1">
                        <a:lnSpc>
                          <a:spcPct val="150000"/>
                        </a:lnSpc>
                        <a:spcAft>
                          <a:spcPts val="800"/>
                        </a:spcAft>
                        <a:buFont typeface="Wingdings" panose="05000000000000000000" pitchFamily="2" charset="2"/>
                        <a:buChar char="§"/>
                      </a:pPr>
                      <a:r>
                        <a:rPr lang="en-ZA" sz="1400" kern="1200" dirty="0">
                          <a:solidFill>
                            <a:schemeClr val="tx1"/>
                          </a:solidFill>
                          <a:effectLst/>
                          <a:latin typeface="Arial" panose="020B0604020202020204" pitchFamily="34" charset="0"/>
                          <a:ea typeface="Times New Roman" panose="02020603050405020304" pitchFamily="18" charset="0"/>
                          <a:cs typeface="+mn-cs"/>
                        </a:rPr>
                        <a:t>Early approval of TIA Reports as part Town Planning Process</a:t>
                      </a:r>
                      <a:endParaRPr lang="en-ZA" sz="1400" kern="1200" dirty="0">
                        <a:solidFill>
                          <a:schemeClr val="tx1"/>
                        </a:solidFill>
                        <a:effectLst/>
                        <a:latin typeface="Arial" panose="020B0604020202020204" pitchFamily="34" charset="0"/>
                        <a:ea typeface="Calibri" panose="020F0502020204030204" pitchFamily="34" charset="0"/>
                        <a:cs typeface="+mn-cs"/>
                      </a:endParaRPr>
                    </a:p>
                    <a:p>
                      <a:pPr marL="285750" indent="-285750" algn="just" defTabSz="457200" rtl="0" eaLnBrk="1" latinLnBrk="0" hangingPunct="1">
                        <a:lnSpc>
                          <a:spcPct val="150000"/>
                        </a:lnSpc>
                        <a:buFont typeface="Wingdings" panose="05000000000000000000" pitchFamily="2" charset="2"/>
                        <a:buChar char="§"/>
                      </a:pPr>
                      <a:r>
                        <a:rPr lang="en-ZA" sz="1400" kern="1200" dirty="0">
                          <a:solidFill>
                            <a:schemeClr val="tx1"/>
                          </a:solidFill>
                          <a:effectLst/>
                          <a:latin typeface="Arial" panose="020B0604020202020204" pitchFamily="34" charset="0"/>
                          <a:ea typeface="Times New Roman" panose="02020603050405020304" pitchFamily="18" charset="0"/>
                          <a:cs typeface="+mn-cs"/>
                        </a:rPr>
                        <a:t>Early approvals of design drawings</a:t>
                      </a:r>
                      <a:endParaRPr lang="en-ZA" sz="1400" kern="1200" dirty="0">
                        <a:solidFill>
                          <a:schemeClr val="tx1"/>
                        </a:solidFill>
                        <a:effectLst/>
                        <a:latin typeface="Arial" panose="020B0604020202020204" pitchFamily="34" charset="0"/>
                        <a:cs typeface="+mn-cs"/>
                      </a:endParaRPr>
                    </a:p>
                  </a:txBody>
                  <a:tcPr anchor="ctr"/>
                </a:tc>
                <a:extLst>
                  <a:ext uri="{0D108BD9-81ED-4DB2-BD59-A6C34878D82A}">
                    <a16:rowId xmlns:a16="http://schemas.microsoft.com/office/drawing/2014/main" val="2212384253"/>
                  </a:ext>
                </a:extLst>
              </a:tr>
            </a:tbl>
          </a:graphicData>
        </a:graphic>
      </p:graphicFrame>
    </p:spTree>
    <p:extLst>
      <p:ext uri="{BB962C8B-B14F-4D97-AF65-F5344CB8AC3E}">
        <p14:creationId xmlns:p14="http://schemas.microsoft.com/office/powerpoint/2010/main" val="541983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9D2CB-0E41-1DC5-766D-C346406AFC03}"/>
              </a:ext>
            </a:extLst>
          </p:cNvPr>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Support required - Emfuleni</a:t>
            </a:r>
          </a:p>
        </p:txBody>
      </p:sp>
      <p:graphicFrame>
        <p:nvGraphicFramePr>
          <p:cNvPr id="2" name="Table 3">
            <a:extLst>
              <a:ext uri="{FF2B5EF4-FFF2-40B4-BE49-F238E27FC236}">
                <a16:creationId xmlns:a16="http://schemas.microsoft.com/office/drawing/2014/main" id="{2FE043FB-9702-6514-968A-492EF7C063B9}"/>
              </a:ext>
            </a:extLst>
          </p:cNvPr>
          <p:cNvGraphicFramePr>
            <a:graphicFrameLocks noGrp="1"/>
          </p:cNvGraphicFramePr>
          <p:nvPr/>
        </p:nvGraphicFramePr>
        <p:xfrm>
          <a:off x="580390" y="853440"/>
          <a:ext cx="10494010" cy="4551680"/>
        </p:xfrm>
        <a:graphic>
          <a:graphicData uri="http://schemas.openxmlformats.org/drawingml/2006/table">
            <a:tbl>
              <a:tblPr firstRow="1" bandRow="1">
                <a:tableStyleId>{72833802-FEF1-4C79-8D5D-14CF1EAF98D9}</a:tableStyleId>
              </a:tblPr>
              <a:tblGrid>
                <a:gridCol w="2139955">
                  <a:extLst>
                    <a:ext uri="{9D8B030D-6E8A-4147-A177-3AD203B41FA5}">
                      <a16:colId xmlns:a16="http://schemas.microsoft.com/office/drawing/2014/main" val="941677977"/>
                    </a:ext>
                  </a:extLst>
                </a:gridCol>
                <a:gridCol w="8354055">
                  <a:extLst>
                    <a:ext uri="{9D8B030D-6E8A-4147-A177-3AD203B41FA5}">
                      <a16:colId xmlns:a16="http://schemas.microsoft.com/office/drawing/2014/main" val="4269141985"/>
                    </a:ext>
                  </a:extLst>
                </a:gridCol>
              </a:tblGrid>
              <a:tr h="490350">
                <a:tc>
                  <a:txBody>
                    <a:bodyPr/>
                    <a:lstStyle/>
                    <a:p>
                      <a:r>
                        <a:rPr lang="en-ZA" sz="1600" dirty="0">
                          <a:latin typeface="Arial" panose="020B0604020202020204" pitchFamily="34" charset="0"/>
                          <a:cs typeface="Arial" panose="020B0604020202020204" pitchFamily="34" charset="0"/>
                        </a:rPr>
                        <a:t>AREA</a:t>
                      </a:r>
                    </a:p>
                  </a:txBody>
                  <a:tcPr anchor="ctr">
                    <a:solidFill>
                      <a:schemeClr val="accent2">
                        <a:lumMod val="50000"/>
                      </a:schemeClr>
                    </a:solidFill>
                  </a:tcPr>
                </a:tc>
                <a:tc>
                  <a:txBody>
                    <a:bodyPr/>
                    <a:lstStyle/>
                    <a:p>
                      <a:r>
                        <a:rPr lang="en-ZA" sz="1600" dirty="0">
                          <a:latin typeface="Arial" panose="020B0604020202020204" pitchFamily="34" charset="0"/>
                          <a:cs typeface="Arial" panose="020B0604020202020204" pitchFamily="34" charset="0"/>
                        </a:rPr>
                        <a:t>DESCRIPTION</a:t>
                      </a:r>
                    </a:p>
                  </a:txBody>
                  <a:tcPr anchor="ctr">
                    <a:solidFill>
                      <a:schemeClr val="accent2">
                        <a:lumMod val="50000"/>
                      </a:schemeClr>
                    </a:solidFill>
                  </a:tcPr>
                </a:tc>
                <a:extLst>
                  <a:ext uri="{0D108BD9-81ED-4DB2-BD59-A6C34878D82A}">
                    <a16:rowId xmlns:a16="http://schemas.microsoft.com/office/drawing/2014/main" val="3205772129"/>
                  </a:ext>
                </a:extLst>
              </a:tr>
              <a:tr h="983312">
                <a:tc>
                  <a:txBody>
                    <a:bodyPr/>
                    <a:lstStyle/>
                    <a:p>
                      <a:pPr>
                        <a:lnSpc>
                          <a:spcPct val="150000"/>
                        </a:lnSpc>
                      </a:pPr>
                      <a:r>
                        <a:rPr lang="en-ZA" sz="1400" b="1" dirty="0">
                          <a:latin typeface="Arial" panose="020B0604020202020204" pitchFamily="34" charset="0"/>
                          <a:cs typeface="Arial" panose="020B0604020202020204" pitchFamily="34" charset="0"/>
                        </a:rPr>
                        <a:t>Electrical</a:t>
                      </a:r>
                    </a:p>
                  </a:txBody>
                  <a:tcPr anchor="ctr">
                    <a:solidFill>
                      <a:schemeClr val="accent2">
                        <a:lumMod val="20000"/>
                        <a:lumOff val="80000"/>
                      </a:schemeClr>
                    </a:solidFill>
                  </a:tcPr>
                </a:tc>
                <a:tc>
                  <a:txBody>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ZA" sz="1400" dirty="0">
                          <a:effectLst/>
                          <a:latin typeface="Arial" panose="020B0604020202020204" pitchFamily="34" charset="0"/>
                          <a:ea typeface="Times New Roman" panose="02020603050405020304" pitchFamily="18" charset="0"/>
                        </a:rPr>
                        <a:t>Determine and agree an </a:t>
                      </a:r>
                      <a:r>
                        <a:rPr lang="en-ZA" sz="1400" b="1" dirty="0">
                          <a:effectLst/>
                          <a:latin typeface="Arial" panose="020B0604020202020204" pitchFamily="34" charset="0"/>
                          <a:ea typeface="Times New Roman" panose="02020603050405020304" pitchFamily="18" charset="0"/>
                        </a:rPr>
                        <a:t>interim solution</a:t>
                      </a:r>
                      <a:r>
                        <a:rPr lang="en-ZA" sz="1400" dirty="0">
                          <a:effectLst/>
                          <a:latin typeface="Arial" panose="020B0604020202020204" pitchFamily="34" charset="0"/>
                          <a:ea typeface="Times New Roman" panose="02020603050405020304" pitchFamily="18" charset="0"/>
                        </a:rPr>
                        <a:t> whereby the substation does not have to be built now, if this is possible. (Mitochondria demand currently 1MW)</a:t>
                      </a:r>
                      <a:endParaRPr lang="en-ZA"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12384253"/>
                  </a:ext>
                </a:extLst>
              </a:tr>
              <a:tr h="962650">
                <a:tc>
                  <a:txBody>
                    <a:bodyPr/>
                    <a:lstStyle/>
                    <a:p>
                      <a:pPr>
                        <a:lnSpc>
                          <a:spcPct val="150000"/>
                        </a:lnSpc>
                      </a:pPr>
                      <a:r>
                        <a:rPr lang="en-ZA" sz="1400" b="1" dirty="0">
                          <a:latin typeface="Arial" panose="020B0604020202020204" pitchFamily="34" charset="0"/>
                          <a:cs typeface="Arial" panose="020B0604020202020204" pitchFamily="34" charset="0"/>
                        </a:rPr>
                        <a:t>Town Planning</a:t>
                      </a:r>
                    </a:p>
                  </a:txBody>
                  <a:tcPr anchor="ctr">
                    <a:solidFill>
                      <a:schemeClr val="accent2">
                        <a:lumMod val="20000"/>
                        <a:lumOff val="80000"/>
                      </a:schemeClr>
                    </a:solidFill>
                  </a:tcPr>
                </a:tc>
                <a:tc>
                  <a:txBody>
                    <a:bodyPr/>
                    <a:lstStyle/>
                    <a:p>
                      <a:pPr marL="285750" indent="-285750" algn="just">
                        <a:buFont typeface="Wingdings" panose="05000000000000000000" pitchFamily="2" charset="2"/>
                        <a:buChar char="§"/>
                      </a:pPr>
                      <a:r>
                        <a:rPr lang="en-ZA" sz="1400" dirty="0">
                          <a:effectLst/>
                          <a:latin typeface="Arial" panose="020B0604020202020204" pitchFamily="34" charset="0"/>
                          <a:ea typeface="Times New Roman" panose="02020603050405020304" pitchFamily="18" charset="0"/>
                        </a:rPr>
                        <a:t>Agreement that </a:t>
                      </a:r>
                      <a:r>
                        <a:rPr lang="en-ZA" sz="1400" b="1" dirty="0">
                          <a:effectLst/>
                          <a:latin typeface="Arial" panose="020B0604020202020204" pitchFamily="34" charset="0"/>
                          <a:ea typeface="Times New Roman" panose="02020603050405020304" pitchFamily="18" charset="0"/>
                        </a:rPr>
                        <a:t>Regulation 92 exemption </a:t>
                      </a:r>
                      <a:r>
                        <a:rPr lang="en-ZA" sz="1400" dirty="0">
                          <a:effectLst/>
                          <a:latin typeface="Arial" panose="020B0604020202020204" pitchFamily="34" charset="0"/>
                          <a:ea typeface="Times New Roman" panose="02020603050405020304" pitchFamily="18" charset="0"/>
                        </a:rPr>
                        <a:t>can be granted in order that the breaking of ground can occur before the full Town Planning process is complete (before proclamation of Township)</a:t>
                      </a:r>
                      <a:endParaRPr lang="en-ZA"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06718765"/>
                  </a:ext>
                </a:extLst>
              </a:tr>
              <a:tr h="899839">
                <a:tc>
                  <a:txBody>
                    <a:bodyPr/>
                    <a:lstStyle/>
                    <a:p>
                      <a:pPr>
                        <a:lnSpc>
                          <a:spcPct val="150000"/>
                        </a:lnSpc>
                      </a:pPr>
                      <a:r>
                        <a:rPr lang="en-ZA" sz="1400" b="1" dirty="0">
                          <a:latin typeface="Arial" panose="020B0604020202020204" pitchFamily="34" charset="0"/>
                          <a:cs typeface="Arial" panose="020B0604020202020204" pitchFamily="34" charset="0"/>
                        </a:rPr>
                        <a:t>Roads &amp; Stormwater</a:t>
                      </a:r>
                    </a:p>
                  </a:txBody>
                  <a:tcPr anchor="ctr">
                    <a:solidFill>
                      <a:schemeClr val="accent2">
                        <a:lumMod val="20000"/>
                        <a:lumOff val="80000"/>
                      </a:schemeClr>
                    </a:solidFill>
                  </a:tcPr>
                </a:tc>
                <a:tc>
                  <a:txBody>
                    <a:bodyPr/>
                    <a:lstStyle/>
                    <a:p>
                      <a:pPr marL="285750" lvl="2" indent="-285750" algn="just" defTabSz="457200" rtl="0" eaLnBrk="1" latinLnBrk="0" hangingPunct="1">
                        <a:lnSpc>
                          <a:spcPct val="100000"/>
                        </a:lnSpc>
                        <a:spcAft>
                          <a:spcPts val="800"/>
                        </a:spcAft>
                        <a:buFont typeface="Wingdings" panose="05000000000000000000" pitchFamily="2" charset="2"/>
                        <a:buChar char="§"/>
                      </a:pPr>
                      <a:r>
                        <a:rPr lang="en-ZA" sz="1400" kern="1200" dirty="0">
                          <a:solidFill>
                            <a:schemeClr val="tx1"/>
                          </a:solidFill>
                          <a:effectLst/>
                          <a:latin typeface="Arial" panose="020B0604020202020204" pitchFamily="34" charset="0"/>
                          <a:ea typeface="Times New Roman" panose="02020603050405020304" pitchFamily="18" charset="0"/>
                          <a:cs typeface="+mn-cs"/>
                        </a:rPr>
                        <a:t>Early approval of </a:t>
                      </a:r>
                      <a:r>
                        <a:rPr lang="en-ZA" sz="1400" b="1" kern="1200" dirty="0">
                          <a:solidFill>
                            <a:schemeClr val="tx1"/>
                          </a:solidFill>
                          <a:effectLst/>
                          <a:latin typeface="Arial" panose="020B0604020202020204" pitchFamily="34" charset="0"/>
                          <a:ea typeface="Times New Roman" panose="02020603050405020304" pitchFamily="18" charset="0"/>
                          <a:cs typeface="+mn-cs"/>
                        </a:rPr>
                        <a:t>Traffic Impact Assessment Report (TIA)</a:t>
                      </a:r>
                    </a:p>
                    <a:p>
                      <a:pPr marL="285750" lvl="2" indent="-285750" algn="just" defTabSz="457200" rtl="0" eaLnBrk="1" latinLnBrk="0" hangingPunct="1">
                        <a:lnSpc>
                          <a:spcPct val="100000"/>
                        </a:lnSpc>
                        <a:spcAft>
                          <a:spcPts val="800"/>
                        </a:spcAft>
                        <a:buFont typeface="Wingdings" panose="05000000000000000000" pitchFamily="2" charset="2"/>
                        <a:buChar char="§"/>
                      </a:pPr>
                      <a:r>
                        <a:rPr lang="en-ZA" sz="1400" kern="1200" dirty="0">
                          <a:solidFill>
                            <a:schemeClr val="tx1"/>
                          </a:solidFill>
                          <a:effectLst/>
                          <a:latin typeface="Arial" panose="020B0604020202020204" pitchFamily="34" charset="0"/>
                          <a:ea typeface="Times New Roman" panose="02020603050405020304" pitchFamily="18" charset="0"/>
                          <a:cs typeface="+mn-cs"/>
                        </a:rPr>
                        <a:t>Speedy approval of </a:t>
                      </a:r>
                      <a:r>
                        <a:rPr lang="en-ZA" sz="1400" b="1" kern="1200" dirty="0">
                          <a:solidFill>
                            <a:schemeClr val="tx1"/>
                          </a:solidFill>
                          <a:effectLst/>
                          <a:latin typeface="Arial" panose="020B0604020202020204" pitchFamily="34" charset="0"/>
                          <a:ea typeface="Times New Roman" panose="02020603050405020304" pitchFamily="18" charset="0"/>
                          <a:cs typeface="+mn-cs"/>
                        </a:rPr>
                        <a:t>Design Dra</a:t>
                      </a:r>
                      <a:r>
                        <a:rPr lang="en-ZA" sz="1400" b="1" dirty="0">
                          <a:effectLst/>
                          <a:latin typeface="Arial" panose="020B0604020202020204" pitchFamily="34" charset="0"/>
                          <a:ea typeface="Times New Roman" panose="02020603050405020304" pitchFamily="18" charset="0"/>
                        </a:rPr>
                        <a:t>wings</a:t>
                      </a:r>
                      <a:endParaRPr lang="en-ZA"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46382034"/>
                  </a:ext>
                </a:extLst>
              </a:tr>
              <a:tr h="1215529">
                <a:tc>
                  <a:txBody>
                    <a:bodyPr/>
                    <a:lstStyle/>
                    <a:p>
                      <a:pPr>
                        <a:lnSpc>
                          <a:spcPct val="150000"/>
                        </a:lnSpc>
                      </a:pPr>
                      <a:r>
                        <a:rPr lang="en-ZA" sz="1400" b="1" dirty="0">
                          <a:latin typeface="Arial" panose="020B0604020202020204" pitchFamily="34" charset="0"/>
                          <a:cs typeface="Arial" panose="020B0604020202020204" pitchFamily="34" charset="0"/>
                        </a:rPr>
                        <a:t>Water &amp; Sanitation</a:t>
                      </a:r>
                    </a:p>
                  </a:txBody>
                  <a:tcPr anchor="ctr">
                    <a:solidFill>
                      <a:schemeClr val="accent2">
                        <a:lumMod val="20000"/>
                        <a:lumOff val="80000"/>
                      </a:schemeClr>
                    </a:solidFill>
                  </a:tcPr>
                </a:tc>
                <a:tc>
                  <a:txBody>
                    <a:bodyPr/>
                    <a:lstStyle/>
                    <a:p>
                      <a:pPr marL="285750" lvl="2" indent="-285750" algn="just" defTabSz="457200" rtl="0" eaLnBrk="1" latinLnBrk="0" hangingPunct="1">
                        <a:lnSpc>
                          <a:spcPct val="100000"/>
                        </a:lnSpc>
                        <a:spcAft>
                          <a:spcPts val="800"/>
                        </a:spcAft>
                        <a:buFont typeface="Wingdings" panose="05000000000000000000" pitchFamily="2" charset="2"/>
                        <a:buChar char="§"/>
                      </a:pPr>
                      <a:r>
                        <a:rPr lang="en-ZA" sz="1400" kern="1200" dirty="0">
                          <a:solidFill>
                            <a:schemeClr val="tx1"/>
                          </a:solidFill>
                          <a:effectLst/>
                          <a:latin typeface="Arial" panose="020B0604020202020204" pitchFamily="34" charset="0"/>
                          <a:ea typeface="Times New Roman" panose="02020603050405020304" pitchFamily="18" charset="0"/>
                          <a:cs typeface="+mn-cs"/>
                        </a:rPr>
                        <a:t>Early approval of </a:t>
                      </a:r>
                      <a:r>
                        <a:rPr lang="en-ZA" sz="1400" b="1" kern="1200" dirty="0">
                          <a:solidFill>
                            <a:schemeClr val="tx1"/>
                          </a:solidFill>
                          <a:effectLst/>
                          <a:latin typeface="Arial" panose="020B0604020202020204" pitchFamily="34" charset="0"/>
                          <a:ea typeface="Times New Roman" panose="02020603050405020304" pitchFamily="18" charset="0"/>
                          <a:cs typeface="+mn-cs"/>
                        </a:rPr>
                        <a:t>Civil Engineering Scheme Reports</a:t>
                      </a:r>
                      <a:endParaRPr lang="en-ZA" sz="1400" b="1" kern="1200" dirty="0">
                        <a:solidFill>
                          <a:schemeClr val="tx1"/>
                        </a:solidFill>
                        <a:effectLst/>
                        <a:latin typeface="Arial" panose="020B0604020202020204" pitchFamily="34" charset="0"/>
                        <a:ea typeface="Calibri" panose="020F0502020204030204" pitchFamily="34" charset="0"/>
                        <a:cs typeface="+mn-cs"/>
                      </a:endParaRPr>
                    </a:p>
                    <a:p>
                      <a:pPr marL="285750" lvl="2" indent="-285750" algn="just" defTabSz="457200" rtl="0" eaLnBrk="1" latinLnBrk="0" hangingPunct="1">
                        <a:lnSpc>
                          <a:spcPct val="100000"/>
                        </a:lnSpc>
                        <a:spcAft>
                          <a:spcPts val="800"/>
                        </a:spcAft>
                        <a:buFont typeface="Wingdings" panose="05000000000000000000" pitchFamily="2" charset="2"/>
                        <a:buChar char="§"/>
                      </a:pPr>
                      <a:r>
                        <a:rPr lang="en-ZA" sz="1400" kern="1200" dirty="0">
                          <a:solidFill>
                            <a:schemeClr val="tx1"/>
                          </a:solidFill>
                          <a:effectLst/>
                          <a:latin typeface="Arial" panose="020B0604020202020204" pitchFamily="34" charset="0"/>
                          <a:ea typeface="Times New Roman" panose="02020603050405020304" pitchFamily="18" charset="0"/>
                          <a:cs typeface="+mn-cs"/>
                        </a:rPr>
                        <a:t>Speedy approval of </a:t>
                      </a:r>
                      <a:r>
                        <a:rPr lang="en-ZA" sz="1400" b="1" kern="1200" dirty="0">
                          <a:solidFill>
                            <a:schemeClr val="tx1"/>
                          </a:solidFill>
                          <a:effectLst/>
                          <a:latin typeface="Arial" panose="020B0604020202020204" pitchFamily="34" charset="0"/>
                          <a:ea typeface="Times New Roman" panose="02020603050405020304" pitchFamily="18" charset="0"/>
                          <a:cs typeface="+mn-cs"/>
                        </a:rPr>
                        <a:t>Design Drawings</a:t>
                      </a:r>
                      <a:endParaRPr lang="en-ZA" sz="1400" b="1" kern="1200" dirty="0">
                        <a:solidFill>
                          <a:schemeClr val="tx1"/>
                        </a:solidFill>
                        <a:effectLst/>
                        <a:latin typeface="Arial" panose="020B0604020202020204" pitchFamily="34" charset="0"/>
                        <a:ea typeface="Calibri" panose="020F0502020204030204" pitchFamily="34" charset="0"/>
                        <a:cs typeface="+mn-cs"/>
                      </a:endParaRPr>
                    </a:p>
                    <a:p>
                      <a:endParaRPr lang="en-ZA"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49921441"/>
                  </a:ext>
                </a:extLst>
              </a:tr>
            </a:tbl>
          </a:graphicData>
        </a:graphic>
      </p:graphicFrame>
    </p:spTree>
    <p:extLst>
      <p:ext uri="{BB962C8B-B14F-4D97-AF65-F5344CB8AC3E}">
        <p14:creationId xmlns:p14="http://schemas.microsoft.com/office/powerpoint/2010/main" val="3004016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9D2CB-0E41-1DC5-766D-C346406AFC03}"/>
              </a:ext>
            </a:extLst>
          </p:cNvPr>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Support required - Lesedi</a:t>
            </a:r>
          </a:p>
        </p:txBody>
      </p:sp>
      <p:graphicFrame>
        <p:nvGraphicFramePr>
          <p:cNvPr id="2" name="Table 3">
            <a:extLst>
              <a:ext uri="{FF2B5EF4-FFF2-40B4-BE49-F238E27FC236}">
                <a16:creationId xmlns:a16="http://schemas.microsoft.com/office/drawing/2014/main" id="{2FE043FB-9702-6514-968A-492EF7C063B9}"/>
              </a:ext>
            </a:extLst>
          </p:cNvPr>
          <p:cNvGraphicFramePr>
            <a:graphicFrameLocks noGrp="1"/>
          </p:cNvGraphicFramePr>
          <p:nvPr/>
        </p:nvGraphicFramePr>
        <p:xfrm>
          <a:off x="580390" y="853440"/>
          <a:ext cx="10656570" cy="3628367"/>
        </p:xfrm>
        <a:graphic>
          <a:graphicData uri="http://schemas.openxmlformats.org/drawingml/2006/table">
            <a:tbl>
              <a:tblPr firstRow="1" bandRow="1">
                <a:tableStyleId>{72833802-FEF1-4C79-8D5D-14CF1EAF98D9}</a:tableStyleId>
              </a:tblPr>
              <a:tblGrid>
                <a:gridCol w="2173104">
                  <a:extLst>
                    <a:ext uri="{9D8B030D-6E8A-4147-A177-3AD203B41FA5}">
                      <a16:colId xmlns:a16="http://schemas.microsoft.com/office/drawing/2014/main" val="941677977"/>
                    </a:ext>
                  </a:extLst>
                </a:gridCol>
                <a:gridCol w="8483466">
                  <a:extLst>
                    <a:ext uri="{9D8B030D-6E8A-4147-A177-3AD203B41FA5}">
                      <a16:colId xmlns:a16="http://schemas.microsoft.com/office/drawing/2014/main" val="4269141985"/>
                    </a:ext>
                  </a:extLst>
                </a:gridCol>
              </a:tblGrid>
              <a:tr h="358623">
                <a:tc>
                  <a:txBody>
                    <a:bodyPr/>
                    <a:lstStyle/>
                    <a:p>
                      <a:r>
                        <a:rPr lang="en-ZA" sz="1600" dirty="0">
                          <a:latin typeface="Arial" panose="020B0604020202020204" pitchFamily="34" charset="0"/>
                          <a:cs typeface="Arial" panose="020B0604020202020204" pitchFamily="34" charset="0"/>
                        </a:rPr>
                        <a:t>AREA</a:t>
                      </a:r>
                    </a:p>
                  </a:txBody>
                  <a:tcPr>
                    <a:solidFill>
                      <a:schemeClr val="accent2">
                        <a:lumMod val="50000"/>
                      </a:schemeClr>
                    </a:solidFill>
                  </a:tcPr>
                </a:tc>
                <a:tc>
                  <a:txBody>
                    <a:bodyPr/>
                    <a:lstStyle/>
                    <a:p>
                      <a:r>
                        <a:rPr lang="en-ZA" sz="1600" dirty="0">
                          <a:latin typeface="Arial" panose="020B0604020202020204" pitchFamily="34" charset="0"/>
                          <a:cs typeface="Arial" panose="020B0604020202020204" pitchFamily="34" charset="0"/>
                        </a:rPr>
                        <a:t>DESCRIPTION</a:t>
                      </a:r>
                    </a:p>
                  </a:txBody>
                  <a:tcPr>
                    <a:solidFill>
                      <a:schemeClr val="accent2">
                        <a:lumMod val="50000"/>
                      </a:schemeClr>
                    </a:solidFill>
                  </a:tcPr>
                </a:tc>
                <a:extLst>
                  <a:ext uri="{0D108BD9-81ED-4DB2-BD59-A6C34878D82A}">
                    <a16:rowId xmlns:a16="http://schemas.microsoft.com/office/drawing/2014/main" val="3205772129"/>
                  </a:ext>
                </a:extLst>
              </a:tr>
              <a:tr h="366098">
                <a:tc>
                  <a:txBody>
                    <a:bodyPr/>
                    <a:lstStyle/>
                    <a:p>
                      <a:pPr>
                        <a:lnSpc>
                          <a:spcPct val="150000"/>
                        </a:lnSpc>
                      </a:pPr>
                      <a:r>
                        <a:rPr lang="en-ZA" sz="1400" b="1" dirty="0">
                          <a:latin typeface="Arial" panose="020B0604020202020204" pitchFamily="34" charset="0"/>
                          <a:cs typeface="Arial" panose="020B0604020202020204" pitchFamily="34" charset="0"/>
                        </a:rPr>
                        <a:t>Environmental</a:t>
                      </a:r>
                    </a:p>
                  </a:txBody>
                  <a:tcPr anchor="ctr">
                    <a:solidFill>
                      <a:schemeClr val="accent2">
                        <a:lumMod val="20000"/>
                        <a:lumOff val="80000"/>
                      </a:schemeClr>
                    </a:solidFill>
                  </a:tcPr>
                </a:tc>
                <a:tc>
                  <a:txBody>
                    <a:bodyPr/>
                    <a:lstStyle/>
                    <a:p>
                      <a:pPr marL="285750" indent="-285750" algn="just">
                        <a:buFont typeface="Wingdings" panose="05000000000000000000" pitchFamily="2" charset="2"/>
                        <a:buChar char="§"/>
                      </a:pPr>
                      <a:r>
                        <a:rPr lang="en-ZA" sz="1400" dirty="0">
                          <a:effectLst/>
                          <a:latin typeface="Arial" panose="020B0604020202020204" pitchFamily="34" charset="0"/>
                          <a:ea typeface="Times New Roman" panose="02020603050405020304" pitchFamily="18" charset="0"/>
                        </a:rPr>
                        <a:t>EIA in place</a:t>
                      </a:r>
                      <a:endParaRPr lang="en-ZA"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73541566"/>
                  </a:ext>
                </a:extLst>
              </a:tr>
              <a:tr h="405844">
                <a:tc>
                  <a:txBody>
                    <a:bodyPr/>
                    <a:lstStyle/>
                    <a:p>
                      <a:pPr>
                        <a:lnSpc>
                          <a:spcPct val="150000"/>
                        </a:lnSpc>
                      </a:pPr>
                      <a:r>
                        <a:rPr lang="en-ZA" sz="1400" b="1" dirty="0">
                          <a:latin typeface="Arial" panose="020B0604020202020204" pitchFamily="34" charset="0"/>
                          <a:cs typeface="Arial" panose="020B0604020202020204" pitchFamily="34" charset="0"/>
                        </a:rPr>
                        <a:t>Electrical</a:t>
                      </a:r>
                    </a:p>
                  </a:txBody>
                  <a:tcPr anchor="ctr">
                    <a:solidFill>
                      <a:schemeClr val="accent2">
                        <a:lumMod val="20000"/>
                        <a:lumOff val="80000"/>
                      </a:schemeClr>
                    </a:solidFill>
                  </a:tcPr>
                </a:tc>
                <a:tc>
                  <a:txBody>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ZA" sz="1400" dirty="0">
                          <a:effectLst/>
                          <a:latin typeface="Arial" panose="020B0604020202020204" pitchFamily="34" charset="0"/>
                          <a:ea typeface="Times New Roman" panose="02020603050405020304" pitchFamily="18" charset="0"/>
                        </a:rPr>
                        <a:t>Speedy approval of </a:t>
                      </a:r>
                      <a:r>
                        <a:rPr lang="en-ZA" sz="1400" b="1" dirty="0">
                          <a:effectLst/>
                          <a:latin typeface="Arial" panose="020B0604020202020204" pitchFamily="34" charset="0"/>
                          <a:ea typeface="Times New Roman" panose="02020603050405020304" pitchFamily="18" charset="0"/>
                        </a:rPr>
                        <a:t>Design Drawings</a:t>
                      </a:r>
                      <a:r>
                        <a:rPr lang="en-ZA" sz="1400" dirty="0">
                          <a:effectLst/>
                          <a:latin typeface="Arial" panose="020B0604020202020204" pitchFamily="34" charset="0"/>
                          <a:ea typeface="Times New Roman" panose="02020603050405020304" pitchFamily="18" charset="0"/>
                        </a:rPr>
                        <a:t> for internal bulks</a:t>
                      </a:r>
                      <a:endParaRPr lang="en-ZA"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12384253"/>
                  </a:ext>
                </a:extLst>
              </a:tr>
              <a:tr h="898655">
                <a:tc>
                  <a:txBody>
                    <a:bodyPr/>
                    <a:lstStyle/>
                    <a:p>
                      <a:pPr>
                        <a:lnSpc>
                          <a:spcPct val="150000"/>
                        </a:lnSpc>
                      </a:pPr>
                      <a:r>
                        <a:rPr lang="en-ZA" sz="1400" b="1" dirty="0">
                          <a:latin typeface="Arial" panose="020B0604020202020204" pitchFamily="34" charset="0"/>
                          <a:cs typeface="Arial" panose="020B0604020202020204" pitchFamily="34" charset="0"/>
                        </a:rPr>
                        <a:t>Town Planning</a:t>
                      </a:r>
                    </a:p>
                  </a:txBody>
                  <a:tcPr anchor="ctr">
                    <a:solidFill>
                      <a:schemeClr val="accent2">
                        <a:lumMod val="20000"/>
                        <a:lumOff val="80000"/>
                      </a:schemeClr>
                    </a:solidFill>
                  </a:tcPr>
                </a:tc>
                <a:tc>
                  <a:txBody>
                    <a:bodyPr/>
                    <a:lstStyle/>
                    <a:p>
                      <a:pPr marL="285750" indent="-285750" algn="just">
                        <a:buFont typeface="Wingdings" panose="05000000000000000000" pitchFamily="2" charset="2"/>
                        <a:buChar char="§"/>
                      </a:pPr>
                      <a:r>
                        <a:rPr lang="en-ZA" sz="1400" dirty="0">
                          <a:effectLst/>
                          <a:latin typeface="Arial" panose="020B0604020202020204" pitchFamily="34" charset="0"/>
                          <a:ea typeface="Times New Roman" panose="02020603050405020304" pitchFamily="18" charset="0"/>
                        </a:rPr>
                        <a:t>Township has been proclaimed previously</a:t>
                      </a:r>
                    </a:p>
                    <a:p>
                      <a:pPr marL="285750" indent="-285750" algn="just">
                        <a:buFont typeface="Wingdings" panose="05000000000000000000" pitchFamily="2" charset="2"/>
                        <a:buChar char="§"/>
                      </a:pPr>
                      <a:r>
                        <a:rPr lang="en-ZA" sz="1400" dirty="0">
                          <a:effectLst/>
                          <a:latin typeface="Arial" panose="020B0604020202020204" pitchFamily="34" charset="0"/>
                          <a:ea typeface="Times New Roman" panose="02020603050405020304" pitchFamily="18" charset="0"/>
                        </a:rPr>
                        <a:t>Formalised agreement that </a:t>
                      </a:r>
                      <a:r>
                        <a:rPr lang="en-ZA" sz="1400" b="1" dirty="0">
                          <a:effectLst/>
                          <a:latin typeface="Arial" panose="020B0604020202020204" pitchFamily="34" charset="0"/>
                          <a:ea typeface="Times New Roman" panose="02020603050405020304" pitchFamily="18" charset="0"/>
                        </a:rPr>
                        <a:t>Regulation 92 exemption</a:t>
                      </a:r>
                      <a:r>
                        <a:rPr lang="en-ZA" sz="1400" dirty="0">
                          <a:effectLst/>
                          <a:latin typeface="Arial" panose="020B0604020202020204" pitchFamily="34" charset="0"/>
                          <a:ea typeface="Times New Roman" panose="02020603050405020304" pitchFamily="18" charset="0"/>
                        </a:rPr>
                        <a:t> can be granted in order the breaking of ground can occur before the full Town Planning process is complete (before rezoning, subdivision and consolidation complete). Indication of this has been given verbally</a:t>
                      </a:r>
                      <a:endParaRPr lang="en-ZA"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06718765"/>
                  </a:ext>
                </a:extLst>
              </a:tr>
              <a:tr h="658108">
                <a:tc>
                  <a:txBody>
                    <a:bodyPr/>
                    <a:lstStyle/>
                    <a:p>
                      <a:pPr>
                        <a:lnSpc>
                          <a:spcPct val="150000"/>
                        </a:lnSpc>
                      </a:pPr>
                      <a:r>
                        <a:rPr lang="en-ZA" sz="1400" b="1" dirty="0">
                          <a:latin typeface="Arial" panose="020B0604020202020204" pitchFamily="34" charset="0"/>
                          <a:cs typeface="Arial" panose="020B0604020202020204" pitchFamily="34" charset="0"/>
                        </a:rPr>
                        <a:t>Roads &amp; Stormwater</a:t>
                      </a:r>
                    </a:p>
                  </a:txBody>
                  <a:tcPr anchor="ctr">
                    <a:solidFill>
                      <a:schemeClr val="accent2">
                        <a:lumMod val="20000"/>
                        <a:lumOff val="80000"/>
                      </a:schemeClr>
                    </a:solidFill>
                  </a:tcPr>
                </a:tc>
                <a:tc>
                  <a:txBody>
                    <a:bodyPr/>
                    <a:lstStyle/>
                    <a:p>
                      <a:pPr marL="285750" lvl="2" indent="-285750" algn="just" defTabSz="457200" rtl="0" eaLnBrk="1" latinLnBrk="0" hangingPunct="1">
                        <a:lnSpc>
                          <a:spcPct val="100000"/>
                        </a:lnSpc>
                        <a:spcAft>
                          <a:spcPts val="800"/>
                        </a:spcAft>
                        <a:buFont typeface="Wingdings" panose="05000000000000000000" pitchFamily="2" charset="2"/>
                        <a:buChar char="§"/>
                      </a:pPr>
                      <a:r>
                        <a:rPr lang="en-ZA" sz="1400" dirty="0">
                          <a:effectLst/>
                          <a:latin typeface="Arial" panose="020B0604020202020204" pitchFamily="34" charset="0"/>
                          <a:ea typeface="Times New Roman" panose="02020603050405020304" pitchFamily="18" charset="0"/>
                        </a:rPr>
                        <a:t>Speedy approval </a:t>
                      </a:r>
                      <a:r>
                        <a:rPr lang="en-ZA" sz="1400" b="1" dirty="0">
                          <a:effectLst/>
                          <a:latin typeface="Arial" panose="020B0604020202020204" pitchFamily="34" charset="0"/>
                          <a:ea typeface="Times New Roman" panose="02020603050405020304" pitchFamily="18" charset="0"/>
                        </a:rPr>
                        <a:t>of Design Drawings of internal roads</a:t>
                      </a:r>
                      <a:endParaRPr lang="en-ZA"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46382034"/>
                  </a:ext>
                </a:extLst>
              </a:tr>
              <a:tr h="888992">
                <a:tc>
                  <a:txBody>
                    <a:bodyPr/>
                    <a:lstStyle/>
                    <a:p>
                      <a:pPr>
                        <a:lnSpc>
                          <a:spcPct val="150000"/>
                        </a:lnSpc>
                      </a:pPr>
                      <a:r>
                        <a:rPr lang="en-ZA" sz="1400" b="1" dirty="0">
                          <a:latin typeface="Arial" panose="020B0604020202020204" pitchFamily="34" charset="0"/>
                          <a:cs typeface="Arial" panose="020B0604020202020204" pitchFamily="34" charset="0"/>
                        </a:rPr>
                        <a:t>Water &amp; Sanitation</a:t>
                      </a:r>
                    </a:p>
                  </a:txBody>
                  <a:tcPr anchor="ctr">
                    <a:solidFill>
                      <a:schemeClr val="accent2">
                        <a:lumMod val="20000"/>
                        <a:lumOff val="80000"/>
                      </a:schemeClr>
                    </a:solidFill>
                  </a:tcPr>
                </a:tc>
                <a:tc>
                  <a:txBody>
                    <a:bodyPr/>
                    <a:lstStyle/>
                    <a:p>
                      <a:pPr marL="285750" lvl="2" indent="-285750" algn="just" defTabSz="457200" rtl="0" eaLnBrk="1" latinLnBrk="0" hangingPunct="1">
                        <a:lnSpc>
                          <a:spcPct val="100000"/>
                        </a:lnSpc>
                        <a:spcAft>
                          <a:spcPts val="800"/>
                        </a:spcAft>
                        <a:buFont typeface="Wingdings" panose="05000000000000000000" pitchFamily="2" charset="2"/>
                        <a:buChar char="§"/>
                      </a:pPr>
                      <a:r>
                        <a:rPr lang="en-ZA" sz="1400" dirty="0">
                          <a:effectLst/>
                          <a:latin typeface="Arial" panose="020B0604020202020204" pitchFamily="34" charset="0"/>
                          <a:ea typeface="Times New Roman" panose="02020603050405020304" pitchFamily="18" charset="0"/>
                        </a:rPr>
                        <a:t>Speedy approval of </a:t>
                      </a:r>
                      <a:r>
                        <a:rPr lang="en-ZA" sz="1400" b="1" dirty="0">
                          <a:effectLst/>
                          <a:latin typeface="Arial" panose="020B0604020202020204" pitchFamily="34" charset="0"/>
                          <a:ea typeface="Times New Roman" panose="02020603050405020304" pitchFamily="18" charset="0"/>
                        </a:rPr>
                        <a:t>Design Drawings of internal water and sanitation drawings</a:t>
                      </a:r>
                      <a:endParaRPr lang="en-ZA"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49921441"/>
                  </a:ext>
                </a:extLst>
              </a:tr>
            </a:tbl>
          </a:graphicData>
        </a:graphic>
      </p:graphicFrame>
    </p:spTree>
    <p:extLst>
      <p:ext uri="{BB962C8B-B14F-4D97-AF65-F5344CB8AC3E}">
        <p14:creationId xmlns:p14="http://schemas.microsoft.com/office/powerpoint/2010/main" val="4010414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9D2CB-0E41-1DC5-766D-C346406AFC03}"/>
              </a:ext>
            </a:extLst>
          </p:cNvPr>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Support required – Midvaal</a:t>
            </a:r>
          </a:p>
        </p:txBody>
      </p:sp>
      <p:graphicFrame>
        <p:nvGraphicFramePr>
          <p:cNvPr id="5" name="Table 3">
            <a:extLst>
              <a:ext uri="{FF2B5EF4-FFF2-40B4-BE49-F238E27FC236}">
                <a16:creationId xmlns:a16="http://schemas.microsoft.com/office/drawing/2014/main" id="{60CFDE1D-DCFD-7487-DE71-A60D8EE1B06D}"/>
              </a:ext>
            </a:extLst>
          </p:cNvPr>
          <p:cNvGraphicFramePr>
            <a:graphicFrameLocks noGrp="1"/>
          </p:cNvGraphicFramePr>
          <p:nvPr/>
        </p:nvGraphicFramePr>
        <p:xfrm>
          <a:off x="580391" y="1319094"/>
          <a:ext cx="11031218" cy="3649146"/>
        </p:xfrm>
        <a:graphic>
          <a:graphicData uri="http://schemas.openxmlformats.org/drawingml/2006/table">
            <a:tbl>
              <a:tblPr firstRow="1" bandRow="1">
                <a:tableStyleId>{72833802-FEF1-4C79-8D5D-14CF1EAF98D9}</a:tableStyleId>
              </a:tblPr>
              <a:tblGrid>
                <a:gridCol w="2249503">
                  <a:extLst>
                    <a:ext uri="{9D8B030D-6E8A-4147-A177-3AD203B41FA5}">
                      <a16:colId xmlns:a16="http://schemas.microsoft.com/office/drawing/2014/main" val="941677977"/>
                    </a:ext>
                  </a:extLst>
                </a:gridCol>
                <a:gridCol w="8781715">
                  <a:extLst>
                    <a:ext uri="{9D8B030D-6E8A-4147-A177-3AD203B41FA5}">
                      <a16:colId xmlns:a16="http://schemas.microsoft.com/office/drawing/2014/main" val="4269141985"/>
                    </a:ext>
                  </a:extLst>
                </a:gridCol>
              </a:tblGrid>
              <a:tr h="445043">
                <a:tc>
                  <a:txBody>
                    <a:bodyPr/>
                    <a:lstStyle/>
                    <a:p>
                      <a:r>
                        <a:rPr lang="en-ZA" sz="1800" dirty="0">
                          <a:latin typeface="Arial" panose="020B0604020202020204" pitchFamily="34" charset="0"/>
                          <a:cs typeface="Arial" panose="020B0604020202020204" pitchFamily="34" charset="0"/>
                        </a:rPr>
                        <a:t>AREA</a:t>
                      </a:r>
                    </a:p>
                  </a:txBody>
                  <a:tcPr anchor="ctr">
                    <a:solidFill>
                      <a:schemeClr val="accent2">
                        <a:lumMod val="50000"/>
                      </a:schemeClr>
                    </a:solidFill>
                  </a:tcPr>
                </a:tc>
                <a:tc>
                  <a:txBody>
                    <a:bodyPr/>
                    <a:lstStyle/>
                    <a:p>
                      <a:r>
                        <a:rPr lang="en-ZA" sz="1800" dirty="0">
                          <a:latin typeface="Arial" panose="020B0604020202020204" pitchFamily="34" charset="0"/>
                          <a:cs typeface="Arial" panose="020B0604020202020204" pitchFamily="34" charset="0"/>
                        </a:rPr>
                        <a:t>DESCRIPTION (KOOKFONTEIN SITE AS PRIORITY)</a:t>
                      </a:r>
                    </a:p>
                  </a:txBody>
                  <a:tcPr anchor="ctr">
                    <a:solidFill>
                      <a:schemeClr val="accent2">
                        <a:lumMod val="50000"/>
                      </a:schemeClr>
                    </a:solidFill>
                  </a:tcPr>
                </a:tc>
                <a:extLst>
                  <a:ext uri="{0D108BD9-81ED-4DB2-BD59-A6C34878D82A}">
                    <a16:rowId xmlns:a16="http://schemas.microsoft.com/office/drawing/2014/main" val="3205772129"/>
                  </a:ext>
                </a:extLst>
              </a:tr>
              <a:tr h="687103">
                <a:tc>
                  <a:txBody>
                    <a:bodyPr/>
                    <a:lstStyle/>
                    <a:p>
                      <a:pPr>
                        <a:lnSpc>
                          <a:spcPct val="150000"/>
                        </a:lnSpc>
                      </a:pPr>
                      <a:r>
                        <a:rPr lang="en-ZA" sz="1200" b="1" dirty="0">
                          <a:latin typeface="Arial" panose="020B0604020202020204" pitchFamily="34" charset="0"/>
                          <a:cs typeface="Arial" panose="020B0604020202020204" pitchFamily="34" charset="0"/>
                        </a:rPr>
                        <a:t>Town Planning</a:t>
                      </a:r>
                    </a:p>
                  </a:txBody>
                  <a:tcPr anchor="ctr">
                    <a:solidFill>
                      <a:schemeClr val="accent2">
                        <a:lumMod val="20000"/>
                        <a:lumOff val="80000"/>
                      </a:schemeClr>
                    </a:solidFill>
                  </a:tcPr>
                </a:tc>
                <a:tc>
                  <a:txBody>
                    <a:bodyPr/>
                    <a:lstStyle/>
                    <a:p>
                      <a:pPr marL="285750" indent="-285750" algn="just">
                        <a:buFont typeface="Wingdings" panose="05000000000000000000" pitchFamily="2" charset="2"/>
                        <a:buChar char="§"/>
                      </a:pPr>
                      <a:r>
                        <a:rPr lang="en-ZA" sz="1200" dirty="0">
                          <a:effectLst/>
                          <a:latin typeface="Arial" panose="020B0604020202020204" pitchFamily="34" charset="0"/>
                          <a:ea typeface="Times New Roman" panose="02020603050405020304" pitchFamily="18" charset="0"/>
                        </a:rPr>
                        <a:t>Agreement that </a:t>
                      </a:r>
                      <a:r>
                        <a:rPr lang="en-ZA" sz="1200" b="1" dirty="0">
                          <a:effectLst/>
                          <a:latin typeface="Arial" panose="020B0604020202020204" pitchFamily="34" charset="0"/>
                          <a:ea typeface="Times New Roman" panose="02020603050405020304" pitchFamily="18" charset="0"/>
                        </a:rPr>
                        <a:t>Regulation 92 exemption </a:t>
                      </a:r>
                      <a:r>
                        <a:rPr lang="en-ZA" sz="1200" dirty="0">
                          <a:effectLst/>
                          <a:latin typeface="Arial" panose="020B0604020202020204" pitchFamily="34" charset="0"/>
                          <a:ea typeface="Times New Roman" panose="02020603050405020304" pitchFamily="18" charset="0"/>
                        </a:rPr>
                        <a:t>can be granted in order that the breaking of ground can occur before the full Town Planning process is complete (before proclamation of Township)</a:t>
                      </a:r>
                      <a:endParaRPr lang="en-ZA"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06718765"/>
                  </a:ext>
                </a:extLst>
              </a:tr>
              <a:tr h="815913">
                <a:tc>
                  <a:txBody>
                    <a:bodyPr/>
                    <a:lstStyle/>
                    <a:p>
                      <a:pPr>
                        <a:lnSpc>
                          <a:spcPct val="150000"/>
                        </a:lnSpc>
                      </a:pPr>
                      <a:r>
                        <a:rPr lang="en-ZA" sz="1200" b="1" dirty="0">
                          <a:latin typeface="Arial" panose="020B0604020202020204" pitchFamily="34" charset="0"/>
                          <a:cs typeface="Arial" panose="020B0604020202020204" pitchFamily="34" charset="0"/>
                        </a:rPr>
                        <a:t>Roads &amp; Stormwater</a:t>
                      </a:r>
                    </a:p>
                  </a:txBody>
                  <a:tcPr anchor="ctr">
                    <a:solidFill>
                      <a:schemeClr val="accent2">
                        <a:lumMod val="20000"/>
                        <a:lumOff val="80000"/>
                      </a:schemeClr>
                    </a:solidFill>
                  </a:tcPr>
                </a:tc>
                <a:tc>
                  <a:txBody>
                    <a:bodyPr/>
                    <a:lstStyle/>
                    <a:p>
                      <a:pPr marL="285750" lvl="2" indent="-285750" algn="just" defTabSz="457200" rtl="0" eaLnBrk="1" latinLnBrk="0" hangingPunct="1">
                        <a:lnSpc>
                          <a:spcPct val="100000"/>
                        </a:lnSpc>
                        <a:spcAft>
                          <a:spcPts val="800"/>
                        </a:spcAft>
                        <a:buFont typeface="Wingdings" panose="05000000000000000000" pitchFamily="2" charset="2"/>
                        <a:buChar char="§"/>
                      </a:pPr>
                      <a:r>
                        <a:rPr lang="en-ZA" sz="1200" kern="1200" dirty="0">
                          <a:solidFill>
                            <a:schemeClr val="tx1"/>
                          </a:solidFill>
                          <a:effectLst/>
                          <a:latin typeface="Arial" panose="020B0604020202020204" pitchFamily="34" charset="0"/>
                          <a:ea typeface="Times New Roman" panose="02020603050405020304" pitchFamily="18" charset="0"/>
                          <a:cs typeface="+mn-cs"/>
                        </a:rPr>
                        <a:t>Early approval of </a:t>
                      </a:r>
                      <a:r>
                        <a:rPr lang="en-ZA" sz="1200" b="1" kern="1200" dirty="0">
                          <a:solidFill>
                            <a:schemeClr val="tx1"/>
                          </a:solidFill>
                          <a:effectLst/>
                          <a:latin typeface="Arial" panose="020B0604020202020204" pitchFamily="34" charset="0"/>
                          <a:ea typeface="Times New Roman" panose="02020603050405020304" pitchFamily="18" charset="0"/>
                          <a:cs typeface="+mn-cs"/>
                        </a:rPr>
                        <a:t>Traffic Impact Assessment Report (TIA)</a:t>
                      </a:r>
                    </a:p>
                    <a:p>
                      <a:pPr marL="285750" lvl="2" indent="-285750" algn="just" defTabSz="457200" rtl="0" eaLnBrk="1" latinLnBrk="0" hangingPunct="1">
                        <a:lnSpc>
                          <a:spcPct val="100000"/>
                        </a:lnSpc>
                        <a:spcAft>
                          <a:spcPts val="800"/>
                        </a:spcAft>
                        <a:buFont typeface="Wingdings" panose="05000000000000000000" pitchFamily="2" charset="2"/>
                        <a:buChar char="§"/>
                      </a:pPr>
                      <a:r>
                        <a:rPr lang="en-ZA" sz="1200" kern="1200" dirty="0">
                          <a:solidFill>
                            <a:schemeClr val="tx1"/>
                          </a:solidFill>
                          <a:effectLst/>
                          <a:latin typeface="Arial" panose="020B0604020202020204" pitchFamily="34" charset="0"/>
                          <a:ea typeface="Times New Roman" panose="02020603050405020304" pitchFamily="18" charset="0"/>
                          <a:cs typeface="+mn-cs"/>
                        </a:rPr>
                        <a:t>Speedy approval of </a:t>
                      </a:r>
                      <a:r>
                        <a:rPr lang="en-ZA" sz="1200" b="1" kern="1200" dirty="0">
                          <a:solidFill>
                            <a:schemeClr val="tx1"/>
                          </a:solidFill>
                          <a:effectLst/>
                          <a:latin typeface="Arial" panose="020B0604020202020204" pitchFamily="34" charset="0"/>
                          <a:ea typeface="Times New Roman" panose="02020603050405020304" pitchFamily="18" charset="0"/>
                          <a:cs typeface="+mn-cs"/>
                        </a:rPr>
                        <a:t>Design Dra</a:t>
                      </a:r>
                      <a:r>
                        <a:rPr lang="en-ZA" sz="1200" b="1" dirty="0">
                          <a:effectLst/>
                          <a:latin typeface="Arial" panose="020B0604020202020204" pitchFamily="34" charset="0"/>
                          <a:ea typeface="Times New Roman" panose="02020603050405020304" pitchFamily="18" charset="0"/>
                        </a:rPr>
                        <a:t>wings</a:t>
                      </a:r>
                      <a:endParaRPr lang="en-ZA" sz="12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46382034"/>
                  </a:ext>
                </a:extLst>
              </a:tr>
              <a:tr h="815913">
                <a:tc>
                  <a:txBody>
                    <a:bodyPr/>
                    <a:lstStyle/>
                    <a:p>
                      <a:pPr>
                        <a:lnSpc>
                          <a:spcPct val="150000"/>
                        </a:lnSpc>
                      </a:pPr>
                      <a:r>
                        <a:rPr lang="en-ZA" sz="1200" b="1" dirty="0">
                          <a:latin typeface="Arial" panose="020B0604020202020204" pitchFamily="34" charset="0"/>
                          <a:cs typeface="Arial" panose="020B0604020202020204" pitchFamily="34" charset="0"/>
                        </a:rPr>
                        <a:t>Water &amp; Sanitation</a:t>
                      </a:r>
                    </a:p>
                  </a:txBody>
                  <a:tcPr anchor="ctr">
                    <a:solidFill>
                      <a:schemeClr val="accent2">
                        <a:lumMod val="20000"/>
                        <a:lumOff val="80000"/>
                      </a:schemeClr>
                    </a:solidFill>
                  </a:tcPr>
                </a:tc>
                <a:tc>
                  <a:txBody>
                    <a:bodyPr/>
                    <a:lstStyle/>
                    <a:p>
                      <a:pPr marL="285750" lvl="2" indent="-285750" algn="just" defTabSz="457200" rtl="0" eaLnBrk="1" latinLnBrk="0" hangingPunct="1">
                        <a:lnSpc>
                          <a:spcPct val="100000"/>
                        </a:lnSpc>
                        <a:spcAft>
                          <a:spcPts val="800"/>
                        </a:spcAft>
                        <a:buFont typeface="Wingdings" panose="05000000000000000000" pitchFamily="2" charset="2"/>
                        <a:buChar char="§"/>
                      </a:pPr>
                      <a:r>
                        <a:rPr lang="en-ZA" sz="1200" kern="1200" dirty="0">
                          <a:solidFill>
                            <a:schemeClr val="tx1"/>
                          </a:solidFill>
                          <a:effectLst/>
                          <a:latin typeface="Arial" panose="020B0604020202020204" pitchFamily="34" charset="0"/>
                          <a:ea typeface="Times New Roman" panose="02020603050405020304" pitchFamily="18" charset="0"/>
                          <a:cs typeface="+mn-cs"/>
                        </a:rPr>
                        <a:t>Early approval of </a:t>
                      </a:r>
                      <a:r>
                        <a:rPr lang="en-ZA" sz="1200" b="1" kern="1200" dirty="0">
                          <a:solidFill>
                            <a:schemeClr val="tx1"/>
                          </a:solidFill>
                          <a:effectLst/>
                          <a:latin typeface="Arial" panose="020B0604020202020204" pitchFamily="34" charset="0"/>
                          <a:ea typeface="Times New Roman" panose="02020603050405020304" pitchFamily="18" charset="0"/>
                          <a:cs typeface="+mn-cs"/>
                        </a:rPr>
                        <a:t>Civil Engineering Scheme Reports</a:t>
                      </a:r>
                      <a:endParaRPr lang="en-ZA" sz="1200" b="1" kern="1200" dirty="0">
                        <a:solidFill>
                          <a:schemeClr val="tx1"/>
                        </a:solidFill>
                        <a:effectLst/>
                        <a:latin typeface="Arial" panose="020B0604020202020204" pitchFamily="34" charset="0"/>
                        <a:ea typeface="Calibri" panose="020F0502020204030204" pitchFamily="34" charset="0"/>
                        <a:cs typeface="+mn-cs"/>
                      </a:endParaRPr>
                    </a:p>
                    <a:p>
                      <a:pPr marL="285750" lvl="2" indent="-285750" algn="just" defTabSz="457200" rtl="0" eaLnBrk="1" latinLnBrk="0" hangingPunct="1">
                        <a:lnSpc>
                          <a:spcPct val="100000"/>
                        </a:lnSpc>
                        <a:spcAft>
                          <a:spcPts val="800"/>
                        </a:spcAft>
                        <a:buFont typeface="Wingdings" panose="05000000000000000000" pitchFamily="2" charset="2"/>
                        <a:buChar char="§"/>
                      </a:pPr>
                      <a:r>
                        <a:rPr lang="en-ZA" sz="1200" kern="1200" dirty="0">
                          <a:solidFill>
                            <a:schemeClr val="tx1"/>
                          </a:solidFill>
                          <a:effectLst/>
                          <a:latin typeface="Arial" panose="020B0604020202020204" pitchFamily="34" charset="0"/>
                          <a:ea typeface="Times New Roman" panose="02020603050405020304" pitchFamily="18" charset="0"/>
                          <a:cs typeface="+mn-cs"/>
                        </a:rPr>
                        <a:t>Speedy approval of </a:t>
                      </a:r>
                      <a:r>
                        <a:rPr lang="en-ZA" sz="1200" b="1" kern="1200" dirty="0">
                          <a:solidFill>
                            <a:schemeClr val="tx1"/>
                          </a:solidFill>
                          <a:effectLst/>
                          <a:latin typeface="Arial" panose="020B0604020202020204" pitchFamily="34" charset="0"/>
                          <a:ea typeface="Times New Roman" panose="02020603050405020304" pitchFamily="18" charset="0"/>
                          <a:cs typeface="+mn-cs"/>
                        </a:rPr>
                        <a:t>Design Drawings</a:t>
                      </a:r>
                      <a:endParaRPr lang="en-ZA" sz="1200" b="1" kern="1200" dirty="0">
                        <a:solidFill>
                          <a:schemeClr val="tx1"/>
                        </a:solidFill>
                        <a:effectLst/>
                        <a:latin typeface="Arial" panose="020B0604020202020204" pitchFamily="34" charset="0"/>
                        <a:ea typeface="Calibri" panose="020F0502020204030204" pitchFamily="34" charset="0"/>
                        <a:cs typeface="+mn-cs"/>
                      </a:endParaRPr>
                    </a:p>
                  </a:txBody>
                  <a:tcPr anchor="ctr"/>
                </a:tc>
                <a:extLst>
                  <a:ext uri="{0D108BD9-81ED-4DB2-BD59-A6C34878D82A}">
                    <a16:rowId xmlns:a16="http://schemas.microsoft.com/office/drawing/2014/main" val="3549921441"/>
                  </a:ext>
                </a:extLst>
              </a:tr>
              <a:tr h="885174">
                <a:tc>
                  <a:txBody>
                    <a:bodyPr/>
                    <a:lstStyle/>
                    <a:p>
                      <a:pPr>
                        <a:lnSpc>
                          <a:spcPct val="150000"/>
                        </a:lnSpc>
                      </a:pPr>
                      <a:r>
                        <a:rPr lang="en-ZA" sz="1200" b="1" dirty="0" err="1">
                          <a:latin typeface="Arial" panose="020B0604020202020204" pitchFamily="34" charset="0"/>
                          <a:cs typeface="Arial" panose="020B0604020202020204" pitchFamily="34" charset="0"/>
                        </a:rPr>
                        <a:t>Zwaartkopjes</a:t>
                      </a:r>
                      <a:r>
                        <a:rPr lang="en-ZA" sz="1200" b="1" dirty="0">
                          <a:latin typeface="Arial" panose="020B0604020202020204" pitchFamily="34" charset="0"/>
                          <a:cs typeface="Arial" panose="020B0604020202020204" pitchFamily="34" charset="0"/>
                        </a:rPr>
                        <a:t> Site (Rand Water)</a:t>
                      </a:r>
                    </a:p>
                  </a:txBody>
                  <a:tcPr anchor="ctr">
                    <a:solidFill>
                      <a:schemeClr val="accent3">
                        <a:lumMod val="20000"/>
                        <a:lumOff val="80000"/>
                      </a:schemeClr>
                    </a:solidFill>
                  </a:tcPr>
                </a:tc>
                <a:tc>
                  <a:txBody>
                    <a:bodyPr/>
                    <a:lstStyle/>
                    <a:p>
                      <a:pPr marL="285750" lvl="2" indent="-285750" algn="just" defTabSz="457200" rtl="0" eaLnBrk="1" latinLnBrk="0" hangingPunct="1">
                        <a:lnSpc>
                          <a:spcPct val="100000"/>
                        </a:lnSpc>
                        <a:spcAft>
                          <a:spcPts val="800"/>
                        </a:spcAft>
                        <a:buFont typeface="Wingdings" panose="05000000000000000000" pitchFamily="2" charset="2"/>
                        <a:buChar char="§"/>
                      </a:pPr>
                      <a:r>
                        <a:rPr lang="en-ZA" sz="1200" b="0" kern="1200" dirty="0">
                          <a:solidFill>
                            <a:schemeClr val="tx1"/>
                          </a:solidFill>
                          <a:effectLst/>
                          <a:latin typeface="Arial" panose="020B0604020202020204" pitchFamily="34" charset="0"/>
                          <a:ea typeface="Calibri" panose="020F0502020204030204" pitchFamily="34" charset="0"/>
                          <a:cs typeface="+mn-cs"/>
                        </a:rPr>
                        <a:t>The </a:t>
                      </a:r>
                      <a:r>
                        <a:rPr lang="en-ZA" sz="1200" b="1" kern="1200" dirty="0">
                          <a:solidFill>
                            <a:schemeClr val="tx1"/>
                          </a:solidFill>
                          <a:effectLst/>
                          <a:latin typeface="Arial" panose="020B0604020202020204" pitchFamily="34" charset="0"/>
                          <a:ea typeface="Calibri" panose="020F0502020204030204" pitchFamily="34" charset="0"/>
                          <a:cs typeface="+mn-cs"/>
                        </a:rPr>
                        <a:t>Rand Water Site </a:t>
                      </a:r>
                      <a:r>
                        <a:rPr lang="en-ZA" sz="1200" b="0" kern="1200" dirty="0">
                          <a:solidFill>
                            <a:schemeClr val="tx1"/>
                          </a:solidFill>
                          <a:effectLst/>
                          <a:latin typeface="Arial" panose="020B0604020202020204" pitchFamily="34" charset="0"/>
                          <a:ea typeface="Calibri" panose="020F0502020204030204" pitchFamily="34" charset="0"/>
                          <a:cs typeface="+mn-cs"/>
                        </a:rPr>
                        <a:t>is outside the Urban Edge</a:t>
                      </a:r>
                    </a:p>
                    <a:p>
                      <a:pPr marL="285750" lvl="2" indent="-285750" algn="just" defTabSz="457200" rtl="0" eaLnBrk="1" latinLnBrk="0" hangingPunct="1">
                        <a:lnSpc>
                          <a:spcPct val="100000"/>
                        </a:lnSpc>
                        <a:spcAft>
                          <a:spcPts val="800"/>
                        </a:spcAft>
                        <a:buFont typeface="Wingdings" panose="05000000000000000000" pitchFamily="2" charset="2"/>
                        <a:buChar char="§"/>
                      </a:pPr>
                      <a:r>
                        <a:rPr lang="en-ZA" sz="1200" b="0" kern="1200" dirty="0">
                          <a:solidFill>
                            <a:schemeClr val="tx1"/>
                          </a:solidFill>
                          <a:effectLst/>
                          <a:latin typeface="Arial" panose="020B0604020202020204" pitchFamily="34" charset="0"/>
                          <a:ea typeface="Calibri" panose="020F0502020204030204" pitchFamily="34" charset="0"/>
                          <a:cs typeface="+mn-cs"/>
                        </a:rPr>
                        <a:t>Support is required to </a:t>
                      </a:r>
                      <a:r>
                        <a:rPr lang="en-ZA" sz="1200" b="1" kern="1200" dirty="0">
                          <a:solidFill>
                            <a:schemeClr val="tx1"/>
                          </a:solidFill>
                          <a:effectLst/>
                          <a:latin typeface="Arial" panose="020B0604020202020204" pitchFamily="34" charset="0"/>
                          <a:ea typeface="Calibri" panose="020F0502020204030204" pitchFamily="34" charset="0"/>
                          <a:cs typeface="+mn-cs"/>
                        </a:rPr>
                        <a:t>accelerate the process to incorporate it within the Urban Edge</a:t>
                      </a:r>
                    </a:p>
                  </a:txBody>
                  <a:tcPr anchor="ctr">
                    <a:solidFill>
                      <a:schemeClr val="accent3">
                        <a:lumMod val="20000"/>
                        <a:lumOff val="80000"/>
                      </a:schemeClr>
                    </a:solidFill>
                  </a:tcPr>
                </a:tc>
                <a:extLst>
                  <a:ext uri="{0D108BD9-81ED-4DB2-BD59-A6C34878D82A}">
                    <a16:rowId xmlns:a16="http://schemas.microsoft.com/office/drawing/2014/main" val="2850305995"/>
                  </a:ext>
                </a:extLst>
              </a:tr>
            </a:tbl>
          </a:graphicData>
        </a:graphic>
      </p:graphicFrame>
    </p:spTree>
    <p:extLst>
      <p:ext uri="{BB962C8B-B14F-4D97-AF65-F5344CB8AC3E}">
        <p14:creationId xmlns:p14="http://schemas.microsoft.com/office/powerpoint/2010/main" val="3783535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9D2CB-0E41-1DC5-766D-C346406AFC03}"/>
              </a:ext>
            </a:extLst>
          </p:cNvPr>
          <p:cNvSpPr>
            <a:spLocks noGrp="1"/>
          </p:cNvSpPr>
          <p:nvPr>
            <p:ph type="title"/>
          </p:nvPr>
        </p:nvSpPr>
        <p:spPr/>
        <p:txBody>
          <a:bodyPr/>
          <a:lstStyle/>
          <a:p>
            <a:r>
              <a:rPr lang="en-US" sz="2400" dirty="0">
                <a:latin typeface="Arial" panose="020B0604020202020204" pitchFamily="34" charset="0"/>
                <a:cs typeface="Arial" panose="020B0604020202020204" pitchFamily="34" charset="0"/>
              </a:rPr>
              <a:t>Support required – Other</a:t>
            </a:r>
          </a:p>
        </p:txBody>
      </p:sp>
      <p:graphicFrame>
        <p:nvGraphicFramePr>
          <p:cNvPr id="2" name="Table 3">
            <a:extLst>
              <a:ext uri="{FF2B5EF4-FFF2-40B4-BE49-F238E27FC236}">
                <a16:creationId xmlns:a16="http://schemas.microsoft.com/office/drawing/2014/main" id="{A40E041C-4655-30DC-9A5D-1E7AE8DD7D90}"/>
              </a:ext>
            </a:extLst>
          </p:cNvPr>
          <p:cNvGraphicFramePr>
            <a:graphicFrameLocks noGrp="1"/>
          </p:cNvGraphicFramePr>
          <p:nvPr>
            <p:extLst>
              <p:ext uri="{D42A27DB-BD31-4B8C-83A1-F6EECF244321}">
                <p14:modId xmlns:p14="http://schemas.microsoft.com/office/powerpoint/2010/main" val="2141331415"/>
              </p:ext>
            </p:extLst>
          </p:nvPr>
        </p:nvGraphicFramePr>
        <p:xfrm>
          <a:off x="580390" y="1147241"/>
          <a:ext cx="10585450" cy="3235665"/>
        </p:xfrm>
        <a:graphic>
          <a:graphicData uri="http://schemas.openxmlformats.org/drawingml/2006/table">
            <a:tbl>
              <a:tblPr firstRow="1" bandRow="1">
                <a:tableStyleId>{72833802-FEF1-4C79-8D5D-14CF1EAF98D9}</a:tableStyleId>
              </a:tblPr>
              <a:tblGrid>
                <a:gridCol w="1990826">
                  <a:extLst>
                    <a:ext uri="{9D8B030D-6E8A-4147-A177-3AD203B41FA5}">
                      <a16:colId xmlns:a16="http://schemas.microsoft.com/office/drawing/2014/main" val="941677977"/>
                    </a:ext>
                  </a:extLst>
                </a:gridCol>
                <a:gridCol w="8594624">
                  <a:extLst>
                    <a:ext uri="{9D8B030D-6E8A-4147-A177-3AD203B41FA5}">
                      <a16:colId xmlns:a16="http://schemas.microsoft.com/office/drawing/2014/main" val="4269141985"/>
                    </a:ext>
                  </a:extLst>
                </a:gridCol>
              </a:tblGrid>
              <a:tr h="490965">
                <a:tc>
                  <a:txBody>
                    <a:bodyPr/>
                    <a:lstStyle/>
                    <a:p>
                      <a:r>
                        <a:rPr lang="en-ZA" sz="1600" dirty="0">
                          <a:latin typeface="Arial" panose="020B0604020202020204" pitchFamily="34" charset="0"/>
                          <a:cs typeface="Arial" panose="020B0604020202020204" pitchFamily="34" charset="0"/>
                        </a:rPr>
                        <a:t>AREA</a:t>
                      </a:r>
                    </a:p>
                  </a:txBody>
                  <a:tcPr anchor="ctr">
                    <a:solidFill>
                      <a:schemeClr val="accent2">
                        <a:lumMod val="50000"/>
                      </a:schemeClr>
                    </a:solidFill>
                  </a:tcPr>
                </a:tc>
                <a:tc>
                  <a:txBody>
                    <a:bodyPr/>
                    <a:lstStyle/>
                    <a:p>
                      <a:r>
                        <a:rPr lang="en-ZA" sz="1600" dirty="0">
                          <a:latin typeface="Arial" panose="020B0604020202020204" pitchFamily="34" charset="0"/>
                          <a:cs typeface="Arial" panose="020B0604020202020204" pitchFamily="34" charset="0"/>
                        </a:rPr>
                        <a:t>DESCRIPTION</a:t>
                      </a:r>
                    </a:p>
                  </a:txBody>
                  <a:tcPr anchor="ctr">
                    <a:solidFill>
                      <a:schemeClr val="accent2">
                        <a:lumMod val="50000"/>
                      </a:schemeClr>
                    </a:solidFill>
                  </a:tcPr>
                </a:tc>
                <a:extLst>
                  <a:ext uri="{0D108BD9-81ED-4DB2-BD59-A6C34878D82A}">
                    <a16:rowId xmlns:a16="http://schemas.microsoft.com/office/drawing/2014/main" val="3205772129"/>
                  </a:ext>
                </a:extLst>
              </a:tr>
              <a:tr h="820514">
                <a:tc>
                  <a:txBody>
                    <a:bodyPr/>
                    <a:lstStyle/>
                    <a:p>
                      <a:pPr>
                        <a:lnSpc>
                          <a:spcPct val="150000"/>
                        </a:lnSpc>
                      </a:pPr>
                      <a:r>
                        <a:rPr lang="en-ZA" sz="1400" b="1" dirty="0">
                          <a:effectLst/>
                          <a:latin typeface="Arial" panose="020B0604020202020204" pitchFamily="34" charset="0"/>
                          <a:ea typeface="Times New Roman" panose="02020603050405020304" pitchFamily="18" charset="0"/>
                        </a:rPr>
                        <a:t>ESKOM</a:t>
                      </a:r>
                      <a:endParaRPr lang="en-ZA" sz="1400" b="1" dirty="0">
                        <a:latin typeface="Arial" panose="020B0604020202020204" pitchFamily="34" charset="0"/>
                        <a:cs typeface="Arial" panose="020B0604020202020204" pitchFamily="34" charset="0"/>
                      </a:endParaRPr>
                    </a:p>
                  </a:txBody>
                  <a:tcPr anchor="ctr">
                    <a:solidFill>
                      <a:schemeClr val="accent2">
                        <a:lumMod val="20000"/>
                        <a:lumOff val="80000"/>
                      </a:schemeClr>
                    </a:solidFill>
                  </a:tcPr>
                </a:tc>
                <a:tc>
                  <a:txBody>
                    <a:bodyPr/>
                    <a:lstStyle/>
                    <a:p>
                      <a:pPr marL="285750" lvl="1" indent="-285750" algn="just" defTabSz="457200" rtl="0" eaLnBrk="1" latinLnBrk="0" hangingPunct="1">
                        <a:lnSpc>
                          <a:spcPct val="150000"/>
                        </a:lnSpc>
                        <a:spcAft>
                          <a:spcPts val="800"/>
                        </a:spcAft>
                        <a:buFont typeface="Wingdings" panose="05000000000000000000" pitchFamily="2" charset="2"/>
                        <a:buChar char="§"/>
                      </a:pPr>
                      <a:r>
                        <a:rPr lang="en-ZA" sz="1400" kern="1200" dirty="0">
                          <a:solidFill>
                            <a:schemeClr val="tx1"/>
                          </a:solidFill>
                          <a:effectLst/>
                          <a:latin typeface="Arial" panose="020B0604020202020204" pitchFamily="34" charset="0"/>
                          <a:ea typeface="Times New Roman" panose="02020603050405020304" pitchFamily="18" charset="0"/>
                          <a:cs typeface="+mn-cs"/>
                        </a:rPr>
                        <a:t>Early approval of </a:t>
                      </a:r>
                      <a:r>
                        <a:rPr lang="en-ZA" sz="1400" b="1" kern="1200" dirty="0">
                          <a:solidFill>
                            <a:schemeClr val="tx1"/>
                          </a:solidFill>
                          <a:effectLst/>
                          <a:latin typeface="Arial" panose="020B0604020202020204" pitchFamily="34" charset="0"/>
                          <a:ea typeface="Times New Roman" panose="02020603050405020304" pitchFamily="18" charset="0"/>
                          <a:cs typeface="+mn-cs"/>
                        </a:rPr>
                        <a:t>Electrical Reports</a:t>
                      </a:r>
                      <a:r>
                        <a:rPr lang="en-ZA" sz="1400" kern="1200" dirty="0">
                          <a:solidFill>
                            <a:schemeClr val="tx1"/>
                          </a:solidFill>
                          <a:effectLst/>
                          <a:latin typeface="Arial" panose="020B0604020202020204" pitchFamily="34" charset="0"/>
                          <a:ea typeface="Times New Roman" panose="02020603050405020304" pitchFamily="18" charset="0"/>
                          <a:cs typeface="+mn-cs"/>
                        </a:rPr>
                        <a:t> as part Town Planning Process</a:t>
                      </a:r>
                      <a:endParaRPr lang="en-ZA" sz="1400" kern="1200" dirty="0">
                        <a:solidFill>
                          <a:schemeClr val="tx1"/>
                        </a:solidFill>
                        <a:effectLst/>
                        <a:latin typeface="Arial" panose="020B0604020202020204" pitchFamily="34" charset="0"/>
                        <a:ea typeface="Calibri" panose="020F0502020204030204" pitchFamily="34" charset="0"/>
                        <a:cs typeface="+mn-cs"/>
                      </a:endParaRPr>
                    </a:p>
                    <a:p>
                      <a:pPr marL="285750" indent="-285750" algn="just" defTabSz="457200" rtl="0" eaLnBrk="1" latinLnBrk="0" hangingPunct="1">
                        <a:lnSpc>
                          <a:spcPct val="150000"/>
                        </a:lnSpc>
                        <a:buFont typeface="Wingdings" panose="05000000000000000000" pitchFamily="2" charset="2"/>
                        <a:buChar char="§"/>
                      </a:pPr>
                      <a:r>
                        <a:rPr lang="en-ZA" sz="1400" kern="1200" dirty="0">
                          <a:solidFill>
                            <a:schemeClr val="tx1"/>
                          </a:solidFill>
                          <a:effectLst/>
                          <a:latin typeface="Arial" panose="020B0604020202020204" pitchFamily="34" charset="0"/>
                          <a:ea typeface="Times New Roman" panose="02020603050405020304" pitchFamily="18" charset="0"/>
                          <a:cs typeface="+mn-cs"/>
                        </a:rPr>
                        <a:t>Early approvals of </a:t>
                      </a:r>
                      <a:r>
                        <a:rPr lang="en-ZA" sz="1400" b="1" kern="1200" dirty="0">
                          <a:solidFill>
                            <a:schemeClr val="tx1"/>
                          </a:solidFill>
                          <a:effectLst/>
                          <a:latin typeface="Arial" panose="020B0604020202020204" pitchFamily="34" charset="0"/>
                          <a:ea typeface="Times New Roman" panose="02020603050405020304" pitchFamily="18" charset="0"/>
                          <a:cs typeface="+mn-cs"/>
                        </a:rPr>
                        <a:t>design drawings</a:t>
                      </a:r>
                      <a:endParaRPr lang="en-ZA" sz="1400" b="1" kern="1200" dirty="0">
                        <a:solidFill>
                          <a:schemeClr val="tx1"/>
                        </a:solidFill>
                        <a:effectLst/>
                        <a:latin typeface="Arial" panose="020B0604020202020204" pitchFamily="34" charset="0"/>
                        <a:cs typeface="+mn-cs"/>
                      </a:endParaRPr>
                    </a:p>
                  </a:txBody>
                  <a:tcPr anchor="ctr"/>
                </a:tc>
                <a:extLst>
                  <a:ext uri="{0D108BD9-81ED-4DB2-BD59-A6C34878D82A}">
                    <a16:rowId xmlns:a16="http://schemas.microsoft.com/office/drawing/2014/main" val="2873541566"/>
                  </a:ext>
                </a:extLst>
              </a:tr>
              <a:tr h="824514">
                <a:tc>
                  <a:txBody>
                    <a:bodyPr/>
                    <a:lstStyle/>
                    <a:p>
                      <a:pPr>
                        <a:lnSpc>
                          <a:spcPct val="150000"/>
                        </a:lnSpc>
                      </a:pPr>
                      <a:r>
                        <a:rPr lang="en-ZA" sz="1400" b="1" dirty="0">
                          <a:effectLst/>
                          <a:latin typeface="Arial" panose="020B0604020202020204" pitchFamily="34" charset="0"/>
                          <a:ea typeface="Times New Roman" panose="02020603050405020304" pitchFamily="18" charset="0"/>
                        </a:rPr>
                        <a:t>SANRAL</a:t>
                      </a:r>
                      <a:endParaRPr lang="en-ZA" sz="1400" b="1" dirty="0">
                        <a:latin typeface="Arial" panose="020B0604020202020204" pitchFamily="34" charset="0"/>
                        <a:cs typeface="Arial" panose="020B0604020202020204" pitchFamily="34" charset="0"/>
                      </a:endParaRPr>
                    </a:p>
                  </a:txBody>
                  <a:tcPr anchor="ctr">
                    <a:solidFill>
                      <a:schemeClr val="accent2">
                        <a:lumMod val="20000"/>
                        <a:lumOff val="80000"/>
                      </a:schemeClr>
                    </a:solidFill>
                  </a:tcPr>
                </a:tc>
                <a:tc>
                  <a:txBody>
                    <a:bodyPr/>
                    <a:lstStyle/>
                    <a:p>
                      <a:pPr marL="285750" lvl="1" indent="-285750" algn="just" defTabSz="457200" rtl="0" eaLnBrk="1" latinLnBrk="0" hangingPunct="1">
                        <a:lnSpc>
                          <a:spcPct val="150000"/>
                        </a:lnSpc>
                        <a:spcAft>
                          <a:spcPts val="800"/>
                        </a:spcAft>
                        <a:buFont typeface="Wingdings" panose="05000000000000000000" pitchFamily="2" charset="2"/>
                        <a:buChar char="§"/>
                      </a:pPr>
                      <a:r>
                        <a:rPr lang="en-ZA" sz="1400" kern="1200" dirty="0">
                          <a:solidFill>
                            <a:schemeClr val="tx1"/>
                          </a:solidFill>
                          <a:effectLst/>
                          <a:latin typeface="Arial" panose="020B0604020202020204" pitchFamily="34" charset="0"/>
                          <a:ea typeface="Times New Roman" panose="02020603050405020304" pitchFamily="18" charset="0"/>
                          <a:cs typeface="+mn-cs"/>
                        </a:rPr>
                        <a:t>Early approval of TIA Reports as part Town Planning Process</a:t>
                      </a:r>
                      <a:endParaRPr lang="en-ZA" sz="1400" kern="1200" dirty="0">
                        <a:solidFill>
                          <a:schemeClr val="tx1"/>
                        </a:solidFill>
                        <a:effectLst/>
                        <a:latin typeface="Arial" panose="020B0604020202020204" pitchFamily="34" charset="0"/>
                        <a:ea typeface="Calibri" panose="020F0502020204030204" pitchFamily="34" charset="0"/>
                        <a:cs typeface="+mn-cs"/>
                      </a:endParaRPr>
                    </a:p>
                    <a:p>
                      <a:pPr marL="285750" indent="-285750" algn="just" defTabSz="457200" rtl="0" eaLnBrk="1" latinLnBrk="0" hangingPunct="1">
                        <a:lnSpc>
                          <a:spcPct val="150000"/>
                        </a:lnSpc>
                        <a:buFont typeface="Wingdings" panose="05000000000000000000" pitchFamily="2" charset="2"/>
                        <a:buChar char="§"/>
                      </a:pPr>
                      <a:r>
                        <a:rPr lang="en-ZA" sz="1400" kern="1200" dirty="0">
                          <a:solidFill>
                            <a:schemeClr val="tx1"/>
                          </a:solidFill>
                          <a:effectLst/>
                          <a:latin typeface="Arial" panose="020B0604020202020204" pitchFamily="34" charset="0"/>
                          <a:ea typeface="Times New Roman" panose="02020603050405020304" pitchFamily="18" charset="0"/>
                          <a:cs typeface="+mn-cs"/>
                        </a:rPr>
                        <a:t>Early approvals of design drawings</a:t>
                      </a:r>
                      <a:endParaRPr lang="en-ZA" sz="1400" kern="1200" dirty="0">
                        <a:solidFill>
                          <a:schemeClr val="tx1"/>
                        </a:solidFill>
                        <a:effectLst/>
                        <a:latin typeface="Arial" panose="020B0604020202020204" pitchFamily="34" charset="0"/>
                        <a:cs typeface="+mn-cs"/>
                      </a:endParaRPr>
                    </a:p>
                  </a:txBody>
                  <a:tcPr anchor="ctr"/>
                </a:tc>
                <a:extLst>
                  <a:ext uri="{0D108BD9-81ED-4DB2-BD59-A6C34878D82A}">
                    <a16:rowId xmlns:a16="http://schemas.microsoft.com/office/drawing/2014/main" val="2212384253"/>
                  </a:ext>
                </a:extLst>
              </a:tr>
              <a:tr h="1099672">
                <a:tc>
                  <a:txBody>
                    <a:bodyPr/>
                    <a:lstStyle/>
                    <a:p>
                      <a:pPr>
                        <a:lnSpc>
                          <a:spcPct val="150000"/>
                        </a:lnSpc>
                      </a:pPr>
                      <a:r>
                        <a:rPr lang="en-ZA" sz="1400" b="1">
                          <a:latin typeface="Arial" panose="020B0604020202020204" pitchFamily="34" charset="0"/>
                          <a:cs typeface="Arial" panose="020B0604020202020204" pitchFamily="34" charset="0"/>
                        </a:rPr>
                        <a:t>Sedibeng </a:t>
                      </a:r>
                      <a:r>
                        <a:rPr lang="en-ZA" sz="1400" b="1" dirty="0">
                          <a:latin typeface="Arial" panose="020B0604020202020204" pitchFamily="34" charset="0"/>
                          <a:cs typeface="Arial" panose="020B0604020202020204" pitchFamily="34" charset="0"/>
                        </a:rPr>
                        <a:t>District Municipality</a:t>
                      </a:r>
                    </a:p>
                  </a:txBody>
                  <a:tcPr anchor="ctr">
                    <a:solidFill>
                      <a:schemeClr val="accent2">
                        <a:lumMod val="20000"/>
                        <a:lumOff val="80000"/>
                      </a:schemeClr>
                    </a:solidFill>
                  </a:tcPr>
                </a:tc>
                <a:tc>
                  <a:txBody>
                    <a:bodyPr/>
                    <a:lstStyle/>
                    <a:p>
                      <a:pPr marL="285750" indent="-285750" algn="just" defTabSz="457200" rtl="0" eaLnBrk="1" latinLnBrk="0" hangingPunct="1">
                        <a:lnSpc>
                          <a:spcPct val="150000"/>
                        </a:lnSpc>
                        <a:buFont typeface="Wingdings" panose="05000000000000000000" pitchFamily="2" charset="2"/>
                        <a:buChar char="§"/>
                      </a:pPr>
                      <a:r>
                        <a:rPr lang="en-ZA" sz="1400" dirty="0">
                          <a:effectLst/>
                          <a:latin typeface="Arial" panose="020B0604020202020204" pitchFamily="34" charset="0"/>
                          <a:ea typeface="Times New Roman" panose="02020603050405020304" pitchFamily="18" charset="0"/>
                        </a:rPr>
                        <a:t>Add </a:t>
                      </a:r>
                      <a:r>
                        <a:rPr lang="en-ZA" sz="1400" b="1" dirty="0">
                          <a:effectLst/>
                          <a:latin typeface="Arial" panose="020B0604020202020204" pitchFamily="34" charset="0"/>
                          <a:ea typeface="Times New Roman" panose="02020603050405020304" pitchFamily="18" charset="0"/>
                        </a:rPr>
                        <a:t>Heidelberg Ext 24 and Airport site </a:t>
                      </a:r>
                      <a:r>
                        <a:rPr lang="en-ZA" sz="1400" dirty="0">
                          <a:effectLst/>
                          <a:latin typeface="Arial" panose="020B0604020202020204" pitchFamily="34" charset="0"/>
                          <a:ea typeface="Times New Roman" panose="02020603050405020304" pitchFamily="18" charset="0"/>
                        </a:rPr>
                        <a:t>(a portion of the remainder of the farm </a:t>
                      </a:r>
                      <a:r>
                        <a:rPr lang="en-ZA" sz="1400" dirty="0" err="1">
                          <a:effectLst/>
                          <a:latin typeface="Arial" panose="020B0604020202020204" pitchFamily="34" charset="0"/>
                          <a:ea typeface="Times New Roman" panose="02020603050405020304" pitchFamily="18" charset="0"/>
                        </a:rPr>
                        <a:t>Langlaagte</a:t>
                      </a:r>
                      <a:r>
                        <a:rPr lang="en-ZA" sz="1400" dirty="0">
                          <a:effectLst/>
                          <a:latin typeface="Arial" panose="020B0604020202020204" pitchFamily="34" charset="0"/>
                          <a:ea typeface="Times New Roman" panose="02020603050405020304" pitchFamily="18" charset="0"/>
                        </a:rPr>
                        <a:t> 186) to the </a:t>
                      </a:r>
                      <a:r>
                        <a:rPr lang="en-ZA" sz="1400" b="1" dirty="0">
                          <a:effectLst/>
                          <a:latin typeface="Arial" panose="020B0604020202020204" pitchFamily="34" charset="0"/>
                          <a:ea typeface="Calibri" panose="020F0502020204030204" pitchFamily="34" charset="0"/>
                        </a:rPr>
                        <a:t>Vaal River Spatial Development Framework</a:t>
                      </a:r>
                      <a:endParaRPr lang="en-ZA" sz="1400" b="1" kern="1200" dirty="0">
                        <a:solidFill>
                          <a:schemeClr val="tx1"/>
                        </a:solidFill>
                        <a:effectLst/>
                        <a:latin typeface="Arial" panose="020B0604020202020204" pitchFamily="34" charset="0"/>
                        <a:cs typeface="+mn-cs"/>
                      </a:endParaRPr>
                    </a:p>
                  </a:txBody>
                  <a:tcPr anchor="ctr"/>
                </a:tc>
                <a:extLst>
                  <a:ext uri="{0D108BD9-81ED-4DB2-BD59-A6C34878D82A}">
                    <a16:rowId xmlns:a16="http://schemas.microsoft.com/office/drawing/2014/main" val="3245465329"/>
                  </a:ext>
                </a:extLst>
              </a:tr>
            </a:tbl>
          </a:graphicData>
        </a:graphic>
      </p:graphicFrame>
    </p:spTree>
    <p:extLst>
      <p:ext uri="{BB962C8B-B14F-4D97-AF65-F5344CB8AC3E}">
        <p14:creationId xmlns:p14="http://schemas.microsoft.com/office/powerpoint/2010/main" val="2179828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BEA890-2C94-CFD5-246B-C839873A726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Introduction</a:t>
            </a:r>
          </a:p>
        </p:txBody>
      </p:sp>
      <p:sp>
        <p:nvSpPr>
          <p:cNvPr id="4" name="Content Placeholder 1">
            <a:extLst>
              <a:ext uri="{FF2B5EF4-FFF2-40B4-BE49-F238E27FC236}">
                <a16:creationId xmlns:a16="http://schemas.microsoft.com/office/drawing/2014/main" id="{6E487F00-0833-1279-247D-2271DDB63AF0}"/>
              </a:ext>
            </a:extLst>
          </p:cNvPr>
          <p:cNvSpPr txBox="1">
            <a:spLocks/>
          </p:cNvSpPr>
          <p:nvPr/>
        </p:nvSpPr>
        <p:spPr>
          <a:xfrm>
            <a:off x="396648" y="1223474"/>
            <a:ext cx="11398704" cy="441105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lnSpc>
                <a:spcPct val="120000"/>
              </a:lnSpc>
              <a:buClr>
                <a:schemeClr val="tx1"/>
              </a:buClr>
              <a:buFont typeface="Arial" panose="020B0604020202020204" pitchFamily="34" charset="0"/>
              <a:buChar char="•"/>
            </a:pPr>
            <a:r>
              <a:rPr lang="en-ZA" dirty="0">
                <a:latin typeface="Arial" panose="020B0604020202020204" pitchFamily="34" charset="0"/>
                <a:cs typeface="Arial" panose="020B0604020202020204" pitchFamily="34" charset="0"/>
              </a:rPr>
              <a:t>The purpose of this presentation is to provide a comprehensive overview on the developments within the Southern Development Corridor (SDC). </a:t>
            </a:r>
          </a:p>
          <a:p>
            <a:pPr algn="just">
              <a:lnSpc>
                <a:spcPct val="120000"/>
              </a:lnSpc>
              <a:buClr>
                <a:schemeClr val="tx1"/>
              </a:buClr>
              <a:buFont typeface="Arial" panose="020B0604020202020204" pitchFamily="34" charset="0"/>
              <a:buChar char="•"/>
            </a:pPr>
            <a:r>
              <a:rPr lang="en-ZA" dirty="0">
                <a:latin typeface="Arial" panose="020B0604020202020204" pitchFamily="34" charset="0"/>
                <a:cs typeface="Arial" panose="020B0604020202020204" pitchFamily="34" charset="0"/>
              </a:rPr>
              <a:t>This summarises the work done so far by the National Government (</a:t>
            </a:r>
            <a:r>
              <a:rPr lang="en-ZA" dirty="0" err="1">
                <a:latin typeface="Arial" panose="020B0604020202020204" pitchFamily="34" charset="0"/>
                <a:cs typeface="Arial" panose="020B0604020202020204" pitchFamily="34" charset="0"/>
              </a:rPr>
              <a:t>dtic</a:t>
            </a:r>
            <a:r>
              <a:rPr lang="en-ZA" dirty="0">
                <a:latin typeface="Arial" panose="020B0604020202020204" pitchFamily="34" charset="0"/>
                <a:cs typeface="Arial" panose="020B0604020202020204" pitchFamily="34" charset="0"/>
              </a:rPr>
              <a:t>), the Gauteng Provincial Government (GPG), the various local municipalities that make up Sedibeng District Municipality. </a:t>
            </a:r>
          </a:p>
          <a:p>
            <a:pPr algn="just">
              <a:lnSpc>
                <a:spcPct val="120000"/>
              </a:lnSpc>
              <a:buClr>
                <a:schemeClr val="tx1"/>
              </a:buClr>
              <a:buFont typeface="Arial" panose="020B0604020202020204" pitchFamily="34" charset="0"/>
              <a:buChar char="•"/>
            </a:pPr>
            <a:r>
              <a:rPr lang="en-GB" dirty="0">
                <a:latin typeface="Arial" panose="020B0604020202020204" pitchFamily="34" charset="0"/>
                <a:cs typeface="Arial" panose="020B0604020202020204" pitchFamily="34" charset="0"/>
              </a:rPr>
              <a:t>Our targeted commitment is to focus on enhancing inclusivity of the economy in the district, whilst improving its competitiveness. </a:t>
            </a:r>
          </a:p>
          <a:p>
            <a:pPr algn="just">
              <a:lnSpc>
                <a:spcPct val="120000"/>
              </a:lnSpc>
              <a:buClr>
                <a:schemeClr val="tx1"/>
              </a:buClr>
              <a:buFont typeface="Arial" panose="020B0604020202020204" pitchFamily="34" charset="0"/>
              <a:buChar char="•"/>
            </a:pPr>
            <a:r>
              <a:rPr lang="en-GB" dirty="0">
                <a:latin typeface="Arial" panose="020B0604020202020204" pitchFamily="34" charset="0"/>
                <a:cs typeface="Arial" panose="020B0604020202020204" pitchFamily="34" charset="0"/>
              </a:rPr>
              <a:t>This is the driving force behind the Transformation, Modernization and Re-industrialization programme which has been adopted as the guiding vision GGT 2030. </a:t>
            </a:r>
          </a:p>
        </p:txBody>
      </p:sp>
    </p:spTree>
    <p:extLst>
      <p:ext uri="{BB962C8B-B14F-4D97-AF65-F5344CB8AC3E}">
        <p14:creationId xmlns:p14="http://schemas.microsoft.com/office/powerpoint/2010/main" val="865975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9D2CB-0E41-1DC5-766D-C346406AFC0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Conclusion (1 of 2)</a:t>
            </a:r>
          </a:p>
        </p:txBody>
      </p:sp>
      <p:sp>
        <p:nvSpPr>
          <p:cNvPr id="2" name="Content Placeholder 1">
            <a:extLst>
              <a:ext uri="{FF2B5EF4-FFF2-40B4-BE49-F238E27FC236}">
                <a16:creationId xmlns:a16="http://schemas.microsoft.com/office/drawing/2014/main" id="{D4DFD03E-D686-C2E6-4842-5FCE2AC540E3}"/>
              </a:ext>
            </a:extLst>
          </p:cNvPr>
          <p:cNvSpPr txBox="1">
            <a:spLocks/>
          </p:cNvSpPr>
          <p:nvPr/>
        </p:nvSpPr>
        <p:spPr>
          <a:xfrm>
            <a:off x="412296" y="1746873"/>
            <a:ext cx="10865303" cy="3912247"/>
          </a:xfrm>
          <a:prstGeom prst="rect">
            <a:avLst/>
          </a:prstGeom>
          <a:solidFill>
            <a:schemeClr val="accent1">
              <a:lumMod val="20000"/>
              <a:lumOff val="80000"/>
            </a:schemeClr>
          </a:solidFill>
        </p:spPr>
        <p:txBody>
          <a:bodyPr>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lnSpc>
                <a:spcPct val="150000"/>
              </a:lnSpc>
              <a:buClr>
                <a:schemeClr val="tx1"/>
              </a:buClr>
              <a:buFont typeface="+mj-lt"/>
              <a:buAutoNum type="arabicPeriod"/>
            </a:pPr>
            <a:r>
              <a:rPr lang="en-US" sz="1600" dirty="0">
                <a:latin typeface="Helvetica" panose="020B0604020202020204" pitchFamily="34" charset="0"/>
                <a:ea typeface="Calibri" panose="020F0502020204030204" pitchFamily="34" charset="0"/>
                <a:cs typeface="Helvetica" panose="020B0604020202020204" pitchFamily="34" charset="0"/>
              </a:rPr>
              <a:t>Address </a:t>
            </a:r>
            <a:r>
              <a:rPr lang="en-ZA" sz="1600" dirty="0">
                <a:latin typeface="Helvetica" panose="020B0604020202020204" pitchFamily="34" charset="0"/>
                <a:ea typeface="Calibri" panose="020F0502020204030204" pitchFamily="34" charset="0"/>
                <a:cs typeface="Helvetica" panose="020B0604020202020204" pitchFamily="34" charset="0"/>
              </a:rPr>
              <a:t>infrastructure problems, governance challenges and service </a:t>
            </a:r>
            <a:r>
              <a:rPr lang="en-US" sz="1600" dirty="0">
                <a:latin typeface="Helvetica" panose="020B0604020202020204" pitchFamily="34" charset="0"/>
                <a:ea typeface="Calibri" panose="020F0502020204030204" pitchFamily="34" charset="0"/>
                <a:cs typeface="Helvetica" panose="020B0604020202020204" pitchFamily="34" charset="0"/>
              </a:rPr>
              <a:t>delivery issues.</a:t>
            </a:r>
          </a:p>
          <a:p>
            <a:pPr algn="just">
              <a:lnSpc>
                <a:spcPct val="150000"/>
              </a:lnSpc>
              <a:buClr>
                <a:schemeClr val="tx1"/>
              </a:buClr>
              <a:buFont typeface="+mj-lt"/>
              <a:buAutoNum type="arabicPeriod"/>
            </a:pPr>
            <a:r>
              <a:rPr lang="en-US" sz="1600" dirty="0">
                <a:latin typeface="Arial" panose="020B0604020202020204" pitchFamily="34" charset="0"/>
                <a:ea typeface="Calibri" panose="020F0502020204030204" pitchFamily="34" charset="0"/>
                <a:cs typeface="Times New Roman" panose="02020603050405020304" pitchFamily="18" charset="0"/>
              </a:rPr>
              <a:t>Infrastructure rollout interventions: </a:t>
            </a:r>
            <a:endParaRPr lang="en-ZA" sz="16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50000"/>
              </a:lnSpc>
              <a:buClr>
                <a:schemeClr val="tx1"/>
              </a:buClr>
              <a:buFont typeface="+mj-lt"/>
              <a:buAutoNum type="alphaLcPeriod"/>
            </a:pPr>
            <a:r>
              <a:rPr lang="en-US" sz="1400" dirty="0">
                <a:latin typeface="Arial" panose="020B0604020202020204" pitchFamily="34" charset="0"/>
                <a:ea typeface="Calibri" panose="020F0502020204030204" pitchFamily="34" charset="0"/>
                <a:cs typeface="Times New Roman" panose="02020603050405020304" pitchFamily="18" charset="0"/>
              </a:rPr>
              <a:t>Extending Government program of fixing the Roads Network across the district. </a:t>
            </a:r>
            <a:endParaRPr lang="en-ZA" sz="14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50000"/>
              </a:lnSpc>
              <a:buClr>
                <a:schemeClr val="tx1"/>
              </a:buClr>
              <a:buFont typeface="+mj-lt"/>
              <a:buAutoNum type="alphaLcPeriod"/>
            </a:pPr>
            <a:r>
              <a:rPr lang="en-US" sz="1400" dirty="0">
                <a:latin typeface="Arial" panose="020B0604020202020204" pitchFamily="34" charset="0"/>
                <a:ea typeface="Calibri" panose="020F0502020204030204" pitchFamily="34" charset="0"/>
                <a:cs typeface="Times New Roman" panose="02020603050405020304" pitchFamily="18" charset="0"/>
              </a:rPr>
              <a:t>Support and accelerate the program led by the private sector to fix roads, street lights and traffic lights. </a:t>
            </a:r>
            <a:endParaRPr lang="en-ZA" sz="14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50000"/>
              </a:lnSpc>
              <a:spcAft>
                <a:spcPts val="800"/>
              </a:spcAft>
              <a:buClr>
                <a:schemeClr val="tx1"/>
              </a:buClr>
              <a:buFont typeface="+mj-lt"/>
              <a:buAutoNum type="alphaLcPeriod"/>
            </a:pPr>
            <a:r>
              <a:rPr lang="en-ZA" sz="1400" dirty="0">
                <a:latin typeface="Arial" panose="020B0604020202020204" pitchFamily="34" charset="0"/>
                <a:ea typeface="Calibri" panose="020F0502020204030204" pitchFamily="34" charset="0"/>
                <a:cs typeface="Times New Roman" panose="02020603050405020304" pitchFamily="18" charset="0"/>
              </a:rPr>
              <a:t>Support all strategic bulk infrastructure requirements especially those that seek to comply with the SEZ, Vaal Aerotropolis and phase 1 of the Vaal River City Development.</a:t>
            </a:r>
          </a:p>
          <a:p>
            <a:pPr algn="just">
              <a:lnSpc>
                <a:spcPct val="150000"/>
              </a:lnSpc>
              <a:buClr>
                <a:schemeClr val="tx1"/>
              </a:buClr>
              <a:buFont typeface="+mj-lt"/>
              <a:buAutoNum type="arabicPeriod"/>
            </a:pPr>
            <a:r>
              <a:rPr lang="en-US" sz="1600" dirty="0">
                <a:latin typeface="Arial" panose="020B0604020202020204" pitchFamily="34" charset="0"/>
                <a:ea typeface="Calibri" panose="020F0502020204030204" pitchFamily="34" charset="0"/>
                <a:cs typeface="Times New Roman" panose="02020603050405020304" pitchFamily="18" charset="0"/>
              </a:rPr>
              <a:t>We need to capacitate the DDM Office in Sedibeng for the purpose of seamless coordination of the economic revitalisation plan for the District.</a:t>
            </a:r>
            <a:endParaRPr lang="en-Z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buClr>
                <a:schemeClr val="tx1"/>
              </a:buClr>
              <a:buFont typeface="+mj-lt"/>
              <a:buAutoNum type="arabicPeriod"/>
            </a:pPr>
            <a:r>
              <a:rPr lang="en-US" sz="1600" dirty="0">
                <a:latin typeface="Arial" panose="020B0604020202020204" pitchFamily="34" charset="0"/>
                <a:ea typeface="Calibri" panose="020F0502020204030204" pitchFamily="34" charset="0"/>
                <a:cs typeface="Times New Roman" panose="02020603050405020304" pitchFamily="18" charset="0"/>
              </a:rPr>
              <a:t>Work with Eskom, DWS, Rand Water and other relevant role players to mobilise resources to address the Energy and Water &amp; Sanitation problems. </a:t>
            </a:r>
            <a:endParaRPr lang="en-Z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buClr>
                <a:schemeClr val="tx1"/>
              </a:buClr>
              <a:buFont typeface="+mj-lt"/>
              <a:buAutoNum type="arabicPeriod"/>
            </a:pPr>
            <a:endParaRPr lang="en-ZA" sz="1400" b="1" u="sng" dirty="0">
              <a:latin typeface="Helvetica" panose="020B0604020202020204" pitchFamily="34" charset="0"/>
              <a:cs typeface="Helvetica" panose="020B0604020202020204" pitchFamily="34" charset="0"/>
            </a:endParaRPr>
          </a:p>
        </p:txBody>
      </p:sp>
      <p:sp>
        <p:nvSpPr>
          <p:cNvPr id="4" name="Content Placeholder 1">
            <a:extLst>
              <a:ext uri="{FF2B5EF4-FFF2-40B4-BE49-F238E27FC236}">
                <a16:creationId xmlns:a16="http://schemas.microsoft.com/office/drawing/2014/main" id="{4C3EF097-DAEC-A3CF-6851-72ACC825B9B1}"/>
              </a:ext>
            </a:extLst>
          </p:cNvPr>
          <p:cNvSpPr txBox="1">
            <a:spLocks/>
          </p:cNvSpPr>
          <p:nvPr/>
        </p:nvSpPr>
        <p:spPr>
          <a:xfrm>
            <a:off x="412296" y="883216"/>
            <a:ext cx="10865303" cy="632588"/>
          </a:xfrm>
          <a:prstGeom prst="rect">
            <a:avLst/>
          </a:prstGeom>
          <a:solidFill>
            <a:schemeClr val="bg1">
              <a:lumMod val="95000"/>
            </a:schemeClr>
          </a:solidFill>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1800" b="1" dirty="0">
                <a:effectLst/>
                <a:latin typeface="Helvetica" panose="020B0604020202020204" pitchFamily="34" charset="0"/>
                <a:ea typeface="Calibri" panose="020F0502020204030204" pitchFamily="34" charset="0"/>
                <a:cs typeface="Helvetica" panose="020B0604020202020204" pitchFamily="34" charset="0"/>
              </a:rPr>
              <a:t>To respond effectively to the challenges of underdevelopment in the region we need to act decisively and urgently to resolve some of the most pressing problems: </a:t>
            </a:r>
            <a:endParaRPr lang="en-US" sz="16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88795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9D2CB-0E41-1DC5-766D-C346406AFC0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Conclusion (2 of 2)</a:t>
            </a:r>
          </a:p>
        </p:txBody>
      </p:sp>
      <p:sp>
        <p:nvSpPr>
          <p:cNvPr id="2" name="Content Placeholder 1">
            <a:extLst>
              <a:ext uri="{FF2B5EF4-FFF2-40B4-BE49-F238E27FC236}">
                <a16:creationId xmlns:a16="http://schemas.microsoft.com/office/drawing/2014/main" id="{D9D37EC1-FB88-188B-C8B0-AF46AD6B0BA4}"/>
              </a:ext>
            </a:extLst>
          </p:cNvPr>
          <p:cNvSpPr txBox="1">
            <a:spLocks/>
          </p:cNvSpPr>
          <p:nvPr/>
        </p:nvSpPr>
        <p:spPr>
          <a:xfrm>
            <a:off x="412296" y="1797757"/>
            <a:ext cx="10316663" cy="3820807"/>
          </a:xfrm>
          <a:prstGeom prst="rect">
            <a:avLst/>
          </a:prstGeom>
          <a:solidFill>
            <a:schemeClr val="accent1">
              <a:lumMod val="20000"/>
              <a:lumOff val="80000"/>
            </a:schemeClr>
          </a:solidFill>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lnSpc>
                <a:spcPct val="130000"/>
              </a:lnSpc>
              <a:buClr>
                <a:schemeClr val="tx1"/>
              </a:buClr>
              <a:buFont typeface="+mj-lt"/>
              <a:buAutoNum type="arabicPeriod" startAt="5"/>
            </a:pPr>
            <a:r>
              <a:rPr lang="en-US" sz="1600" dirty="0">
                <a:latin typeface="Arial" panose="020B0604020202020204" pitchFamily="34" charset="0"/>
                <a:ea typeface="Calibri" panose="020F0502020204030204" pitchFamily="34" charset="0"/>
                <a:cs typeface="Times New Roman" panose="02020603050405020304" pitchFamily="18" charset="0"/>
              </a:rPr>
              <a:t>Support the Township Enterprise Development Zones as the core instrument to promote Township Economy. Government is working with the IDC to rollout a pilot program (preferably in Sharpeville) to provide funding for township backyard businesses. </a:t>
            </a:r>
            <a:endParaRPr lang="en-Z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buClr>
                <a:schemeClr val="tx1"/>
              </a:buClr>
              <a:buFont typeface="+mj-lt"/>
              <a:buAutoNum type="arabicPeriod" startAt="5"/>
            </a:pPr>
            <a:r>
              <a:rPr lang="en-US" sz="1600" dirty="0">
                <a:latin typeface="Arial" panose="020B0604020202020204" pitchFamily="34" charset="0"/>
                <a:ea typeface="Calibri" panose="020F0502020204030204" pitchFamily="34" charset="0"/>
                <a:cs typeface="Times New Roman" panose="02020603050405020304" pitchFamily="18" charset="0"/>
              </a:rPr>
              <a:t>Broadband/</a:t>
            </a:r>
            <a:r>
              <a:rPr lang="en-US" sz="1600" dirty="0" err="1">
                <a:latin typeface="Arial" panose="020B0604020202020204" pitchFamily="34" charset="0"/>
                <a:ea typeface="Calibri" panose="020F0502020204030204" pitchFamily="34" charset="0"/>
                <a:cs typeface="Times New Roman" panose="02020603050405020304" pitchFamily="18" charset="0"/>
              </a:rPr>
              <a:t>fibre</a:t>
            </a:r>
            <a:r>
              <a:rPr lang="en-US" sz="1600" dirty="0">
                <a:latin typeface="Arial" panose="020B0604020202020204" pitchFamily="34" charset="0"/>
                <a:ea typeface="Calibri" panose="020F0502020204030204" pitchFamily="34" charset="0"/>
                <a:cs typeface="Times New Roman" panose="02020603050405020304" pitchFamily="18" charset="0"/>
              </a:rPr>
              <a:t> rollout to all key and major townships to create universal access to connectivity. </a:t>
            </a:r>
            <a:endParaRPr lang="en-Z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buClr>
                <a:schemeClr val="tx1"/>
              </a:buClr>
              <a:buFont typeface="+mj-lt"/>
              <a:buAutoNum type="arabicPeriod" startAt="5"/>
            </a:pPr>
            <a:r>
              <a:rPr lang="en-US" sz="1600" dirty="0">
                <a:latin typeface="Arial" panose="020B0604020202020204" pitchFamily="34" charset="0"/>
                <a:ea typeface="Calibri" panose="020F0502020204030204" pitchFamily="34" charset="0"/>
                <a:cs typeface="Times New Roman" panose="02020603050405020304" pitchFamily="18" charset="0"/>
              </a:rPr>
              <a:t>Ensure a fully functional Vaal SEZ Board that meets regularly to resolve bottlenecks and continued support from the Political Steering Committee to ensure that we achieve our objective of a coherent &amp; structured regional development.</a:t>
            </a:r>
            <a:endParaRPr lang="en-ZA"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buClr>
                <a:schemeClr val="tx1"/>
              </a:buClr>
              <a:buFont typeface="+mj-lt"/>
              <a:buAutoNum type="arabicPeriod" startAt="5"/>
            </a:pPr>
            <a:r>
              <a:rPr lang="en-US" sz="1600" dirty="0">
                <a:latin typeface="Arial" panose="020B0604020202020204" pitchFamily="34" charset="0"/>
                <a:ea typeface="Calibri" panose="020F0502020204030204" pitchFamily="34" charset="0"/>
                <a:cs typeface="Times New Roman" panose="02020603050405020304" pitchFamily="18" charset="0"/>
              </a:rPr>
              <a:t>Support the SEZ’s programme of stakeholder engagement to secure buy-in and inform communities, entrepreneurs, and designated groups about the opportunities that the revitalisation of the Sedibeng economy presents.</a:t>
            </a:r>
            <a:endParaRPr lang="en-ZA" sz="1600" b="1" u="sng" dirty="0">
              <a:latin typeface="Helvetica" panose="020B0604020202020204" pitchFamily="34" charset="0"/>
              <a:cs typeface="Helvetica" panose="020B0604020202020204" pitchFamily="34" charset="0"/>
            </a:endParaRPr>
          </a:p>
        </p:txBody>
      </p:sp>
      <p:sp>
        <p:nvSpPr>
          <p:cNvPr id="4" name="Content Placeholder 1">
            <a:extLst>
              <a:ext uri="{FF2B5EF4-FFF2-40B4-BE49-F238E27FC236}">
                <a16:creationId xmlns:a16="http://schemas.microsoft.com/office/drawing/2014/main" id="{7BD0C7E3-4C8E-2F6E-2022-59F8D1E7A5EF}"/>
              </a:ext>
            </a:extLst>
          </p:cNvPr>
          <p:cNvSpPr txBox="1">
            <a:spLocks/>
          </p:cNvSpPr>
          <p:nvPr/>
        </p:nvSpPr>
        <p:spPr>
          <a:xfrm>
            <a:off x="412296" y="883216"/>
            <a:ext cx="10865303" cy="632588"/>
          </a:xfrm>
          <a:prstGeom prst="rect">
            <a:avLst/>
          </a:prstGeom>
          <a:solidFill>
            <a:schemeClr val="bg1">
              <a:lumMod val="95000"/>
            </a:schemeClr>
          </a:solidFill>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sz="1800" b="1" dirty="0">
                <a:effectLst/>
                <a:latin typeface="Helvetica" panose="020B0604020202020204" pitchFamily="34" charset="0"/>
                <a:ea typeface="Calibri" panose="020F0502020204030204" pitchFamily="34" charset="0"/>
                <a:cs typeface="Helvetica" panose="020B0604020202020204" pitchFamily="34" charset="0"/>
              </a:rPr>
              <a:t>To respond effectively to the challenges of underdevelopment in the region we need to act decisively and urgently to resolve some of the most pressing problems: </a:t>
            </a:r>
            <a:endParaRPr lang="en-US" sz="16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846249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2BF212-6514-475F-8B78-0241D517D029}"/>
              </a:ext>
            </a:extLst>
          </p:cNvPr>
          <p:cNvSpPr>
            <a:spLocks noGrp="1"/>
          </p:cNvSpPr>
          <p:nvPr>
            <p:ph type="ctrTitle" idx="4294967295"/>
          </p:nvPr>
        </p:nvSpPr>
        <p:spPr>
          <a:xfrm>
            <a:off x="1507067" y="2404534"/>
            <a:ext cx="7766936" cy="1646302"/>
          </a:xfrm>
          <a:prstGeom prst="rect">
            <a:avLst/>
          </a:prstGeom>
        </p:spPr>
        <p:txBody>
          <a:bodyPr/>
          <a:lstStyle/>
          <a:p>
            <a:pPr algn="l"/>
            <a:r>
              <a:rPr lang="en-ZA" b="1" dirty="0">
                <a:solidFill>
                  <a:schemeClr val="accent2">
                    <a:lumMod val="50000"/>
                  </a:schemeClr>
                </a:solidFill>
                <a:latin typeface="Arial" panose="020B0604020202020204" pitchFamily="34" charset="0"/>
                <a:cs typeface="Arial" panose="020B0604020202020204" pitchFamily="34" charset="0"/>
              </a:rPr>
              <a:t>Thank you</a:t>
            </a:r>
          </a:p>
        </p:txBody>
      </p:sp>
      <p:sp>
        <p:nvSpPr>
          <p:cNvPr id="5" name="Subtitle 2">
            <a:extLst>
              <a:ext uri="{FF2B5EF4-FFF2-40B4-BE49-F238E27FC236}">
                <a16:creationId xmlns:a16="http://schemas.microsoft.com/office/drawing/2014/main" id="{2C0A2F5A-2B5B-4AEA-A58B-183B9AFEF10E}"/>
              </a:ext>
            </a:extLst>
          </p:cNvPr>
          <p:cNvSpPr>
            <a:spLocks noGrp="1"/>
          </p:cNvSpPr>
          <p:nvPr>
            <p:ph type="subTitle" idx="4294967295"/>
          </p:nvPr>
        </p:nvSpPr>
        <p:spPr>
          <a:xfrm>
            <a:off x="1507067" y="4050837"/>
            <a:ext cx="7766936" cy="439884"/>
          </a:xfrm>
          <a:prstGeom prst="rect">
            <a:avLst/>
          </a:prstGeom>
        </p:spPr>
        <p:txBody>
          <a:bodyPr/>
          <a:lstStyle>
            <a:lvl1pPr marL="0" indent="0">
              <a:buNone/>
              <a:defRPr/>
            </a:lvl1pPr>
          </a:lstStyle>
          <a:p>
            <a:pPr algn="l"/>
            <a:r>
              <a:rPr lang="en-ZA" b="1" dirty="0">
                <a:solidFill>
                  <a:schemeClr val="accent2">
                    <a:lumMod val="50000"/>
                  </a:schemeClr>
                </a:solidFill>
                <a:latin typeface="Arial" panose="020B0604020202020204" pitchFamily="34" charset="0"/>
                <a:cs typeface="Arial" panose="020B0604020202020204" pitchFamily="34" charset="0"/>
              </a:rPr>
              <a:t>Reigniting the birthplace of industrialisation in South Africa</a:t>
            </a:r>
          </a:p>
        </p:txBody>
      </p:sp>
    </p:spTree>
    <p:extLst>
      <p:ext uri="{BB962C8B-B14F-4D97-AF65-F5344CB8AC3E}">
        <p14:creationId xmlns:p14="http://schemas.microsoft.com/office/powerpoint/2010/main" val="186793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4F6D52-5A5E-8807-E831-E9F168A339D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Context and Background</a:t>
            </a:r>
          </a:p>
        </p:txBody>
      </p:sp>
      <p:sp>
        <p:nvSpPr>
          <p:cNvPr id="4" name="Content Placeholder 1">
            <a:extLst>
              <a:ext uri="{FF2B5EF4-FFF2-40B4-BE49-F238E27FC236}">
                <a16:creationId xmlns:a16="http://schemas.microsoft.com/office/drawing/2014/main" id="{E185A3A4-A126-97A8-6B87-66053E0F01BB}"/>
              </a:ext>
            </a:extLst>
          </p:cNvPr>
          <p:cNvSpPr>
            <a:spLocks noGrp="1"/>
          </p:cNvSpPr>
          <p:nvPr>
            <p:ph type="body" sz="quarter" idx="10"/>
          </p:nvPr>
        </p:nvSpPr>
        <p:spPr>
          <a:xfrm>
            <a:off x="182562" y="1166813"/>
            <a:ext cx="11826875" cy="4205287"/>
          </a:xfrm>
        </p:spPr>
        <p:txBody>
          <a:bodyPr>
            <a:normAutofit/>
          </a:bodyPr>
          <a:lstStyle/>
          <a:p>
            <a:pPr algn="just"/>
            <a:r>
              <a:rPr lang="en-ZA" dirty="0">
                <a:latin typeface="Arial" panose="020B0604020202020204" pitchFamily="34" charset="0"/>
                <a:cs typeface="Arial" panose="020B0604020202020204" pitchFamily="34" charset="0"/>
              </a:rPr>
              <a:t>Over several years, the region has been suffering from an extremely severe, contraction in economic activities resulting in serious socio-economic challenges. </a:t>
            </a:r>
          </a:p>
          <a:p>
            <a:pPr algn="just"/>
            <a:r>
              <a:rPr lang="en-ZA" dirty="0">
                <a:latin typeface="Arial" panose="020B0604020202020204" pitchFamily="34" charset="0"/>
                <a:cs typeface="Arial" panose="020B0604020202020204" pitchFamily="34" charset="0"/>
              </a:rPr>
              <a:t>There are spatial disparities caused by limited investment into the corridor. As such, Sedibeng region is characterized by dilapidated and ageing infrastructure as well as underinvestment in strategic production sectors. </a:t>
            </a:r>
          </a:p>
          <a:p>
            <a:pPr algn="just"/>
            <a:r>
              <a:rPr lang="en-ZA" dirty="0">
                <a:latin typeface="Arial" panose="020B0604020202020204" pitchFamily="34" charset="0"/>
                <a:cs typeface="Arial" panose="020B0604020202020204" pitchFamily="34" charset="0"/>
              </a:rPr>
              <a:t>The region has traditionally been South Africa’s heavy industrial, manufacturing and engineering hub. However, over the years the region has experienced a decline and de-industrialisation of the steel industry, causing undesired falling output and company closures. </a:t>
            </a:r>
          </a:p>
          <a:p>
            <a:pPr algn="just"/>
            <a:r>
              <a:rPr lang="en-ZA" dirty="0">
                <a:latin typeface="Arial" panose="020B0604020202020204" pitchFamily="34" charset="0"/>
                <a:cs typeface="Arial" panose="020B0604020202020204" pitchFamily="34" charset="0"/>
              </a:rPr>
              <a:t>This trend mirrors the general decline of manufacturing and the steel industry in South Africa over the years. </a:t>
            </a:r>
          </a:p>
          <a:p>
            <a:pPr algn="just"/>
            <a:r>
              <a:rPr lang="en-ZA" dirty="0">
                <a:latin typeface="Arial" panose="020B0604020202020204" pitchFamily="34" charset="0"/>
                <a:cs typeface="Arial" panose="020B0604020202020204" pitchFamily="34" charset="0"/>
              </a:rPr>
              <a:t>The triple crises of inequality, poverty and unemployment </a:t>
            </a:r>
            <a:r>
              <a:rPr lang="en-US" dirty="0">
                <a:latin typeface="Arial" panose="020B0604020202020204" pitchFamily="34" charset="0"/>
                <a:cs typeface="Arial" panose="020B0604020202020204" pitchFamily="34" charset="0"/>
              </a:rPr>
              <a:t>poses a huge challenge as the number of unemployed people in the region increased in the last few years</a:t>
            </a:r>
            <a:r>
              <a:rPr lang="en-ZA" dirty="0">
                <a:latin typeface="Arial" panose="020B0604020202020204" pitchFamily="34" charset="0"/>
                <a:cs typeface="Arial" panose="020B0604020202020204" pitchFamily="34" charset="0"/>
              </a:rPr>
              <a:t>. </a:t>
            </a:r>
          </a:p>
          <a:p>
            <a:pPr algn="just">
              <a:lnSpc>
                <a:spcPct val="120000"/>
              </a:lnSpc>
            </a:pPr>
            <a:endParaRPr lang="en-GB"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53933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9D2CB-0E41-1DC5-766D-C346406AFC0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Vaal SEZ business case</a:t>
            </a:r>
          </a:p>
        </p:txBody>
      </p:sp>
      <p:sp>
        <p:nvSpPr>
          <p:cNvPr id="9" name="TextBox 8">
            <a:extLst>
              <a:ext uri="{FF2B5EF4-FFF2-40B4-BE49-F238E27FC236}">
                <a16:creationId xmlns:a16="http://schemas.microsoft.com/office/drawing/2014/main" id="{3B254887-B258-439F-D3BA-D54E669DD2F3}"/>
              </a:ext>
            </a:extLst>
          </p:cNvPr>
          <p:cNvSpPr txBox="1"/>
          <p:nvPr/>
        </p:nvSpPr>
        <p:spPr>
          <a:xfrm>
            <a:off x="838200" y="774112"/>
            <a:ext cx="10601960" cy="3053400"/>
          </a:xfrm>
          <a:prstGeom prst="rect">
            <a:avLst/>
          </a:prstGeom>
          <a:noFill/>
        </p:spPr>
        <p:txBody>
          <a:bodyPr wrap="square">
            <a:spAutoFit/>
          </a:bodyPr>
          <a:lstStyle/>
          <a:p>
            <a:pPr marL="285750" indent="-285750" algn="just">
              <a:lnSpc>
                <a:spcPct val="120000"/>
              </a:lnSpc>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Develop a </a:t>
            </a:r>
            <a:r>
              <a:rPr lang="en-US" altLang="en-US" sz="1800" b="1" dirty="0">
                <a:latin typeface="Arial" panose="020B0604020202020204" pitchFamily="34" charset="0"/>
                <a:cs typeface="Arial" panose="020B0604020202020204" pitchFamily="34" charset="0"/>
              </a:rPr>
              <a:t>multi-sector, multi-site</a:t>
            </a:r>
            <a:r>
              <a:rPr lang="en-US" altLang="en-US" sz="1800" dirty="0">
                <a:solidFill>
                  <a:srgbClr val="002060"/>
                </a:solidFill>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Special Economic Zone in the Vaal Region (Sedibeng District), that attracts </a:t>
            </a:r>
            <a:r>
              <a:rPr lang="en-US" altLang="en-US" sz="1800" b="1" dirty="0">
                <a:latin typeface="Arial" panose="020B0604020202020204" pitchFamily="34" charset="0"/>
                <a:cs typeface="Arial" panose="020B0604020202020204" pitchFamily="34" charset="0"/>
              </a:rPr>
              <a:t>suitable investments at scale – </a:t>
            </a:r>
            <a:r>
              <a:rPr lang="en-US" altLang="en-US" sz="1800" dirty="0">
                <a:latin typeface="Arial" panose="020B0604020202020204" pitchFamily="34" charset="0"/>
                <a:cs typeface="Arial" panose="020B0604020202020204" pitchFamily="34" charset="0"/>
              </a:rPr>
              <a:t>transitioning the regional economy onto a </a:t>
            </a:r>
            <a:r>
              <a:rPr lang="en-US" altLang="en-US" sz="1800" b="1" dirty="0">
                <a:latin typeface="Arial" panose="020B0604020202020204" pitchFamily="34" charset="0"/>
                <a:cs typeface="Arial" panose="020B0604020202020204" pitchFamily="34" charset="0"/>
              </a:rPr>
              <a:t>sustainable low carbon intensity path</a:t>
            </a:r>
          </a:p>
          <a:p>
            <a:pPr marL="285750" indent="-285750" algn="just">
              <a:lnSpc>
                <a:spcPct val="120000"/>
              </a:lnSpc>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Regenerate the area, support new economic activity, and </a:t>
            </a:r>
            <a:r>
              <a:rPr lang="en-US" altLang="en-US" sz="1800" b="1" dirty="0">
                <a:latin typeface="Arial" panose="020B0604020202020204" pitchFamily="34" charset="0"/>
                <a:cs typeface="Arial" panose="020B0604020202020204" pitchFamily="34" charset="0"/>
              </a:rPr>
              <a:t>build on the historic competitive strengths and skills base of the area</a:t>
            </a:r>
          </a:p>
          <a:p>
            <a:pPr marL="285750" indent="-285750" algn="just">
              <a:lnSpc>
                <a:spcPct val="120000"/>
              </a:lnSpc>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Strategic </a:t>
            </a:r>
            <a:r>
              <a:rPr lang="en-US" altLang="en-US" sz="1800" b="1" dirty="0">
                <a:latin typeface="Arial" panose="020B0604020202020204" pitchFamily="34" charset="0"/>
                <a:cs typeface="Arial" panose="020B0604020202020204" pitchFamily="34" charset="0"/>
              </a:rPr>
              <a:t>partnership </a:t>
            </a:r>
            <a:r>
              <a:rPr lang="en-US" altLang="en-US" b="1" dirty="0">
                <a:latin typeface="Arial" panose="020B0604020202020204" pitchFamily="34" charset="0"/>
                <a:cs typeface="Arial" panose="020B0604020202020204" pitchFamily="34" charset="0"/>
              </a:rPr>
              <a:t>with major corporations </a:t>
            </a:r>
            <a:r>
              <a:rPr lang="en-US" altLang="en-US" dirty="0">
                <a:latin typeface="Arial" panose="020B0604020202020204" pitchFamily="34" charset="0"/>
                <a:cs typeface="Arial" panose="020B0604020202020204" pitchFamily="34" charset="0"/>
              </a:rPr>
              <a:t>like Sasol and Arcelor Mittal as they embark on their decarbonisation journeys</a:t>
            </a:r>
            <a:endParaRPr lang="en-US" altLang="en-US" sz="1800" dirty="0">
              <a:latin typeface="Arial" panose="020B0604020202020204" pitchFamily="34" charset="0"/>
              <a:cs typeface="Arial" panose="020B0604020202020204" pitchFamily="34" charset="0"/>
            </a:endParaRPr>
          </a:p>
          <a:p>
            <a:pPr marL="285750" indent="-285750" algn="just">
              <a:lnSpc>
                <a:spcPct val="120000"/>
              </a:lnSpc>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Build a socially cohesive society, with </a:t>
            </a:r>
            <a:r>
              <a:rPr lang="en-US" altLang="en-US" sz="1800" b="1" dirty="0">
                <a:latin typeface="Arial" panose="020B0604020202020204" pitchFamily="34" charset="0"/>
                <a:cs typeface="Arial" panose="020B0604020202020204" pitchFamily="34" charset="0"/>
              </a:rPr>
              <a:t>sustained economic growth </a:t>
            </a:r>
            <a:r>
              <a:rPr lang="en-US" altLang="en-US" sz="1800" dirty="0">
                <a:latin typeface="Arial" panose="020B0604020202020204" pitchFamily="34" charset="0"/>
                <a:cs typeface="Arial" panose="020B0604020202020204" pitchFamily="34" charset="0"/>
              </a:rPr>
              <a:t>that results in the </a:t>
            </a:r>
            <a:r>
              <a:rPr lang="en-US" altLang="en-US" sz="1800" b="1" dirty="0">
                <a:latin typeface="Arial" panose="020B0604020202020204" pitchFamily="34" charset="0"/>
                <a:cs typeface="Arial" panose="020B0604020202020204" pitchFamily="34" charset="0"/>
              </a:rPr>
              <a:t>creation and retention of quality jobs</a:t>
            </a:r>
            <a:r>
              <a:rPr lang="en-US" altLang="en-US" sz="1800" dirty="0">
                <a:latin typeface="Arial" panose="020B0604020202020204" pitchFamily="34" charset="0"/>
                <a:cs typeface="Arial" panose="020B0604020202020204" pitchFamily="34" charset="0"/>
              </a:rPr>
              <a:t>, and sustainable </a:t>
            </a:r>
            <a:r>
              <a:rPr lang="en-US" altLang="en-US" sz="1800" b="1" dirty="0">
                <a:latin typeface="Arial" panose="020B0604020202020204" pitchFamily="34" charset="0"/>
                <a:cs typeface="Arial" panose="020B0604020202020204" pitchFamily="34" charset="0"/>
              </a:rPr>
              <a:t>opportunities for SMEs</a:t>
            </a:r>
            <a:endParaRPr lang="en-US"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D22E99F-6F1A-4AB3-8E96-89962F6FFDF6}"/>
              </a:ext>
            </a:extLst>
          </p:cNvPr>
          <p:cNvPicPr>
            <a:picLocks noChangeAspect="1"/>
          </p:cNvPicPr>
          <p:nvPr/>
        </p:nvPicPr>
        <p:blipFill>
          <a:blip r:embed="rId2"/>
          <a:stretch>
            <a:fillRect/>
          </a:stretch>
        </p:blipFill>
        <p:spPr>
          <a:xfrm>
            <a:off x="2143566" y="3503431"/>
            <a:ext cx="8686244" cy="2516669"/>
          </a:xfrm>
          <a:prstGeom prst="rect">
            <a:avLst/>
          </a:prstGeom>
        </p:spPr>
      </p:pic>
    </p:spTree>
    <p:extLst>
      <p:ext uri="{BB962C8B-B14F-4D97-AF65-F5344CB8AC3E}">
        <p14:creationId xmlns:p14="http://schemas.microsoft.com/office/powerpoint/2010/main" val="1955809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9D2CB-0E41-1DC5-766D-C346406AFC0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Strategic rationale</a:t>
            </a:r>
          </a:p>
        </p:txBody>
      </p:sp>
      <p:graphicFrame>
        <p:nvGraphicFramePr>
          <p:cNvPr id="2" name="Diagram 1">
            <a:extLst>
              <a:ext uri="{FF2B5EF4-FFF2-40B4-BE49-F238E27FC236}">
                <a16:creationId xmlns:a16="http://schemas.microsoft.com/office/drawing/2014/main" id="{90A097B6-A8B5-4803-864F-DF104F7DFB30}"/>
              </a:ext>
            </a:extLst>
          </p:cNvPr>
          <p:cNvGraphicFramePr/>
          <p:nvPr>
            <p:extLst>
              <p:ext uri="{D42A27DB-BD31-4B8C-83A1-F6EECF244321}">
                <p14:modId xmlns:p14="http://schemas.microsoft.com/office/powerpoint/2010/main" val="2352624008"/>
              </p:ext>
            </p:extLst>
          </p:nvPr>
        </p:nvGraphicFramePr>
        <p:xfrm>
          <a:off x="838200" y="872067"/>
          <a:ext cx="10515600" cy="2663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7EAABFC0-A507-4643-B697-ED3805EBBB0D}"/>
              </a:ext>
            </a:extLst>
          </p:cNvPr>
          <p:cNvSpPr/>
          <p:nvPr/>
        </p:nvSpPr>
        <p:spPr>
          <a:xfrm>
            <a:off x="838200" y="3616960"/>
            <a:ext cx="10515600" cy="223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20000"/>
              </a:lnSpc>
              <a:buFont typeface="Wingdings" panose="05000000000000000000" pitchFamily="2" charset="2"/>
              <a:buChar char="§"/>
            </a:pPr>
            <a:r>
              <a:rPr lang="en-ZA" dirty="0">
                <a:solidFill>
                  <a:schemeClr val="accent2">
                    <a:lumMod val="50000"/>
                  </a:schemeClr>
                </a:solidFill>
                <a:latin typeface="Arial" panose="020B0604020202020204" pitchFamily="34" charset="0"/>
                <a:cs typeface="Arial" panose="020B0604020202020204" pitchFamily="34" charset="0"/>
              </a:rPr>
              <a:t>Vaal region is a </a:t>
            </a:r>
            <a:r>
              <a:rPr lang="en-ZA" b="1" dirty="0">
                <a:solidFill>
                  <a:schemeClr val="accent2">
                    <a:lumMod val="50000"/>
                  </a:schemeClr>
                </a:solidFill>
                <a:latin typeface="Arial" panose="020B0604020202020204" pitchFamily="34" charset="0"/>
                <a:cs typeface="Arial" panose="020B0604020202020204" pitchFamily="34" charset="0"/>
              </a:rPr>
              <a:t>historic cluster of steel </a:t>
            </a:r>
            <a:r>
              <a:rPr lang="en-ZA" dirty="0">
                <a:solidFill>
                  <a:schemeClr val="accent2">
                    <a:lumMod val="50000"/>
                  </a:schemeClr>
                </a:solidFill>
                <a:latin typeface="Arial" panose="020B0604020202020204" pitchFamily="34" charset="0"/>
                <a:cs typeface="Arial" panose="020B0604020202020204" pitchFamily="34" charset="0"/>
              </a:rPr>
              <a:t>related industries and </a:t>
            </a:r>
            <a:r>
              <a:rPr lang="en-ZA" b="1" dirty="0">
                <a:solidFill>
                  <a:schemeClr val="accent2">
                    <a:lumMod val="50000"/>
                  </a:schemeClr>
                </a:solidFill>
                <a:latin typeface="Arial" panose="020B0604020202020204" pitchFamily="34" charset="0"/>
                <a:cs typeface="Arial" panose="020B0604020202020204" pitchFamily="34" charset="0"/>
              </a:rPr>
              <a:t>mining</a:t>
            </a:r>
          </a:p>
          <a:p>
            <a:pPr marL="285750" indent="-285750">
              <a:lnSpc>
                <a:spcPct val="120000"/>
              </a:lnSpc>
              <a:buFont typeface="Wingdings" panose="05000000000000000000" pitchFamily="2" charset="2"/>
              <a:buChar char="§"/>
            </a:pPr>
            <a:r>
              <a:rPr lang="en-ZA" dirty="0">
                <a:solidFill>
                  <a:schemeClr val="accent2">
                    <a:lumMod val="50000"/>
                  </a:schemeClr>
                </a:solidFill>
                <a:latin typeface="Arial" panose="020B0604020202020204" pitchFamily="34" charset="0"/>
                <a:cs typeface="Arial" panose="020B0604020202020204" pitchFamily="34" charset="0"/>
              </a:rPr>
              <a:t>Marked industry decline since the 1990’s resulting in </a:t>
            </a:r>
            <a:r>
              <a:rPr lang="en-ZA" b="1" dirty="0">
                <a:solidFill>
                  <a:schemeClr val="accent2">
                    <a:lumMod val="50000"/>
                  </a:schemeClr>
                </a:solidFill>
                <a:latin typeface="Arial" panose="020B0604020202020204" pitchFamily="34" charset="0"/>
                <a:cs typeface="Arial" panose="020B0604020202020204" pitchFamily="34" charset="0"/>
              </a:rPr>
              <a:t>economic decay and intractable social ills</a:t>
            </a:r>
          </a:p>
          <a:p>
            <a:pPr marL="285750" indent="-285750">
              <a:lnSpc>
                <a:spcPct val="120000"/>
              </a:lnSpc>
              <a:buFont typeface="Wingdings" panose="05000000000000000000" pitchFamily="2" charset="2"/>
              <a:buChar char="§"/>
            </a:pPr>
            <a:r>
              <a:rPr lang="en-ZA" dirty="0">
                <a:solidFill>
                  <a:schemeClr val="accent2">
                    <a:lumMod val="50000"/>
                  </a:schemeClr>
                </a:solidFill>
                <a:latin typeface="Arial" panose="020B0604020202020204" pitchFamily="34" charset="0"/>
                <a:cs typeface="Arial" panose="020B0604020202020204" pitchFamily="34" charset="0"/>
              </a:rPr>
              <a:t>Sustainable growth for the region requires a focus on </a:t>
            </a:r>
            <a:r>
              <a:rPr lang="en-ZA" b="1" dirty="0">
                <a:solidFill>
                  <a:schemeClr val="accent2">
                    <a:lumMod val="50000"/>
                  </a:schemeClr>
                </a:solidFill>
                <a:latin typeface="Arial" panose="020B0604020202020204" pitchFamily="34" charset="0"/>
                <a:cs typeface="Arial" panose="020B0604020202020204" pitchFamily="34" charset="0"/>
              </a:rPr>
              <a:t>both reducing carbon intensity of production</a:t>
            </a:r>
            <a:r>
              <a:rPr lang="en-ZA" dirty="0">
                <a:solidFill>
                  <a:schemeClr val="accent2">
                    <a:lumMod val="50000"/>
                  </a:schemeClr>
                </a:solidFill>
                <a:latin typeface="Arial" panose="020B0604020202020204" pitchFamily="34" charset="0"/>
                <a:cs typeface="Arial" panose="020B0604020202020204" pitchFamily="34" charset="0"/>
              </a:rPr>
              <a:t>, and </a:t>
            </a:r>
            <a:r>
              <a:rPr lang="en-ZA" b="1" dirty="0">
                <a:solidFill>
                  <a:schemeClr val="accent2">
                    <a:lumMod val="50000"/>
                  </a:schemeClr>
                </a:solidFill>
                <a:latin typeface="Arial" panose="020B0604020202020204" pitchFamily="34" charset="0"/>
                <a:cs typeface="Arial" panose="020B0604020202020204" pitchFamily="34" charset="0"/>
              </a:rPr>
              <a:t>embracing the economic potential of new green technologies</a:t>
            </a:r>
          </a:p>
          <a:p>
            <a:pPr marL="285750" indent="-285750">
              <a:lnSpc>
                <a:spcPct val="120000"/>
              </a:lnSpc>
              <a:buFont typeface="Wingdings" panose="05000000000000000000" pitchFamily="2" charset="2"/>
              <a:buChar char="§"/>
            </a:pPr>
            <a:r>
              <a:rPr lang="en-ZA" dirty="0">
                <a:solidFill>
                  <a:schemeClr val="accent2">
                    <a:lumMod val="50000"/>
                  </a:schemeClr>
                </a:solidFill>
                <a:latin typeface="Arial" panose="020B0604020202020204" pitchFamily="34" charset="0"/>
                <a:cs typeface="Arial" panose="020B0604020202020204" pitchFamily="34" charset="0"/>
              </a:rPr>
              <a:t>These interventions will mitigate the impact of </a:t>
            </a:r>
            <a:r>
              <a:rPr lang="en-ZA" b="1" dirty="0">
                <a:solidFill>
                  <a:schemeClr val="accent2">
                    <a:lumMod val="50000"/>
                  </a:schemeClr>
                </a:solidFill>
                <a:latin typeface="Arial" panose="020B0604020202020204" pitchFamily="34" charset="0"/>
                <a:cs typeface="Arial" panose="020B0604020202020204" pitchFamily="34" charset="0"/>
              </a:rPr>
              <a:t>climate change</a:t>
            </a:r>
            <a:r>
              <a:rPr lang="en-ZA" dirty="0">
                <a:solidFill>
                  <a:schemeClr val="accent2">
                    <a:lumMod val="50000"/>
                  </a:schemeClr>
                </a:solidFill>
                <a:latin typeface="Arial" panose="020B0604020202020204" pitchFamily="34" charset="0"/>
                <a:cs typeface="Arial" panose="020B0604020202020204" pitchFamily="34" charset="0"/>
              </a:rPr>
              <a:t>, enhance </a:t>
            </a:r>
            <a:r>
              <a:rPr lang="en-ZA" b="1" dirty="0">
                <a:solidFill>
                  <a:schemeClr val="accent2">
                    <a:lumMod val="50000"/>
                  </a:schemeClr>
                </a:solidFill>
                <a:latin typeface="Arial" panose="020B0604020202020204" pitchFamily="34" charset="0"/>
                <a:cs typeface="Arial" panose="020B0604020202020204" pitchFamily="34" charset="0"/>
              </a:rPr>
              <a:t>competitiveness</a:t>
            </a:r>
            <a:r>
              <a:rPr lang="en-ZA" dirty="0">
                <a:solidFill>
                  <a:schemeClr val="accent2">
                    <a:lumMod val="50000"/>
                  </a:schemeClr>
                </a:solidFill>
                <a:latin typeface="Arial" panose="020B0604020202020204" pitchFamily="34" charset="0"/>
                <a:cs typeface="Arial" panose="020B0604020202020204" pitchFamily="34" charset="0"/>
              </a:rPr>
              <a:t>, and drive </a:t>
            </a:r>
            <a:r>
              <a:rPr lang="en-ZA" b="1" dirty="0">
                <a:solidFill>
                  <a:schemeClr val="accent2">
                    <a:lumMod val="50000"/>
                  </a:schemeClr>
                </a:solidFill>
                <a:latin typeface="Arial" panose="020B0604020202020204" pitchFamily="34" charset="0"/>
                <a:cs typeface="Arial" panose="020B0604020202020204" pitchFamily="34" charset="0"/>
              </a:rPr>
              <a:t>industrial development</a:t>
            </a:r>
            <a:r>
              <a:rPr lang="en-ZA" dirty="0">
                <a:solidFill>
                  <a:schemeClr val="accent2">
                    <a:lumMod val="50000"/>
                  </a:schemeClr>
                </a:solidFill>
                <a:latin typeface="Arial" panose="020B0604020202020204" pitchFamily="34" charset="0"/>
                <a:cs typeface="Arial" panose="020B0604020202020204" pitchFamily="34" charset="0"/>
              </a:rPr>
              <a:t>, </a:t>
            </a:r>
            <a:r>
              <a:rPr lang="en-ZA" b="1" dirty="0">
                <a:solidFill>
                  <a:schemeClr val="accent2">
                    <a:lumMod val="50000"/>
                  </a:schemeClr>
                </a:solidFill>
                <a:latin typeface="Arial" panose="020B0604020202020204" pitchFamily="34" charset="0"/>
                <a:cs typeface="Arial" panose="020B0604020202020204" pitchFamily="34" charset="0"/>
              </a:rPr>
              <a:t>innovation</a:t>
            </a:r>
            <a:r>
              <a:rPr lang="en-ZA" dirty="0">
                <a:solidFill>
                  <a:schemeClr val="accent2">
                    <a:lumMod val="50000"/>
                  </a:schemeClr>
                </a:solidFill>
                <a:latin typeface="Arial" panose="020B0604020202020204" pitchFamily="34" charset="0"/>
                <a:cs typeface="Arial" panose="020B0604020202020204" pitchFamily="34" charset="0"/>
              </a:rPr>
              <a:t> and </a:t>
            </a:r>
            <a:r>
              <a:rPr lang="en-ZA" b="1" dirty="0">
                <a:solidFill>
                  <a:schemeClr val="accent2">
                    <a:lumMod val="50000"/>
                  </a:schemeClr>
                </a:solidFill>
                <a:latin typeface="Arial" panose="020B0604020202020204" pitchFamily="34" charset="0"/>
                <a:cs typeface="Arial" panose="020B0604020202020204" pitchFamily="34" charset="0"/>
              </a:rPr>
              <a:t>economic diversification </a:t>
            </a:r>
          </a:p>
        </p:txBody>
      </p:sp>
    </p:spTree>
    <p:extLst>
      <p:ext uri="{BB962C8B-B14F-4D97-AF65-F5344CB8AC3E}">
        <p14:creationId xmlns:p14="http://schemas.microsoft.com/office/powerpoint/2010/main" val="1505494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9D2CB-0E41-1DC5-766D-C346406AFC0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Priority interventions</a:t>
            </a:r>
          </a:p>
        </p:txBody>
      </p:sp>
      <p:sp>
        <p:nvSpPr>
          <p:cNvPr id="2" name="TextBox 1">
            <a:extLst>
              <a:ext uri="{FF2B5EF4-FFF2-40B4-BE49-F238E27FC236}">
                <a16:creationId xmlns:a16="http://schemas.microsoft.com/office/drawing/2014/main" id="{9FF7B4BB-59B3-D7B4-EEA9-6C9A4A91F6FB}"/>
              </a:ext>
            </a:extLst>
          </p:cNvPr>
          <p:cNvSpPr txBox="1"/>
          <p:nvPr/>
        </p:nvSpPr>
        <p:spPr>
          <a:xfrm>
            <a:off x="243933" y="838803"/>
            <a:ext cx="5770880" cy="5180393"/>
          </a:xfrm>
          <a:prstGeom prst="rect">
            <a:avLst/>
          </a:prstGeom>
          <a:solidFill>
            <a:schemeClr val="bg1">
              <a:lumMod val="95000"/>
            </a:schemeClr>
          </a:solidFill>
        </p:spPr>
        <p:txBody>
          <a:bodyPr wrap="square" rtlCol="0">
            <a:spAutoFit/>
          </a:bodyPr>
          <a:lstStyle/>
          <a:p>
            <a:pPr marL="285750" marR="0" lvl="0" indent="-285750" algn="just" defTabSz="91440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ZA" sz="1600" i="0" u="none" strike="noStrike" kern="0" cap="none" spc="0" normalizeH="0" baseline="0" noProof="0" dirty="0">
                <a:ln>
                  <a:noFill/>
                </a:ln>
                <a:solidFill>
                  <a:srgbClr val="161618"/>
                </a:solidFill>
                <a:effectLst/>
                <a:uLnTx/>
                <a:uFillTx/>
                <a:latin typeface="Helvetica" panose="020B0604020202020204" pitchFamily="34" charset="0"/>
                <a:cs typeface="Helvetica" panose="020B0604020202020204" pitchFamily="34" charset="0"/>
              </a:rPr>
              <a:t>The </a:t>
            </a:r>
            <a:r>
              <a:rPr kumimoji="0" lang="en-ZA" sz="1600" b="1" i="0" u="none" strike="noStrike" kern="0" cap="none" spc="0" normalizeH="0" baseline="0" noProof="0" dirty="0">
                <a:ln>
                  <a:noFill/>
                </a:ln>
                <a:solidFill>
                  <a:srgbClr val="161618"/>
                </a:solidFill>
                <a:effectLst/>
                <a:uLnTx/>
                <a:uFillTx/>
                <a:latin typeface="Helvetica" panose="020B0604020202020204" pitchFamily="34" charset="0"/>
                <a:cs typeface="Helvetica" panose="020B0604020202020204" pitchFamily="34" charset="0"/>
              </a:rPr>
              <a:t>major catalytic interventions </a:t>
            </a:r>
            <a:r>
              <a:rPr kumimoji="0" lang="en-ZA" sz="1600" i="0" u="none" strike="noStrike" kern="0" cap="none" spc="0" normalizeH="0" baseline="0" noProof="0" dirty="0">
                <a:ln>
                  <a:noFill/>
                </a:ln>
                <a:solidFill>
                  <a:srgbClr val="161618"/>
                </a:solidFill>
                <a:effectLst/>
                <a:uLnTx/>
                <a:uFillTx/>
                <a:latin typeface="Helvetica" panose="020B0604020202020204" pitchFamily="34" charset="0"/>
                <a:cs typeface="Helvetica" panose="020B0604020202020204" pitchFamily="34" charset="0"/>
              </a:rPr>
              <a:t>that will spur the rejuvenation of the Sedibeng Economy are the Vaal SEZ, the Vaal Aerotropolis, and Vaal River City</a:t>
            </a:r>
          </a:p>
          <a:p>
            <a:pPr marL="285750" marR="0" lvl="0" indent="-285750" algn="just" defTabSz="914400" eaLnBrk="1" fontAlgn="auto" latinLnBrk="0" hangingPunct="1">
              <a:lnSpc>
                <a:spcPct val="130000"/>
              </a:lnSpc>
              <a:spcBef>
                <a:spcPts val="0"/>
              </a:spcBef>
              <a:spcAft>
                <a:spcPts val="0"/>
              </a:spcAft>
              <a:buClrTx/>
              <a:buSzTx/>
              <a:buFont typeface="Wingdings" panose="05000000000000000000" pitchFamily="2" charset="2"/>
              <a:buChar char="§"/>
              <a:tabLst/>
              <a:defRPr/>
            </a:pPr>
            <a:r>
              <a:rPr kumimoji="0" lang="en-ZA" sz="1600" i="0" u="none" strike="noStrike" kern="0" cap="none" spc="0" normalizeH="0" baseline="0" noProof="0" dirty="0">
                <a:ln>
                  <a:noFill/>
                </a:ln>
                <a:solidFill>
                  <a:srgbClr val="161618"/>
                </a:solidFill>
                <a:effectLst/>
                <a:uLnTx/>
                <a:uFillTx/>
                <a:latin typeface="Helvetica" panose="020B0604020202020204" pitchFamily="34" charset="0"/>
                <a:cs typeface="Helvetica" panose="020B0604020202020204" pitchFamily="34" charset="0"/>
              </a:rPr>
              <a:t>The </a:t>
            </a:r>
            <a:r>
              <a:rPr kumimoji="0" lang="en-ZA" sz="1600" b="1" i="0" u="none" strike="noStrike" kern="0" cap="none" spc="0" normalizeH="0" baseline="0" noProof="0" dirty="0">
                <a:ln>
                  <a:noFill/>
                </a:ln>
                <a:solidFill>
                  <a:srgbClr val="161618"/>
                </a:solidFill>
                <a:effectLst/>
                <a:uLnTx/>
                <a:uFillTx/>
                <a:latin typeface="Helvetica" panose="020B0604020202020204" pitchFamily="34" charset="0"/>
                <a:cs typeface="Helvetica" panose="020B0604020202020204" pitchFamily="34" charset="0"/>
              </a:rPr>
              <a:t>Vaal SEZ </a:t>
            </a:r>
            <a:r>
              <a:rPr kumimoji="0" lang="en-ZA" sz="1600" i="0" u="none" strike="noStrike" kern="0" cap="none" spc="0" normalizeH="0" baseline="0" noProof="0" dirty="0">
                <a:ln>
                  <a:noFill/>
                </a:ln>
                <a:solidFill>
                  <a:srgbClr val="161618"/>
                </a:solidFill>
                <a:effectLst/>
                <a:uLnTx/>
                <a:uFillTx/>
                <a:latin typeface="Helvetica" panose="020B0604020202020204" pitchFamily="34" charset="0"/>
                <a:cs typeface="Helvetica" panose="020B0604020202020204" pitchFamily="34" charset="0"/>
              </a:rPr>
              <a:t>is a multi-site, multi-sector Special Economic Zone, spanning all three local municipalities, that is in the process of designation</a:t>
            </a:r>
          </a:p>
          <a:p>
            <a:pPr marL="285750" marR="0" lvl="0" indent="-285750" algn="just" defTabSz="914400" eaLnBrk="1" fontAlgn="auto" latinLnBrk="0" hangingPunct="1">
              <a:lnSpc>
                <a:spcPct val="130000"/>
              </a:lnSpc>
              <a:spcBef>
                <a:spcPts val="0"/>
              </a:spcBef>
              <a:spcAft>
                <a:spcPts val="0"/>
              </a:spcAft>
              <a:buClrTx/>
              <a:buSzTx/>
              <a:buFont typeface="Wingdings" panose="05000000000000000000" pitchFamily="2" charset="2"/>
              <a:buChar char="§"/>
              <a:tabLst/>
              <a:defRPr/>
            </a:pPr>
            <a:r>
              <a:rPr lang="en-ZA" sz="1600" kern="0" dirty="0">
                <a:solidFill>
                  <a:srgbClr val="161618"/>
                </a:solidFill>
                <a:latin typeface="Helvetica" panose="020B0604020202020204" pitchFamily="34" charset="0"/>
                <a:cs typeface="Helvetica" panose="020B0604020202020204" pitchFamily="34" charset="0"/>
              </a:rPr>
              <a:t>The </a:t>
            </a:r>
            <a:r>
              <a:rPr lang="en-ZA" sz="1600" b="1" kern="0" dirty="0">
                <a:solidFill>
                  <a:srgbClr val="161618"/>
                </a:solidFill>
                <a:latin typeface="Helvetica" panose="020B0604020202020204" pitchFamily="34" charset="0"/>
                <a:cs typeface="Helvetica" panose="020B0604020202020204" pitchFamily="34" charset="0"/>
              </a:rPr>
              <a:t>Vaal Aerotropolis</a:t>
            </a:r>
            <a:r>
              <a:rPr lang="en-ZA" sz="1600" kern="0" dirty="0">
                <a:solidFill>
                  <a:srgbClr val="161618"/>
                </a:solidFill>
                <a:latin typeface="Helvetica" panose="020B0604020202020204" pitchFamily="34" charset="0"/>
                <a:cs typeface="Helvetica" panose="020B0604020202020204" pitchFamily="34" charset="0"/>
              </a:rPr>
              <a:t> combines an airport, a logistics hub, and an airport city</a:t>
            </a:r>
          </a:p>
          <a:p>
            <a:pPr marL="285750" indent="-285750" algn="just" defTabSz="914400">
              <a:lnSpc>
                <a:spcPct val="130000"/>
              </a:lnSpc>
              <a:buFont typeface="Wingdings" panose="05000000000000000000" pitchFamily="2" charset="2"/>
              <a:buChar char="§"/>
              <a:defRPr/>
            </a:pPr>
            <a:r>
              <a:rPr kumimoji="0" lang="en-ZA" sz="1600" i="0" u="none" strike="noStrike" kern="0" cap="none" spc="0" normalizeH="0" baseline="0" noProof="0" dirty="0">
                <a:ln>
                  <a:noFill/>
                </a:ln>
                <a:solidFill>
                  <a:srgbClr val="161618"/>
                </a:solidFill>
                <a:effectLst/>
                <a:uLnTx/>
                <a:uFillTx/>
                <a:latin typeface="Helvetica" panose="020B0604020202020204" pitchFamily="34" charset="0"/>
                <a:cs typeface="Helvetica" panose="020B0604020202020204" pitchFamily="34" charset="0"/>
              </a:rPr>
              <a:t>The </a:t>
            </a:r>
            <a:r>
              <a:rPr kumimoji="0" lang="en-ZA" sz="1600" b="1" i="0" u="none" strike="noStrike" kern="0" cap="none" spc="0" normalizeH="0" baseline="0" noProof="0" dirty="0">
                <a:ln>
                  <a:noFill/>
                </a:ln>
                <a:solidFill>
                  <a:srgbClr val="161618"/>
                </a:solidFill>
                <a:effectLst/>
                <a:uLnTx/>
                <a:uFillTx/>
                <a:latin typeface="Helvetica" panose="020B0604020202020204" pitchFamily="34" charset="0"/>
                <a:cs typeface="Helvetica" panose="020B0604020202020204" pitchFamily="34" charset="0"/>
              </a:rPr>
              <a:t>Vaal River City</a:t>
            </a:r>
            <a:r>
              <a:rPr kumimoji="0" lang="en-ZA" sz="1600" i="0" u="none" strike="noStrike" kern="0" cap="none" spc="0" normalizeH="0" baseline="0" noProof="0" dirty="0">
                <a:ln>
                  <a:noFill/>
                </a:ln>
                <a:solidFill>
                  <a:srgbClr val="161618"/>
                </a:solidFill>
                <a:effectLst/>
                <a:uLnTx/>
                <a:uFillTx/>
                <a:latin typeface="Helvetica" panose="020B0604020202020204" pitchFamily="34" charset="0"/>
                <a:cs typeface="Helvetica" panose="020B0604020202020204" pitchFamily="34" charset="0"/>
              </a:rPr>
              <a:t> </a:t>
            </a:r>
            <a:r>
              <a:rPr kumimoji="0" lang="en-US" sz="1600" i="0" u="none" strike="noStrike" kern="0" cap="none" spc="0" normalizeH="0" baseline="0" noProof="0" dirty="0">
                <a:ln>
                  <a:noFill/>
                </a:ln>
                <a:effectLst/>
                <a:uLnTx/>
                <a:uFillTx/>
                <a:latin typeface="Helvetica" panose="020B0604020202020204" pitchFamily="34" charset="0"/>
                <a:cs typeface="Helvetica" panose="020B0604020202020204" pitchFamily="34" charset="0"/>
              </a:rPr>
              <a:t>is a Smart City </a:t>
            </a:r>
            <a:r>
              <a:rPr lang="en-US" sz="1600" dirty="0">
                <a:solidFill>
                  <a:schemeClr val="tx1"/>
                </a:solidFill>
                <a:latin typeface="Helvetica" panose="020B0604020202020204" pitchFamily="34" charset="0"/>
                <a:cs typeface="Helvetica" panose="020B0604020202020204" pitchFamily="34" charset="0"/>
              </a:rPr>
              <a:t>project aimed at transforming the banks of the Vaal River and extends between the Vaal River and Sharpeville</a:t>
            </a:r>
          </a:p>
          <a:p>
            <a:pPr marL="285750" indent="-285750" algn="just" defTabSz="914400">
              <a:lnSpc>
                <a:spcPct val="130000"/>
              </a:lnSpc>
              <a:buFont typeface="Wingdings" panose="05000000000000000000" pitchFamily="2" charset="2"/>
              <a:buChar char="§"/>
              <a:defRPr/>
            </a:pPr>
            <a:r>
              <a:rPr lang="en-ZA" sz="1600" kern="0" dirty="0">
                <a:latin typeface="Helvetica" panose="020B0604020202020204" pitchFamily="34" charset="0"/>
                <a:cs typeface="Helvetica" panose="020B0604020202020204" pitchFamily="34" charset="0"/>
              </a:rPr>
              <a:t>the </a:t>
            </a:r>
            <a:r>
              <a:rPr lang="en-ZA" sz="1600" b="1" kern="0" dirty="0">
                <a:latin typeface="Helvetica" panose="020B0604020202020204" pitchFamily="34" charset="0"/>
                <a:cs typeface="Helvetica" panose="020B0604020202020204" pitchFamily="34" charset="0"/>
              </a:rPr>
              <a:t>Minister </a:t>
            </a:r>
            <a:r>
              <a:rPr lang="en-ZA" sz="1600" kern="0" dirty="0">
                <a:latin typeface="Helvetica" panose="020B0604020202020204" pitchFamily="34" charset="0"/>
                <a:cs typeface="Helvetica" panose="020B0604020202020204" pitchFamily="34" charset="0"/>
              </a:rPr>
              <a:t>has approved an </a:t>
            </a:r>
            <a:r>
              <a:rPr lang="en-ZA" sz="1600" b="1" kern="0" dirty="0">
                <a:latin typeface="Helvetica" panose="020B0604020202020204" pitchFamily="34" charset="0"/>
                <a:cs typeface="Helvetica" panose="020B0604020202020204" pitchFamily="34" charset="0"/>
              </a:rPr>
              <a:t>Equity Equivalent Investment Programme (EEIP) </a:t>
            </a:r>
            <a:r>
              <a:rPr lang="en-ZA" sz="1600" kern="0" dirty="0">
                <a:latin typeface="Helvetica" panose="020B0604020202020204" pitchFamily="34" charset="0"/>
                <a:cs typeface="Helvetica" panose="020B0604020202020204" pitchFamily="34" charset="0"/>
              </a:rPr>
              <a:t>application for Citibank to the value of R1,4bn – a large portion of this amount is to be set aside for use across all these projects to advance BBBEE, localisation, and SME development</a:t>
            </a:r>
          </a:p>
        </p:txBody>
      </p:sp>
      <p:pic>
        <p:nvPicPr>
          <p:cNvPr id="5" name="Picture 4" descr="Logo&#10;&#10;Description automatically generated">
            <a:extLst>
              <a:ext uri="{FF2B5EF4-FFF2-40B4-BE49-F238E27FC236}">
                <a16:creationId xmlns:a16="http://schemas.microsoft.com/office/drawing/2014/main" id="{86791D45-16CB-12FB-A3D8-D3FBC0A5C1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7945" y="1009938"/>
            <a:ext cx="1958615" cy="923335"/>
          </a:xfrm>
          <a:prstGeom prst="rect">
            <a:avLst/>
          </a:prstGeom>
        </p:spPr>
      </p:pic>
      <p:pic>
        <p:nvPicPr>
          <p:cNvPr id="6" name="Picture 5">
            <a:extLst>
              <a:ext uri="{FF2B5EF4-FFF2-40B4-BE49-F238E27FC236}">
                <a16:creationId xmlns:a16="http://schemas.microsoft.com/office/drawing/2014/main" id="{B0602BA8-A680-6EC2-E9FF-EB1E798300A1}"/>
              </a:ext>
            </a:extLst>
          </p:cNvPr>
          <p:cNvPicPr>
            <a:picLocks noChangeAspect="1"/>
          </p:cNvPicPr>
          <p:nvPr/>
        </p:nvPicPr>
        <p:blipFill>
          <a:blip r:embed="rId3"/>
          <a:stretch>
            <a:fillRect/>
          </a:stretch>
        </p:blipFill>
        <p:spPr>
          <a:xfrm>
            <a:off x="6989988" y="2261296"/>
            <a:ext cx="2725222" cy="680732"/>
          </a:xfrm>
          <a:prstGeom prst="rect">
            <a:avLst/>
          </a:prstGeom>
        </p:spPr>
      </p:pic>
      <p:pic>
        <p:nvPicPr>
          <p:cNvPr id="7" name="Picture 6" descr="Text&#10;&#10;Description automatically generated">
            <a:extLst>
              <a:ext uri="{FF2B5EF4-FFF2-40B4-BE49-F238E27FC236}">
                <a16:creationId xmlns:a16="http://schemas.microsoft.com/office/drawing/2014/main" id="{0C1F92D8-0205-6A40-38BC-A6DC2AD30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1128" y="3265953"/>
            <a:ext cx="2192248" cy="1060996"/>
          </a:xfrm>
          <a:prstGeom prst="rect">
            <a:avLst/>
          </a:prstGeom>
        </p:spPr>
      </p:pic>
      <p:pic>
        <p:nvPicPr>
          <p:cNvPr id="8" name="Picture 7">
            <a:extLst>
              <a:ext uri="{FF2B5EF4-FFF2-40B4-BE49-F238E27FC236}">
                <a16:creationId xmlns:a16="http://schemas.microsoft.com/office/drawing/2014/main" id="{3D89E607-5C8C-C2E2-DF59-686A73F4C4F7}"/>
              </a:ext>
            </a:extLst>
          </p:cNvPr>
          <p:cNvPicPr>
            <a:picLocks noChangeAspect="1"/>
          </p:cNvPicPr>
          <p:nvPr/>
        </p:nvPicPr>
        <p:blipFill>
          <a:blip r:embed="rId5"/>
          <a:stretch>
            <a:fillRect/>
          </a:stretch>
        </p:blipFill>
        <p:spPr>
          <a:xfrm>
            <a:off x="7347945" y="4650874"/>
            <a:ext cx="2175193" cy="986349"/>
          </a:xfrm>
          <a:prstGeom prst="rect">
            <a:avLst/>
          </a:prstGeom>
        </p:spPr>
      </p:pic>
    </p:spTree>
    <p:extLst>
      <p:ext uri="{BB962C8B-B14F-4D97-AF65-F5344CB8AC3E}">
        <p14:creationId xmlns:p14="http://schemas.microsoft.com/office/powerpoint/2010/main" val="3275274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9D2CB-0E41-1DC5-766D-C346406AFC0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DDM Perspective</a:t>
            </a:r>
          </a:p>
        </p:txBody>
      </p:sp>
      <p:sp>
        <p:nvSpPr>
          <p:cNvPr id="2" name="Text Placeholder 1">
            <a:extLst>
              <a:ext uri="{FF2B5EF4-FFF2-40B4-BE49-F238E27FC236}">
                <a16:creationId xmlns:a16="http://schemas.microsoft.com/office/drawing/2014/main" id="{BBCC6007-9C26-1877-4D1A-52A719C6B7C5}"/>
              </a:ext>
            </a:extLst>
          </p:cNvPr>
          <p:cNvSpPr txBox="1">
            <a:spLocks/>
          </p:cNvSpPr>
          <p:nvPr/>
        </p:nvSpPr>
        <p:spPr>
          <a:xfrm>
            <a:off x="412296" y="802640"/>
            <a:ext cx="5998663" cy="5072927"/>
          </a:xfrm>
          <a:prstGeom prst="rect">
            <a:avLst/>
          </a:prstGeom>
          <a:solidFill>
            <a:sysClr val="window" lastClr="FFFFFF">
              <a:lumMod val="95000"/>
            </a:sysClr>
          </a:solidFill>
        </p:spPr>
        <p:txBody>
          <a:bodyPr/>
          <a:lstStyle>
            <a:lvl1pPr marL="342900" indent="-342900" algn="l" defTabSz="457200" rtl="0" eaLnBrk="1" latinLnBrk="0" hangingPunct="1">
              <a:spcBef>
                <a:spcPts val="1000"/>
              </a:spcBef>
              <a:spcAft>
                <a:spcPts val="0"/>
              </a:spcAft>
              <a:buClr>
                <a:schemeClr val="tx1"/>
              </a:buClr>
              <a:buSzPct val="80000"/>
              <a:buFont typeface="Arial" panose="020B0604020202020204" pitchFamily="34" charset="0"/>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tx1"/>
              </a:buClr>
              <a:buSzPct val="80000"/>
              <a:buFont typeface="Courier New" panose="02070309020205020404" pitchFamily="49" charset="0"/>
              <a:buChar char="o"/>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tx1"/>
              </a:buClr>
              <a:buSzPct val="80000"/>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tx1"/>
              </a:buClr>
              <a:buSzPct val="80000"/>
              <a:buFont typeface="Wingdings" panose="05000000000000000000" pitchFamily="2" charset="2"/>
              <a:buChar char="q"/>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tx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30000"/>
              </a:lnSpc>
              <a:spcBef>
                <a:spcPts val="1000"/>
              </a:spcBef>
              <a:spcAft>
                <a:spcPts val="0"/>
              </a:spcAft>
              <a:buClr>
                <a:sysClr val="windowText" lastClr="000000"/>
              </a:buClr>
              <a:buSzPct val="80000"/>
              <a:buFont typeface="Arial" panose="020B0604020202020204" pitchFamily="34" charset="0"/>
              <a:buNone/>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mn-cs"/>
              </a:rPr>
              <a:t>It is critical to link the development of SEZs to the District Development Model approach through:</a:t>
            </a:r>
          </a:p>
          <a:p>
            <a:pPr marL="742950" marR="0" lvl="1" indent="-285750" algn="just" defTabSz="457200" rtl="0" eaLnBrk="1" fontAlgn="auto" latinLnBrk="0" hangingPunct="1">
              <a:lnSpc>
                <a:spcPct val="130000"/>
              </a:lnSpc>
              <a:spcBef>
                <a:spcPts val="1000"/>
              </a:spcBef>
              <a:spcAft>
                <a:spcPts val="0"/>
              </a:spcAft>
              <a:buClr>
                <a:sysClr val="windowText" lastClr="000000"/>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mn-cs"/>
              </a:rPr>
              <a:t>One Plan with the </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SEZ as a catalyst or core enabler to the One Plan</a:t>
            </a:r>
            <a:r>
              <a:rPr kumimoji="0" lang="en-US" sz="1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a:t>
            </a:r>
            <a:r>
              <a:rPr kumimoji="0" lang="en-US" sz="14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mn-cs"/>
              </a:rPr>
              <a:t>of the District and Local Municipalities</a:t>
            </a:r>
          </a:p>
          <a:p>
            <a:pPr marL="742950" marR="0" lvl="1" indent="-285750" algn="just" defTabSz="457200" rtl="0" eaLnBrk="1" fontAlgn="auto" latinLnBrk="0" hangingPunct="1">
              <a:lnSpc>
                <a:spcPct val="130000"/>
              </a:lnSpc>
              <a:spcBef>
                <a:spcPts val="1000"/>
              </a:spcBef>
              <a:spcAft>
                <a:spcPts val="0"/>
              </a:spcAft>
              <a:buClr>
                <a:sysClr val="windowText" lastClr="000000"/>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mn-cs"/>
              </a:rPr>
              <a:t>Integrated budgeting for infrastructure development and improvement</a:t>
            </a:r>
          </a:p>
          <a:p>
            <a:pPr marL="742950" marR="0" lvl="1" indent="-285750" algn="just" defTabSz="457200" rtl="0" eaLnBrk="1" fontAlgn="auto" latinLnBrk="0" hangingPunct="1">
              <a:lnSpc>
                <a:spcPct val="130000"/>
              </a:lnSpc>
              <a:spcBef>
                <a:spcPts val="1000"/>
              </a:spcBef>
              <a:spcAft>
                <a:spcPts val="0"/>
              </a:spcAft>
              <a:buClr>
                <a:sysClr val="windowText" lastClr="000000"/>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mn-cs"/>
              </a:rPr>
              <a:t>Integrated institutional </a:t>
            </a:r>
            <a:r>
              <a:rPr kumimoji="0" lang="en-US" sz="1400" b="0" i="0" u="none" strike="noStrike" kern="1200" cap="none" spc="0" normalizeH="0" baseline="0" noProof="0" dirty="0">
                <a:ln>
                  <a:noFill/>
                </a:ln>
                <a:solidFill>
                  <a:sysClr val="windowText" lastClr="000000">
                    <a:lumMod val="75000"/>
                    <a:lumOff val="25000"/>
                  </a:sysClr>
                </a:solidFill>
                <a:effectLst/>
                <a:uLnTx/>
                <a:uFillTx/>
                <a:latin typeface="Helvetica" panose="020B0604020202020204" pitchFamily="34" charset="0"/>
                <a:ea typeface="+mn-ea"/>
                <a:cs typeface="Helvetica" panose="020B0604020202020204" pitchFamily="34" charset="0"/>
              </a:rPr>
              <a:t>arrangements</a:t>
            </a:r>
            <a:r>
              <a:rPr kumimoji="0" lang="en-US" sz="14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mn-cs"/>
              </a:rPr>
              <a:t> with a defined role for the Districts and Municipalities in the </a:t>
            </a:r>
            <a:r>
              <a:rPr kumimoji="0" lang="en-US" sz="1400" b="0" i="0" u="none" strike="noStrike" kern="1200" cap="none" spc="0" normalizeH="0" baseline="0" noProof="0" dirty="0">
                <a:ln>
                  <a:noFill/>
                </a:ln>
                <a:solidFill>
                  <a:sysClr val="windowText" lastClr="000000">
                    <a:lumMod val="75000"/>
                    <a:lumOff val="25000"/>
                  </a:sysClr>
                </a:solidFill>
                <a:effectLst/>
                <a:uLnTx/>
                <a:uFillTx/>
                <a:latin typeface="ArialMT"/>
                <a:ea typeface="+mn-ea"/>
                <a:cs typeface="+mn-cs"/>
              </a:rPr>
              <a:t>SEZ’s governance structure</a:t>
            </a:r>
          </a:p>
          <a:p>
            <a:pPr marL="742950" marR="0" lvl="1" indent="-285750" algn="just" defTabSz="457200" rtl="0" eaLnBrk="1" fontAlgn="auto" latinLnBrk="0" hangingPunct="1">
              <a:lnSpc>
                <a:spcPct val="130000"/>
              </a:lnSpc>
              <a:spcBef>
                <a:spcPts val="1000"/>
              </a:spcBef>
              <a:spcAft>
                <a:spcPts val="0"/>
              </a:spcAft>
              <a:buClr>
                <a:sysClr val="windowText" lastClr="000000"/>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mn-cs"/>
              </a:rPr>
              <a:t>Integrated implementation approach</a:t>
            </a:r>
          </a:p>
          <a:p>
            <a:pPr marL="742950" marR="0" lvl="1" indent="-285750" algn="just" defTabSz="457200" rtl="0" eaLnBrk="1" fontAlgn="auto" latinLnBrk="0" hangingPunct="1">
              <a:lnSpc>
                <a:spcPct val="130000"/>
              </a:lnSpc>
              <a:spcBef>
                <a:spcPts val="1000"/>
              </a:spcBef>
              <a:spcAft>
                <a:spcPts val="0"/>
              </a:spcAft>
              <a:buClr>
                <a:sysClr val="windowText" lastClr="000000"/>
              </a:buClr>
              <a:buSzPct val="80000"/>
              <a:buFont typeface="Arial" panose="020B0604020202020204" pitchFamily="34" charset="0"/>
              <a:buChar char="•"/>
              <a:tabLst/>
              <a:defRPr/>
            </a:pPr>
            <a:r>
              <a:rPr kumimoji="0" lang="en-US" sz="14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mn-cs"/>
              </a:rPr>
              <a:t>Integrated stakeholder and community engagements</a:t>
            </a:r>
          </a:p>
          <a:p>
            <a:pPr marL="0" marR="0" lvl="0" indent="0" algn="just" defTabSz="457200" rtl="0" eaLnBrk="1" fontAlgn="auto" latinLnBrk="0" hangingPunct="1">
              <a:lnSpc>
                <a:spcPct val="130000"/>
              </a:lnSpc>
              <a:spcBef>
                <a:spcPts val="1000"/>
              </a:spcBef>
              <a:spcAft>
                <a:spcPts val="0"/>
              </a:spcAft>
              <a:buClr>
                <a:sysClr val="windowText" lastClr="000000"/>
              </a:buClr>
              <a:buSzPct val="80000"/>
              <a:buFont typeface="Arial" panose="020B0604020202020204" pitchFamily="34" charset="0"/>
              <a:buNone/>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mn-cs"/>
              </a:rPr>
              <a:t>The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desired end-goal is an SEZ programme that </a:t>
            </a:r>
            <a:r>
              <a:rPr kumimoji="0" lang="en-US" sz="1600" b="1" i="0" u="none" strike="noStrike" kern="1200" cap="none" spc="0" normalizeH="0" baseline="0" noProof="0" dirty="0" err="1">
                <a:ln>
                  <a:noFill/>
                </a:ln>
                <a:solidFill>
                  <a:srgbClr val="C00000"/>
                </a:solidFill>
                <a:effectLst/>
                <a:uLnTx/>
                <a:uFillTx/>
                <a:latin typeface="Arial" panose="020B0604020202020204" pitchFamily="34" charset="0"/>
                <a:ea typeface="+mn-ea"/>
                <a:cs typeface="+mn-cs"/>
              </a:rPr>
              <a:t>catalyses</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coherent &amp; structured regional development</a:t>
            </a: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mn-cs"/>
              </a:rPr>
              <a:t>, reindustrialization, diversification, growth in key sectors, innovation, a transformed economy, and job creation</a:t>
            </a:r>
            <a:endParaRPr kumimoji="0" lang="en-US" sz="16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07F1B6A-A8BA-5445-D239-65A2E6BE38AD}"/>
              </a:ext>
            </a:extLst>
          </p:cNvPr>
          <p:cNvSpPr txBox="1"/>
          <p:nvPr/>
        </p:nvSpPr>
        <p:spPr>
          <a:xfrm>
            <a:off x="6588288" y="802640"/>
            <a:ext cx="5055072" cy="5072927"/>
          </a:xfrm>
          <a:prstGeom prst="rect">
            <a:avLst/>
          </a:prstGeom>
          <a:solidFill>
            <a:srgbClr val="002060"/>
          </a:solidFill>
        </p:spPr>
        <p:txBody>
          <a:bodyPr wrap="square" anchor="ctr">
            <a:spAutoFit/>
          </a:bodyPr>
          <a:lstStyle/>
          <a:p>
            <a:pPr algn="just">
              <a:lnSpc>
                <a:spcPct val="229000"/>
              </a:lnSpc>
            </a:pPr>
            <a:r>
              <a:rPr lang="en-US" sz="1600" dirty="0">
                <a:solidFill>
                  <a:prstClr val="white"/>
                </a:solidFill>
                <a:latin typeface="Helvetica" panose="020B0604020202020204" pitchFamily="34" charset="0"/>
                <a:cs typeface="Helvetica" panose="020B0604020202020204" pitchFamily="34" charset="0"/>
              </a:rPr>
              <a:t>“By far unemployment is the biggest challenge. The Gauteng government has ambitious plans to </a:t>
            </a:r>
            <a:r>
              <a:rPr lang="en-US" sz="1600" dirty="0" err="1">
                <a:solidFill>
                  <a:prstClr val="white"/>
                </a:solidFill>
                <a:latin typeface="Helvetica" panose="020B0604020202020204" pitchFamily="34" charset="0"/>
                <a:cs typeface="Helvetica" panose="020B0604020202020204" pitchFamily="34" charset="0"/>
              </a:rPr>
              <a:t>revitalise</a:t>
            </a:r>
            <a:r>
              <a:rPr lang="en-US" sz="1600" dirty="0">
                <a:solidFill>
                  <a:prstClr val="white"/>
                </a:solidFill>
                <a:latin typeface="Helvetica" panose="020B0604020202020204" pitchFamily="34" charset="0"/>
                <a:cs typeface="Helvetica" panose="020B0604020202020204" pitchFamily="34" charset="0"/>
              </a:rPr>
              <a:t> Sedibeng by developing agriculture, by developing logistics, tourism and industries as well. </a:t>
            </a:r>
            <a:r>
              <a:rPr lang="en-US" sz="1600" b="1" dirty="0">
                <a:solidFill>
                  <a:prstClr val="white"/>
                </a:solidFill>
                <a:latin typeface="Helvetica" panose="020B0604020202020204" pitchFamily="34" charset="0"/>
                <a:cs typeface="Helvetica" panose="020B0604020202020204" pitchFamily="34" charset="0"/>
              </a:rPr>
              <a:t>These plans are pivoted around the Vaal SEZ </a:t>
            </a:r>
            <a:r>
              <a:rPr lang="en-US" sz="1600" dirty="0">
                <a:solidFill>
                  <a:prstClr val="white"/>
                </a:solidFill>
                <a:latin typeface="Helvetica" panose="020B0604020202020204" pitchFamily="34" charset="0"/>
                <a:cs typeface="Helvetica" panose="020B0604020202020204" pitchFamily="34" charset="0"/>
              </a:rPr>
              <a:t>which we have heard has the potential of creating up to 170 000 jobs over the next few years.” – </a:t>
            </a:r>
            <a:r>
              <a:rPr lang="en-US" sz="1600" b="1" i="1" dirty="0">
                <a:solidFill>
                  <a:prstClr val="white"/>
                </a:solidFill>
                <a:latin typeface="Helvetica" panose="020B0604020202020204" pitchFamily="34" charset="0"/>
                <a:cs typeface="Helvetica" panose="020B0604020202020204" pitchFamily="34" charset="0"/>
              </a:rPr>
              <a:t>President Cyril </a:t>
            </a:r>
            <a:r>
              <a:rPr lang="en-US" sz="1600" b="1" i="1" dirty="0" err="1">
                <a:solidFill>
                  <a:prstClr val="white"/>
                </a:solidFill>
                <a:latin typeface="Helvetica" panose="020B0604020202020204" pitchFamily="34" charset="0"/>
                <a:cs typeface="Helvetica" panose="020B0604020202020204" pitchFamily="34" charset="0"/>
              </a:rPr>
              <a:t>Ramaphosa</a:t>
            </a:r>
            <a:r>
              <a:rPr lang="en-US" sz="1600" b="1" i="1" dirty="0">
                <a:solidFill>
                  <a:prstClr val="white"/>
                </a:solidFill>
                <a:latin typeface="Helvetica" panose="020B0604020202020204" pitchFamily="34" charset="0"/>
                <a:cs typeface="Helvetica" panose="020B0604020202020204" pitchFamily="34" charset="0"/>
              </a:rPr>
              <a:t> at the Sedibeng Presidential Imbizo, 12 August 2022</a:t>
            </a:r>
            <a:endParaRPr lang="en-ZA" sz="1600" b="1" i="1" dirty="0">
              <a:solidFill>
                <a:prstClr val="white"/>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138658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9D2CB-0E41-1DC5-766D-C346406AFC03}"/>
              </a:ext>
            </a:extLst>
          </p:cNvPr>
          <p:cNvSpPr>
            <a:spLocks noGrp="1"/>
          </p:cNvSpPr>
          <p:nvPr>
            <p:ph type="title"/>
          </p:nvPr>
        </p:nvSpPr>
        <p:spPr>
          <a:xfrm>
            <a:off x="11540" y="30342"/>
            <a:ext cx="6475148" cy="561396"/>
          </a:xfrm>
        </p:spPr>
        <p:txBody>
          <a:bodyPr/>
          <a:lstStyle/>
          <a:p>
            <a:r>
              <a:rPr lang="en-US" sz="3200" dirty="0">
                <a:latin typeface="Arial" panose="020B0604020202020204" pitchFamily="34" charset="0"/>
                <a:cs typeface="Arial" panose="020B0604020202020204" pitchFamily="34" charset="0"/>
              </a:rPr>
              <a:t>Roadmap to SEZ Designation</a:t>
            </a:r>
          </a:p>
        </p:txBody>
      </p:sp>
      <p:sp>
        <p:nvSpPr>
          <p:cNvPr id="4" name="Rectangle: Rounded Corners 3">
            <a:extLst>
              <a:ext uri="{FF2B5EF4-FFF2-40B4-BE49-F238E27FC236}">
                <a16:creationId xmlns:a16="http://schemas.microsoft.com/office/drawing/2014/main" id="{4F04A56F-9193-7FA3-BC17-FF7BF2D48AFA}"/>
              </a:ext>
            </a:extLst>
          </p:cNvPr>
          <p:cNvSpPr/>
          <p:nvPr/>
        </p:nvSpPr>
        <p:spPr>
          <a:xfrm>
            <a:off x="571663" y="742950"/>
            <a:ext cx="5172075" cy="561396"/>
          </a:xfrm>
          <a:prstGeom prst="roundRect">
            <a:avLst/>
          </a:prstGeom>
          <a:solidFill>
            <a:srgbClr val="E9F8FD"/>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dirty="0">
                <a:solidFill>
                  <a:schemeClr val="tx1"/>
                </a:solidFill>
                <a:latin typeface="Arial" panose="020B0604020202020204" pitchFamily="34" charset="0"/>
                <a:cs typeface="Arial" panose="020B0604020202020204" pitchFamily="34" charset="0"/>
              </a:rPr>
              <a:t>Concept Note</a:t>
            </a:r>
            <a:r>
              <a:rPr lang="en-ZA" sz="1400" dirty="0">
                <a:solidFill>
                  <a:schemeClr val="tx1"/>
                </a:solidFill>
                <a:latin typeface="Arial" panose="020B0604020202020204" pitchFamily="34" charset="0"/>
                <a:cs typeface="Arial" panose="020B0604020202020204" pitchFamily="34" charset="0"/>
              </a:rPr>
              <a:t> to secure </a:t>
            </a:r>
            <a:r>
              <a:rPr lang="en-ZA" sz="1400" b="1" dirty="0">
                <a:solidFill>
                  <a:srgbClr val="002060"/>
                </a:solidFill>
                <a:latin typeface="Arial" panose="020B0604020202020204" pitchFamily="34" charset="0"/>
                <a:cs typeface="Arial" panose="020B0604020202020204" pitchFamily="34" charset="0"/>
              </a:rPr>
              <a:t>dtic</a:t>
            </a:r>
            <a:r>
              <a:rPr lang="en-ZA" sz="1400" dirty="0">
                <a:solidFill>
                  <a:schemeClr val="tx1"/>
                </a:solidFill>
                <a:latin typeface="Arial" panose="020B0604020202020204" pitchFamily="34" charset="0"/>
                <a:cs typeface="Arial" panose="020B0604020202020204" pitchFamily="34" charset="0"/>
              </a:rPr>
              <a:t> co-funding to </a:t>
            </a:r>
            <a:r>
              <a:rPr lang="en-ZA" sz="1400" b="1" dirty="0">
                <a:solidFill>
                  <a:schemeClr val="tx1"/>
                </a:solidFill>
                <a:latin typeface="Arial" panose="020B0604020202020204" pitchFamily="34" charset="0"/>
                <a:cs typeface="Arial" panose="020B0604020202020204" pitchFamily="34" charset="0"/>
              </a:rPr>
              <a:t>establish a PMU </a:t>
            </a:r>
            <a:r>
              <a:rPr lang="en-ZA" sz="1400" dirty="0">
                <a:solidFill>
                  <a:schemeClr val="tx1"/>
                </a:solidFill>
                <a:latin typeface="Arial" panose="020B0604020202020204" pitchFamily="34" charset="0"/>
                <a:cs typeface="Arial" panose="020B0604020202020204" pitchFamily="34" charset="0"/>
              </a:rPr>
              <a:t>and conduct a Feasibility Study and develop a Business Case</a:t>
            </a:r>
          </a:p>
        </p:txBody>
      </p:sp>
      <p:sp>
        <p:nvSpPr>
          <p:cNvPr id="5" name="Arrow: Down 4">
            <a:extLst>
              <a:ext uri="{FF2B5EF4-FFF2-40B4-BE49-F238E27FC236}">
                <a16:creationId xmlns:a16="http://schemas.microsoft.com/office/drawing/2014/main" id="{F29ECF7D-75A4-2C43-C398-7C8EC0BC2261}"/>
              </a:ext>
            </a:extLst>
          </p:cNvPr>
          <p:cNvSpPr/>
          <p:nvPr/>
        </p:nvSpPr>
        <p:spPr>
          <a:xfrm>
            <a:off x="2867187" y="1352550"/>
            <a:ext cx="581025" cy="152400"/>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Rounded Corners 5">
            <a:extLst>
              <a:ext uri="{FF2B5EF4-FFF2-40B4-BE49-F238E27FC236}">
                <a16:creationId xmlns:a16="http://schemas.microsoft.com/office/drawing/2014/main" id="{C0B4ABC7-B89F-E1D8-745E-2BFFC89E5387}"/>
              </a:ext>
            </a:extLst>
          </p:cNvPr>
          <p:cNvSpPr/>
          <p:nvPr/>
        </p:nvSpPr>
        <p:spPr>
          <a:xfrm>
            <a:off x="571663" y="1553154"/>
            <a:ext cx="5172075" cy="561396"/>
          </a:xfrm>
          <a:prstGeom prst="roundRect">
            <a:avLst/>
          </a:prstGeom>
          <a:solidFill>
            <a:srgbClr val="E9F8FD"/>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dirty="0">
                <a:solidFill>
                  <a:srgbClr val="002060"/>
                </a:solidFill>
                <a:latin typeface="Arial" panose="020B0604020202020204" pitchFamily="34" charset="0"/>
                <a:cs typeface="Arial" panose="020B0604020202020204" pitchFamily="34" charset="0"/>
              </a:rPr>
              <a:t>Pre-Feasibility Study</a:t>
            </a:r>
          </a:p>
        </p:txBody>
      </p:sp>
      <p:sp>
        <p:nvSpPr>
          <p:cNvPr id="7" name="Arrow: Down 6">
            <a:extLst>
              <a:ext uri="{FF2B5EF4-FFF2-40B4-BE49-F238E27FC236}">
                <a16:creationId xmlns:a16="http://schemas.microsoft.com/office/drawing/2014/main" id="{014CE451-AEAF-48D0-3F4B-45C89FA08BC8}"/>
              </a:ext>
            </a:extLst>
          </p:cNvPr>
          <p:cNvSpPr/>
          <p:nvPr/>
        </p:nvSpPr>
        <p:spPr>
          <a:xfrm>
            <a:off x="2867187" y="2162754"/>
            <a:ext cx="581025" cy="152400"/>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Rounded Corners 7">
            <a:extLst>
              <a:ext uri="{FF2B5EF4-FFF2-40B4-BE49-F238E27FC236}">
                <a16:creationId xmlns:a16="http://schemas.microsoft.com/office/drawing/2014/main" id="{E41EFD50-5CB1-B42E-4261-274FFC45A7B3}"/>
              </a:ext>
            </a:extLst>
          </p:cNvPr>
          <p:cNvSpPr/>
          <p:nvPr/>
        </p:nvSpPr>
        <p:spPr>
          <a:xfrm>
            <a:off x="571663" y="2363358"/>
            <a:ext cx="5172075" cy="561396"/>
          </a:xfrm>
          <a:prstGeom prst="roundRect">
            <a:avLst/>
          </a:prstGeom>
          <a:solidFill>
            <a:srgbClr val="E9F8FD"/>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dirty="0">
                <a:solidFill>
                  <a:schemeClr val="tx1"/>
                </a:solidFill>
                <a:latin typeface="Arial" panose="020B0604020202020204" pitchFamily="34" charset="0"/>
                <a:cs typeface="Arial" panose="020B0604020202020204" pitchFamily="34" charset="0"/>
              </a:rPr>
              <a:t>Feasibility Study</a:t>
            </a:r>
          </a:p>
        </p:txBody>
      </p:sp>
      <p:sp>
        <p:nvSpPr>
          <p:cNvPr id="10" name="Arrow: Down 9">
            <a:extLst>
              <a:ext uri="{FF2B5EF4-FFF2-40B4-BE49-F238E27FC236}">
                <a16:creationId xmlns:a16="http://schemas.microsoft.com/office/drawing/2014/main" id="{2B011A61-8DDA-0A0B-D82F-7C7DE948F7B9}"/>
              </a:ext>
            </a:extLst>
          </p:cNvPr>
          <p:cNvSpPr/>
          <p:nvPr/>
        </p:nvSpPr>
        <p:spPr>
          <a:xfrm>
            <a:off x="2867187" y="2972958"/>
            <a:ext cx="581025" cy="152400"/>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Rounded Corners 10">
            <a:extLst>
              <a:ext uri="{FF2B5EF4-FFF2-40B4-BE49-F238E27FC236}">
                <a16:creationId xmlns:a16="http://schemas.microsoft.com/office/drawing/2014/main" id="{D908B609-1832-9378-4D73-EF0A37378C41}"/>
              </a:ext>
            </a:extLst>
          </p:cNvPr>
          <p:cNvSpPr/>
          <p:nvPr/>
        </p:nvSpPr>
        <p:spPr>
          <a:xfrm>
            <a:off x="571663" y="3173562"/>
            <a:ext cx="5172075" cy="561396"/>
          </a:xfrm>
          <a:prstGeom prst="roundRect">
            <a:avLst/>
          </a:prstGeom>
          <a:solidFill>
            <a:srgbClr val="E9F8FD"/>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dirty="0">
                <a:solidFill>
                  <a:srgbClr val="002060"/>
                </a:solidFill>
                <a:latin typeface="Arial" panose="020B0604020202020204" pitchFamily="34" charset="0"/>
                <a:cs typeface="Arial" panose="020B0604020202020204" pitchFamily="34" charset="0"/>
              </a:rPr>
              <a:t>Business Case and SEZ Designation Application</a:t>
            </a:r>
          </a:p>
        </p:txBody>
      </p:sp>
      <p:sp>
        <p:nvSpPr>
          <p:cNvPr id="12" name="Arrow: Down 11">
            <a:extLst>
              <a:ext uri="{FF2B5EF4-FFF2-40B4-BE49-F238E27FC236}">
                <a16:creationId xmlns:a16="http://schemas.microsoft.com/office/drawing/2014/main" id="{E66919DA-70ED-3317-0B24-1129B957C0D2}"/>
              </a:ext>
            </a:extLst>
          </p:cNvPr>
          <p:cNvSpPr/>
          <p:nvPr/>
        </p:nvSpPr>
        <p:spPr>
          <a:xfrm>
            <a:off x="2867187" y="3783162"/>
            <a:ext cx="581025" cy="152400"/>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Rounded Corners 12">
            <a:extLst>
              <a:ext uri="{FF2B5EF4-FFF2-40B4-BE49-F238E27FC236}">
                <a16:creationId xmlns:a16="http://schemas.microsoft.com/office/drawing/2014/main" id="{8793665C-2174-3352-D257-63F8161218D7}"/>
              </a:ext>
            </a:extLst>
          </p:cNvPr>
          <p:cNvSpPr/>
          <p:nvPr/>
        </p:nvSpPr>
        <p:spPr>
          <a:xfrm>
            <a:off x="571663" y="3983766"/>
            <a:ext cx="5172075" cy="561396"/>
          </a:xfrm>
          <a:prstGeom prst="roundRect">
            <a:avLst/>
          </a:prstGeom>
          <a:solidFill>
            <a:srgbClr val="E9F8FD"/>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dirty="0">
                <a:solidFill>
                  <a:srgbClr val="002060"/>
                </a:solidFill>
                <a:latin typeface="Arial" panose="020B0604020202020204" pitchFamily="34" charset="0"/>
                <a:cs typeface="Arial" panose="020B0604020202020204" pitchFamily="34" charset="0"/>
              </a:rPr>
              <a:t>Appraisal of Application by the dtic and SEZ Advisory Board</a:t>
            </a:r>
          </a:p>
        </p:txBody>
      </p:sp>
      <p:sp>
        <p:nvSpPr>
          <p:cNvPr id="14" name="Arrow: Down 13">
            <a:extLst>
              <a:ext uri="{FF2B5EF4-FFF2-40B4-BE49-F238E27FC236}">
                <a16:creationId xmlns:a16="http://schemas.microsoft.com/office/drawing/2014/main" id="{2B937637-C0E2-69DA-33DE-67A3A5990EB1}"/>
              </a:ext>
            </a:extLst>
          </p:cNvPr>
          <p:cNvSpPr/>
          <p:nvPr/>
        </p:nvSpPr>
        <p:spPr>
          <a:xfrm>
            <a:off x="2867187" y="4593366"/>
            <a:ext cx="581025" cy="152400"/>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Rounded Corners 14">
            <a:extLst>
              <a:ext uri="{FF2B5EF4-FFF2-40B4-BE49-F238E27FC236}">
                <a16:creationId xmlns:a16="http://schemas.microsoft.com/office/drawing/2014/main" id="{BFBF3AA3-7EBA-B37A-6384-15DCFCAAED67}"/>
              </a:ext>
            </a:extLst>
          </p:cNvPr>
          <p:cNvSpPr/>
          <p:nvPr/>
        </p:nvSpPr>
        <p:spPr>
          <a:xfrm>
            <a:off x="571663" y="4793970"/>
            <a:ext cx="5172075" cy="561396"/>
          </a:xfrm>
          <a:prstGeom prst="roundRect">
            <a:avLst/>
          </a:prstGeom>
          <a:solidFill>
            <a:srgbClr val="E9F8FD"/>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dirty="0">
                <a:solidFill>
                  <a:srgbClr val="002060"/>
                </a:solidFill>
                <a:latin typeface="Arial" panose="020B0604020202020204" pitchFamily="34" charset="0"/>
                <a:cs typeface="Arial" panose="020B0604020202020204" pitchFamily="34" charset="0"/>
              </a:rPr>
              <a:t>Recommendation for SEZ designation by the SEZ Advisory Board to the Minister</a:t>
            </a:r>
            <a:endParaRPr lang="en-ZA" sz="1400" b="1" dirty="0">
              <a:solidFill>
                <a:srgbClr val="002060"/>
              </a:solidFill>
              <a:latin typeface="Arial" panose="020B0604020202020204" pitchFamily="34" charset="0"/>
              <a:cs typeface="Arial" panose="020B0604020202020204" pitchFamily="34" charset="0"/>
            </a:endParaRPr>
          </a:p>
        </p:txBody>
      </p:sp>
      <p:sp>
        <p:nvSpPr>
          <p:cNvPr id="16" name="Arrow: Down 15">
            <a:extLst>
              <a:ext uri="{FF2B5EF4-FFF2-40B4-BE49-F238E27FC236}">
                <a16:creationId xmlns:a16="http://schemas.microsoft.com/office/drawing/2014/main" id="{585A52C2-244C-A0F4-F14C-7CE206BCDE7F}"/>
              </a:ext>
            </a:extLst>
          </p:cNvPr>
          <p:cNvSpPr/>
          <p:nvPr/>
        </p:nvSpPr>
        <p:spPr>
          <a:xfrm>
            <a:off x="2867187" y="5403570"/>
            <a:ext cx="581025" cy="152400"/>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Rounded Corners 16">
            <a:extLst>
              <a:ext uri="{FF2B5EF4-FFF2-40B4-BE49-F238E27FC236}">
                <a16:creationId xmlns:a16="http://schemas.microsoft.com/office/drawing/2014/main" id="{DF0E239F-6BD7-555F-D1E7-996A3C03CEFE}"/>
              </a:ext>
            </a:extLst>
          </p:cNvPr>
          <p:cNvSpPr/>
          <p:nvPr/>
        </p:nvSpPr>
        <p:spPr>
          <a:xfrm>
            <a:off x="571663" y="5603595"/>
            <a:ext cx="5172075" cy="561396"/>
          </a:xfrm>
          <a:prstGeom prst="roundRect">
            <a:avLst/>
          </a:prstGeom>
          <a:solidFill>
            <a:srgbClr val="E9F8FD"/>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dirty="0">
                <a:solidFill>
                  <a:srgbClr val="002060"/>
                </a:solidFill>
                <a:latin typeface="Arial" panose="020B0604020202020204" pitchFamily="34" charset="0"/>
                <a:cs typeface="Arial" panose="020B0604020202020204" pitchFamily="34" charset="0"/>
              </a:rPr>
              <a:t>Approval and issue of SEZ Designation Licence by the Minister – with concurrence of the Minister of Finance</a:t>
            </a:r>
          </a:p>
        </p:txBody>
      </p:sp>
      <p:sp>
        <p:nvSpPr>
          <p:cNvPr id="23" name="Rectangle 22">
            <a:extLst>
              <a:ext uri="{FF2B5EF4-FFF2-40B4-BE49-F238E27FC236}">
                <a16:creationId xmlns:a16="http://schemas.microsoft.com/office/drawing/2014/main" id="{44DE7590-63C0-2FE0-D1B4-4E50B401667F}"/>
              </a:ext>
            </a:extLst>
          </p:cNvPr>
          <p:cNvSpPr/>
          <p:nvPr/>
        </p:nvSpPr>
        <p:spPr>
          <a:xfrm>
            <a:off x="7378139" y="110695"/>
            <a:ext cx="4728135" cy="593768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9" name="Picture 18">
            <a:extLst>
              <a:ext uri="{FF2B5EF4-FFF2-40B4-BE49-F238E27FC236}">
                <a16:creationId xmlns:a16="http://schemas.microsoft.com/office/drawing/2014/main" id="{150F010F-CB2C-9AB8-4207-47D691421D30}"/>
              </a:ext>
            </a:extLst>
          </p:cNvPr>
          <p:cNvPicPr>
            <a:picLocks noChangeAspect="1"/>
          </p:cNvPicPr>
          <p:nvPr/>
        </p:nvPicPr>
        <p:blipFill>
          <a:blip r:embed="rId2"/>
          <a:stretch>
            <a:fillRect/>
          </a:stretch>
        </p:blipFill>
        <p:spPr>
          <a:xfrm>
            <a:off x="7525859" y="258106"/>
            <a:ext cx="4138612" cy="4409882"/>
          </a:xfrm>
          <a:prstGeom prst="rect">
            <a:avLst/>
          </a:prstGeom>
        </p:spPr>
      </p:pic>
      <p:pic>
        <p:nvPicPr>
          <p:cNvPr id="21" name="Picture 20">
            <a:extLst>
              <a:ext uri="{FF2B5EF4-FFF2-40B4-BE49-F238E27FC236}">
                <a16:creationId xmlns:a16="http://schemas.microsoft.com/office/drawing/2014/main" id="{64F74DFC-A2B0-B8CE-CA39-12BF471DFC57}"/>
              </a:ext>
            </a:extLst>
          </p:cNvPr>
          <p:cNvPicPr>
            <a:picLocks noChangeAspect="1"/>
          </p:cNvPicPr>
          <p:nvPr/>
        </p:nvPicPr>
        <p:blipFill>
          <a:blip r:embed="rId3"/>
          <a:stretch>
            <a:fillRect/>
          </a:stretch>
        </p:blipFill>
        <p:spPr>
          <a:xfrm>
            <a:off x="7525859" y="4658459"/>
            <a:ext cx="4138612" cy="1305670"/>
          </a:xfrm>
          <a:prstGeom prst="rect">
            <a:avLst/>
          </a:prstGeom>
        </p:spPr>
      </p:pic>
      <p:sp>
        <p:nvSpPr>
          <p:cNvPr id="2" name="Arrow: Left 1">
            <a:extLst>
              <a:ext uri="{FF2B5EF4-FFF2-40B4-BE49-F238E27FC236}">
                <a16:creationId xmlns:a16="http://schemas.microsoft.com/office/drawing/2014/main" id="{109B1642-ED9E-40F8-B6E9-83202401069B}"/>
              </a:ext>
            </a:extLst>
          </p:cNvPr>
          <p:cNvSpPr/>
          <p:nvPr/>
        </p:nvSpPr>
        <p:spPr>
          <a:xfrm>
            <a:off x="5787790" y="3880728"/>
            <a:ext cx="904712" cy="81020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WE ARE HERE</a:t>
            </a:r>
          </a:p>
        </p:txBody>
      </p:sp>
      <p:sp>
        <p:nvSpPr>
          <p:cNvPr id="9" name="Arrow: Left 8">
            <a:extLst>
              <a:ext uri="{FF2B5EF4-FFF2-40B4-BE49-F238E27FC236}">
                <a16:creationId xmlns:a16="http://schemas.microsoft.com/office/drawing/2014/main" id="{2F5D1580-3C86-2AC8-D32F-5B75C8127FDF}"/>
              </a:ext>
            </a:extLst>
          </p:cNvPr>
          <p:cNvSpPr/>
          <p:nvPr/>
        </p:nvSpPr>
        <p:spPr>
          <a:xfrm>
            <a:off x="5757943" y="891471"/>
            <a:ext cx="581025" cy="3619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 17">
            <a:extLst>
              <a:ext uri="{FF2B5EF4-FFF2-40B4-BE49-F238E27FC236}">
                <a16:creationId xmlns:a16="http://schemas.microsoft.com/office/drawing/2014/main" id="{CAE49E25-122E-82DF-2A58-D1D91470CBBA}"/>
              </a:ext>
            </a:extLst>
          </p:cNvPr>
          <p:cNvSpPr/>
          <p:nvPr/>
        </p:nvSpPr>
        <p:spPr>
          <a:xfrm>
            <a:off x="5795963" y="2463081"/>
            <a:ext cx="581025" cy="3619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Left 19">
            <a:extLst>
              <a:ext uri="{FF2B5EF4-FFF2-40B4-BE49-F238E27FC236}">
                <a16:creationId xmlns:a16="http://schemas.microsoft.com/office/drawing/2014/main" id="{34B8858C-E40E-CC8E-8B75-2574AEB9C29F}"/>
              </a:ext>
            </a:extLst>
          </p:cNvPr>
          <p:cNvSpPr/>
          <p:nvPr/>
        </p:nvSpPr>
        <p:spPr>
          <a:xfrm>
            <a:off x="5850894" y="3224691"/>
            <a:ext cx="581025" cy="3619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Left 21">
            <a:extLst>
              <a:ext uri="{FF2B5EF4-FFF2-40B4-BE49-F238E27FC236}">
                <a16:creationId xmlns:a16="http://schemas.microsoft.com/office/drawing/2014/main" id="{EB5F1579-43FE-C606-D856-5AA614F27DD0}"/>
              </a:ext>
            </a:extLst>
          </p:cNvPr>
          <p:cNvSpPr/>
          <p:nvPr/>
        </p:nvSpPr>
        <p:spPr>
          <a:xfrm>
            <a:off x="5795963" y="1728874"/>
            <a:ext cx="581025" cy="3619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D5950E9-71B5-175B-8145-2B5C186E1572}"/>
              </a:ext>
            </a:extLst>
          </p:cNvPr>
          <p:cNvSpPr txBox="1"/>
          <p:nvPr/>
        </p:nvSpPr>
        <p:spPr>
          <a:xfrm>
            <a:off x="6445961" y="920437"/>
            <a:ext cx="891451" cy="261610"/>
          </a:xfrm>
          <a:prstGeom prst="rect">
            <a:avLst/>
          </a:prstGeom>
          <a:solidFill>
            <a:schemeClr val="accent5"/>
          </a:solidFill>
        </p:spPr>
        <p:txBody>
          <a:bodyPr wrap="square" rtlCol="0">
            <a:spAutoFit/>
          </a:bodyPr>
          <a:lstStyle/>
          <a:p>
            <a:pPr algn="ctr"/>
            <a:r>
              <a:rPr lang="en-US" sz="1100" b="1" dirty="0">
                <a:solidFill>
                  <a:schemeClr val="bg1">
                    <a:lumMod val="95000"/>
                  </a:schemeClr>
                </a:solidFill>
              </a:rPr>
              <a:t>Completed </a:t>
            </a:r>
          </a:p>
        </p:txBody>
      </p:sp>
      <p:sp>
        <p:nvSpPr>
          <p:cNvPr id="27" name="TextBox 26">
            <a:extLst>
              <a:ext uri="{FF2B5EF4-FFF2-40B4-BE49-F238E27FC236}">
                <a16:creationId xmlns:a16="http://schemas.microsoft.com/office/drawing/2014/main" id="{EEFC9983-F398-024A-FE24-E026EB34808E}"/>
              </a:ext>
            </a:extLst>
          </p:cNvPr>
          <p:cNvSpPr txBox="1"/>
          <p:nvPr/>
        </p:nvSpPr>
        <p:spPr>
          <a:xfrm>
            <a:off x="6469692" y="3274439"/>
            <a:ext cx="891451" cy="261610"/>
          </a:xfrm>
          <a:prstGeom prst="rect">
            <a:avLst/>
          </a:prstGeom>
          <a:solidFill>
            <a:schemeClr val="accent5"/>
          </a:solidFill>
        </p:spPr>
        <p:txBody>
          <a:bodyPr wrap="square" rtlCol="0">
            <a:spAutoFit/>
          </a:bodyPr>
          <a:lstStyle/>
          <a:p>
            <a:pPr algn="ctr"/>
            <a:r>
              <a:rPr lang="en-US" sz="1100" b="1" dirty="0">
                <a:solidFill>
                  <a:schemeClr val="bg1">
                    <a:lumMod val="95000"/>
                  </a:schemeClr>
                </a:solidFill>
              </a:rPr>
              <a:t>Completed </a:t>
            </a:r>
          </a:p>
        </p:txBody>
      </p:sp>
      <p:sp>
        <p:nvSpPr>
          <p:cNvPr id="28" name="TextBox 27">
            <a:extLst>
              <a:ext uri="{FF2B5EF4-FFF2-40B4-BE49-F238E27FC236}">
                <a16:creationId xmlns:a16="http://schemas.microsoft.com/office/drawing/2014/main" id="{826A1169-ED41-E352-0017-1319D7E34FC8}"/>
              </a:ext>
            </a:extLst>
          </p:cNvPr>
          <p:cNvSpPr txBox="1"/>
          <p:nvPr/>
        </p:nvSpPr>
        <p:spPr>
          <a:xfrm>
            <a:off x="6459304" y="2523554"/>
            <a:ext cx="891451" cy="261610"/>
          </a:xfrm>
          <a:prstGeom prst="rect">
            <a:avLst/>
          </a:prstGeom>
          <a:solidFill>
            <a:schemeClr val="accent5"/>
          </a:solidFill>
        </p:spPr>
        <p:txBody>
          <a:bodyPr wrap="square" rtlCol="0">
            <a:spAutoFit/>
          </a:bodyPr>
          <a:lstStyle/>
          <a:p>
            <a:pPr algn="ctr"/>
            <a:r>
              <a:rPr lang="en-US" sz="1100" b="1" dirty="0">
                <a:solidFill>
                  <a:schemeClr val="bg1">
                    <a:lumMod val="95000"/>
                  </a:schemeClr>
                </a:solidFill>
              </a:rPr>
              <a:t>Completed </a:t>
            </a:r>
          </a:p>
        </p:txBody>
      </p:sp>
      <p:sp>
        <p:nvSpPr>
          <p:cNvPr id="29" name="TextBox 28">
            <a:extLst>
              <a:ext uri="{FF2B5EF4-FFF2-40B4-BE49-F238E27FC236}">
                <a16:creationId xmlns:a16="http://schemas.microsoft.com/office/drawing/2014/main" id="{E6D61D92-DEC0-78EC-AEFD-23ABD0AEB9E5}"/>
              </a:ext>
            </a:extLst>
          </p:cNvPr>
          <p:cNvSpPr txBox="1"/>
          <p:nvPr/>
        </p:nvSpPr>
        <p:spPr>
          <a:xfrm>
            <a:off x="6445882" y="1779044"/>
            <a:ext cx="891451" cy="261610"/>
          </a:xfrm>
          <a:prstGeom prst="rect">
            <a:avLst/>
          </a:prstGeom>
          <a:solidFill>
            <a:schemeClr val="accent5"/>
          </a:solidFill>
        </p:spPr>
        <p:txBody>
          <a:bodyPr wrap="square" rtlCol="0">
            <a:spAutoFit/>
          </a:bodyPr>
          <a:lstStyle/>
          <a:p>
            <a:pPr algn="ctr"/>
            <a:r>
              <a:rPr lang="en-US" sz="1100" b="1" dirty="0">
                <a:solidFill>
                  <a:schemeClr val="bg1">
                    <a:lumMod val="95000"/>
                  </a:schemeClr>
                </a:solidFill>
              </a:rPr>
              <a:t>Completed </a:t>
            </a:r>
          </a:p>
        </p:txBody>
      </p:sp>
    </p:spTree>
    <p:extLst>
      <p:ext uri="{BB962C8B-B14F-4D97-AF65-F5344CB8AC3E}">
        <p14:creationId xmlns:p14="http://schemas.microsoft.com/office/powerpoint/2010/main" val="2182509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9D2CB-0E41-1DC5-766D-C346406AFC0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Regional Investment Hub</a:t>
            </a:r>
          </a:p>
        </p:txBody>
      </p:sp>
      <p:sp>
        <p:nvSpPr>
          <p:cNvPr id="2" name="Text Placeholder 1">
            <a:extLst>
              <a:ext uri="{FF2B5EF4-FFF2-40B4-BE49-F238E27FC236}">
                <a16:creationId xmlns:a16="http://schemas.microsoft.com/office/drawing/2014/main" id="{86DE8F78-F6BD-F59B-5379-98BC8E9C60D6}"/>
              </a:ext>
            </a:extLst>
          </p:cNvPr>
          <p:cNvSpPr txBox="1">
            <a:spLocks/>
          </p:cNvSpPr>
          <p:nvPr/>
        </p:nvSpPr>
        <p:spPr>
          <a:xfrm>
            <a:off x="795176" y="930888"/>
            <a:ext cx="4529818" cy="4996224"/>
          </a:xfrm>
          <a:prstGeom prst="rect">
            <a:avLst/>
          </a:prstGeom>
          <a:solidFill>
            <a:sysClr val="window" lastClr="FFFFFF">
              <a:lumMod val="95000"/>
            </a:sysClr>
          </a:solidFill>
        </p:spPr>
        <p:txBody>
          <a:bodyPr/>
          <a:lstStyle>
            <a:lvl1pPr marL="342900" indent="-342900" algn="l" defTabSz="457200" rtl="0" eaLnBrk="1" latinLnBrk="0" hangingPunct="1">
              <a:spcBef>
                <a:spcPts val="1000"/>
              </a:spcBef>
              <a:spcAft>
                <a:spcPts val="0"/>
              </a:spcAft>
              <a:buClr>
                <a:schemeClr val="tx1"/>
              </a:buClr>
              <a:buSzPct val="80000"/>
              <a:buFont typeface="Arial" panose="020B0604020202020204" pitchFamily="34" charset="0"/>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tx1"/>
              </a:buClr>
              <a:buSzPct val="80000"/>
              <a:buFont typeface="Courier New" panose="02070309020205020404" pitchFamily="49" charset="0"/>
              <a:buChar char="o"/>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tx1"/>
              </a:buClr>
              <a:buSzPct val="80000"/>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tx1"/>
              </a:buClr>
              <a:buSzPct val="80000"/>
              <a:buFont typeface="Wingdings" panose="05000000000000000000" pitchFamily="2" charset="2"/>
              <a:buChar char="q"/>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tx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R="0" lvl="0" algn="just" defTabSz="457200" rtl="0" eaLnBrk="1" fontAlgn="auto" latinLnBrk="0" hangingPunct="1">
              <a:lnSpc>
                <a:spcPct val="110000"/>
              </a:lnSpc>
              <a:spcBef>
                <a:spcPts val="1000"/>
              </a:spcBef>
              <a:spcAft>
                <a:spcPts val="0"/>
              </a:spcAft>
              <a:buClr>
                <a:sysClr val="windowText" lastClr="000000"/>
              </a:buClr>
              <a:buSzPct val="80000"/>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The Vaal SEZ has established its </a:t>
            </a:r>
            <a:r>
              <a:rPr kumimoji="0" lang="en-US" sz="1600" b="1" i="0" u="none" strike="noStrike" kern="1200" cap="none" spc="0" normalizeH="0" baseline="0" noProof="0" dirty="0">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new offices in </a:t>
            </a:r>
            <a:r>
              <a:rPr kumimoji="0" lang="en-US" sz="1600" b="1" i="0" u="none" strike="noStrike" kern="1200" cap="none" spc="0" normalizeH="0" baseline="0" noProof="0" dirty="0" err="1">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Vanderbijlpark</a:t>
            </a:r>
            <a:r>
              <a:rPr kumimoji="0" lang="en-US" sz="1600" b="1" i="0" u="none" strike="noStrike" kern="1200" cap="none" spc="0" normalizeH="0" baseline="0" noProof="0" dirty="0">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 (14 Chopin St)</a:t>
            </a:r>
          </a:p>
          <a:p>
            <a:pPr marR="0" lvl="0" algn="just" defTabSz="457200" rtl="0" eaLnBrk="1" fontAlgn="auto" latinLnBrk="0" hangingPunct="1">
              <a:lnSpc>
                <a:spcPct val="110000"/>
              </a:lnSpc>
              <a:spcBef>
                <a:spcPts val="1000"/>
              </a:spcBef>
              <a:spcAft>
                <a:spcPts val="0"/>
              </a:spcAft>
              <a:buClr>
                <a:sysClr val="windowText" lastClr="000000"/>
              </a:buClr>
              <a:buSzPct val="80000"/>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This </a:t>
            </a:r>
            <a:r>
              <a:rPr kumimoji="0" lang="en-US" sz="1600" b="1" i="0" u="none" strike="noStrike" kern="1200" cap="none" spc="0" normalizeH="0" baseline="0" noProof="0" dirty="0">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Investment</a:t>
            </a: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 </a:t>
            </a:r>
            <a:r>
              <a:rPr kumimoji="0" lang="en-US" sz="1600" b="1" i="0" u="none" strike="noStrike" kern="1200" cap="none" spc="0" normalizeH="0" baseline="0" noProof="0" dirty="0">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Hub</a:t>
            </a: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 will host other key entities such as the DDM Office, LED resources, and DFIs (IDC, NEF, </a:t>
            </a:r>
            <a:r>
              <a:rPr kumimoji="0" lang="en-US" sz="1600" b="0" i="0" u="none" strike="noStrike" kern="1200" cap="none" spc="0" normalizeH="0" baseline="0" noProof="0" dirty="0" err="1">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Sefa</a:t>
            </a: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 DBSA) and other investment promotion agencies (</a:t>
            </a:r>
            <a:r>
              <a:rPr kumimoji="0" lang="en-US" sz="1600" b="0" i="0" u="none" strike="noStrike" kern="1200" cap="none" spc="0" normalizeH="0" baseline="0" noProof="0" dirty="0" err="1">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InvestSA</a:t>
            </a: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 GGDA) for the purpose of seamless coordination of the economic revitalisation plan for the Sedibeng District</a:t>
            </a:r>
          </a:p>
          <a:p>
            <a:pPr marR="0" lvl="0" algn="just" defTabSz="457200" rtl="0" eaLnBrk="1" fontAlgn="auto" latinLnBrk="0" hangingPunct="1">
              <a:lnSpc>
                <a:spcPct val="110000"/>
              </a:lnSpc>
              <a:spcBef>
                <a:spcPts val="1000"/>
              </a:spcBef>
              <a:spcAft>
                <a:spcPts val="0"/>
              </a:spcAft>
              <a:buClr>
                <a:sysClr val="windowText" lastClr="000000"/>
              </a:buClr>
              <a:buSzPct val="80000"/>
              <a:tabLst/>
              <a:defRPr/>
            </a:pPr>
            <a:r>
              <a:rPr kumimoji="0" lang="en-US" sz="1600" b="1" i="0" u="none" strike="noStrike" kern="1200" cap="none" spc="0" normalizeH="0" baseline="0" noProof="0" dirty="0">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Large corporates </a:t>
            </a: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from within the Sedibeng District have pledged to provide, at no cost, project management resources to support the establishment of the Vaal SEZ</a:t>
            </a:r>
          </a:p>
          <a:p>
            <a:pPr marR="0" lvl="0" algn="just" defTabSz="457200" rtl="0" eaLnBrk="1" fontAlgn="auto" latinLnBrk="0" hangingPunct="1">
              <a:lnSpc>
                <a:spcPct val="110000"/>
              </a:lnSpc>
              <a:spcBef>
                <a:spcPts val="1000"/>
              </a:spcBef>
              <a:spcAft>
                <a:spcPts val="0"/>
              </a:spcAft>
              <a:buClr>
                <a:sysClr val="windowText" lastClr="000000"/>
              </a:buClr>
              <a:buSzPct val="80000"/>
              <a:tabLst/>
              <a:defRPr/>
            </a:pP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These are </a:t>
            </a:r>
            <a:r>
              <a:rPr kumimoji="0" lang="en-US" sz="1600" b="1" i="0" u="none" strike="noStrike" kern="1200" cap="none" spc="0" normalizeH="0" baseline="0" noProof="0" dirty="0">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temporarily facilities</a:t>
            </a: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Helvetica" panose="020B0604020202020204" pitchFamily="34" charset="0"/>
                <a:cs typeface="Helvetica" panose="020B0604020202020204" pitchFamily="34" charset="0"/>
              </a:rPr>
              <a:t>, and the Head Office and local offices will move to the SEZ sites once the buildings have been constructed over the next two years </a:t>
            </a:r>
          </a:p>
        </p:txBody>
      </p:sp>
      <p:grpSp>
        <p:nvGrpSpPr>
          <p:cNvPr id="4" name="Group 3">
            <a:extLst>
              <a:ext uri="{FF2B5EF4-FFF2-40B4-BE49-F238E27FC236}">
                <a16:creationId xmlns:a16="http://schemas.microsoft.com/office/drawing/2014/main" id="{DE2EC90F-C787-241E-429E-1F2C789C4C68}"/>
              </a:ext>
            </a:extLst>
          </p:cNvPr>
          <p:cNvGrpSpPr/>
          <p:nvPr/>
        </p:nvGrpSpPr>
        <p:grpSpPr>
          <a:xfrm>
            <a:off x="6486688" y="930888"/>
            <a:ext cx="3940156" cy="5034159"/>
            <a:chOff x="4976131" y="930888"/>
            <a:chExt cx="3940156" cy="5034159"/>
          </a:xfrm>
        </p:grpSpPr>
        <p:pic>
          <p:nvPicPr>
            <p:cNvPr id="5" name="Picture 4">
              <a:extLst>
                <a:ext uri="{FF2B5EF4-FFF2-40B4-BE49-F238E27FC236}">
                  <a16:creationId xmlns:a16="http://schemas.microsoft.com/office/drawing/2014/main" id="{B7E78C7E-F790-7D4A-0FCF-D1A731A41E2B}"/>
                </a:ext>
              </a:extLst>
            </p:cNvPr>
            <p:cNvPicPr>
              <a:picLocks noChangeAspect="1"/>
            </p:cNvPicPr>
            <p:nvPr/>
          </p:nvPicPr>
          <p:blipFill>
            <a:blip r:embed="rId2"/>
            <a:stretch>
              <a:fillRect/>
            </a:stretch>
          </p:blipFill>
          <p:spPr>
            <a:xfrm>
              <a:off x="4976131" y="930888"/>
              <a:ext cx="2068697" cy="804863"/>
            </a:xfrm>
            <a:prstGeom prst="rect">
              <a:avLst/>
            </a:prstGeom>
          </p:spPr>
        </p:pic>
        <p:pic>
          <p:nvPicPr>
            <p:cNvPr id="6" name="Picture 5">
              <a:extLst>
                <a:ext uri="{FF2B5EF4-FFF2-40B4-BE49-F238E27FC236}">
                  <a16:creationId xmlns:a16="http://schemas.microsoft.com/office/drawing/2014/main" id="{ED1E0AC6-6616-CB3A-9FD5-706D5A423FD2}"/>
                </a:ext>
              </a:extLst>
            </p:cNvPr>
            <p:cNvPicPr>
              <a:picLocks noChangeAspect="1"/>
            </p:cNvPicPr>
            <p:nvPr/>
          </p:nvPicPr>
          <p:blipFill>
            <a:blip r:embed="rId3"/>
            <a:stretch>
              <a:fillRect/>
            </a:stretch>
          </p:blipFill>
          <p:spPr>
            <a:xfrm>
              <a:off x="7293429" y="947376"/>
              <a:ext cx="1555296" cy="675475"/>
            </a:xfrm>
            <a:prstGeom prst="rect">
              <a:avLst/>
            </a:prstGeom>
          </p:spPr>
        </p:pic>
        <p:pic>
          <p:nvPicPr>
            <p:cNvPr id="7" name="Picture 6">
              <a:extLst>
                <a:ext uri="{FF2B5EF4-FFF2-40B4-BE49-F238E27FC236}">
                  <a16:creationId xmlns:a16="http://schemas.microsoft.com/office/drawing/2014/main" id="{BA9BB862-FE0F-C17A-A1ED-94604D746A9A}"/>
                </a:ext>
              </a:extLst>
            </p:cNvPr>
            <p:cNvPicPr>
              <a:picLocks noChangeAspect="1"/>
            </p:cNvPicPr>
            <p:nvPr/>
          </p:nvPicPr>
          <p:blipFill>
            <a:blip r:embed="rId4"/>
            <a:stretch>
              <a:fillRect/>
            </a:stretch>
          </p:blipFill>
          <p:spPr>
            <a:xfrm>
              <a:off x="5129416" y="1712376"/>
              <a:ext cx="1762125" cy="1171575"/>
            </a:xfrm>
            <a:prstGeom prst="rect">
              <a:avLst/>
            </a:prstGeom>
          </p:spPr>
        </p:pic>
        <p:pic>
          <p:nvPicPr>
            <p:cNvPr id="8" name="Picture 7">
              <a:extLst>
                <a:ext uri="{FF2B5EF4-FFF2-40B4-BE49-F238E27FC236}">
                  <a16:creationId xmlns:a16="http://schemas.microsoft.com/office/drawing/2014/main" id="{9D64FE1F-F88A-FAD6-4806-39E688E22A96}"/>
                </a:ext>
              </a:extLst>
            </p:cNvPr>
            <p:cNvPicPr>
              <a:picLocks noChangeAspect="1"/>
            </p:cNvPicPr>
            <p:nvPr/>
          </p:nvPicPr>
          <p:blipFill>
            <a:blip r:embed="rId5"/>
            <a:stretch>
              <a:fillRect/>
            </a:stretch>
          </p:blipFill>
          <p:spPr>
            <a:xfrm>
              <a:off x="7293429" y="2028885"/>
              <a:ext cx="1396740" cy="538555"/>
            </a:xfrm>
            <a:prstGeom prst="rect">
              <a:avLst/>
            </a:prstGeom>
          </p:spPr>
        </p:pic>
        <p:pic>
          <p:nvPicPr>
            <p:cNvPr id="9" name="Picture 8">
              <a:extLst>
                <a:ext uri="{FF2B5EF4-FFF2-40B4-BE49-F238E27FC236}">
                  <a16:creationId xmlns:a16="http://schemas.microsoft.com/office/drawing/2014/main" id="{5F00683D-8531-48A8-B8E3-8CA7889EA8C5}"/>
                </a:ext>
              </a:extLst>
            </p:cNvPr>
            <p:cNvPicPr>
              <a:picLocks noChangeAspect="1"/>
            </p:cNvPicPr>
            <p:nvPr/>
          </p:nvPicPr>
          <p:blipFill>
            <a:blip r:embed="rId6"/>
            <a:stretch>
              <a:fillRect/>
            </a:stretch>
          </p:blipFill>
          <p:spPr>
            <a:xfrm>
              <a:off x="5410879" y="2582423"/>
              <a:ext cx="1238250" cy="1238250"/>
            </a:xfrm>
            <a:prstGeom prst="rect">
              <a:avLst/>
            </a:prstGeom>
          </p:spPr>
        </p:pic>
        <p:pic>
          <p:nvPicPr>
            <p:cNvPr id="10" name="Picture 9">
              <a:extLst>
                <a:ext uri="{FF2B5EF4-FFF2-40B4-BE49-F238E27FC236}">
                  <a16:creationId xmlns:a16="http://schemas.microsoft.com/office/drawing/2014/main" id="{26E4FABB-7EEC-90C5-BE10-7C8CA7733537}"/>
                </a:ext>
              </a:extLst>
            </p:cNvPr>
            <p:cNvPicPr>
              <a:picLocks noChangeAspect="1"/>
            </p:cNvPicPr>
            <p:nvPr/>
          </p:nvPicPr>
          <p:blipFill>
            <a:blip r:embed="rId7"/>
            <a:stretch>
              <a:fillRect/>
            </a:stretch>
          </p:blipFill>
          <p:spPr>
            <a:xfrm>
              <a:off x="7044828" y="3019562"/>
              <a:ext cx="1871459" cy="363283"/>
            </a:xfrm>
            <a:prstGeom prst="rect">
              <a:avLst/>
            </a:prstGeom>
          </p:spPr>
        </p:pic>
        <p:pic>
          <p:nvPicPr>
            <p:cNvPr id="11" name="Picture 10">
              <a:extLst>
                <a:ext uri="{FF2B5EF4-FFF2-40B4-BE49-F238E27FC236}">
                  <a16:creationId xmlns:a16="http://schemas.microsoft.com/office/drawing/2014/main" id="{55C58D25-FB5A-4AC8-8D5F-F1AEAA11F6B6}"/>
                </a:ext>
              </a:extLst>
            </p:cNvPr>
            <p:cNvPicPr>
              <a:picLocks noChangeAspect="1"/>
            </p:cNvPicPr>
            <p:nvPr/>
          </p:nvPicPr>
          <p:blipFill>
            <a:blip r:embed="rId8"/>
            <a:stretch>
              <a:fillRect/>
            </a:stretch>
          </p:blipFill>
          <p:spPr>
            <a:xfrm>
              <a:off x="5445441" y="3748627"/>
              <a:ext cx="1291987" cy="1083602"/>
            </a:xfrm>
            <a:prstGeom prst="rect">
              <a:avLst/>
            </a:prstGeom>
          </p:spPr>
        </p:pic>
        <p:pic>
          <p:nvPicPr>
            <p:cNvPr id="12" name="Picture 11">
              <a:extLst>
                <a:ext uri="{FF2B5EF4-FFF2-40B4-BE49-F238E27FC236}">
                  <a16:creationId xmlns:a16="http://schemas.microsoft.com/office/drawing/2014/main" id="{05E1E453-277B-EBDA-E95F-9EEF1083CD71}"/>
                </a:ext>
              </a:extLst>
            </p:cNvPr>
            <p:cNvPicPr>
              <a:picLocks noChangeAspect="1"/>
            </p:cNvPicPr>
            <p:nvPr/>
          </p:nvPicPr>
          <p:blipFill>
            <a:blip r:embed="rId9"/>
            <a:stretch>
              <a:fillRect/>
            </a:stretch>
          </p:blipFill>
          <p:spPr>
            <a:xfrm>
              <a:off x="7372971" y="3620373"/>
              <a:ext cx="1237656" cy="1237656"/>
            </a:xfrm>
            <a:prstGeom prst="rect">
              <a:avLst/>
            </a:prstGeom>
          </p:spPr>
        </p:pic>
        <p:pic>
          <p:nvPicPr>
            <p:cNvPr id="13" name="Picture 12">
              <a:extLst>
                <a:ext uri="{FF2B5EF4-FFF2-40B4-BE49-F238E27FC236}">
                  <a16:creationId xmlns:a16="http://schemas.microsoft.com/office/drawing/2014/main" id="{ED0266B5-6F12-250A-3FF0-1C5BAC6524BA}"/>
                </a:ext>
              </a:extLst>
            </p:cNvPr>
            <p:cNvPicPr>
              <a:picLocks noChangeAspect="1"/>
            </p:cNvPicPr>
            <p:nvPr/>
          </p:nvPicPr>
          <p:blipFill>
            <a:blip r:embed="rId10"/>
            <a:stretch>
              <a:fillRect/>
            </a:stretch>
          </p:blipFill>
          <p:spPr>
            <a:xfrm>
              <a:off x="5356450" y="4936484"/>
              <a:ext cx="1463724" cy="1028563"/>
            </a:xfrm>
            <a:prstGeom prst="rect">
              <a:avLst/>
            </a:prstGeom>
          </p:spPr>
        </p:pic>
        <p:pic>
          <p:nvPicPr>
            <p:cNvPr id="14" name="Picture 13">
              <a:extLst>
                <a:ext uri="{FF2B5EF4-FFF2-40B4-BE49-F238E27FC236}">
                  <a16:creationId xmlns:a16="http://schemas.microsoft.com/office/drawing/2014/main" id="{CDF4F416-A61E-27B7-FAE5-C0ECAAAD1BEE}"/>
                </a:ext>
              </a:extLst>
            </p:cNvPr>
            <p:cNvPicPr>
              <a:picLocks noChangeAspect="1"/>
            </p:cNvPicPr>
            <p:nvPr/>
          </p:nvPicPr>
          <p:blipFill>
            <a:blip r:embed="rId11"/>
            <a:stretch>
              <a:fillRect/>
            </a:stretch>
          </p:blipFill>
          <p:spPr>
            <a:xfrm>
              <a:off x="7311902" y="4925165"/>
              <a:ext cx="1337309" cy="1034002"/>
            </a:xfrm>
            <a:prstGeom prst="rect">
              <a:avLst/>
            </a:prstGeom>
          </p:spPr>
        </p:pic>
      </p:grpSp>
    </p:spTree>
    <p:extLst>
      <p:ext uri="{BB962C8B-B14F-4D97-AF65-F5344CB8AC3E}">
        <p14:creationId xmlns:p14="http://schemas.microsoft.com/office/powerpoint/2010/main" val="3339097321"/>
      </p:ext>
    </p:extLst>
  </p:cSld>
  <p:clrMapOvr>
    <a:masterClrMapping/>
  </p:clrMapOvr>
</p:sld>
</file>

<file path=ppt/theme/theme1.xml><?xml version="1.0" encoding="utf-8"?>
<a:theme xmlns:a="http://schemas.openxmlformats.org/drawingml/2006/main" name="Facet">
  <a:themeElements>
    <a:clrScheme name="Custom 1">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226292"/>
      </a:hlink>
      <a:folHlink>
        <a:srgbClr val="00206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6413</TotalTime>
  <Words>2398</Words>
  <Application>Microsoft Macintosh PowerPoint</Application>
  <PresentationFormat>Widescreen</PresentationFormat>
  <Paragraphs>236</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ArialMT</vt:lpstr>
      <vt:lpstr>Calibri</vt:lpstr>
      <vt:lpstr>Courier New</vt:lpstr>
      <vt:lpstr>Helvetica</vt:lpstr>
      <vt:lpstr>Trebuchet MS</vt:lpstr>
      <vt:lpstr>Wingdings</vt:lpstr>
      <vt:lpstr>Wingdings 3</vt:lpstr>
      <vt:lpstr>Facet</vt:lpstr>
      <vt:lpstr>Reigniting the Sedibeng Economy Progress update on the Vaal SEZ</vt:lpstr>
      <vt:lpstr>Introduction</vt:lpstr>
      <vt:lpstr>Context and Background</vt:lpstr>
      <vt:lpstr>Vaal SEZ business case</vt:lpstr>
      <vt:lpstr>Strategic rationale</vt:lpstr>
      <vt:lpstr>Priority interventions</vt:lpstr>
      <vt:lpstr>DDM Perspective</vt:lpstr>
      <vt:lpstr>Roadmap to SEZ Designation</vt:lpstr>
      <vt:lpstr>Regional Investment Hub</vt:lpstr>
      <vt:lpstr>Priority investments</vt:lpstr>
      <vt:lpstr>Priority Investments – Jobs &amp; Exports</vt:lpstr>
      <vt:lpstr>Additional priority investments</vt:lpstr>
      <vt:lpstr>Socio-Economic Impact</vt:lpstr>
      <vt:lpstr>Other strategic projects</vt:lpstr>
      <vt:lpstr>Support required - Province</vt:lpstr>
      <vt:lpstr>Support required - Emfuleni</vt:lpstr>
      <vt:lpstr>Support required - Lesedi</vt:lpstr>
      <vt:lpstr>Support required – Midvaal</vt:lpstr>
      <vt:lpstr>Support required – Other</vt:lpstr>
      <vt:lpstr>Conclusion (1 of 2)</vt:lpstr>
      <vt:lpstr>Conclusion (2 of 2)</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Mpho</dc:creator>
  <cp:lastModifiedBy>Unathi Hani(GPGDED)</cp:lastModifiedBy>
  <cp:revision>57</cp:revision>
  <dcterms:created xsi:type="dcterms:W3CDTF">2022-01-27T08:51:24Z</dcterms:created>
  <dcterms:modified xsi:type="dcterms:W3CDTF">2023-06-08T12:02:14Z</dcterms:modified>
</cp:coreProperties>
</file>