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4"/>
  </p:sldMasterIdLst>
  <p:notesMasterIdLst>
    <p:notesMasterId r:id="rId22"/>
  </p:notesMasterIdLst>
  <p:sldIdLst>
    <p:sldId id="294" r:id="rId5"/>
    <p:sldId id="343" r:id="rId6"/>
    <p:sldId id="274" r:id="rId7"/>
    <p:sldId id="306" r:id="rId8"/>
    <p:sldId id="364" r:id="rId9"/>
    <p:sldId id="365" r:id="rId10"/>
    <p:sldId id="366" r:id="rId11"/>
    <p:sldId id="374" r:id="rId12"/>
    <p:sldId id="377" r:id="rId13"/>
    <p:sldId id="378" r:id="rId14"/>
    <p:sldId id="380" r:id="rId15"/>
    <p:sldId id="381" r:id="rId16"/>
    <p:sldId id="382" r:id="rId17"/>
    <p:sldId id="383" r:id="rId18"/>
    <p:sldId id="373" r:id="rId19"/>
    <p:sldId id="272"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7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4" autoAdjust="0"/>
    <p:restoredTop sz="94660"/>
  </p:normalViewPr>
  <p:slideViewPr>
    <p:cSldViewPr snapToGrid="0">
      <p:cViewPr varScale="1">
        <p:scale>
          <a:sx n="113" d="100"/>
          <a:sy n="113" d="100"/>
        </p:scale>
        <p:origin x="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_rels/data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771C968A-B08C-4618-ABB8-EABAEDB84F5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2CEF6F-43AC-4118-8D42-6B4226837897}">
      <dgm:prSet custT="1"/>
      <dgm:spPr/>
      <dgm:t>
        <a:bodyPr/>
        <a:lstStyle/>
        <a:p>
          <a:pPr>
            <a:lnSpc>
              <a:spcPct val="100000"/>
            </a:lnSpc>
            <a:defRPr cap="all"/>
          </a:pPr>
          <a:r>
            <a:rPr lang="en-US" sz="1800" b="0" cap="none" dirty="0">
              <a:latin typeface="Arial Unicode MS" panose="020B0604020202020204" pitchFamily="34" charset="-128"/>
              <a:ea typeface="Arial Unicode MS" panose="020B0604020202020204" pitchFamily="34" charset="-128"/>
              <a:cs typeface="Arial Unicode MS" panose="020B0604020202020204" pitchFamily="34" charset="-128"/>
            </a:rPr>
            <a:t>Promote Entrepreneurship, Mobilize Resources and Facilitate an integrated approach to Entrepreneurial Development and Support </a:t>
          </a:r>
          <a:r>
            <a:rPr lang="en-US" sz="2000" cap="none" dirty="0">
              <a:latin typeface="Arial Unicode MS" panose="020B0604020202020204" pitchFamily="34" charset="-128"/>
              <a:ea typeface="Arial Unicode MS" panose="020B0604020202020204" pitchFamily="34" charset="-128"/>
              <a:cs typeface="Arial Unicode MS" panose="020B0604020202020204" pitchFamily="34" charset="-128"/>
            </a:rPr>
            <a:t>in GP</a:t>
          </a:r>
        </a:p>
      </dgm:t>
    </dgm:pt>
    <dgm:pt modelId="{515469AB-160B-431C-9F11-58424406CB3F}" type="parTrans" cxnId="{8B6D0D29-6BFA-4F12-B4FB-4B67AFF4725F}">
      <dgm:prSet/>
      <dgm:spPr/>
      <dgm:t>
        <a:bodyPr/>
        <a:lstStyle/>
        <a:p>
          <a:endParaRPr lang="en-US">
            <a:solidFill>
              <a:schemeClr val="bg1"/>
            </a:solidFill>
          </a:endParaRPr>
        </a:p>
      </dgm:t>
    </dgm:pt>
    <dgm:pt modelId="{0F821395-8E23-4045-BBCF-5C7E79046282}" type="sibTrans" cxnId="{8B6D0D29-6BFA-4F12-B4FB-4B67AFF4725F}">
      <dgm:prSet/>
      <dgm:spPr/>
      <dgm:t>
        <a:bodyPr/>
        <a:lstStyle/>
        <a:p>
          <a:pPr>
            <a:lnSpc>
              <a:spcPct val="100000"/>
            </a:lnSpc>
          </a:pPr>
          <a:endParaRPr lang="en-US">
            <a:solidFill>
              <a:schemeClr val="bg1"/>
            </a:solidFill>
          </a:endParaRPr>
        </a:p>
      </dgm:t>
    </dgm:pt>
    <dgm:pt modelId="{894AA6D7-D2A9-4DE3-B52B-0C4DFBB355B8}">
      <dgm:prSet custT="1"/>
      <dgm:spPr/>
      <dgm:t>
        <a:bodyPr/>
        <a:lstStyle/>
        <a:p>
          <a:pPr>
            <a:lnSpc>
              <a:spcPct val="100000"/>
            </a:lnSpc>
            <a:defRPr cap="all"/>
          </a:pPr>
          <a:r>
            <a:rPr lang="en-US" sz="1800" b="0" cap="none">
              <a:latin typeface="Arial Unicode MS" panose="020B0604020202020204" pitchFamily="34" charset="-128"/>
              <a:ea typeface="Arial Unicode MS" panose="020B0604020202020204" pitchFamily="34" charset="-128"/>
              <a:cs typeface="Arial Unicode MS" panose="020B0604020202020204" pitchFamily="34" charset="-128"/>
            </a:rPr>
            <a:t>Provide Financial and Business Development Support </a:t>
          </a:r>
          <a:br>
            <a:rPr lang="en-US" sz="1800" b="0" cap="none">
              <a:latin typeface="Arial Unicode MS" panose="020B0604020202020204" pitchFamily="34" charset="-128"/>
              <a:ea typeface="Arial Unicode MS" panose="020B0604020202020204" pitchFamily="34" charset="-128"/>
              <a:cs typeface="Arial Unicode MS" panose="020B0604020202020204" pitchFamily="34" charset="-128"/>
            </a:rPr>
          </a:br>
          <a:r>
            <a:rPr lang="en-US" sz="1800" b="0" cap="none">
              <a:latin typeface="Arial Unicode MS" panose="020B0604020202020204" pitchFamily="34" charset="-128"/>
              <a:ea typeface="Arial Unicode MS" panose="020B0604020202020204" pitchFamily="34" charset="-128"/>
              <a:cs typeface="Arial Unicode MS" panose="020B0604020202020204" pitchFamily="34" charset="-128"/>
            </a:rPr>
            <a:t>for the Growth and Sustainability of SMMEs</a:t>
          </a:r>
          <a:endParaRPr lang="en-US" sz="1800" b="0" cap="none"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3BE6EF6-BBFB-4218-93C8-95891E26D4C9}" type="parTrans" cxnId="{FAF51CFE-81CB-4210-A8A3-4AC21BBF99EE}">
      <dgm:prSet/>
      <dgm:spPr/>
      <dgm:t>
        <a:bodyPr/>
        <a:lstStyle/>
        <a:p>
          <a:endParaRPr lang="en-US">
            <a:solidFill>
              <a:schemeClr val="bg1"/>
            </a:solidFill>
          </a:endParaRPr>
        </a:p>
      </dgm:t>
    </dgm:pt>
    <dgm:pt modelId="{659C825C-80DA-4516-9B1C-A5ADAE421162}" type="sibTrans" cxnId="{FAF51CFE-81CB-4210-A8A3-4AC21BBF99EE}">
      <dgm:prSet/>
      <dgm:spPr/>
      <dgm:t>
        <a:bodyPr/>
        <a:lstStyle/>
        <a:p>
          <a:pPr>
            <a:lnSpc>
              <a:spcPct val="100000"/>
            </a:lnSpc>
          </a:pPr>
          <a:endParaRPr lang="en-US">
            <a:solidFill>
              <a:schemeClr val="bg1"/>
            </a:solidFill>
          </a:endParaRPr>
        </a:p>
      </dgm:t>
    </dgm:pt>
    <dgm:pt modelId="{4B623EAF-956B-4D9D-897B-C8DA02922022}">
      <dgm:prSet custT="1"/>
      <dgm:spPr/>
      <dgm:t>
        <a:bodyPr/>
        <a:lstStyle/>
        <a:p>
          <a:pPr>
            <a:lnSpc>
              <a:spcPct val="100000"/>
            </a:lnSpc>
            <a:defRPr cap="all"/>
          </a:pPr>
          <a:r>
            <a:rPr lang="en-US" sz="1800" b="0" cap="none">
              <a:latin typeface="Arial Unicode MS" panose="020B0604020202020204" pitchFamily="34" charset="-128"/>
              <a:ea typeface="Arial Unicode MS" panose="020B0604020202020204" pitchFamily="34" charset="-128"/>
              <a:cs typeface="Arial Unicode MS" panose="020B0604020202020204" pitchFamily="34" charset="-128"/>
            </a:rPr>
            <a:t>Facilitate investment in high-impact business </a:t>
          </a:r>
          <a:br>
            <a:rPr lang="en-US" sz="1800" b="0" cap="none">
              <a:latin typeface="Arial Unicode MS" panose="020B0604020202020204" pitchFamily="34" charset="-128"/>
              <a:ea typeface="Arial Unicode MS" panose="020B0604020202020204" pitchFamily="34" charset="-128"/>
              <a:cs typeface="Arial Unicode MS" panose="020B0604020202020204" pitchFamily="34" charset="-128"/>
            </a:rPr>
          </a:br>
          <a:r>
            <a:rPr lang="en-US" sz="1800" b="0" cap="none">
              <a:latin typeface="Arial Unicode MS" panose="020B0604020202020204" pitchFamily="34" charset="-128"/>
              <a:ea typeface="Arial Unicode MS" panose="020B0604020202020204" pitchFamily="34" charset="-128"/>
              <a:cs typeface="Arial Unicode MS" panose="020B0604020202020204" pitchFamily="34" charset="-128"/>
            </a:rPr>
            <a:t>enterprises that transform the structure and competitiveness of industrial sectors in the province</a:t>
          </a:r>
          <a:endParaRPr lang="en-US" sz="1800" b="0" cap="none"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863F05A-CB58-407F-9C18-038B6D4AEB1F}" type="parTrans" cxnId="{FCDDA628-5BA1-4DC9-B40F-DD1F4F7C3ABF}">
      <dgm:prSet/>
      <dgm:spPr/>
      <dgm:t>
        <a:bodyPr/>
        <a:lstStyle/>
        <a:p>
          <a:endParaRPr lang="en-US">
            <a:solidFill>
              <a:schemeClr val="bg1"/>
            </a:solidFill>
          </a:endParaRPr>
        </a:p>
      </dgm:t>
    </dgm:pt>
    <dgm:pt modelId="{61B652EA-1B9F-4005-81B0-51D84A27C16F}" type="sibTrans" cxnId="{FCDDA628-5BA1-4DC9-B40F-DD1F4F7C3ABF}">
      <dgm:prSet/>
      <dgm:spPr/>
      <dgm:t>
        <a:bodyPr/>
        <a:lstStyle/>
        <a:p>
          <a:endParaRPr lang="en-US">
            <a:solidFill>
              <a:schemeClr val="bg1"/>
            </a:solidFill>
          </a:endParaRPr>
        </a:p>
      </dgm:t>
    </dgm:pt>
    <dgm:pt modelId="{4F572855-3D6A-459D-B78E-2C68F03E5D74}" type="pres">
      <dgm:prSet presAssocID="{771C968A-B08C-4618-ABB8-EABAEDB84F58}" presName="root" presStyleCnt="0">
        <dgm:presLayoutVars>
          <dgm:dir/>
          <dgm:resizeHandles val="exact"/>
        </dgm:presLayoutVars>
      </dgm:prSet>
      <dgm:spPr/>
    </dgm:pt>
    <dgm:pt modelId="{E8E450FB-E789-4676-9BE5-A0B232B2BCF0}" type="pres">
      <dgm:prSet presAssocID="{5B2CEF6F-43AC-4118-8D42-6B4226837897}" presName="compNode" presStyleCnt="0"/>
      <dgm:spPr/>
    </dgm:pt>
    <dgm:pt modelId="{ECE1715F-8805-41D4-8C2A-8513FA74F668}" type="pres">
      <dgm:prSet presAssocID="{5B2CEF6F-43AC-4118-8D42-6B4226837897}" presName="iconBgRect" presStyleLbl="bgShp" presStyleIdx="0" presStyleCnt="3"/>
      <dgm:spPr/>
    </dgm:pt>
    <dgm:pt modelId="{9C84A17E-457F-4013-AC1E-BEE35E57BE7B}" type="pres">
      <dgm:prSet presAssocID="{5B2CEF6F-43AC-4118-8D42-6B42268378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9289B8DD-1C3E-427F-9A8A-1E2F3628FFC7}" type="pres">
      <dgm:prSet presAssocID="{5B2CEF6F-43AC-4118-8D42-6B4226837897}" presName="spaceRect" presStyleCnt="0"/>
      <dgm:spPr/>
    </dgm:pt>
    <dgm:pt modelId="{50BC5BFA-9A50-44E5-9CFF-C11F7C5D4E5F}" type="pres">
      <dgm:prSet presAssocID="{5B2CEF6F-43AC-4118-8D42-6B4226837897}" presName="textRect" presStyleLbl="revTx" presStyleIdx="0" presStyleCnt="3" custScaleX="119610" custLinFactNeighborX="465" custLinFactNeighborY="-13386">
        <dgm:presLayoutVars>
          <dgm:chMax val="1"/>
          <dgm:chPref val="1"/>
        </dgm:presLayoutVars>
      </dgm:prSet>
      <dgm:spPr/>
    </dgm:pt>
    <dgm:pt modelId="{08F39C07-6E97-4A0F-8A69-0724F4DB172F}" type="pres">
      <dgm:prSet presAssocID="{0F821395-8E23-4045-BBCF-5C7E79046282}" presName="sibTrans" presStyleCnt="0"/>
      <dgm:spPr/>
    </dgm:pt>
    <dgm:pt modelId="{6D50744C-9860-43D0-9900-ECA1E2420071}" type="pres">
      <dgm:prSet presAssocID="{894AA6D7-D2A9-4DE3-B52B-0C4DFBB355B8}" presName="compNode" presStyleCnt="0"/>
      <dgm:spPr/>
    </dgm:pt>
    <dgm:pt modelId="{7F9A0E48-856A-4741-BAA6-86FEC1C1D995}" type="pres">
      <dgm:prSet presAssocID="{894AA6D7-D2A9-4DE3-B52B-0C4DFBB355B8}" presName="iconBgRect" presStyleLbl="bgShp" presStyleIdx="1" presStyleCnt="3"/>
      <dgm:spPr/>
    </dgm:pt>
    <dgm:pt modelId="{2B36249D-BB54-47D6-8D06-1D6BEE561F38}" type="pres">
      <dgm:prSet presAssocID="{894AA6D7-D2A9-4DE3-B52B-0C4DFBB355B8}" presName="iconRect" presStyleLbl="node1" presStyleIdx="1" presStyleCnt="3" custLinFactNeighborX="4771" custLinFactNeighborY="-47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Graph with Upward Trend"/>
        </a:ext>
      </dgm:extLst>
    </dgm:pt>
    <dgm:pt modelId="{54D8C798-212B-4CCC-AE02-B02CFEDA29B5}" type="pres">
      <dgm:prSet presAssocID="{894AA6D7-D2A9-4DE3-B52B-0C4DFBB355B8}" presName="spaceRect" presStyleCnt="0"/>
      <dgm:spPr/>
    </dgm:pt>
    <dgm:pt modelId="{45A1D39D-E964-4F40-BC56-CF6BBA1C648B}" type="pres">
      <dgm:prSet presAssocID="{894AA6D7-D2A9-4DE3-B52B-0C4DFBB355B8}" presName="textRect" presStyleLbl="revTx" presStyleIdx="1" presStyleCnt="3" custLinFactNeighborX="-465" custLinFactNeighborY="-18632">
        <dgm:presLayoutVars>
          <dgm:chMax val="1"/>
          <dgm:chPref val="1"/>
        </dgm:presLayoutVars>
      </dgm:prSet>
      <dgm:spPr/>
    </dgm:pt>
    <dgm:pt modelId="{44CAE29A-6D54-48C3-9E5B-3FF57F3ECFE3}" type="pres">
      <dgm:prSet presAssocID="{659C825C-80DA-4516-9B1C-A5ADAE421162}" presName="sibTrans" presStyleCnt="0"/>
      <dgm:spPr/>
    </dgm:pt>
    <dgm:pt modelId="{14D9A78F-3501-44FF-ABB8-BF32E490C063}" type="pres">
      <dgm:prSet presAssocID="{4B623EAF-956B-4D9D-897B-C8DA02922022}" presName="compNode" presStyleCnt="0"/>
      <dgm:spPr/>
    </dgm:pt>
    <dgm:pt modelId="{B06DBA99-1B19-4433-A425-808B757B5DD5}" type="pres">
      <dgm:prSet presAssocID="{4B623EAF-956B-4D9D-897B-C8DA02922022}" presName="iconBgRect" presStyleLbl="bgShp" presStyleIdx="2" presStyleCnt="3" custLinFactNeighborX="-15760" custLinFactNeighborY="750"/>
      <dgm:spPr/>
    </dgm:pt>
    <dgm:pt modelId="{FECA40F7-313B-4722-B544-B302DE627B92}" type="pres">
      <dgm:prSet presAssocID="{4B623EAF-956B-4D9D-897B-C8DA02922022}" presName="iconRect" presStyleLbl="node1" presStyleIdx="2" presStyleCnt="3" custLinFactNeighborX="-22758" custLinFactNeighborY="222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E7CAB707-8B5D-4149-8832-B839730BBF9F}" type="pres">
      <dgm:prSet presAssocID="{4B623EAF-956B-4D9D-897B-C8DA02922022}" presName="spaceRect" presStyleCnt="0"/>
      <dgm:spPr/>
    </dgm:pt>
    <dgm:pt modelId="{DBC1044F-D0AF-4F28-95AF-95F1276F8379}" type="pres">
      <dgm:prSet presAssocID="{4B623EAF-956B-4D9D-897B-C8DA02922022}" presName="textRect" presStyleLbl="revTx" presStyleIdx="2" presStyleCnt="3" custScaleX="137182" custLinFactNeighborX="1394" custLinFactNeighborY="-18632">
        <dgm:presLayoutVars>
          <dgm:chMax val="1"/>
          <dgm:chPref val="1"/>
        </dgm:presLayoutVars>
      </dgm:prSet>
      <dgm:spPr/>
    </dgm:pt>
  </dgm:ptLst>
  <dgm:cxnLst>
    <dgm:cxn modelId="{AE93460C-C3D2-4DC5-8BEB-DE43E9F5DB2E}" type="presOf" srcId="{4B623EAF-956B-4D9D-897B-C8DA02922022}" destId="{DBC1044F-D0AF-4F28-95AF-95F1276F8379}" srcOrd="0" destOrd="0" presId="urn:microsoft.com/office/officeart/2018/5/layout/IconCircleLabelList"/>
    <dgm:cxn modelId="{9F94A61A-55CC-4DEB-95FD-79AAE155389A}" type="presOf" srcId="{771C968A-B08C-4618-ABB8-EABAEDB84F58}" destId="{4F572855-3D6A-459D-B78E-2C68F03E5D74}" srcOrd="0" destOrd="0" presId="urn:microsoft.com/office/officeart/2018/5/layout/IconCircleLabelList"/>
    <dgm:cxn modelId="{FCDDA628-5BA1-4DC9-B40F-DD1F4F7C3ABF}" srcId="{771C968A-B08C-4618-ABB8-EABAEDB84F58}" destId="{4B623EAF-956B-4D9D-897B-C8DA02922022}" srcOrd="2" destOrd="0" parTransId="{A863F05A-CB58-407F-9C18-038B6D4AEB1F}" sibTransId="{61B652EA-1B9F-4005-81B0-51D84A27C16F}"/>
    <dgm:cxn modelId="{8B6D0D29-6BFA-4F12-B4FB-4B67AFF4725F}" srcId="{771C968A-B08C-4618-ABB8-EABAEDB84F58}" destId="{5B2CEF6F-43AC-4118-8D42-6B4226837897}" srcOrd="0" destOrd="0" parTransId="{515469AB-160B-431C-9F11-58424406CB3F}" sibTransId="{0F821395-8E23-4045-BBCF-5C7E79046282}"/>
    <dgm:cxn modelId="{3D10036E-BBDF-482B-89F6-AEB09CD0A13E}" type="presOf" srcId="{5B2CEF6F-43AC-4118-8D42-6B4226837897}" destId="{50BC5BFA-9A50-44E5-9CFF-C11F7C5D4E5F}" srcOrd="0" destOrd="0" presId="urn:microsoft.com/office/officeart/2018/5/layout/IconCircleLabelList"/>
    <dgm:cxn modelId="{0F119F72-07C3-44F5-83CD-F998F4D6C425}" type="presOf" srcId="{894AA6D7-D2A9-4DE3-B52B-0C4DFBB355B8}" destId="{45A1D39D-E964-4F40-BC56-CF6BBA1C648B}" srcOrd="0" destOrd="0" presId="urn:microsoft.com/office/officeart/2018/5/layout/IconCircleLabelList"/>
    <dgm:cxn modelId="{FAF51CFE-81CB-4210-A8A3-4AC21BBF99EE}" srcId="{771C968A-B08C-4618-ABB8-EABAEDB84F58}" destId="{894AA6D7-D2A9-4DE3-B52B-0C4DFBB355B8}" srcOrd="1" destOrd="0" parTransId="{43BE6EF6-BBFB-4218-93C8-95891E26D4C9}" sibTransId="{659C825C-80DA-4516-9B1C-A5ADAE421162}"/>
    <dgm:cxn modelId="{853D882A-4B88-4B54-95C5-B786C0BCADA6}" type="presParOf" srcId="{4F572855-3D6A-459D-B78E-2C68F03E5D74}" destId="{E8E450FB-E789-4676-9BE5-A0B232B2BCF0}" srcOrd="0" destOrd="0" presId="urn:microsoft.com/office/officeart/2018/5/layout/IconCircleLabelList"/>
    <dgm:cxn modelId="{D62768F2-0AE8-48E9-B918-933B91C93123}" type="presParOf" srcId="{E8E450FB-E789-4676-9BE5-A0B232B2BCF0}" destId="{ECE1715F-8805-41D4-8C2A-8513FA74F668}" srcOrd="0" destOrd="0" presId="urn:microsoft.com/office/officeart/2018/5/layout/IconCircleLabelList"/>
    <dgm:cxn modelId="{BB91138C-1A99-45C6-868C-903E27E51DDD}" type="presParOf" srcId="{E8E450FB-E789-4676-9BE5-A0B232B2BCF0}" destId="{9C84A17E-457F-4013-AC1E-BEE35E57BE7B}" srcOrd="1" destOrd="0" presId="urn:microsoft.com/office/officeart/2018/5/layout/IconCircleLabelList"/>
    <dgm:cxn modelId="{022537CA-73A9-4CAB-9986-0F76FF0DA50D}" type="presParOf" srcId="{E8E450FB-E789-4676-9BE5-A0B232B2BCF0}" destId="{9289B8DD-1C3E-427F-9A8A-1E2F3628FFC7}" srcOrd="2" destOrd="0" presId="urn:microsoft.com/office/officeart/2018/5/layout/IconCircleLabelList"/>
    <dgm:cxn modelId="{07AD6426-4789-497D-843F-7B093BAD213D}" type="presParOf" srcId="{E8E450FB-E789-4676-9BE5-A0B232B2BCF0}" destId="{50BC5BFA-9A50-44E5-9CFF-C11F7C5D4E5F}" srcOrd="3" destOrd="0" presId="urn:microsoft.com/office/officeart/2018/5/layout/IconCircleLabelList"/>
    <dgm:cxn modelId="{2EC63A7A-DD45-42BF-A908-4C30DD4F5F6C}" type="presParOf" srcId="{4F572855-3D6A-459D-B78E-2C68F03E5D74}" destId="{08F39C07-6E97-4A0F-8A69-0724F4DB172F}" srcOrd="1" destOrd="0" presId="urn:microsoft.com/office/officeart/2018/5/layout/IconCircleLabelList"/>
    <dgm:cxn modelId="{BC2E5FD4-C2D7-4835-833D-749280F79B59}" type="presParOf" srcId="{4F572855-3D6A-459D-B78E-2C68F03E5D74}" destId="{6D50744C-9860-43D0-9900-ECA1E2420071}" srcOrd="2" destOrd="0" presId="urn:microsoft.com/office/officeart/2018/5/layout/IconCircleLabelList"/>
    <dgm:cxn modelId="{DAADD56D-AA0E-49C1-AB47-3EFA237D5D7D}" type="presParOf" srcId="{6D50744C-9860-43D0-9900-ECA1E2420071}" destId="{7F9A0E48-856A-4741-BAA6-86FEC1C1D995}" srcOrd="0" destOrd="0" presId="urn:microsoft.com/office/officeart/2018/5/layout/IconCircleLabelList"/>
    <dgm:cxn modelId="{854B10C0-D4EF-47C0-9581-72F1EF148487}" type="presParOf" srcId="{6D50744C-9860-43D0-9900-ECA1E2420071}" destId="{2B36249D-BB54-47D6-8D06-1D6BEE561F38}" srcOrd="1" destOrd="0" presId="urn:microsoft.com/office/officeart/2018/5/layout/IconCircleLabelList"/>
    <dgm:cxn modelId="{18367DA8-E1F5-44C4-B33F-C907B53F1B9C}" type="presParOf" srcId="{6D50744C-9860-43D0-9900-ECA1E2420071}" destId="{54D8C798-212B-4CCC-AE02-B02CFEDA29B5}" srcOrd="2" destOrd="0" presId="urn:microsoft.com/office/officeart/2018/5/layout/IconCircleLabelList"/>
    <dgm:cxn modelId="{1E7F703F-C93E-492F-BE98-6AE2293553F8}" type="presParOf" srcId="{6D50744C-9860-43D0-9900-ECA1E2420071}" destId="{45A1D39D-E964-4F40-BC56-CF6BBA1C648B}" srcOrd="3" destOrd="0" presId="urn:microsoft.com/office/officeart/2018/5/layout/IconCircleLabelList"/>
    <dgm:cxn modelId="{042BA90E-6CA3-446F-81D2-4FB804D678B3}" type="presParOf" srcId="{4F572855-3D6A-459D-B78E-2C68F03E5D74}" destId="{44CAE29A-6D54-48C3-9E5B-3FF57F3ECFE3}" srcOrd="3" destOrd="0" presId="urn:microsoft.com/office/officeart/2018/5/layout/IconCircleLabelList"/>
    <dgm:cxn modelId="{E005C531-DC4D-4B59-945F-54F3A0AF7DB1}" type="presParOf" srcId="{4F572855-3D6A-459D-B78E-2C68F03E5D74}" destId="{14D9A78F-3501-44FF-ABB8-BF32E490C063}" srcOrd="4" destOrd="0" presId="urn:microsoft.com/office/officeart/2018/5/layout/IconCircleLabelList"/>
    <dgm:cxn modelId="{886E6D7D-CE3B-4C76-86B8-EC09CFBD0488}" type="presParOf" srcId="{14D9A78F-3501-44FF-ABB8-BF32E490C063}" destId="{B06DBA99-1B19-4433-A425-808B757B5DD5}" srcOrd="0" destOrd="0" presId="urn:microsoft.com/office/officeart/2018/5/layout/IconCircleLabelList"/>
    <dgm:cxn modelId="{0A78F9F9-0981-4B8D-B932-554DBD0A8D9B}" type="presParOf" srcId="{14D9A78F-3501-44FF-ABB8-BF32E490C063}" destId="{FECA40F7-313B-4722-B544-B302DE627B92}" srcOrd="1" destOrd="0" presId="urn:microsoft.com/office/officeart/2018/5/layout/IconCircleLabelList"/>
    <dgm:cxn modelId="{71D0AE97-6B58-40BC-BE94-01271F17A0AA}" type="presParOf" srcId="{14D9A78F-3501-44FF-ABB8-BF32E490C063}" destId="{E7CAB707-8B5D-4149-8832-B839730BBF9F}" srcOrd="2" destOrd="0" presId="urn:microsoft.com/office/officeart/2018/5/layout/IconCircleLabelList"/>
    <dgm:cxn modelId="{D21D1A22-0C0D-4D7C-9D5D-A54BCBF4E7C2}" type="presParOf" srcId="{14D9A78F-3501-44FF-ABB8-BF32E490C063}" destId="{DBC1044F-D0AF-4F28-95AF-95F1276F8379}"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C968A-B08C-4618-ABB8-EABAEDB84F58}" type="doc">
      <dgm:prSet loTypeId="urn:microsoft.com/office/officeart/2018/5/layout/IconCircleLabelList" loCatId="icon" qsTypeId="urn:microsoft.com/office/officeart/2005/8/quickstyle/simple2" qsCatId="simple" csTypeId="urn:microsoft.com/office/officeart/2018/5/colors/Iconchunking_neutralicon_colorful1" csCatId="colorful" phldr="1"/>
      <dgm:spPr/>
      <dgm:t>
        <a:bodyPr/>
        <a:lstStyle/>
        <a:p>
          <a:endParaRPr lang="en-US"/>
        </a:p>
      </dgm:t>
    </dgm:pt>
    <dgm:pt modelId="{5B2CEF6F-43AC-4118-8D42-6B4226837897}">
      <dgm:prSet custT="1"/>
      <dgm:spPr/>
      <dgm:t>
        <a:bodyPr/>
        <a:lstStyle/>
        <a:p>
          <a:pPr>
            <a:lnSpc>
              <a:spcPct val="100000"/>
            </a:lnSpc>
            <a:defRPr cap="all"/>
          </a:pPr>
          <a:endParaRPr lang="en-US" sz="1800" b="1" cap="none" dirty="0">
            <a:latin typeface="Arial" panose="020B0604020202020204" pitchFamily="34" charset="0"/>
            <a:ea typeface="Arial Unicode MS" panose="020B0604020202020204" pitchFamily="34" charset="-128"/>
            <a:cs typeface="Arial" panose="020B0604020202020204" pitchFamily="34" charset="0"/>
          </a:endParaRPr>
        </a:p>
        <a:p>
          <a:pPr>
            <a:lnSpc>
              <a:spcPct val="100000"/>
            </a:lnSpc>
            <a:defRPr cap="all"/>
          </a:pPr>
          <a:r>
            <a:rPr lang="en-US" sz="1800" b="1" cap="none" dirty="0">
              <a:latin typeface="Arial" panose="020B0604020202020204" pitchFamily="34" charset="0"/>
              <a:ea typeface="Arial Unicode MS" panose="020B0604020202020204" pitchFamily="34" charset="-128"/>
              <a:cs typeface="Arial" panose="020B0604020202020204" pitchFamily="34" charset="0"/>
            </a:rPr>
            <a:t>TO QUALIFY</a:t>
          </a:r>
        </a:p>
        <a:p>
          <a:pPr>
            <a:lnSpc>
              <a:spcPct val="100000"/>
            </a:lnSpc>
            <a:defRPr cap="all"/>
          </a:pPr>
          <a:r>
            <a:rPr lang="en-US" sz="1800" b="0" cap="none" dirty="0">
              <a:latin typeface="Arial Unicode MS" panose="020B0604020202020204" pitchFamily="34" charset="-128"/>
              <a:ea typeface="Arial Unicode MS" panose="020B0604020202020204" pitchFamily="34" charset="-128"/>
              <a:cs typeface="Arial Unicode MS" panose="020B0604020202020204" pitchFamily="34" charset="-128"/>
            </a:rPr>
            <a:t>Based in GP </a:t>
          </a:r>
        </a:p>
        <a:p>
          <a:pPr>
            <a:lnSpc>
              <a:spcPct val="100000"/>
            </a:lnSpc>
            <a:defRPr cap="all"/>
          </a:pPr>
          <a:r>
            <a:rPr lang="en-US" sz="1800" b="0" cap="none" dirty="0">
              <a:latin typeface="Arial Unicode MS" panose="020B0604020202020204" pitchFamily="34" charset="-128"/>
              <a:ea typeface="Arial Unicode MS" panose="020B0604020202020204" pitchFamily="34" charset="-128"/>
              <a:cs typeface="Arial Unicode MS" panose="020B0604020202020204" pitchFamily="34" charset="-128"/>
            </a:rPr>
            <a:t>SA Owned Businesses</a:t>
          </a:r>
        </a:p>
        <a:p>
          <a:pPr>
            <a:lnSpc>
              <a:spcPct val="100000"/>
            </a:lnSpc>
            <a:defRPr cap="all"/>
          </a:pPr>
          <a:r>
            <a:rPr lang="en-US" sz="1800" b="0" cap="none" dirty="0">
              <a:latin typeface="Arial Unicode MS" panose="020B0604020202020204" pitchFamily="34" charset="-128"/>
              <a:ea typeface="Arial Unicode MS" panose="020B0604020202020204" pitchFamily="34" charset="-128"/>
              <a:cs typeface="Arial Unicode MS" panose="020B0604020202020204" pitchFamily="34" charset="-128"/>
            </a:rPr>
            <a:t>Start-ups and Existing Businesses</a:t>
          </a:r>
        </a:p>
        <a:p>
          <a:pPr>
            <a:lnSpc>
              <a:spcPct val="100000"/>
            </a:lnSpc>
            <a:defRPr cap="all"/>
          </a:pPr>
          <a:r>
            <a:rPr lang="en-US" sz="1800" b="0" cap="none" dirty="0">
              <a:latin typeface="Arial Unicode MS" panose="020B0604020202020204" pitchFamily="34" charset="-128"/>
              <a:ea typeface="Arial Unicode MS" panose="020B0604020202020204" pitchFamily="34" charset="-128"/>
              <a:cs typeface="Arial Unicode MS" panose="020B0604020202020204" pitchFamily="34" charset="-128"/>
            </a:rPr>
            <a:t>Viability of Business </a:t>
          </a:r>
        </a:p>
      </dgm:t>
    </dgm:pt>
    <dgm:pt modelId="{515469AB-160B-431C-9F11-58424406CB3F}" type="parTrans" cxnId="{8B6D0D29-6BFA-4F12-B4FB-4B67AFF4725F}">
      <dgm:prSet/>
      <dgm:spPr/>
      <dgm:t>
        <a:bodyPr/>
        <a:lstStyle/>
        <a:p>
          <a:endParaRPr lang="en-US">
            <a:solidFill>
              <a:schemeClr val="bg1"/>
            </a:solidFill>
          </a:endParaRPr>
        </a:p>
      </dgm:t>
    </dgm:pt>
    <dgm:pt modelId="{0F821395-8E23-4045-BBCF-5C7E79046282}" type="sibTrans" cxnId="{8B6D0D29-6BFA-4F12-B4FB-4B67AFF4725F}">
      <dgm:prSet/>
      <dgm:spPr/>
      <dgm:t>
        <a:bodyPr/>
        <a:lstStyle/>
        <a:p>
          <a:pPr>
            <a:lnSpc>
              <a:spcPct val="100000"/>
            </a:lnSpc>
          </a:pPr>
          <a:endParaRPr lang="en-US">
            <a:solidFill>
              <a:schemeClr val="bg1"/>
            </a:solidFill>
          </a:endParaRPr>
        </a:p>
      </dgm:t>
    </dgm:pt>
    <dgm:pt modelId="{894AA6D7-D2A9-4DE3-B52B-0C4DFBB355B8}">
      <dgm:prSet custT="1"/>
      <dgm:spPr/>
      <dgm:t>
        <a:bodyPr/>
        <a:lstStyle/>
        <a:p>
          <a:pPr>
            <a:lnSpc>
              <a:spcPct val="100000"/>
            </a:lnSpc>
            <a:defRPr cap="all"/>
          </a:pPr>
          <a:r>
            <a:rPr lang="en-US" sz="1800" b="1" i="0" dirty="0"/>
            <a:t>COMPLIANCE</a:t>
          </a:r>
        </a:p>
        <a:p>
          <a:pPr>
            <a:lnSpc>
              <a:spcPct val="100000"/>
            </a:lnSpc>
            <a:defRPr cap="all"/>
          </a:pPr>
          <a:endParaRPr lang="en-US" sz="1800" b="1" i="0" dirty="0"/>
        </a:p>
        <a:p>
          <a:pPr>
            <a:lnSpc>
              <a:spcPct val="100000"/>
            </a:lnSpc>
            <a:defRPr cap="all"/>
          </a:pPr>
          <a:r>
            <a:rPr lang="en-US" sz="1800" b="0" i="0" cap="none" dirty="0"/>
            <a:t>Be Registered With CIPC</a:t>
          </a:r>
        </a:p>
        <a:p>
          <a:pPr>
            <a:lnSpc>
              <a:spcPct val="100000"/>
            </a:lnSpc>
            <a:defRPr cap="all"/>
          </a:pPr>
          <a:r>
            <a:rPr lang="en-US" sz="1800" b="0" i="0" cap="none" dirty="0"/>
            <a:t> B</a:t>
          </a:r>
          <a:r>
            <a:rPr lang="en-ZA" sz="1800" b="0" i="0" cap="none" dirty="0"/>
            <a:t>e Compliant With SARS</a:t>
          </a:r>
        </a:p>
        <a:p>
          <a:pPr>
            <a:lnSpc>
              <a:spcPct val="100000"/>
            </a:lnSpc>
            <a:defRPr cap="all"/>
          </a:pPr>
          <a:r>
            <a:rPr lang="en-ZA" sz="1800" b="0" i="0" cap="none" dirty="0"/>
            <a:t>Submit all required documents </a:t>
          </a:r>
        </a:p>
        <a:p>
          <a:pPr>
            <a:lnSpc>
              <a:spcPct val="100000"/>
            </a:lnSpc>
            <a:buFont typeface="Arial" panose="020B0604020202020204" pitchFamily="34" charset="0"/>
            <a:buChar char="•"/>
          </a:pPr>
          <a:endParaRPr lang="en-ZA" sz="1800" b="0" i="0" dirty="0"/>
        </a:p>
      </dgm:t>
    </dgm:pt>
    <dgm:pt modelId="{43BE6EF6-BBFB-4218-93C8-95891E26D4C9}" type="parTrans" cxnId="{FAF51CFE-81CB-4210-A8A3-4AC21BBF99EE}">
      <dgm:prSet/>
      <dgm:spPr/>
      <dgm:t>
        <a:bodyPr/>
        <a:lstStyle/>
        <a:p>
          <a:endParaRPr lang="en-US">
            <a:solidFill>
              <a:schemeClr val="bg1"/>
            </a:solidFill>
          </a:endParaRPr>
        </a:p>
      </dgm:t>
    </dgm:pt>
    <dgm:pt modelId="{659C825C-80DA-4516-9B1C-A5ADAE421162}" type="sibTrans" cxnId="{FAF51CFE-81CB-4210-A8A3-4AC21BBF99EE}">
      <dgm:prSet/>
      <dgm:spPr/>
      <dgm:t>
        <a:bodyPr/>
        <a:lstStyle/>
        <a:p>
          <a:pPr>
            <a:lnSpc>
              <a:spcPct val="100000"/>
            </a:lnSpc>
          </a:pPr>
          <a:endParaRPr lang="en-US">
            <a:solidFill>
              <a:schemeClr val="bg1"/>
            </a:solidFill>
          </a:endParaRPr>
        </a:p>
      </dgm:t>
    </dgm:pt>
    <dgm:pt modelId="{4B623EAF-956B-4D9D-897B-C8DA02922022}">
      <dgm:prSet custT="1"/>
      <dgm:spPr/>
      <dgm:t>
        <a:bodyPr/>
        <a:lstStyle/>
        <a:p>
          <a:pPr>
            <a:lnSpc>
              <a:spcPct val="100000"/>
            </a:lnSpc>
            <a:defRPr cap="all"/>
          </a:pPr>
          <a:r>
            <a:rPr lang="en-US" sz="1800" b="1" cap="none" dirty="0">
              <a:latin typeface="Arial Unicode MS" panose="020B0604020202020204" pitchFamily="34" charset="-128"/>
              <a:ea typeface="Arial Unicode MS" panose="020B0604020202020204" pitchFamily="34" charset="-128"/>
              <a:cs typeface="Arial Unicode MS" panose="020B0604020202020204" pitchFamily="34" charset="-128"/>
            </a:rPr>
            <a:t>INFORMAL TRADERS </a:t>
          </a:r>
        </a:p>
        <a:p>
          <a:pPr>
            <a:lnSpc>
              <a:spcPct val="100000"/>
            </a:lnSpc>
            <a:defRPr cap="all"/>
          </a:pPr>
          <a:r>
            <a:rPr lang="en-US" sz="1800" b="0" cap="none" dirty="0">
              <a:latin typeface="Arial Unicode MS" panose="020B0604020202020204" pitchFamily="34" charset="-128"/>
              <a:ea typeface="Arial Unicode MS" panose="020B0604020202020204" pitchFamily="34" charset="-128"/>
              <a:cs typeface="Arial Unicode MS" panose="020B0604020202020204" pitchFamily="34" charset="-128"/>
            </a:rPr>
            <a:t>Be registered with the Municipal authority </a:t>
          </a:r>
        </a:p>
      </dgm:t>
    </dgm:pt>
    <dgm:pt modelId="{A863F05A-CB58-407F-9C18-038B6D4AEB1F}" type="parTrans" cxnId="{FCDDA628-5BA1-4DC9-B40F-DD1F4F7C3ABF}">
      <dgm:prSet/>
      <dgm:spPr/>
      <dgm:t>
        <a:bodyPr/>
        <a:lstStyle/>
        <a:p>
          <a:endParaRPr lang="en-US">
            <a:solidFill>
              <a:schemeClr val="bg1"/>
            </a:solidFill>
          </a:endParaRPr>
        </a:p>
      </dgm:t>
    </dgm:pt>
    <dgm:pt modelId="{61B652EA-1B9F-4005-81B0-51D84A27C16F}" type="sibTrans" cxnId="{FCDDA628-5BA1-4DC9-B40F-DD1F4F7C3ABF}">
      <dgm:prSet/>
      <dgm:spPr/>
      <dgm:t>
        <a:bodyPr/>
        <a:lstStyle/>
        <a:p>
          <a:endParaRPr lang="en-US">
            <a:solidFill>
              <a:schemeClr val="bg1"/>
            </a:solidFill>
          </a:endParaRPr>
        </a:p>
      </dgm:t>
    </dgm:pt>
    <dgm:pt modelId="{4F572855-3D6A-459D-B78E-2C68F03E5D74}" type="pres">
      <dgm:prSet presAssocID="{771C968A-B08C-4618-ABB8-EABAEDB84F58}" presName="root" presStyleCnt="0">
        <dgm:presLayoutVars>
          <dgm:dir/>
          <dgm:resizeHandles val="exact"/>
        </dgm:presLayoutVars>
      </dgm:prSet>
      <dgm:spPr/>
    </dgm:pt>
    <dgm:pt modelId="{E8E450FB-E789-4676-9BE5-A0B232B2BCF0}" type="pres">
      <dgm:prSet presAssocID="{5B2CEF6F-43AC-4118-8D42-6B4226837897}" presName="compNode" presStyleCnt="0"/>
      <dgm:spPr/>
    </dgm:pt>
    <dgm:pt modelId="{ECE1715F-8805-41D4-8C2A-8513FA74F668}" type="pres">
      <dgm:prSet presAssocID="{5B2CEF6F-43AC-4118-8D42-6B4226837897}" presName="iconBgRect" presStyleLbl="bgShp" presStyleIdx="0" presStyleCnt="3"/>
      <dgm:spPr/>
    </dgm:pt>
    <dgm:pt modelId="{9C84A17E-457F-4013-AC1E-BEE35E57BE7B}" type="pres">
      <dgm:prSet presAssocID="{5B2CEF6F-43AC-4118-8D42-6B42268378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Checked outline"/>
        </a:ext>
      </dgm:extLst>
    </dgm:pt>
    <dgm:pt modelId="{9289B8DD-1C3E-427F-9A8A-1E2F3628FFC7}" type="pres">
      <dgm:prSet presAssocID="{5B2CEF6F-43AC-4118-8D42-6B4226837897}" presName="spaceRect" presStyleCnt="0"/>
      <dgm:spPr/>
    </dgm:pt>
    <dgm:pt modelId="{50BC5BFA-9A50-44E5-9CFF-C11F7C5D4E5F}" type="pres">
      <dgm:prSet presAssocID="{5B2CEF6F-43AC-4118-8D42-6B4226837897}" presName="textRect" presStyleLbl="revTx" presStyleIdx="0" presStyleCnt="3" custScaleX="135856" custLinFactNeighborX="-9021" custLinFactNeighborY="-22194">
        <dgm:presLayoutVars>
          <dgm:chMax val="1"/>
          <dgm:chPref val="1"/>
        </dgm:presLayoutVars>
      </dgm:prSet>
      <dgm:spPr/>
    </dgm:pt>
    <dgm:pt modelId="{08F39C07-6E97-4A0F-8A69-0724F4DB172F}" type="pres">
      <dgm:prSet presAssocID="{0F821395-8E23-4045-BBCF-5C7E79046282}" presName="sibTrans" presStyleCnt="0"/>
      <dgm:spPr/>
    </dgm:pt>
    <dgm:pt modelId="{6D50744C-9860-43D0-9900-ECA1E2420071}" type="pres">
      <dgm:prSet presAssocID="{894AA6D7-D2A9-4DE3-B52B-0C4DFBB355B8}" presName="compNode" presStyleCnt="0"/>
      <dgm:spPr/>
    </dgm:pt>
    <dgm:pt modelId="{7F9A0E48-856A-4741-BAA6-86FEC1C1D995}" type="pres">
      <dgm:prSet presAssocID="{894AA6D7-D2A9-4DE3-B52B-0C4DFBB355B8}" presName="iconBgRect" presStyleLbl="bgShp" presStyleIdx="1" presStyleCnt="3"/>
      <dgm:spPr/>
    </dgm:pt>
    <dgm:pt modelId="{2B36249D-BB54-47D6-8D06-1D6BEE561F38}" type="pres">
      <dgm:prSet presAssocID="{894AA6D7-D2A9-4DE3-B52B-0C4DFBB355B8}" presName="iconRect" presStyleLbl="node1" presStyleIdx="1" presStyleCnt="3" custScaleX="121287" custScaleY="93878" custLinFactNeighborX="4771" custLinFactNeighborY="-47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9000" b="-19000"/>
          </a:stretch>
        </a:blipFill>
      </dgm:spPr>
      <dgm:extLst>
        <a:ext uri="{E40237B7-FDA0-4F09-8148-C483321AD2D9}">
          <dgm14:cNvPr xmlns:dgm14="http://schemas.microsoft.com/office/drawing/2010/diagram" id="0" name="" descr="Checkmark with solid fill"/>
        </a:ext>
      </dgm:extLst>
    </dgm:pt>
    <dgm:pt modelId="{54D8C798-212B-4CCC-AE02-B02CFEDA29B5}" type="pres">
      <dgm:prSet presAssocID="{894AA6D7-D2A9-4DE3-B52B-0C4DFBB355B8}" presName="spaceRect" presStyleCnt="0"/>
      <dgm:spPr/>
    </dgm:pt>
    <dgm:pt modelId="{45A1D39D-E964-4F40-BC56-CF6BBA1C648B}" type="pres">
      <dgm:prSet presAssocID="{894AA6D7-D2A9-4DE3-B52B-0C4DFBB355B8}" presName="textRect" presStyleLbl="revTx" presStyleIdx="1" presStyleCnt="3" custLinFactNeighborX="-465" custLinFactNeighborY="-14433">
        <dgm:presLayoutVars>
          <dgm:chMax val="1"/>
          <dgm:chPref val="1"/>
        </dgm:presLayoutVars>
      </dgm:prSet>
      <dgm:spPr/>
    </dgm:pt>
    <dgm:pt modelId="{44CAE29A-6D54-48C3-9E5B-3FF57F3ECFE3}" type="pres">
      <dgm:prSet presAssocID="{659C825C-80DA-4516-9B1C-A5ADAE421162}" presName="sibTrans" presStyleCnt="0"/>
      <dgm:spPr/>
    </dgm:pt>
    <dgm:pt modelId="{14D9A78F-3501-44FF-ABB8-BF32E490C063}" type="pres">
      <dgm:prSet presAssocID="{4B623EAF-956B-4D9D-897B-C8DA02922022}" presName="compNode" presStyleCnt="0"/>
      <dgm:spPr/>
    </dgm:pt>
    <dgm:pt modelId="{B06DBA99-1B19-4433-A425-808B757B5DD5}" type="pres">
      <dgm:prSet presAssocID="{4B623EAF-956B-4D9D-897B-C8DA02922022}" presName="iconBgRect" presStyleLbl="bgShp" presStyleIdx="2" presStyleCnt="3"/>
      <dgm:spPr/>
    </dgm:pt>
    <dgm:pt modelId="{FECA40F7-313B-4722-B544-B302DE627B92}" type="pres">
      <dgm:prSet presAssocID="{4B623EAF-956B-4D9D-897B-C8DA02922022}" presName="iconRect" presStyleLbl="node1" presStyleIdx="2" presStyleCnt="3" custLinFactNeighborX="2093" custLinFactNeighborY="745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E7CAB707-8B5D-4149-8832-B839730BBF9F}" type="pres">
      <dgm:prSet presAssocID="{4B623EAF-956B-4D9D-897B-C8DA02922022}" presName="spaceRect" presStyleCnt="0"/>
      <dgm:spPr/>
    </dgm:pt>
    <dgm:pt modelId="{DBC1044F-D0AF-4F28-95AF-95F1276F8379}" type="pres">
      <dgm:prSet presAssocID="{4B623EAF-956B-4D9D-897B-C8DA02922022}" presName="textRect" presStyleLbl="revTx" presStyleIdx="2" presStyleCnt="3" custScaleX="137182" custLinFactNeighborX="1394" custLinFactNeighborY="-18632">
        <dgm:presLayoutVars>
          <dgm:chMax val="1"/>
          <dgm:chPref val="1"/>
        </dgm:presLayoutVars>
      </dgm:prSet>
      <dgm:spPr/>
    </dgm:pt>
  </dgm:ptLst>
  <dgm:cxnLst>
    <dgm:cxn modelId="{AE93460C-C3D2-4DC5-8BEB-DE43E9F5DB2E}" type="presOf" srcId="{4B623EAF-956B-4D9D-897B-C8DA02922022}" destId="{DBC1044F-D0AF-4F28-95AF-95F1276F8379}" srcOrd="0" destOrd="0" presId="urn:microsoft.com/office/officeart/2018/5/layout/IconCircleLabelList"/>
    <dgm:cxn modelId="{9F94A61A-55CC-4DEB-95FD-79AAE155389A}" type="presOf" srcId="{771C968A-B08C-4618-ABB8-EABAEDB84F58}" destId="{4F572855-3D6A-459D-B78E-2C68F03E5D74}" srcOrd="0" destOrd="0" presId="urn:microsoft.com/office/officeart/2018/5/layout/IconCircleLabelList"/>
    <dgm:cxn modelId="{FCDDA628-5BA1-4DC9-B40F-DD1F4F7C3ABF}" srcId="{771C968A-B08C-4618-ABB8-EABAEDB84F58}" destId="{4B623EAF-956B-4D9D-897B-C8DA02922022}" srcOrd="2" destOrd="0" parTransId="{A863F05A-CB58-407F-9C18-038B6D4AEB1F}" sibTransId="{61B652EA-1B9F-4005-81B0-51D84A27C16F}"/>
    <dgm:cxn modelId="{8B6D0D29-6BFA-4F12-B4FB-4B67AFF4725F}" srcId="{771C968A-B08C-4618-ABB8-EABAEDB84F58}" destId="{5B2CEF6F-43AC-4118-8D42-6B4226837897}" srcOrd="0" destOrd="0" parTransId="{515469AB-160B-431C-9F11-58424406CB3F}" sibTransId="{0F821395-8E23-4045-BBCF-5C7E79046282}"/>
    <dgm:cxn modelId="{3D10036E-BBDF-482B-89F6-AEB09CD0A13E}" type="presOf" srcId="{5B2CEF6F-43AC-4118-8D42-6B4226837897}" destId="{50BC5BFA-9A50-44E5-9CFF-C11F7C5D4E5F}" srcOrd="0" destOrd="0" presId="urn:microsoft.com/office/officeart/2018/5/layout/IconCircleLabelList"/>
    <dgm:cxn modelId="{0F119F72-07C3-44F5-83CD-F998F4D6C425}" type="presOf" srcId="{894AA6D7-D2A9-4DE3-B52B-0C4DFBB355B8}" destId="{45A1D39D-E964-4F40-BC56-CF6BBA1C648B}" srcOrd="0" destOrd="0" presId="urn:microsoft.com/office/officeart/2018/5/layout/IconCircleLabelList"/>
    <dgm:cxn modelId="{FAF51CFE-81CB-4210-A8A3-4AC21BBF99EE}" srcId="{771C968A-B08C-4618-ABB8-EABAEDB84F58}" destId="{894AA6D7-D2A9-4DE3-B52B-0C4DFBB355B8}" srcOrd="1" destOrd="0" parTransId="{43BE6EF6-BBFB-4218-93C8-95891E26D4C9}" sibTransId="{659C825C-80DA-4516-9B1C-A5ADAE421162}"/>
    <dgm:cxn modelId="{853D882A-4B88-4B54-95C5-B786C0BCADA6}" type="presParOf" srcId="{4F572855-3D6A-459D-B78E-2C68F03E5D74}" destId="{E8E450FB-E789-4676-9BE5-A0B232B2BCF0}" srcOrd="0" destOrd="0" presId="urn:microsoft.com/office/officeart/2018/5/layout/IconCircleLabelList"/>
    <dgm:cxn modelId="{D62768F2-0AE8-48E9-B918-933B91C93123}" type="presParOf" srcId="{E8E450FB-E789-4676-9BE5-A0B232B2BCF0}" destId="{ECE1715F-8805-41D4-8C2A-8513FA74F668}" srcOrd="0" destOrd="0" presId="urn:microsoft.com/office/officeart/2018/5/layout/IconCircleLabelList"/>
    <dgm:cxn modelId="{BB91138C-1A99-45C6-868C-903E27E51DDD}" type="presParOf" srcId="{E8E450FB-E789-4676-9BE5-A0B232B2BCF0}" destId="{9C84A17E-457F-4013-AC1E-BEE35E57BE7B}" srcOrd="1" destOrd="0" presId="urn:microsoft.com/office/officeart/2018/5/layout/IconCircleLabelList"/>
    <dgm:cxn modelId="{022537CA-73A9-4CAB-9986-0F76FF0DA50D}" type="presParOf" srcId="{E8E450FB-E789-4676-9BE5-A0B232B2BCF0}" destId="{9289B8DD-1C3E-427F-9A8A-1E2F3628FFC7}" srcOrd="2" destOrd="0" presId="urn:microsoft.com/office/officeart/2018/5/layout/IconCircleLabelList"/>
    <dgm:cxn modelId="{07AD6426-4789-497D-843F-7B093BAD213D}" type="presParOf" srcId="{E8E450FB-E789-4676-9BE5-A0B232B2BCF0}" destId="{50BC5BFA-9A50-44E5-9CFF-C11F7C5D4E5F}" srcOrd="3" destOrd="0" presId="urn:microsoft.com/office/officeart/2018/5/layout/IconCircleLabelList"/>
    <dgm:cxn modelId="{2EC63A7A-DD45-42BF-A908-4C30DD4F5F6C}" type="presParOf" srcId="{4F572855-3D6A-459D-B78E-2C68F03E5D74}" destId="{08F39C07-6E97-4A0F-8A69-0724F4DB172F}" srcOrd="1" destOrd="0" presId="urn:microsoft.com/office/officeart/2018/5/layout/IconCircleLabelList"/>
    <dgm:cxn modelId="{BC2E5FD4-C2D7-4835-833D-749280F79B59}" type="presParOf" srcId="{4F572855-3D6A-459D-B78E-2C68F03E5D74}" destId="{6D50744C-9860-43D0-9900-ECA1E2420071}" srcOrd="2" destOrd="0" presId="urn:microsoft.com/office/officeart/2018/5/layout/IconCircleLabelList"/>
    <dgm:cxn modelId="{DAADD56D-AA0E-49C1-AB47-3EFA237D5D7D}" type="presParOf" srcId="{6D50744C-9860-43D0-9900-ECA1E2420071}" destId="{7F9A0E48-856A-4741-BAA6-86FEC1C1D995}" srcOrd="0" destOrd="0" presId="urn:microsoft.com/office/officeart/2018/5/layout/IconCircleLabelList"/>
    <dgm:cxn modelId="{854B10C0-D4EF-47C0-9581-72F1EF148487}" type="presParOf" srcId="{6D50744C-9860-43D0-9900-ECA1E2420071}" destId="{2B36249D-BB54-47D6-8D06-1D6BEE561F38}" srcOrd="1" destOrd="0" presId="urn:microsoft.com/office/officeart/2018/5/layout/IconCircleLabelList"/>
    <dgm:cxn modelId="{18367DA8-E1F5-44C4-B33F-C907B53F1B9C}" type="presParOf" srcId="{6D50744C-9860-43D0-9900-ECA1E2420071}" destId="{54D8C798-212B-4CCC-AE02-B02CFEDA29B5}" srcOrd="2" destOrd="0" presId="urn:microsoft.com/office/officeart/2018/5/layout/IconCircleLabelList"/>
    <dgm:cxn modelId="{1E7F703F-C93E-492F-BE98-6AE2293553F8}" type="presParOf" srcId="{6D50744C-9860-43D0-9900-ECA1E2420071}" destId="{45A1D39D-E964-4F40-BC56-CF6BBA1C648B}" srcOrd="3" destOrd="0" presId="urn:microsoft.com/office/officeart/2018/5/layout/IconCircleLabelList"/>
    <dgm:cxn modelId="{042BA90E-6CA3-446F-81D2-4FB804D678B3}" type="presParOf" srcId="{4F572855-3D6A-459D-B78E-2C68F03E5D74}" destId="{44CAE29A-6D54-48C3-9E5B-3FF57F3ECFE3}" srcOrd="3" destOrd="0" presId="urn:microsoft.com/office/officeart/2018/5/layout/IconCircleLabelList"/>
    <dgm:cxn modelId="{E005C531-DC4D-4B59-945F-54F3A0AF7DB1}" type="presParOf" srcId="{4F572855-3D6A-459D-B78E-2C68F03E5D74}" destId="{14D9A78F-3501-44FF-ABB8-BF32E490C063}" srcOrd="4" destOrd="0" presId="urn:microsoft.com/office/officeart/2018/5/layout/IconCircleLabelList"/>
    <dgm:cxn modelId="{886E6D7D-CE3B-4C76-86B8-EC09CFBD0488}" type="presParOf" srcId="{14D9A78F-3501-44FF-ABB8-BF32E490C063}" destId="{B06DBA99-1B19-4433-A425-808B757B5DD5}" srcOrd="0" destOrd="0" presId="urn:microsoft.com/office/officeart/2018/5/layout/IconCircleLabelList"/>
    <dgm:cxn modelId="{0A78F9F9-0981-4B8D-B932-554DBD0A8D9B}" type="presParOf" srcId="{14D9A78F-3501-44FF-ABB8-BF32E490C063}" destId="{FECA40F7-313B-4722-B544-B302DE627B92}" srcOrd="1" destOrd="0" presId="urn:microsoft.com/office/officeart/2018/5/layout/IconCircleLabelList"/>
    <dgm:cxn modelId="{71D0AE97-6B58-40BC-BE94-01271F17A0AA}" type="presParOf" srcId="{14D9A78F-3501-44FF-ABB8-BF32E490C063}" destId="{E7CAB707-8B5D-4149-8832-B839730BBF9F}" srcOrd="2" destOrd="0" presId="urn:microsoft.com/office/officeart/2018/5/layout/IconCircleLabelList"/>
    <dgm:cxn modelId="{D21D1A22-0C0D-4D7C-9D5D-A54BCBF4E7C2}" type="presParOf" srcId="{14D9A78F-3501-44FF-ABB8-BF32E490C063}" destId="{DBC1044F-D0AF-4F28-95AF-95F1276F8379}"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EF4914-64DD-482C-8852-7F58147CDAAA}"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D99E42C-42FE-4219-AF83-BE908406D3F7}">
      <dgm:prSet/>
      <dgm:spPr/>
      <dgm:t>
        <a:bodyPr/>
        <a:lstStyle/>
        <a:p>
          <a:pPr>
            <a:lnSpc>
              <a:spcPct val="100000"/>
            </a:lnSpc>
          </a:pPr>
          <a:r>
            <a:rPr lang="en-US" cap="none" dirty="0">
              <a:solidFill>
                <a:schemeClr val="accent1"/>
              </a:solidFill>
              <a:latin typeface="Arial" panose="020B0604020202020204" pitchFamily="34" charset="0"/>
              <a:cs typeface="Arial" panose="020B0604020202020204" pitchFamily="34" charset="0"/>
            </a:rPr>
            <a:t>Start-up Finance </a:t>
          </a:r>
        </a:p>
      </dgm:t>
    </dgm:pt>
    <dgm:pt modelId="{987FB60C-5C2B-41E7-9501-630D0021C006}" type="parTrans" cxnId="{B6120CFF-DCAF-4F79-A4B9-159C2CEC4656}">
      <dgm:prSet/>
      <dgm:spPr/>
      <dgm:t>
        <a:bodyPr/>
        <a:lstStyle/>
        <a:p>
          <a:endParaRPr lang="en-US"/>
        </a:p>
      </dgm:t>
    </dgm:pt>
    <dgm:pt modelId="{C4E52487-781B-4608-BA0C-9C45799FD918}" type="sibTrans" cxnId="{B6120CFF-DCAF-4F79-A4B9-159C2CEC4656}">
      <dgm:prSet/>
      <dgm:spPr/>
      <dgm:t>
        <a:bodyPr/>
        <a:lstStyle/>
        <a:p>
          <a:endParaRPr lang="en-US"/>
        </a:p>
      </dgm:t>
    </dgm:pt>
    <dgm:pt modelId="{84C88C6D-4E72-4D55-AF69-5B6E77B52741}">
      <dgm:prSet/>
      <dgm:spPr/>
      <dgm:t>
        <a:bodyPr/>
        <a:lstStyle/>
        <a:p>
          <a:pPr>
            <a:lnSpc>
              <a:spcPct val="100000"/>
            </a:lnSpc>
          </a:pPr>
          <a:r>
            <a:rPr lang="en-US" cap="none" dirty="0">
              <a:solidFill>
                <a:schemeClr val="accent1"/>
              </a:solidFill>
              <a:latin typeface="Arial" panose="020B0604020202020204" pitchFamily="34" charset="0"/>
              <a:cs typeface="Arial" panose="020B0604020202020204" pitchFamily="34" charset="0"/>
            </a:rPr>
            <a:t>Contract Finance</a:t>
          </a:r>
        </a:p>
      </dgm:t>
    </dgm:pt>
    <dgm:pt modelId="{2DEA288B-F8B8-401C-AD51-E9759ADD04CE}" type="parTrans" cxnId="{9E875CA4-9C54-4B38-A187-D69370409597}">
      <dgm:prSet/>
      <dgm:spPr/>
      <dgm:t>
        <a:bodyPr/>
        <a:lstStyle/>
        <a:p>
          <a:endParaRPr lang="en-US"/>
        </a:p>
      </dgm:t>
    </dgm:pt>
    <dgm:pt modelId="{34B71D5E-7CD9-4F21-896E-DCA995C556FD}" type="sibTrans" cxnId="{9E875CA4-9C54-4B38-A187-D69370409597}">
      <dgm:prSet/>
      <dgm:spPr/>
      <dgm:t>
        <a:bodyPr/>
        <a:lstStyle/>
        <a:p>
          <a:endParaRPr lang="en-US"/>
        </a:p>
      </dgm:t>
    </dgm:pt>
    <dgm:pt modelId="{548AF98A-442B-4F63-BD15-C02A9D495DEF}">
      <dgm:prSet/>
      <dgm:spPr/>
      <dgm:t>
        <a:bodyPr/>
        <a:lstStyle/>
        <a:p>
          <a:pPr>
            <a:lnSpc>
              <a:spcPct val="100000"/>
            </a:lnSpc>
          </a:pPr>
          <a:r>
            <a:rPr lang="en-US" cap="none" dirty="0">
              <a:solidFill>
                <a:schemeClr val="accent1"/>
              </a:solidFill>
            </a:rPr>
            <a:t>Growth Finance </a:t>
          </a:r>
        </a:p>
      </dgm:t>
    </dgm:pt>
    <dgm:pt modelId="{A14E91DA-0244-4ABF-A762-2266B8048C4F}" type="parTrans" cxnId="{618A8C97-3E3C-4D15-AF39-941444C045A8}">
      <dgm:prSet/>
      <dgm:spPr/>
      <dgm:t>
        <a:bodyPr/>
        <a:lstStyle/>
        <a:p>
          <a:endParaRPr lang="en-US"/>
        </a:p>
      </dgm:t>
    </dgm:pt>
    <dgm:pt modelId="{ACB7E651-D43C-4C11-9A80-D8095F970FEE}" type="sibTrans" cxnId="{618A8C97-3E3C-4D15-AF39-941444C045A8}">
      <dgm:prSet/>
      <dgm:spPr/>
      <dgm:t>
        <a:bodyPr/>
        <a:lstStyle/>
        <a:p>
          <a:endParaRPr lang="en-US"/>
        </a:p>
      </dgm:t>
    </dgm:pt>
    <dgm:pt modelId="{440DAA79-F694-4908-9AEA-F4C5C20C92AF}">
      <dgm:prSet/>
      <dgm:spPr/>
      <dgm:t>
        <a:bodyPr/>
        <a:lstStyle/>
        <a:p>
          <a:pPr>
            <a:lnSpc>
              <a:spcPct val="100000"/>
            </a:lnSpc>
          </a:pPr>
          <a:r>
            <a:rPr lang="en-US" cap="none" dirty="0">
              <a:solidFill>
                <a:schemeClr val="accent1"/>
              </a:solidFill>
            </a:rPr>
            <a:t>Franchise Finance GEP</a:t>
          </a:r>
        </a:p>
      </dgm:t>
    </dgm:pt>
    <dgm:pt modelId="{112AF7F1-7023-4416-AA47-BEA771250936}" type="parTrans" cxnId="{C8B179A9-B01B-436A-B4A9-E5D1D60F021F}">
      <dgm:prSet/>
      <dgm:spPr/>
      <dgm:t>
        <a:bodyPr/>
        <a:lstStyle/>
        <a:p>
          <a:endParaRPr lang="en-US"/>
        </a:p>
      </dgm:t>
    </dgm:pt>
    <dgm:pt modelId="{FB216744-4225-475A-93D2-6DD3474763F5}" type="sibTrans" cxnId="{C8B179A9-B01B-436A-B4A9-E5D1D60F021F}">
      <dgm:prSet/>
      <dgm:spPr/>
      <dgm:t>
        <a:bodyPr/>
        <a:lstStyle/>
        <a:p>
          <a:endParaRPr lang="en-US"/>
        </a:p>
      </dgm:t>
    </dgm:pt>
    <dgm:pt modelId="{0A0EE8C3-ECB1-4568-822F-694D75C0D1B5}" type="pres">
      <dgm:prSet presAssocID="{11EF4914-64DD-482C-8852-7F58147CDAAA}" presName="root" presStyleCnt="0">
        <dgm:presLayoutVars>
          <dgm:dir/>
          <dgm:resizeHandles val="exact"/>
        </dgm:presLayoutVars>
      </dgm:prSet>
      <dgm:spPr/>
    </dgm:pt>
    <dgm:pt modelId="{9C630EE1-543B-406C-AA6D-0CDF44E8FEE0}" type="pres">
      <dgm:prSet presAssocID="{5D99E42C-42FE-4219-AF83-BE908406D3F7}" presName="compNode" presStyleCnt="0"/>
      <dgm:spPr/>
    </dgm:pt>
    <dgm:pt modelId="{4A2F9B13-3906-4DA7-9BC0-5677196872B1}" type="pres">
      <dgm:prSet presAssocID="{5D99E42C-42FE-4219-AF83-BE908406D3F7}" presName="iconRect" presStyleLbl="node1" presStyleIdx="0" presStyleCnt="4" custLinFactNeighborX="-40625" custLinFactNeighborY="-174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oan with solid fill"/>
        </a:ext>
      </dgm:extLst>
    </dgm:pt>
    <dgm:pt modelId="{AACEB3C1-18ED-4A06-97E5-D3D4F6721CFA}" type="pres">
      <dgm:prSet presAssocID="{5D99E42C-42FE-4219-AF83-BE908406D3F7}" presName="spaceRect" presStyleCnt="0"/>
      <dgm:spPr/>
    </dgm:pt>
    <dgm:pt modelId="{F98B97E9-8A00-4D26-84FB-4DFA2B0BCC46}" type="pres">
      <dgm:prSet presAssocID="{5D99E42C-42FE-4219-AF83-BE908406D3F7}" presName="textRect" presStyleLbl="revTx" presStyleIdx="0" presStyleCnt="4" custLinFactNeighborX="-32508" custLinFactNeighborY="8042">
        <dgm:presLayoutVars>
          <dgm:chMax val="1"/>
          <dgm:chPref val="1"/>
        </dgm:presLayoutVars>
      </dgm:prSet>
      <dgm:spPr/>
    </dgm:pt>
    <dgm:pt modelId="{E3665977-79AD-4F8A-9023-FCF389FBCE77}" type="pres">
      <dgm:prSet presAssocID="{C4E52487-781B-4608-BA0C-9C45799FD918}" presName="sibTrans" presStyleCnt="0"/>
      <dgm:spPr/>
    </dgm:pt>
    <dgm:pt modelId="{DEDD6FCF-F09A-45CC-A349-77EBD10A9743}" type="pres">
      <dgm:prSet presAssocID="{84C88C6D-4E72-4D55-AF69-5B6E77B52741}" presName="compNode" presStyleCnt="0"/>
      <dgm:spPr/>
    </dgm:pt>
    <dgm:pt modelId="{39C57EE5-E756-4343-84F5-F121D07F55B0}" type="pres">
      <dgm:prSet presAssocID="{84C88C6D-4E72-4D55-AF69-5B6E77B52741}" presName="iconRect" presStyleLbl="node1" presStyleIdx="1" presStyleCnt="4" custLinFactNeighborX="-42076" custLinFactNeighborY="-8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tract with solid fill"/>
        </a:ext>
      </dgm:extLst>
    </dgm:pt>
    <dgm:pt modelId="{2FE00747-0395-4032-AC5F-07648A7E48FF}" type="pres">
      <dgm:prSet presAssocID="{84C88C6D-4E72-4D55-AF69-5B6E77B52741}" presName="spaceRect" presStyleCnt="0"/>
      <dgm:spPr/>
    </dgm:pt>
    <dgm:pt modelId="{35523BB4-42D3-41A7-B735-4717C3F1428F}" type="pres">
      <dgm:prSet presAssocID="{84C88C6D-4E72-4D55-AF69-5B6E77B52741}" presName="textRect" presStyleLbl="revTx" presStyleIdx="1" presStyleCnt="4" custLinFactNeighborX="-17628" custLinFactNeighborY="8042">
        <dgm:presLayoutVars>
          <dgm:chMax val="1"/>
          <dgm:chPref val="1"/>
        </dgm:presLayoutVars>
      </dgm:prSet>
      <dgm:spPr/>
    </dgm:pt>
    <dgm:pt modelId="{EF398B13-3452-4312-A45D-A48F8D4810A8}" type="pres">
      <dgm:prSet presAssocID="{34B71D5E-7CD9-4F21-896E-DCA995C556FD}" presName="sibTrans" presStyleCnt="0"/>
      <dgm:spPr/>
    </dgm:pt>
    <dgm:pt modelId="{5DD1368A-14D4-4844-BB2C-968EDD8AAEFD}" type="pres">
      <dgm:prSet presAssocID="{548AF98A-442B-4F63-BD15-C02A9D495DEF}" presName="compNode" presStyleCnt="0"/>
      <dgm:spPr/>
    </dgm:pt>
    <dgm:pt modelId="{AD30C5C9-CA7C-4A42-A566-800306775CE2}" type="pres">
      <dgm:prSet presAssocID="{548AF98A-442B-4F63-BD15-C02A9D495DEF}" presName="iconRect" presStyleLbl="node1" presStyleIdx="2" presStyleCnt="4" custLinFactNeighborX="-42076" custLinFactNeighborY="-8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ckey Stick Curve Graph with solid fill"/>
        </a:ext>
      </dgm:extLst>
    </dgm:pt>
    <dgm:pt modelId="{1CE237C4-B855-49A3-9457-315258562A88}" type="pres">
      <dgm:prSet presAssocID="{548AF98A-442B-4F63-BD15-C02A9D495DEF}" presName="spaceRect" presStyleCnt="0"/>
      <dgm:spPr/>
    </dgm:pt>
    <dgm:pt modelId="{FF35934E-3DDC-495C-9D89-E66255A07F3F}" type="pres">
      <dgm:prSet presAssocID="{548AF98A-442B-4F63-BD15-C02A9D495DEF}" presName="textRect" presStyleLbl="revTx" presStyleIdx="2" presStyleCnt="4" custLinFactNeighborX="-14364" custLinFactNeighborY="8042">
        <dgm:presLayoutVars>
          <dgm:chMax val="1"/>
          <dgm:chPref val="1"/>
        </dgm:presLayoutVars>
      </dgm:prSet>
      <dgm:spPr/>
    </dgm:pt>
    <dgm:pt modelId="{753AEB61-7C35-499D-A3C2-8DCBCE462D98}" type="pres">
      <dgm:prSet presAssocID="{ACB7E651-D43C-4C11-9A80-D8095F970FEE}" presName="sibTrans" presStyleCnt="0"/>
      <dgm:spPr/>
    </dgm:pt>
    <dgm:pt modelId="{EB75D0EE-7B86-45FC-8495-B9C2C4ADDBB9}" type="pres">
      <dgm:prSet presAssocID="{440DAA79-F694-4908-9AEA-F4C5C20C92AF}" presName="compNode" presStyleCnt="0"/>
      <dgm:spPr/>
    </dgm:pt>
    <dgm:pt modelId="{56D78339-4271-4840-9B4A-6883AD7AE679}" type="pres">
      <dgm:prSet presAssocID="{440DAA79-F694-4908-9AEA-F4C5C20C92AF}" presName="iconRect" presStyleLbl="node1" presStyleIdx="3" presStyleCnt="4" custLinFactNeighborX="-23214" custLinFactNeighborY="-8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chemeClr val="accent1">
              <a:alpha val="0"/>
            </a:schemeClr>
          </a:solidFill>
        </a:ln>
      </dgm:spPr>
      <dgm:extLst>
        <a:ext uri="{E40237B7-FDA0-4F09-8148-C483321AD2D9}">
          <dgm14:cNvPr xmlns:dgm14="http://schemas.microsoft.com/office/drawing/2010/diagram" id="0" name="" descr="Store outline"/>
        </a:ext>
      </dgm:extLst>
    </dgm:pt>
    <dgm:pt modelId="{879BCABE-2A06-4505-AAEA-84AFE2873B67}" type="pres">
      <dgm:prSet presAssocID="{440DAA79-F694-4908-9AEA-F4C5C20C92AF}" presName="spaceRect" presStyleCnt="0"/>
      <dgm:spPr/>
    </dgm:pt>
    <dgm:pt modelId="{D13695F6-3E9F-4CF6-B69A-81FFAC2F7011}" type="pres">
      <dgm:prSet presAssocID="{440DAA79-F694-4908-9AEA-F4C5C20C92AF}" presName="textRect" presStyleLbl="revTx" presStyleIdx="3" presStyleCnt="4" custLinFactNeighborX="-7835" custLinFactNeighborY="8042">
        <dgm:presLayoutVars>
          <dgm:chMax val="1"/>
          <dgm:chPref val="1"/>
        </dgm:presLayoutVars>
      </dgm:prSet>
      <dgm:spPr/>
    </dgm:pt>
  </dgm:ptLst>
  <dgm:cxnLst>
    <dgm:cxn modelId="{14D4243F-ED17-452C-9977-0314B2806218}" type="presOf" srcId="{11EF4914-64DD-482C-8852-7F58147CDAAA}" destId="{0A0EE8C3-ECB1-4568-822F-694D75C0D1B5}" srcOrd="0" destOrd="0" presId="urn:microsoft.com/office/officeart/2018/2/layout/IconLabelList"/>
    <dgm:cxn modelId="{18C03551-EC99-458D-9439-5041A3EC46BC}" type="presOf" srcId="{5D99E42C-42FE-4219-AF83-BE908406D3F7}" destId="{F98B97E9-8A00-4D26-84FB-4DFA2B0BCC46}" srcOrd="0" destOrd="0" presId="urn:microsoft.com/office/officeart/2018/2/layout/IconLabelList"/>
    <dgm:cxn modelId="{5AE87B5F-63A5-49DA-877D-D9C97F98E236}" type="presOf" srcId="{84C88C6D-4E72-4D55-AF69-5B6E77B52741}" destId="{35523BB4-42D3-41A7-B735-4717C3F1428F}" srcOrd="0" destOrd="0" presId="urn:microsoft.com/office/officeart/2018/2/layout/IconLabelList"/>
    <dgm:cxn modelId="{A587716B-448C-42C5-8EE4-CB825065440E}" type="presOf" srcId="{548AF98A-442B-4F63-BD15-C02A9D495DEF}" destId="{FF35934E-3DDC-495C-9D89-E66255A07F3F}" srcOrd="0" destOrd="0" presId="urn:microsoft.com/office/officeart/2018/2/layout/IconLabelList"/>
    <dgm:cxn modelId="{618A8C97-3E3C-4D15-AF39-941444C045A8}" srcId="{11EF4914-64DD-482C-8852-7F58147CDAAA}" destId="{548AF98A-442B-4F63-BD15-C02A9D495DEF}" srcOrd="2" destOrd="0" parTransId="{A14E91DA-0244-4ABF-A762-2266B8048C4F}" sibTransId="{ACB7E651-D43C-4C11-9A80-D8095F970FEE}"/>
    <dgm:cxn modelId="{9E875CA4-9C54-4B38-A187-D69370409597}" srcId="{11EF4914-64DD-482C-8852-7F58147CDAAA}" destId="{84C88C6D-4E72-4D55-AF69-5B6E77B52741}" srcOrd="1" destOrd="0" parTransId="{2DEA288B-F8B8-401C-AD51-E9759ADD04CE}" sibTransId="{34B71D5E-7CD9-4F21-896E-DCA995C556FD}"/>
    <dgm:cxn modelId="{C8B179A9-B01B-436A-B4A9-E5D1D60F021F}" srcId="{11EF4914-64DD-482C-8852-7F58147CDAAA}" destId="{440DAA79-F694-4908-9AEA-F4C5C20C92AF}" srcOrd="3" destOrd="0" parTransId="{112AF7F1-7023-4416-AA47-BEA771250936}" sibTransId="{FB216744-4225-475A-93D2-6DD3474763F5}"/>
    <dgm:cxn modelId="{B2ADF5D6-4883-457F-A926-CABE1B14EF65}" type="presOf" srcId="{440DAA79-F694-4908-9AEA-F4C5C20C92AF}" destId="{D13695F6-3E9F-4CF6-B69A-81FFAC2F7011}" srcOrd="0" destOrd="0" presId="urn:microsoft.com/office/officeart/2018/2/layout/IconLabelList"/>
    <dgm:cxn modelId="{B6120CFF-DCAF-4F79-A4B9-159C2CEC4656}" srcId="{11EF4914-64DD-482C-8852-7F58147CDAAA}" destId="{5D99E42C-42FE-4219-AF83-BE908406D3F7}" srcOrd="0" destOrd="0" parTransId="{987FB60C-5C2B-41E7-9501-630D0021C006}" sibTransId="{C4E52487-781B-4608-BA0C-9C45799FD918}"/>
    <dgm:cxn modelId="{DD17CF65-0C79-467F-9811-5C336AA044BA}" type="presParOf" srcId="{0A0EE8C3-ECB1-4568-822F-694D75C0D1B5}" destId="{9C630EE1-543B-406C-AA6D-0CDF44E8FEE0}" srcOrd="0" destOrd="0" presId="urn:microsoft.com/office/officeart/2018/2/layout/IconLabelList"/>
    <dgm:cxn modelId="{4DF7B156-25F8-4CA6-A2F3-F267DB9056E8}" type="presParOf" srcId="{9C630EE1-543B-406C-AA6D-0CDF44E8FEE0}" destId="{4A2F9B13-3906-4DA7-9BC0-5677196872B1}" srcOrd="0" destOrd="0" presId="urn:microsoft.com/office/officeart/2018/2/layout/IconLabelList"/>
    <dgm:cxn modelId="{A42708BF-3946-4C97-8273-F3F1CFA6C519}" type="presParOf" srcId="{9C630EE1-543B-406C-AA6D-0CDF44E8FEE0}" destId="{AACEB3C1-18ED-4A06-97E5-D3D4F6721CFA}" srcOrd="1" destOrd="0" presId="urn:microsoft.com/office/officeart/2018/2/layout/IconLabelList"/>
    <dgm:cxn modelId="{F7A92CDB-B84B-4A0C-9BD7-3B840403BD16}" type="presParOf" srcId="{9C630EE1-543B-406C-AA6D-0CDF44E8FEE0}" destId="{F98B97E9-8A00-4D26-84FB-4DFA2B0BCC46}" srcOrd="2" destOrd="0" presId="urn:microsoft.com/office/officeart/2018/2/layout/IconLabelList"/>
    <dgm:cxn modelId="{5A7705F5-362C-4E97-8876-1247A2AAAADE}" type="presParOf" srcId="{0A0EE8C3-ECB1-4568-822F-694D75C0D1B5}" destId="{E3665977-79AD-4F8A-9023-FCF389FBCE77}" srcOrd="1" destOrd="0" presId="urn:microsoft.com/office/officeart/2018/2/layout/IconLabelList"/>
    <dgm:cxn modelId="{E3CE3B34-1AFD-432A-B9F2-83A72D05EE68}" type="presParOf" srcId="{0A0EE8C3-ECB1-4568-822F-694D75C0D1B5}" destId="{DEDD6FCF-F09A-45CC-A349-77EBD10A9743}" srcOrd="2" destOrd="0" presId="urn:microsoft.com/office/officeart/2018/2/layout/IconLabelList"/>
    <dgm:cxn modelId="{C5B5A747-54F2-4880-AAF3-C223B14D2B97}" type="presParOf" srcId="{DEDD6FCF-F09A-45CC-A349-77EBD10A9743}" destId="{39C57EE5-E756-4343-84F5-F121D07F55B0}" srcOrd="0" destOrd="0" presId="urn:microsoft.com/office/officeart/2018/2/layout/IconLabelList"/>
    <dgm:cxn modelId="{BF0F5405-95F6-4560-A5FB-73D6F6CB78F1}" type="presParOf" srcId="{DEDD6FCF-F09A-45CC-A349-77EBD10A9743}" destId="{2FE00747-0395-4032-AC5F-07648A7E48FF}" srcOrd="1" destOrd="0" presId="urn:microsoft.com/office/officeart/2018/2/layout/IconLabelList"/>
    <dgm:cxn modelId="{0DA5991D-25F5-4F1B-8FC5-2EB3264616BD}" type="presParOf" srcId="{DEDD6FCF-F09A-45CC-A349-77EBD10A9743}" destId="{35523BB4-42D3-41A7-B735-4717C3F1428F}" srcOrd="2" destOrd="0" presId="urn:microsoft.com/office/officeart/2018/2/layout/IconLabelList"/>
    <dgm:cxn modelId="{09A630C4-A46A-4A08-BA7A-DA96FAED6EBE}" type="presParOf" srcId="{0A0EE8C3-ECB1-4568-822F-694D75C0D1B5}" destId="{EF398B13-3452-4312-A45D-A48F8D4810A8}" srcOrd="3" destOrd="0" presId="urn:microsoft.com/office/officeart/2018/2/layout/IconLabelList"/>
    <dgm:cxn modelId="{5506469A-7128-477C-B5A2-904A0FAC66F9}" type="presParOf" srcId="{0A0EE8C3-ECB1-4568-822F-694D75C0D1B5}" destId="{5DD1368A-14D4-4844-BB2C-968EDD8AAEFD}" srcOrd="4" destOrd="0" presId="urn:microsoft.com/office/officeart/2018/2/layout/IconLabelList"/>
    <dgm:cxn modelId="{D26C6853-DF7A-45C6-A16E-6479D0DE475A}" type="presParOf" srcId="{5DD1368A-14D4-4844-BB2C-968EDD8AAEFD}" destId="{AD30C5C9-CA7C-4A42-A566-800306775CE2}" srcOrd="0" destOrd="0" presId="urn:microsoft.com/office/officeart/2018/2/layout/IconLabelList"/>
    <dgm:cxn modelId="{E8E2C24F-2134-48AC-A75F-9972C8885E56}" type="presParOf" srcId="{5DD1368A-14D4-4844-BB2C-968EDD8AAEFD}" destId="{1CE237C4-B855-49A3-9457-315258562A88}" srcOrd="1" destOrd="0" presId="urn:microsoft.com/office/officeart/2018/2/layout/IconLabelList"/>
    <dgm:cxn modelId="{6F49D7A1-5564-41A6-B7E9-3D0D39F84EF6}" type="presParOf" srcId="{5DD1368A-14D4-4844-BB2C-968EDD8AAEFD}" destId="{FF35934E-3DDC-495C-9D89-E66255A07F3F}" srcOrd="2" destOrd="0" presId="urn:microsoft.com/office/officeart/2018/2/layout/IconLabelList"/>
    <dgm:cxn modelId="{9E35F62A-EACA-40A7-9660-67F038E96964}" type="presParOf" srcId="{0A0EE8C3-ECB1-4568-822F-694D75C0D1B5}" destId="{753AEB61-7C35-499D-A3C2-8DCBCE462D98}" srcOrd="5" destOrd="0" presId="urn:microsoft.com/office/officeart/2018/2/layout/IconLabelList"/>
    <dgm:cxn modelId="{213BD3CF-019E-4C03-8BF5-85D3EF52C30A}" type="presParOf" srcId="{0A0EE8C3-ECB1-4568-822F-694D75C0D1B5}" destId="{EB75D0EE-7B86-45FC-8495-B9C2C4ADDBB9}" srcOrd="6" destOrd="0" presId="urn:microsoft.com/office/officeart/2018/2/layout/IconLabelList"/>
    <dgm:cxn modelId="{177754FA-10A6-448E-B536-BA2353977C9F}" type="presParOf" srcId="{EB75D0EE-7B86-45FC-8495-B9C2C4ADDBB9}" destId="{56D78339-4271-4840-9B4A-6883AD7AE679}" srcOrd="0" destOrd="0" presId="urn:microsoft.com/office/officeart/2018/2/layout/IconLabelList"/>
    <dgm:cxn modelId="{02A9F147-16CA-4A78-91C0-05989B004BC0}" type="presParOf" srcId="{EB75D0EE-7B86-45FC-8495-B9C2C4ADDBB9}" destId="{879BCABE-2A06-4505-AAEA-84AFE2873B67}" srcOrd="1" destOrd="0" presId="urn:microsoft.com/office/officeart/2018/2/layout/IconLabelList"/>
    <dgm:cxn modelId="{10843101-D31D-4E1A-86DD-686A1660839C}" type="presParOf" srcId="{EB75D0EE-7B86-45FC-8495-B9C2C4ADDBB9}" destId="{D13695F6-3E9F-4CF6-B69A-81FFAC2F701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44AF39-8BFD-438C-9BAB-FC04FD42C4EB}" type="doc">
      <dgm:prSet loTypeId="urn:microsoft.com/office/officeart/2018/2/layout/IconLabelList" loCatId="icon" qsTypeId="urn:microsoft.com/office/officeart/2005/8/quickstyle/simple1" qsCatId="simple" csTypeId="urn:microsoft.com/office/officeart/2005/8/colors/accent1_1" csCatId="accent1" phldr="1"/>
      <dgm:spPr/>
      <dgm:t>
        <a:bodyPr/>
        <a:lstStyle/>
        <a:p>
          <a:endParaRPr lang="en-US"/>
        </a:p>
      </dgm:t>
    </dgm:pt>
    <dgm:pt modelId="{4D54A1D9-BC78-4DC2-98D5-66EA5648636D}">
      <dgm:prSet custT="1"/>
      <dgm:spPr/>
      <dgm:t>
        <a:bodyPr/>
        <a:lstStyle/>
        <a:p>
          <a:pPr>
            <a:lnSpc>
              <a:spcPct val="100000"/>
            </a:lnSpc>
          </a:pPr>
          <a:r>
            <a:rPr lang="en-US" sz="1600" dirty="0">
              <a:solidFill>
                <a:schemeClr val="accent1"/>
              </a:solidFill>
              <a:latin typeface="Arial" panose="020B0604020202020204" pitchFamily="34" charset="0"/>
              <a:cs typeface="Arial" panose="020B0604020202020204" pitchFamily="34" charset="0"/>
            </a:rPr>
            <a:t>Facilitating CIPC registrations</a:t>
          </a:r>
        </a:p>
      </dgm:t>
    </dgm:pt>
    <dgm:pt modelId="{6B239A70-E96B-4229-95F1-E30A2B315D90}" type="parTrans" cxnId="{018228C5-91D1-4051-A582-F46081627407}">
      <dgm:prSet/>
      <dgm:spPr/>
      <dgm:t>
        <a:bodyPr/>
        <a:lstStyle/>
        <a:p>
          <a:endParaRPr lang="en-US"/>
        </a:p>
      </dgm:t>
    </dgm:pt>
    <dgm:pt modelId="{BF86E4B2-1CF1-48CC-B23B-5CE3DFAD9D77}" type="sibTrans" cxnId="{018228C5-91D1-4051-A582-F46081627407}">
      <dgm:prSet/>
      <dgm:spPr/>
      <dgm:t>
        <a:bodyPr/>
        <a:lstStyle/>
        <a:p>
          <a:endParaRPr lang="en-US"/>
        </a:p>
      </dgm:t>
    </dgm:pt>
    <dgm:pt modelId="{F953EB89-AE57-4869-BC94-DCC88B76F008}">
      <dgm:prSet custT="1"/>
      <dgm:spPr/>
      <dgm:t>
        <a:bodyPr/>
        <a:lstStyle/>
        <a:p>
          <a:pPr>
            <a:lnSpc>
              <a:spcPct val="100000"/>
            </a:lnSpc>
          </a:pPr>
          <a:r>
            <a:rPr lang="en-US" sz="1600" b="0" dirty="0">
              <a:solidFill>
                <a:schemeClr val="accent1"/>
              </a:solidFill>
            </a:rPr>
            <a:t>Support in development of  business plans</a:t>
          </a:r>
        </a:p>
      </dgm:t>
    </dgm:pt>
    <dgm:pt modelId="{6A1F9490-E5B8-4995-83C6-E95E709F09FA}" type="parTrans" cxnId="{EB71929A-0F75-460C-93F7-179EB99EF1AB}">
      <dgm:prSet/>
      <dgm:spPr/>
      <dgm:t>
        <a:bodyPr/>
        <a:lstStyle/>
        <a:p>
          <a:endParaRPr lang="en-US"/>
        </a:p>
      </dgm:t>
    </dgm:pt>
    <dgm:pt modelId="{34A7211C-2FD3-4A5A-832B-C48A75C68A84}" type="sibTrans" cxnId="{EB71929A-0F75-460C-93F7-179EB99EF1AB}">
      <dgm:prSet/>
      <dgm:spPr/>
      <dgm:t>
        <a:bodyPr/>
        <a:lstStyle/>
        <a:p>
          <a:endParaRPr lang="en-US"/>
        </a:p>
      </dgm:t>
    </dgm:pt>
    <dgm:pt modelId="{FB8E762D-A305-4F38-A55A-8F2D2782C330}">
      <dgm:prSet custT="1"/>
      <dgm:spPr/>
      <dgm:t>
        <a:bodyPr/>
        <a:lstStyle/>
        <a:p>
          <a:pPr>
            <a:lnSpc>
              <a:spcPct val="100000"/>
            </a:lnSpc>
          </a:pPr>
          <a:r>
            <a:rPr lang="en-US" sz="1600" dirty="0">
              <a:solidFill>
                <a:schemeClr val="accent1"/>
              </a:solidFill>
            </a:rPr>
            <a:t>Business development support interventions</a:t>
          </a:r>
        </a:p>
      </dgm:t>
    </dgm:pt>
    <dgm:pt modelId="{2CE96DB6-67C9-42DE-8198-7ED8293D8033}" type="parTrans" cxnId="{92AD0EA1-9EDB-47AD-848D-DE10C05BCE20}">
      <dgm:prSet/>
      <dgm:spPr/>
      <dgm:t>
        <a:bodyPr/>
        <a:lstStyle/>
        <a:p>
          <a:endParaRPr lang="en-US"/>
        </a:p>
      </dgm:t>
    </dgm:pt>
    <dgm:pt modelId="{54D802E0-8FAF-42FC-BF90-879D5BD54434}" type="sibTrans" cxnId="{92AD0EA1-9EDB-47AD-848D-DE10C05BCE20}">
      <dgm:prSet/>
      <dgm:spPr/>
      <dgm:t>
        <a:bodyPr/>
        <a:lstStyle/>
        <a:p>
          <a:endParaRPr lang="en-US"/>
        </a:p>
      </dgm:t>
    </dgm:pt>
    <dgm:pt modelId="{D201B435-F579-4C46-B2BD-4068C9D7E42D}">
      <dgm:prSet custT="1"/>
      <dgm:spPr/>
      <dgm:t>
        <a:bodyPr/>
        <a:lstStyle/>
        <a:p>
          <a:pPr>
            <a:lnSpc>
              <a:spcPct val="100000"/>
            </a:lnSpc>
          </a:pPr>
          <a:r>
            <a:rPr lang="en-US" sz="1600" b="0" dirty="0">
              <a:solidFill>
                <a:schemeClr val="accent1"/>
              </a:solidFill>
            </a:rPr>
            <a:t>Assisting in Project preparation</a:t>
          </a:r>
        </a:p>
      </dgm:t>
    </dgm:pt>
    <dgm:pt modelId="{7024AE08-E06E-496E-AE0D-766698A04D3F}" type="parTrans" cxnId="{B7CA37F1-702E-4EB9-B2D1-1060529CE97F}">
      <dgm:prSet/>
      <dgm:spPr/>
      <dgm:t>
        <a:bodyPr/>
        <a:lstStyle/>
        <a:p>
          <a:endParaRPr lang="en-US"/>
        </a:p>
      </dgm:t>
    </dgm:pt>
    <dgm:pt modelId="{1D638218-254B-4F02-85E1-A58FE9692C51}" type="sibTrans" cxnId="{B7CA37F1-702E-4EB9-B2D1-1060529CE97F}">
      <dgm:prSet/>
      <dgm:spPr/>
      <dgm:t>
        <a:bodyPr/>
        <a:lstStyle/>
        <a:p>
          <a:endParaRPr lang="en-US"/>
        </a:p>
      </dgm:t>
    </dgm:pt>
    <dgm:pt modelId="{66025FC1-18D8-4923-B119-A46611DF2301}">
      <dgm:prSet custT="1"/>
      <dgm:spPr/>
      <dgm:t>
        <a:bodyPr/>
        <a:lstStyle/>
        <a:p>
          <a:pPr>
            <a:lnSpc>
              <a:spcPct val="100000"/>
            </a:lnSpc>
          </a:pPr>
          <a:r>
            <a:rPr lang="en-US" sz="1600" dirty="0">
              <a:solidFill>
                <a:schemeClr val="accent1"/>
              </a:solidFill>
            </a:rPr>
            <a:t>Conducting due diligence</a:t>
          </a:r>
        </a:p>
      </dgm:t>
    </dgm:pt>
    <dgm:pt modelId="{CC15577F-B90A-47DA-A683-BF6EC04F6CF5}" type="parTrans" cxnId="{183742DF-4A8D-41CB-A4E1-D4D90871330F}">
      <dgm:prSet/>
      <dgm:spPr/>
      <dgm:t>
        <a:bodyPr/>
        <a:lstStyle/>
        <a:p>
          <a:endParaRPr lang="en-US"/>
        </a:p>
      </dgm:t>
    </dgm:pt>
    <dgm:pt modelId="{008A7FD1-FB6A-4FFC-8EF3-0FBDE6651992}" type="sibTrans" cxnId="{183742DF-4A8D-41CB-A4E1-D4D90871330F}">
      <dgm:prSet/>
      <dgm:spPr/>
      <dgm:t>
        <a:bodyPr/>
        <a:lstStyle/>
        <a:p>
          <a:endParaRPr lang="en-US"/>
        </a:p>
      </dgm:t>
    </dgm:pt>
    <dgm:pt modelId="{26DC6A25-FDF5-4184-9A33-1E0F423405E0}">
      <dgm:prSet custT="1"/>
      <dgm:spPr/>
      <dgm:t>
        <a:bodyPr/>
        <a:lstStyle/>
        <a:p>
          <a:pPr>
            <a:lnSpc>
              <a:spcPct val="100000"/>
            </a:lnSpc>
          </a:pPr>
          <a:r>
            <a:rPr lang="en-US" sz="1600" dirty="0">
              <a:solidFill>
                <a:schemeClr val="accent1"/>
              </a:solidFill>
            </a:rPr>
            <a:t>Provision of Post investment and aftercare services to supported SMMEs</a:t>
          </a:r>
        </a:p>
      </dgm:t>
    </dgm:pt>
    <dgm:pt modelId="{C84BD5A5-0502-4173-AA31-D83E116DC002}" type="parTrans" cxnId="{147620F5-365E-402D-B277-CB0BA9D8C42C}">
      <dgm:prSet/>
      <dgm:spPr/>
      <dgm:t>
        <a:bodyPr/>
        <a:lstStyle/>
        <a:p>
          <a:endParaRPr lang="en-US"/>
        </a:p>
      </dgm:t>
    </dgm:pt>
    <dgm:pt modelId="{B97C2EE7-AE16-43E7-9E85-3AC759848171}" type="sibTrans" cxnId="{147620F5-365E-402D-B277-CB0BA9D8C42C}">
      <dgm:prSet/>
      <dgm:spPr/>
      <dgm:t>
        <a:bodyPr/>
        <a:lstStyle/>
        <a:p>
          <a:endParaRPr lang="en-US"/>
        </a:p>
      </dgm:t>
    </dgm:pt>
    <dgm:pt modelId="{A6FF07A0-464F-4617-8363-B72A555A5BD8}" type="pres">
      <dgm:prSet presAssocID="{CA44AF39-8BFD-438C-9BAB-FC04FD42C4EB}" presName="root" presStyleCnt="0">
        <dgm:presLayoutVars>
          <dgm:dir/>
          <dgm:resizeHandles val="exact"/>
        </dgm:presLayoutVars>
      </dgm:prSet>
      <dgm:spPr/>
    </dgm:pt>
    <dgm:pt modelId="{2DA93DE0-D211-4035-AA70-465B3EEC3C66}" type="pres">
      <dgm:prSet presAssocID="{4D54A1D9-BC78-4DC2-98D5-66EA5648636D}" presName="compNode" presStyleCnt="0"/>
      <dgm:spPr/>
    </dgm:pt>
    <dgm:pt modelId="{69860D38-7DC6-4CC5-8E88-3BD8798474D4}" type="pres">
      <dgm:prSet presAssocID="{4D54A1D9-BC78-4DC2-98D5-66EA5648636D}" presName="iconRect" presStyleLbl="node1" presStyleIdx="0" presStyleCnt="6" custAng="2642911" custScaleX="49853" custScaleY="37577" custLinFactNeighborX="2159" custLinFactNeighborY="73"/>
      <dgm:spPr/>
    </dgm:pt>
    <dgm:pt modelId="{851C0EF0-BF75-445F-B9EE-22A69958B7C9}" type="pres">
      <dgm:prSet presAssocID="{4D54A1D9-BC78-4DC2-98D5-66EA5648636D}" presName="spaceRect" presStyleCnt="0"/>
      <dgm:spPr/>
    </dgm:pt>
    <dgm:pt modelId="{5FEDC012-273B-4375-9D67-16E98ECCA376}" type="pres">
      <dgm:prSet presAssocID="{4D54A1D9-BC78-4DC2-98D5-66EA5648636D}" presName="textRect" presStyleLbl="revTx" presStyleIdx="0" presStyleCnt="6" custLinFactNeighborX="-358" custLinFactNeighborY="83219">
        <dgm:presLayoutVars>
          <dgm:chMax val="1"/>
          <dgm:chPref val="1"/>
        </dgm:presLayoutVars>
      </dgm:prSet>
      <dgm:spPr/>
    </dgm:pt>
    <dgm:pt modelId="{7C84C150-146B-40F7-9495-1598F360C9EA}" type="pres">
      <dgm:prSet presAssocID="{BF86E4B2-1CF1-48CC-B23B-5CE3DFAD9D77}" presName="sibTrans" presStyleCnt="0"/>
      <dgm:spPr/>
    </dgm:pt>
    <dgm:pt modelId="{9FFAE2AB-3B5C-4FE0-966B-46F73D07F83B}" type="pres">
      <dgm:prSet presAssocID="{F953EB89-AE57-4869-BC94-DCC88B76F008}" presName="compNode" presStyleCnt="0"/>
      <dgm:spPr/>
    </dgm:pt>
    <dgm:pt modelId="{B705B190-3E39-4A25-86D9-64D6CF2308D9}" type="pres">
      <dgm:prSet presAssocID="{F953EB89-AE57-4869-BC94-DCC88B76F008}" presName="iconRect" presStyleLbl="node1" presStyleIdx="1" presStyleCnt="6" custFlipVert="1" custScaleX="11755" custScaleY="24091"/>
      <dgm:spPr>
        <a:noFill/>
        <a:ln>
          <a:noFill/>
        </a:ln>
      </dgm:spPr>
    </dgm:pt>
    <dgm:pt modelId="{A3192365-AD24-4F2F-A341-019AF28B5EBD}" type="pres">
      <dgm:prSet presAssocID="{F953EB89-AE57-4869-BC94-DCC88B76F008}" presName="spaceRect" presStyleCnt="0"/>
      <dgm:spPr/>
    </dgm:pt>
    <dgm:pt modelId="{9C932346-FB01-45BE-94C5-DE9281270B60}" type="pres">
      <dgm:prSet presAssocID="{F953EB89-AE57-4869-BC94-DCC88B76F008}" presName="textRect" presStyleLbl="revTx" presStyleIdx="1" presStyleCnt="6" custLinFactNeighborX="73" custLinFactNeighborY="87761">
        <dgm:presLayoutVars>
          <dgm:chMax val="1"/>
          <dgm:chPref val="1"/>
        </dgm:presLayoutVars>
      </dgm:prSet>
      <dgm:spPr/>
    </dgm:pt>
    <dgm:pt modelId="{C4B7F16D-8FF8-454B-92E7-3977375CF030}" type="pres">
      <dgm:prSet presAssocID="{34A7211C-2FD3-4A5A-832B-C48A75C68A84}" presName="sibTrans" presStyleCnt="0"/>
      <dgm:spPr/>
    </dgm:pt>
    <dgm:pt modelId="{E5C512E1-4543-4917-ADDF-747FD862353F}" type="pres">
      <dgm:prSet presAssocID="{FB8E762D-A305-4F38-A55A-8F2D2782C330}" presName="compNode" presStyleCnt="0"/>
      <dgm:spPr/>
    </dgm:pt>
    <dgm:pt modelId="{96EA14A1-EA12-4BDF-9139-14F71BDC399E}" type="pres">
      <dgm:prSet presAssocID="{FB8E762D-A305-4F38-A55A-8F2D2782C330}" presName="iconRect" presStyleLbl="node1" presStyleIdx="2" presStyleCnt="6" custAng="11538035" custFlipVert="1" custScaleX="98435" custScaleY="107022"/>
      <dgm:spPr>
        <a:noFill/>
        <a:ln>
          <a:noFill/>
        </a:ln>
      </dgm:spPr>
    </dgm:pt>
    <dgm:pt modelId="{E07F1385-4398-44D1-A9F5-12667957E405}" type="pres">
      <dgm:prSet presAssocID="{FB8E762D-A305-4F38-A55A-8F2D2782C330}" presName="spaceRect" presStyleCnt="0"/>
      <dgm:spPr/>
    </dgm:pt>
    <dgm:pt modelId="{6A96ED4F-C4A0-45A8-93F0-910321A42986}" type="pres">
      <dgm:prSet presAssocID="{FB8E762D-A305-4F38-A55A-8F2D2782C330}" presName="textRect" presStyleLbl="revTx" presStyleIdx="2" presStyleCnt="6" custLinFactNeighborX="8112" custLinFactNeighborY="53412">
        <dgm:presLayoutVars>
          <dgm:chMax val="1"/>
          <dgm:chPref val="1"/>
        </dgm:presLayoutVars>
      </dgm:prSet>
      <dgm:spPr/>
    </dgm:pt>
    <dgm:pt modelId="{9431D977-AE06-456F-BA99-B77D83775DA7}" type="pres">
      <dgm:prSet presAssocID="{54D802E0-8FAF-42FC-BF90-879D5BD54434}" presName="sibTrans" presStyleCnt="0"/>
      <dgm:spPr/>
    </dgm:pt>
    <dgm:pt modelId="{CB8D2D4B-1548-4A7A-88D7-7E8514BCD014}" type="pres">
      <dgm:prSet presAssocID="{D201B435-F579-4C46-B2BD-4068C9D7E42D}" presName="compNode" presStyleCnt="0"/>
      <dgm:spPr/>
    </dgm:pt>
    <dgm:pt modelId="{775124DC-9781-468A-8521-89E44178D7A4}" type="pres">
      <dgm:prSet presAssocID="{D201B435-F579-4C46-B2BD-4068C9D7E42D}" presName="iconRect" presStyleLbl="node1" presStyleIdx="3" presStyleCnt="6"/>
      <dgm:spPr>
        <a:noFill/>
        <a:ln>
          <a:noFill/>
        </a:ln>
      </dgm:spPr>
    </dgm:pt>
    <dgm:pt modelId="{6ED41A32-1FB9-4408-BFD9-DCEBE75191B7}" type="pres">
      <dgm:prSet presAssocID="{D201B435-F579-4C46-B2BD-4068C9D7E42D}" presName="spaceRect" presStyleCnt="0"/>
      <dgm:spPr/>
    </dgm:pt>
    <dgm:pt modelId="{E4473D8C-00F1-44EE-963E-1BEBE59DE93F}" type="pres">
      <dgm:prSet presAssocID="{D201B435-F579-4C46-B2BD-4068C9D7E42D}" presName="textRect" presStyleLbl="revTx" presStyleIdx="3" presStyleCnt="6" custLinFactNeighborX="16059" custLinFactNeighborY="54853">
        <dgm:presLayoutVars>
          <dgm:chMax val="1"/>
          <dgm:chPref val="1"/>
        </dgm:presLayoutVars>
      </dgm:prSet>
      <dgm:spPr/>
    </dgm:pt>
    <dgm:pt modelId="{645B9CD7-E558-44B0-B9E2-EC0870C48D51}" type="pres">
      <dgm:prSet presAssocID="{1D638218-254B-4F02-85E1-A58FE9692C51}" presName="sibTrans" presStyleCnt="0"/>
      <dgm:spPr/>
    </dgm:pt>
    <dgm:pt modelId="{0FA3D7C1-B327-41DF-88A0-49C207573C09}" type="pres">
      <dgm:prSet presAssocID="{66025FC1-18D8-4923-B119-A46611DF2301}" presName="compNode" presStyleCnt="0"/>
      <dgm:spPr/>
    </dgm:pt>
    <dgm:pt modelId="{8B4D1A51-DCAD-4242-8E3D-568F4E5BED86}" type="pres">
      <dgm:prSet presAssocID="{66025FC1-18D8-4923-B119-A46611DF2301}" presName="iconRect" presStyleLbl="node1" presStyleIdx="4" presStyleCnt="6" custScaleX="167229" custScaleY="156523" custLinFactNeighborX="9773" custLinFactNeighborY="3488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02BD7B53-ED92-4941-A43E-3BFA60A4905B}" type="pres">
      <dgm:prSet presAssocID="{66025FC1-18D8-4923-B119-A46611DF2301}" presName="spaceRect" presStyleCnt="0"/>
      <dgm:spPr/>
    </dgm:pt>
    <dgm:pt modelId="{10F52466-F1C3-4C3C-8DD8-D6F8F62CC1A4}" type="pres">
      <dgm:prSet presAssocID="{66025FC1-18D8-4923-B119-A46611DF2301}" presName="textRect" presStyleLbl="revTx" presStyleIdx="4" presStyleCnt="6" custLinFactNeighborX="6950" custLinFactNeighborY="43250">
        <dgm:presLayoutVars>
          <dgm:chMax val="1"/>
          <dgm:chPref val="1"/>
        </dgm:presLayoutVars>
      </dgm:prSet>
      <dgm:spPr/>
    </dgm:pt>
    <dgm:pt modelId="{35D36152-88E6-4746-B0D1-E309D4BB5267}" type="pres">
      <dgm:prSet presAssocID="{008A7FD1-FB6A-4FFC-8EF3-0FBDE6651992}" presName="sibTrans" presStyleCnt="0"/>
      <dgm:spPr/>
    </dgm:pt>
    <dgm:pt modelId="{14C36621-3C3E-4B04-8839-C1A2FB3AC221}" type="pres">
      <dgm:prSet presAssocID="{26DC6A25-FDF5-4184-9A33-1E0F423405E0}" presName="compNode" presStyleCnt="0"/>
      <dgm:spPr/>
    </dgm:pt>
    <dgm:pt modelId="{8FEB5E63-7E26-4AA1-B0BA-A5C4D5F6AC1B}" type="pres">
      <dgm:prSet presAssocID="{26DC6A25-FDF5-4184-9A33-1E0F423405E0}" presName="iconRect" presStyleLbl="node1" presStyleIdx="5" presStyleCnt="6" custScaleX="109953" custScaleY="121189" custLinFactNeighborX="-1301" custLinFactNeighborY="-36762"/>
      <dgm:spPr>
        <a:noFill/>
        <a:ln>
          <a:noFill/>
        </a:ln>
      </dgm:spPr>
    </dgm:pt>
    <dgm:pt modelId="{13D1622A-E570-46DE-9915-E35BE4A6E93E}" type="pres">
      <dgm:prSet presAssocID="{26DC6A25-FDF5-4184-9A33-1E0F423405E0}" presName="spaceRect" presStyleCnt="0"/>
      <dgm:spPr/>
    </dgm:pt>
    <dgm:pt modelId="{BB9BEE10-F202-42FE-848A-549AC9596A24}" type="pres">
      <dgm:prSet presAssocID="{26DC6A25-FDF5-4184-9A33-1E0F423405E0}" presName="textRect" presStyleLbl="revTx" presStyleIdx="5" presStyleCnt="6" custScaleY="83510" custLinFactNeighborX="-1360" custLinFactNeighborY="39072">
        <dgm:presLayoutVars>
          <dgm:chMax val="1"/>
          <dgm:chPref val="1"/>
        </dgm:presLayoutVars>
      </dgm:prSet>
      <dgm:spPr/>
    </dgm:pt>
  </dgm:ptLst>
  <dgm:cxnLst>
    <dgm:cxn modelId="{F4D28525-CF01-4CA6-9F53-66098562742F}" type="presOf" srcId="{D201B435-F579-4C46-B2BD-4068C9D7E42D}" destId="{E4473D8C-00F1-44EE-963E-1BEBE59DE93F}" srcOrd="0" destOrd="0" presId="urn:microsoft.com/office/officeart/2018/2/layout/IconLabelList"/>
    <dgm:cxn modelId="{FEACBF7D-2DAF-4C73-9168-5C1555AA4F9A}" type="presOf" srcId="{4D54A1D9-BC78-4DC2-98D5-66EA5648636D}" destId="{5FEDC012-273B-4375-9D67-16E98ECCA376}" srcOrd="0" destOrd="0" presId="urn:microsoft.com/office/officeart/2018/2/layout/IconLabelList"/>
    <dgm:cxn modelId="{EB71929A-0F75-460C-93F7-179EB99EF1AB}" srcId="{CA44AF39-8BFD-438C-9BAB-FC04FD42C4EB}" destId="{F953EB89-AE57-4869-BC94-DCC88B76F008}" srcOrd="1" destOrd="0" parTransId="{6A1F9490-E5B8-4995-83C6-E95E709F09FA}" sibTransId="{34A7211C-2FD3-4A5A-832B-C48A75C68A84}"/>
    <dgm:cxn modelId="{FE29A9A0-2218-45F4-8D29-80C7A0E62E26}" type="presOf" srcId="{26DC6A25-FDF5-4184-9A33-1E0F423405E0}" destId="{BB9BEE10-F202-42FE-848A-549AC9596A24}" srcOrd="0" destOrd="0" presId="urn:microsoft.com/office/officeart/2018/2/layout/IconLabelList"/>
    <dgm:cxn modelId="{92AD0EA1-9EDB-47AD-848D-DE10C05BCE20}" srcId="{CA44AF39-8BFD-438C-9BAB-FC04FD42C4EB}" destId="{FB8E762D-A305-4F38-A55A-8F2D2782C330}" srcOrd="2" destOrd="0" parTransId="{2CE96DB6-67C9-42DE-8198-7ED8293D8033}" sibTransId="{54D802E0-8FAF-42FC-BF90-879D5BD54434}"/>
    <dgm:cxn modelId="{32FAD7AC-39EB-423E-B283-26E2A07B9D21}" type="presOf" srcId="{F953EB89-AE57-4869-BC94-DCC88B76F008}" destId="{9C932346-FB01-45BE-94C5-DE9281270B60}" srcOrd="0" destOrd="0" presId="urn:microsoft.com/office/officeart/2018/2/layout/IconLabelList"/>
    <dgm:cxn modelId="{A008DFB4-8C2A-469D-8121-1BA0823E27FE}" type="presOf" srcId="{66025FC1-18D8-4923-B119-A46611DF2301}" destId="{10F52466-F1C3-4C3C-8DD8-D6F8F62CC1A4}" srcOrd="0" destOrd="0" presId="urn:microsoft.com/office/officeart/2018/2/layout/IconLabelList"/>
    <dgm:cxn modelId="{61206AC4-F436-439F-9DC4-EBE7D5108F52}" type="presOf" srcId="{CA44AF39-8BFD-438C-9BAB-FC04FD42C4EB}" destId="{A6FF07A0-464F-4617-8363-B72A555A5BD8}" srcOrd="0" destOrd="0" presId="urn:microsoft.com/office/officeart/2018/2/layout/IconLabelList"/>
    <dgm:cxn modelId="{018228C5-91D1-4051-A582-F46081627407}" srcId="{CA44AF39-8BFD-438C-9BAB-FC04FD42C4EB}" destId="{4D54A1D9-BC78-4DC2-98D5-66EA5648636D}" srcOrd="0" destOrd="0" parTransId="{6B239A70-E96B-4229-95F1-E30A2B315D90}" sibTransId="{BF86E4B2-1CF1-48CC-B23B-5CE3DFAD9D77}"/>
    <dgm:cxn modelId="{183742DF-4A8D-41CB-A4E1-D4D90871330F}" srcId="{CA44AF39-8BFD-438C-9BAB-FC04FD42C4EB}" destId="{66025FC1-18D8-4923-B119-A46611DF2301}" srcOrd="4" destOrd="0" parTransId="{CC15577F-B90A-47DA-A683-BF6EC04F6CF5}" sibTransId="{008A7FD1-FB6A-4FFC-8EF3-0FBDE6651992}"/>
    <dgm:cxn modelId="{AF7C91EB-7A9D-4006-ADA0-A31F1A13A49A}" type="presOf" srcId="{FB8E762D-A305-4F38-A55A-8F2D2782C330}" destId="{6A96ED4F-C4A0-45A8-93F0-910321A42986}" srcOrd="0" destOrd="0" presId="urn:microsoft.com/office/officeart/2018/2/layout/IconLabelList"/>
    <dgm:cxn modelId="{B7CA37F1-702E-4EB9-B2D1-1060529CE97F}" srcId="{CA44AF39-8BFD-438C-9BAB-FC04FD42C4EB}" destId="{D201B435-F579-4C46-B2BD-4068C9D7E42D}" srcOrd="3" destOrd="0" parTransId="{7024AE08-E06E-496E-AE0D-766698A04D3F}" sibTransId="{1D638218-254B-4F02-85E1-A58FE9692C51}"/>
    <dgm:cxn modelId="{147620F5-365E-402D-B277-CB0BA9D8C42C}" srcId="{CA44AF39-8BFD-438C-9BAB-FC04FD42C4EB}" destId="{26DC6A25-FDF5-4184-9A33-1E0F423405E0}" srcOrd="5" destOrd="0" parTransId="{C84BD5A5-0502-4173-AA31-D83E116DC002}" sibTransId="{B97C2EE7-AE16-43E7-9E85-3AC759848171}"/>
    <dgm:cxn modelId="{3EC7A155-2310-4E30-89C6-4AF96204E93B}" type="presParOf" srcId="{A6FF07A0-464F-4617-8363-B72A555A5BD8}" destId="{2DA93DE0-D211-4035-AA70-465B3EEC3C66}" srcOrd="0" destOrd="0" presId="urn:microsoft.com/office/officeart/2018/2/layout/IconLabelList"/>
    <dgm:cxn modelId="{1684516D-39D4-4925-B04F-7CB3C73D12AA}" type="presParOf" srcId="{2DA93DE0-D211-4035-AA70-465B3EEC3C66}" destId="{69860D38-7DC6-4CC5-8E88-3BD8798474D4}" srcOrd="0" destOrd="0" presId="urn:microsoft.com/office/officeart/2018/2/layout/IconLabelList"/>
    <dgm:cxn modelId="{3A00D05A-3D4F-4F1C-BDC8-ED2C4B64434B}" type="presParOf" srcId="{2DA93DE0-D211-4035-AA70-465B3EEC3C66}" destId="{851C0EF0-BF75-445F-B9EE-22A69958B7C9}" srcOrd="1" destOrd="0" presId="urn:microsoft.com/office/officeart/2018/2/layout/IconLabelList"/>
    <dgm:cxn modelId="{0602D86D-FDC3-427F-8981-EB28B9084355}" type="presParOf" srcId="{2DA93DE0-D211-4035-AA70-465B3EEC3C66}" destId="{5FEDC012-273B-4375-9D67-16E98ECCA376}" srcOrd="2" destOrd="0" presId="urn:microsoft.com/office/officeart/2018/2/layout/IconLabelList"/>
    <dgm:cxn modelId="{A8B79645-1038-4A0E-B498-3D367B58C411}" type="presParOf" srcId="{A6FF07A0-464F-4617-8363-B72A555A5BD8}" destId="{7C84C150-146B-40F7-9495-1598F360C9EA}" srcOrd="1" destOrd="0" presId="urn:microsoft.com/office/officeart/2018/2/layout/IconLabelList"/>
    <dgm:cxn modelId="{01A59460-ECFC-47EC-8C27-6DEBEA8D9D0C}" type="presParOf" srcId="{A6FF07A0-464F-4617-8363-B72A555A5BD8}" destId="{9FFAE2AB-3B5C-4FE0-966B-46F73D07F83B}" srcOrd="2" destOrd="0" presId="urn:microsoft.com/office/officeart/2018/2/layout/IconLabelList"/>
    <dgm:cxn modelId="{139D68A9-8D3B-4CD1-AC9B-AB30B97644DA}" type="presParOf" srcId="{9FFAE2AB-3B5C-4FE0-966B-46F73D07F83B}" destId="{B705B190-3E39-4A25-86D9-64D6CF2308D9}" srcOrd="0" destOrd="0" presId="urn:microsoft.com/office/officeart/2018/2/layout/IconLabelList"/>
    <dgm:cxn modelId="{01E4811D-F4EB-4032-8F41-3703418F060B}" type="presParOf" srcId="{9FFAE2AB-3B5C-4FE0-966B-46F73D07F83B}" destId="{A3192365-AD24-4F2F-A341-019AF28B5EBD}" srcOrd="1" destOrd="0" presId="urn:microsoft.com/office/officeart/2018/2/layout/IconLabelList"/>
    <dgm:cxn modelId="{486ECB7C-5EF6-460F-97E0-1193B92D2A61}" type="presParOf" srcId="{9FFAE2AB-3B5C-4FE0-966B-46F73D07F83B}" destId="{9C932346-FB01-45BE-94C5-DE9281270B60}" srcOrd="2" destOrd="0" presId="urn:microsoft.com/office/officeart/2018/2/layout/IconLabelList"/>
    <dgm:cxn modelId="{D30E6F4C-F4CA-4AE8-863E-1EB919CD9C1A}" type="presParOf" srcId="{A6FF07A0-464F-4617-8363-B72A555A5BD8}" destId="{C4B7F16D-8FF8-454B-92E7-3977375CF030}" srcOrd="3" destOrd="0" presId="urn:microsoft.com/office/officeart/2018/2/layout/IconLabelList"/>
    <dgm:cxn modelId="{854B2BF2-1C6C-403F-9F9F-076409E604BE}" type="presParOf" srcId="{A6FF07A0-464F-4617-8363-B72A555A5BD8}" destId="{E5C512E1-4543-4917-ADDF-747FD862353F}" srcOrd="4" destOrd="0" presId="urn:microsoft.com/office/officeart/2018/2/layout/IconLabelList"/>
    <dgm:cxn modelId="{4623FF3C-358D-4BA1-A866-71BFAAB72FC8}" type="presParOf" srcId="{E5C512E1-4543-4917-ADDF-747FD862353F}" destId="{96EA14A1-EA12-4BDF-9139-14F71BDC399E}" srcOrd="0" destOrd="0" presId="urn:microsoft.com/office/officeart/2018/2/layout/IconLabelList"/>
    <dgm:cxn modelId="{DF8D36B9-87CD-40FC-A852-31D41CC9AEA6}" type="presParOf" srcId="{E5C512E1-4543-4917-ADDF-747FD862353F}" destId="{E07F1385-4398-44D1-A9F5-12667957E405}" srcOrd="1" destOrd="0" presId="urn:microsoft.com/office/officeart/2018/2/layout/IconLabelList"/>
    <dgm:cxn modelId="{77A6C91F-05A3-41E8-8C07-E8398542F4A5}" type="presParOf" srcId="{E5C512E1-4543-4917-ADDF-747FD862353F}" destId="{6A96ED4F-C4A0-45A8-93F0-910321A42986}" srcOrd="2" destOrd="0" presId="urn:microsoft.com/office/officeart/2018/2/layout/IconLabelList"/>
    <dgm:cxn modelId="{9A4B1E5D-3C60-4DA7-922C-490E0A8F8534}" type="presParOf" srcId="{A6FF07A0-464F-4617-8363-B72A555A5BD8}" destId="{9431D977-AE06-456F-BA99-B77D83775DA7}" srcOrd="5" destOrd="0" presId="urn:microsoft.com/office/officeart/2018/2/layout/IconLabelList"/>
    <dgm:cxn modelId="{9B1F49FF-9588-46FC-91B4-6E7F27D61823}" type="presParOf" srcId="{A6FF07A0-464F-4617-8363-B72A555A5BD8}" destId="{CB8D2D4B-1548-4A7A-88D7-7E8514BCD014}" srcOrd="6" destOrd="0" presId="urn:microsoft.com/office/officeart/2018/2/layout/IconLabelList"/>
    <dgm:cxn modelId="{AC064794-EA25-4167-BEAC-8EA6542A4F53}" type="presParOf" srcId="{CB8D2D4B-1548-4A7A-88D7-7E8514BCD014}" destId="{775124DC-9781-468A-8521-89E44178D7A4}" srcOrd="0" destOrd="0" presId="urn:microsoft.com/office/officeart/2018/2/layout/IconLabelList"/>
    <dgm:cxn modelId="{7A5647EE-50AD-4C40-A43E-28E02EACB19B}" type="presParOf" srcId="{CB8D2D4B-1548-4A7A-88D7-7E8514BCD014}" destId="{6ED41A32-1FB9-4408-BFD9-DCEBE75191B7}" srcOrd="1" destOrd="0" presId="urn:microsoft.com/office/officeart/2018/2/layout/IconLabelList"/>
    <dgm:cxn modelId="{2B1F59C7-5140-418A-A8A6-2C7FAFD2A1CB}" type="presParOf" srcId="{CB8D2D4B-1548-4A7A-88D7-7E8514BCD014}" destId="{E4473D8C-00F1-44EE-963E-1BEBE59DE93F}" srcOrd="2" destOrd="0" presId="urn:microsoft.com/office/officeart/2018/2/layout/IconLabelList"/>
    <dgm:cxn modelId="{80E746FA-1BF5-4AD2-8CEF-44A188957BAD}" type="presParOf" srcId="{A6FF07A0-464F-4617-8363-B72A555A5BD8}" destId="{645B9CD7-E558-44B0-B9E2-EC0870C48D51}" srcOrd="7" destOrd="0" presId="urn:microsoft.com/office/officeart/2018/2/layout/IconLabelList"/>
    <dgm:cxn modelId="{130DE0F4-5EBE-4EA0-879F-B90895F1505A}" type="presParOf" srcId="{A6FF07A0-464F-4617-8363-B72A555A5BD8}" destId="{0FA3D7C1-B327-41DF-88A0-49C207573C09}" srcOrd="8" destOrd="0" presId="urn:microsoft.com/office/officeart/2018/2/layout/IconLabelList"/>
    <dgm:cxn modelId="{6A3280BF-1C8F-4889-B95A-6017BD5F9E2D}" type="presParOf" srcId="{0FA3D7C1-B327-41DF-88A0-49C207573C09}" destId="{8B4D1A51-DCAD-4242-8E3D-568F4E5BED86}" srcOrd="0" destOrd="0" presId="urn:microsoft.com/office/officeart/2018/2/layout/IconLabelList"/>
    <dgm:cxn modelId="{CBA81E53-3472-49F8-BE4F-451953952D81}" type="presParOf" srcId="{0FA3D7C1-B327-41DF-88A0-49C207573C09}" destId="{02BD7B53-ED92-4941-A43E-3BFA60A4905B}" srcOrd="1" destOrd="0" presId="urn:microsoft.com/office/officeart/2018/2/layout/IconLabelList"/>
    <dgm:cxn modelId="{4DB31942-C193-48AF-8E9F-CB6B33414355}" type="presParOf" srcId="{0FA3D7C1-B327-41DF-88A0-49C207573C09}" destId="{10F52466-F1C3-4C3C-8DD8-D6F8F62CC1A4}" srcOrd="2" destOrd="0" presId="urn:microsoft.com/office/officeart/2018/2/layout/IconLabelList"/>
    <dgm:cxn modelId="{B1FE5DA0-3CD8-4F1C-8301-C7ED7D202AB1}" type="presParOf" srcId="{A6FF07A0-464F-4617-8363-B72A555A5BD8}" destId="{35D36152-88E6-4746-B0D1-E309D4BB5267}" srcOrd="9" destOrd="0" presId="urn:microsoft.com/office/officeart/2018/2/layout/IconLabelList"/>
    <dgm:cxn modelId="{DC3E0A39-DB9C-4E7E-AAAD-1679168A0129}" type="presParOf" srcId="{A6FF07A0-464F-4617-8363-B72A555A5BD8}" destId="{14C36621-3C3E-4B04-8839-C1A2FB3AC221}" srcOrd="10" destOrd="0" presId="urn:microsoft.com/office/officeart/2018/2/layout/IconLabelList"/>
    <dgm:cxn modelId="{86EC9ECE-B5BC-4ECD-9A06-4E5D2BDDF09C}" type="presParOf" srcId="{14C36621-3C3E-4B04-8839-C1A2FB3AC221}" destId="{8FEB5E63-7E26-4AA1-B0BA-A5C4D5F6AC1B}" srcOrd="0" destOrd="0" presId="urn:microsoft.com/office/officeart/2018/2/layout/IconLabelList"/>
    <dgm:cxn modelId="{65A5183F-76AF-48B6-BD45-1DCE08F18337}" type="presParOf" srcId="{14C36621-3C3E-4B04-8839-C1A2FB3AC221}" destId="{13D1622A-E570-46DE-9915-E35BE4A6E93E}" srcOrd="1" destOrd="0" presId="urn:microsoft.com/office/officeart/2018/2/layout/IconLabelList"/>
    <dgm:cxn modelId="{FFDCFFA5-C1FC-4A49-9B02-66DC41878031}" type="presParOf" srcId="{14C36621-3C3E-4B04-8839-C1A2FB3AC221}" destId="{BB9BEE10-F202-42FE-848A-549AC9596A24}"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C22719-84C4-4ED0-9EB9-892F8641FDB4}" type="doc">
      <dgm:prSet loTypeId="urn:microsoft.com/office/officeart/2018/2/layout/Icon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74C7F1F-26DE-41B7-A0BE-FAF456E7B91F}">
      <dgm:prSet custT="1"/>
      <dgm:spPr/>
      <dgm:t>
        <a:bodyPr/>
        <a:lstStyle/>
        <a:p>
          <a:pPr>
            <a:lnSpc>
              <a:spcPct val="100000"/>
            </a:lnSpc>
          </a:pPr>
          <a:r>
            <a:rPr lang="en-US" sz="1800" cap="none" dirty="0">
              <a:solidFill>
                <a:schemeClr val="tx1">
                  <a:lumMod val="95000"/>
                  <a:lumOff val="5000"/>
                </a:schemeClr>
              </a:solidFill>
              <a:latin typeface="Arial" panose="020B0604020202020204" pitchFamily="34" charset="0"/>
              <a:cs typeface="Arial" panose="020B0604020202020204" pitchFamily="34" charset="0"/>
            </a:rPr>
            <a:t>Marketing Tools</a:t>
          </a:r>
        </a:p>
      </dgm:t>
    </dgm:pt>
    <dgm:pt modelId="{B79A0CB9-6974-4EC9-B207-27B05E326B37}" type="parTrans" cxnId="{CEABCBC0-68F3-4300-BA2F-DCCF9F882473}">
      <dgm:prSet/>
      <dgm:spPr/>
      <dgm:t>
        <a:bodyPr/>
        <a:lstStyle/>
        <a:p>
          <a:endParaRPr lang="en-US"/>
        </a:p>
      </dgm:t>
    </dgm:pt>
    <dgm:pt modelId="{8C2172CE-5F2A-4323-8AD2-1F2BB88936C9}" type="sibTrans" cxnId="{CEABCBC0-68F3-4300-BA2F-DCCF9F882473}">
      <dgm:prSet/>
      <dgm:spPr/>
      <dgm:t>
        <a:bodyPr/>
        <a:lstStyle/>
        <a:p>
          <a:endParaRPr lang="en-US"/>
        </a:p>
      </dgm:t>
    </dgm:pt>
    <dgm:pt modelId="{E59315F3-12AB-4DF5-A612-D964268A3E6E}">
      <dgm:prSet custT="1"/>
      <dgm:spPr/>
      <dgm:t>
        <a:bodyPr/>
        <a:lstStyle/>
        <a:p>
          <a:pPr>
            <a:lnSpc>
              <a:spcPct val="100000"/>
            </a:lnSpc>
          </a:pPr>
          <a:r>
            <a:rPr lang="en-US" sz="1800" cap="none" dirty="0">
              <a:solidFill>
                <a:schemeClr val="tx1">
                  <a:lumMod val="95000"/>
                  <a:lumOff val="5000"/>
                </a:schemeClr>
              </a:solidFill>
            </a:rPr>
            <a:t>Financial Management Systems</a:t>
          </a:r>
        </a:p>
      </dgm:t>
    </dgm:pt>
    <dgm:pt modelId="{625B5EA3-B0AD-415C-AF89-ABFD532BDE4F}" type="parTrans" cxnId="{4A3270E4-F872-46D9-BAF3-95903097703F}">
      <dgm:prSet/>
      <dgm:spPr/>
      <dgm:t>
        <a:bodyPr/>
        <a:lstStyle/>
        <a:p>
          <a:endParaRPr lang="en-US"/>
        </a:p>
      </dgm:t>
    </dgm:pt>
    <dgm:pt modelId="{290F1C89-34E1-4230-9232-A8BC1AF4FB9E}" type="sibTrans" cxnId="{4A3270E4-F872-46D9-BAF3-95903097703F}">
      <dgm:prSet/>
      <dgm:spPr/>
      <dgm:t>
        <a:bodyPr/>
        <a:lstStyle/>
        <a:p>
          <a:endParaRPr lang="en-US"/>
        </a:p>
      </dgm:t>
    </dgm:pt>
    <dgm:pt modelId="{65D86F44-851C-428C-BF63-230E7E82491D}">
      <dgm:prSet custT="1"/>
      <dgm:spPr/>
      <dgm:t>
        <a:bodyPr/>
        <a:lstStyle/>
        <a:p>
          <a:pPr>
            <a:lnSpc>
              <a:spcPct val="100000"/>
            </a:lnSpc>
          </a:pPr>
          <a:r>
            <a:rPr lang="en-US" sz="1800" cap="none" dirty="0">
              <a:solidFill>
                <a:schemeClr val="tx1">
                  <a:lumMod val="95000"/>
                  <a:lumOff val="5000"/>
                </a:schemeClr>
              </a:solidFill>
            </a:rPr>
            <a:t>Quality Management Systems</a:t>
          </a:r>
        </a:p>
      </dgm:t>
    </dgm:pt>
    <dgm:pt modelId="{43AAF5FC-76C3-4319-BF98-DF2E431E82C7}" type="parTrans" cxnId="{B281F8CD-9FE0-42B2-9AF2-249478B3977F}">
      <dgm:prSet/>
      <dgm:spPr/>
      <dgm:t>
        <a:bodyPr/>
        <a:lstStyle/>
        <a:p>
          <a:endParaRPr lang="en-US"/>
        </a:p>
      </dgm:t>
    </dgm:pt>
    <dgm:pt modelId="{54724B3D-BCFD-48D9-8609-D9DC2817017A}" type="sibTrans" cxnId="{B281F8CD-9FE0-42B2-9AF2-249478B3977F}">
      <dgm:prSet/>
      <dgm:spPr/>
      <dgm:t>
        <a:bodyPr/>
        <a:lstStyle/>
        <a:p>
          <a:endParaRPr lang="en-US"/>
        </a:p>
      </dgm:t>
    </dgm:pt>
    <dgm:pt modelId="{9259232E-69A0-4B30-987A-B447723E9950}">
      <dgm:prSet custT="1"/>
      <dgm:spPr/>
      <dgm:t>
        <a:bodyPr/>
        <a:lstStyle/>
        <a:p>
          <a:pPr>
            <a:lnSpc>
              <a:spcPct val="100000"/>
            </a:lnSpc>
          </a:pPr>
          <a:r>
            <a:rPr lang="en-US" sz="1800" cap="none" dirty="0">
              <a:solidFill>
                <a:schemeClr val="accent1"/>
              </a:solidFill>
            </a:rPr>
            <a:t>Training, Mentorship</a:t>
          </a:r>
        </a:p>
        <a:p>
          <a:pPr>
            <a:lnSpc>
              <a:spcPct val="100000"/>
            </a:lnSpc>
          </a:pPr>
          <a:r>
            <a:rPr lang="en-US" sz="1800" cap="none" dirty="0">
              <a:solidFill>
                <a:schemeClr val="accent1"/>
              </a:solidFill>
            </a:rPr>
            <a:t>Business Advice  </a:t>
          </a:r>
        </a:p>
      </dgm:t>
    </dgm:pt>
    <dgm:pt modelId="{4098B458-A6C2-4E71-B36B-4C479ED5A06F}" type="parTrans" cxnId="{92195AF0-F20A-4031-B4DD-4BE1B0B5F6C2}">
      <dgm:prSet/>
      <dgm:spPr/>
      <dgm:t>
        <a:bodyPr/>
        <a:lstStyle/>
        <a:p>
          <a:endParaRPr lang="en-US"/>
        </a:p>
      </dgm:t>
    </dgm:pt>
    <dgm:pt modelId="{4404A0E8-16A8-48C5-AAFB-D0CBDC861AA7}" type="sibTrans" cxnId="{92195AF0-F20A-4031-B4DD-4BE1B0B5F6C2}">
      <dgm:prSet/>
      <dgm:spPr/>
      <dgm:t>
        <a:bodyPr/>
        <a:lstStyle/>
        <a:p>
          <a:endParaRPr lang="en-US"/>
        </a:p>
      </dgm:t>
    </dgm:pt>
    <dgm:pt modelId="{A07EADA5-BAC9-44D6-B4EB-D9AAA3E4DA6D}">
      <dgm:prSet custT="1"/>
      <dgm:spPr/>
      <dgm:t>
        <a:bodyPr/>
        <a:lstStyle/>
        <a:p>
          <a:pPr>
            <a:lnSpc>
              <a:spcPct val="100000"/>
            </a:lnSpc>
          </a:pPr>
          <a:r>
            <a:rPr lang="en-US" sz="1800" cap="none" dirty="0">
              <a:solidFill>
                <a:schemeClr val="tx1">
                  <a:lumMod val="95000"/>
                  <a:lumOff val="5000"/>
                </a:schemeClr>
              </a:solidFill>
              <a:latin typeface="Arial" panose="020B0604020202020204" pitchFamily="34" charset="0"/>
              <a:cs typeface="Arial" panose="020B0604020202020204" pitchFamily="34" charset="0"/>
            </a:rPr>
            <a:t>Up to R50 000 in Grants</a:t>
          </a:r>
        </a:p>
      </dgm:t>
    </dgm:pt>
    <dgm:pt modelId="{38B03691-E255-4271-968E-2EC05B2AD94C}" type="parTrans" cxnId="{F10A325A-3ED3-4BD6-B204-30AAC92C009E}">
      <dgm:prSet/>
      <dgm:spPr/>
      <dgm:t>
        <a:bodyPr/>
        <a:lstStyle/>
        <a:p>
          <a:endParaRPr lang="en-US"/>
        </a:p>
      </dgm:t>
    </dgm:pt>
    <dgm:pt modelId="{400F1743-1FAE-4BCB-BF98-C2CF202A30B3}" type="sibTrans" cxnId="{F10A325A-3ED3-4BD6-B204-30AAC92C009E}">
      <dgm:prSet/>
      <dgm:spPr/>
      <dgm:t>
        <a:bodyPr/>
        <a:lstStyle/>
        <a:p>
          <a:endParaRPr lang="en-US"/>
        </a:p>
      </dgm:t>
    </dgm:pt>
    <dgm:pt modelId="{1F2D4F7A-AAB1-4E29-B9F4-E3CB0F49B0A5}">
      <dgm:prSet/>
      <dgm:spPr/>
      <dgm:t>
        <a:bodyPr/>
        <a:lstStyle/>
        <a:p>
          <a:pPr>
            <a:lnSpc>
              <a:spcPct val="100000"/>
            </a:lnSpc>
          </a:pPr>
          <a:endParaRPr lang="en-ZA"/>
        </a:p>
      </dgm:t>
    </dgm:pt>
    <dgm:pt modelId="{1BA42ED0-F386-449C-83E1-E699BFBCE60F}" type="parTrans" cxnId="{EE02FA40-1A1B-43CA-BDB0-928A86A8004F}">
      <dgm:prSet/>
      <dgm:spPr/>
      <dgm:t>
        <a:bodyPr/>
        <a:lstStyle/>
        <a:p>
          <a:endParaRPr lang="en-ZA"/>
        </a:p>
      </dgm:t>
    </dgm:pt>
    <dgm:pt modelId="{E821BDCE-27E7-4272-A850-4216FE73081A}" type="sibTrans" cxnId="{EE02FA40-1A1B-43CA-BDB0-928A86A8004F}">
      <dgm:prSet/>
      <dgm:spPr/>
      <dgm:t>
        <a:bodyPr/>
        <a:lstStyle/>
        <a:p>
          <a:endParaRPr lang="en-ZA"/>
        </a:p>
      </dgm:t>
    </dgm:pt>
    <dgm:pt modelId="{DC3EE9E2-8BB8-4D49-B7EB-CCE761F60D85}" type="pres">
      <dgm:prSet presAssocID="{8BC22719-84C4-4ED0-9EB9-892F8641FDB4}" presName="root" presStyleCnt="0">
        <dgm:presLayoutVars>
          <dgm:dir/>
          <dgm:resizeHandles val="exact"/>
        </dgm:presLayoutVars>
      </dgm:prSet>
      <dgm:spPr/>
    </dgm:pt>
    <dgm:pt modelId="{80024D40-3D9D-4D6B-9BDA-B433DB79DC26}" type="pres">
      <dgm:prSet presAssocID="{B74C7F1F-26DE-41B7-A0BE-FAF456E7B91F}" presName="compNode" presStyleCnt="0"/>
      <dgm:spPr/>
    </dgm:pt>
    <dgm:pt modelId="{76C93A00-2B10-4990-9235-7D0DCE5CD31D}" type="pres">
      <dgm:prSet presAssocID="{B74C7F1F-26DE-41B7-A0BE-FAF456E7B91F}" presName="iconRect" presStyleLbl="node1" presStyleIdx="0" presStyleCnt="6"/>
      <dgm:spPr>
        <a:noFill/>
        <a:ln>
          <a:solidFill>
            <a:srgbClr val="FF0000">
              <a:alpha val="0"/>
            </a:srgbClr>
          </a:solidFill>
        </a:ln>
      </dgm:spPr>
      <dgm:extLst>
        <a:ext uri="{E40237B7-FDA0-4F09-8148-C483321AD2D9}">
          <dgm14:cNvPr xmlns:dgm14="http://schemas.microsoft.com/office/drawing/2010/diagram" id="0" name="" descr="Tools"/>
        </a:ext>
      </dgm:extLst>
    </dgm:pt>
    <dgm:pt modelId="{3740BB09-A9CB-4A31-93B7-E5B122B292BA}" type="pres">
      <dgm:prSet presAssocID="{B74C7F1F-26DE-41B7-A0BE-FAF456E7B91F}" presName="spaceRect" presStyleCnt="0"/>
      <dgm:spPr/>
    </dgm:pt>
    <dgm:pt modelId="{B744CE6C-23DC-4967-9569-24AA97DCACE1}" type="pres">
      <dgm:prSet presAssocID="{B74C7F1F-26DE-41B7-A0BE-FAF456E7B91F}" presName="textRect" presStyleLbl="revTx" presStyleIdx="0" presStyleCnt="6" custLinFactNeighborX="-28104" custLinFactNeighborY="35505">
        <dgm:presLayoutVars>
          <dgm:chMax val="1"/>
          <dgm:chPref val="1"/>
        </dgm:presLayoutVars>
      </dgm:prSet>
      <dgm:spPr/>
    </dgm:pt>
    <dgm:pt modelId="{83138C20-D7AC-4902-9737-3C430872C173}" type="pres">
      <dgm:prSet presAssocID="{8C2172CE-5F2A-4323-8AD2-1F2BB88936C9}" presName="sibTrans" presStyleCnt="0"/>
      <dgm:spPr/>
    </dgm:pt>
    <dgm:pt modelId="{9EF132A0-6C54-450E-9284-F3D0109D5F01}" type="pres">
      <dgm:prSet presAssocID="{E59315F3-12AB-4DF5-A612-D964268A3E6E}" presName="compNode" presStyleCnt="0"/>
      <dgm:spPr/>
    </dgm:pt>
    <dgm:pt modelId="{EBF3F087-9CE0-4A2F-9629-9341AE5CE660}" type="pres">
      <dgm:prSet presAssocID="{E59315F3-12AB-4DF5-A612-D964268A3E6E}" presName="iconRect" presStyleLbl="node1" presStyleIdx="1" presStyleCnt="6" custLinFactNeighborX="30096" custLinFactNeighborY="-7419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lculator with solid fill"/>
        </a:ext>
      </dgm:extLst>
    </dgm:pt>
    <dgm:pt modelId="{0498FD04-58A3-4914-88A0-92AE83CD6628}" type="pres">
      <dgm:prSet presAssocID="{E59315F3-12AB-4DF5-A612-D964268A3E6E}" presName="spaceRect" presStyleCnt="0"/>
      <dgm:spPr/>
    </dgm:pt>
    <dgm:pt modelId="{0CFFF7C2-0C7F-4616-A71B-DC1EE8D0A294}" type="pres">
      <dgm:prSet presAssocID="{E59315F3-12AB-4DF5-A612-D964268A3E6E}" presName="textRect" presStyleLbl="revTx" presStyleIdx="1" presStyleCnt="6" custLinFactNeighborX="4994" custLinFactNeighborY="39113">
        <dgm:presLayoutVars>
          <dgm:chMax val="1"/>
          <dgm:chPref val="1"/>
        </dgm:presLayoutVars>
      </dgm:prSet>
      <dgm:spPr/>
    </dgm:pt>
    <dgm:pt modelId="{393A55F1-4C04-4457-AB36-2055EEB70202}" type="pres">
      <dgm:prSet presAssocID="{290F1C89-34E1-4230-9232-A8BC1AF4FB9E}" presName="sibTrans" presStyleCnt="0"/>
      <dgm:spPr/>
    </dgm:pt>
    <dgm:pt modelId="{82357CFC-477E-44EA-9442-D7C2834A9DAF}" type="pres">
      <dgm:prSet presAssocID="{65D86F44-851C-428C-BF63-230E7E82491D}" presName="compNode" presStyleCnt="0"/>
      <dgm:spPr/>
    </dgm:pt>
    <dgm:pt modelId="{E83A1547-FDB8-4F6A-A744-683AD352F773}" type="pres">
      <dgm:prSet presAssocID="{65D86F44-851C-428C-BF63-230E7E82491D}" presName="iconRect" presStyleLbl="node1" presStyleIdx="2" presStyleCnt="6" custLinFactX="4686" custLinFactNeighborX="100000" custLinFactNeighborY="-5892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ood Inventory outline"/>
        </a:ext>
      </dgm:extLst>
    </dgm:pt>
    <dgm:pt modelId="{E4FBF9B8-B224-453C-8E78-0DE113BE70A8}" type="pres">
      <dgm:prSet presAssocID="{65D86F44-851C-428C-BF63-230E7E82491D}" presName="spaceRect" presStyleCnt="0"/>
      <dgm:spPr/>
    </dgm:pt>
    <dgm:pt modelId="{C7C6F742-845E-4DF2-A772-4B3AFAF937B3}" type="pres">
      <dgm:prSet presAssocID="{65D86F44-851C-428C-BF63-230E7E82491D}" presName="textRect" presStyleLbl="revTx" presStyleIdx="2" presStyleCnt="6" custLinFactNeighborX="44536" custLinFactNeighborY="36558">
        <dgm:presLayoutVars>
          <dgm:chMax val="1"/>
          <dgm:chPref val="1"/>
        </dgm:presLayoutVars>
      </dgm:prSet>
      <dgm:spPr/>
    </dgm:pt>
    <dgm:pt modelId="{03530147-44AC-42E2-A628-54703C366507}" type="pres">
      <dgm:prSet presAssocID="{54724B3D-BCFD-48D9-8609-D9DC2817017A}" presName="sibTrans" presStyleCnt="0"/>
      <dgm:spPr/>
    </dgm:pt>
    <dgm:pt modelId="{5812719A-EB4D-4F77-AB86-A97B2093005B}" type="pres">
      <dgm:prSet presAssocID="{9259232E-69A0-4B30-987A-B447723E9950}" presName="compNode" presStyleCnt="0"/>
      <dgm:spPr/>
    </dgm:pt>
    <dgm:pt modelId="{85F0FD5B-887E-48F8-9C96-351EE7D8030B}" type="pres">
      <dgm:prSet presAssocID="{9259232E-69A0-4B30-987A-B447723E9950}" presName="iconRect" presStyleLbl="node1" presStyleIdx="3" presStyleCnt="6" custLinFactNeighborX="-6844" custLinFactNeighborY="699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eacher with solid fill"/>
        </a:ext>
      </dgm:extLst>
    </dgm:pt>
    <dgm:pt modelId="{BE96C9B2-CAED-49B0-BA90-5E67C66B84C1}" type="pres">
      <dgm:prSet presAssocID="{9259232E-69A0-4B30-987A-B447723E9950}" presName="spaceRect" presStyleCnt="0"/>
      <dgm:spPr/>
    </dgm:pt>
    <dgm:pt modelId="{0755E61B-A0E9-4D6B-ADDD-99C1AD0DA9A9}" type="pres">
      <dgm:prSet presAssocID="{9259232E-69A0-4B30-987A-B447723E9950}" presName="textRect" presStyleLbl="revTx" presStyleIdx="3" presStyleCnt="6" custLinFactNeighborX="66442" custLinFactNeighborY="28857">
        <dgm:presLayoutVars>
          <dgm:chMax val="1"/>
          <dgm:chPref val="1"/>
        </dgm:presLayoutVars>
      </dgm:prSet>
      <dgm:spPr/>
    </dgm:pt>
    <dgm:pt modelId="{84E47ED0-CBD3-4C8E-B9B9-F2656003AE40}" type="pres">
      <dgm:prSet presAssocID="{4404A0E8-16A8-48C5-AAFB-D0CBDC861AA7}" presName="sibTrans" presStyleCnt="0"/>
      <dgm:spPr/>
    </dgm:pt>
    <dgm:pt modelId="{7D4CC5EA-174B-401D-8A48-2407AA092ED0}" type="pres">
      <dgm:prSet presAssocID="{A07EADA5-BAC9-44D6-B4EB-D9AAA3E4DA6D}" presName="compNode" presStyleCnt="0"/>
      <dgm:spPr/>
    </dgm:pt>
    <dgm:pt modelId="{671479D9-4305-4F97-A5B5-A6A5C565D7FC}" type="pres">
      <dgm:prSet presAssocID="{A07EADA5-BAC9-44D6-B4EB-D9AAA3E4DA6D}" presName="iconRect" presStyleLbl="node1" presStyleIdx="4" presStyleCnt="6" custScaleX="116487" custScaleY="115664" custLinFactX="-27140" custLinFactNeighborX="-100000" custLinFactNeighborY="-6190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oardroom with solid fill"/>
        </a:ext>
      </dgm:extLst>
    </dgm:pt>
    <dgm:pt modelId="{F8FA7E30-23D1-4F0E-8ECD-BB1857BD1606}" type="pres">
      <dgm:prSet presAssocID="{A07EADA5-BAC9-44D6-B4EB-D9AAA3E4DA6D}" presName="spaceRect" presStyleCnt="0"/>
      <dgm:spPr/>
    </dgm:pt>
    <dgm:pt modelId="{5AB4D93E-CCCD-4292-84ED-64F44D04BD53}" type="pres">
      <dgm:prSet presAssocID="{A07EADA5-BAC9-44D6-B4EB-D9AAA3E4DA6D}" presName="textRect" presStyleLbl="revTx" presStyleIdx="4" presStyleCnt="6" custLinFactNeighborX="90135" custLinFactNeighborY="19800">
        <dgm:presLayoutVars>
          <dgm:chMax val="1"/>
          <dgm:chPref val="1"/>
        </dgm:presLayoutVars>
      </dgm:prSet>
      <dgm:spPr/>
    </dgm:pt>
    <dgm:pt modelId="{07491FBF-ECC8-4273-8FE9-13B0EE34D2DA}" type="pres">
      <dgm:prSet presAssocID="{400F1743-1FAE-4BCB-BF98-C2CF202A30B3}" presName="sibTrans" presStyleCnt="0"/>
      <dgm:spPr/>
    </dgm:pt>
    <dgm:pt modelId="{E385DF1C-181D-4B22-BB4B-6E843CC4BCB3}" type="pres">
      <dgm:prSet presAssocID="{1F2D4F7A-AAB1-4E29-B9F4-E3CB0F49B0A5}" presName="compNode" presStyleCnt="0"/>
      <dgm:spPr/>
    </dgm:pt>
    <dgm:pt modelId="{87CFAFA0-5E13-4FE4-8E3B-63CEF20A40FA}" type="pres">
      <dgm:prSet presAssocID="{1F2D4F7A-AAB1-4E29-B9F4-E3CB0F49B0A5}" presName="iconRect" presStyleLbl="node1" presStyleIdx="5" presStyleCnt="6" custFlipHor="1" custScaleX="59303" custScaleY="15383" custLinFactX="-100000" custLinFactY="200000" custLinFactNeighborX="-152809" custLinFactNeighborY="269384"/>
      <dgm:spPr>
        <a:prstGeom prst="flowChartConnector">
          <a:avLst/>
        </a:prstGeom>
      </dgm:spPr>
    </dgm:pt>
    <dgm:pt modelId="{402C64AA-7BE7-43AF-BC87-39DA71EF2478}" type="pres">
      <dgm:prSet presAssocID="{1F2D4F7A-AAB1-4E29-B9F4-E3CB0F49B0A5}" presName="spaceRect" presStyleCnt="0"/>
      <dgm:spPr/>
    </dgm:pt>
    <dgm:pt modelId="{036B9646-88EB-484F-843A-8B1F83892299}" type="pres">
      <dgm:prSet presAssocID="{1F2D4F7A-AAB1-4E29-B9F4-E3CB0F49B0A5}" presName="textRect" presStyleLbl="revTx" presStyleIdx="5" presStyleCnt="6">
        <dgm:presLayoutVars>
          <dgm:chMax val="1"/>
          <dgm:chPref val="1"/>
        </dgm:presLayoutVars>
      </dgm:prSet>
      <dgm:spPr/>
    </dgm:pt>
  </dgm:ptLst>
  <dgm:cxnLst>
    <dgm:cxn modelId="{EE02FA40-1A1B-43CA-BDB0-928A86A8004F}" srcId="{8BC22719-84C4-4ED0-9EB9-892F8641FDB4}" destId="{1F2D4F7A-AAB1-4E29-B9F4-E3CB0F49B0A5}" srcOrd="5" destOrd="0" parTransId="{1BA42ED0-F386-449C-83E1-E699BFBCE60F}" sibTransId="{E821BDCE-27E7-4272-A850-4216FE73081A}"/>
    <dgm:cxn modelId="{FC9C1C4A-A0BC-4C29-981A-CEBBDEFDC5B2}" type="presOf" srcId="{B74C7F1F-26DE-41B7-A0BE-FAF456E7B91F}" destId="{B744CE6C-23DC-4967-9569-24AA97DCACE1}" srcOrd="0" destOrd="0" presId="urn:microsoft.com/office/officeart/2018/2/layout/IconLabelList"/>
    <dgm:cxn modelId="{F10A325A-3ED3-4BD6-B204-30AAC92C009E}" srcId="{8BC22719-84C4-4ED0-9EB9-892F8641FDB4}" destId="{A07EADA5-BAC9-44D6-B4EB-D9AAA3E4DA6D}" srcOrd="4" destOrd="0" parTransId="{38B03691-E255-4271-968E-2EC05B2AD94C}" sibTransId="{400F1743-1FAE-4BCB-BF98-C2CF202A30B3}"/>
    <dgm:cxn modelId="{E0648D6E-207D-4775-8452-150F7157D921}" type="presOf" srcId="{9259232E-69A0-4B30-987A-B447723E9950}" destId="{0755E61B-A0E9-4D6B-ADDD-99C1AD0DA9A9}" srcOrd="0" destOrd="0" presId="urn:microsoft.com/office/officeart/2018/2/layout/IconLabelList"/>
    <dgm:cxn modelId="{38D9AEC0-3FF7-47D7-9209-7829817D9329}" type="presOf" srcId="{A07EADA5-BAC9-44D6-B4EB-D9AAA3E4DA6D}" destId="{5AB4D93E-CCCD-4292-84ED-64F44D04BD53}" srcOrd="0" destOrd="0" presId="urn:microsoft.com/office/officeart/2018/2/layout/IconLabelList"/>
    <dgm:cxn modelId="{CEABCBC0-68F3-4300-BA2F-DCCF9F882473}" srcId="{8BC22719-84C4-4ED0-9EB9-892F8641FDB4}" destId="{B74C7F1F-26DE-41B7-A0BE-FAF456E7B91F}" srcOrd="0" destOrd="0" parTransId="{B79A0CB9-6974-4EC9-B207-27B05E326B37}" sibTransId="{8C2172CE-5F2A-4323-8AD2-1F2BB88936C9}"/>
    <dgm:cxn modelId="{FB8CC5C8-6660-4744-89ED-1D86ADA86A80}" type="presOf" srcId="{E59315F3-12AB-4DF5-A612-D964268A3E6E}" destId="{0CFFF7C2-0C7F-4616-A71B-DC1EE8D0A294}" srcOrd="0" destOrd="0" presId="urn:microsoft.com/office/officeart/2018/2/layout/IconLabelList"/>
    <dgm:cxn modelId="{B281F8CD-9FE0-42B2-9AF2-249478B3977F}" srcId="{8BC22719-84C4-4ED0-9EB9-892F8641FDB4}" destId="{65D86F44-851C-428C-BF63-230E7E82491D}" srcOrd="2" destOrd="0" parTransId="{43AAF5FC-76C3-4319-BF98-DF2E431E82C7}" sibTransId="{54724B3D-BCFD-48D9-8609-D9DC2817017A}"/>
    <dgm:cxn modelId="{D0C14FD1-92AC-4C6A-91DA-92FB0BD0C68E}" type="presOf" srcId="{1F2D4F7A-AAB1-4E29-B9F4-E3CB0F49B0A5}" destId="{036B9646-88EB-484F-843A-8B1F83892299}" srcOrd="0" destOrd="0" presId="urn:microsoft.com/office/officeart/2018/2/layout/IconLabelList"/>
    <dgm:cxn modelId="{671A68D5-9B0D-4CF1-9836-3685114F9EB7}" type="presOf" srcId="{8BC22719-84C4-4ED0-9EB9-892F8641FDB4}" destId="{DC3EE9E2-8BB8-4D49-B7EB-CCE761F60D85}" srcOrd="0" destOrd="0" presId="urn:microsoft.com/office/officeart/2018/2/layout/IconLabelList"/>
    <dgm:cxn modelId="{BD23FEE0-3FB3-4CC6-940A-80950E99FF7A}" type="presOf" srcId="{65D86F44-851C-428C-BF63-230E7E82491D}" destId="{C7C6F742-845E-4DF2-A772-4B3AFAF937B3}" srcOrd="0" destOrd="0" presId="urn:microsoft.com/office/officeart/2018/2/layout/IconLabelList"/>
    <dgm:cxn modelId="{4A3270E4-F872-46D9-BAF3-95903097703F}" srcId="{8BC22719-84C4-4ED0-9EB9-892F8641FDB4}" destId="{E59315F3-12AB-4DF5-A612-D964268A3E6E}" srcOrd="1" destOrd="0" parTransId="{625B5EA3-B0AD-415C-AF89-ABFD532BDE4F}" sibTransId="{290F1C89-34E1-4230-9232-A8BC1AF4FB9E}"/>
    <dgm:cxn modelId="{92195AF0-F20A-4031-B4DD-4BE1B0B5F6C2}" srcId="{8BC22719-84C4-4ED0-9EB9-892F8641FDB4}" destId="{9259232E-69A0-4B30-987A-B447723E9950}" srcOrd="3" destOrd="0" parTransId="{4098B458-A6C2-4E71-B36B-4C479ED5A06F}" sibTransId="{4404A0E8-16A8-48C5-AAFB-D0CBDC861AA7}"/>
    <dgm:cxn modelId="{EBDD3FE2-A32E-4B9E-85CD-ACBA9D7323F4}" type="presParOf" srcId="{DC3EE9E2-8BB8-4D49-B7EB-CCE761F60D85}" destId="{80024D40-3D9D-4D6B-9BDA-B433DB79DC26}" srcOrd="0" destOrd="0" presId="urn:microsoft.com/office/officeart/2018/2/layout/IconLabelList"/>
    <dgm:cxn modelId="{8C7D6C4E-CAD7-42B3-8263-12E1FD6EC07B}" type="presParOf" srcId="{80024D40-3D9D-4D6B-9BDA-B433DB79DC26}" destId="{76C93A00-2B10-4990-9235-7D0DCE5CD31D}" srcOrd="0" destOrd="0" presId="urn:microsoft.com/office/officeart/2018/2/layout/IconLabelList"/>
    <dgm:cxn modelId="{F60D6DA5-B568-4EB6-8DCA-4EA7AC8571BE}" type="presParOf" srcId="{80024D40-3D9D-4D6B-9BDA-B433DB79DC26}" destId="{3740BB09-A9CB-4A31-93B7-E5B122B292BA}" srcOrd="1" destOrd="0" presId="urn:microsoft.com/office/officeart/2018/2/layout/IconLabelList"/>
    <dgm:cxn modelId="{B44E5A6E-E0CB-4323-96A5-9FF5B25991F7}" type="presParOf" srcId="{80024D40-3D9D-4D6B-9BDA-B433DB79DC26}" destId="{B744CE6C-23DC-4967-9569-24AA97DCACE1}" srcOrd="2" destOrd="0" presId="urn:microsoft.com/office/officeart/2018/2/layout/IconLabelList"/>
    <dgm:cxn modelId="{3F97E124-04F7-4D3F-9A42-57B031B0D814}" type="presParOf" srcId="{DC3EE9E2-8BB8-4D49-B7EB-CCE761F60D85}" destId="{83138C20-D7AC-4902-9737-3C430872C173}" srcOrd="1" destOrd="0" presId="urn:microsoft.com/office/officeart/2018/2/layout/IconLabelList"/>
    <dgm:cxn modelId="{8E7B849A-C34B-4DCF-8F31-642F91AB3667}" type="presParOf" srcId="{DC3EE9E2-8BB8-4D49-B7EB-CCE761F60D85}" destId="{9EF132A0-6C54-450E-9284-F3D0109D5F01}" srcOrd="2" destOrd="0" presId="urn:microsoft.com/office/officeart/2018/2/layout/IconLabelList"/>
    <dgm:cxn modelId="{A2F4E4D8-5415-4B50-B2B9-EE4396648BE5}" type="presParOf" srcId="{9EF132A0-6C54-450E-9284-F3D0109D5F01}" destId="{EBF3F087-9CE0-4A2F-9629-9341AE5CE660}" srcOrd="0" destOrd="0" presId="urn:microsoft.com/office/officeart/2018/2/layout/IconLabelList"/>
    <dgm:cxn modelId="{E4404B07-F2B9-4D0E-97C1-865428FC7DBA}" type="presParOf" srcId="{9EF132A0-6C54-450E-9284-F3D0109D5F01}" destId="{0498FD04-58A3-4914-88A0-92AE83CD6628}" srcOrd="1" destOrd="0" presId="urn:microsoft.com/office/officeart/2018/2/layout/IconLabelList"/>
    <dgm:cxn modelId="{00CC5887-94C2-4D65-9FCF-9FADC1C6FFC9}" type="presParOf" srcId="{9EF132A0-6C54-450E-9284-F3D0109D5F01}" destId="{0CFFF7C2-0C7F-4616-A71B-DC1EE8D0A294}" srcOrd="2" destOrd="0" presId="urn:microsoft.com/office/officeart/2018/2/layout/IconLabelList"/>
    <dgm:cxn modelId="{A9C359C9-A0BF-4DC3-9E62-889EB327C7FF}" type="presParOf" srcId="{DC3EE9E2-8BB8-4D49-B7EB-CCE761F60D85}" destId="{393A55F1-4C04-4457-AB36-2055EEB70202}" srcOrd="3" destOrd="0" presId="urn:microsoft.com/office/officeart/2018/2/layout/IconLabelList"/>
    <dgm:cxn modelId="{54E2A079-8054-41A8-86F2-41F2442E4BE9}" type="presParOf" srcId="{DC3EE9E2-8BB8-4D49-B7EB-CCE761F60D85}" destId="{82357CFC-477E-44EA-9442-D7C2834A9DAF}" srcOrd="4" destOrd="0" presId="urn:microsoft.com/office/officeart/2018/2/layout/IconLabelList"/>
    <dgm:cxn modelId="{3180E42F-2C61-46C6-A04B-DBCE8F665435}" type="presParOf" srcId="{82357CFC-477E-44EA-9442-D7C2834A9DAF}" destId="{E83A1547-FDB8-4F6A-A744-683AD352F773}" srcOrd="0" destOrd="0" presId="urn:microsoft.com/office/officeart/2018/2/layout/IconLabelList"/>
    <dgm:cxn modelId="{63B8F076-3C32-4836-8DBF-A7ACD7C4D012}" type="presParOf" srcId="{82357CFC-477E-44EA-9442-D7C2834A9DAF}" destId="{E4FBF9B8-B224-453C-8E78-0DE113BE70A8}" srcOrd="1" destOrd="0" presId="urn:microsoft.com/office/officeart/2018/2/layout/IconLabelList"/>
    <dgm:cxn modelId="{9FDE7C79-5A20-4D53-B000-2398C4427089}" type="presParOf" srcId="{82357CFC-477E-44EA-9442-D7C2834A9DAF}" destId="{C7C6F742-845E-4DF2-A772-4B3AFAF937B3}" srcOrd="2" destOrd="0" presId="urn:microsoft.com/office/officeart/2018/2/layout/IconLabelList"/>
    <dgm:cxn modelId="{72E559FC-64C2-4DC4-B4CF-DF4B997BAC28}" type="presParOf" srcId="{DC3EE9E2-8BB8-4D49-B7EB-CCE761F60D85}" destId="{03530147-44AC-42E2-A628-54703C366507}" srcOrd="5" destOrd="0" presId="urn:microsoft.com/office/officeart/2018/2/layout/IconLabelList"/>
    <dgm:cxn modelId="{A5271976-394D-4257-9CD1-72A330EEEA4A}" type="presParOf" srcId="{DC3EE9E2-8BB8-4D49-B7EB-CCE761F60D85}" destId="{5812719A-EB4D-4F77-AB86-A97B2093005B}" srcOrd="6" destOrd="0" presId="urn:microsoft.com/office/officeart/2018/2/layout/IconLabelList"/>
    <dgm:cxn modelId="{500085A6-BE75-4C82-BF40-745072B0F1B3}" type="presParOf" srcId="{5812719A-EB4D-4F77-AB86-A97B2093005B}" destId="{85F0FD5B-887E-48F8-9C96-351EE7D8030B}" srcOrd="0" destOrd="0" presId="urn:microsoft.com/office/officeart/2018/2/layout/IconLabelList"/>
    <dgm:cxn modelId="{BDB7670C-74F9-4696-9581-8C69EBA1F7A6}" type="presParOf" srcId="{5812719A-EB4D-4F77-AB86-A97B2093005B}" destId="{BE96C9B2-CAED-49B0-BA90-5E67C66B84C1}" srcOrd="1" destOrd="0" presId="urn:microsoft.com/office/officeart/2018/2/layout/IconLabelList"/>
    <dgm:cxn modelId="{C4ECFE1D-B415-47C6-9EFD-3AF10E9DEFFD}" type="presParOf" srcId="{5812719A-EB4D-4F77-AB86-A97B2093005B}" destId="{0755E61B-A0E9-4D6B-ADDD-99C1AD0DA9A9}" srcOrd="2" destOrd="0" presId="urn:microsoft.com/office/officeart/2018/2/layout/IconLabelList"/>
    <dgm:cxn modelId="{3DF1F42F-6940-49E0-AD63-B7E4A70B83F2}" type="presParOf" srcId="{DC3EE9E2-8BB8-4D49-B7EB-CCE761F60D85}" destId="{84E47ED0-CBD3-4C8E-B9B9-F2656003AE40}" srcOrd="7" destOrd="0" presId="urn:microsoft.com/office/officeart/2018/2/layout/IconLabelList"/>
    <dgm:cxn modelId="{8E52B2D2-4D01-416F-84F5-E097CAEBE765}" type="presParOf" srcId="{DC3EE9E2-8BB8-4D49-B7EB-CCE761F60D85}" destId="{7D4CC5EA-174B-401D-8A48-2407AA092ED0}" srcOrd="8" destOrd="0" presId="urn:microsoft.com/office/officeart/2018/2/layout/IconLabelList"/>
    <dgm:cxn modelId="{A81D897C-A428-4C7C-9B4D-BAFDF901B9F4}" type="presParOf" srcId="{7D4CC5EA-174B-401D-8A48-2407AA092ED0}" destId="{671479D9-4305-4F97-A5B5-A6A5C565D7FC}" srcOrd="0" destOrd="0" presId="urn:microsoft.com/office/officeart/2018/2/layout/IconLabelList"/>
    <dgm:cxn modelId="{0C47B841-D679-46D3-8D28-AB6184EFDA34}" type="presParOf" srcId="{7D4CC5EA-174B-401D-8A48-2407AA092ED0}" destId="{F8FA7E30-23D1-4F0E-8ECD-BB1857BD1606}" srcOrd="1" destOrd="0" presId="urn:microsoft.com/office/officeart/2018/2/layout/IconLabelList"/>
    <dgm:cxn modelId="{E246C746-F02E-4690-8185-7CE52435E053}" type="presParOf" srcId="{7D4CC5EA-174B-401D-8A48-2407AA092ED0}" destId="{5AB4D93E-CCCD-4292-84ED-64F44D04BD53}" srcOrd="2" destOrd="0" presId="urn:microsoft.com/office/officeart/2018/2/layout/IconLabelList"/>
    <dgm:cxn modelId="{040DBA60-42A9-4441-970F-81EF0B9897B0}" type="presParOf" srcId="{DC3EE9E2-8BB8-4D49-B7EB-CCE761F60D85}" destId="{07491FBF-ECC8-4273-8FE9-13B0EE34D2DA}" srcOrd="9" destOrd="0" presId="urn:microsoft.com/office/officeart/2018/2/layout/IconLabelList"/>
    <dgm:cxn modelId="{A7D3E228-7469-4108-93BC-A0062B8BCF50}" type="presParOf" srcId="{DC3EE9E2-8BB8-4D49-B7EB-CCE761F60D85}" destId="{E385DF1C-181D-4B22-BB4B-6E843CC4BCB3}" srcOrd="10" destOrd="0" presId="urn:microsoft.com/office/officeart/2018/2/layout/IconLabelList"/>
    <dgm:cxn modelId="{C412A315-63C1-489E-8423-CE038DF7DCA9}" type="presParOf" srcId="{E385DF1C-181D-4B22-BB4B-6E843CC4BCB3}" destId="{87CFAFA0-5E13-4FE4-8E3B-63CEF20A40FA}" srcOrd="0" destOrd="0" presId="urn:microsoft.com/office/officeart/2018/2/layout/IconLabelList"/>
    <dgm:cxn modelId="{28514AFB-05E3-48A5-8A65-F8C184C97DB1}" type="presParOf" srcId="{E385DF1C-181D-4B22-BB4B-6E843CC4BCB3}" destId="{402C64AA-7BE7-43AF-BC87-39DA71EF2478}" srcOrd="1" destOrd="0" presId="urn:microsoft.com/office/officeart/2018/2/layout/IconLabelList"/>
    <dgm:cxn modelId="{E812DE0E-C004-41D6-976E-4B39C123BD9D}" type="presParOf" srcId="{E385DF1C-181D-4B22-BB4B-6E843CC4BCB3}" destId="{036B9646-88EB-484F-843A-8B1F8389229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1715F-8805-41D4-8C2A-8513FA74F668}">
      <dsp:nvSpPr>
        <dsp:cNvPr id="0" name=""/>
        <dsp:cNvSpPr/>
      </dsp:nvSpPr>
      <dsp:spPr>
        <a:xfrm>
          <a:off x="898864" y="601286"/>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84A17E-457F-4013-AC1E-BEE35E57BE7B}">
      <dsp:nvSpPr>
        <dsp:cNvPr id="0" name=""/>
        <dsp:cNvSpPr/>
      </dsp:nvSpPr>
      <dsp:spPr>
        <a:xfrm>
          <a:off x="1279114" y="981536"/>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C5BFA-9A50-44E5-9CFF-C11F7C5D4E5F}">
      <dsp:nvSpPr>
        <dsp:cNvPr id="0" name=""/>
        <dsp:cNvSpPr/>
      </dsp:nvSpPr>
      <dsp:spPr>
        <a:xfrm>
          <a:off x="55294" y="2745995"/>
          <a:ext cx="3498592" cy="145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kern="1200" cap="none" dirty="0">
              <a:latin typeface="Arial Unicode MS" panose="020B0604020202020204" pitchFamily="34" charset="-128"/>
              <a:ea typeface="Arial Unicode MS" panose="020B0604020202020204" pitchFamily="34" charset="-128"/>
              <a:cs typeface="Arial Unicode MS" panose="020B0604020202020204" pitchFamily="34" charset="-128"/>
            </a:rPr>
            <a:t>Promote Entrepreneurship, Mobilize Resources and Facilitate an integrated approach to Entrepreneurial Development and Support </a:t>
          </a:r>
          <a:r>
            <a:rPr lang="en-US" sz="2000" kern="1200" cap="none" dirty="0">
              <a:latin typeface="Arial Unicode MS" panose="020B0604020202020204" pitchFamily="34" charset="-128"/>
              <a:ea typeface="Arial Unicode MS" panose="020B0604020202020204" pitchFamily="34" charset="-128"/>
              <a:cs typeface="Arial Unicode MS" panose="020B0604020202020204" pitchFamily="34" charset="-128"/>
            </a:rPr>
            <a:t>in GP</a:t>
          </a:r>
        </a:p>
      </dsp:txBody>
      <dsp:txXfrm>
        <a:off x="55294" y="2745995"/>
        <a:ext cx="3498592" cy="1458918"/>
      </dsp:txXfrm>
    </dsp:sp>
    <dsp:sp modelId="{7F9A0E48-856A-4741-BAA6-86FEC1C1D995}">
      <dsp:nvSpPr>
        <dsp:cNvPr id="0" name=""/>
        <dsp:cNvSpPr/>
      </dsp:nvSpPr>
      <dsp:spPr>
        <a:xfrm>
          <a:off x="4622536" y="601286"/>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6249D-BB54-47D6-8D06-1D6BEE561F38}">
      <dsp:nvSpPr>
        <dsp:cNvPr id="0" name=""/>
        <dsp:cNvSpPr/>
      </dsp:nvSpPr>
      <dsp:spPr>
        <a:xfrm>
          <a:off x="5051629" y="932692"/>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1D39D-E964-4F40-BC56-CF6BBA1C648B}">
      <dsp:nvSpPr>
        <dsp:cNvPr id="0" name=""/>
        <dsp:cNvSpPr/>
      </dsp:nvSpPr>
      <dsp:spPr>
        <a:xfrm>
          <a:off x="4038559" y="2669460"/>
          <a:ext cx="2925000" cy="145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kern="1200" cap="none">
              <a:latin typeface="Arial Unicode MS" panose="020B0604020202020204" pitchFamily="34" charset="-128"/>
              <a:ea typeface="Arial Unicode MS" panose="020B0604020202020204" pitchFamily="34" charset="-128"/>
              <a:cs typeface="Arial Unicode MS" panose="020B0604020202020204" pitchFamily="34" charset="-128"/>
            </a:rPr>
            <a:t>Provide Financial and Business Development Support </a:t>
          </a:r>
          <a:br>
            <a:rPr lang="en-US" sz="1800" b="0" kern="1200" cap="none">
              <a:latin typeface="Arial Unicode MS" panose="020B0604020202020204" pitchFamily="34" charset="-128"/>
              <a:ea typeface="Arial Unicode MS" panose="020B0604020202020204" pitchFamily="34" charset="-128"/>
              <a:cs typeface="Arial Unicode MS" panose="020B0604020202020204" pitchFamily="34" charset="-128"/>
            </a:rPr>
          </a:br>
          <a:r>
            <a:rPr lang="en-US" sz="1800" b="0" kern="1200" cap="none">
              <a:latin typeface="Arial Unicode MS" panose="020B0604020202020204" pitchFamily="34" charset="-128"/>
              <a:ea typeface="Arial Unicode MS" panose="020B0604020202020204" pitchFamily="34" charset="-128"/>
              <a:cs typeface="Arial Unicode MS" panose="020B0604020202020204" pitchFamily="34" charset="-128"/>
            </a:rPr>
            <a:t>for the Growth and Sustainability of SMMEs</a:t>
          </a:r>
          <a:endParaRPr lang="en-US" sz="1800" b="0" kern="1200" cap="none"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4038559" y="2669460"/>
        <a:ext cx="2925000" cy="1458918"/>
      </dsp:txXfrm>
    </dsp:sp>
    <dsp:sp modelId="{B06DBA99-1B19-4433-A425-808B757B5DD5}">
      <dsp:nvSpPr>
        <dsp:cNvPr id="0" name=""/>
        <dsp:cNvSpPr/>
      </dsp:nvSpPr>
      <dsp:spPr>
        <a:xfrm>
          <a:off x="8321999" y="614667"/>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A40F7-313B-4722-B544-B302DE627B92}">
      <dsp:nvSpPr>
        <dsp:cNvPr id="0" name=""/>
        <dsp:cNvSpPr/>
      </dsp:nvSpPr>
      <dsp:spPr>
        <a:xfrm>
          <a:off x="8750462" y="1004314"/>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1044F-D0AF-4F28-95AF-95F1276F8379}">
      <dsp:nvSpPr>
        <dsp:cNvPr id="0" name=""/>
        <dsp:cNvSpPr/>
      </dsp:nvSpPr>
      <dsp:spPr>
        <a:xfrm>
          <a:off x="7529810" y="2669460"/>
          <a:ext cx="4012573" cy="145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kern="1200" cap="none">
              <a:latin typeface="Arial Unicode MS" panose="020B0604020202020204" pitchFamily="34" charset="-128"/>
              <a:ea typeface="Arial Unicode MS" panose="020B0604020202020204" pitchFamily="34" charset="-128"/>
              <a:cs typeface="Arial Unicode MS" panose="020B0604020202020204" pitchFamily="34" charset="-128"/>
            </a:rPr>
            <a:t>Facilitate investment in high-impact business </a:t>
          </a:r>
          <a:br>
            <a:rPr lang="en-US" sz="1800" b="0" kern="1200" cap="none">
              <a:latin typeface="Arial Unicode MS" panose="020B0604020202020204" pitchFamily="34" charset="-128"/>
              <a:ea typeface="Arial Unicode MS" panose="020B0604020202020204" pitchFamily="34" charset="-128"/>
              <a:cs typeface="Arial Unicode MS" panose="020B0604020202020204" pitchFamily="34" charset="-128"/>
            </a:rPr>
          </a:br>
          <a:r>
            <a:rPr lang="en-US" sz="1800" b="0" kern="1200" cap="none">
              <a:latin typeface="Arial Unicode MS" panose="020B0604020202020204" pitchFamily="34" charset="-128"/>
              <a:ea typeface="Arial Unicode MS" panose="020B0604020202020204" pitchFamily="34" charset="-128"/>
              <a:cs typeface="Arial Unicode MS" panose="020B0604020202020204" pitchFamily="34" charset="-128"/>
            </a:rPr>
            <a:t>enterprises that transform the structure and competitiveness of industrial sectors in the province</a:t>
          </a:r>
          <a:endParaRPr lang="en-US" sz="1800" b="0" kern="1200" cap="none"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7529810" y="2669460"/>
        <a:ext cx="4012573" cy="1458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1715F-8805-41D4-8C2A-8513FA74F668}">
      <dsp:nvSpPr>
        <dsp:cNvPr id="0" name=""/>
        <dsp:cNvSpPr/>
      </dsp:nvSpPr>
      <dsp:spPr>
        <a:xfrm>
          <a:off x="1086279" y="158409"/>
          <a:ext cx="1715625" cy="17156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84A17E-457F-4013-AC1E-BEE35E57BE7B}">
      <dsp:nvSpPr>
        <dsp:cNvPr id="0" name=""/>
        <dsp:cNvSpPr/>
      </dsp:nvSpPr>
      <dsp:spPr>
        <a:xfrm>
          <a:off x="1451904" y="524034"/>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0BC5BFA-9A50-44E5-9CFF-C11F7C5D4E5F}">
      <dsp:nvSpPr>
        <dsp:cNvPr id="0" name=""/>
        <dsp:cNvSpPr/>
      </dsp:nvSpPr>
      <dsp:spPr>
        <a:xfrm>
          <a:off x="0" y="1868058"/>
          <a:ext cx="3820950" cy="243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b="1" kern="1200" cap="none" dirty="0">
            <a:latin typeface="Arial" panose="020B0604020202020204" pitchFamily="34" charset="0"/>
            <a:ea typeface="Arial Unicode MS" panose="020B0604020202020204" pitchFamily="34" charset="-128"/>
            <a:cs typeface="Arial" panose="020B0604020202020204" pitchFamily="34" charset="0"/>
          </a:endParaRPr>
        </a:p>
        <a:p>
          <a:pPr marL="0" lvl="0" indent="0" algn="ctr" defTabSz="800100">
            <a:lnSpc>
              <a:spcPct val="100000"/>
            </a:lnSpc>
            <a:spcBef>
              <a:spcPct val="0"/>
            </a:spcBef>
            <a:spcAft>
              <a:spcPct val="35000"/>
            </a:spcAft>
            <a:buNone/>
            <a:defRPr cap="all"/>
          </a:pPr>
          <a:r>
            <a:rPr lang="en-US" sz="1800" b="1" kern="1200" cap="none" dirty="0">
              <a:latin typeface="Arial" panose="020B0604020202020204" pitchFamily="34" charset="0"/>
              <a:ea typeface="Arial Unicode MS" panose="020B0604020202020204" pitchFamily="34" charset="-128"/>
              <a:cs typeface="Arial" panose="020B0604020202020204" pitchFamily="34" charset="0"/>
            </a:rPr>
            <a:t>TO QUALIFY</a:t>
          </a:r>
        </a:p>
        <a:p>
          <a:pPr marL="0" lvl="0" indent="0" algn="ctr" defTabSz="800100">
            <a:lnSpc>
              <a:spcPct val="100000"/>
            </a:lnSpc>
            <a:spcBef>
              <a:spcPct val="0"/>
            </a:spcBef>
            <a:spcAft>
              <a:spcPct val="35000"/>
            </a:spcAft>
            <a:buNone/>
            <a:defRPr cap="all"/>
          </a:pPr>
          <a:r>
            <a:rPr lang="en-US" sz="1800" b="0" kern="1200" cap="none" dirty="0">
              <a:latin typeface="Arial Unicode MS" panose="020B0604020202020204" pitchFamily="34" charset="-128"/>
              <a:ea typeface="Arial Unicode MS" panose="020B0604020202020204" pitchFamily="34" charset="-128"/>
              <a:cs typeface="Arial Unicode MS" panose="020B0604020202020204" pitchFamily="34" charset="-128"/>
            </a:rPr>
            <a:t>Based in GP </a:t>
          </a:r>
        </a:p>
        <a:p>
          <a:pPr marL="0" lvl="0" indent="0" algn="ctr" defTabSz="800100">
            <a:lnSpc>
              <a:spcPct val="100000"/>
            </a:lnSpc>
            <a:spcBef>
              <a:spcPct val="0"/>
            </a:spcBef>
            <a:spcAft>
              <a:spcPct val="35000"/>
            </a:spcAft>
            <a:buNone/>
            <a:defRPr cap="all"/>
          </a:pPr>
          <a:r>
            <a:rPr lang="en-US" sz="1800" b="0" kern="1200" cap="none" dirty="0">
              <a:latin typeface="Arial Unicode MS" panose="020B0604020202020204" pitchFamily="34" charset="-128"/>
              <a:ea typeface="Arial Unicode MS" panose="020B0604020202020204" pitchFamily="34" charset="-128"/>
              <a:cs typeface="Arial Unicode MS" panose="020B0604020202020204" pitchFamily="34" charset="-128"/>
            </a:rPr>
            <a:t>SA Owned Businesses</a:t>
          </a:r>
        </a:p>
        <a:p>
          <a:pPr marL="0" lvl="0" indent="0" algn="ctr" defTabSz="800100">
            <a:lnSpc>
              <a:spcPct val="100000"/>
            </a:lnSpc>
            <a:spcBef>
              <a:spcPct val="0"/>
            </a:spcBef>
            <a:spcAft>
              <a:spcPct val="35000"/>
            </a:spcAft>
            <a:buNone/>
            <a:defRPr cap="all"/>
          </a:pPr>
          <a:r>
            <a:rPr lang="en-US" sz="1800" b="0" kern="1200" cap="none" dirty="0">
              <a:latin typeface="Arial Unicode MS" panose="020B0604020202020204" pitchFamily="34" charset="-128"/>
              <a:ea typeface="Arial Unicode MS" panose="020B0604020202020204" pitchFamily="34" charset="-128"/>
              <a:cs typeface="Arial Unicode MS" panose="020B0604020202020204" pitchFamily="34" charset="-128"/>
            </a:rPr>
            <a:t>Start-ups and Existing Businesses</a:t>
          </a:r>
        </a:p>
        <a:p>
          <a:pPr marL="0" lvl="0" indent="0" algn="ctr" defTabSz="800100">
            <a:lnSpc>
              <a:spcPct val="100000"/>
            </a:lnSpc>
            <a:spcBef>
              <a:spcPct val="0"/>
            </a:spcBef>
            <a:spcAft>
              <a:spcPct val="35000"/>
            </a:spcAft>
            <a:buNone/>
            <a:defRPr cap="all"/>
          </a:pPr>
          <a:r>
            <a:rPr lang="en-US" sz="1800" b="0" kern="1200" cap="none" dirty="0">
              <a:latin typeface="Arial Unicode MS" panose="020B0604020202020204" pitchFamily="34" charset="-128"/>
              <a:ea typeface="Arial Unicode MS" panose="020B0604020202020204" pitchFamily="34" charset="-128"/>
              <a:cs typeface="Arial Unicode MS" panose="020B0604020202020204" pitchFamily="34" charset="-128"/>
            </a:rPr>
            <a:t>Viability of Business </a:t>
          </a:r>
        </a:p>
      </dsp:txBody>
      <dsp:txXfrm>
        <a:off x="0" y="1868058"/>
        <a:ext cx="3820950" cy="2434671"/>
      </dsp:txXfrm>
    </dsp:sp>
    <dsp:sp modelId="{7F9A0E48-856A-4741-BAA6-86FEC1C1D995}">
      <dsp:nvSpPr>
        <dsp:cNvPr id="0" name=""/>
        <dsp:cNvSpPr/>
      </dsp:nvSpPr>
      <dsp:spPr>
        <a:xfrm>
          <a:off x="4895192" y="158409"/>
          <a:ext cx="1715625" cy="17156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6249D-BB54-47D6-8D06-1D6BEE561F38}">
      <dsp:nvSpPr>
        <dsp:cNvPr id="0" name=""/>
        <dsp:cNvSpPr/>
      </dsp:nvSpPr>
      <dsp:spPr>
        <a:xfrm>
          <a:off x="5203009" y="538363"/>
          <a:ext cx="1193918" cy="8675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9000" b="-19000"/>
          </a:stretch>
        </a:blipFill>
        <a:ln w="19050" cap="flat"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5A1D39D-E964-4F40-BC56-CF6BBA1C648B}">
      <dsp:nvSpPr>
        <dsp:cNvPr id="0" name=""/>
        <dsp:cNvSpPr/>
      </dsp:nvSpPr>
      <dsp:spPr>
        <a:xfrm>
          <a:off x="4333676" y="2057013"/>
          <a:ext cx="2812500" cy="243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i="0" kern="1200" dirty="0"/>
            <a:t>COMPLIANCE</a:t>
          </a:r>
        </a:p>
        <a:p>
          <a:pPr marL="0" lvl="0" indent="0" algn="ctr" defTabSz="800100">
            <a:lnSpc>
              <a:spcPct val="100000"/>
            </a:lnSpc>
            <a:spcBef>
              <a:spcPct val="0"/>
            </a:spcBef>
            <a:spcAft>
              <a:spcPct val="35000"/>
            </a:spcAft>
            <a:buNone/>
            <a:defRPr cap="all"/>
          </a:pPr>
          <a:endParaRPr lang="en-US" sz="1800" b="1" i="0" kern="1200" dirty="0"/>
        </a:p>
        <a:p>
          <a:pPr marL="0" lvl="0" indent="0" algn="ctr" defTabSz="800100">
            <a:lnSpc>
              <a:spcPct val="100000"/>
            </a:lnSpc>
            <a:spcBef>
              <a:spcPct val="0"/>
            </a:spcBef>
            <a:spcAft>
              <a:spcPct val="35000"/>
            </a:spcAft>
            <a:buNone/>
            <a:defRPr cap="all"/>
          </a:pPr>
          <a:r>
            <a:rPr lang="en-US" sz="1800" b="0" i="0" kern="1200" cap="none" dirty="0"/>
            <a:t>Be Registered With CIPC</a:t>
          </a:r>
        </a:p>
        <a:p>
          <a:pPr marL="0" lvl="0" indent="0" algn="ctr" defTabSz="800100">
            <a:lnSpc>
              <a:spcPct val="100000"/>
            </a:lnSpc>
            <a:spcBef>
              <a:spcPct val="0"/>
            </a:spcBef>
            <a:spcAft>
              <a:spcPct val="35000"/>
            </a:spcAft>
            <a:buNone/>
            <a:defRPr cap="all"/>
          </a:pPr>
          <a:r>
            <a:rPr lang="en-US" sz="1800" b="0" i="0" kern="1200" cap="none" dirty="0"/>
            <a:t> B</a:t>
          </a:r>
          <a:r>
            <a:rPr lang="en-ZA" sz="1800" b="0" i="0" kern="1200" cap="none" dirty="0"/>
            <a:t>e Compliant With SARS</a:t>
          </a:r>
        </a:p>
        <a:p>
          <a:pPr marL="0" lvl="0" indent="0" algn="ctr" defTabSz="800100">
            <a:lnSpc>
              <a:spcPct val="100000"/>
            </a:lnSpc>
            <a:spcBef>
              <a:spcPct val="0"/>
            </a:spcBef>
            <a:spcAft>
              <a:spcPct val="35000"/>
            </a:spcAft>
            <a:buNone/>
            <a:defRPr cap="all"/>
          </a:pPr>
          <a:r>
            <a:rPr lang="en-ZA" sz="1800" b="0" i="0" kern="1200" cap="none" dirty="0"/>
            <a:t>Submit all required documents </a:t>
          </a:r>
        </a:p>
        <a:p>
          <a:pPr marL="0" lvl="0" indent="0" algn="ctr" defTabSz="800100">
            <a:lnSpc>
              <a:spcPct val="100000"/>
            </a:lnSpc>
            <a:spcBef>
              <a:spcPct val="0"/>
            </a:spcBef>
            <a:spcAft>
              <a:spcPct val="35000"/>
            </a:spcAft>
            <a:buFont typeface="Arial" panose="020B0604020202020204" pitchFamily="34" charset="0"/>
            <a:buNone/>
          </a:pPr>
          <a:endParaRPr lang="en-ZA" sz="1800" b="0" i="0" kern="1200" dirty="0"/>
        </a:p>
      </dsp:txBody>
      <dsp:txXfrm>
        <a:off x="4333676" y="2057013"/>
        <a:ext cx="2812500" cy="2434671"/>
      </dsp:txXfrm>
    </dsp:sp>
    <dsp:sp modelId="{B06DBA99-1B19-4433-A425-808B757B5DD5}">
      <dsp:nvSpPr>
        <dsp:cNvPr id="0" name=""/>
        <dsp:cNvSpPr/>
      </dsp:nvSpPr>
      <dsp:spPr>
        <a:xfrm>
          <a:off x="8722751" y="158409"/>
          <a:ext cx="1715625" cy="17156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A40F7-313B-4722-B544-B302DE627B92}">
      <dsp:nvSpPr>
        <dsp:cNvPr id="0" name=""/>
        <dsp:cNvSpPr/>
      </dsp:nvSpPr>
      <dsp:spPr>
        <a:xfrm>
          <a:off x="9108979" y="597439"/>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BC1044F-D0AF-4F28-95AF-95F1276F8379}">
      <dsp:nvSpPr>
        <dsp:cNvPr id="0" name=""/>
        <dsp:cNvSpPr/>
      </dsp:nvSpPr>
      <dsp:spPr>
        <a:xfrm>
          <a:off x="7685059" y="1954781"/>
          <a:ext cx="3858243" cy="243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cap="none" dirty="0">
              <a:latin typeface="Arial Unicode MS" panose="020B0604020202020204" pitchFamily="34" charset="-128"/>
              <a:ea typeface="Arial Unicode MS" panose="020B0604020202020204" pitchFamily="34" charset="-128"/>
              <a:cs typeface="Arial Unicode MS" panose="020B0604020202020204" pitchFamily="34" charset="-128"/>
            </a:rPr>
            <a:t>INFORMAL TRADERS </a:t>
          </a:r>
        </a:p>
        <a:p>
          <a:pPr marL="0" lvl="0" indent="0" algn="ctr" defTabSz="800100">
            <a:lnSpc>
              <a:spcPct val="100000"/>
            </a:lnSpc>
            <a:spcBef>
              <a:spcPct val="0"/>
            </a:spcBef>
            <a:spcAft>
              <a:spcPct val="35000"/>
            </a:spcAft>
            <a:buNone/>
            <a:defRPr cap="all"/>
          </a:pPr>
          <a:r>
            <a:rPr lang="en-US" sz="1800" b="0" kern="1200" cap="none" dirty="0">
              <a:latin typeface="Arial Unicode MS" panose="020B0604020202020204" pitchFamily="34" charset="-128"/>
              <a:ea typeface="Arial Unicode MS" panose="020B0604020202020204" pitchFamily="34" charset="-128"/>
              <a:cs typeface="Arial Unicode MS" panose="020B0604020202020204" pitchFamily="34" charset="-128"/>
            </a:rPr>
            <a:t>Be registered with the Municipal authority </a:t>
          </a:r>
        </a:p>
      </dsp:txBody>
      <dsp:txXfrm>
        <a:off x="7685059" y="1954781"/>
        <a:ext cx="3858243" cy="2434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F9B13-3906-4DA7-9BC0-5677196872B1}">
      <dsp:nvSpPr>
        <dsp:cNvPr id="0" name=""/>
        <dsp:cNvSpPr/>
      </dsp:nvSpPr>
      <dsp:spPr>
        <a:xfrm>
          <a:off x="583306" y="548438"/>
          <a:ext cx="926809" cy="9268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8B97E9-8A00-4D26-84FB-4DFA2B0BCC46}">
      <dsp:nvSpPr>
        <dsp:cNvPr id="0" name=""/>
        <dsp:cNvSpPr/>
      </dsp:nvSpPr>
      <dsp:spPr>
        <a:xfrm>
          <a:off x="0" y="1840057"/>
          <a:ext cx="20595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cap="none" dirty="0">
              <a:solidFill>
                <a:schemeClr val="accent1"/>
              </a:solidFill>
              <a:latin typeface="Arial" panose="020B0604020202020204" pitchFamily="34" charset="0"/>
              <a:cs typeface="Arial" panose="020B0604020202020204" pitchFamily="34" charset="0"/>
            </a:rPr>
            <a:t>Start-up Finance </a:t>
          </a:r>
        </a:p>
      </dsp:txBody>
      <dsp:txXfrm>
        <a:off x="0" y="1840057"/>
        <a:ext cx="2059577" cy="720000"/>
      </dsp:txXfrm>
    </dsp:sp>
    <dsp:sp modelId="{39C57EE5-E756-4343-84F5-F121D07F55B0}">
      <dsp:nvSpPr>
        <dsp:cNvPr id="0" name=""/>
        <dsp:cNvSpPr/>
      </dsp:nvSpPr>
      <dsp:spPr>
        <a:xfrm>
          <a:off x="2989861" y="563786"/>
          <a:ext cx="926809" cy="9268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23BB4-42D3-41A7-B735-4717C3F1428F}">
      <dsp:nvSpPr>
        <dsp:cNvPr id="0" name=""/>
        <dsp:cNvSpPr/>
      </dsp:nvSpPr>
      <dsp:spPr>
        <a:xfrm>
          <a:off x="2450380" y="1840057"/>
          <a:ext cx="20595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cap="none" dirty="0">
              <a:solidFill>
                <a:schemeClr val="accent1"/>
              </a:solidFill>
              <a:latin typeface="Arial" panose="020B0604020202020204" pitchFamily="34" charset="0"/>
              <a:cs typeface="Arial" panose="020B0604020202020204" pitchFamily="34" charset="0"/>
            </a:rPr>
            <a:t>Contract Finance</a:t>
          </a:r>
        </a:p>
      </dsp:txBody>
      <dsp:txXfrm>
        <a:off x="2450380" y="1840057"/>
        <a:ext cx="2059577" cy="720000"/>
      </dsp:txXfrm>
    </dsp:sp>
    <dsp:sp modelId="{AD30C5C9-CA7C-4A42-A566-800306775CE2}">
      <dsp:nvSpPr>
        <dsp:cNvPr id="0" name=""/>
        <dsp:cNvSpPr/>
      </dsp:nvSpPr>
      <dsp:spPr>
        <a:xfrm>
          <a:off x="5409864" y="563786"/>
          <a:ext cx="926809" cy="9268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5934E-3DDC-495C-9D89-E66255A07F3F}">
      <dsp:nvSpPr>
        <dsp:cNvPr id="0" name=""/>
        <dsp:cNvSpPr/>
      </dsp:nvSpPr>
      <dsp:spPr>
        <a:xfrm>
          <a:off x="4937607" y="1840057"/>
          <a:ext cx="20595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cap="none" dirty="0">
              <a:solidFill>
                <a:schemeClr val="accent1"/>
              </a:solidFill>
            </a:rPr>
            <a:t>Growth Finance </a:t>
          </a:r>
        </a:p>
      </dsp:txBody>
      <dsp:txXfrm>
        <a:off x="4937607" y="1840057"/>
        <a:ext cx="2059577" cy="720000"/>
      </dsp:txXfrm>
    </dsp:sp>
    <dsp:sp modelId="{56D78339-4271-4840-9B4A-6883AD7AE679}">
      <dsp:nvSpPr>
        <dsp:cNvPr id="0" name=""/>
        <dsp:cNvSpPr/>
      </dsp:nvSpPr>
      <dsp:spPr>
        <a:xfrm>
          <a:off x="8004682" y="563795"/>
          <a:ext cx="926809" cy="9268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695F6-3E9F-4CF6-B69A-81FFAC2F7011}">
      <dsp:nvSpPr>
        <dsp:cNvPr id="0" name=""/>
        <dsp:cNvSpPr/>
      </dsp:nvSpPr>
      <dsp:spPr>
        <a:xfrm>
          <a:off x="7492080" y="1840057"/>
          <a:ext cx="20595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cap="none" dirty="0">
              <a:solidFill>
                <a:schemeClr val="accent1"/>
              </a:solidFill>
            </a:rPr>
            <a:t>Franchise Finance GEP</a:t>
          </a:r>
        </a:p>
      </dsp:txBody>
      <dsp:txXfrm>
        <a:off x="7492080" y="1840057"/>
        <a:ext cx="2059577"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60D38-7DC6-4CC5-8E88-3BD8798474D4}">
      <dsp:nvSpPr>
        <dsp:cNvPr id="0" name=""/>
        <dsp:cNvSpPr/>
      </dsp:nvSpPr>
      <dsp:spPr>
        <a:xfrm rot="2642911">
          <a:off x="755976" y="1161147"/>
          <a:ext cx="187746" cy="1066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DC012-273B-4375-9D67-16E98ECCA376}">
      <dsp:nvSpPr>
        <dsp:cNvPr id="0" name=""/>
        <dsp:cNvSpPr/>
      </dsp:nvSpPr>
      <dsp:spPr>
        <a:xfrm>
          <a:off x="0" y="2421963"/>
          <a:ext cx="1678710" cy="91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solidFill>
                <a:schemeClr val="accent1"/>
              </a:solidFill>
              <a:latin typeface="Arial" panose="020B0604020202020204" pitchFamily="34" charset="0"/>
              <a:cs typeface="Arial" panose="020B0604020202020204" pitchFamily="34" charset="0"/>
            </a:rPr>
            <a:t>Facilitating CIPC registrations</a:t>
          </a:r>
        </a:p>
      </dsp:txBody>
      <dsp:txXfrm>
        <a:off x="0" y="2421963"/>
        <a:ext cx="1678710" cy="919991"/>
      </dsp:txXfrm>
    </dsp:sp>
    <dsp:sp modelId="{B705B190-3E39-4A25-86D9-64D6CF2308D9}">
      <dsp:nvSpPr>
        <dsp:cNvPr id="0" name=""/>
        <dsp:cNvSpPr/>
      </dsp:nvSpPr>
      <dsp:spPr>
        <a:xfrm flipV="1">
          <a:off x="2808985" y="1202115"/>
          <a:ext cx="10438" cy="43842"/>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932346-FB01-45BE-94C5-DE9281270B60}">
      <dsp:nvSpPr>
        <dsp:cNvPr id="0" name=""/>
        <dsp:cNvSpPr/>
      </dsp:nvSpPr>
      <dsp:spPr>
        <a:xfrm>
          <a:off x="1976074" y="2422574"/>
          <a:ext cx="1678710" cy="91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kern="1200" dirty="0">
              <a:solidFill>
                <a:schemeClr val="accent1"/>
              </a:solidFill>
            </a:rPr>
            <a:t>Support in development of  business plans</a:t>
          </a:r>
        </a:p>
      </dsp:txBody>
      <dsp:txXfrm>
        <a:off x="1976074" y="2422574"/>
        <a:ext cx="1678710" cy="919991"/>
      </dsp:txXfrm>
    </dsp:sp>
    <dsp:sp modelId="{96EA14A1-EA12-4BDF-9139-14F71BDC399E}">
      <dsp:nvSpPr>
        <dsp:cNvPr id="0" name=""/>
        <dsp:cNvSpPr/>
      </dsp:nvSpPr>
      <dsp:spPr>
        <a:xfrm rot="10061965" flipV="1">
          <a:off x="4420709" y="867602"/>
          <a:ext cx="731960" cy="808465"/>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96ED4F-C4A0-45A8-93F0-910321A42986}">
      <dsp:nvSpPr>
        <dsp:cNvPr id="0" name=""/>
        <dsp:cNvSpPr/>
      </dsp:nvSpPr>
      <dsp:spPr>
        <a:xfrm>
          <a:off x="4083511" y="2441080"/>
          <a:ext cx="1678710" cy="91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solidFill>
                <a:schemeClr val="accent1"/>
              </a:solidFill>
            </a:rPr>
            <a:t>Business development support interventions</a:t>
          </a:r>
        </a:p>
      </dsp:txBody>
      <dsp:txXfrm>
        <a:off x="4083511" y="2441080"/>
        <a:ext cx="1678710" cy="919991"/>
      </dsp:txXfrm>
    </dsp:sp>
    <dsp:sp modelId="{775124DC-9781-468A-8521-89E44178D7A4}">
      <dsp:nvSpPr>
        <dsp:cNvPr id="0" name=""/>
        <dsp:cNvSpPr/>
      </dsp:nvSpPr>
      <dsp:spPr>
        <a:xfrm>
          <a:off x="6381465" y="880863"/>
          <a:ext cx="755419" cy="755419"/>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473D8C-00F1-44EE-963E-1BEBE59DE93F}">
      <dsp:nvSpPr>
        <dsp:cNvPr id="0" name=""/>
        <dsp:cNvSpPr/>
      </dsp:nvSpPr>
      <dsp:spPr>
        <a:xfrm>
          <a:off x="6189403" y="2441075"/>
          <a:ext cx="1678710" cy="91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kern="1200" dirty="0">
              <a:solidFill>
                <a:schemeClr val="accent1"/>
              </a:solidFill>
            </a:rPr>
            <a:t>Assisting in Project preparation</a:t>
          </a:r>
        </a:p>
      </dsp:txBody>
      <dsp:txXfrm>
        <a:off x="6189403" y="2441075"/>
        <a:ext cx="1678710" cy="919991"/>
      </dsp:txXfrm>
    </dsp:sp>
    <dsp:sp modelId="{8B4D1A51-DCAD-4242-8E3D-568F4E5BED86}">
      <dsp:nvSpPr>
        <dsp:cNvPr id="0" name=""/>
        <dsp:cNvSpPr/>
      </dsp:nvSpPr>
      <dsp:spPr>
        <a:xfrm>
          <a:off x="8173847" y="1037675"/>
          <a:ext cx="1263281" cy="1182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F52466-F1C3-4C3C-8DD8-D6F8F62CC1A4}">
      <dsp:nvSpPr>
        <dsp:cNvPr id="0" name=""/>
        <dsp:cNvSpPr/>
      </dsp:nvSpPr>
      <dsp:spPr>
        <a:xfrm>
          <a:off x="8008975" y="2441075"/>
          <a:ext cx="1678710" cy="919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solidFill>
                <a:schemeClr val="accent1"/>
              </a:solidFill>
            </a:rPr>
            <a:t>Conducting due diligence</a:t>
          </a:r>
        </a:p>
      </dsp:txBody>
      <dsp:txXfrm>
        <a:off x="8008975" y="2441075"/>
        <a:ext cx="1678710" cy="919991"/>
      </dsp:txXfrm>
    </dsp:sp>
    <dsp:sp modelId="{8FEB5E63-7E26-4AA1-B0BA-A5C4D5F6AC1B}">
      <dsp:nvSpPr>
        <dsp:cNvPr id="0" name=""/>
        <dsp:cNvSpPr/>
      </dsp:nvSpPr>
      <dsp:spPr>
        <a:xfrm>
          <a:off x="10279014" y="601066"/>
          <a:ext cx="830606" cy="915485"/>
        </a:xfrm>
        <a:prstGeom prst="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9BEE10-F202-42FE-848A-549AC9596A24}">
      <dsp:nvSpPr>
        <dsp:cNvPr id="0" name=""/>
        <dsp:cNvSpPr/>
      </dsp:nvSpPr>
      <dsp:spPr>
        <a:xfrm>
          <a:off x="9841959" y="2449688"/>
          <a:ext cx="1678710" cy="76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solidFill>
                <a:schemeClr val="accent1"/>
              </a:solidFill>
            </a:rPr>
            <a:t>Provision of Post investment and aftercare services to supported SMMEs</a:t>
          </a:r>
        </a:p>
      </dsp:txBody>
      <dsp:txXfrm>
        <a:off x="9841959" y="2449688"/>
        <a:ext cx="1678710" cy="768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93A00-2B10-4990-9235-7D0DCE5CD31D}">
      <dsp:nvSpPr>
        <dsp:cNvPr id="0" name=""/>
        <dsp:cNvSpPr/>
      </dsp:nvSpPr>
      <dsp:spPr>
        <a:xfrm>
          <a:off x="454804" y="1384253"/>
          <a:ext cx="737226" cy="737226"/>
        </a:xfrm>
        <a:prstGeom prst="rect">
          <a:avLst/>
        </a:prstGeom>
        <a:noFill/>
        <a:ln w="12700" cap="flat" cmpd="sng" algn="ctr">
          <a:solidFill>
            <a:srgbClr val="FF0000">
              <a:alpha val="0"/>
            </a:srgbClr>
          </a:solidFill>
          <a:prstDash val="solid"/>
        </a:ln>
        <a:effectLst/>
      </dsp:spPr>
      <dsp:style>
        <a:lnRef idx="2">
          <a:scrgbClr r="0" g="0" b="0"/>
        </a:lnRef>
        <a:fillRef idx="1">
          <a:scrgbClr r="0" g="0" b="0"/>
        </a:fillRef>
        <a:effectRef idx="0">
          <a:scrgbClr r="0" g="0" b="0"/>
        </a:effectRef>
        <a:fontRef idx="minor">
          <a:schemeClr val="lt1"/>
        </a:fontRef>
      </dsp:style>
    </dsp:sp>
    <dsp:sp modelId="{B744CE6C-23DC-4967-9569-24AA97DCACE1}">
      <dsp:nvSpPr>
        <dsp:cNvPr id="0" name=""/>
        <dsp:cNvSpPr/>
      </dsp:nvSpPr>
      <dsp:spPr>
        <a:xfrm>
          <a:off x="0" y="2683010"/>
          <a:ext cx="1638281" cy="806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cap="none" dirty="0">
              <a:solidFill>
                <a:schemeClr val="tx1">
                  <a:lumMod val="95000"/>
                  <a:lumOff val="5000"/>
                </a:schemeClr>
              </a:solidFill>
              <a:latin typeface="Arial" panose="020B0604020202020204" pitchFamily="34" charset="0"/>
              <a:cs typeface="Arial" panose="020B0604020202020204" pitchFamily="34" charset="0"/>
            </a:rPr>
            <a:t>Marketing Tools</a:t>
          </a:r>
        </a:p>
      </dsp:txBody>
      <dsp:txXfrm>
        <a:off x="0" y="2683010"/>
        <a:ext cx="1638281" cy="806341"/>
      </dsp:txXfrm>
    </dsp:sp>
    <dsp:sp modelId="{EBF3F087-9CE0-4A2F-9629-9341AE5CE660}">
      <dsp:nvSpPr>
        <dsp:cNvPr id="0" name=""/>
        <dsp:cNvSpPr/>
      </dsp:nvSpPr>
      <dsp:spPr>
        <a:xfrm>
          <a:off x="2601660" y="837297"/>
          <a:ext cx="737226" cy="7372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FF7C2-0C7F-4616-A71B-DC1EE8D0A294}">
      <dsp:nvSpPr>
        <dsp:cNvPr id="0" name=""/>
        <dsp:cNvSpPr/>
      </dsp:nvSpPr>
      <dsp:spPr>
        <a:xfrm>
          <a:off x="2011073" y="2712103"/>
          <a:ext cx="1638281" cy="806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cap="none" dirty="0">
              <a:solidFill>
                <a:schemeClr val="tx1">
                  <a:lumMod val="95000"/>
                  <a:lumOff val="5000"/>
                </a:schemeClr>
              </a:solidFill>
            </a:rPr>
            <a:t>Financial Management Systems</a:t>
          </a:r>
        </a:p>
      </dsp:txBody>
      <dsp:txXfrm>
        <a:off x="2011073" y="2712103"/>
        <a:ext cx="1638281" cy="806341"/>
      </dsp:txXfrm>
    </dsp:sp>
    <dsp:sp modelId="{E83A1547-FDB8-4F6A-A744-683AD352F773}">
      <dsp:nvSpPr>
        <dsp:cNvPr id="0" name=""/>
        <dsp:cNvSpPr/>
      </dsp:nvSpPr>
      <dsp:spPr>
        <a:xfrm>
          <a:off x="5076538" y="949813"/>
          <a:ext cx="737226" cy="7372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6F742-845E-4DF2-A772-4B3AFAF937B3}">
      <dsp:nvSpPr>
        <dsp:cNvPr id="0" name=""/>
        <dsp:cNvSpPr/>
      </dsp:nvSpPr>
      <dsp:spPr>
        <a:xfrm>
          <a:off x="4583863" y="2691501"/>
          <a:ext cx="1638281" cy="806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cap="none" dirty="0">
              <a:solidFill>
                <a:schemeClr val="tx1">
                  <a:lumMod val="95000"/>
                  <a:lumOff val="5000"/>
                </a:schemeClr>
              </a:solidFill>
            </a:rPr>
            <a:t>Quality Management Systems</a:t>
          </a:r>
        </a:p>
      </dsp:txBody>
      <dsp:txXfrm>
        <a:off x="4583863" y="2691501"/>
        <a:ext cx="1638281" cy="806341"/>
      </dsp:txXfrm>
    </dsp:sp>
    <dsp:sp modelId="{85F0FD5B-887E-48F8-9C96-351EE7D8030B}">
      <dsp:nvSpPr>
        <dsp:cNvPr id="0" name=""/>
        <dsp:cNvSpPr/>
      </dsp:nvSpPr>
      <dsp:spPr>
        <a:xfrm>
          <a:off x="6179290" y="1435844"/>
          <a:ext cx="737226" cy="7372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5E61B-A0E9-4D6B-ADDD-99C1AD0DA9A9}">
      <dsp:nvSpPr>
        <dsp:cNvPr id="0" name=""/>
        <dsp:cNvSpPr/>
      </dsp:nvSpPr>
      <dsp:spPr>
        <a:xfrm>
          <a:off x="6867725" y="2629404"/>
          <a:ext cx="1638281" cy="806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cap="none" dirty="0">
              <a:solidFill>
                <a:schemeClr val="accent1"/>
              </a:solidFill>
            </a:rPr>
            <a:t>Training, Mentorship</a:t>
          </a:r>
        </a:p>
        <a:p>
          <a:pPr marL="0" lvl="0" indent="0" algn="ctr" defTabSz="800100">
            <a:lnSpc>
              <a:spcPct val="100000"/>
            </a:lnSpc>
            <a:spcBef>
              <a:spcPct val="0"/>
            </a:spcBef>
            <a:spcAft>
              <a:spcPct val="35000"/>
            </a:spcAft>
            <a:buNone/>
          </a:pPr>
          <a:r>
            <a:rPr lang="en-US" sz="1800" kern="1200" cap="none" dirty="0">
              <a:solidFill>
                <a:schemeClr val="accent1"/>
              </a:solidFill>
            </a:rPr>
            <a:t>Business Advice  </a:t>
          </a:r>
        </a:p>
      </dsp:txBody>
      <dsp:txXfrm>
        <a:off x="6867725" y="2629404"/>
        <a:ext cx="1638281" cy="806341"/>
      </dsp:txXfrm>
    </dsp:sp>
    <dsp:sp modelId="{671479D9-4305-4F97-A5B5-A6A5C565D7FC}">
      <dsp:nvSpPr>
        <dsp:cNvPr id="0" name=""/>
        <dsp:cNvSpPr/>
      </dsp:nvSpPr>
      <dsp:spPr>
        <a:xfrm>
          <a:off x="7156643" y="898996"/>
          <a:ext cx="858773" cy="852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4D93E-CCCD-4292-84ED-64F44D04BD53}">
      <dsp:nvSpPr>
        <dsp:cNvPr id="0" name=""/>
        <dsp:cNvSpPr/>
      </dsp:nvSpPr>
      <dsp:spPr>
        <a:xfrm>
          <a:off x="9180863" y="2585244"/>
          <a:ext cx="1638281" cy="806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cap="none" dirty="0">
              <a:solidFill>
                <a:schemeClr val="tx1">
                  <a:lumMod val="95000"/>
                  <a:lumOff val="5000"/>
                </a:schemeClr>
              </a:solidFill>
              <a:latin typeface="Arial" panose="020B0604020202020204" pitchFamily="34" charset="0"/>
              <a:cs typeface="Arial" panose="020B0604020202020204" pitchFamily="34" charset="0"/>
            </a:rPr>
            <a:t>Up to R50 000 in Grants</a:t>
          </a:r>
        </a:p>
      </dsp:txBody>
      <dsp:txXfrm>
        <a:off x="9180863" y="2585244"/>
        <a:ext cx="1638281" cy="806341"/>
      </dsp:txXfrm>
    </dsp:sp>
    <dsp:sp modelId="{87CFAFA0-5E13-4FE4-8E3B-63CEF20A40FA}">
      <dsp:nvSpPr>
        <dsp:cNvPr id="0" name=""/>
        <dsp:cNvSpPr/>
      </dsp:nvSpPr>
      <dsp:spPr>
        <a:xfrm flipH="1">
          <a:off x="8365946" y="4473906"/>
          <a:ext cx="437197" cy="113407"/>
        </a:xfrm>
        <a:prstGeom prst="flowChartConnector">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6B9646-88EB-484F-843A-8B1F83892299}">
      <dsp:nvSpPr>
        <dsp:cNvPr id="0" name=""/>
        <dsp:cNvSpPr/>
      </dsp:nvSpPr>
      <dsp:spPr>
        <a:xfrm>
          <a:off x="9629179" y="2240764"/>
          <a:ext cx="1638281" cy="806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endParaRPr lang="en-ZA" sz="2400" kern="1200"/>
        </a:p>
      </dsp:txBody>
      <dsp:txXfrm>
        <a:off x="9629179" y="2240764"/>
        <a:ext cx="1638281" cy="80634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F5BDF-79AF-4D15-8A79-DD504503BB7B}" type="datetimeFigureOut">
              <a:rPr lang="en-ZA" smtClean="0"/>
              <a:t>2023/06/08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55508-0173-4F4A-9266-27B588B9F104}" type="slidenum">
              <a:rPr lang="en-ZA" smtClean="0"/>
              <a:t>‹#›</a:t>
            </a:fld>
            <a:endParaRPr lang="en-ZA"/>
          </a:p>
        </p:txBody>
      </p:sp>
    </p:spTree>
    <p:extLst>
      <p:ext uri="{BB962C8B-B14F-4D97-AF65-F5344CB8AC3E}">
        <p14:creationId xmlns:p14="http://schemas.microsoft.com/office/powerpoint/2010/main" val="254493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4841864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2DA589-E192-4BF6-94A5-280322121110}" type="datetimeFigureOut">
              <a:rPr lang="en-ZA" smtClean="0"/>
              <a:t>2023/06/08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696DDC5A-4464-4B4F-8F5E-AD2519326B4B}" type="slidenum">
              <a:rPr lang="en-ZA" smtClean="0"/>
              <a:t>‹#›</a:t>
            </a:fld>
            <a:endParaRPr lang="en-ZA"/>
          </a:p>
        </p:txBody>
      </p:sp>
      <p:pic>
        <p:nvPicPr>
          <p:cNvPr id="15" name="Picture 14">
            <a:extLst>
              <a:ext uri="{FF2B5EF4-FFF2-40B4-BE49-F238E27FC236}">
                <a16:creationId xmlns:a16="http://schemas.microsoft.com/office/drawing/2014/main" id="{06C833A0-D127-01A3-CF3D-5EABC11835F6}"/>
              </a:ext>
            </a:extLst>
          </p:cNvPr>
          <p:cNvPicPr>
            <a:picLocks noChangeAspect="1"/>
          </p:cNvPicPr>
          <p:nvPr userDrawn="1"/>
        </p:nvPicPr>
        <p:blipFill>
          <a:blip r:embed="rId6"/>
          <a:stretch>
            <a:fillRect/>
          </a:stretch>
        </p:blipFill>
        <p:spPr>
          <a:xfrm>
            <a:off x="0" y="5788544"/>
            <a:ext cx="12191999" cy="1066800"/>
          </a:xfrm>
          <a:prstGeom prst="rect">
            <a:avLst/>
          </a:prstGeom>
        </p:spPr>
      </p:pic>
    </p:spTree>
    <p:extLst>
      <p:ext uri="{BB962C8B-B14F-4D97-AF65-F5344CB8AC3E}">
        <p14:creationId xmlns:p14="http://schemas.microsoft.com/office/powerpoint/2010/main" val="7613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DA589-E192-4BF6-94A5-280322121110}" type="datetimeFigureOut">
              <a:rPr lang="en-ZA" smtClean="0"/>
              <a:t>2023/06/08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96DDC5A-4464-4B4F-8F5E-AD2519326B4B}" type="slidenum">
              <a:rPr lang="en-ZA" smtClean="0"/>
              <a:t>‹#›</a:t>
            </a:fld>
            <a:endParaRPr lang="en-ZA"/>
          </a:p>
        </p:txBody>
      </p:sp>
      <p:pic>
        <p:nvPicPr>
          <p:cNvPr id="8" name="Picture 7">
            <a:extLst>
              <a:ext uri="{FF2B5EF4-FFF2-40B4-BE49-F238E27FC236}">
                <a16:creationId xmlns:a16="http://schemas.microsoft.com/office/drawing/2014/main" id="{79A6798C-563C-C601-52AB-3669619C8C9B}"/>
              </a:ext>
            </a:extLst>
          </p:cNvPr>
          <p:cNvPicPr>
            <a:picLocks noChangeAspect="1"/>
          </p:cNvPicPr>
          <p:nvPr userDrawn="1"/>
        </p:nvPicPr>
        <p:blipFill>
          <a:blip r:embed="rId2"/>
          <a:stretch>
            <a:fillRect/>
          </a:stretch>
        </p:blipFill>
        <p:spPr>
          <a:xfrm>
            <a:off x="2780892" y="6030468"/>
            <a:ext cx="7858125" cy="685800"/>
          </a:xfrm>
          <a:prstGeom prst="rect">
            <a:avLst/>
          </a:prstGeom>
        </p:spPr>
      </p:pic>
    </p:spTree>
    <p:extLst>
      <p:ext uri="{BB962C8B-B14F-4D97-AF65-F5344CB8AC3E}">
        <p14:creationId xmlns:p14="http://schemas.microsoft.com/office/powerpoint/2010/main" val="2678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DA589-E192-4BF6-94A5-280322121110}" type="datetimeFigureOut">
              <a:rPr lang="en-ZA" smtClean="0"/>
              <a:t>2023/06/08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96DDC5A-4464-4B4F-8F5E-AD2519326B4B}" type="slidenum">
              <a:rPr lang="en-ZA" smtClean="0"/>
              <a:t>‹#›</a:t>
            </a:fld>
            <a:endParaRPr lang="en-ZA"/>
          </a:p>
        </p:txBody>
      </p:sp>
      <p:pic>
        <p:nvPicPr>
          <p:cNvPr id="8" name="Picture 7">
            <a:extLst>
              <a:ext uri="{FF2B5EF4-FFF2-40B4-BE49-F238E27FC236}">
                <a16:creationId xmlns:a16="http://schemas.microsoft.com/office/drawing/2014/main" id="{529AC372-C611-35FF-7B6E-EEB2BB8169BA}"/>
              </a:ext>
            </a:extLst>
          </p:cNvPr>
          <p:cNvPicPr>
            <a:picLocks noChangeAspect="1"/>
          </p:cNvPicPr>
          <p:nvPr userDrawn="1"/>
        </p:nvPicPr>
        <p:blipFill>
          <a:blip r:embed="rId2"/>
          <a:stretch>
            <a:fillRect/>
          </a:stretch>
        </p:blipFill>
        <p:spPr>
          <a:xfrm>
            <a:off x="2545760" y="6087291"/>
            <a:ext cx="7858125" cy="685800"/>
          </a:xfrm>
          <a:prstGeom prst="rect">
            <a:avLst/>
          </a:prstGeom>
        </p:spPr>
      </p:pic>
    </p:spTree>
    <p:extLst>
      <p:ext uri="{BB962C8B-B14F-4D97-AF65-F5344CB8AC3E}">
        <p14:creationId xmlns:p14="http://schemas.microsoft.com/office/powerpoint/2010/main" val="228396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DA589-E192-4BF6-94A5-280322121110}" type="datetimeFigureOut">
              <a:rPr lang="en-ZA" smtClean="0"/>
              <a:t>2023/06/08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96DDC5A-4464-4B4F-8F5E-AD2519326B4B}" type="slidenum">
              <a:rPr lang="en-ZA" smtClean="0"/>
              <a:t>‹#›</a:t>
            </a:fld>
            <a:endParaRPr lang="en-ZA"/>
          </a:p>
        </p:txBody>
      </p:sp>
      <p:pic>
        <p:nvPicPr>
          <p:cNvPr id="9" name="Picture 8">
            <a:extLst>
              <a:ext uri="{FF2B5EF4-FFF2-40B4-BE49-F238E27FC236}">
                <a16:creationId xmlns:a16="http://schemas.microsoft.com/office/drawing/2014/main" id="{F80AD054-5B75-81DC-4E4B-B2451212627B}"/>
              </a:ext>
            </a:extLst>
          </p:cNvPr>
          <p:cNvPicPr>
            <a:picLocks noChangeAspect="1"/>
          </p:cNvPicPr>
          <p:nvPr userDrawn="1"/>
        </p:nvPicPr>
        <p:blipFill>
          <a:blip r:embed="rId2"/>
          <a:stretch>
            <a:fillRect/>
          </a:stretch>
        </p:blipFill>
        <p:spPr>
          <a:xfrm>
            <a:off x="0" y="5788544"/>
            <a:ext cx="12191999" cy="1066800"/>
          </a:xfrm>
          <a:prstGeom prst="rect">
            <a:avLst/>
          </a:prstGeom>
        </p:spPr>
      </p:pic>
    </p:spTree>
    <p:extLst>
      <p:ext uri="{BB962C8B-B14F-4D97-AF65-F5344CB8AC3E}">
        <p14:creationId xmlns:p14="http://schemas.microsoft.com/office/powerpoint/2010/main" val="29322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742DA589-E192-4BF6-94A5-280322121110}" type="datetimeFigureOut">
              <a:rPr lang="en-ZA" smtClean="0"/>
              <a:t>2023/06/08</a:t>
            </a:fld>
            <a:endParaRPr lang="en-ZA"/>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Z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96DDC5A-4464-4B4F-8F5E-AD2519326B4B}" type="slidenum">
              <a:rPr lang="en-ZA" smtClean="0"/>
              <a:t>‹#›</a:t>
            </a:fld>
            <a:endParaRPr lang="en-ZA"/>
          </a:p>
        </p:txBody>
      </p:sp>
      <p:pic>
        <p:nvPicPr>
          <p:cNvPr id="12" name="Picture 11">
            <a:extLst>
              <a:ext uri="{FF2B5EF4-FFF2-40B4-BE49-F238E27FC236}">
                <a16:creationId xmlns:a16="http://schemas.microsoft.com/office/drawing/2014/main" id="{B050D021-2B59-562E-B525-8C0DD5B1F4D7}"/>
              </a:ext>
            </a:extLst>
          </p:cNvPr>
          <p:cNvPicPr>
            <a:picLocks noChangeAspect="1"/>
          </p:cNvPicPr>
          <p:nvPr userDrawn="1"/>
        </p:nvPicPr>
        <p:blipFill>
          <a:blip r:embed="rId6"/>
          <a:stretch>
            <a:fillRect/>
          </a:stretch>
        </p:blipFill>
        <p:spPr>
          <a:xfrm>
            <a:off x="0" y="5788544"/>
            <a:ext cx="12191999" cy="1066800"/>
          </a:xfrm>
          <a:prstGeom prst="rect">
            <a:avLst/>
          </a:prstGeom>
        </p:spPr>
      </p:pic>
    </p:spTree>
    <p:extLst>
      <p:ext uri="{BB962C8B-B14F-4D97-AF65-F5344CB8AC3E}">
        <p14:creationId xmlns:p14="http://schemas.microsoft.com/office/powerpoint/2010/main" val="293744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2DA589-E192-4BF6-94A5-280322121110}" type="datetimeFigureOut">
              <a:rPr lang="en-ZA" smtClean="0"/>
              <a:t>2023/06/08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96DDC5A-4464-4B4F-8F5E-AD2519326B4B}" type="slidenum">
              <a:rPr lang="en-ZA" smtClean="0"/>
              <a:t>‹#›</a:t>
            </a:fld>
            <a:endParaRPr lang="en-ZA"/>
          </a:p>
        </p:txBody>
      </p:sp>
      <p:pic>
        <p:nvPicPr>
          <p:cNvPr id="8" name="Picture 7">
            <a:extLst>
              <a:ext uri="{FF2B5EF4-FFF2-40B4-BE49-F238E27FC236}">
                <a16:creationId xmlns:a16="http://schemas.microsoft.com/office/drawing/2014/main" id="{1C74FEBD-9F88-9C4A-21A3-CC936497DEF3}"/>
              </a:ext>
            </a:extLst>
          </p:cNvPr>
          <p:cNvPicPr>
            <a:picLocks noChangeAspect="1"/>
          </p:cNvPicPr>
          <p:nvPr userDrawn="1"/>
        </p:nvPicPr>
        <p:blipFill>
          <a:blip r:embed="rId2"/>
          <a:stretch>
            <a:fillRect/>
          </a:stretch>
        </p:blipFill>
        <p:spPr>
          <a:xfrm>
            <a:off x="0" y="5788544"/>
            <a:ext cx="12191999" cy="1066800"/>
          </a:xfrm>
          <a:prstGeom prst="rect">
            <a:avLst/>
          </a:prstGeom>
        </p:spPr>
      </p:pic>
    </p:spTree>
    <p:extLst>
      <p:ext uri="{BB962C8B-B14F-4D97-AF65-F5344CB8AC3E}">
        <p14:creationId xmlns:p14="http://schemas.microsoft.com/office/powerpoint/2010/main" val="338774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2DA589-E192-4BF6-94A5-280322121110}" type="datetimeFigureOut">
              <a:rPr lang="en-ZA" smtClean="0"/>
              <a:t>2023/06/08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96DDC5A-4464-4B4F-8F5E-AD2519326B4B}" type="slidenum">
              <a:rPr lang="en-ZA" smtClean="0"/>
              <a:t>‹#›</a:t>
            </a:fld>
            <a:endParaRPr lang="en-ZA"/>
          </a:p>
        </p:txBody>
      </p:sp>
      <p:pic>
        <p:nvPicPr>
          <p:cNvPr id="11" name="Picture 10">
            <a:extLst>
              <a:ext uri="{FF2B5EF4-FFF2-40B4-BE49-F238E27FC236}">
                <a16:creationId xmlns:a16="http://schemas.microsoft.com/office/drawing/2014/main" id="{9905FFB7-B715-400A-DCB4-E550CBC22B0C}"/>
              </a:ext>
            </a:extLst>
          </p:cNvPr>
          <p:cNvPicPr>
            <a:picLocks noChangeAspect="1"/>
          </p:cNvPicPr>
          <p:nvPr userDrawn="1"/>
        </p:nvPicPr>
        <p:blipFill>
          <a:blip r:embed="rId2"/>
          <a:stretch>
            <a:fillRect/>
          </a:stretch>
        </p:blipFill>
        <p:spPr>
          <a:xfrm>
            <a:off x="0" y="5788544"/>
            <a:ext cx="12191999" cy="1066800"/>
          </a:xfrm>
          <a:prstGeom prst="rect">
            <a:avLst/>
          </a:prstGeom>
        </p:spPr>
      </p:pic>
    </p:spTree>
    <p:extLst>
      <p:ext uri="{BB962C8B-B14F-4D97-AF65-F5344CB8AC3E}">
        <p14:creationId xmlns:p14="http://schemas.microsoft.com/office/powerpoint/2010/main" val="28847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2DA589-E192-4BF6-94A5-280322121110}" type="datetimeFigureOut">
              <a:rPr lang="en-ZA" smtClean="0"/>
              <a:t>2023/06/08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96DDC5A-4464-4B4F-8F5E-AD2519326B4B}" type="slidenum">
              <a:rPr lang="en-ZA" smtClean="0"/>
              <a:t>‹#›</a:t>
            </a:fld>
            <a:endParaRPr lang="en-ZA"/>
          </a:p>
        </p:txBody>
      </p:sp>
      <p:pic>
        <p:nvPicPr>
          <p:cNvPr id="7" name="Picture 6">
            <a:extLst>
              <a:ext uri="{FF2B5EF4-FFF2-40B4-BE49-F238E27FC236}">
                <a16:creationId xmlns:a16="http://schemas.microsoft.com/office/drawing/2014/main" id="{D84F2613-9EBA-B6A3-6B88-12BF2C967E6C}"/>
              </a:ext>
            </a:extLst>
          </p:cNvPr>
          <p:cNvPicPr>
            <a:picLocks noChangeAspect="1"/>
          </p:cNvPicPr>
          <p:nvPr userDrawn="1"/>
        </p:nvPicPr>
        <p:blipFill>
          <a:blip r:embed="rId2"/>
          <a:stretch>
            <a:fillRect/>
          </a:stretch>
        </p:blipFill>
        <p:spPr>
          <a:xfrm>
            <a:off x="2571885" y="6112446"/>
            <a:ext cx="7858125" cy="685800"/>
          </a:xfrm>
          <a:prstGeom prst="rect">
            <a:avLst/>
          </a:prstGeom>
        </p:spPr>
      </p:pic>
      <p:pic>
        <p:nvPicPr>
          <p:cNvPr id="8" name="Picture 7">
            <a:extLst>
              <a:ext uri="{FF2B5EF4-FFF2-40B4-BE49-F238E27FC236}">
                <a16:creationId xmlns:a16="http://schemas.microsoft.com/office/drawing/2014/main" id="{07338CEC-65FE-50A1-5A2D-4BAB1E1F4DD7}"/>
              </a:ext>
            </a:extLst>
          </p:cNvPr>
          <p:cNvPicPr>
            <a:picLocks noChangeAspect="1"/>
          </p:cNvPicPr>
          <p:nvPr userDrawn="1"/>
        </p:nvPicPr>
        <p:blipFill>
          <a:blip r:embed="rId2"/>
          <a:stretch>
            <a:fillRect/>
          </a:stretch>
        </p:blipFill>
        <p:spPr>
          <a:xfrm>
            <a:off x="0" y="5788544"/>
            <a:ext cx="12191999" cy="1066800"/>
          </a:xfrm>
          <a:prstGeom prst="rect">
            <a:avLst/>
          </a:prstGeom>
        </p:spPr>
      </p:pic>
    </p:spTree>
    <p:extLst>
      <p:ext uri="{BB962C8B-B14F-4D97-AF65-F5344CB8AC3E}">
        <p14:creationId xmlns:p14="http://schemas.microsoft.com/office/powerpoint/2010/main" val="195207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DA589-E192-4BF6-94A5-280322121110}" type="datetimeFigureOut">
              <a:rPr lang="en-ZA" smtClean="0"/>
              <a:t>2023/06/08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96DDC5A-4464-4B4F-8F5E-AD2519326B4B}" type="slidenum">
              <a:rPr lang="en-ZA" smtClean="0"/>
              <a:t>‹#›</a:t>
            </a:fld>
            <a:endParaRPr lang="en-ZA"/>
          </a:p>
        </p:txBody>
      </p:sp>
      <p:pic>
        <p:nvPicPr>
          <p:cNvPr id="6" name="Picture 5">
            <a:extLst>
              <a:ext uri="{FF2B5EF4-FFF2-40B4-BE49-F238E27FC236}">
                <a16:creationId xmlns:a16="http://schemas.microsoft.com/office/drawing/2014/main" id="{D6AC2F8E-F0B5-1FB7-7921-2B5E503933CD}"/>
              </a:ext>
            </a:extLst>
          </p:cNvPr>
          <p:cNvPicPr>
            <a:picLocks noChangeAspect="1"/>
          </p:cNvPicPr>
          <p:nvPr userDrawn="1"/>
        </p:nvPicPr>
        <p:blipFill>
          <a:blip r:embed="rId2"/>
          <a:stretch>
            <a:fillRect/>
          </a:stretch>
        </p:blipFill>
        <p:spPr>
          <a:xfrm>
            <a:off x="2715577" y="6126480"/>
            <a:ext cx="7858125" cy="685800"/>
          </a:xfrm>
          <a:prstGeom prst="rect">
            <a:avLst/>
          </a:prstGeom>
        </p:spPr>
      </p:pic>
      <p:pic>
        <p:nvPicPr>
          <p:cNvPr id="7" name="Picture 6">
            <a:extLst>
              <a:ext uri="{FF2B5EF4-FFF2-40B4-BE49-F238E27FC236}">
                <a16:creationId xmlns:a16="http://schemas.microsoft.com/office/drawing/2014/main" id="{2BA9CBFF-9D69-7554-9829-DF6691152658}"/>
              </a:ext>
            </a:extLst>
          </p:cNvPr>
          <p:cNvPicPr>
            <a:picLocks noChangeAspect="1"/>
          </p:cNvPicPr>
          <p:nvPr userDrawn="1"/>
        </p:nvPicPr>
        <p:blipFill>
          <a:blip r:embed="rId3"/>
          <a:stretch>
            <a:fillRect/>
          </a:stretch>
        </p:blipFill>
        <p:spPr>
          <a:xfrm>
            <a:off x="0" y="5791200"/>
            <a:ext cx="12192000" cy="1066800"/>
          </a:xfrm>
          <a:prstGeom prst="rect">
            <a:avLst/>
          </a:prstGeom>
        </p:spPr>
      </p:pic>
    </p:spTree>
    <p:extLst>
      <p:ext uri="{BB962C8B-B14F-4D97-AF65-F5344CB8AC3E}">
        <p14:creationId xmlns:p14="http://schemas.microsoft.com/office/powerpoint/2010/main" val="285693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2DA589-E192-4BF6-94A5-280322121110}" type="datetimeFigureOut">
              <a:rPr lang="en-ZA" smtClean="0"/>
              <a:t>2023/06/08</a:t>
            </a:fld>
            <a:endParaRPr lang="en-ZA"/>
          </a:p>
        </p:txBody>
      </p:sp>
      <p:sp>
        <p:nvSpPr>
          <p:cNvPr id="6" name="Footer Placeholder 5"/>
          <p:cNvSpPr>
            <a:spLocks noGrp="1"/>
          </p:cNvSpPr>
          <p:nvPr>
            <p:ph type="ftr" sz="quarter" idx="11"/>
          </p:nvPr>
        </p:nvSpPr>
        <p:spPr/>
        <p:txBody>
          <a:bodyPr/>
          <a:lstStyle/>
          <a:p>
            <a:endParaRPr lang="en-Z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6DDC5A-4464-4B4F-8F5E-AD2519326B4B}" type="slidenum">
              <a:rPr lang="en-ZA" smtClean="0"/>
              <a:t>‹#›</a:t>
            </a:fld>
            <a:endParaRPr lang="en-ZA"/>
          </a:p>
        </p:txBody>
      </p:sp>
      <p:pic>
        <p:nvPicPr>
          <p:cNvPr id="13" name="Picture 12">
            <a:extLst>
              <a:ext uri="{FF2B5EF4-FFF2-40B4-BE49-F238E27FC236}">
                <a16:creationId xmlns:a16="http://schemas.microsoft.com/office/drawing/2014/main" id="{397191BE-68C6-A54F-01B0-418B16261B53}"/>
              </a:ext>
            </a:extLst>
          </p:cNvPr>
          <p:cNvPicPr>
            <a:picLocks noChangeAspect="1"/>
          </p:cNvPicPr>
          <p:nvPr userDrawn="1"/>
        </p:nvPicPr>
        <p:blipFill>
          <a:blip r:embed="rId6"/>
          <a:stretch>
            <a:fillRect/>
          </a:stretch>
        </p:blipFill>
        <p:spPr>
          <a:xfrm>
            <a:off x="292602" y="6112446"/>
            <a:ext cx="7858125" cy="685800"/>
          </a:xfrm>
          <a:prstGeom prst="rect">
            <a:avLst/>
          </a:prstGeom>
        </p:spPr>
      </p:pic>
    </p:spTree>
    <p:extLst>
      <p:ext uri="{BB962C8B-B14F-4D97-AF65-F5344CB8AC3E}">
        <p14:creationId xmlns:p14="http://schemas.microsoft.com/office/powerpoint/2010/main" val="1499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742DA589-E192-4BF6-94A5-280322121110}" type="datetimeFigureOut">
              <a:rPr lang="en-ZA" smtClean="0"/>
              <a:t>2023/06/08</a:t>
            </a:fld>
            <a:endParaRPr lang="en-Z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6DDC5A-4464-4B4F-8F5E-AD2519326B4B}" type="slidenum">
              <a:rPr lang="en-ZA" smtClean="0"/>
              <a:t>‹#›</a:t>
            </a:fld>
            <a:endParaRPr lang="en-ZA"/>
          </a:p>
        </p:txBody>
      </p:sp>
      <p:pic>
        <p:nvPicPr>
          <p:cNvPr id="12" name="Picture 11">
            <a:extLst>
              <a:ext uri="{FF2B5EF4-FFF2-40B4-BE49-F238E27FC236}">
                <a16:creationId xmlns:a16="http://schemas.microsoft.com/office/drawing/2014/main" id="{C79E4DD7-0C9C-1A5A-7873-EC07135B4F99}"/>
              </a:ext>
            </a:extLst>
          </p:cNvPr>
          <p:cNvPicPr>
            <a:picLocks noChangeAspect="1"/>
          </p:cNvPicPr>
          <p:nvPr userDrawn="1"/>
        </p:nvPicPr>
        <p:blipFill>
          <a:blip r:embed="rId6"/>
          <a:stretch>
            <a:fillRect/>
          </a:stretch>
        </p:blipFill>
        <p:spPr>
          <a:xfrm>
            <a:off x="24424" y="6172199"/>
            <a:ext cx="8303740" cy="685800"/>
          </a:xfrm>
          <a:prstGeom prst="rect">
            <a:avLst/>
          </a:prstGeom>
        </p:spPr>
      </p:pic>
    </p:spTree>
    <p:extLst>
      <p:ext uri="{BB962C8B-B14F-4D97-AF65-F5344CB8AC3E}">
        <p14:creationId xmlns:p14="http://schemas.microsoft.com/office/powerpoint/2010/main" val="417032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18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742DA589-E192-4BF6-94A5-280322121110}" type="datetimeFigureOut">
              <a:rPr lang="en-ZA" smtClean="0"/>
              <a:t>2023/06/08</a:t>
            </a:fld>
            <a:endParaRPr lang="en-Z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Z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96DDC5A-4464-4B4F-8F5E-AD2519326B4B}" type="slidenum">
              <a:rPr lang="en-ZA" smtClean="0"/>
              <a:t>‹#›</a:t>
            </a:fld>
            <a:endParaRPr lang="en-ZA"/>
          </a:p>
        </p:txBody>
      </p:sp>
    </p:spTree>
    <p:extLst>
      <p:ext uri="{BB962C8B-B14F-4D97-AF65-F5344CB8AC3E}">
        <p14:creationId xmlns:p14="http://schemas.microsoft.com/office/powerpoint/2010/main" val="3707502096"/>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jpg"/><Relationship Id="rId1" Type="http://schemas.openxmlformats.org/officeDocument/2006/relationships/slideLayout" Target="../slideLayouts/slideLayout6.xml"/><Relationship Id="rId6" Type="http://schemas.openxmlformats.org/officeDocument/2006/relationships/hyperlink" Target="http://www.gep.co.za/" TargetMode="External"/><Relationship Id="rId5" Type="http://schemas.openxmlformats.org/officeDocument/2006/relationships/image" Target="../media/image60.sv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diagramColors" Target="../diagrams/colors4.xml"/><Relationship Id="rId12" Type="http://schemas.openxmlformats.org/officeDocument/2006/relationships/image" Target="../media/image36.svg"/><Relationship Id="rId17" Type="http://schemas.openxmlformats.org/officeDocument/2006/relationships/image" Target="../media/image41.svg"/><Relationship Id="rId2" Type="http://schemas.openxmlformats.org/officeDocument/2006/relationships/image" Target="../media/image30.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35.png"/><Relationship Id="rId5" Type="http://schemas.openxmlformats.org/officeDocument/2006/relationships/diagramLayout" Target="../diagrams/layout4.xml"/><Relationship Id="rId15" Type="http://schemas.openxmlformats.org/officeDocument/2006/relationships/image" Target="../media/image39.svg"/><Relationship Id="rId10" Type="http://schemas.openxmlformats.org/officeDocument/2006/relationships/image" Target="../media/image34.svg"/><Relationship Id="rId4" Type="http://schemas.openxmlformats.org/officeDocument/2006/relationships/diagramData" Target="../diagrams/data4.xml"/><Relationship Id="rId9" Type="http://schemas.openxmlformats.org/officeDocument/2006/relationships/image" Target="../media/image33.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12"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53.png"/><Relationship Id="rId5" Type="http://schemas.openxmlformats.org/officeDocument/2006/relationships/diagramLayout" Target="../diagrams/layout5.xml"/><Relationship Id="rId10" Type="http://schemas.openxmlformats.org/officeDocument/2006/relationships/image" Target="../media/image52.svg"/><Relationship Id="rId4" Type="http://schemas.openxmlformats.org/officeDocument/2006/relationships/diagramData" Target="../diagrams/data5.xml"/><Relationship Id="rId9"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36F63-624B-8D11-DA11-928BA7608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27877" cy="6857999"/>
          </a:xfrm>
          <a:prstGeom prst="rect">
            <a:avLst/>
          </a:prstGeom>
        </p:spPr>
      </p:pic>
    </p:spTree>
    <p:extLst>
      <p:ext uri="{BB962C8B-B14F-4D97-AF65-F5344CB8AC3E}">
        <p14:creationId xmlns:p14="http://schemas.microsoft.com/office/powerpoint/2010/main" val="325782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D1EA7-9111-4FDA-BDEC-66894C3058A2}"/>
              </a:ext>
            </a:extLst>
          </p:cNvPr>
          <p:cNvSpPr txBox="1"/>
          <p:nvPr/>
        </p:nvSpPr>
        <p:spPr>
          <a:xfrm>
            <a:off x="1127051" y="1169581"/>
            <a:ext cx="9697159" cy="2677656"/>
          </a:xfrm>
          <a:prstGeom prst="rect">
            <a:avLst/>
          </a:prstGeom>
          <a:noFill/>
        </p:spPr>
        <p:txBody>
          <a:bodyPr wrap="square">
            <a:spAutoFit/>
          </a:bodyPr>
          <a:lstStyle/>
          <a:p>
            <a:r>
              <a:rPr lang="en-US" sz="2400" b="1" dirty="0">
                <a:solidFill>
                  <a:schemeClr val="accent1"/>
                </a:solidFill>
              </a:rPr>
              <a:t>Grant Funding (continued)</a:t>
            </a:r>
          </a:p>
          <a:p>
            <a:endParaRPr lang="en-US" b="1" dirty="0">
              <a:solidFill>
                <a:schemeClr val="accent1"/>
              </a:solidFill>
            </a:endParaRPr>
          </a:p>
          <a:p>
            <a:r>
              <a:rPr lang="en-US" u="sng" dirty="0">
                <a:solidFill>
                  <a:schemeClr val="accent1"/>
                </a:solidFill>
              </a:rPr>
              <a:t>Community Fund</a:t>
            </a:r>
          </a:p>
          <a:p>
            <a:pPr marL="0" indent="0">
              <a:buNone/>
            </a:pPr>
            <a:r>
              <a:rPr lang="en-US" dirty="0">
                <a:solidFill>
                  <a:schemeClr val="accent1"/>
                </a:solidFill>
              </a:rPr>
              <a:t>-  A total of 47 small enterprises were assisted through purchasing  of stock/equipment to the value of R 705 000,00</a:t>
            </a:r>
          </a:p>
          <a:p>
            <a:pPr marL="0" indent="0">
              <a:buNone/>
            </a:pPr>
            <a:endParaRPr lang="en-US" dirty="0">
              <a:solidFill>
                <a:schemeClr val="accent1"/>
              </a:solidFill>
            </a:endParaRPr>
          </a:p>
          <a:p>
            <a:r>
              <a:rPr lang="en-US" u="sng" dirty="0">
                <a:solidFill>
                  <a:schemeClr val="accent1"/>
                </a:solidFill>
              </a:rPr>
              <a:t>Informal Traders Support</a:t>
            </a:r>
          </a:p>
          <a:p>
            <a:pPr marL="0" indent="0">
              <a:buNone/>
            </a:pPr>
            <a:r>
              <a:rPr lang="en-US" dirty="0">
                <a:solidFill>
                  <a:schemeClr val="accent1"/>
                </a:solidFill>
              </a:rPr>
              <a:t>-  A total of 62 informal traders were assisted through purchasing of stock/equipment to the value of R 304 756,65</a:t>
            </a:r>
            <a:endParaRPr lang="en-ZA" dirty="0">
              <a:solidFill>
                <a:schemeClr val="accent1"/>
              </a:solidFill>
            </a:endParaRPr>
          </a:p>
        </p:txBody>
      </p:sp>
    </p:spTree>
    <p:extLst>
      <p:ext uri="{BB962C8B-B14F-4D97-AF65-F5344CB8AC3E}">
        <p14:creationId xmlns:p14="http://schemas.microsoft.com/office/powerpoint/2010/main" val="334949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BED16-D09C-37DF-D7F5-FD7954C1E5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411481"/>
            <a:ext cx="4114800" cy="2788920"/>
          </a:xfrm>
          <a:prstGeom prst="rect">
            <a:avLst/>
          </a:prstGeom>
          <a:noFill/>
          <a:ln>
            <a:noFill/>
          </a:ln>
        </p:spPr>
      </p:pic>
      <p:pic>
        <p:nvPicPr>
          <p:cNvPr id="2" name="Picture 1">
            <a:extLst>
              <a:ext uri="{FF2B5EF4-FFF2-40B4-BE49-F238E27FC236}">
                <a16:creationId xmlns:a16="http://schemas.microsoft.com/office/drawing/2014/main" id="{825A7F8B-D3E8-C195-8CE5-B0A20E1D35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3429000"/>
            <a:ext cx="4114800" cy="2705100"/>
          </a:xfrm>
          <a:prstGeom prst="rect">
            <a:avLst/>
          </a:prstGeom>
          <a:noFill/>
          <a:ln>
            <a:noFill/>
          </a:ln>
        </p:spPr>
      </p:pic>
      <p:sp>
        <p:nvSpPr>
          <p:cNvPr id="3" name="TextBox 2">
            <a:extLst>
              <a:ext uri="{FF2B5EF4-FFF2-40B4-BE49-F238E27FC236}">
                <a16:creationId xmlns:a16="http://schemas.microsoft.com/office/drawing/2014/main" id="{AEAD1EA7-9111-4FDA-BDEC-66894C3058A2}"/>
              </a:ext>
            </a:extLst>
          </p:cNvPr>
          <p:cNvSpPr txBox="1"/>
          <p:nvPr/>
        </p:nvSpPr>
        <p:spPr>
          <a:xfrm>
            <a:off x="871870" y="489098"/>
            <a:ext cx="6633830" cy="4905061"/>
          </a:xfrm>
          <a:prstGeom prst="rect">
            <a:avLst/>
          </a:prstGeom>
          <a:noFill/>
        </p:spPr>
        <p:txBody>
          <a:bodyPr wrap="square">
            <a:spAutoFit/>
          </a:bodyPr>
          <a:lstStyle/>
          <a:p>
            <a:r>
              <a:rPr lang="en-ZA" sz="2400" b="1" dirty="0">
                <a:solidFill>
                  <a:schemeClr val="accent1"/>
                </a:solidFill>
              </a:rPr>
              <a:t>Success stories</a:t>
            </a:r>
          </a:p>
          <a:p>
            <a:endParaRPr lang="en-ZA" sz="18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r>
              <a:rPr lang="en-ZA"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La </a:t>
            </a:r>
            <a:r>
              <a:rPr lang="en-ZA" b="1" dirty="0" err="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Monkz</a:t>
            </a:r>
            <a:r>
              <a:rPr lang="en-ZA"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(Pty) Ltd </a:t>
            </a:r>
            <a:r>
              <a:rPr lang="en-ZA"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is 100% black owned by Ms. </a:t>
            </a:r>
            <a:r>
              <a:rPr lang="en-ZA" dirty="0" err="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Botlenyane</a:t>
            </a:r>
            <a:r>
              <a:rPr lang="en-ZA"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a:t>
            </a:r>
            <a:r>
              <a:rPr lang="en-ZA" dirty="0" err="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Tladi</a:t>
            </a:r>
            <a:r>
              <a:rPr lang="en-ZA"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The business was registered in 2013 and started to operate in 2015. It is a 3 Star accommodation with eleven (11) guest rooms. The owner host also host events, provides catering and spa services at the premises.</a:t>
            </a:r>
            <a:r>
              <a:rPr lang="en-ZA"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ZA"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Seven (7) people are employed in the business.</a:t>
            </a:r>
          </a:p>
          <a:p>
            <a:endPar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en-ZA" dirty="0">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Business Challenges</a:t>
            </a:r>
            <a:endParaRPr lang="en-ZA"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On the 04</a:t>
            </a:r>
            <a:r>
              <a:rPr lang="en-ZA" sz="1800" baseline="30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th</a:t>
            </a: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November 2022 an assessment was conducted on the business and the following challenges were discovered:</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ZA" dirty="0">
                <a:solidFill>
                  <a:schemeClr val="accent1"/>
                </a:solidFill>
                <a:latin typeface="Arial" panose="020B0604020202020204" pitchFamily="34" charset="0"/>
                <a:ea typeface="Calibri" panose="020F0502020204030204" pitchFamily="34" charset="0"/>
                <a:cs typeface="Times New Roman" panose="02020603050405020304" pitchFamily="18" charset="0"/>
              </a:rPr>
              <a:t>L</a:t>
            </a: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ack of additional equipment</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ZA" dirty="0">
                <a:solidFill>
                  <a:schemeClr val="accent1"/>
                </a:solidFill>
                <a:latin typeface="Arial" panose="020B0604020202020204" pitchFamily="34" charset="0"/>
                <a:ea typeface="Calibri" panose="020F0502020204030204" pitchFamily="34" charset="0"/>
                <a:cs typeface="Times New Roman" panose="02020603050405020304" pitchFamily="18" charset="0"/>
              </a:rPr>
              <a:t>L</a:t>
            </a: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ack of an electronic financial management system</a:t>
            </a:r>
            <a:endParaRPr lang="en-ZA" dirty="0">
              <a:solidFill>
                <a:schemeClr val="accent1"/>
              </a:solidFill>
            </a:endParaRPr>
          </a:p>
        </p:txBody>
      </p:sp>
    </p:spTree>
    <p:extLst>
      <p:ext uri="{BB962C8B-B14F-4D97-AF65-F5344CB8AC3E}">
        <p14:creationId xmlns:p14="http://schemas.microsoft.com/office/powerpoint/2010/main" val="244166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D1EA7-9111-4FDA-BDEC-66894C3058A2}"/>
              </a:ext>
            </a:extLst>
          </p:cNvPr>
          <p:cNvSpPr txBox="1"/>
          <p:nvPr/>
        </p:nvSpPr>
        <p:spPr>
          <a:xfrm>
            <a:off x="975360" y="678180"/>
            <a:ext cx="10210800" cy="5325176"/>
          </a:xfrm>
          <a:prstGeom prst="rect">
            <a:avLst/>
          </a:prstGeom>
          <a:noFill/>
        </p:spPr>
        <p:txBody>
          <a:bodyPr wrap="square">
            <a:spAutoFit/>
          </a:bodyPr>
          <a:lstStyle/>
          <a:p>
            <a:pPr marL="457200" indent="-457200">
              <a:lnSpc>
                <a:spcPct val="115000"/>
              </a:lnSpc>
              <a:spcAft>
                <a:spcPts val="1000"/>
              </a:spcAft>
            </a:pPr>
            <a:r>
              <a:rPr lang="en-ZA" sz="18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GEP Interventions </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449263" indent="-449263">
              <a:lnSpc>
                <a:spcPct val="115000"/>
              </a:lnSpc>
              <a:spcAft>
                <a:spcPts val="1000"/>
              </a:spcAft>
              <a:buFont typeface="Arial" panose="020B0604020202020204" pitchFamily="34" charset="0"/>
              <a:buChar char="•"/>
            </a:pP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In December 2022 the business benefitted through TBR Project with equipment of R50 000.00.</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449263" indent="-449263">
              <a:lnSpc>
                <a:spcPct val="115000"/>
              </a:lnSpc>
              <a:spcAft>
                <a:spcPts val="1000"/>
              </a:spcAft>
              <a:buFont typeface="Arial" panose="020B0604020202020204" pitchFamily="34" charset="0"/>
              <a:buChar char="•"/>
            </a:pP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In February 2023 the business benefitted through training on Electronic Financial Management </a:t>
            </a:r>
            <a:r>
              <a:rPr lang="en-ZA" dirty="0">
                <a:solidFill>
                  <a:schemeClr val="accent1"/>
                </a:solidFill>
                <a:latin typeface="Arial" panose="020B0604020202020204" pitchFamily="34" charset="0"/>
                <a:ea typeface="Calibri" panose="020F0502020204030204" pitchFamily="34" charset="0"/>
                <a:cs typeface="Times New Roman" panose="02020603050405020304" pitchFamily="18" charset="0"/>
              </a:rPr>
              <a:t>S</a:t>
            </a: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ystem and a laptop computer.</a:t>
            </a:r>
            <a:endParaRPr lang="en-ZA"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449263" indent="-449263">
              <a:lnSpc>
                <a:spcPct val="115000"/>
              </a:lnSpc>
              <a:spcAft>
                <a:spcPts val="1000"/>
              </a:spcAft>
              <a:buFont typeface="Arial" panose="020B0604020202020204" pitchFamily="34" charset="0"/>
              <a:buChar char="•"/>
            </a:pP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Outcome</a:t>
            </a:r>
            <a:endParaRPr lang="en-ZA"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The owner is now able to record credible financial records because due to the purchased </a:t>
            </a:r>
            <a:r>
              <a:rPr lang="en-ZA" dirty="0">
                <a:solidFill>
                  <a:schemeClr val="accent1"/>
                </a:solidFill>
                <a:latin typeface="Arial" panose="020B0604020202020204" pitchFamily="34" charset="0"/>
                <a:ea typeface="Calibri" panose="020F0502020204030204" pitchFamily="34" charset="0"/>
                <a:cs typeface="Times New Roman" panose="02020603050405020304" pitchFamily="18" charset="0"/>
              </a:rPr>
              <a:t>E</a:t>
            </a: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lectronic </a:t>
            </a:r>
            <a:r>
              <a:rPr lang="en-ZA" dirty="0">
                <a:solidFill>
                  <a:schemeClr val="accent1"/>
                </a:solidFill>
                <a:latin typeface="Arial" panose="020B0604020202020204" pitchFamily="34" charset="0"/>
                <a:ea typeface="Calibri" panose="020F0502020204030204" pitchFamily="34" charset="0"/>
                <a:cs typeface="Times New Roman" panose="02020603050405020304" pitchFamily="18" charset="0"/>
              </a:rPr>
              <a:t>F</a:t>
            </a: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inancial </a:t>
            </a:r>
            <a:r>
              <a:rPr lang="en-ZA" dirty="0">
                <a:solidFill>
                  <a:schemeClr val="accent1"/>
                </a:solidFill>
                <a:latin typeface="Arial" panose="020B0604020202020204" pitchFamily="34" charset="0"/>
                <a:ea typeface="Calibri" panose="020F0502020204030204" pitchFamily="34" charset="0"/>
                <a:cs typeface="Times New Roman" panose="02020603050405020304" pitchFamily="18" charset="0"/>
              </a:rPr>
              <a:t>M</a:t>
            </a: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anagement </a:t>
            </a:r>
            <a:r>
              <a:rPr lang="en-ZA" dirty="0">
                <a:solidFill>
                  <a:schemeClr val="accent1"/>
                </a:solidFill>
                <a:latin typeface="Arial" panose="020B0604020202020204" pitchFamily="34" charset="0"/>
                <a:ea typeface="Calibri" panose="020F0502020204030204" pitchFamily="34" charset="0"/>
                <a:cs typeface="Times New Roman" panose="02020603050405020304" pitchFamily="18" charset="0"/>
              </a:rPr>
              <a:t>S</a:t>
            </a: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ystem.</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The additional equipment also assisted the business to improve capacity. </a:t>
            </a:r>
          </a:p>
          <a:p>
            <a:pPr>
              <a:lnSpc>
                <a:spcPct val="115000"/>
              </a:lnSpc>
              <a:spcAft>
                <a:spcPts val="1000"/>
              </a:spcAft>
            </a:pPr>
            <a:endParaRPr lang="en-ZA"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Employment creation</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ZA"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The business currently employs six (6) employees excluding the owner.</a:t>
            </a:r>
            <a:endParaRPr lang="en-ZA" dirty="0">
              <a:solidFill>
                <a:schemeClr val="accent1"/>
              </a:solidFill>
            </a:endParaRPr>
          </a:p>
        </p:txBody>
      </p:sp>
    </p:spTree>
    <p:extLst>
      <p:ext uri="{BB962C8B-B14F-4D97-AF65-F5344CB8AC3E}">
        <p14:creationId xmlns:p14="http://schemas.microsoft.com/office/powerpoint/2010/main" val="90599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52F73F-F176-3E96-E51A-5705AF44AE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670" y="291016"/>
            <a:ext cx="4676833" cy="2939902"/>
          </a:xfrm>
          <a:prstGeom prst="rect">
            <a:avLst/>
          </a:prstGeom>
          <a:noFill/>
          <a:ln>
            <a:noFill/>
          </a:ln>
        </p:spPr>
      </p:pic>
      <p:sp>
        <p:nvSpPr>
          <p:cNvPr id="3" name="TextBox 2">
            <a:extLst>
              <a:ext uri="{FF2B5EF4-FFF2-40B4-BE49-F238E27FC236}">
                <a16:creationId xmlns:a16="http://schemas.microsoft.com/office/drawing/2014/main" id="{AEAD1EA7-9111-4FDA-BDEC-66894C3058A2}"/>
              </a:ext>
            </a:extLst>
          </p:cNvPr>
          <p:cNvSpPr txBox="1"/>
          <p:nvPr/>
        </p:nvSpPr>
        <p:spPr>
          <a:xfrm>
            <a:off x="797442" y="489098"/>
            <a:ext cx="6475228" cy="4775923"/>
          </a:xfrm>
          <a:prstGeom prst="rect">
            <a:avLst/>
          </a:prstGeom>
          <a:noFill/>
        </p:spPr>
        <p:txBody>
          <a:bodyPr wrap="square">
            <a:spAutoFit/>
          </a:bodyPr>
          <a:lstStyle/>
          <a:p>
            <a:pPr>
              <a:lnSpc>
                <a:spcPct val="150000"/>
              </a:lnSpc>
              <a:spcBef>
                <a:spcPts val="1200"/>
              </a:spcBef>
            </a:pPr>
            <a:r>
              <a:rPr lang="en-ZA" sz="1800" b="1" kern="0" dirty="0" err="1">
                <a:solidFill>
                  <a:schemeClr val="accent1"/>
                </a:solidFill>
                <a:effectLst/>
                <a:ea typeface="Times New Roman" panose="02020603050405020304" pitchFamily="18" charset="0"/>
                <a:cs typeface="Arial" panose="020B0604020202020204" pitchFamily="34" charset="0"/>
              </a:rPr>
              <a:t>Kgalala</a:t>
            </a:r>
            <a:r>
              <a:rPr lang="en-ZA" sz="1800" b="1" kern="0" dirty="0">
                <a:solidFill>
                  <a:schemeClr val="accent1"/>
                </a:solidFill>
                <a:effectLst/>
                <a:ea typeface="Times New Roman" panose="02020603050405020304" pitchFamily="18" charset="0"/>
                <a:cs typeface="Arial" panose="020B0604020202020204" pitchFamily="34" charset="0"/>
              </a:rPr>
              <a:t> Trading Enterprise t/a </a:t>
            </a:r>
            <a:r>
              <a:rPr lang="en-ZA" sz="1800" b="1" kern="0" dirty="0" err="1">
                <a:solidFill>
                  <a:schemeClr val="accent1"/>
                </a:solidFill>
                <a:effectLst/>
                <a:ea typeface="Times New Roman" panose="02020603050405020304" pitchFamily="18" charset="0"/>
                <a:cs typeface="Arial" panose="020B0604020202020204" pitchFamily="34" charset="0"/>
              </a:rPr>
              <a:t>Kgalala</a:t>
            </a:r>
            <a:r>
              <a:rPr lang="en-ZA" sz="1800" b="1" kern="0" dirty="0">
                <a:solidFill>
                  <a:schemeClr val="accent1"/>
                </a:solidFill>
                <a:effectLst/>
                <a:ea typeface="Times New Roman" panose="02020603050405020304" pitchFamily="18" charset="0"/>
                <a:cs typeface="Arial" panose="020B0604020202020204" pitchFamily="34" charset="0"/>
              </a:rPr>
              <a:t> Palace</a:t>
            </a:r>
            <a:r>
              <a:rPr lang="en-ZA" sz="1800" dirty="0">
                <a:solidFill>
                  <a:schemeClr val="accent1"/>
                </a:solidFill>
                <a:effectLst/>
                <a:ea typeface="Times New Roman" panose="02020603050405020304" pitchFamily="18" charset="0"/>
                <a:cs typeface="Times New Roman" panose="02020603050405020304" pitchFamily="18" charset="0"/>
              </a:rPr>
              <a:t> </a:t>
            </a:r>
          </a:p>
          <a:p>
            <a:pPr>
              <a:lnSpc>
                <a:spcPct val="150000"/>
              </a:lnSpc>
            </a:pPr>
            <a:r>
              <a:rPr lang="en-ZA" sz="1700" dirty="0" err="1">
                <a:solidFill>
                  <a:schemeClr val="accent1"/>
                </a:solidFill>
                <a:effectLst/>
                <a:ea typeface="Times New Roman" panose="02020603050405020304" pitchFamily="18" charset="0"/>
                <a:cs typeface="Times New Roman" panose="02020603050405020304" pitchFamily="18" charset="0"/>
              </a:rPr>
              <a:t>Kgalala</a:t>
            </a:r>
            <a:r>
              <a:rPr lang="en-ZA" sz="1700" dirty="0">
                <a:solidFill>
                  <a:schemeClr val="accent1"/>
                </a:solidFill>
                <a:effectLst/>
                <a:ea typeface="Times New Roman" panose="02020603050405020304" pitchFamily="18" charset="0"/>
                <a:cs typeface="Times New Roman" panose="02020603050405020304" pitchFamily="18" charset="0"/>
              </a:rPr>
              <a:t> Trading </a:t>
            </a:r>
            <a:r>
              <a:rPr lang="en-ZA" sz="1700" dirty="0">
                <a:solidFill>
                  <a:schemeClr val="accent1"/>
                </a:solidFill>
                <a:ea typeface="Times New Roman" panose="02020603050405020304" pitchFamily="18" charset="0"/>
                <a:cs typeface="Times New Roman" panose="02020603050405020304" pitchFamily="18" charset="0"/>
              </a:rPr>
              <a:t>Enterprise CC, owned by Mr. John </a:t>
            </a:r>
            <a:r>
              <a:rPr lang="en-ZA" sz="1700" dirty="0" err="1">
                <a:solidFill>
                  <a:schemeClr val="accent1"/>
                </a:solidFill>
                <a:ea typeface="Times New Roman" panose="02020603050405020304" pitchFamily="18" charset="0"/>
                <a:cs typeface="Times New Roman" panose="02020603050405020304" pitchFamily="18" charset="0"/>
              </a:rPr>
              <a:t>Hoyane</a:t>
            </a:r>
            <a:r>
              <a:rPr lang="en-ZA" sz="1700" dirty="0">
                <a:solidFill>
                  <a:schemeClr val="accent1"/>
                </a:solidFill>
                <a:ea typeface="Times New Roman" panose="02020603050405020304" pitchFamily="18" charset="0"/>
                <a:cs typeface="Times New Roman" panose="02020603050405020304" pitchFamily="18" charset="0"/>
              </a:rPr>
              <a:t> </a:t>
            </a:r>
            <a:r>
              <a:rPr lang="en-ZA" sz="1700" dirty="0">
                <a:solidFill>
                  <a:schemeClr val="accent1"/>
                </a:solidFill>
                <a:effectLst/>
                <a:ea typeface="Times New Roman" panose="02020603050405020304" pitchFamily="18" charset="0"/>
                <a:cs typeface="Times New Roman" panose="02020603050405020304" pitchFamily="18" charset="0"/>
              </a:rPr>
              <a:t>was registered in 2006. The SMME offers construction services and an entertainment facility. The business completed a number of projects in Construction for Public Institutions. The owner expanded his business offerings in 2018 with an entertainment facility which is trading as </a:t>
            </a:r>
            <a:r>
              <a:rPr lang="en-ZA" sz="1700" dirty="0" err="1">
                <a:solidFill>
                  <a:schemeClr val="accent1"/>
                </a:solidFill>
                <a:effectLst/>
                <a:ea typeface="Times New Roman" panose="02020603050405020304" pitchFamily="18" charset="0"/>
                <a:cs typeface="Times New Roman" panose="02020603050405020304" pitchFamily="18" charset="0"/>
              </a:rPr>
              <a:t>Kgalala</a:t>
            </a:r>
            <a:r>
              <a:rPr lang="en-ZA" sz="1700" dirty="0">
                <a:solidFill>
                  <a:schemeClr val="accent1"/>
                </a:solidFill>
                <a:effectLst/>
                <a:ea typeface="Times New Roman" panose="02020603050405020304" pitchFamily="18" charset="0"/>
                <a:cs typeface="Times New Roman" panose="02020603050405020304" pitchFamily="18" charset="0"/>
              </a:rPr>
              <a:t> Palace. The target market for the business include local community, Corporates and Public institutions. The owner uses social media platforms to market his services. The business is also in possession of marketing tools such as; business logo, car wrap, business cards, business profile and banners. </a:t>
            </a:r>
          </a:p>
        </p:txBody>
      </p:sp>
      <p:pic>
        <p:nvPicPr>
          <p:cNvPr id="4" name="Picture 3">
            <a:extLst>
              <a:ext uri="{FF2B5EF4-FFF2-40B4-BE49-F238E27FC236}">
                <a16:creationId xmlns:a16="http://schemas.microsoft.com/office/drawing/2014/main" id="{04E5F588-7236-89E6-FA14-82D570053B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670" y="3429000"/>
            <a:ext cx="4774018" cy="2654204"/>
          </a:xfrm>
          <a:prstGeom prst="rect">
            <a:avLst/>
          </a:prstGeom>
          <a:noFill/>
          <a:ln>
            <a:noFill/>
          </a:ln>
        </p:spPr>
      </p:pic>
    </p:spTree>
    <p:extLst>
      <p:ext uri="{BB962C8B-B14F-4D97-AF65-F5344CB8AC3E}">
        <p14:creationId xmlns:p14="http://schemas.microsoft.com/office/powerpoint/2010/main" val="210004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D1EA7-9111-4FDA-BDEC-66894C3058A2}"/>
              </a:ext>
            </a:extLst>
          </p:cNvPr>
          <p:cNvSpPr txBox="1"/>
          <p:nvPr/>
        </p:nvSpPr>
        <p:spPr>
          <a:xfrm>
            <a:off x="744279" y="478465"/>
            <a:ext cx="11057861" cy="5954130"/>
          </a:xfrm>
          <a:prstGeom prst="rect">
            <a:avLst/>
          </a:prstGeom>
          <a:noFill/>
        </p:spPr>
        <p:txBody>
          <a:bodyPr wrap="square">
            <a:spAutoFit/>
          </a:bodyPr>
          <a:lstStyle/>
          <a:p>
            <a:pPr>
              <a:lnSpc>
                <a:spcPct val="150000"/>
              </a:lnSpc>
            </a:pPr>
            <a:r>
              <a:rPr lang="en-ZA" sz="18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7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Business Challenges</a:t>
            </a:r>
          </a:p>
          <a:p>
            <a:pPr marL="285750" indent="-285750">
              <a:lnSpc>
                <a:spcPct val="150000"/>
              </a:lnSpc>
              <a:buFont typeface="Arial" panose="020B0604020202020204" pitchFamily="34" charset="0"/>
              <a:buChar char="•"/>
            </a:pPr>
            <a:r>
              <a:rPr lang="en-ZA" sz="1700"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Kgalala</a:t>
            </a:r>
            <a:r>
              <a:rPr lang="en-ZA" sz="17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Palace had challenges with exposure.</a:t>
            </a:r>
            <a:endParaRPr lang="en-ZA" sz="17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ZA" sz="16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Bef>
                <a:spcPts val="200"/>
              </a:spcBef>
            </a:pPr>
            <a:r>
              <a:rPr lang="en-ZA" sz="17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GEP Interventions</a:t>
            </a:r>
          </a:p>
          <a:p>
            <a:pPr marL="285750" indent="-285750">
              <a:lnSpc>
                <a:spcPct val="150000"/>
              </a:lnSpc>
              <a:buFont typeface="Arial" panose="020B0604020202020204" pitchFamily="34" charset="0"/>
              <a:buChar char="•"/>
            </a:pPr>
            <a:r>
              <a:rPr lang="en-ZA" sz="1700" dirty="0">
                <a:solidFill>
                  <a:schemeClr val="accent1"/>
                </a:solidFill>
                <a:effectLst/>
                <a:ea typeface="Times New Roman" panose="02020603050405020304" pitchFamily="18" charset="0"/>
                <a:cs typeface="Times New Roman" panose="02020603050405020304" pitchFamily="18" charset="0"/>
              </a:rPr>
              <a:t>In November 2019, the business was assisted with a </a:t>
            </a:r>
            <a:r>
              <a:rPr lang="en-US" sz="1700" dirty="0">
                <a:solidFill>
                  <a:schemeClr val="accent1"/>
                </a:solidFill>
                <a:ea typeface="Times New Roman" panose="02020603050405020304" pitchFamily="18" charset="0"/>
              </a:rPr>
              <a:t>Health and Safety Management System. </a:t>
            </a:r>
          </a:p>
          <a:p>
            <a:pPr marL="285750" indent="-285750">
              <a:lnSpc>
                <a:spcPct val="150000"/>
              </a:lnSpc>
              <a:buFont typeface="Arial" panose="020B0604020202020204" pitchFamily="34" charset="0"/>
              <a:buChar char="•"/>
            </a:pPr>
            <a:r>
              <a:rPr lang="en-US" sz="1700" dirty="0">
                <a:solidFill>
                  <a:schemeClr val="accent1"/>
                </a:solidFill>
                <a:ea typeface="Times New Roman" panose="02020603050405020304" pitchFamily="18" charset="0"/>
              </a:rPr>
              <a:t>In October 2022, the business was assisted with a Food Safety Management System.</a:t>
            </a:r>
            <a:endParaRPr lang="en-ZA" sz="1700" dirty="0">
              <a:solidFill>
                <a:schemeClr val="accent1"/>
              </a:solidFill>
              <a:effectLst/>
              <a:ea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sz="1700" dirty="0">
                <a:solidFill>
                  <a:schemeClr val="accent1"/>
                </a:solidFill>
                <a:effectLst/>
                <a:ea typeface="Times New Roman" panose="02020603050405020304" pitchFamily="18" charset="0"/>
              </a:rPr>
              <a:t>In February 2023, the </a:t>
            </a:r>
            <a:r>
              <a:rPr lang="en-US" sz="1700" dirty="0">
                <a:solidFill>
                  <a:schemeClr val="accent1"/>
                </a:solidFill>
                <a:ea typeface="Times New Roman" panose="02020603050405020304" pitchFamily="18" charset="0"/>
              </a:rPr>
              <a:t>business was also assisted with </a:t>
            </a:r>
            <a:r>
              <a:rPr lang="en-US" sz="1700" dirty="0">
                <a:solidFill>
                  <a:schemeClr val="accent1"/>
                </a:solidFill>
                <a:effectLst/>
                <a:ea typeface="Times New Roman" panose="02020603050405020304" pitchFamily="18" charset="0"/>
              </a:rPr>
              <a:t>Marketing tools whereby two (2) signage-boards were </a:t>
            </a:r>
            <a:r>
              <a:rPr lang="en-ZA" sz="1700" dirty="0">
                <a:solidFill>
                  <a:schemeClr val="accent1"/>
                </a:solidFill>
                <a:effectLst/>
                <a:ea typeface="Times New Roman" panose="02020603050405020304" pitchFamily="18" charset="0"/>
                <a:cs typeface="Times New Roman" panose="02020603050405020304" pitchFamily="18" charset="0"/>
              </a:rPr>
              <a:t>erected on the premises.</a:t>
            </a:r>
          </a:p>
          <a:p>
            <a:pPr marL="285750" lvl="0" indent="-285750">
              <a:buFont typeface="Arial" panose="020B0604020202020204" pitchFamily="34" charset="0"/>
              <a:buChar char="•"/>
            </a:pPr>
            <a:endParaRPr lang="en-ZA" sz="1600" dirty="0">
              <a:solidFill>
                <a:schemeClr val="accent1"/>
              </a:solidFill>
              <a:effectLst/>
              <a:ea typeface="Calibri" panose="020F0502020204030204" pitchFamily="34" charset="0"/>
            </a:endParaRPr>
          </a:p>
          <a:p>
            <a:pPr>
              <a:lnSpc>
                <a:spcPct val="150000"/>
              </a:lnSpc>
            </a:pPr>
            <a:r>
              <a:rPr lang="en-ZA" sz="17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Outcomes</a:t>
            </a:r>
            <a:endParaRPr lang="en-ZA" sz="17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ZA" sz="17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The signage-board enhanced the exposure of the business and, more people were attracted to the business</a:t>
            </a:r>
            <a:r>
              <a:rPr lang="en-ZA" sz="17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t>
            </a:r>
            <a:r>
              <a:rPr lang="en-ZA" sz="17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This led to an increase in sales due to more bookings which ultimately increase the business </a:t>
            </a:r>
            <a:r>
              <a:rPr lang="en-ZA" sz="17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turnover.</a:t>
            </a:r>
          </a:p>
          <a:p>
            <a:pPr marL="285750" indent="-285750">
              <a:buFont typeface="Arial" panose="020B0604020202020204" pitchFamily="34" charset="0"/>
              <a:buChar char="•"/>
            </a:pPr>
            <a:endParaRPr lang="en-ZA" sz="16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ZA" sz="17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Jobs created</a:t>
            </a:r>
            <a:endParaRPr lang="en-ZA" sz="17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ZA" sz="17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The business started with three (3) employees and the number has increased to a total of twelve (12) employees</a:t>
            </a:r>
            <a:r>
              <a:rPr lang="en-ZA" sz="18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24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43810B1D-7179-2C9A-4A9E-BB45AE62C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99810"/>
          </a:xfrm>
          <a:prstGeom prst="rect">
            <a:avLst/>
          </a:prstGeom>
        </p:spPr>
      </p:pic>
      <p:sp>
        <p:nvSpPr>
          <p:cNvPr id="2" name="Title 1">
            <a:extLst>
              <a:ext uri="{FF2B5EF4-FFF2-40B4-BE49-F238E27FC236}">
                <a16:creationId xmlns:a16="http://schemas.microsoft.com/office/drawing/2014/main" id="{29B7624B-A7C1-4932-9F54-F83493CA6EC5}"/>
              </a:ext>
            </a:extLst>
          </p:cNvPr>
          <p:cNvSpPr>
            <a:spLocks noGrp="1"/>
          </p:cNvSpPr>
          <p:nvPr>
            <p:ph type="title"/>
          </p:nvPr>
        </p:nvSpPr>
        <p:spPr>
          <a:xfrm>
            <a:off x="344573" y="247650"/>
            <a:ext cx="9011478" cy="702540"/>
          </a:xfrm>
        </p:spPr>
        <p:txBody>
          <a:bodyPr>
            <a:normAutofit fontScale="90000"/>
          </a:bodyPr>
          <a:lstStyle/>
          <a:p>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t>CHALLENGES: INADEQUATE BUDGET</a:t>
            </a: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br>
              <a:rPr kumimoji="0" lang="en-ZA" sz="3600" b="1" i="0" u="none" strike="noStrike" kern="1200" cap="none" spc="0" normalizeH="0" baseline="0" noProof="0" dirty="0">
                <a:ln>
                  <a:noFill/>
                </a:ln>
                <a:solidFill>
                  <a:srgbClr val="002060"/>
                </a:solidFill>
                <a:effectLst/>
                <a:uLnTx/>
                <a:uFillTx/>
                <a:latin typeface="Arial" panose="020B0604020202020204"/>
                <a:ea typeface="+mj-ea"/>
                <a:cs typeface="+mj-cs"/>
              </a:rPr>
            </a:br>
            <a:r>
              <a:rPr kumimoji="0" lang="en-ZA" sz="2000" b="0" i="0" u="none" strike="noStrike" kern="1200" cap="none" spc="0" normalizeH="0" baseline="0" noProof="0" dirty="0">
                <a:ln>
                  <a:noFill/>
                </a:ln>
                <a:solidFill>
                  <a:srgbClr val="002060"/>
                </a:solidFill>
                <a:effectLst/>
                <a:uLnTx/>
                <a:uFillTx/>
                <a:latin typeface="+mn-lt"/>
                <a:ea typeface="+mj-ea"/>
                <a:cs typeface="+mj-cs"/>
              </a:rPr>
              <a:t>The budget allocated for SMME development</a:t>
            </a:r>
            <a:r>
              <a:rPr lang="en-ZA" sz="2000" b="0" dirty="0">
                <a:solidFill>
                  <a:srgbClr val="002060"/>
                </a:solidFill>
                <a:latin typeface="+mn-lt"/>
              </a:rPr>
              <a:t>t is far lower that the demand for GEP non-financial support services.</a:t>
            </a:r>
            <a:br>
              <a:rPr lang="en-ZA" sz="2000" b="0" dirty="0">
                <a:solidFill>
                  <a:srgbClr val="002060"/>
                </a:solidFill>
                <a:latin typeface="+mn-lt"/>
              </a:rPr>
            </a:br>
            <a:br>
              <a:rPr lang="en-ZA" sz="2000" b="0" dirty="0">
                <a:solidFill>
                  <a:srgbClr val="002060"/>
                </a:solidFill>
                <a:latin typeface="+mn-lt"/>
              </a:rPr>
            </a:br>
            <a:r>
              <a:rPr lang="en-ZA" sz="2000" b="0" dirty="0">
                <a:solidFill>
                  <a:srgbClr val="002060"/>
                </a:solidFill>
                <a:latin typeface="+mn-lt"/>
              </a:rPr>
              <a:t>This results in a number of complaints by SMMEs who have applied but could not be assisted. </a:t>
            </a:r>
            <a:br>
              <a:rPr lang="en-ZA" sz="2000" b="0" dirty="0">
                <a:solidFill>
                  <a:srgbClr val="002060"/>
                </a:solidFill>
                <a:latin typeface="+mn-lt"/>
              </a:rPr>
            </a:br>
            <a:endParaRPr lang="en-ZA" sz="2000" b="0" dirty="0">
              <a:solidFill>
                <a:srgbClr val="002060"/>
              </a:solidFill>
              <a:latin typeface="+mn-lt"/>
            </a:endParaRPr>
          </a:p>
        </p:txBody>
      </p:sp>
    </p:spTree>
    <p:extLst>
      <p:ext uri="{BB962C8B-B14F-4D97-AF65-F5344CB8AC3E}">
        <p14:creationId xmlns:p14="http://schemas.microsoft.com/office/powerpoint/2010/main" val="72432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23DC20-5729-D8EA-D9F3-A3D70EA42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406"/>
            <a:ext cx="12192000" cy="6717594"/>
          </a:xfrm>
          <a:prstGeom prst="rect">
            <a:avLst/>
          </a:prstGeom>
        </p:spPr>
      </p:pic>
      <p:sp>
        <p:nvSpPr>
          <p:cNvPr id="259" name="Title 1"/>
          <p:cNvSpPr txBox="1">
            <a:spLocks noGrp="1"/>
          </p:cNvSpPr>
          <p:nvPr>
            <p:ph type="title"/>
          </p:nvPr>
        </p:nvSpPr>
        <p:spPr>
          <a:xfrm>
            <a:off x="734850" y="584689"/>
            <a:ext cx="10058400" cy="769439"/>
          </a:xfrm>
          <a:prstGeom prst="rect">
            <a:avLst/>
          </a:prstGeom>
        </p:spPr>
        <p:txBody>
          <a:bodyPr>
            <a:normAutofit/>
          </a:bodyPr>
          <a:lstStyle>
            <a:lvl1pPr>
              <a:defRPr b="1">
                <a:solidFill>
                  <a:srgbClr val="262673"/>
                </a:solidFill>
              </a:defRPr>
            </a:lvl1pPr>
          </a:lstStyle>
          <a:p>
            <a:r>
              <a:rPr lang="en-US" sz="3200" dirty="0">
                <a:solidFill>
                  <a:schemeClr val="bg1"/>
                </a:solidFill>
              </a:rPr>
              <a:t>              APPLY ONLINE </a:t>
            </a:r>
            <a:endParaRPr sz="3200" dirty="0">
              <a:solidFill>
                <a:schemeClr val="bg1"/>
              </a:solidFill>
            </a:endParaRPr>
          </a:p>
        </p:txBody>
      </p:sp>
      <p:pic>
        <p:nvPicPr>
          <p:cNvPr id="8" name="Graphic 7" descr="Internet with solid fill">
            <a:extLst>
              <a:ext uri="{FF2B5EF4-FFF2-40B4-BE49-F238E27FC236}">
                <a16:creationId xmlns:a16="http://schemas.microsoft.com/office/drawing/2014/main" id="{FF5C0BF6-EA98-4320-8115-00CE1CA802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850" y="1669102"/>
            <a:ext cx="2803480" cy="2803480"/>
          </a:xfrm>
          <a:prstGeom prst="rect">
            <a:avLst/>
          </a:prstGeom>
        </p:spPr>
      </p:pic>
      <p:sp>
        <p:nvSpPr>
          <p:cNvPr id="10" name="TextBox 9">
            <a:extLst>
              <a:ext uri="{FF2B5EF4-FFF2-40B4-BE49-F238E27FC236}">
                <a16:creationId xmlns:a16="http://schemas.microsoft.com/office/drawing/2014/main" id="{0081BD61-1EC9-41DE-8831-5B477A59FDA2}"/>
              </a:ext>
            </a:extLst>
          </p:cNvPr>
          <p:cNvSpPr txBox="1"/>
          <p:nvPr/>
        </p:nvSpPr>
        <p:spPr>
          <a:xfrm>
            <a:off x="3538330" y="2563232"/>
            <a:ext cx="8353167"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bg1"/>
                </a:solidFill>
                <a:effectLst/>
                <a:uFillTx/>
                <a:latin typeface="Arial"/>
                <a:ea typeface="Arial"/>
                <a:cs typeface="Arial"/>
                <a:sym typeface="Arial"/>
                <a:hlinkClick r:id="rId6">
                  <a:extLst>
                    <a:ext uri="{A12FA001-AC4F-418D-AE19-62706E023703}">
                      <ahyp:hlinkClr xmlns:ahyp="http://schemas.microsoft.com/office/drawing/2018/hyperlinkcolor" val="tx"/>
                    </a:ext>
                  </a:extLst>
                </a:hlinkClick>
              </a:rPr>
              <a:t>www.gep.co.za</a:t>
            </a:r>
            <a:r>
              <a:rPr kumimoji="0" lang="en-US" sz="3200" b="1" i="0" u="none" strike="noStrike" cap="none" spc="0" normalizeH="0" baseline="0" dirty="0">
                <a:ln>
                  <a:noFill/>
                </a:ln>
                <a:solidFill>
                  <a:schemeClr val="bg1"/>
                </a:solidFill>
                <a:effectLst/>
                <a:uFillTx/>
                <a:latin typeface="Arial"/>
                <a:ea typeface="Arial"/>
                <a:cs typeface="Arial"/>
                <a:sym typeface="Arial"/>
              </a:rPr>
              <a:t> </a:t>
            </a:r>
            <a:endParaRPr kumimoji="0" lang="en-ZA" sz="3200" b="1" i="0" u="none" strike="noStrike" cap="none" spc="0" normalizeH="0" baseline="0" dirty="0">
              <a:ln>
                <a:noFill/>
              </a:ln>
              <a:solidFill>
                <a:schemeClr val="bg1"/>
              </a:solidFill>
              <a:effectLst/>
              <a:uFillTx/>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7" name="Title 1"/>
          <p:cNvSpPr txBox="1">
            <a:spLocks noGrp="1"/>
          </p:cNvSpPr>
          <p:nvPr>
            <p:ph type="title"/>
          </p:nvPr>
        </p:nvSpPr>
        <p:spPr>
          <a:xfrm>
            <a:off x="9523386" y="-270425"/>
            <a:ext cx="2668614" cy="2282219"/>
          </a:xfrm>
          <a:prstGeom prst="rect">
            <a:avLst/>
          </a:prstGeom>
        </p:spPr>
        <p:txBody>
          <a:bodyPr/>
          <a:lstStyle/>
          <a:p>
            <a:pPr algn="l">
              <a:defRPr b="1">
                <a:solidFill>
                  <a:schemeClr val="accent3">
                    <a:lumOff val="44000"/>
                  </a:schemeClr>
                </a:solidFill>
              </a:defRPr>
            </a:pPr>
            <a:r>
              <a:rPr lang="en-US" dirty="0">
                <a:solidFill>
                  <a:schemeClr val="tx2"/>
                </a:solidFill>
              </a:rPr>
              <a:t>WHERE</a:t>
            </a:r>
            <a:br>
              <a:rPr lang="en-US" dirty="0">
                <a:solidFill>
                  <a:schemeClr val="tx2"/>
                </a:solidFill>
              </a:rPr>
            </a:br>
            <a:r>
              <a:rPr lang="en-US" dirty="0">
                <a:solidFill>
                  <a:schemeClr val="tx2"/>
                </a:solidFill>
              </a:rPr>
              <a:t>WE ARE </a:t>
            </a:r>
          </a:p>
        </p:txBody>
      </p:sp>
      <p:sp>
        <p:nvSpPr>
          <p:cNvPr id="229" name="HEAD  OFFICE"/>
          <p:cNvSpPr txBox="1"/>
          <p:nvPr/>
        </p:nvSpPr>
        <p:spPr>
          <a:xfrm>
            <a:off x="1182563" y="952228"/>
            <a:ext cx="1762655"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spcBef>
                <a:spcPts val="400"/>
              </a:spcBef>
              <a:defRPr sz="2000" b="1">
                <a:solidFill>
                  <a:srgbClr val="09449A"/>
                </a:solidFill>
              </a:defRPr>
            </a:pPr>
            <a:r>
              <a:rPr dirty="0"/>
              <a:t>HEAD </a:t>
            </a:r>
            <a:br>
              <a:rPr dirty="0"/>
            </a:br>
            <a:r>
              <a:rPr dirty="0"/>
              <a:t>OFFICE</a:t>
            </a:r>
          </a:p>
        </p:txBody>
      </p:sp>
      <p:sp>
        <p:nvSpPr>
          <p:cNvPr id="230" name="6th Floor, 124 Main St,…"/>
          <p:cNvSpPr txBox="1"/>
          <p:nvPr/>
        </p:nvSpPr>
        <p:spPr>
          <a:xfrm>
            <a:off x="733647" y="1695458"/>
            <a:ext cx="2860158" cy="759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spcBef>
                <a:spcPts val="400"/>
              </a:spcBef>
              <a:defRPr sz="2000">
                <a:solidFill>
                  <a:srgbClr val="09449A"/>
                </a:solidFill>
              </a:defRPr>
            </a:pPr>
            <a:r>
              <a:rPr dirty="0">
                <a:solidFill>
                  <a:schemeClr val="accent1"/>
                </a:solidFill>
              </a:rPr>
              <a:t>6th Floor, 124 Main St,</a:t>
            </a:r>
          </a:p>
          <a:p>
            <a:pPr algn="ctr">
              <a:spcBef>
                <a:spcPts val="400"/>
              </a:spcBef>
              <a:defRPr sz="2000">
                <a:solidFill>
                  <a:srgbClr val="09449A"/>
                </a:solidFill>
              </a:defRPr>
            </a:pPr>
            <a:r>
              <a:rPr dirty="0">
                <a:solidFill>
                  <a:schemeClr val="accent1"/>
                </a:solidFill>
              </a:rPr>
              <a:t>Johannesburg </a:t>
            </a:r>
          </a:p>
        </p:txBody>
      </p:sp>
      <p:sp>
        <p:nvSpPr>
          <p:cNvPr id="241" name="SEDIBENG  REGIONAL OFFICE"/>
          <p:cNvSpPr txBox="1"/>
          <p:nvPr/>
        </p:nvSpPr>
        <p:spPr>
          <a:xfrm>
            <a:off x="5135526" y="952228"/>
            <a:ext cx="2530548"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spcBef>
                <a:spcPts val="400"/>
              </a:spcBef>
              <a:defRPr sz="2000" b="1">
                <a:solidFill>
                  <a:srgbClr val="09449A"/>
                </a:solidFill>
              </a:defRPr>
            </a:pPr>
            <a:r>
              <a:rPr dirty="0"/>
              <a:t>SEDIBENG </a:t>
            </a:r>
            <a:br>
              <a:rPr dirty="0"/>
            </a:br>
            <a:r>
              <a:rPr dirty="0"/>
              <a:t>REGIONAL OFFICE</a:t>
            </a:r>
          </a:p>
        </p:txBody>
      </p:sp>
      <p:sp>
        <p:nvSpPr>
          <p:cNvPr id="242" name="1st Floor, GEP House,  22 Hertz Boulevard,  Vanderbijlpark"/>
          <p:cNvSpPr txBox="1"/>
          <p:nvPr/>
        </p:nvSpPr>
        <p:spPr>
          <a:xfrm>
            <a:off x="4976036" y="1695458"/>
            <a:ext cx="2530549"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spcBef>
                <a:spcPts val="400"/>
              </a:spcBef>
              <a:defRPr sz="2000">
                <a:solidFill>
                  <a:srgbClr val="09449A"/>
                </a:solidFill>
              </a:defRPr>
            </a:pPr>
            <a:r>
              <a:rPr lang="en-US" sz="2000" dirty="0">
                <a:solidFill>
                  <a:schemeClr val="accent1"/>
                </a:solidFill>
              </a:rPr>
              <a:t>36 Merriman Street</a:t>
            </a:r>
          </a:p>
          <a:p>
            <a:pPr algn="ctr">
              <a:spcBef>
                <a:spcPts val="400"/>
              </a:spcBef>
              <a:defRPr sz="2000">
                <a:solidFill>
                  <a:srgbClr val="09449A"/>
                </a:solidFill>
              </a:defRPr>
            </a:pPr>
            <a:r>
              <a:rPr lang="en-US" sz="2000" dirty="0">
                <a:solidFill>
                  <a:schemeClr val="accent1"/>
                </a:solidFill>
              </a:rPr>
              <a:t>Vereeniging</a:t>
            </a:r>
          </a:p>
          <a:p>
            <a:pPr algn="ctr">
              <a:spcBef>
                <a:spcPts val="400"/>
              </a:spcBef>
              <a:defRPr sz="2000">
                <a:solidFill>
                  <a:srgbClr val="09449A"/>
                </a:solidFill>
              </a:defRPr>
            </a:pPr>
            <a:r>
              <a:rPr lang="en-US" sz="2000" dirty="0" err="1">
                <a:solidFill>
                  <a:schemeClr val="accent1"/>
                </a:solidFill>
              </a:rPr>
              <a:t>MedScheme</a:t>
            </a:r>
            <a:r>
              <a:rPr lang="en-US" sz="2000" dirty="0">
                <a:solidFill>
                  <a:schemeClr val="accent1"/>
                </a:solidFill>
              </a:rPr>
              <a:t> Building</a:t>
            </a:r>
            <a:endParaRPr sz="2000"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36BBE9-58F3-F49E-8430-DD3927B63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6447"/>
            <a:ext cx="12192000" cy="5701553"/>
          </a:xfrm>
          <a:prstGeom prst="rect">
            <a:avLst/>
          </a:prstGeom>
        </p:spPr>
      </p:pic>
      <p:sp>
        <p:nvSpPr>
          <p:cNvPr id="175" name="Title 1"/>
          <p:cNvSpPr txBox="1">
            <a:spLocks noGrp="1"/>
          </p:cNvSpPr>
          <p:nvPr>
            <p:ph type="title"/>
          </p:nvPr>
        </p:nvSpPr>
        <p:spPr>
          <a:xfrm>
            <a:off x="219050" y="2810435"/>
            <a:ext cx="10363201" cy="1143000"/>
          </a:xfrm>
          <a:prstGeom prst="rect">
            <a:avLst/>
          </a:prstGeom>
        </p:spPr>
        <p:txBody>
          <a:bodyPr>
            <a:normAutofit fontScale="90000"/>
          </a:bodyPr>
          <a:lstStyle>
            <a:lvl1pPr algn="r">
              <a:defRPr b="1"/>
            </a:lvl1pPr>
          </a:lstStyle>
          <a:p>
            <a:pPr algn="l"/>
            <a:r>
              <a:rPr lang="en-US" sz="4000" dirty="0">
                <a:solidFill>
                  <a:schemeClr val="accent1"/>
                </a:solidFill>
              </a:rPr>
              <a:t>OVERVIEW OF GEP OFFERING </a:t>
            </a:r>
            <a:br>
              <a:rPr lang="en-US" sz="4000" dirty="0">
                <a:solidFill>
                  <a:schemeClr val="accent1"/>
                </a:solidFill>
              </a:rPr>
            </a:br>
            <a:br>
              <a:rPr lang="en-US" sz="4000" dirty="0">
                <a:solidFill>
                  <a:schemeClr val="accent1"/>
                </a:solidFill>
              </a:rPr>
            </a:br>
            <a:r>
              <a:rPr lang="en-US" sz="3100" dirty="0">
                <a:solidFill>
                  <a:schemeClr val="accent1"/>
                </a:solidFill>
              </a:rPr>
              <a:t>REGIONAL OPERATIONS MANAGER – SELLO MANOTO </a:t>
            </a:r>
            <a:endParaRPr lang="en-ZA" sz="4000" dirty="0">
              <a:solidFill>
                <a:schemeClr val="accent1"/>
              </a:solidFill>
            </a:endParaRPr>
          </a:p>
        </p:txBody>
      </p:sp>
    </p:spTree>
    <p:extLst>
      <p:ext uri="{BB962C8B-B14F-4D97-AF65-F5344CB8AC3E}">
        <p14:creationId xmlns:p14="http://schemas.microsoft.com/office/powerpoint/2010/main" val="86244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36BBE9-58F3-F49E-8430-DD3927B63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47"/>
            <a:ext cx="12192000" cy="6858000"/>
          </a:xfrm>
          <a:prstGeom prst="rect">
            <a:avLst/>
          </a:prstGeom>
        </p:spPr>
      </p:pic>
      <p:sp>
        <p:nvSpPr>
          <p:cNvPr id="175" name="Title 1"/>
          <p:cNvSpPr txBox="1">
            <a:spLocks noGrp="1"/>
          </p:cNvSpPr>
          <p:nvPr>
            <p:ph type="title"/>
          </p:nvPr>
        </p:nvSpPr>
        <p:spPr>
          <a:xfrm>
            <a:off x="-515549" y="128562"/>
            <a:ext cx="10363201" cy="1143000"/>
          </a:xfrm>
          <a:prstGeom prst="rect">
            <a:avLst/>
          </a:prstGeom>
        </p:spPr>
        <p:txBody>
          <a:bodyPr>
            <a:normAutofit/>
          </a:bodyPr>
          <a:lstStyle>
            <a:lvl1pPr algn="r">
              <a:defRPr b="1"/>
            </a:lvl1pPr>
          </a:lstStyle>
          <a:p>
            <a:r>
              <a:rPr lang="en-ZA" sz="4000" dirty="0">
                <a:solidFill>
                  <a:schemeClr val="accent1"/>
                </a:solidFill>
              </a:rPr>
              <a:t>OUR MANDATE </a:t>
            </a:r>
          </a:p>
        </p:txBody>
      </p:sp>
      <p:graphicFrame>
        <p:nvGraphicFramePr>
          <p:cNvPr id="6" name="Content Placeholder 2">
            <a:extLst>
              <a:ext uri="{FF2B5EF4-FFF2-40B4-BE49-F238E27FC236}">
                <a16:creationId xmlns:a16="http://schemas.microsoft.com/office/drawing/2014/main" id="{C2EC3E1A-914F-46D4-AF7E-4EE90EEA336A}"/>
              </a:ext>
            </a:extLst>
          </p:cNvPr>
          <p:cNvGraphicFramePr/>
          <p:nvPr>
            <p:extLst>
              <p:ext uri="{D42A27DB-BD31-4B8C-83A1-F6EECF244321}">
                <p14:modId xmlns:p14="http://schemas.microsoft.com/office/powerpoint/2010/main" val="3848699928"/>
              </p:ext>
            </p:extLst>
          </p:nvPr>
        </p:nvGraphicFramePr>
        <p:xfrm>
          <a:off x="164123" y="1156447"/>
          <a:ext cx="11543303" cy="5001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638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36BBE9-58F3-F49E-8430-DD3927B63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1175"/>
            <a:ext cx="12027877" cy="5366825"/>
          </a:xfrm>
          <a:prstGeom prst="rect">
            <a:avLst/>
          </a:prstGeom>
        </p:spPr>
      </p:pic>
      <p:sp>
        <p:nvSpPr>
          <p:cNvPr id="175" name="Title 1"/>
          <p:cNvSpPr txBox="1">
            <a:spLocks noGrp="1"/>
          </p:cNvSpPr>
          <p:nvPr>
            <p:ph type="title"/>
          </p:nvPr>
        </p:nvSpPr>
        <p:spPr>
          <a:xfrm>
            <a:off x="622853" y="3391"/>
            <a:ext cx="10363201" cy="1143000"/>
          </a:xfrm>
          <a:prstGeom prst="rect">
            <a:avLst/>
          </a:prstGeom>
        </p:spPr>
        <p:txBody>
          <a:bodyPr>
            <a:normAutofit/>
          </a:bodyPr>
          <a:lstStyle>
            <a:lvl1pPr algn="r">
              <a:defRPr b="1"/>
            </a:lvl1pPr>
          </a:lstStyle>
          <a:p>
            <a:pPr algn="l"/>
            <a:r>
              <a:rPr lang="en-ZA" sz="4000" dirty="0">
                <a:solidFill>
                  <a:schemeClr val="accent1"/>
                </a:solidFill>
              </a:rPr>
              <a:t>OUR CLIENTS AND CRITERIA </a:t>
            </a:r>
          </a:p>
        </p:txBody>
      </p:sp>
      <p:graphicFrame>
        <p:nvGraphicFramePr>
          <p:cNvPr id="6" name="Content Placeholder 2">
            <a:extLst>
              <a:ext uri="{FF2B5EF4-FFF2-40B4-BE49-F238E27FC236}">
                <a16:creationId xmlns:a16="http://schemas.microsoft.com/office/drawing/2014/main" id="{C2EC3E1A-914F-46D4-AF7E-4EE90EEA336A}"/>
              </a:ext>
            </a:extLst>
          </p:cNvPr>
          <p:cNvGraphicFramePr/>
          <p:nvPr>
            <p:extLst>
              <p:ext uri="{D42A27DB-BD31-4B8C-83A1-F6EECF244321}">
                <p14:modId xmlns:p14="http://schemas.microsoft.com/office/powerpoint/2010/main" val="2162002931"/>
              </p:ext>
            </p:extLst>
          </p:nvPr>
        </p:nvGraphicFramePr>
        <p:xfrm>
          <a:off x="164123" y="801606"/>
          <a:ext cx="11543303" cy="5001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860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3000" b="-13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6FABBD-477F-482D-C545-CDBC4848B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56603"/>
            <a:ext cx="12192001" cy="5901397"/>
          </a:xfrm>
          <a:prstGeom prst="rect">
            <a:avLst/>
          </a:prstGeom>
        </p:spPr>
      </p:pic>
      <p:graphicFrame>
        <p:nvGraphicFramePr>
          <p:cNvPr id="7" name="Content Placeholder 2">
            <a:extLst>
              <a:ext uri="{FF2B5EF4-FFF2-40B4-BE49-F238E27FC236}">
                <a16:creationId xmlns:a16="http://schemas.microsoft.com/office/drawing/2014/main" id="{E4149CEE-0639-4C8A-B638-117A0FD1A8B4}"/>
              </a:ext>
            </a:extLst>
          </p:cNvPr>
          <p:cNvGraphicFramePr>
            <a:graphicFrameLocks/>
          </p:cNvGraphicFramePr>
          <p:nvPr/>
        </p:nvGraphicFramePr>
        <p:xfrm>
          <a:off x="635769" y="2650354"/>
          <a:ext cx="10106465" cy="3066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6CED6A1C-6AD2-4BA0-9DF1-C0626E4B395C}"/>
              </a:ext>
            </a:extLst>
          </p:cNvPr>
          <p:cNvSpPr txBox="1"/>
          <p:nvPr/>
        </p:nvSpPr>
        <p:spPr>
          <a:xfrm>
            <a:off x="1271538" y="1833717"/>
            <a:ext cx="9422631" cy="816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896111" rtl="0" eaLnBrk="1" fontAlgn="auto" latinLnBrk="0" hangingPunct="1">
              <a:lnSpc>
                <a:spcPct val="100000"/>
              </a:lnSpc>
              <a:spcBef>
                <a:spcPts val="500"/>
              </a:spcBef>
              <a:spcAft>
                <a:spcPts val="0"/>
              </a:spcAft>
              <a:buClrTx/>
              <a:buSzTx/>
              <a:buFontTx/>
              <a:buNone/>
              <a:tabLst/>
              <a:defRPr sz="2352"/>
            </a:pPr>
            <a:r>
              <a:rPr kumimoji="0" lang="en-US" sz="2352" b="0" i="0" u="none" strike="noStrike" kern="0" cap="none" spc="0" normalizeH="0" baseline="0" noProof="0" dirty="0">
                <a:ln>
                  <a:noFill/>
                </a:ln>
                <a:solidFill>
                  <a:srgbClr val="002060"/>
                </a:solidFill>
                <a:effectLst/>
                <a:uLnTx/>
                <a:uFillTx/>
                <a:latin typeface="Arial"/>
                <a:ea typeface="+mn-ea"/>
                <a:cs typeface="Arial"/>
                <a:sym typeface="Arial"/>
              </a:rPr>
              <a:t>Financial support loans with reduced interest rates and repayment holiday for qualifying small enterprises (enterprises in good standing)</a:t>
            </a:r>
          </a:p>
        </p:txBody>
      </p:sp>
      <p:sp>
        <p:nvSpPr>
          <p:cNvPr id="3" name="Title 2">
            <a:extLst>
              <a:ext uri="{FF2B5EF4-FFF2-40B4-BE49-F238E27FC236}">
                <a16:creationId xmlns:a16="http://schemas.microsoft.com/office/drawing/2014/main" id="{F7568F86-2C47-812F-CB1D-0FD383B56A8D}"/>
              </a:ext>
            </a:extLst>
          </p:cNvPr>
          <p:cNvSpPr>
            <a:spLocks noGrp="1"/>
          </p:cNvSpPr>
          <p:nvPr>
            <p:ph type="title"/>
          </p:nvPr>
        </p:nvSpPr>
        <p:spPr>
          <a:xfrm>
            <a:off x="4553802" y="-222888"/>
            <a:ext cx="10058400" cy="1609344"/>
          </a:xfrm>
        </p:spPr>
        <p:txBody>
          <a:bodyPr>
            <a:normAutofit/>
          </a:bodyPr>
          <a:lstStyle/>
          <a:p>
            <a:r>
              <a:rPr lang="en-US" sz="4000" dirty="0">
                <a:solidFill>
                  <a:schemeClr val="accent1"/>
                </a:solidFill>
              </a:rPr>
              <a:t>FINANCIAL SUPPORT</a:t>
            </a:r>
          </a:p>
        </p:txBody>
      </p:sp>
    </p:spTree>
    <p:extLst>
      <p:ext uri="{BB962C8B-B14F-4D97-AF65-F5344CB8AC3E}">
        <p14:creationId xmlns:p14="http://schemas.microsoft.com/office/powerpoint/2010/main" val="133132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4C74CE-E806-1F9D-C866-A5ABCE11B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651"/>
            <a:ext cx="12192000" cy="7272669"/>
          </a:xfrm>
          <a:prstGeom prst="rect">
            <a:avLst/>
          </a:prstGeom>
        </p:spPr>
      </p:pic>
      <p:sp>
        <p:nvSpPr>
          <p:cNvPr id="205" name="Title 1"/>
          <p:cNvSpPr txBox="1">
            <a:spLocks noGrp="1"/>
          </p:cNvSpPr>
          <p:nvPr>
            <p:ph type="title"/>
          </p:nvPr>
        </p:nvSpPr>
        <p:spPr>
          <a:xfrm>
            <a:off x="3714863" y="-94339"/>
            <a:ext cx="10058400" cy="1609344"/>
          </a:xfrm>
          <a:prstGeom prst="rect">
            <a:avLst/>
          </a:prstGeom>
        </p:spPr>
        <p:txBody>
          <a:bodyPr>
            <a:normAutofit/>
          </a:bodyPr>
          <a:lstStyle>
            <a:lvl1pPr defTabSz="905255">
              <a:defRPr sz="4356" b="1"/>
            </a:lvl1pPr>
          </a:lstStyle>
          <a:p>
            <a:r>
              <a:rPr lang="en-ZA" sz="3600" dirty="0">
                <a:solidFill>
                  <a:schemeClr val="accent1"/>
                </a:solidFill>
              </a:rPr>
              <a:t>NON- FINANCIAL SUPPORT  </a:t>
            </a:r>
          </a:p>
        </p:txBody>
      </p:sp>
      <p:graphicFrame>
        <p:nvGraphicFramePr>
          <p:cNvPr id="8" name="Content Placeholder 2">
            <a:extLst>
              <a:ext uri="{FF2B5EF4-FFF2-40B4-BE49-F238E27FC236}">
                <a16:creationId xmlns:a16="http://schemas.microsoft.com/office/drawing/2014/main" id="{8777376B-3A9A-420F-AC0C-4FC968AD9C11}"/>
              </a:ext>
            </a:extLst>
          </p:cNvPr>
          <p:cNvGraphicFramePr>
            <a:graphicFrameLocks/>
          </p:cNvGraphicFramePr>
          <p:nvPr>
            <p:extLst>
              <p:ext uri="{D42A27DB-BD31-4B8C-83A1-F6EECF244321}">
                <p14:modId xmlns:p14="http://schemas.microsoft.com/office/powerpoint/2010/main" val="3688256316"/>
              </p:ext>
            </p:extLst>
          </p:nvPr>
        </p:nvGraphicFramePr>
        <p:xfrm>
          <a:off x="260652" y="1504563"/>
          <a:ext cx="11545865" cy="3737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Male profile with solid fill">
            <a:extLst>
              <a:ext uri="{FF2B5EF4-FFF2-40B4-BE49-F238E27FC236}">
                <a16:creationId xmlns:a16="http://schemas.microsoft.com/office/drawing/2014/main" id="{19B3010B-663B-F85C-0ABE-489C4101B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2952" y="2626339"/>
            <a:ext cx="1006810" cy="1006810"/>
          </a:xfrm>
          <a:prstGeom prst="rect">
            <a:avLst/>
          </a:prstGeom>
        </p:spPr>
      </p:pic>
      <p:pic>
        <p:nvPicPr>
          <p:cNvPr id="6" name="Graphic 5" descr="Handshake with solid fill">
            <a:extLst>
              <a:ext uri="{FF2B5EF4-FFF2-40B4-BE49-F238E27FC236}">
                <a16:creationId xmlns:a16="http://schemas.microsoft.com/office/drawing/2014/main" id="{2EC710A4-8EDC-9709-FBB3-B3B95F3495B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61619" y="2510326"/>
            <a:ext cx="1216557" cy="1216557"/>
          </a:xfrm>
          <a:prstGeom prst="rect">
            <a:avLst/>
          </a:prstGeom>
        </p:spPr>
      </p:pic>
      <p:pic>
        <p:nvPicPr>
          <p:cNvPr id="13" name="Picture 12" descr="Icon&#10;&#10;Description automatically generated">
            <a:extLst>
              <a:ext uri="{FF2B5EF4-FFF2-40B4-BE49-F238E27FC236}">
                <a16:creationId xmlns:a16="http://schemas.microsoft.com/office/drawing/2014/main" id="{4F5EB059-92F9-A5F3-AC35-E1DA57F9957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15081" y="2411288"/>
            <a:ext cx="1216557" cy="1216557"/>
          </a:xfrm>
          <a:prstGeom prst="rect">
            <a:avLst/>
          </a:prstGeom>
        </p:spPr>
      </p:pic>
      <p:pic>
        <p:nvPicPr>
          <p:cNvPr id="17" name="Graphic 16" descr="Graph and note paper with pencils">
            <a:extLst>
              <a:ext uri="{FF2B5EF4-FFF2-40B4-BE49-F238E27FC236}">
                <a16:creationId xmlns:a16="http://schemas.microsoft.com/office/drawing/2014/main" id="{5819C84F-5A89-E377-4969-3626EB389EE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96000" y="1929813"/>
            <a:ext cx="2179508" cy="2179508"/>
          </a:xfrm>
          <a:prstGeom prst="rect">
            <a:avLst/>
          </a:prstGeom>
        </p:spPr>
      </p:pic>
      <p:pic>
        <p:nvPicPr>
          <p:cNvPr id="21" name="Graphic 20" descr="Scatterplot with solid fill">
            <a:extLst>
              <a:ext uri="{FF2B5EF4-FFF2-40B4-BE49-F238E27FC236}">
                <a16:creationId xmlns:a16="http://schemas.microsoft.com/office/drawing/2014/main" id="{6634EFBF-E4F7-6ACE-D2C2-8F37BB77C4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H="1">
            <a:off x="10273629" y="2554534"/>
            <a:ext cx="1150420" cy="1150420"/>
          </a:xfrm>
          <a:prstGeom prst="rect">
            <a:avLst/>
          </a:prstGeom>
        </p:spPr>
      </p:pic>
    </p:spTree>
    <p:extLst>
      <p:ext uri="{BB962C8B-B14F-4D97-AF65-F5344CB8AC3E}">
        <p14:creationId xmlns:p14="http://schemas.microsoft.com/office/powerpoint/2010/main" val="188614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C6871C-97ED-3F72-63D0-F6D2131A5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0332"/>
            <a:ext cx="12192000" cy="5901397"/>
          </a:xfrm>
          <a:prstGeom prst="rect">
            <a:avLst/>
          </a:prstGeom>
        </p:spPr>
      </p:pic>
      <p:sp>
        <p:nvSpPr>
          <p:cNvPr id="10" name="Oval 9">
            <a:extLst>
              <a:ext uri="{FF2B5EF4-FFF2-40B4-BE49-F238E27FC236}">
                <a16:creationId xmlns:a16="http://schemas.microsoft.com/office/drawing/2014/main" id="{681FFEF8-3DA8-6BCD-EF68-DF2B5FFEACDA}"/>
              </a:ext>
            </a:extLst>
          </p:cNvPr>
          <p:cNvSpPr/>
          <p:nvPr/>
        </p:nvSpPr>
        <p:spPr>
          <a:xfrm>
            <a:off x="9526121" y="1525439"/>
            <a:ext cx="1358153" cy="1338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25CE0BF8-465A-10CC-35B3-BD94AA797EA0}"/>
              </a:ext>
            </a:extLst>
          </p:cNvPr>
          <p:cNvSpPr/>
          <p:nvPr/>
        </p:nvSpPr>
        <p:spPr>
          <a:xfrm>
            <a:off x="7242251" y="1484477"/>
            <a:ext cx="1358153" cy="1338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3999E5EC-24D5-F9A5-AAB1-551266EEAAC3}"/>
              </a:ext>
            </a:extLst>
          </p:cNvPr>
          <p:cNvSpPr/>
          <p:nvPr/>
        </p:nvSpPr>
        <p:spPr>
          <a:xfrm>
            <a:off x="4958382" y="1484477"/>
            <a:ext cx="1358153" cy="1338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7DE7AC3C-455A-7DAF-5275-B5208C26406D}"/>
              </a:ext>
            </a:extLst>
          </p:cNvPr>
          <p:cNvSpPr/>
          <p:nvPr/>
        </p:nvSpPr>
        <p:spPr>
          <a:xfrm>
            <a:off x="2525658" y="1525438"/>
            <a:ext cx="1358153" cy="1338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78EE0351-6B8A-0619-2EEC-F775573E6DCB}"/>
              </a:ext>
            </a:extLst>
          </p:cNvPr>
          <p:cNvSpPr/>
          <p:nvPr/>
        </p:nvSpPr>
        <p:spPr>
          <a:xfrm>
            <a:off x="524435" y="1525441"/>
            <a:ext cx="1358153" cy="1338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0" name="Title 1"/>
          <p:cNvSpPr txBox="1">
            <a:spLocks noGrp="1"/>
          </p:cNvSpPr>
          <p:nvPr>
            <p:ph type="title"/>
          </p:nvPr>
        </p:nvSpPr>
        <p:spPr>
          <a:xfrm>
            <a:off x="853887" y="170394"/>
            <a:ext cx="10320619" cy="1138293"/>
          </a:xfrm>
          <a:prstGeom prst="rect">
            <a:avLst/>
          </a:prstGeom>
        </p:spPr>
        <p:txBody>
          <a:bodyPr>
            <a:normAutofit/>
          </a:bodyPr>
          <a:lstStyle/>
          <a:p>
            <a:pPr algn="l" defTabSz="768095">
              <a:defRPr sz="3696" b="1"/>
            </a:pPr>
            <a:r>
              <a:rPr lang="en-US" sz="2800" dirty="0">
                <a:solidFill>
                  <a:schemeClr val="accent1"/>
                </a:solidFill>
              </a:rPr>
              <a:t>BUSINESS DEVELOPMENT  AND SUPPORT (BDS</a:t>
            </a:r>
            <a:r>
              <a:rPr lang="en-US" dirty="0">
                <a:solidFill>
                  <a:schemeClr val="accent1"/>
                </a:solidFill>
              </a:rPr>
              <a:t>) </a:t>
            </a:r>
          </a:p>
        </p:txBody>
      </p:sp>
      <p:graphicFrame>
        <p:nvGraphicFramePr>
          <p:cNvPr id="7" name="Content Placeholder 2">
            <a:extLst>
              <a:ext uri="{FF2B5EF4-FFF2-40B4-BE49-F238E27FC236}">
                <a16:creationId xmlns:a16="http://schemas.microsoft.com/office/drawing/2014/main" id="{93B4C090-A995-404A-B6C9-5B8AFC23DD28}"/>
              </a:ext>
            </a:extLst>
          </p:cNvPr>
          <p:cNvGraphicFramePr>
            <a:graphicFrameLocks/>
          </p:cNvGraphicFramePr>
          <p:nvPr>
            <p:extLst>
              <p:ext uri="{D42A27DB-BD31-4B8C-83A1-F6EECF244321}">
                <p14:modId xmlns:p14="http://schemas.microsoft.com/office/powerpoint/2010/main" val="3548437725"/>
              </p:ext>
            </p:extLst>
          </p:nvPr>
        </p:nvGraphicFramePr>
        <p:xfrm>
          <a:off x="234462" y="786209"/>
          <a:ext cx="11271738" cy="4587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Marketing with solid fill">
            <a:extLst>
              <a:ext uri="{FF2B5EF4-FFF2-40B4-BE49-F238E27FC236}">
                <a16:creationId xmlns:a16="http://schemas.microsoft.com/office/drawing/2014/main" id="{6E0BE6AE-AABE-F932-7E34-760F186C57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3888" y="1737632"/>
            <a:ext cx="914400" cy="9144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5ED7F2E2-BFDE-C0C3-E471-95734DD37C2C}"/>
              </a:ext>
            </a:extLst>
          </p:cNvPr>
          <p:cNvPicPr>
            <a:picLocks noChangeAspect="1"/>
          </p:cNvPicPr>
          <p:nvPr/>
        </p:nvPicPr>
        <p:blipFill rotWithShape="1">
          <a:blip r:embed="rId11">
            <a:duotone>
              <a:prstClr val="black"/>
              <a:schemeClr val="accent6">
                <a:lumMod val="20000"/>
                <a:lumOff val="80000"/>
                <a:tint val="45000"/>
                <a:satMod val="400000"/>
              </a:schemeClr>
            </a:duotone>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rcRect l="28806" t="24838" r="28192" b="25202"/>
          <a:stretch/>
        </p:blipFill>
        <p:spPr>
          <a:xfrm>
            <a:off x="9526120" y="1504956"/>
            <a:ext cx="1416682" cy="1379745"/>
          </a:xfrm>
          <a:prstGeom prst="flowChartConnector">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F06740-BD0D-F369-5F98-B487DE5B4197}"/>
              </a:ext>
            </a:extLst>
          </p:cNvPr>
          <p:cNvSpPr txBox="1"/>
          <p:nvPr/>
        </p:nvSpPr>
        <p:spPr>
          <a:xfrm>
            <a:off x="990600" y="1021080"/>
            <a:ext cx="10119360" cy="5078313"/>
          </a:xfrm>
          <a:prstGeom prst="rect">
            <a:avLst/>
          </a:prstGeom>
          <a:noFill/>
        </p:spPr>
        <p:txBody>
          <a:bodyPr wrap="square">
            <a:spAutoFit/>
          </a:bodyPr>
          <a:lstStyle/>
          <a:p>
            <a:r>
              <a:rPr lang="en-ZA" sz="3000" b="1" dirty="0">
                <a:solidFill>
                  <a:schemeClr val="accent1"/>
                </a:solidFill>
              </a:rPr>
              <a:t>The Sedibeng Regional Office has assisted Small Enterprises (SMMEs and Cooperatives) with various Business Development Interventions:</a:t>
            </a:r>
            <a:endParaRPr lang="en-US" sz="3000" b="1" dirty="0">
              <a:solidFill>
                <a:schemeClr val="accent1"/>
              </a:solidFill>
            </a:endParaRPr>
          </a:p>
          <a:p>
            <a:endParaRPr lang="en-ZA" dirty="0">
              <a:solidFill>
                <a:schemeClr val="accent1"/>
              </a:solidFill>
            </a:endParaRPr>
          </a:p>
          <a:p>
            <a:r>
              <a:rPr lang="en-ZA" sz="2000" b="1" dirty="0">
                <a:solidFill>
                  <a:schemeClr val="accent1"/>
                </a:solidFill>
              </a:rPr>
              <a:t>Business Development Interventions</a:t>
            </a:r>
            <a:r>
              <a:rPr lang="en-ZA" sz="2000" dirty="0">
                <a:solidFill>
                  <a:schemeClr val="accent1"/>
                </a:solidFill>
              </a:rPr>
              <a:t> – Planning, technical support and capacity building interventions</a:t>
            </a:r>
          </a:p>
          <a:p>
            <a:endParaRPr lang="en-ZA" sz="2000" dirty="0">
              <a:solidFill>
                <a:schemeClr val="accent1"/>
              </a:solidFill>
            </a:endParaRPr>
          </a:p>
          <a:p>
            <a:r>
              <a:rPr lang="en-ZA" sz="2000" b="1" dirty="0">
                <a:solidFill>
                  <a:schemeClr val="accent1"/>
                </a:solidFill>
              </a:rPr>
              <a:t>Grant Funding</a:t>
            </a:r>
          </a:p>
          <a:p>
            <a:pPr marL="0" indent="0" defTabSz="534988">
              <a:buNone/>
            </a:pPr>
            <a:r>
              <a:rPr lang="en-ZA" sz="2000" dirty="0">
                <a:solidFill>
                  <a:schemeClr val="accent1"/>
                </a:solidFill>
              </a:rPr>
              <a:t>  -  Township Business Renewal Program (TBR) - procurement of equipment</a:t>
            </a:r>
          </a:p>
          <a:p>
            <a:pPr marL="0" indent="0">
              <a:buNone/>
            </a:pPr>
            <a:r>
              <a:rPr lang="en-ZA" sz="2000" dirty="0">
                <a:solidFill>
                  <a:schemeClr val="accent1"/>
                </a:solidFill>
              </a:rPr>
              <a:t>  -  Community Fund – procurement of stock and working tools</a:t>
            </a:r>
          </a:p>
          <a:p>
            <a:pPr marL="358775" indent="-358775">
              <a:buNone/>
            </a:pPr>
            <a:r>
              <a:rPr lang="en-ZA" sz="2000" dirty="0">
                <a:solidFill>
                  <a:schemeClr val="accent1"/>
                </a:solidFill>
              </a:rPr>
              <a:t>  -  Cooperatives Assistance Program (CAP) – procurement of stock and equipment for Coops</a:t>
            </a:r>
          </a:p>
          <a:p>
            <a:pPr marL="0" indent="0">
              <a:buNone/>
            </a:pPr>
            <a:r>
              <a:rPr lang="en-ZA" sz="2000" dirty="0">
                <a:solidFill>
                  <a:schemeClr val="accent1"/>
                </a:solidFill>
              </a:rPr>
              <a:t>  -  Informal Traders Support – procurement of stock and working tools</a:t>
            </a:r>
          </a:p>
          <a:p>
            <a:endParaRPr lang="en-ZA" dirty="0"/>
          </a:p>
          <a:p>
            <a:endParaRPr lang="en-ZA" dirty="0"/>
          </a:p>
        </p:txBody>
      </p:sp>
    </p:spTree>
    <p:extLst>
      <p:ext uri="{BB962C8B-B14F-4D97-AF65-F5344CB8AC3E}">
        <p14:creationId xmlns:p14="http://schemas.microsoft.com/office/powerpoint/2010/main" val="123337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BB91A1-4535-E06F-1650-84ECE991D045}"/>
              </a:ext>
            </a:extLst>
          </p:cNvPr>
          <p:cNvSpPr txBox="1"/>
          <p:nvPr/>
        </p:nvSpPr>
        <p:spPr>
          <a:xfrm>
            <a:off x="1120140" y="732919"/>
            <a:ext cx="10401300" cy="7078861"/>
          </a:xfrm>
          <a:prstGeom prst="rect">
            <a:avLst/>
          </a:prstGeom>
          <a:noFill/>
        </p:spPr>
        <p:txBody>
          <a:bodyPr wrap="square">
            <a:spAutoFit/>
          </a:bodyPr>
          <a:lstStyle/>
          <a:p>
            <a:r>
              <a:rPr lang="en-US" sz="3200" b="1" dirty="0">
                <a:solidFill>
                  <a:schemeClr val="accent1"/>
                </a:solidFill>
              </a:rPr>
              <a:t>REGIONAL PERFORMANCE 2022/23 FY</a:t>
            </a:r>
          </a:p>
          <a:p>
            <a:endParaRPr lang="en-US" dirty="0">
              <a:solidFill>
                <a:schemeClr val="accent1"/>
              </a:solidFill>
            </a:endParaRPr>
          </a:p>
          <a:p>
            <a:r>
              <a:rPr lang="en-US" sz="2000" b="1" dirty="0">
                <a:solidFill>
                  <a:schemeClr val="accent1"/>
                </a:solidFill>
              </a:rPr>
              <a:t>Business Development Support</a:t>
            </a:r>
          </a:p>
          <a:p>
            <a:endParaRPr lang="en-US" sz="1400" dirty="0">
              <a:solidFill>
                <a:schemeClr val="accent1"/>
              </a:solidFill>
            </a:endParaRPr>
          </a:p>
          <a:p>
            <a:pPr marL="285750" indent="-285750">
              <a:buFontTx/>
              <a:buChar char="-"/>
            </a:pPr>
            <a:r>
              <a:rPr lang="en-US" dirty="0">
                <a:solidFill>
                  <a:schemeClr val="accent1"/>
                </a:solidFill>
              </a:rPr>
              <a:t>297 Small Enterprises were assisted with various Business Development interventions such as Quality Management Systems, Safety Files, Financial Management Systems, Business Plans, Marketing tools and training in various aspects of business skills to a total value of R 4 852 700,00.</a:t>
            </a:r>
          </a:p>
          <a:p>
            <a:pPr marL="285750" indent="-285750">
              <a:buFontTx/>
              <a:buChar char="-"/>
            </a:pPr>
            <a:endParaRPr lang="en-US" dirty="0">
              <a:solidFill>
                <a:schemeClr val="accent1"/>
              </a:solidFill>
            </a:endParaRPr>
          </a:p>
          <a:p>
            <a:endParaRPr lang="en-US" sz="1200" dirty="0">
              <a:solidFill>
                <a:schemeClr val="accent1"/>
              </a:solidFill>
            </a:endParaRPr>
          </a:p>
          <a:p>
            <a:r>
              <a:rPr lang="en-US" sz="2000" b="1" dirty="0">
                <a:solidFill>
                  <a:schemeClr val="accent1"/>
                </a:solidFill>
              </a:rPr>
              <a:t>Grant Funding</a:t>
            </a:r>
          </a:p>
          <a:p>
            <a:endParaRPr lang="en-US" sz="1600" dirty="0">
              <a:solidFill>
                <a:schemeClr val="accent1"/>
              </a:solidFill>
            </a:endParaRPr>
          </a:p>
          <a:p>
            <a:r>
              <a:rPr lang="en-US" u="sng" dirty="0">
                <a:solidFill>
                  <a:schemeClr val="accent1"/>
                </a:solidFill>
              </a:rPr>
              <a:t>TBR </a:t>
            </a:r>
          </a:p>
          <a:p>
            <a:pPr>
              <a:buFontTx/>
              <a:buChar char="-"/>
              <a:tabLst>
                <a:tab pos="266700" algn="l"/>
              </a:tabLst>
            </a:pPr>
            <a:r>
              <a:rPr lang="en-US" dirty="0">
                <a:solidFill>
                  <a:schemeClr val="accent1"/>
                </a:solidFill>
              </a:rPr>
              <a:t>   A total of 88 small enterprises were assisted with purchases of equipment to the value of R 4 228 	474,00.</a:t>
            </a:r>
          </a:p>
          <a:p>
            <a:pPr marL="0" indent="0">
              <a:buNone/>
            </a:pPr>
            <a:endParaRPr lang="en-US" sz="1600" dirty="0">
              <a:solidFill>
                <a:schemeClr val="accent1"/>
              </a:solidFill>
            </a:endParaRPr>
          </a:p>
          <a:p>
            <a:r>
              <a:rPr lang="en-US" u="sng" dirty="0">
                <a:solidFill>
                  <a:schemeClr val="accent1"/>
                </a:solidFill>
              </a:rPr>
              <a:t>CAP</a:t>
            </a:r>
          </a:p>
          <a:p>
            <a:pPr>
              <a:buFontTx/>
              <a:buChar char="-"/>
            </a:pPr>
            <a:r>
              <a:rPr lang="en-US" dirty="0">
                <a:solidFill>
                  <a:schemeClr val="accent1"/>
                </a:solidFill>
              </a:rPr>
              <a:t>   A total of 11 co-operatives were assisted with purchases of stock/equipment to the value of R 171 528,00.</a:t>
            </a:r>
          </a:p>
          <a:p>
            <a:pPr>
              <a:buFontTx/>
              <a:buChar char="-"/>
            </a:pPr>
            <a:endParaRPr lang="en-US" dirty="0"/>
          </a:p>
          <a:p>
            <a:r>
              <a:rPr lang="en-US" dirty="0"/>
              <a:t>.</a:t>
            </a:r>
          </a:p>
          <a:p>
            <a:pPr marL="285750" indent="-285750">
              <a:buFontTx/>
              <a:buChar char="-"/>
            </a:pPr>
            <a:endParaRPr lang="en-US" dirty="0">
              <a:solidFill>
                <a:schemeClr val="accent1"/>
              </a:solidFill>
            </a:endParaRPr>
          </a:p>
          <a:p>
            <a:pPr marL="285750" indent="-285750">
              <a:buFontTx/>
              <a:buChar char="-"/>
            </a:pPr>
            <a:endParaRPr lang="en-US" dirty="0"/>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926152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2">
      <a:dk1>
        <a:sysClr val="windowText" lastClr="000000"/>
      </a:dk1>
      <a:lt1>
        <a:sysClr val="window" lastClr="FFFFFF"/>
      </a:lt1>
      <a:dk2>
        <a:srgbClr val="84ACB6"/>
      </a:dk2>
      <a:lt2>
        <a:srgbClr val="EBE9DD"/>
      </a:lt2>
      <a:accent1>
        <a:srgbClr val="002060"/>
      </a:accent1>
      <a:accent2>
        <a:srgbClr val="92D050"/>
      </a:accent2>
      <a:accent3>
        <a:srgbClr val="A5A5A5"/>
      </a:accent3>
      <a:accent4>
        <a:srgbClr val="002060"/>
      </a:accent4>
      <a:accent5>
        <a:srgbClr val="92D050"/>
      </a:accent5>
      <a:accent6>
        <a:srgbClr val="A5A5A5"/>
      </a:accent6>
      <a:hlink>
        <a:srgbClr val="002060"/>
      </a:hlink>
      <a:folHlink>
        <a:srgbClr val="7777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25E0DB67D7F441B6CCFC25B90E4089" ma:contentTypeVersion="10" ma:contentTypeDescription="Create a new document." ma:contentTypeScope="" ma:versionID="8e488f6a70bef335105d598706cf23bb">
  <xsd:schema xmlns:xsd="http://www.w3.org/2001/XMLSchema" xmlns:xs="http://www.w3.org/2001/XMLSchema" xmlns:p="http://schemas.microsoft.com/office/2006/metadata/properties" xmlns:ns3="1f9a7d71-0500-4014-8514-bcd9214b744f" xmlns:ns4="bd42db03-3b91-483a-b5f1-b33de6681db3" targetNamespace="http://schemas.microsoft.com/office/2006/metadata/properties" ma:root="true" ma:fieldsID="3545ed23a1f9de9b14a27bac55a33f12" ns3:_="" ns4:_="">
    <xsd:import namespace="1f9a7d71-0500-4014-8514-bcd9214b744f"/>
    <xsd:import namespace="bd42db03-3b91-483a-b5f1-b33de6681db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9a7d71-0500-4014-8514-bcd9214b74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2db03-3b91-483a-b5f1-b33de6681db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34917C-3631-4AAB-9739-818611BA4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9a7d71-0500-4014-8514-bcd9214b744f"/>
    <ds:schemaRef ds:uri="bd42db03-3b91-483a-b5f1-b33de6681d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6C80DE-7243-41F4-A2CC-5BD256672FDE}">
  <ds:schemaRefs>
    <ds:schemaRef ds:uri="http://schemas.microsoft.com/sharepoint/v3/contenttype/forms"/>
  </ds:schemaRefs>
</ds:datastoreItem>
</file>

<file path=customXml/itemProps3.xml><?xml version="1.0" encoding="utf-8"?>
<ds:datastoreItem xmlns:ds="http://schemas.openxmlformats.org/officeDocument/2006/customXml" ds:itemID="{C0CAE605-C1D1-456C-AB06-94BC638282AE}">
  <ds:schemaRefs>
    <ds:schemaRef ds:uri="http://purl.org/dc/elements/1.1/"/>
    <ds:schemaRef ds:uri="http://purl.org/dc/dcmitype/"/>
    <ds:schemaRef ds:uri="http://www.w3.org/XML/1998/namespace"/>
    <ds:schemaRef ds:uri="bd42db03-3b91-483a-b5f1-b33de6681db3"/>
    <ds:schemaRef ds:uri="http://schemas.microsoft.com/office/infopath/2007/PartnerControls"/>
    <ds:schemaRef ds:uri="http://schemas.openxmlformats.org/package/2006/metadata/core-properties"/>
    <ds:schemaRef ds:uri="http://schemas.microsoft.com/office/2006/documentManagement/types"/>
    <ds:schemaRef ds:uri="1f9a7d71-0500-4014-8514-bcd9214b744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GAUTENG ENTERPRISE PROPELLER v4</Template>
  <TotalTime>4846</TotalTime>
  <Words>964</Words>
  <Application>Microsoft Macintosh PowerPoint</Application>
  <PresentationFormat>Widescreen</PresentationFormat>
  <Paragraphs>118</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 Unicode MS</vt:lpstr>
      <vt:lpstr>Arial</vt:lpstr>
      <vt:lpstr>Calibri</vt:lpstr>
      <vt:lpstr>Symbol</vt:lpstr>
      <vt:lpstr>Times New Roman</vt:lpstr>
      <vt:lpstr>Wingdings</vt:lpstr>
      <vt:lpstr>Wood Type</vt:lpstr>
      <vt:lpstr>PowerPoint Presentation</vt:lpstr>
      <vt:lpstr>OVERVIEW OF GEP OFFERING   REGIONAL OPERATIONS MANAGER – SELLO MANOTO </vt:lpstr>
      <vt:lpstr>OUR MANDATE </vt:lpstr>
      <vt:lpstr>OUR CLIENTS AND CRITERIA </vt:lpstr>
      <vt:lpstr>FINANCIAL SUPPORT</vt:lpstr>
      <vt:lpstr>NON- FINANCIAL SUPPORT  </vt:lpstr>
      <vt:lpstr>BUSINESS DEVELOPMENT  AND SUPPORT (BDS)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CHALLENGES: INADEQUATE BUDGET   The budget allocated for SMME developmentt is far lower that the demand for GEP non-financial support services.  This results in a number of complaints by SMMEs who have applied but could not be assisted.  </vt:lpstr>
      <vt:lpstr>              APPLY ONLINE </vt:lpstr>
      <vt:lpstr>WHERE WE ARE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GAUTENG ENTERPRISE PROPELLER</dc:title>
  <dc:creator>Mandlenkosi Ndlovu</dc:creator>
  <cp:lastModifiedBy>Unathi Hani(GPGDED)</cp:lastModifiedBy>
  <cp:revision>86</cp:revision>
  <dcterms:created xsi:type="dcterms:W3CDTF">2022-05-23T08:43:38Z</dcterms:created>
  <dcterms:modified xsi:type="dcterms:W3CDTF">2023-06-08T12:03:14Z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0x010100AB25E0DB67D7F441B6CCFC25B90E4089</vt:lpwstr>
  </property>
</Properties>
</file>