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2" r:id="rId5"/>
  </p:sldMasterIdLst>
  <p:notesMasterIdLst>
    <p:notesMasterId r:id="rId27"/>
  </p:notesMasterIdLst>
  <p:handoutMasterIdLst>
    <p:handoutMasterId r:id="rId28"/>
  </p:handoutMasterIdLst>
  <p:sldIdLst>
    <p:sldId id="3618" r:id="rId6"/>
    <p:sldId id="2147375029" r:id="rId7"/>
    <p:sldId id="2147375032" r:id="rId8"/>
    <p:sldId id="2147375033" r:id="rId9"/>
    <p:sldId id="2147375034" r:id="rId10"/>
    <p:sldId id="2147375035" r:id="rId11"/>
    <p:sldId id="2147375038" r:id="rId12"/>
    <p:sldId id="2147375037" r:id="rId13"/>
    <p:sldId id="2147375040" r:id="rId14"/>
    <p:sldId id="2147375031" r:id="rId15"/>
    <p:sldId id="2147375011" r:id="rId16"/>
    <p:sldId id="2134805161" r:id="rId17"/>
    <p:sldId id="2134805628" r:id="rId18"/>
    <p:sldId id="2134805630" r:id="rId19"/>
    <p:sldId id="2134805645" r:id="rId20"/>
    <p:sldId id="2134805636" r:id="rId21"/>
    <p:sldId id="2134805635" r:id="rId22"/>
    <p:sldId id="2147375042" r:id="rId23"/>
    <p:sldId id="2134805641" r:id="rId24"/>
    <p:sldId id="2134805640" r:id="rId25"/>
    <p:sldId id="261" r:id="rId26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067" userDrawn="1">
          <p15:clr>
            <a:srgbClr val="A4A3A4"/>
          </p15:clr>
        </p15:guide>
        <p15:guide id="3" pos="5450" userDrawn="1">
          <p15:clr>
            <a:srgbClr val="A4A3A4"/>
          </p15:clr>
        </p15:guide>
        <p15:guide id="4" pos="7514" userDrawn="1">
          <p15:clr>
            <a:srgbClr val="A4A3A4"/>
          </p15:clr>
        </p15:guide>
        <p15:guide id="5" orient="horz" pos="2296" userDrawn="1">
          <p15:clr>
            <a:srgbClr val="A4A3A4"/>
          </p15:clr>
        </p15:guide>
        <p15:guide id="6" pos="4112" userDrawn="1">
          <p15:clr>
            <a:srgbClr val="A4A3A4"/>
          </p15:clr>
        </p15:guide>
        <p15:guide id="7" orient="horz" pos="12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nyane, Zolani (GPT)" initials="ZZ(" lastIdx="9" clrIdx="0">
    <p:extLst>
      <p:ext uri="{19B8F6BF-5375-455C-9EA6-DF929625EA0E}">
        <p15:presenceInfo xmlns:p15="http://schemas.microsoft.com/office/powerpoint/2012/main" userId="S::Zolani.Zonyane@gauteng.gov.za::9612c84a-2c2a-4077-8a0d-3da12a4c6b62" providerId="AD"/>
      </p:ext>
    </p:extLst>
  </p:cmAuthor>
  <p:cmAuthor id="2" name="Tekane, Ntane (GPT)" initials="TN(" lastIdx="3" clrIdx="1">
    <p:extLst>
      <p:ext uri="{19B8F6BF-5375-455C-9EA6-DF929625EA0E}">
        <p15:presenceInfo xmlns:p15="http://schemas.microsoft.com/office/powerpoint/2012/main" userId="S::Ntane.Tekane@gauteng.gov.za::0c80cef2-24d3-40ca-af89-1a21f4755fe2" providerId="AD"/>
      </p:ext>
    </p:extLst>
  </p:cmAuthor>
  <p:cmAuthor id="3" name="SABBAT, FRANS (GPT)" initials="FS" lastIdx="12" clrIdx="2">
    <p:extLst>
      <p:ext uri="{19B8F6BF-5375-455C-9EA6-DF929625EA0E}">
        <p15:presenceInfo xmlns:p15="http://schemas.microsoft.com/office/powerpoint/2012/main" userId="SABBAT, FRANS (GPT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  <a:srgbClr val="4472C4"/>
    <a:srgbClr val="0049A0"/>
    <a:srgbClr val="FF0000"/>
    <a:srgbClr val="004C9A"/>
    <a:srgbClr val="FFFF00"/>
    <a:srgbClr val="ED7D31"/>
    <a:srgbClr val="080808"/>
    <a:srgbClr val="0066CC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3945" autoAdjust="0"/>
  </p:normalViewPr>
  <p:slideViewPr>
    <p:cSldViewPr snapToGrid="0" snapToObjects="1" showGuides="1">
      <p:cViewPr varScale="1">
        <p:scale>
          <a:sx n="62" d="100"/>
          <a:sy n="62" d="100"/>
        </p:scale>
        <p:origin x="940" y="52"/>
      </p:cViewPr>
      <p:guideLst>
        <p:guide pos="4067"/>
        <p:guide pos="5450"/>
        <p:guide pos="7514"/>
        <p:guide orient="horz" pos="2296"/>
        <p:guide pos="4112"/>
        <p:guide orient="horz" pos="1275"/>
      </p:guideLst>
    </p:cSldViewPr>
  </p:slideViewPr>
  <p:outlineViewPr>
    <p:cViewPr>
      <p:scale>
        <a:sx n="33" d="100"/>
        <a:sy n="33" d="100"/>
      </p:scale>
      <p:origin x="0" y="-101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2" d="100"/>
        <a:sy n="82" d="100"/>
      </p:scale>
      <p:origin x="0" y="-546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384" y="19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D7AD1-BA91-4DCD-9D60-BB81D945723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F51D828-CF50-4CE9-9D23-812E1BB06FC1}">
      <dgm:prSet/>
      <dgm:spPr/>
      <dgm:t>
        <a:bodyPr/>
        <a:lstStyle/>
        <a:p>
          <a:r>
            <a:rPr lang="en-GB" b="0" dirty="0">
              <a:latin typeface="Abadi" panose="020B0604020104020204" pitchFamily="34" charset="0"/>
            </a:rPr>
            <a:t>Appointment of two (2) MSCOA technical advisors through the MHSP</a:t>
          </a:r>
          <a:endParaRPr lang="en-US" dirty="0">
            <a:latin typeface="Abadi" panose="020B0604020104020204" pitchFamily="34" charset="0"/>
          </a:endParaRPr>
        </a:p>
      </dgm:t>
    </dgm:pt>
    <dgm:pt modelId="{9BA3AC90-9360-4A53-AF28-E9A603AAFBB8}" type="parTrans" cxnId="{A891DDBF-0E85-4CD9-B702-D0E08FDEE1F2}">
      <dgm:prSet/>
      <dgm:spPr/>
      <dgm:t>
        <a:bodyPr/>
        <a:lstStyle/>
        <a:p>
          <a:endParaRPr lang="en-US"/>
        </a:p>
      </dgm:t>
    </dgm:pt>
    <dgm:pt modelId="{0A42FD47-848F-4FA1-ACFA-1375FB7E8F93}" type="sibTrans" cxnId="{A891DDBF-0E85-4CD9-B702-D0E08FDEE1F2}">
      <dgm:prSet/>
      <dgm:spPr/>
      <dgm:t>
        <a:bodyPr/>
        <a:lstStyle/>
        <a:p>
          <a:endParaRPr lang="en-US"/>
        </a:p>
      </dgm:t>
    </dgm:pt>
    <dgm:pt modelId="{EB11E769-D06A-4A07-9AC7-972314EF64FD}">
      <dgm:prSet/>
      <dgm:spPr/>
      <dgm:t>
        <a:bodyPr/>
        <a:lstStyle/>
        <a:p>
          <a:r>
            <a:rPr lang="en-GB" b="0" dirty="0">
              <a:latin typeface="Abadi" panose="020B0604020104020204" pitchFamily="34" charset="0"/>
            </a:rPr>
            <a:t>The MSCOA TAs are providing technical support to both Sedibeng and West Rand Region</a:t>
          </a:r>
          <a:endParaRPr lang="en-US" dirty="0">
            <a:latin typeface="Abadi" panose="020B0604020104020204" pitchFamily="34" charset="0"/>
          </a:endParaRPr>
        </a:p>
      </dgm:t>
    </dgm:pt>
    <dgm:pt modelId="{21B48847-A88E-436C-B4CF-5A7990B48615}" type="parTrans" cxnId="{6C5A7A5D-165A-4B56-BC8C-8304B7A3489B}">
      <dgm:prSet/>
      <dgm:spPr/>
      <dgm:t>
        <a:bodyPr/>
        <a:lstStyle/>
        <a:p>
          <a:endParaRPr lang="en-US"/>
        </a:p>
      </dgm:t>
    </dgm:pt>
    <dgm:pt modelId="{0739AC88-CDE3-4E11-BE46-AB0AC03A273D}" type="sibTrans" cxnId="{6C5A7A5D-165A-4B56-BC8C-8304B7A3489B}">
      <dgm:prSet/>
      <dgm:spPr/>
      <dgm:t>
        <a:bodyPr/>
        <a:lstStyle/>
        <a:p>
          <a:endParaRPr lang="en-US"/>
        </a:p>
      </dgm:t>
    </dgm:pt>
    <dgm:pt modelId="{21FFA4EF-0E8F-4253-8A64-4690D93ACF6B}">
      <dgm:prSet/>
      <dgm:spPr/>
      <dgm:t>
        <a:bodyPr/>
        <a:lstStyle/>
        <a:p>
          <a:r>
            <a:rPr lang="en-GB" b="0" dirty="0">
              <a:latin typeface="Abadi" panose="020B0604020104020204" pitchFamily="34" charset="0"/>
            </a:rPr>
            <a:t>The MSCOA technical support to municipalities: </a:t>
          </a:r>
          <a:endParaRPr lang="en-US" dirty="0">
            <a:latin typeface="Abadi" panose="020B0604020104020204" pitchFamily="34" charset="0"/>
          </a:endParaRPr>
        </a:p>
      </dgm:t>
    </dgm:pt>
    <dgm:pt modelId="{17C46EB0-7939-4C3F-B947-4D394C804CA6}" type="parTrans" cxnId="{2FD8183F-FFFE-4B92-8D02-3C7F5623F328}">
      <dgm:prSet/>
      <dgm:spPr/>
      <dgm:t>
        <a:bodyPr/>
        <a:lstStyle/>
        <a:p>
          <a:endParaRPr lang="en-US"/>
        </a:p>
      </dgm:t>
    </dgm:pt>
    <dgm:pt modelId="{62FE3599-94A4-43E8-B87E-175815F28F51}" type="sibTrans" cxnId="{2FD8183F-FFFE-4B92-8D02-3C7F5623F328}">
      <dgm:prSet/>
      <dgm:spPr/>
      <dgm:t>
        <a:bodyPr/>
        <a:lstStyle/>
        <a:p>
          <a:endParaRPr lang="en-US"/>
        </a:p>
      </dgm:t>
    </dgm:pt>
    <dgm:pt modelId="{AB4ACEF7-6893-4227-B457-B24AE258C1A9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Submission of In-Year Reporting data strings </a:t>
          </a:r>
          <a:r>
            <a:rPr lang="en-GB" b="1" u="sng" dirty="0">
              <a:latin typeface="Abadi" panose="020B0604020104020204" pitchFamily="34" charset="0"/>
            </a:rPr>
            <a:t>M04 – M06</a:t>
          </a:r>
          <a:endParaRPr lang="en-US" dirty="0">
            <a:latin typeface="Abadi" panose="020B0604020104020204" pitchFamily="34" charset="0"/>
          </a:endParaRPr>
        </a:p>
      </dgm:t>
    </dgm:pt>
    <dgm:pt modelId="{28200C50-92DB-459C-82D5-20FA1EEE3AF9}" type="parTrans" cxnId="{53A605CE-91D3-46A3-A370-76C79ABFC96E}">
      <dgm:prSet/>
      <dgm:spPr/>
      <dgm:t>
        <a:bodyPr/>
        <a:lstStyle/>
        <a:p>
          <a:endParaRPr lang="en-US"/>
        </a:p>
      </dgm:t>
    </dgm:pt>
    <dgm:pt modelId="{B6031A59-9654-4B90-A390-FB43C29FF9A4}" type="sibTrans" cxnId="{53A605CE-91D3-46A3-A370-76C79ABFC96E}">
      <dgm:prSet/>
      <dgm:spPr/>
      <dgm:t>
        <a:bodyPr/>
        <a:lstStyle/>
        <a:p>
          <a:endParaRPr lang="en-US"/>
        </a:p>
      </dgm:t>
    </dgm:pt>
    <dgm:pt modelId="{614B95B2-E3E7-45A1-9E24-BFA39DF1185E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>
              <a:latin typeface="Abadi" panose="020B0604020104020204" pitchFamily="34" charset="0"/>
            </a:rPr>
            <a:t>Improve credibility of monthly </a:t>
          </a:r>
          <a:r>
            <a:rPr lang="en-GB" b="1" u="sng">
              <a:latin typeface="Abadi" panose="020B0604020104020204" pitchFamily="34" charset="0"/>
            </a:rPr>
            <a:t>data strings </a:t>
          </a:r>
          <a:r>
            <a:rPr lang="en-GB" b="0">
              <a:latin typeface="Abadi" panose="020B0604020104020204" pitchFamily="34" charset="0"/>
            </a:rPr>
            <a:t>through analysis process</a:t>
          </a:r>
          <a:endParaRPr lang="en-US">
            <a:latin typeface="Abadi" panose="020B0604020104020204" pitchFamily="34" charset="0"/>
          </a:endParaRPr>
        </a:p>
      </dgm:t>
    </dgm:pt>
    <dgm:pt modelId="{25916399-3B45-4A8F-BF79-0EFDDA740D36}" type="parTrans" cxnId="{07B97D18-B75D-4AFF-9BA0-DA230F86E514}">
      <dgm:prSet/>
      <dgm:spPr/>
      <dgm:t>
        <a:bodyPr/>
        <a:lstStyle/>
        <a:p>
          <a:endParaRPr lang="en-US"/>
        </a:p>
      </dgm:t>
    </dgm:pt>
    <dgm:pt modelId="{1D2D5540-B70F-4B86-A6B9-EE8FEC90C24B}" type="sibTrans" cxnId="{07B97D18-B75D-4AFF-9BA0-DA230F86E514}">
      <dgm:prSet/>
      <dgm:spPr/>
      <dgm:t>
        <a:bodyPr/>
        <a:lstStyle/>
        <a:p>
          <a:endParaRPr lang="en-US"/>
        </a:p>
      </dgm:t>
    </dgm:pt>
    <dgm:pt modelId="{015A000D-6F27-4E0B-92EF-7FAF3624AC15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Issuing of Gauteng Province </a:t>
          </a:r>
          <a:r>
            <a:rPr lang="en-GB" b="1" i="1" u="sng" dirty="0">
              <a:latin typeface="Abadi" panose="020B0604020104020204" pitchFamily="34" charset="0"/>
            </a:rPr>
            <a:t>m</a:t>
          </a:r>
          <a:r>
            <a:rPr lang="en-GB" b="1" u="sng" dirty="0">
              <a:latin typeface="Abadi" panose="020B0604020104020204" pitchFamily="34" charset="0"/>
            </a:rPr>
            <a:t>SCOA Circular </a:t>
          </a:r>
          <a:r>
            <a:rPr lang="en-GB" dirty="0">
              <a:latin typeface="Abadi" panose="020B0604020104020204" pitchFamily="34" charset="0"/>
            </a:rPr>
            <a:t>to guide municipalities on mSCOA implementation </a:t>
          </a:r>
          <a:endParaRPr lang="en-US" dirty="0">
            <a:latin typeface="Abadi" panose="020B0604020104020204" pitchFamily="34" charset="0"/>
          </a:endParaRPr>
        </a:p>
      </dgm:t>
    </dgm:pt>
    <dgm:pt modelId="{44FBAC4C-3D48-46B6-9D84-D162E67EB458}" type="parTrans" cxnId="{700F81CF-7736-4714-93E7-3CE2252598D1}">
      <dgm:prSet/>
      <dgm:spPr/>
      <dgm:t>
        <a:bodyPr/>
        <a:lstStyle/>
        <a:p>
          <a:endParaRPr lang="en-US"/>
        </a:p>
      </dgm:t>
    </dgm:pt>
    <dgm:pt modelId="{A02FE6DB-A568-4072-98CC-CBF0212AD29A}" type="sibTrans" cxnId="{700F81CF-7736-4714-93E7-3CE2252598D1}">
      <dgm:prSet/>
      <dgm:spPr/>
      <dgm:t>
        <a:bodyPr/>
        <a:lstStyle/>
        <a:p>
          <a:endParaRPr lang="en-US"/>
        </a:p>
      </dgm:t>
    </dgm:pt>
    <dgm:pt modelId="{F3F04554-5D38-4EAA-B050-31DF2BA6C1A8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Supported and capacitated the officials on correction of errors in Debtors break down per categories on mSCOA Data strings</a:t>
          </a:r>
          <a:endParaRPr lang="en-US" dirty="0">
            <a:latin typeface="Abadi" panose="020B0604020104020204" pitchFamily="34" charset="0"/>
          </a:endParaRPr>
        </a:p>
      </dgm:t>
    </dgm:pt>
    <dgm:pt modelId="{E2A52071-EA67-44D1-AE8E-F9CCA88E4909}" type="parTrans" cxnId="{1811D94B-E042-4267-80AE-2D9EF04E4185}">
      <dgm:prSet/>
      <dgm:spPr/>
      <dgm:t>
        <a:bodyPr/>
        <a:lstStyle/>
        <a:p>
          <a:endParaRPr lang="en-US"/>
        </a:p>
      </dgm:t>
    </dgm:pt>
    <dgm:pt modelId="{DDB48817-41D0-405E-92EA-273E11398AD4}" type="sibTrans" cxnId="{1811D94B-E042-4267-80AE-2D9EF04E4185}">
      <dgm:prSet/>
      <dgm:spPr/>
      <dgm:t>
        <a:bodyPr/>
        <a:lstStyle/>
        <a:p>
          <a:endParaRPr lang="en-US"/>
        </a:p>
      </dgm:t>
    </dgm:pt>
    <dgm:pt modelId="{F678BFC2-4279-403F-B44E-F77EBA3A7B9D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Supported and capacitated the officials by scheduling Steering Committee meetings including the system vendor</a:t>
          </a:r>
          <a:endParaRPr lang="en-US" dirty="0">
            <a:latin typeface="Abadi" panose="020B0604020104020204" pitchFamily="34" charset="0"/>
          </a:endParaRPr>
        </a:p>
      </dgm:t>
    </dgm:pt>
    <dgm:pt modelId="{AF1BD73A-F244-45B1-B2C4-3434F6ADF21B}" type="parTrans" cxnId="{928D7EDF-FE36-4052-8D67-330E746D388C}">
      <dgm:prSet/>
      <dgm:spPr/>
      <dgm:t>
        <a:bodyPr/>
        <a:lstStyle/>
        <a:p>
          <a:endParaRPr lang="en-US"/>
        </a:p>
      </dgm:t>
    </dgm:pt>
    <dgm:pt modelId="{283CE4C0-931C-4B84-9FBD-B81A1DE7FA90}" type="sibTrans" cxnId="{928D7EDF-FE36-4052-8D67-330E746D388C}">
      <dgm:prSet/>
      <dgm:spPr/>
      <dgm:t>
        <a:bodyPr/>
        <a:lstStyle/>
        <a:p>
          <a:endParaRPr lang="en-US"/>
        </a:p>
      </dgm:t>
    </dgm:pt>
    <dgm:pt modelId="{42C6837E-AB9D-4E43-ABED-6F6315E54FBB}" type="pres">
      <dgm:prSet presAssocID="{7E7D7AD1-BA91-4DCD-9D60-BB81D945723E}" presName="linear" presStyleCnt="0">
        <dgm:presLayoutVars>
          <dgm:animLvl val="lvl"/>
          <dgm:resizeHandles val="exact"/>
        </dgm:presLayoutVars>
      </dgm:prSet>
      <dgm:spPr/>
    </dgm:pt>
    <dgm:pt modelId="{B7065CC7-6ABC-4C24-B670-64D362CEA65C}" type="pres">
      <dgm:prSet presAssocID="{AF51D828-CF50-4CE9-9D23-812E1BB06FC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C4A6405-CF56-4303-BB69-7324F18C47D3}" type="pres">
      <dgm:prSet presAssocID="{0A42FD47-848F-4FA1-ACFA-1375FB7E8F93}" presName="spacer" presStyleCnt="0"/>
      <dgm:spPr/>
    </dgm:pt>
    <dgm:pt modelId="{1E93B371-0D98-44BA-A876-42D323F6754F}" type="pres">
      <dgm:prSet presAssocID="{EB11E769-D06A-4A07-9AC7-972314EF64F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AC3E105-7009-411C-B947-E98DDFA3BC06}" type="pres">
      <dgm:prSet presAssocID="{0739AC88-CDE3-4E11-BE46-AB0AC03A273D}" presName="spacer" presStyleCnt="0"/>
      <dgm:spPr/>
    </dgm:pt>
    <dgm:pt modelId="{C947EC3B-BCFC-4E78-9498-23A72A1592E7}" type="pres">
      <dgm:prSet presAssocID="{21FFA4EF-0E8F-4253-8A64-4690D93ACF6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A5D6380-E3AF-4A52-96A1-8E3F1ABB3803}" type="pres">
      <dgm:prSet presAssocID="{21FFA4EF-0E8F-4253-8A64-4690D93ACF6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BA3B306-4757-49C9-9E5E-81DBB5298FCC}" type="presOf" srcId="{7E7D7AD1-BA91-4DCD-9D60-BB81D945723E}" destId="{42C6837E-AB9D-4E43-ABED-6F6315E54FBB}" srcOrd="0" destOrd="0" presId="urn:microsoft.com/office/officeart/2005/8/layout/vList2"/>
    <dgm:cxn modelId="{07B97D18-B75D-4AFF-9BA0-DA230F86E514}" srcId="{21FFA4EF-0E8F-4253-8A64-4690D93ACF6B}" destId="{614B95B2-E3E7-45A1-9E24-BFA39DF1185E}" srcOrd="1" destOrd="0" parTransId="{25916399-3B45-4A8F-BF79-0EFDDA740D36}" sibTransId="{1D2D5540-B70F-4B86-A6B9-EE8FEC90C24B}"/>
    <dgm:cxn modelId="{161D3831-A99F-46C9-A998-D11D714A1140}" type="presOf" srcId="{EB11E769-D06A-4A07-9AC7-972314EF64FD}" destId="{1E93B371-0D98-44BA-A876-42D323F6754F}" srcOrd="0" destOrd="0" presId="urn:microsoft.com/office/officeart/2005/8/layout/vList2"/>
    <dgm:cxn modelId="{2FD8183F-FFFE-4B92-8D02-3C7F5623F328}" srcId="{7E7D7AD1-BA91-4DCD-9D60-BB81D945723E}" destId="{21FFA4EF-0E8F-4253-8A64-4690D93ACF6B}" srcOrd="2" destOrd="0" parTransId="{17C46EB0-7939-4C3F-B947-4D394C804CA6}" sibTransId="{62FE3599-94A4-43E8-B87E-175815F28F51}"/>
    <dgm:cxn modelId="{6C5A7A5D-165A-4B56-BC8C-8304B7A3489B}" srcId="{7E7D7AD1-BA91-4DCD-9D60-BB81D945723E}" destId="{EB11E769-D06A-4A07-9AC7-972314EF64FD}" srcOrd="1" destOrd="0" parTransId="{21B48847-A88E-436C-B4CF-5A7990B48615}" sibTransId="{0739AC88-CDE3-4E11-BE46-AB0AC03A273D}"/>
    <dgm:cxn modelId="{1811D94B-E042-4267-80AE-2D9EF04E4185}" srcId="{21FFA4EF-0E8F-4253-8A64-4690D93ACF6B}" destId="{F3F04554-5D38-4EAA-B050-31DF2BA6C1A8}" srcOrd="3" destOrd="0" parTransId="{E2A52071-EA67-44D1-AE8E-F9CCA88E4909}" sibTransId="{DDB48817-41D0-405E-92EA-273E11398AD4}"/>
    <dgm:cxn modelId="{681DCB75-0F16-4E88-BAB8-BC942EE58C96}" type="presOf" srcId="{F678BFC2-4279-403F-B44E-F77EBA3A7B9D}" destId="{8A5D6380-E3AF-4A52-96A1-8E3F1ABB3803}" srcOrd="0" destOrd="4" presId="urn:microsoft.com/office/officeart/2005/8/layout/vList2"/>
    <dgm:cxn modelId="{16C6A97A-ACB9-4502-9E7F-278EA8607D6C}" type="presOf" srcId="{015A000D-6F27-4E0B-92EF-7FAF3624AC15}" destId="{8A5D6380-E3AF-4A52-96A1-8E3F1ABB3803}" srcOrd="0" destOrd="2" presId="urn:microsoft.com/office/officeart/2005/8/layout/vList2"/>
    <dgm:cxn modelId="{EA26D689-8E92-4C53-8DE6-82C29D58141F}" type="presOf" srcId="{614B95B2-E3E7-45A1-9E24-BFA39DF1185E}" destId="{8A5D6380-E3AF-4A52-96A1-8E3F1ABB3803}" srcOrd="0" destOrd="1" presId="urn:microsoft.com/office/officeart/2005/8/layout/vList2"/>
    <dgm:cxn modelId="{301B82A3-E90A-4D40-9424-EE8281F72D5E}" type="presOf" srcId="{21FFA4EF-0E8F-4253-8A64-4690D93ACF6B}" destId="{C947EC3B-BCFC-4E78-9498-23A72A1592E7}" srcOrd="0" destOrd="0" presId="urn:microsoft.com/office/officeart/2005/8/layout/vList2"/>
    <dgm:cxn modelId="{A891DDBF-0E85-4CD9-B702-D0E08FDEE1F2}" srcId="{7E7D7AD1-BA91-4DCD-9D60-BB81D945723E}" destId="{AF51D828-CF50-4CE9-9D23-812E1BB06FC1}" srcOrd="0" destOrd="0" parTransId="{9BA3AC90-9360-4A53-AF28-E9A603AAFBB8}" sibTransId="{0A42FD47-848F-4FA1-ACFA-1375FB7E8F93}"/>
    <dgm:cxn modelId="{CD6A6FC7-A2F0-460C-8526-7A3D77EA1064}" type="presOf" srcId="{F3F04554-5D38-4EAA-B050-31DF2BA6C1A8}" destId="{8A5D6380-E3AF-4A52-96A1-8E3F1ABB3803}" srcOrd="0" destOrd="3" presId="urn:microsoft.com/office/officeart/2005/8/layout/vList2"/>
    <dgm:cxn modelId="{53A605CE-91D3-46A3-A370-76C79ABFC96E}" srcId="{21FFA4EF-0E8F-4253-8A64-4690D93ACF6B}" destId="{AB4ACEF7-6893-4227-B457-B24AE258C1A9}" srcOrd="0" destOrd="0" parTransId="{28200C50-92DB-459C-82D5-20FA1EEE3AF9}" sibTransId="{B6031A59-9654-4B90-A390-FB43C29FF9A4}"/>
    <dgm:cxn modelId="{700F81CF-7736-4714-93E7-3CE2252598D1}" srcId="{21FFA4EF-0E8F-4253-8A64-4690D93ACF6B}" destId="{015A000D-6F27-4E0B-92EF-7FAF3624AC15}" srcOrd="2" destOrd="0" parTransId="{44FBAC4C-3D48-46B6-9D84-D162E67EB458}" sibTransId="{A02FE6DB-A568-4072-98CC-CBF0212AD29A}"/>
    <dgm:cxn modelId="{236039D8-2530-49C3-8961-B8070C2F4C48}" type="presOf" srcId="{AB4ACEF7-6893-4227-B457-B24AE258C1A9}" destId="{8A5D6380-E3AF-4A52-96A1-8E3F1ABB3803}" srcOrd="0" destOrd="0" presId="urn:microsoft.com/office/officeart/2005/8/layout/vList2"/>
    <dgm:cxn modelId="{928D7EDF-FE36-4052-8D67-330E746D388C}" srcId="{21FFA4EF-0E8F-4253-8A64-4690D93ACF6B}" destId="{F678BFC2-4279-403F-B44E-F77EBA3A7B9D}" srcOrd="4" destOrd="0" parTransId="{AF1BD73A-F244-45B1-B2C4-3434F6ADF21B}" sibTransId="{283CE4C0-931C-4B84-9FBD-B81A1DE7FA90}"/>
    <dgm:cxn modelId="{1F368AEB-72E8-4B19-851F-896834BB9A83}" type="presOf" srcId="{AF51D828-CF50-4CE9-9D23-812E1BB06FC1}" destId="{B7065CC7-6ABC-4C24-B670-64D362CEA65C}" srcOrd="0" destOrd="0" presId="urn:microsoft.com/office/officeart/2005/8/layout/vList2"/>
    <dgm:cxn modelId="{FF0350A1-65F2-48F0-92FC-7E2B6928FDE4}" type="presParOf" srcId="{42C6837E-AB9D-4E43-ABED-6F6315E54FBB}" destId="{B7065CC7-6ABC-4C24-B670-64D362CEA65C}" srcOrd="0" destOrd="0" presId="urn:microsoft.com/office/officeart/2005/8/layout/vList2"/>
    <dgm:cxn modelId="{A0EDC890-0807-4928-8226-FCF50866CC38}" type="presParOf" srcId="{42C6837E-AB9D-4E43-ABED-6F6315E54FBB}" destId="{CC4A6405-CF56-4303-BB69-7324F18C47D3}" srcOrd="1" destOrd="0" presId="urn:microsoft.com/office/officeart/2005/8/layout/vList2"/>
    <dgm:cxn modelId="{61A521D4-E6A5-4821-8103-51290F71239A}" type="presParOf" srcId="{42C6837E-AB9D-4E43-ABED-6F6315E54FBB}" destId="{1E93B371-0D98-44BA-A876-42D323F6754F}" srcOrd="2" destOrd="0" presId="urn:microsoft.com/office/officeart/2005/8/layout/vList2"/>
    <dgm:cxn modelId="{B181912F-83CA-40CC-B0A4-3BB407E8DD29}" type="presParOf" srcId="{42C6837E-AB9D-4E43-ABED-6F6315E54FBB}" destId="{9AC3E105-7009-411C-B947-E98DDFA3BC06}" srcOrd="3" destOrd="0" presId="urn:microsoft.com/office/officeart/2005/8/layout/vList2"/>
    <dgm:cxn modelId="{C2B43227-01FC-4B7D-BEBA-92DBEFD6FF15}" type="presParOf" srcId="{42C6837E-AB9D-4E43-ABED-6F6315E54FBB}" destId="{C947EC3B-BCFC-4E78-9498-23A72A1592E7}" srcOrd="4" destOrd="0" presId="urn:microsoft.com/office/officeart/2005/8/layout/vList2"/>
    <dgm:cxn modelId="{A30B9EF5-4791-49B4-9056-98038052B932}" type="presParOf" srcId="{42C6837E-AB9D-4E43-ABED-6F6315E54FBB}" destId="{8A5D6380-E3AF-4A52-96A1-8E3F1ABB380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A8A63-BB44-47AF-8C0F-9A4FE3A2331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44F1366-51B6-4346-8F86-A430F3B31679}">
      <dgm:prSet/>
      <dgm:spPr/>
      <dgm:t>
        <a:bodyPr/>
        <a:lstStyle/>
        <a:p>
          <a:r>
            <a:rPr lang="en-GB" b="0" dirty="0">
              <a:latin typeface="Abadi" panose="020B0604020104020204" pitchFamily="34" charset="0"/>
            </a:rPr>
            <a:t>NT through the MFIP deployed of the TA to GPT</a:t>
          </a:r>
          <a:endParaRPr lang="en-US" dirty="0">
            <a:latin typeface="Abadi" panose="020B0604020104020204" pitchFamily="34" charset="0"/>
          </a:endParaRPr>
        </a:p>
      </dgm:t>
    </dgm:pt>
    <dgm:pt modelId="{7AFDFEEE-14C7-4878-8E6C-8C26D5A6C486}" type="parTrans" cxnId="{8994A845-EC46-4257-8C16-53A3A9E1E84C}">
      <dgm:prSet/>
      <dgm:spPr/>
      <dgm:t>
        <a:bodyPr/>
        <a:lstStyle/>
        <a:p>
          <a:endParaRPr lang="en-US"/>
        </a:p>
      </dgm:t>
    </dgm:pt>
    <dgm:pt modelId="{666CB8DC-9A64-40B6-85A1-97E53C90D145}" type="sibTrans" cxnId="{8994A845-EC46-4257-8C16-53A3A9E1E84C}">
      <dgm:prSet/>
      <dgm:spPr/>
      <dgm:t>
        <a:bodyPr/>
        <a:lstStyle/>
        <a:p>
          <a:endParaRPr lang="en-US"/>
        </a:p>
      </dgm:t>
    </dgm:pt>
    <dgm:pt modelId="{BBF815BF-1AD9-49DD-89FF-CE35895B7927}">
      <dgm:prSet/>
      <dgm:spPr/>
      <dgm:t>
        <a:bodyPr/>
        <a:lstStyle/>
        <a:p>
          <a:r>
            <a:rPr lang="en-GB" b="0" dirty="0">
              <a:latin typeface="Abadi" panose="020B0604020104020204" pitchFamily="34" charset="0"/>
            </a:rPr>
            <a:t>The TA support all Gauteng delegated municipalities on SCM issues</a:t>
          </a:r>
          <a:endParaRPr lang="en-US" dirty="0">
            <a:latin typeface="Abadi" panose="020B0604020104020204" pitchFamily="34" charset="0"/>
          </a:endParaRPr>
        </a:p>
      </dgm:t>
    </dgm:pt>
    <dgm:pt modelId="{E98F6603-4A90-4E41-A032-29E4AAA2672E}" type="parTrans" cxnId="{F17D4555-B1AD-49A8-8B1B-8239893E5246}">
      <dgm:prSet/>
      <dgm:spPr/>
      <dgm:t>
        <a:bodyPr/>
        <a:lstStyle/>
        <a:p>
          <a:endParaRPr lang="en-US"/>
        </a:p>
      </dgm:t>
    </dgm:pt>
    <dgm:pt modelId="{EC00AFDE-E639-48B9-8652-7784139E3B43}" type="sibTrans" cxnId="{F17D4555-B1AD-49A8-8B1B-8239893E5246}">
      <dgm:prSet/>
      <dgm:spPr/>
      <dgm:t>
        <a:bodyPr/>
        <a:lstStyle/>
        <a:p>
          <a:endParaRPr lang="en-US"/>
        </a:p>
      </dgm:t>
    </dgm:pt>
    <dgm:pt modelId="{AE012689-3AA0-4217-8132-7E1175F195EA}">
      <dgm:prSet/>
      <dgm:spPr/>
      <dgm:t>
        <a:bodyPr/>
        <a:lstStyle/>
        <a:p>
          <a:r>
            <a:rPr lang="en-GB" b="0" dirty="0">
              <a:latin typeface="Abadi" panose="020B0604020104020204" pitchFamily="34" charset="0"/>
            </a:rPr>
            <a:t>technical support provided to municipalities: </a:t>
          </a:r>
          <a:endParaRPr lang="en-US" dirty="0">
            <a:latin typeface="Abadi" panose="020B0604020104020204" pitchFamily="34" charset="0"/>
          </a:endParaRPr>
        </a:p>
      </dgm:t>
    </dgm:pt>
    <dgm:pt modelId="{064714A6-9E51-4E94-B171-8BB4A16244BE}" type="parTrans" cxnId="{786BDF52-9BE6-438D-A704-ED02F24BF648}">
      <dgm:prSet/>
      <dgm:spPr/>
      <dgm:t>
        <a:bodyPr/>
        <a:lstStyle/>
        <a:p>
          <a:endParaRPr lang="en-US"/>
        </a:p>
      </dgm:t>
    </dgm:pt>
    <dgm:pt modelId="{EF134678-E0CF-42E8-9C4C-4647FE7C9DDD}" type="sibTrans" cxnId="{786BDF52-9BE6-438D-A704-ED02F24BF648}">
      <dgm:prSet/>
      <dgm:spPr/>
      <dgm:t>
        <a:bodyPr/>
        <a:lstStyle/>
        <a:p>
          <a:endParaRPr lang="en-US"/>
        </a:p>
      </dgm:t>
    </dgm:pt>
    <dgm:pt modelId="{736A3164-3839-47DF-AF0A-363538C9C34C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dirty="0">
              <a:latin typeface="Abadi" panose="020B0604020104020204" pitchFamily="34" charset="0"/>
            </a:rPr>
            <a:t>Reviewed the Progress on implementation of Procurement plans.</a:t>
          </a:r>
          <a:endParaRPr lang="en-US" dirty="0">
            <a:latin typeface="Abadi" panose="020B0604020104020204" pitchFamily="34" charset="0"/>
          </a:endParaRPr>
        </a:p>
      </dgm:t>
    </dgm:pt>
    <dgm:pt modelId="{DB63412E-0BEC-4783-9F72-D7F53634CF5D}" type="parTrans" cxnId="{20BCC1B4-19A7-4594-B26E-5A088F5FCCA0}">
      <dgm:prSet/>
      <dgm:spPr/>
      <dgm:t>
        <a:bodyPr/>
        <a:lstStyle/>
        <a:p>
          <a:endParaRPr lang="en-US"/>
        </a:p>
      </dgm:t>
    </dgm:pt>
    <dgm:pt modelId="{B92DB9CB-C17F-41FD-9EBF-0C6D59003EAD}" type="sibTrans" cxnId="{20BCC1B4-19A7-4594-B26E-5A088F5FCCA0}">
      <dgm:prSet/>
      <dgm:spPr/>
      <dgm:t>
        <a:bodyPr/>
        <a:lstStyle/>
        <a:p>
          <a:endParaRPr lang="en-US"/>
        </a:p>
      </dgm:t>
    </dgm:pt>
    <dgm:pt modelId="{95A8C31C-A9F7-478C-A071-30A698941554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Supported and capacitated the officials of the municipality to address the </a:t>
          </a:r>
          <a:r>
            <a:rPr lang="en-GB" b="1" u="sng" dirty="0">
              <a:latin typeface="Abadi" panose="020B0604020104020204" pitchFamily="34" charset="0"/>
            </a:rPr>
            <a:t>RFIs and COMAFs</a:t>
          </a:r>
          <a:r>
            <a:rPr lang="en-GB" b="0" dirty="0">
              <a:latin typeface="Abadi" panose="020B0604020104020204" pitchFamily="34" charset="0"/>
            </a:rPr>
            <a:t> of the AG on SCM matters.</a:t>
          </a:r>
          <a:endParaRPr lang="en-US" dirty="0">
            <a:latin typeface="Abadi" panose="020B0604020104020204" pitchFamily="34" charset="0"/>
          </a:endParaRPr>
        </a:p>
      </dgm:t>
    </dgm:pt>
    <dgm:pt modelId="{8FAD7B92-838C-4265-90B5-89DDEE04BA92}" type="parTrans" cxnId="{818D9727-22A2-4E6F-8575-55F90BAEC0CA}">
      <dgm:prSet/>
      <dgm:spPr/>
      <dgm:t>
        <a:bodyPr/>
        <a:lstStyle/>
        <a:p>
          <a:endParaRPr lang="en-US"/>
        </a:p>
      </dgm:t>
    </dgm:pt>
    <dgm:pt modelId="{B7B2DF4F-F62F-4A37-B6F2-23D90EEB7875}" type="sibTrans" cxnId="{818D9727-22A2-4E6F-8575-55F90BAEC0CA}">
      <dgm:prSet/>
      <dgm:spPr/>
      <dgm:t>
        <a:bodyPr/>
        <a:lstStyle/>
        <a:p>
          <a:endParaRPr lang="en-US"/>
        </a:p>
      </dgm:t>
    </dgm:pt>
    <dgm:pt modelId="{7EA6B162-40A7-429A-B700-43FF69522A47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Support to Municipalities on </a:t>
          </a:r>
          <a:r>
            <a:rPr lang="en-GB" b="1" u="sng" dirty="0">
              <a:latin typeface="Abadi" panose="020B0604020104020204" pitchFamily="34" charset="0"/>
            </a:rPr>
            <a:t>SCM policy interpretation </a:t>
          </a:r>
          <a:r>
            <a:rPr lang="en-GB" dirty="0">
              <a:latin typeface="Abadi" panose="020B0604020104020204" pitchFamily="34" charset="0"/>
            </a:rPr>
            <a:t>during the audit</a:t>
          </a:r>
          <a:endParaRPr lang="en-US" dirty="0">
            <a:latin typeface="Abadi" panose="020B0604020104020204" pitchFamily="34" charset="0"/>
          </a:endParaRPr>
        </a:p>
      </dgm:t>
    </dgm:pt>
    <dgm:pt modelId="{52405ED5-AA77-475C-90DB-2A5D70347FA2}" type="parTrans" cxnId="{F9714316-760F-4F2A-B3BD-101BA334B21B}">
      <dgm:prSet/>
      <dgm:spPr/>
      <dgm:t>
        <a:bodyPr/>
        <a:lstStyle/>
        <a:p>
          <a:endParaRPr lang="en-US"/>
        </a:p>
      </dgm:t>
    </dgm:pt>
    <dgm:pt modelId="{9B1498B2-8210-4B4A-87E3-A531970A6AF6}" type="sibTrans" cxnId="{F9714316-760F-4F2A-B3BD-101BA334B21B}">
      <dgm:prSet/>
      <dgm:spPr/>
      <dgm:t>
        <a:bodyPr/>
        <a:lstStyle/>
        <a:p>
          <a:endParaRPr lang="en-US"/>
        </a:p>
      </dgm:t>
    </dgm:pt>
    <dgm:pt modelId="{C2192547-A2BA-4716-9799-8B7064BF90E5}">
      <dgm:prSet/>
      <dgm:spPr/>
      <dgm:t>
        <a:bodyPr/>
        <a:lstStyle/>
        <a:p>
          <a:pPr>
            <a:lnSpc>
              <a:spcPct val="150000"/>
            </a:lnSpc>
          </a:pPr>
          <a:r>
            <a:rPr lang="en-GB" b="0" dirty="0">
              <a:latin typeface="Abadi" panose="020B0604020104020204" pitchFamily="34" charset="0"/>
            </a:rPr>
            <a:t>Preparations for Municipal Policy Review for </a:t>
          </a:r>
          <a:r>
            <a:rPr lang="en-GB" b="1" u="sng" dirty="0">
              <a:latin typeface="Abadi" panose="020B0604020104020204" pitchFamily="34" charset="0"/>
            </a:rPr>
            <a:t>PPR 2022 </a:t>
          </a:r>
          <a:r>
            <a:rPr lang="en-GB" b="0" dirty="0">
              <a:latin typeface="Abadi" panose="020B0604020104020204" pitchFamily="34" charset="0"/>
            </a:rPr>
            <a:t>incorporation.</a:t>
          </a:r>
          <a:endParaRPr lang="en-US" dirty="0">
            <a:latin typeface="Abadi" panose="020B0604020104020204" pitchFamily="34" charset="0"/>
          </a:endParaRPr>
        </a:p>
      </dgm:t>
    </dgm:pt>
    <dgm:pt modelId="{70733380-04FA-4DC2-BCBD-C554C17A71D6}" type="parTrans" cxnId="{13BF7F13-177B-4AB6-AED5-8E09BEFD49F1}">
      <dgm:prSet/>
      <dgm:spPr/>
      <dgm:t>
        <a:bodyPr/>
        <a:lstStyle/>
        <a:p>
          <a:endParaRPr lang="en-US"/>
        </a:p>
      </dgm:t>
    </dgm:pt>
    <dgm:pt modelId="{CF2BA6E2-C42E-4D60-8CBE-DA5CB2B8F1AB}" type="sibTrans" cxnId="{13BF7F13-177B-4AB6-AED5-8E09BEFD49F1}">
      <dgm:prSet/>
      <dgm:spPr/>
      <dgm:t>
        <a:bodyPr/>
        <a:lstStyle/>
        <a:p>
          <a:endParaRPr lang="en-US"/>
        </a:p>
      </dgm:t>
    </dgm:pt>
    <dgm:pt modelId="{2AB88518-F4E1-4714-9F52-F2F6C09AB2AA}" type="pres">
      <dgm:prSet presAssocID="{139A8A63-BB44-47AF-8C0F-9A4FE3A2331F}" presName="linear" presStyleCnt="0">
        <dgm:presLayoutVars>
          <dgm:animLvl val="lvl"/>
          <dgm:resizeHandles val="exact"/>
        </dgm:presLayoutVars>
      </dgm:prSet>
      <dgm:spPr/>
    </dgm:pt>
    <dgm:pt modelId="{1CF602FE-2104-48D1-AF03-E3D958FD4D86}" type="pres">
      <dgm:prSet presAssocID="{244F1366-51B6-4346-8F86-A430F3B3167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1B7BFAD-337C-41B6-911A-5BC93F320469}" type="pres">
      <dgm:prSet presAssocID="{666CB8DC-9A64-40B6-85A1-97E53C90D145}" presName="spacer" presStyleCnt="0"/>
      <dgm:spPr/>
    </dgm:pt>
    <dgm:pt modelId="{19DC27D4-191D-46AC-A9A8-691FDBE11D12}" type="pres">
      <dgm:prSet presAssocID="{BBF815BF-1AD9-49DD-89FF-CE35895B79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F5B4014-BB25-46F9-AD99-D8CC02B90857}" type="pres">
      <dgm:prSet presAssocID="{EC00AFDE-E639-48B9-8652-7784139E3B43}" presName="spacer" presStyleCnt="0"/>
      <dgm:spPr/>
    </dgm:pt>
    <dgm:pt modelId="{D6C82620-AE7A-4D51-8875-FB94E456F384}" type="pres">
      <dgm:prSet presAssocID="{AE012689-3AA0-4217-8132-7E1175F195E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E95E479-6A26-4077-BB6F-EC28A1B211C0}" type="pres">
      <dgm:prSet presAssocID="{AE012689-3AA0-4217-8132-7E1175F195E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EE63002-F624-4775-BA61-FD8A17BA518B}" type="presOf" srcId="{AE012689-3AA0-4217-8132-7E1175F195EA}" destId="{D6C82620-AE7A-4D51-8875-FB94E456F384}" srcOrd="0" destOrd="0" presId="urn:microsoft.com/office/officeart/2005/8/layout/vList2"/>
    <dgm:cxn modelId="{13BF7F13-177B-4AB6-AED5-8E09BEFD49F1}" srcId="{AE012689-3AA0-4217-8132-7E1175F195EA}" destId="{C2192547-A2BA-4716-9799-8B7064BF90E5}" srcOrd="3" destOrd="0" parTransId="{70733380-04FA-4DC2-BCBD-C554C17A71D6}" sibTransId="{CF2BA6E2-C42E-4D60-8CBE-DA5CB2B8F1AB}"/>
    <dgm:cxn modelId="{F9714316-760F-4F2A-B3BD-101BA334B21B}" srcId="{AE012689-3AA0-4217-8132-7E1175F195EA}" destId="{7EA6B162-40A7-429A-B700-43FF69522A47}" srcOrd="2" destOrd="0" parTransId="{52405ED5-AA77-475C-90DB-2A5D70347FA2}" sibTransId="{9B1498B2-8210-4B4A-87E3-A531970A6AF6}"/>
    <dgm:cxn modelId="{CB19BB1B-69B1-4E40-BEB6-35B40EF5FED8}" type="presOf" srcId="{139A8A63-BB44-47AF-8C0F-9A4FE3A2331F}" destId="{2AB88518-F4E1-4714-9F52-F2F6C09AB2AA}" srcOrd="0" destOrd="0" presId="urn:microsoft.com/office/officeart/2005/8/layout/vList2"/>
    <dgm:cxn modelId="{D837841E-59EB-4BAD-AA5D-4D36279ABB9F}" type="presOf" srcId="{95A8C31C-A9F7-478C-A071-30A698941554}" destId="{9E95E479-6A26-4077-BB6F-EC28A1B211C0}" srcOrd="0" destOrd="1" presId="urn:microsoft.com/office/officeart/2005/8/layout/vList2"/>
    <dgm:cxn modelId="{818D9727-22A2-4E6F-8575-55F90BAEC0CA}" srcId="{AE012689-3AA0-4217-8132-7E1175F195EA}" destId="{95A8C31C-A9F7-478C-A071-30A698941554}" srcOrd="1" destOrd="0" parTransId="{8FAD7B92-838C-4265-90B5-89DDEE04BA92}" sibTransId="{B7B2DF4F-F62F-4A37-B6F2-23D90EEB7875}"/>
    <dgm:cxn modelId="{8994A845-EC46-4257-8C16-53A3A9E1E84C}" srcId="{139A8A63-BB44-47AF-8C0F-9A4FE3A2331F}" destId="{244F1366-51B6-4346-8F86-A430F3B31679}" srcOrd="0" destOrd="0" parTransId="{7AFDFEEE-14C7-4878-8E6C-8C26D5A6C486}" sibTransId="{666CB8DC-9A64-40B6-85A1-97E53C90D145}"/>
    <dgm:cxn modelId="{786BDF52-9BE6-438D-A704-ED02F24BF648}" srcId="{139A8A63-BB44-47AF-8C0F-9A4FE3A2331F}" destId="{AE012689-3AA0-4217-8132-7E1175F195EA}" srcOrd="2" destOrd="0" parTransId="{064714A6-9E51-4E94-B171-8BB4A16244BE}" sibTransId="{EF134678-E0CF-42E8-9C4C-4647FE7C9DDD}"/>
    <dgm:cxn modelId="{617F5A73-B584-4FA4-9B8D-34950A6B8E02}" type="presOf" srcId="{7EA6B162-40A7-429A-B700-43FF69522A47}" destId="{9E95E479-6A26-4077-BB6F-EC28A1B211C0}" srcOrd="0" destOrd="2" presId="urn:microsoft.com/office/officeart/2005/8/layout/vList2"/>
    <dgm:cxn modelId="{F17D4555-B1AD-49A8-8B1B-8239893E5246}" srcId="{139A8A63-BB44-47AF-8C0F-9A4FE3A2331F}" destId="{BBF815BF-1AD9-49DD-89FF-CE35895B7927}" srcOrd="1" destOrd="0" parTransId="{E98F6603-4A90-4E41-A032-29E4AAA2672E}" sibTransId="{EC00AFDE-E639-48B9-8652-7784139E3B43}"/>
    <dgm:cxn modelId="{B6859778-9EB2-499C-8B00-F009545C77CC}" type="presOf" srcId="{BBF815BF-1AD9-49DD-89FF-CE35895B7927}" destId="{19DC27D4-191D-46AC-A9A8-691FDBE11D12}" srcOrd="0" destOrd="0" presId="urn:microsoft.com/office/officeart/2005/8/layout/vList2"/>
    <dgm:cxn modelId="{A4889183-EBC2-4384-98A2-B95F0A3AA057}" type="presOf" srcId="{244F1366-51B6-4346-8F86-A430F3B31679}" destId="{1CF602FE-2104-48D1-AF03-E3D958FD4D86}" srcOrd="0" destOrd="0" presId="urn:microsoft.com/office/officeart/2005/8/layout/vList2"/>
    <dgm:cxn modelId="{20BCC1B4-19A7-4594-B26E-5A088F5FCCA0}" srcId="{AE012689-3AA0-4217-8132-7E1175F195EA}" destId="{736A3164-3839-47DF-AF0A-363538C9C34C}" srcOrd="0" destOrd="0" parTransId="{DB63412E-0BEC-4783-9F72-D7F53634CF5D}" sibTransId="{B92DB9CB-C17F-41FD-9EBF-0C6D59003EAD}"/>
    <dgm:cxn modelId="{5D23F4CE-3161-4CB2-95DC-442F4A0C9B86}" type="presOf" srcId="{C2192547-A2BA-4716-9799-8B7064BF90E5}" destId="{9E95E479-6A26-4077-BB6F-EC28A1B211C0}" srcOrd="0" destOrd="3" presId="urn:microsoft.com/office/officeart/2005/8/layout/vList2"/>
    <dgm:cxn modelId="{B1736BEC-EF0C-48BA-B807-C178BCBC226D}" type="presOf" srcId="{736A3164-3839-47DF-AF0A-363538C9C34C}" destId="{9E95E479-6A26-4077-BB6F-EC28A1B211C0}" srcOrd="0" destOrd="0" presId="urn:microsoft.com/office/officeart/2005/8/layout/vList2"/>
    <dgm:cxn modelId="{ED247AA0-B968-4A2F-A657-6B6EA966B44D}" type="presParOf" srcId="{2AB88518-F4E1-4714-9F52-F2F6C09AB2AA}" destId="{1CF602FE-2104-48D1-AF03-E3D958FD4D86}" srcOrd="0" destOrd="0" presId="urn:microsoft.com/office/officeart/2005/8/layout/vList2"/>
    <dgm:cxn modelId="{14CE2FF9-BE89-4992-A325-732FE03137D5}" type="presParOf" srcId="{2AB88518-F4E1-4714-9F52-F2F6C09AB2AA}" destId="{C1B7BFAD-337C-41B6-911A-5BC93F320469}" srcOrd="1" destOrd="0" presId="urn:microsoft.com/office/officeart/2005/8/layout/vList2"/>
    <dgm:cxn modelId="{E9D8C749-B1A0-447E-87AC-DE8066FD43D4}" type="presParOf" srcId="{2AB88518-F4E1-4714-9F52-F2F6C09AB2AA}" destId="{19DC27D4-191D-46AC-A9A8-691FDBE11D12}" srcOrd="2" destOrd="0" presId="urn:microsoft.com/office/officeart/2005/8/layout/vList2"/>
    <dgm:cxn modelId="{E6B15211-0866-4E70-BF4D-836C063681B6}" type="presParOf" srcId="{2AB88518-F4E1-4714-9F52-F2F6C09AB2AA}" destId="{9F5B4014-BB25-46F9-AD99-D8CC02B90857}" srcOrd="3" destOrd="0" presId="urn:microsoft.com/office/officeart/2005/8/layout/vList2"/>
    <dgm:cxn modelId="{FF0D1152-C657-4C7B-A044-0BEAA3B531AF}" type="presParOf" srcId="{2AB88518-F4E1-4714-9F52-F2F6C09AB2AA}" destId="{D6C82620-AE7A-4D51-8875-FB94E456F384}" srcOrd="4" destOrd="0" presId="urn:microsoft.com/office/officeart/2005/8/layout/vList2"/>
    <dgm:cxn modelId="{381F04A5-6AD2-4036-88EA-E2FDDD0406EE}" type="presParOf" srcId="{2AB88518-F4E1-4714-9F52-F2F6C09AB2AA}" destId="{9E95E479-6A26-4077-BB6F-EC28A1B211C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6B8FC4-D165-49BC-84D1-FE6E8D0E979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16FC2FC-2CC7-416C-B432-B6FED814403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1" baseline="0"/>
            <a:t>UIF&amp;W</a:t>
          </a:r>
          <a:endParaRPr lang="en-US" dirty="0"/>
        </a:p>
      </dgm:t>
    </dgm:pt>
    <dgm:pt modelId="{A1533072-61FF-4EE1-B31D-70CF3FC27DB1}" type="parTrans" cxnId="{6026027A-8707-4548-B6C6-2AF603B9BB37}">
      <dgm:prSet/>
      <dgm:spPr/>
      <dgm:t>
        <a:bodyPr/>
        <a:lstStyle/>
        <a:p>
          <a:endParaRPr lang="en-US"/>
        </a:p>
      </dgm:t>
    </dgm:pt>
    <dgm:pt modelId="{AFA3E696-9439-4062-B4BB-D9734876282B}" type="sibTrans" cxnId="{6026027A-8707-4548-B6C6-2AF603B9BB37}">
      <dgm:prSet/>
      <dgm:spPr/>
      <dgm:t>
        <a:bodyPr/>
        <a:lstStyle/>
        <a:p>
          <a:endParaRPr lang="en-US"/>
        </a:p>
      </dgm:t>
    </dgm:pt>
    <dgm:pt modelId="{B8C70B39-7166-43E2-A5E4-8E1BC63651F5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dirty="0"/>
            <a:t>Circular 122 requirements</a:t>
          </a:r>
          <a:endParaRPr lang="en-US" dirty="0"/>
        </a:p>
      </dgm:t>
    </dgm:pt>
    <dgm:pt modelId="{64D8E7F8-CF9C-417A-B01E-24D0E8B4398A}" type="parTrans" cxnId="{5479C803-2E9E-458F-9972-07B2405E424E}">
      <dgm:prSet/>
      <dgm:spPr/>
      <dgm:t>
        <a:bodyPr/>
        <a:lstStyle/>
        <a:p>
          <a:endParaRPr lang="en-US"/>
        </a:p>
      </dgm:t>
    </dgm:pt>
    <dgm:pt modelId="{6019AC7C-9CE1-4555-B0DF-65A500B18371}" type="sibTrans" cxnId="{5479C803-2E9E-458F-9972-07B2405E424E}">
      <dgm:prSet/>
      <dgm:spPr/>
      <dgm:t>
        <a:bodyPr/>
        <a:lstStyle/>
        <a:p>
          <a:endParaRPr lang="en-US"/>
        </a:p>
      </dgm:t>
    </dgm:pt>
    <dgm:pt modelId="{4465EA26-7C4D-47CD-ADD5-A86FA169EC6B}">
      <dgm:prSet/>
      <dgm:spPr/>
      <dgm:t>
        <a:bodyPr/>
        <a:lstStyle/>
        <a:p>
          <a:r>
            <a:rPr lang="en-US" b="1" baseline="0" dirty="0"/>
            <a:t>Prioritized support on this high-level concerns</a:t>
          </a:r>
          <a:endParaRPr lang="en-US" dirty="0"/>
        </a:p>
      </dgm:t>
    </dgm:pt>
    <dgm:pt modelId="{72796336-7848-4612-BE3E-74199A4B9DB2}" type="sibTrans" cxnId="{1CE48D29-DC84-41D7-8203-D05CBEE3D9AA}">
      <dgm:prSet/>
      <dgm:spPr/>
      <dgm:t>
        <a:bodyPr/>
        <a:lstStyle/>
        <a:p>
          <a:endParaRPr lang="en-US"/>
        </a:p>
      </dgm:t>
    </dgm:pt>
    <dgm:pt modelId="{43E01113-D531-47A7-891F-7CAD6E684B57}" type="parTrans" cxnId="{1CE48D29-DC84-41D7-8203-D05CBEE3D9AA}">
      <dgm:prSet/>
      <dgm:spPr/>
      <dgm:t>
        <a:bodyPr/>
        <a:lstStyle/>
        <a:p>
          <a:endParaRPr lang="en-US"/>
        </a:p>
      </dgm:t>
    </dgm:pt>
    <dgm:pt modelId="{B72086C5-D449-41BA-8DA2-54C6D0D4FF8C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baseline="0"/>
            <a:t>Functionality of Disciplinary Board (Circular 68)</a:t>
          </a:r>
          <a:endParaRPr lang="en-US"/>
        </a:p>
      </dgm:t>
    </dgm:pt>
    <dgm:pt modelId="{0A43D9FD-F5A0-431E-9551-604B3E3EBB88}" type="sibTrans" cxnId="{0E7A4E1C-2313-4691-A861-6998C535439B}">
      <dgm:prSet/>
      <dgm:spPr/>
      <dgm:t>
        <a:bodyPr/>
        <a:lstStyle/>
        <a:p>
          <a:endParaRPr lang="en-US"/>
        </a:p>
      </dgm:t>
    </dgm:pt>
    <dgm:pt modelId="{5AB4A017-5094-4ED9-9471-EC441E098925}" type="parTrans" cxnId="{0E7A4E1C-2313-4691-A861-6998C535439B}">
      <dgm:prSet/>
      <dgm:spPr/>
      <dgm:t>
        <a:bodyPr/>
        <a:lstStyle/>
        <a:p>
          <a:endParaRPr lang="en-US"/>
        </a:p>
      </dgm:t>
    </dgm:pt>
    <dgm:pt modelId="{5FE058D8-D7AC-49D2-A423-FFCBA4328701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baseline="0" dirty="0"/>
            <a:t>Preparation of UIF&amp;W Reduction Strategy (Circular 111)</a:t>
          </a:r>
          <a:endParaRPr lang="en-US" dirty="0"/>
        </a:p>
      </dgm:t>
    </dgm:pt>
    <dgm:pt modelId="{7DF45F92-AC5C-491E-B5A8-4E90629E8291}" type="sibTrans" cxnId="{E471431B-1BDD-4A53-AD8B-4864EDBDF390}">
      <dgm:prSet/>
      <dgm:spPr/>
      <dgm:t>
        <a:bodyPr/>
        <a:lstStyle/>
        <a:p>
          <a:endParaRPr lang="en-US"/>
        </a:p>
      </dgm:t>
    </dgm:pt>
    <dgm:pt modelId="{194AA0F9-C49D-4B2C-B3BD-9E6A9E23D018}" type="parTrans" cxnId="{E471431B-1BDD-4A53-AD8B-4864EDBDF390}">
      <dgm:prSet/>
      <dgm:spPr/>
      <dgm:t>
        <a:bodyPr/>
        <a:lstStyle/>
        <a:p>
          <a:endParaRPr lang="en-US"/>
        </a:p>
      </dgm:t>
    </dgm:pt>
    <dgm:pt modelId="{AD54D613-AC6C-49AA-BED3-7A233CDF8E77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baseline="0"/>
            <a:t>Population of UIF&amp;W Register / reconciliation </a:t>
          </a:r>
          <a:endParaRPr lang="en-US"/>
        </a:p>
      </dgm:t>
    </dgm:pt>
    <dgm:pt modelId="{96D033D2-F036-471B-BAB6-2E6940F61A4B}" type="sibTrans" cxnId="{B834EFD0-352F-474E-B1BF-836EFB7AA916}">
      <dgm:prSet/>
      <dgm:spPr/>
      <dgm:t>
        <a:bodyPr/>
        <a:lstStyle/>
        <a:p>
          <a:endParaRPr lang="en-US"/>
        </a:p>
      </dgm:t>
    </dgm:pt>
    <dgm:pt modelId="{CD71630B-A8D8-4EBC-BD96-0F7D725322B6}" type="parTrans" cxnId="{B834EFD0-352F-474E-B1BF-836EFB7AA916}">
      <dgm:prSet/>
      <dgm:spPr/>
      <dgm:t>
        <a:bodyPr/>
        <a:lstStyle/>
        <a:p>
          <a:endParaRPr lang="en-US"/>
        </a:p>
      </dgm:t>
    </dgm:pt>
    <dgm:pt modelId="{9FCC2471-DB46-4590-8C06-60BC97818E06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1" baseline="0"/>
            <a:t>Audit Action Plans</a:t>
          </a:r>
          <a:endParaRPr lang="en-US"/>
        </a:p>
      </dgm:t>
    </dgm:pt>
    <dgm:pt modelId="{F17808CC-B990-4573-955B-6011E1095D2C}" type="sibTrans" cxnId="{6020A8E6-81C8-4A8E-A0E3-648BBB064895}">
      <dgm:prSet/>
      <dgm:spPr/>
      <dgm:t>
        <a:bodyPr/>
        <a:lstStyle/>
        <a:p>
          <a:endParaRPr lang="en-US"/>
        </a:p>
      </dgm:t>
    </dgm:pt>
    <dgm:pt modelId="{AE58493D-9DF4-4D36-85AD-B4A8B367645C}" type="parTrans" cxnId="{6020A8E6-81C8-4A8E-A0E3-648BBB064895}">
      <dgm:prSet/>
      <dgm:spPr/>
      <dgm:t>
        <a:bodyPr/>
        <a:lstStyle/>
        <a:p>
          <a:endParaRPr lang="en-US"/>
        </a:p>
      </dgm:t>
    </dgm:pt>
    <dgm:pt modelId="{92DD450D-97A4-4B0D-8199-DB478AC2CA91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baseline="0" dirty="0"/>
            <a:t>Development of Audit action plans Circular 113: Web-enabled system</a:t>
          </a:r>
          <a:endParaRPr lang="en-US" dirty="0"/>
        </a:p>
      </dgm:t>
    </dgm:pt>
    <dgm:pt modelId="{77FC4669-75C6-4FB1-8788-047093657AFE}" type="sibTrans" cxnId="{E9BBA3A0-C951-430B-8D8B-92382776F58A}">
      <dgm:prSet/>
      <dgm:spPr/>
      <dgm:t>
        <a:bodyPr/>
        <a:lstStyle/>
        <a:p>
          <a:endParaRPr lang="en-US"/>
        </a:p>
      </dgm:t>
    </dgm:pt>
    <dgm:pt modelId="{1B175A1B-8C39-40F1-AE9B-2747A4D6B697}" type="parTrans" cxnId="{E9BBA3A0-C951-430B-8D8B-92382776F58A}">
      <dgm:prSet/>
      <dgm:spPr/>
      <dgm:t>
        <a:bodyPr/>
        <a:lstStyle/>
        <a:p>
          <a:endParaRPr lang="en-US"/>
        </a:p>
      </dgm:t>
    </dgm:pt>
    <dgm:pt modelId="{AD274FCB-2523-41A7-AADB-B329F75FDAC4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1" baseline="0" dirty="0"/>
            <a:t>Interventions</a:t>
          </a:r>
          <a:endParaRPr lang="en-US" dirty="0"/>
        </a:p>
      </dgm:t>
    </dgm:pt>
    <dgm:pt modelId="{E7800AE8-CCDC-4E09-9C95-13E2AE4DC177}" type="sibTrans" cxnId="{C060B8CF-92EB-4204-8851-FB7C1D5FB933}">
      <dgm:prSet/>
      <dgm:spPr/>
      <dgm:t>
        <a:bodyPr/>
        <a:lstStyle/>
        <a:p>
          <a:endParaRPr lang="en-US"/>
        </a:p>
      </dgm:t>
    </dgm:pt>
    <dgm:pt modelId="{812F05EC-B7BB-46E9-B5EE-853FB7B0CEB7}" type="parTrans" cxnId="{C060B8CF-92EB-4204-8851-FB7C1D5FB933}">
      <dgm:prSet/>
      <dgm:spPr/>
      <dgm:t>
        <a:bodyPr/>
        <a:lstStyle/>
        <a:p>
          <a:endParaRPr lang="en-US"/>
        </a:p>
      </dgm:t>
    </dgm:pt>
    <dgm:pt modelId="{F41E024E-AFA9-4EB5-973E-C356266F4F9C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dirty="0"/>
            <a:t>Section 63 intervention. ( Dept of Water &amp; Sanitation to assist)</a:t>
          </a:r>
          <a:endParaRPr lang="en-US" dirty="0"/>
        </a:p>
      </dgm:t>
    </dgm:pt>
    <dgm:pt modelId="{8BBCFE15-BF77-4F4F-95DA-23D48FC8FFBE}" type="sibTrans" cxnId="{C70DFD85-B433-4F0D-AB3F-AA4F4BD46258}">
      <dgm:prSet/>
      <dgm:spPr/>
      <dgm:t>
        <a:bodyPr/>
        <a:lstStyle/>
        <a:p>
          <a:endParaRPr lang="en-US"/>
        </a:p>
      </dgm:t>
    </dgm:pt>
    <dgm:pt modelId="{28188701-6F90-420C-83E0-C335CA0D54B7}" type="parTrans" cxnId="{C70DFD85-B433-4F0D-AB3F-AA4F4BD46258}">
      <dgm:prSet/>
      <dgm:spPr/>
      <dgm:t>
        <a:bodyPr/>
        <a:lstStyle/>
        <a:p>
          <a:endParaRPr lang="en-US"/>
        </a:p>
      </dgm:t>
    </dgm:pt>
    <dgm:pt modelId="{B51FE731-59C8-4DFB-BA59-1EBACF202E8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dirty="0"/>
            <a:t>Assist with RFP re-draft</a:t>
          </a:r>
          <a:endParaRPr lang="en-US" dirty="0"/>
        </a:p>
      </dgm:t>
    </dgm:pt>
    <dgm:pt modelId="{77E7360C-4CEB-4BE5-B798-29C4D48D4477}" type="sibTrans" cxnId="{6F97AE5B-FCC5-4BA2-A4FA-428F7DA96D19}">
      <dgm:prSet/>
      <dgm:spPr/>
      <dgm:t>
        <a:bodyPr/>
        <a:lstStyle/>
        <a:p>
          <a:endParaRPr lang="en-US"/>
        </a:p>
      </dgm:t>
    </dgm:pt>
    <dgm:pt modelId="{D78CB2F9-D452-45B1-9812-C4C697460918}" type="parTrans" cxnId="{6F97AE5B-FCC5-4BA2-A4FA-428F7DA96D19}">
      <dgm:prSet/>
      <dgm:spPr/>
      <dgm:t>
        <a:bodyPr/>
        <a:lstStyle/>
        <a:p>
          <a:endParaRPr lang="en-US"/>
        </a:p>
      </dgm:t>
    </dgm:pt>
    <dgm:pt modelId="{F3D131DB-0B49-4A13-AAC1-19A60D95FC5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1" baseline="0" dirty="0"/>
            <a:t>Budgets</a:t>
          </a:r>
          <a:endParaRPr lang="en-US" dirty="0"/>
        </a:p>
      </dgm:t>
    </dgm:pt>
    <dgm:pt modelId="{CF47AE9D-EC1A-48A3-89FC-12A93436E92D}" type="sibTrans" cxnId="{CF4FE72F-08AD-4342-BB44-53391E1EEA70}">
      <dgm:prSet/>
      <dgm:spPr/>
      <dgm:t>
        <a:bodyPr/>
        <a:lstStyle/>
        <a:p>
          <a:endParaRPr lang="en-US"/>
        </a:p>
      </dgm:t>
    </dgm:pt>
    <dgm:pt modelId="{7606DA64-EC3E-4D29-BCAE-B8AE772EF301}" type="parTrans" cxnId="{CF4FE72F-08AD-4342-BB44-53391E1EEA70}">
      <dgm:prSet/>
      <dgm:spPr/>
      <dgm:t>
        <a:bodyPr/>
        <a:lstStyle/>
        <a:p>
          <a:endParaRPr lang="en-US"/>
        </a:p>
      </dgm:t>
    </dgm:pt>
    <dgm:pt modelId="{03F45A62-5AA6-4F6C-8DE3-7289FD487696}" type="pres">
      <dgm:prSet presAssocID="{D96B8FC4-D165-49BC-84D1-FE6E8D0E9790}" presName="linear" presStyleCnt="0">
        <dgm:presLayoutVars>
          <dgm:dir/>
          <dgm:animLvl val="lvl"/>
          <dgm:resizeHandles val="exact"/>
        </dgm:presLayoutVars>
      </dgm:prSet>
      <dgm:spPr/>
    </dgm:pt>
    <dgm:pt modelId="{69F31E5C-015C-49AA-82DB-1630250A89B6}" type="pres">
      <dgm:prSet presAssocID="{4465EA26-7C4D-47CD-ADD5-A86FA169EC6B}" presName="parentLin" presStyleCnt="0"/>
      <dgm:spPr/>
    </dgm:pt>
    <dgm:pt modelId="{5C560AF5-C3CC-405C-B427-BBB1C9333CFC}" type="pres">
      <dgm:prSet presAssocID="{4465EA26-7C4D-47CD-ADD5-A86FA169EC6B}" presName="parentLeftMargin" presStyleLbl="node1" presStyleIdx="0" presStyleCnt="1"/>
      <dgm:spPr/>
    </dgm:pt>
    <dgm:pt modelId="{65FBBAF5-355C-4CA6-95B8-FE8B342060CD}" type="pres">
      <dgm:prSet presAssocID="{4465EA26-7C4D-47CD-ADD5-A86FA169EC6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7D9EA3F-AF04-4C6D-A9A9-E60141FD33B8}" type="pres">
      <dgm:prSet presAssocID="{4465EA26-7C4D-47CD-ADD5-A86FA169EC6B}" presName="negativeSpace" presStyleCnt="0"/>
      <dgm:spPr/>
    </dgm:pt>
    <dgm:pt modelId="{D56560C2-6788-4C2B-A160-5ADD691823D5}" type="pres">
      <dgm:prSet presAssocID="{4465EA26-7C4D-47CD-ADD5-A86FA169EC6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479C803-2E9E-458F-9972-07B2405E424E}" srcId="{F3D131DB-0B49-4A13-AAC1-19A60D95FC50}" destId="{B8C70B39-7166-43E2-A5E4-8E1BC63651F5}" srcOrd="0" destOrd="0" parTransId="{64D8E7F8-CF9C-417A-B01E-24D0E8B4398A}" sibTransId="{6019AC7C-9CE1-4555-B0DF-65A500B18371}"/>
    <dgm:cxn modelId="{104FCA0D-AAD0-4947-981E-4C95A7FF6D36}" type="presOf" srcId="{F3D131DB-0B49-4A13-AAC1-19A60D95FC50}" destId="{D56560C2-6788-4C2B-A160-5ADD691823D5}" srcOrd="0" destOrd="9" presId="urn:microsoft.com/office/officeart/2005/8/layout/list1"/>
    <dgm:cxn modelId="{BC6DE017-22B7-46E4-98B3-7B1C00764420}" type="presOf" srcId="{92DD450D-97A4-4B0D-8199-DB478AC2CA91}" destId="{D56560C2-6788-4C2B-A160-5ADD691823D5}" srcOrd="0" destOrd="5" presId="urn:microsoft.com/office/officeart/2005/8/layout/list1"/>
    <dgm:cxn modelId="{E471431B-1BDD-4A53-AD8B-4864EDBDF390}" srcId="{E16FC2FC-2CC7-416C-B432-B6FED8144030}" destId="{5FE058D8-D7AC-49D2-A423-FFCBA4328701}" srcOrd="1" destOrd="0" parTransId="{194AA0F9-C49D-4B2C-B3BD-9E6A9E23D018}" sibTransId="{7DF45F92-AC5C-491E-B5A8-4E90629E8291}"/>
    <dgm:cxn modelId="{794C6B1B-13EC-4146-9AAD-F043B5D786E6}" type="presOf" srcId="{D96B8FC4-D165-49BC-84D1-FE6E8D0E9790}" destId="{03F45A62-5AA6-4F6C-8DE3-7289FD487696}" srcOrd="0" destOrd="0" presId="urn:microsoft.com/office/officeart/2005/8/layout/list1"/>
    <dgm:cxn modelId="{0E7A4E1C-2313-4691-A861-6998C535439B}" srcId="{E16FC2FC-2CC7-416C-B432-B6FED8144030}" destId="{B72086C5-D449-41BA-8DA2-54C6D0D4FF8C}" srcOrd="0" destOrd="0" parTransId="{5AB4A017-5094-4ED9-9471-EC441E098925}" sibTransId="{0A43D9FD-F5A0-431E-9551-604B3E3EBB88}"/>
    <dgm:cxn modelId="{751EBB22-9D31-4C43-9709-56D407C55B70}" type="presOf" srcId="{B8C70B39-7166-43E2-A5E4-8E1BC63651F5}" destId="{D56560C2-6788-4C2B-A160-5ADD691823D5}" srcOrd="0" destOrd="10" presId="urn:microsoft.com/office/officeart/2005/8/layout/list1"/>
    <dgm:cxn modelId="{1CE48D29-DC84-41D7-8203-D05CBEE3D9AA}" srcId="{D96B8FC4-D165-49BC-84D1-FE6E8D0E9790}" destId="{4465EA26-7C4D-47CD-ADD5-A86FA169EC6B}" srcOrd="0" destOrd="0" parTransId="{43E01113-D531-47A7-891F-7CAD6E684B57}" sibTransId="{72796336-7848-4612-BE3E-74199A4B9DB2}"/>
    <dgm:cxn modelId="{232C4E2B-FB36-4E7E-814C-1D8C15E7D362}" type="presOf" srcId="{4465EA26-7C4D-47CD-ADD5-A86FA169EC6B}" destId="{65FBBAF5-355C-4CA6-95B8-FE8B342060CD}" srcOrd="1" destOrd="0" presId="urn:microsoft.com/office/officeart/2005/8/layout/list1"/>
    <dgm:cxn modelId="{CF4FE72F-08AD-4342-BB44-53391E1EEA70}" srcId="{4465EA26-7C4D-47CD-ADD5-A86FA169EC6B}" destId="{F3D131DB-0B49-4A13-AAC1-19A60D95FC50}" srcOrd="3" destOrd="0" parTransId="{7606DA64-EC3E-4D29-BCAE-B8AE772EF301}" sibTransId="{CF47AE9D-EC1A-48A3-89FC-12A93436E92D}"/>
    <dgm:cxn modelId="{0D2F3236-8CAC-48CD-B2C8-3529DB957122}" type="presOf" srcId="{E16FC2FC-2CC7-416C-B432-B6FED8144030}" destId="{D56560C2-6788-4C2B-A160-5ADD691823D5}" srcOrd="0" destOrd="0" presId="urn:microsoft.com/office/officeart/2005/8/layout/list1"/>
    <dgm:cxn modelId="{D990975B-4149-4F44-AA7F-3E15E26BED66}" type="presOf" srcId="{AD274FCB-2523-41A7-AADB-B329F75FDAC4}" destId="{D56560C2-6788-4C2B-A160-5ADD691823D5}" srcOrd="0" destOrd="6" presId="urn:microsoft.com/office/officeart/2005/8/layout/list1"/>
    <dgm:cxn modelId="{6F97AE5B-FCC5-4BA2-A4FA-428F7DA96D19}" srcId="{AD274FCB-2523-41A7-AADB-B329F75FDAC4}" destId="{B51FE731-59C8-4DFB-BA59-1EBACF202E80}" srcOrd="1" destOrd="0" parTransId="{D78CB2F9-D452-45B1-9812-C4C697460918}" sibTransId="{77E7360C-4CEB-4BE5-B798-29C4D48D4477}"/>
    <dgm:cxn modelId="{2CEEE142-85EA-43CC-907A-669E8706F2CA}" type="presOf" srcId="{9FCC2471-DB46-4590-8C06-60BC97818E06}" destId="{D56560C2-6788-4C2B-A160-5ADD691823D5}" srcOrd="0" destOrd="4" presId="urn:microsoft.com/office/officeart/2005/8/layout/list1"/>
    <dgm:cxn modelId="{6026027A-8707-4548-B6C6-2AF603B9BB37}" srcId="{4465EA26-7C4D-47CD-ADD5-A86FA169EC6B}" destId="{E16FC2FC-2CC7-416C-B432-B6FED8144030}" srcOrd="0" destOrd="0" parTransId="{A1533072-61FF-4EE1-B31D-70CF3FC27DB1}" sibTransId="{AFA3E696-9439-4062-B4BB-D9734876282B}"/>
    <dgm:cxn modelId="{C1957F7F-4C48-44FC-9E1E-F7970C8DAF26}" type="presOf" srcId="{B51FE731-59C8-4DFB-BA59-1EBACF202E80}" destId="{D56560C2-6788-4C2B-A160-5ADD691823D5}" srcOrd="0" destOrd="8" presId="urn:microsoft.com/office/officeart/2005/8/layout/list1"/>
    <dgm:cxn modelId="{C70DFD85-B433-4F0D-AB3F-AA4F4BD46258}" srcId="{AD274FCB-2523-41A7-AADB-B329F75FDAC4}" destId="{F41E024E-AFA9-4EB5-973E-C356266F4F9C}" srcOrd="0" destOrd="0" parTransId="{28188701-6F90-420C-83E0-C335CA0D54B7}" sibTransId="{8BBCFE15-BF77-4F4F-95DA-23D48FC8FFBE}"/>
    <dgm:cxn modelId="{02F41F9F-1778-4BD0-A1D1-41C2B70B108B}" type="presOf" srcId="{F41E024E-AFA9-4EB5-973E-C356266F4F9C}" destId="{D56560C2-6788-4C2B-A160-5ADD691823D5}" srcOrd="0" destOrd="7" presId="urn:microsoft.com/office/officeart/2005/8/layout/list1"/>
    <dgm:cxn modelId="{E9BBA3A0-C951-430B-8D8B-92382776F58A}" srcId="{9FCC2471-DB46-4590-8C06-60BC97818E06}" destId="{92DD450D-97A4-4B0D-8199-DB478AC2CA91}" srcOrd="0" destOrd="0" parTransId="{1B175A1B-8C39-40F1-AE9B-2747A4D6B697}" sibTransId="{77FC4669-75C6-4FB1-8788-047093657AFE}"/>
    <dgm:cxn modelId="{C060B8CF-92EB-4204-8851-FB7C1D5FB933}" srcId="{4465EA26-7C4D-47CD-ADD5-A86FA169EC6B}" destId="{AD274FCB-2523-41A7-AADB-B329F75FDAC4}" srcOrd="2" destOrd="0" parTransId="{812F05EC-B7BB-46E9-B5EE-853FB7B0CEB7}" sibTransId="{E7800AE8-CCDC-4E09-9C95-13E2AE4DC177}"/>
    <dgm:cxn modelId="{B834EFD0-352F-474E-B1BF-836EFB7AA916}" srcId="{E16FC2FC-2CC7-416C-B432-B6FED8144030}" destId="{AD54D613-AC6C-49AA-BED3-7A233CDF8E77}" srcOrd="2" destOrd="0" parTransId="{CD71630B-A8D8-4EBC-BD96-0F7D725322B6}" sibTransId="{96D033D2-F036-471B-BAB6-2E6940F61A4B}"/>
    <dgm:cxn modelId="{47B05CD6-4117-4337-9209-B7BE7E5EAD86}" type="presOf" srcId="{4465EA26-7C4D-47CD-ADD5-A86FA169EC6B}" destId="{5C560AF5-C3CC-405C-B427-BBB1C9333CFC}" srcOrd="0" destOrd="0" presId="urn:microsoft.com/office/officeart/2005/8/layout/list1"/>
    <dgm:cxn modelId="{6020A8E6-81C8-4A8E-A0E3-648BBB064895}" srcId="{4465EA26-7C4D-47CD-ADD5-A86FA169EC6B}" destId="{9FCC2471-DB46-4590-8C06-60BC97818E06}" srcOrd="1" destOrd="0" parTransId="{AE58493D-9DF4-4D36-85AD-B4A8B367645C}" sibTransId="{F17808CC-B990-4573-955B-6011E1095D2C}"/>
    <dgm:cxn modelId="{F74C3FEB-424F-4550-9583-FF057BF9A4F7}" type="presOf" srcId="{5FE058D8-D7AC-49D2-A423-FFCBA4328701}" destId="{D56560C2-6788-4C2B-A160-5ADD691823D5}" srcOrd="0" destOrd="2" presId="urn:microsoft.com/office/officeart/2005/8/layout/list1"/>
    <dgm:cxn modelId="{490C51F8-CBD4-419D-907E-0EC597537B49}" type="presOf" srcId="{AD54D613-AC6C-49AA-BED3-7A233CDF8E77}" destId="{D56560C2-6788-4C2B-A160-5ADD691823D5}" srcOrd="0" destOrd="3" presId="urn:microsoft.com/office/officeart/2005/8/layout/list1"/>
    <dgm:cxn modelId="{B56CD0FA-440F-47B3-9E21-27671D1B5B34}" type="presOf" srcId="{B72086C5-D449-41BA-8DA2-54C6D0D4FF8C}" destId="{D56560C2-6788-4C2B-A160-5ADD691823D5}" srcOrd="0" destOrd="1" presId="urn:microsoft.com/office/officeart/2005/8/layout/list1"/>
    <dgm:cxn modelId="{CC047745-A12E-4B18-97F1-EE5800B528CF}" type="presParOf" srcId="{03F45A62-5AA6-4F6C-8DE3-7289FD487696}" destId="{69F31E5C-015C-49AA-82DB-1630250A89B6}" srcOrd="0" destOrd="0" presId="urn:microsoft.com/office/officeart/2005/8/layout/list1"/>
    <dgm:cxn modelId="{1C21D329-52AC-4E31-9533-8CD68AEB2711}" type="presParOf" srcId="{69F31E5C-015C-49AA-82DB-1630250A89B6}" destId="{5C560AF5-C3CC-405C-B427-BBB1C9333CFC}" srcOrd="0" destOrd="0" presId="urn:microsoft.com/office/officeart/2005/8/layout/list1"/>
    <dgm:cxn modelId="{3BC8EDE4-2DAA-4124-96ED-E52F9EE1007C}" type="presParOf" srcId="{69F31E5C-015C-49AA-82DB-1630250A89B6}" destId="{65FBBAF5-355C-4CA6-95B8-FE8B342060CD}" srcOrd="1" destOrd="0" presId="urn:microsoft.com/office/officeart/2005/8/layout/list1"/>
    <dgm:cxn modelId="{A0BC51BF-078A-4213-B60C-542108051B7C}" type="presParOf" srcId="{03F45A62-5AA6-4F6C-8DE3-7289FD487696}" destId="{D7D9EA3F-AF04-4C6D-A9A9-E60141FD33B8}" srcOrd="1" destOrd="0" presId="urn:microsoft.com/office/officeart/2005/8/layout/list1"/>
    <dgm:cxn modelId="{6A2DEDBB-8395-45A5-86B7-60BC0BF63343}" type="presParOf" srcId="{03F45A62-5AA6-4F6C-8DE3-7289FD487696}" destId="{D56560C2-6788-4C2B-A160-5ADD691823D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65CC7-6ABC-4C24-B670-64D362CEA65C}">
      <dsp:nvSpPr>
        <dsp:cNvPr id="0" name=""/>
        <dsp:cNvSpPr/>
      </dsp:nvSpPr>
      <dsp:spPr>
        <a:xfrm>
          <a:off x="0" y="214703"/>
          <a:ext cx="6263640" cy="71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kern="1200" dirty="0">
              <a:latin typeface="Abadi" panose="020B0604020104020204" pitchFamily="34" charset="0"/>
            </a:rPr>
            <a:t>Appointment of two (2) MSCOA technical advisors through the MHSP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34726" y="249429"/>
        <a:ext cx="6194188" cy="641908"/>
      </dsp:txXfrm>
    </dsp:sp>
    <dsp:sp modelId="{1E93B371-0D98-44BA-A876-42D323F6754F}">
      <dsp:nvSpPr>
        <dsp:cNvPr id="0" name=""/>
        <dsp:cNvSpPr/>
      </dsp:nvSpPr>
      <dsp:spPr>
        <a:xfrm>
          <a:off x="0" y="980783"/>
          <a:ext cx="6263640" cy="7113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kern="1200" dirty="0">
              <a:latin typeface="Abadi" panose="020B0604020104020204" pitchFamily="34" charset="0"/>
            </a:rPr>
            <a:t>The MSCOA TAs are providing technical support to both Sedibeng and West Rand Region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34726" y="1015509"/>
        <a:ext cx="6194188" cy="641908"/>
      </dsp:txXfrm>
    </dsp:sp>
    <dsp:sp modelId="{C947EC3B-BCFC-4E78-9498-23A72A1592E7}">
      <dsp:nvSpPr>
        <dsp:cNvPr id="0" name=""/>
        <dsp:cNvSpPr/>
      </dsp:nvSpPr>
      <dsp:spPr>
        <a:xfrm>
          <a:off x="0" y="1746863"/>
          <a:ext cx="6263640" cy="7113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kern="1200" dirty="0">
              <a:latin typeface="Abadi" panose="020B0604020104020204" pitchFamily="34" charset="0"/>
            </a:rPr>
            <a:t>The MSCOA technical support to municipalities: </a:t>
          </a:r>
          <a:endParaRPr lang="en-US" sz="1900" kern="1200" dirty="0">
            <a:latin typeface="Abadi" panose="020B0604020104020204" pitchFamily="34" charset="0"/>
          </a:endParaRPr>
        </a:p>
      </dsp:txBody>
      <dsp:txXfrm>
        <a:off x="34726" y="1781589"/>
        <a:ext cx="6194188" cy="641908"/>
      </dsp:txXfrm>
    </dsp:sp>
    <dsp:sp modelId="{8A5D6380-E3AF-4A52-96A1-8E3F1ABB3803}">
      <dsp:nvSpPr>
        <dsp:cNvPr id="0" name=""/>
        <dsp:cNvSpPr/>
      </dsp:nvSpPr>
      <dsp:spPr>
        <a:xfrm>
          <a:off x="0" y="2458223"/>
          <a:ext cx="6263640" cy="283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b="0" kern="1200" dirty="0">
              <a:latin typeface="Abadi" panose="020B0604020104020204" pitchFamily="34" charset="0"/>
            </a:rPr>
            <a:t>Submission of In-Year Reporting data strings </a:t>
          </a:r>
          <a:r>
            <a:rPr lang="en-GB" sz="1500" b="1" u="sng" kern="1200" dirty="0">
              <a:latin typeface="Abadi" panose="020B0604020104020204" pitchFamily="34" charset="0"/>
            </a:rPr>
            <a:t>M04 – M06</a:t>
          </a:r>
          <a:endParaRPr lang="en-US" sz="1500" kern="1200" dirty="0">
            <a:latin typeface="Abadi" panose="020B0604020104020204" pitchFamily="34" charset="0"/>
          </a:endParaRPr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b="0" kern="1200">
              <a:latin typeface="Abadi" panose="020B0604020104020204" pitchFamily="34" charset="0"/>
            </a:rPr>
            <a:t>Improve credibility of monthly </a:t>
          </a:r>
          <a:r>
            <a:rPr lang="en-GB" sz="1500" b="1" u="sng" kern="1200">
              <a:latin typeface="Abadi" panose="020B0604020104020204" pitchFamily="34" charset="0"/>
            </a:rPr>
            <a:t>data strings </a:t>
          </a:r>
          <a:r>
            <a:rPr lang="en-GB" sz="1500" b="0" kern="1200">
              <a:latin typeface="Abadi" panose="020B0604020104020204" pitchFamily="34" charset="0"/>
            </a:rPr>
            <a:t>through analysis process</a:t>
          </a:r>
          <a:endParaRPr lang="en-US" sz="1500" kern="1200">
            <a:latin typeface="Abadi" panose="020B0604020104020204" pitchFamily="34" charset="0"/>
          </a:endParaRPr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b="0" kern="1200" dirty="0">
              <a:latin typeface="Abadi" panose="020B0604020104020204" pitchFamily="34" charset="0"/>
            </a:rPr>
            <a:t>Issuing of Gauteng Province </a:t>
          </a:r>
          <a:r>
            <a:rPr lang="en-GB" sz="1500" b="1" i="1" u="sng" kern="1200" dirty="0">
              <a:latin typeface="Abadi" panose="020B0604020104020204" pitchFamily="34" charset="0"/>
            </a:rPr>
            <a:t>m</a:t>
          </a:r>
          <a:r>
            <a:rPr lang="en-GB" sz="1500" b="1" u="sng" kern="1200" dirty="0">
              <a:latin typeface="Abadi" panose="020B0604020104020204" pitchFamily="34" charset="0"/>
            </a:rPr>
            <a:t>SCOA Circular </a:t>
          </a:r>
          <a:r>
            <a:rPr lang="en-GB" sz="1500" kern="1200" dirty="0">
              <a:latin typeface="Abadi" panose="020B0604020104020204" pitchFamily="34" charset="0"/>
            </a:rPr>
            <a:t>to guide municipalities on mSCOA implementation </a:t>
          </a:r>
          <a:endParaRPr lang="en-US" sz="1500" kern="1200" dirty="0">
            <a:latin typeface="Abadi" panose="020B0604020104020204" pitchFamily="34" charset="0"/>
          </a:endParaRPr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b="0" kern="1200" dirty="0">
              <a:latin typeface="Abadi" panose="020B0604020104020204" pitchFamily="34" charset="0"/>
            </a:rPr>
            <a:t>Supported and capacitated the officials on correction of errors in Debtors break down per categories on mSCOA Data strings</a:t>
          </a:r>
          <a:endParaRPr lang="en-US" sz="1500" kern="1200" dirty="0">
            <a:latin typeface="Abadi" panose="020B0604020104020204" pitchFamily="34" charset="0"/>
          </a:endParaRPr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b="0" kern="1200" dirty="0">
              <a:latin typeface="Abadi" panose="020B0604020104020204" pitchFamily="34" charset="0"/>
            </a:rPr>
            <a:t>Supported and capacitated the officials by scheduling Steering Committee meetings including the system vendor</a:t>
          </a:r>
          <a:endParaRPr lang="en-US" sz="1500" kern="1200" dirty="0">
            <a:latin typeface="Abadi" panose="020B0604020104020204" pitchFamily="34" charset="0"/>
          </a:endParaRPr>
        </a:p>
      </dsp:txBody>
      <dsp:txXfrm>
        <a:off x="0" y="2458223"/>
        <a:ext cx="6263640" cy="2831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602FE-2104-48D1-AF03-E3D958FD4D86}">
      <dsp:nvSpPr>
        <dsp:cNvPr id="0" name=""/>
        <dsp:cNvSpPr/>
      </dsp:nvSpPr>
      <dsp:spPr>
        <a:xfrm>
          <a:off x="0" y="197462"/>
          <a:ext cx="6263640" cy="7935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>
              <a:latin typeface="Abadi" panose="020B0604020104020204" pitchFamily="34" charset="0"/>
            </a:rPr>
            <a:t>NT through the MFIP deployed of the TA to GPT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38737" y="236199"/>
        <a:ext cx="6186166" cy="716060"/>
      </dsp:txXfrm>
    </dsp:sp>
    <dsp:sp modelId="{19DC27D4-191D-46AC-A9A8-691FDBE11D12}">
      <dsp:nvSpPr>
        <dsp:cNvPr id="0" name=""/>
        <dsp:cNvSpPr/>
      </dsp:nvSpPr>
      <dsp:spPr>
        <a:xfrm>
          <a:off x="0" y="1051476"/>
          <a:ext cx="6263640" cy="79353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>
              <a:latin typeface="Abadi" panose="020B0604020104020204" pitchFamily="34" charset="0"/>
            </a:rPr>
            <a:t>The TA support all Gauteng delegated municipalities on SCM issues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38737" y="1090213"/>
        <a:ext cx="6186166" cy="716060"/>
      </dsp:txXfrm>
    </dsp:sp>
    <dsp:sp modelId="{D6C82620-AE7A-4D51-8875-FB94E456F384}">
      <dsp:nvSpPr>
        <dsp:cNvPr id="0" name=""/>
        <dsp:cNvSpPr/>
      </dsp:nvSpPr>
      <dsp:spPr>
        <a:xfrm>
          <a:off x="0" y="1905491"/>
          <a:ext cx="6263640" cy="79353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 dirty="0">
              <a:latin typeface="Abadi" panose="020B0604020104020204" pitchFamily="34" charset="0"/>
            </a:rPr>
            <a:t>technical support provided to municipalities: </a:t>
          </a:r>
          <a:endParaRPr lang="en-US" sz="2100" kern="1200" dirty="0">
            <a:latin typeface="Abadi" panose="020B0604020104020204" pitchFamily="34" charset="0"/>
          </a:endParaRPr>
        </a:p>
      </dsp:txBody>
      <dsp:txXfrm>
        <a:off x="38737" y="1944228"/>
        <a:ext cx="6186166" cy="716060"/>
      </dsp:txXfrm>
    </dsp:sp>
    <dsp:sp modelId="{9E95E479-6A26-4077-BB6F-EC28A1B211C0}">
      <dsp:nvSpPr>
        <dsp:cNvPr id="0" name=""/>
        <dsp:cNvSpPr/>
      </dsp:nvSpPr>
      <dsp:spPr>
        <a:xfrm>
          <a:off x="0" y="2699025"/>
          <a:ext cx="6263640" cy="2608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>
              <a:latin typeface="Abadi" panose="020B0604020104020204" pitchFamily="34" charset="0"/>
            </a:rPr>
            <a:t>Reviewed the Progress on implementation of Procurement plans.</a:t>
          </a:r>
          <a:endParaRPr lang="en-US" sz="1600" kern="1200" dirty="0">
            <a:latin typeface="Abadi" panose="020B0604020104020204" pitchFamily="34" charset="0"/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b="0" kern="1200" dirty="0">
              <a:latin typeface="Abadi" panose="020B0604020104020204" pitchFamily="34" charset="0"/>
            </a:rPr>
            <a:t>Supported and capacitated the officials of the municipality to address the </a:t>
          </a:r>
          <a:r>
            <a:rPr lang="en-GB" sz="1600" b="1" u="sng" kern="1200" dirty="0">
              <a:latin typeface="Abadi" panose="020B0604020104020204" pitchFamily="34" charset="0"/>
            </a:rPr>
            <a:t>RFIs and COMAFs</a:t>
          </a:r>
          <a:r>
            <a:rPr lang="en-GB" sz="1600" b="0" kern="1200" dirty="0">
              <a:latin typeface="Abadi" panose="020B0604020104020204" pitchFamily="34" charset="0"/>
            </a:rPr>
            <a:t> of the AG on SCM matters.</a:t>
          </a:r>
          <a:endParaRPr lang="en-US" sz="1600" kern="1200" dirty="0">
            <a:latin typeface="Abadi" panose="020B0604020104020204" pitchFamily="34" charset="0"/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b="0" kern="1200" dirty="0">
              <a:latin typeface="Abadi" panose="020B0604020104020204" pitchFamily="34" charset="0"/>
            </a:rPr>
            <a:t>Support to Municipalities on </a:t>
          </a:r>
          <a:r>
            <a:rPr lang="en-GB" sz="1600" b="1" u="sng" kern="1200" dirty="0">
              <a:latin typeface="Abadi" panose="020B0604020104020204" pitchFamily="34" charset="0"/>
            </a:rPr>
            <a:t>SCM policy interpretation </a:t>
          </a:r>
          <a:r>
            <a:rPr lang="en-GB" sz="1600" kern="1200" dirty="0">
              <a:latin typeface="Abadi" panose="020B0604020104020204" pitchFamily="34" charset="0"/>
            </a:rPr>
            <a:t>during the audit</a:t>
          </a:r>
          <a:endParaRPr lang="en-US" sz="1600" kern="1200" dirty="0">
            <a:latin typeface="Abadi" panose="020B0604020104020204" pitchFamily="34" charset="0"/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b="0" kern="1200" dirty="0">
              <a:latin typeface="Abadi" panose="020B0604020104020204" pitchFamily="34" charset="0"/>
            </a:rPr>
            <a:t>Preparations for Municipal Policy Review for </a:t>
          </a:r>
          <a:r>
            <a:rPr lang="en-GB" sz="1600" b="1" u="sng" kern="1200" dirty="0">
              <a:latin typeface="Abadi" panose="020B0604020104020204" pitchFamily="34" charset="0"/>
            </a:rPr>
            <a:t>PPR 2022 </a:t>
          </a:r>
          <a:r>
            <a:rPr lang="en-GB" sz="1600" b="0" kern="1200" dirty="0">
              <a:latin typeface="Abadi" panose="020B0604020104020204" pitchFamily="34" charset="0"/>
            </a:rPr>
            <a:t>incorporation.</a:t>
          </a:r>
          <a:endParaRPr lang="en-US" sz="1600" kern="1200" dirty="0">
            <a:latin typeface="Abadi" panose="020B0604020104020204" pitchFamily="34" charset="0"/>
          </a:endParaRPr>
        </a:p>
      </dsp:txBody>
      <dsp:txXfrm>
        <a:off x="0" y="2699025"/>
        <a:ext cx="6263640" cy="2608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560C2-6788-4C2B-A160-5ADD691823D5}">
      <dsp:nvSpPr>
        <dsp:cNvPr id="0" name=""/>
        <dsp:cNvSpPr/>
      </dsp:nvSpPr>
      <dsp:spPr>
        <a:xfrm>
          <a:off x="0" y="341183"/>
          <a:ext cx="6263640" cy="5008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12420" rIns="48612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baseline="0"/>
            <a:t>UIF&amp;W</a:t>
          </a:r>
          <a:endParaRPr lang="en-US" sz="1500" kern="1200" dirty="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baseline="0"/>
            <a:t>Functionality of Disciplinary Board (Circular 68)</a:t>
          </a:r>
          <a:endParaRPr lang="en-US" sz="1500" kern="120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baseline="0" dirty="0"/>
            <a:t>Preparation of UIF&amp;W Reduction Strategy (Circular 111)</a:t>
          </a:r>
          <a:endParaRPr lang="en-US" sz="1500" kern="1200" dirty="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baseline="0"/>
            <a:t>Population of UIF&amp;W Register / reconciliation </a:t>
          </a:r>
          <a:endParaRPr lang="en-US" sz="1500" kern="120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baseline="0"/>
            <a:t>Audit Action Plans</a:t>
          </a:r>
          <a:endParaRPr lang="en-US" sz="1500" kern="120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baseline="0" dirty="0"/>
            <a:t>Development of Audit action plans Circular 113: Web-enabled system</a:t>
          </a:r>
          <a:endParaRPr lang="en-U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baseline="0" dirty="0"/>
            <a:t>Interventions</a:t>
          </a:r>
          <a:endParaRPr lang="en-US" sz="1500" kern="1200" dirty="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Section 63 intervention. ( Dept of Water &amp; Sanitation to assist)</a:t>
          </a:r>
          <a:endParaRPr lang="en-US" sz="1500" kern="1200" dirty="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Assist with RFP re-draft</a:t>
          </a:r>
          <a:endParaRPr lang="en-US" sz="1500" kern="1200" dirty="0"/>
        </a:p>
        <a:p>
          <a:pPr marL="114300" lvl="1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kern="1200" baseline="0" dirty="0"/>
            <a:t>Budgets</a:t>
          </a:r>
          <a:endParaRPr lang="en-US" sz="1500" kern="1200" dirty="0"/>
        </a:p>
        <a:p>
          <a:pPr marL="228600" lvl="2" indent="-114300" algn="l" defTabSz="6667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kern="1200" dirty="0"/>
            <a:t>Circular 122 requirements</a:t>
          </a:r>
          <a:endParaRPr lang="en-US" sz="1500" kern="1200" dirty="0"/>
        </a:p>
      </dsp:txBody>
      <dsp:txXfrm>
        <a:off x="0" y="341183"/>
        <a:ext cx="6263640" cy="5008500"/>
      </dsp:txXfrm>
    </dsp:sp>
    <dsp:sp modelId="{65FBBAF5-355C-4CA6-95B8-FE8B342060CD}">
      <dsp:nvSpPr>
        <dsp:cNvPr id="0" name=""/>
        <dsp:cNvSpPr/>
      </dsp:nvSpPr>
      <dsp:spPr>
        <a:xfrm>
          <a:off x="313182" y="119783"/>
          <a:ext cx="4384548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baseline="0" dirty="0"/>
            <a:t>Prioritized support on this high-level concerns</a:t>
          </a:r>
          <a:endParaRPr lang="en-US" sz="1500" kern="1200" dirty="0"/>
        </a:p>
      </dsp:txBody>
      <dsp:txXfrm>
        <a:off x="334798" y="141399"/>
        <a:ext cx="4341316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258290-7315-40E1-A752-67073468F0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A28270-AE54-4D9F-AB8F-557EB18866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5C104-6780-4F51-A523-2E0DA5200A5A}" type="datetime1">
              <a:rPr lang="en-US" smtClean="0"/>
              <a:t>5/29/2023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399DE3-55B7-4A80-8F27-38E163003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9946-467D-403A-A492-4943EFF829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58764-EE39-442F-B0A8-2B1EC9D4B6B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059801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0B25E-BCD5-4550-8822-636CFF2C95A2}" type="datetime1">
              <a:rPr lang="en-US" smtClean="0"/>
              <a:t>5/29/2023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2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70791-6C15-154D-AEEB-02EE055511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3852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29" y="1103724"/>
            <a:ext cx="10585327" cy="398505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616532"/>
            <a:ext cx="10585327" cy="4560435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4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4B5E56-93C0-4948-A3DD-282522421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C9BB4E-E0F6-4E86-AD5B-C7F780E90B13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5/29/2023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3E7B5A-DAEF-4ADE-AA13-5914DEBD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94FBD-C02C-4D87-AB11-9AF0C031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F71376-DA3D-41C9-A995-959FC729B05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62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BE02E-1FCF-4846-8C2C-0547A4D2E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DF0D6-80DE-FB40-890B-443DAC62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0EB34-9AB9-184B-AED9-37F9D7AC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B0FEB-0EF7-2F42-8F35-10034161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F0439-6847-FD40-9A59-BA41DB36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7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8EED-395D-4D43-BC7D-9BEBBA06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8C12-966D-5045-9353-7ABD94B1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C55A-EC9D-1747-9D95-23CBE49B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9409-5C27-A849-8808-25915B0B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CAFF2-4938-464E-BBFE-3F261D56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01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3515-6FAF-1840-9817-62D81DBC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05EE-EF2C-D546-BE9E-707D2BD4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058C-FD20-C14C-BA08-50542B27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74B8E-6CE1-374E-90C4-3DE065D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91FA0-B041-8747-A211-71EAB0A8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63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9B92-D15F-F846-9A17-DA33854A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2327D-15F7-F746-B6FD-01B133D20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969B6-A827-5A42-9331-511779183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8126-C255-2140-9B43-85BC443A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354A8-9840-CE48-B386-D2DA6D4F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C94B-1CC0-8548-8B80-9F55C9A4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48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61AC-238F-FB4E-8540-C10A06D0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E0514-220F-3F43-BC77-E55956F94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3AD53-C140-0D4A-88F5-19039B8D1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64479-678C-5D43-B008-AEAA05C30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EF8F8-B367-5041-964A-6C003B8FF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773F2-1EC4-2646-928C-F1DA518C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16E4F-433E-0E40-B116-3CB5647D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B55E3-350D-F140-A58B-DD9E7B4F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8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B35F-4EDC-AA41-BC1E-3E842C403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DBFE9-A665-C84D-88A4-E59D2933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9700E-01E0-A34D-9698-EF251B8C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FC064-C8B4-C84D-B36A-87750AD7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62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65DC4-328B-BB41-92DB-C422BFA2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DE0D9-D24A-1745-907C-1A5A5E56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BD05C-E756-5840-929B-880F6C01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93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A799-071A-D14C-BB12-1B6F45F0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74EB-8A1E-A34D-9462-71BC5D56F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48A42-5501-D341-BBEF-C61FEAA1F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2613-70A0-E74D-808E-843BE2C9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F20B-E973-D647-A1D8-AC0293B2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EC49C-1F29-E94D-9BA1-EB6974A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30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2A29-00F7-D341-9440-8C5D8D14F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7CFFC-28FE-C840-B66D-EFC9FF553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F66BE-7C73-4E42-93A5-D7D781702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F5E02-A93F-4448-A744-1E440C65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ABEE7-7C98-7A40-BBA4-4111B83E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75572-9673-694F-A1E2-C6B57DDD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2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495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7BCD-65FE-B644-9866-E3C0D20D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61615-B9AC-9745-A82F-0990741C1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1B843-32C8-3748-A7F7-2C2613C3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E7954-CE3D-9E45-B496-9F8DEDA3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26B9B-1458-6442-B626-E6566F46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59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5E244-2D04-0D47-8E9E-B0B5C0CEA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CD195-D520-354E-9BA1-16F1EAD03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9E798-C3FD-6447-BB92-14C1B369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F9CFA-37A5-834E-BE55-336D5B60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773C-52E9-AC48-B6C6-6D05803C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96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5150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C5821-2A51-A949-9B26-12D68F3C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59B21-1154-AB4C-A3FA-336639B0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18A93-9596-7442-AC10-49259977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484C11-3960-8246-8732-13FBCACD5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794095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6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0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176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without Text">
  <p:cSld name="Chart without Tex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>
            <a:spLocks noGrp="1"/>
          </p:cNvSpPr>
          <p:nvPr>
            <p:ph type="chart" idx="2"/>
          </p:nvPr>
        </p:nvSpPr>
        <p:spPr>
          <a:xfrm>
            <a:off x="457220" y="1727299"/>
            <a:ext cx="11328887" cy="4686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54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None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873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Page">
  <p:cSld name="Title Pag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-304813" y="-101606"/>
            <a:ext cx="12497337" cy="69600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0146" tIns="40057" rIns="80146" bIns="4005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642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5486636" y="0"/>
            <a:ext cx="6705888" cy="6858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146" tIns="40057" rIns="80146" bIns="40057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642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" name="Google Shape;14;p2"/>
          <p:cNvCxnSpPr/>
          <p:nvPr/>
        </p:nvCxnSpPr>
        <p:spPr>
          <a:xfrm>
            <a:off x="330214" y="3038650"/>
            <a:ext cx="704941" cy="0"/>
          </a:xfrm>
          <a:prstGeom prst="straightConnector1">
            <a:avLst/>
          </a:prstGeom>
          <a:noFill/>
          <a:ln w="38100" cap="flat" cmpd="sng">
            <a:solidFill>
              <a:srgbClr val="832A2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Google Shape;15;p2"/>
          <p:cNvSpPr/>
          <p:nvPr/>
        </p:nvSpPr>
        <p:spPr>
          <a:xfrm>
            <a:off x="-304813" y="4484946"/>
            <a:ext cx="6089972" cy="2398861"/>
          </a:xfrm>
          <a:prstGeom prst="rect">
            <a:avLst/>
          </a:prstGeom>
          <a:solidFill>
            <a:srgbClr val="3E3C3B"/>
          </a:solidFill>
          <a:ln>
            <a:noFill/>
          </a:ln>
        </p:spPr>
        <p:txBody>
          <a:bodyPr spcFirstLastPara="1" wrap="square" lIns="80146" tIns="40057" rIns="80146" bIns="4005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642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304813" y="-88905"/>
            <a:ext cx="6089972" cy="266847"/>
          </a:xfrm>
          <a:prstGeom prst="rect">
            <a:avLst/>
          </a:prstGeom>
          <a:solidFill>
            <a:srgbClr val="3E3C3B"/>
          </a:solidFill>
          <a:ln>
            <a:noFill/>
          </a:ln>
        </p:spPr>
        <p:txBody>
          <a:bodyPr spcFirstLastPara="1" wrap="square" lIns="80146" tIns="40057" rIns="80146" bIns="4005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1642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2" descr="GCRO-logo_on-blac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329" y="5947117"/>
            <a:ext cx="2624251" cy="65572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245769" y="647737"/>
            <a:ext cx="4654690" cy="1641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3153"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245769" y="2463942"/>
            <a:ext cx="4654690" cy="562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L="300335" lvl="0" indent="-150167" algn="l" rtl="0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379">
                <a:solidFill>
                  <a:srgbClr val="3E3C3B"/>
                </a:solidFill>
              </a:defRPr>
            </a:lvl1pPr>
            <a:lvl2pPr marL="600669" lvl="1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700"/>
              <a:buNone/>
              <a:defRPr sz="1774">
                <a:solidFill>
                  <a:srgbClr val="908F8F"/>
                </a:solidFill>
              </a:defRPr>
            </a:lvl2pPr>
            <a:lvl3pPr marL="901004" lvl="2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500"/>
              <a:buNone/>
              <a:defRPr sz="1642">
                <a:solidFill>
                  <a:srgbClr val="908F8F"/>
                </a:solidFill>
              </a:defRPr>
            </a:lvl3pPr>
            <a:lvl4pPr marL="1201339" lvl="3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4pPr>
            <a:lvl5pPr marL="1501673" lvl="4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5pPr>
            <a:lvl6pPr marL="1802008" lvl="5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6pPr>
            <a:lvl7pPr marL="2102343" lvl="6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7pPr>
            <a:lvl8pPr marL="2402677" lvl="7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8pPr>
            <a:lvl9pPr marL="2703012" lvl="8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245769" y="3225986"/>
            <a:ext cx="4654690" cy="562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L="300335" lvl="0" indent="-150167" algn="l" rtl="0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379">
                <a:solidFill>
                  <a:srgbClr val="3E3C3B"/>
                </a:solidFill>
              </a:defRPr>
            </a:lvl1pPr>
            <a:lvl2pPr marL="600669" lvl="1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700"/>
              <a:buNone/>
              <a:defRPr sz="1774">
                <a:solidFill>
                  <a:srgbClr val="908F8F"/>
                </a:solidFill>
              </a:defRPr>
            </a:lvl2pPr>
            <a:lvl3pPr marL="901004" lvl="2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500"/>
              <a:buNone/>
              <a:defRPr sz="1642">
                <a:solidFill>
                  <a:srgbClr val="908F8F"/>
                </a:solidFill>
              </a:defRPr>
            </a:lvl3pPr>
            <a:lvl4pPr marL="1201339" lvl="3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4pPr>
            <a:lvl5pPr marL="1501673" lvl="4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5pPr>
            <a:lvl6pPr marL="1802008" lvl="5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6pPr>
            <a:lvl7pPr marL="2102343" lvl="6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7pPr>
            <a:lvl8pPr marL="2402677" lvl="7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8pPr>
            <a:lvl9pPr marL="2703012" lvl="8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"/>
          <p:cNvSpPr>
            <a:spLocks noGrp="1"/>
          </p:cNvSpPr>
          <p:nvPr>
            <p:ph type="pic" idx="3"/>
          </p:nvPr>
        </p:nvSpPr>
        <p:spPr>
          <a:xfrm>
            <a:off x="5785099" y="-152409"/>
            <a:ext cx="6407365" cy="7035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None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6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6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6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16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4"/>
          </p:nvPr>
        </p:nvSpPr>
        <p:spPr>
          <a:xfrm>
            <a:off x="6661436" y="6147153"/>
            <a:ext cx="4654690" cy="330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00" tIns="60975" rIns="122000" bIns="60975" anchor="t" anchorCtr="0">
            <a:noAutofit/>
          </a:bodyPr>
          <a:lstStyle>
            <a:lvl1pPr marL="300335" lvl="0" indent="-150167" algn="ctr" rtl="0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rgbClr val="999C99"/>
              </a:buClr>
              <a:buSzPts val="1400"/>
              <a:buNone/>
              <a:defRPr sz="920">
                <a:solidFill>
                  <a:srgbClr val="999C99"/>
                </a:solidFill>
              </a:defRPr>
            </a:lvl1pPr>
            <a:lvl2pPr marL="600669" lvl="1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700"/>
              <a:buNone/>
              <a:defRPr sz="1774">
                <a:solidFill>
                  <a:srgbClr val="908F8F"/>
                </a:solidFill>
              </a:defRPr>
            </a:lvl2pPr>
            <a:lvl3pPr marL="901004" lvl="2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500"/>
              <a:buNone/>
              <a:defRPr sz="1642">
                <a:solidFill>
                  <a:srgbClr val="908F8F"/>
                </a:solidFill>
              </a:defRPr>
            </a:lvl3pPr>
            <a:lvl4pPr marL="1201339" lvl="3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4pPr>
            <a:lvl5pPr marL="1501673" lvl="4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5pPr>
            <a:lvl6pPr marL="1802008" lvl="5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6pPr>
            <a:lvl7pPr marL="2102343" lvl="6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7pPr>
            <a:lvl8pPr marL="2402677" lvl="7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8pPr>
            <a:lvl9pPr marL="2703012" lvl="8" indent="-15016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908F8F"/>
              </a:buClr>
              <a:buSzPts val="2100"/>
              <a:buNone/>
              <a:defRPr sz="1379">
                <a:solidFill>
                  <a:srgbClr val="908F8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957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/image and text">
  <p:cSld name="Chart/image and tex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subTitle" idx="1"/>
          </p:nvPr>
        </p:nvSpPr>
        <p:spPr>
          <a:xfrm>
            <a:off x="6175163" y="3430148"/>
            <a:ext cx="5011514" cy="1914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854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379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700"/>
              <a:buNone/>
              <a:defRPr sz="1774"/>
            </a:lvl2pPr>
            <a:lvl3pPr lvl="2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None/>
              <a:defRPr sz="1577"/>
            </a:lvl3pPr>
            <a:lvl4pPr lvl="3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379"/>
            </a:lvl4pPr>
            <a:lvl5pPr lvl="4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None/>
              <a:defRPr sz="1379"/>
            </a:lvl5pPr>
            <a:lvl6pPr lvl="5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379"/>
            </a:lvl6pPr>
            <a:lvl7pPr lvl="6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379"/>
            </a:lvl7pPr>
            <a:lvl8pPr lvl="7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379"/>
            </a:lvl8pPr>
            <a:lvl9pPr lvl="8" algn="ctr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1379"/>
            </a:lvl9pPr>
          </a:lstStyle>
          <a:p>
            <a:endParaRPr/>
          </a:p>
        </p:txBody>
      </p:sp>
      <p:sp>
        <p:nvSpPr>
          <p:cNvPr id="187" name="Google Shape;187;p28"/>
          <p:cNvSpPr txBox="1">
            <a:spLocks noGrp="1"/>
          </p:cNvSpPr>
          <p:nvPr>
            <p:ph type="body" idx="2"/>
          </p:nvPr>
        </p:nvSpPr>
        <p:spPr>
          <a:xfrm>
            <a:off x="520722" y="5097755"/>
            <a:ext cx="5029416" cy="26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L="300335" lvl="0" indent="-150167" algn="ctr" rtl="0">
              <a:lnSpc>
                <a:spcPct val="90000"/>
              </a:lnSpc>
              <a:spcBef>
                <a:spcPts val="854"/>
              </a:spcBef>
              <a:spcAft>
                <a:spcPts val="0"/>
              </a:spcAft>
              <a:buClr>
                <a:srgbClr val="999C99"/>
              </a:buClr>
              <a:buSzPts val="1500"/>
              <a:buNone/>
              <a:defRPr sz="985">
                <a:solidFill>
                  <a:srgbClr val="999C99"/>
                </a:solidFill>
              </a:defRPr>
            </a:lvl1pPr>
            <a:lvl2pPr marL="600669" lvl="1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2pPr>
            <a:lvl3pPr marL="901004" lvl="2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3pPr>
            <a:lvl4pPr marL="1201339" lvl="3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4pPr>
            <a:lvl5pPr marL="1501673" lvl="4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5pPr>
            <a:lvl6pPr marL="1802008" lvl="5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2102343" lvl="6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2402677" lvl="7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2703012" lvl="8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p28"/>
          <p:cNvSpPr>
            <a:spLocks noGrp="1"/>
          </p:cNvSpPr>
          <p:nvPr>
            <p:ph type="pic" idx="3"/>
          </p:nvPr>
        </p:nvSpPr>
        <p:spPr>
          <a:xfrm>
            <a:off x="921202" y="1970201"/>
            <a:ext cx="4141104" cy="305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54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None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100"/>
              <a:buFont typeface="Arial"/>
              <a:buChar char="•"/>
              <a:defRPr sz="1379" b="0" i="0" u="none" strike="noStrike" cap="none">
                <a:solidFill>
                  <a:srgbClr val="3E3C3B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15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89" name="Google Shape;189;p28"/>
          <p:cNvSpPr txBox="1">
            <a:spLocks noGrp="1"/>
          </p:cNvSpPr>
          <p:nvPr>
            <p:ph type="body" idx="4"/>
          </p:nvPr>
        </p:nvSpPr>
        <p:spPr>
          <a:xfrm>
            <a:off x="264980" y="813657"/>
            <a:ext cx="8598149" cy="46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t" anchorCtr="0">
            <a:noAutofit/>
          </a:bodyPr>
          <a:lstStyle>
            <a:lvl1pPr marL="300335" lvl="0" indent="-150167" algn="l" rtl="0">
              <a:lnSpc>
                <a:spcPct val="90000"/>
              </a:lnSpc>
              <a:spcBef>
                <a:spcPts val="854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1379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600669" lvl="1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2pPr>
            <a:lvl3pPr marL="901004" lvl="2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3pPr>
            <a:lvl4pPr marL="1201339" lvl="3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4pPr>
            <a:lvl5pPr marL="1501673" lvl="4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5pPr>
            <a:lvl6pPr marL="1802008" lvl="5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2102343" lvl="6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2402677" lvl="7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2703012" lvl="8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28"/>
          <p:cNvSpPr txBox="1">
            <a:spLocks noGrp="1"/>
          </p:cNvSpPr>
          <p:nvPr>
            <p:ph type="body" idx="5"/>
          </p:nvPr>
        </p:nvSpPr>
        <p:spPr>
          <a:xfrm>
            <a:off x="255988" y="319789"/>
            <a:ext cx="8615808" cy="48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75" tIns="60975" rIns="121975" bIns="60975" anchor="b" anchorCtr="0">
            <a:noAutofit/>
          </a:bodyPr>
          <a:lstStyle>
            <a:lvl1pPr marL="300335" lvl="0" indent="-150167" algn="l" rtl="0">
              <a:lnSpc>
                <a:spcPct val="90000"/>
              </a:lnSpc>
              <a:spcBef>
                <a:spcPts val="854"/>
              </a:spcBef>
              <a:spcAft>
                <a:spcPts val="0"/>
              </a:spcAft>
              <a:buClr>
                <a:srgbClr val="FFFFFF"/>
              </a:buClr>
              <a:buSzPts val="3700"/>
              <a:buNone/>
              <a:defRPr sz="2431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00669" lvl="1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2pPr>
            <a:lvl3pPr marL="901004" lvl="2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3pPr>
            <a:lvl4pPr marL="1201339" lvl="3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4pPr>
            <a:lvl5pPr marL="1501673" lvl="4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3E3C3B"/>
              </a:buClr>
              <a:buSzPts val="2400"/>
              <a:buChar char="•"/>
              <a:defRPr/>
            </a:lvl5pPr>
            <a:lvl6pPr marL="1802008" lvl="5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2102343" lvl="6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2402677" lvl="7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2703012" lvl="8" indent="-250279" algn="l" rtl="0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854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3C567-B1DB-4F4C-8A16-8F8DF5E66D80}"/>
              </a:ext>
            </a:extLst>
          </p:cNvPr>
          <p:cNvSpPr txBox="1">
            <a:spLocks/>
          </p:cNvSpPr>
          <p:nvPr userDrawn="1"/>
        </p:nvSpPr>
        <p:spPr>
          <a:xfrm>
            <a:off x="6079075" y="471427"/>
            <a:ext cx="60674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3862CD-2CE4-D846-9F15-15300DCE1B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087396"/>
            <a:ext cx="12192000" cy="488663"/>
          </a:xfrm>
          <a:prstGeom prst="rect">
            <a:avLst/>
          </a:prstGeom>
          <a:solidFill>
            <a:srgbClr val="005AA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8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65125"/>
            <a:ext cx="10896599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3461657"/>
            <a:ext cx="10896599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C2ADA-F53E-814C-90AD-21E8137EB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DD652-EEE7-F24B-9515-22B0CA5F5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C879-60F1-DD45-8470-F42EFC88F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FE70-0FA2-BA43-9D62-1FB39BF82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04A89-C35B-5047-A53D-C55FEBB5C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B8D2D-F85C-4648-B88B-DCE93837E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1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59B8-ABFC-FC4E-A71E-2D43CB762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213" y="732905"/>
            <a:ext cx="10117574" cy="4376423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Abadi" panose="020B0604020104020204" pitchFamily="34" charset="0"/>
              </a:rPr>
            </a:br>
            <a:br>
              <a:rPr lang="en-US" dirty="0">
                <a:latin typeface="Abadi" panose="020B0604020104020204" pitchFamily="34" charset="0"/>
              </a:rPr>
            </a:br>
            <a:r>
              <a:rPr lang="en-US" dirty="0">
                <a:latin typeface="Abadi" panose="020B0604020104020204" pitchFamily="34" charset="0"/>
              </a:rPr>
              <a:t>THE MEETING OF THE STANDING COMMITTEE ON PUBLIC ACCOUNTS WITH GAUTENG MUNICIPAL PUBLIC ACCOUNTS COMMITTEES</a:t>
            </a:r>
            <a:br>
              <a:rPr lang="en-US" dirty="0">
                <a:latin typeface="Abadi" panose="020B0604020104020204" pitchFamily="34" charset="0"/>
              </a:rPr>
            </a:br>
            <a:br>
              <a:rPr lang="en-US" dirty="0">
                <a:latin typeface="Abadi" panose="020B0604020104020204" pitchFamily="34" charset="0"/>
              </a:rPr>
            </a:br>
            <a:r>
              <a:rPr lang="en-US" sz="3600" dirty="0">
                <a:solidFill>
                  <a:srgbClr val="FFC000"/>
                </a:solidFill>
                <a:latin typeface="Abadi" panose="020B0604020104020204" pitchFamily="34" charset="0"/>
              </a:rPr>
              <a:t>GAUTENG PROVINCIAL TREASURY SUPPORT PROVIDED TO MPAC</a:t>
            </a:r>
            <a:br>
              <a:rPr lang="en-US" dirty="0">
                <a:solidFill>
                  <a:srgbClr val="FFC000"/>
                </a:solidFill>
                <a:latin typeface="Abadi" panose="020B0604020104020204" pitchFamily="34" charset="0"/>
              </a:rPr>
            </a:br>
            <a:br>
              <a:rPr lang="en-US" dirty="0">
                <a:latin typeface="Abadi" panose="020B0604020104020204" pitchFamily="34" charset="0"/>
              </a:rPr>
            </a:br>
            <a:r>
              <a:rPr lang="en-US" sz="3100" cap="small" dirty="0">
                <a:latin typeface="+mn-lt"/>
              </a:rPr>
              <a:t>date:30 MAY 2023</a:t>
            </a:r>
            <a:br>
              <a:rPr lang="en-US" sz="3100" cap="small" dirty="0">
                <a:latin typeface="Abadi" panose="020B0604020104020204" pitchFamily="34" charset="0"/>
              </a:rPr>
            </a:br>
            <a:br>
              <a:rPr lang="en-US" sz="3100" dirty="0">
                <a:latin typeface="Abadi" panose="020B0604020104020204" pitchFamily="34" charset="0"/>
              </a:rPr>
            </a:br>
            <a:br>
              <a:rPr lang="en-US" dirty="0">
                <a:latin typeface="Abadi" panose="020B0604020104020204" pitchFamily="34" charset="0"/>
              </a:rPr>
            </a:br>
            <a:endParaRPr lang="en-US" dirty="0">
              <a:solidFill>
                <a:srgbClr val="FFFF00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3453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14400"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solidFill>
                  <a:prstClr val="black"/>
                </a:solidFill>
                <a:cs typeface="Times New Roman" panose="02020603050405020304" pitchFamily="18" charset="0"/>
              </a:rPr>
              <a:t>Municipalities still struggling to process the Historical Unauthorised, Irregular, Fruitless and Wasteful Expenditures. </a:t>
            </a:r>
          </a:p>
          <a:p>
            <a:pPr marL="0" indent="0" algn="just" defTabSz="914400">
              <a:spcBef>
                <a:spcPts val="800"/>
              </a:spcBef>
              <a:buNone/>
              <a:defRPr/>
            </a:pPr>
            <a:endParaRPr lang="en-US" sz="22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just" defTabSz="914400"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solidFill>
                  <a:prstClr val="black"/>
                </a:solidFill>
                <a:cs typeface="Times New Roman" panose="02020603050405020304" pitchFamily="18" charset="0"/>
              </a:rPr>
              <a:t>No processing of unauthorised expenditures in some municipalities.</a:t>
            </a:r>
          </a:p>
          <a:p>
            <a:pPr marL="0" indent="0" algn="just" defTabSz="914400">
              <a:spcBef>
                <a:spcPts val="800"/>
              </a:spcBef>
              <a:buNone/>
              <a:defRPr/>
            </a:pPr>
            <a:endParaRPr lang="en-US" sz="22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just" defTabSz="914400"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solidFill>
                  <a:prstClr val="black"/>
                </a:solidFill>
                <a:cs typeface="Times New Roman" panose="02020603050405020304" pitchFamily="18" charset="0"/>
              </a:rPr>
              <a:t>MPACs are supposed to investigate if the reasons provided by administration pertaining to </a:t>
            </a:r>
            <a:r>
              <a:rPr lang="en-US" sz="2200" dirty="0" err="1">
                <a:solidFill>
                  <a:prstClr val="black"/>
                </a:solidFill>
                <a:cs typeface="Times New Roman" panose="02020603050405020304" pitchFamily="18" charset="0"/>
              </a:rPr>
              <a:t>irrecoverability</a:t>
            </a:r>
            <a:r>
              <a:rPr lang="en-US" sz="2200" dirty="0">
                <a:solidFill>
                  <a:prstClr val="black"/>
                </a:solidFill>
                <a:cs typeface="Times New Roman" panose="02020603050405020304" pitchFamily="18" charset="0"/>
              </a:rPr>
              <a:t> of UIFW Expenditures are sufficient for these expenditures to be written off. </a:t>
            </a:r>
          </a:p>
          <a:p>
            <a:pPr marL="0" indent="0" algn="just" defTabSz="914400">
              <a:spcBef>
                <a:spcPts val="800"/>
              </a:spcBef>
              <a:buNone/>
              <a:defRPr/>
            </a:pPr>
            <a:endParaRPr lang="en-US" sz="22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just" defTabSz="914400"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solidFill>
                  <a:prstClr val="black"/>
                </a:solidFill>
                <a:cs typeface="Times New Roman" panose="02020603050405020304" pitchFamily="18" charset="0"/>
              </a:rPr>
              <a:t>DC Boards established but not functional to investigate allegation of financial misconduct.</a:t>
            </a:r>
          </a:p>
        </p:txBody>
      </p:sp>
    </p:spTree>
    <p:extLst>
      <p:ext uri="{BB962C8B-B14F-4D97-AF65-F5344CB8AC3E}">
        <p14:creationId xmlns:p14="http://schemas.microsoft.com/office/powerpoint/2010/main" val="2361662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 INTERVENTIONS /RECCOMENDATIONS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274192" y="1684776"/>
            <a:ext cx="11515060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914400">
              <a:lnSpc>
                <a:spcPct val="115000"/>
              </a:lnSpc>
              <a:spcBef>
                <a:spcPts val="800"/>
              </a:spcBef>
              <a:buNone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In order to have relationships that enhance the functionality of the MPACs and treasuries in promoting and supporting effective oversight and accountability in municipalities, the MPAC should: </a:t>
            </a:r>
          </a:p>
          <a:p>
            <a:pPr marL="0" indent="0" algn="just" defTabSz="914400">
              <a:lnSpc>
                <a:spcPct val="115000"/>
              </a:lnSpc>
              <a:spcBef>
                <a:spcPts val="800"/>
              </a:spcBef>
              <a:buNone/>
              <a:defRPr/>
            </a:pPr>
            <a:endParaRPr lang="en-US" sz="19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just" defTabSz="914400">
              <a:lnSpc>
                <a:spcPct val="115000"/>
              </a:lnSpc>
              <a:spcBef>
                <a:spcPts val="800"/>
              </a:spcBef>
              <a:buFont typeface="Wingdings" panose="05000000000000000000" pitchFamily="2" charset="2"/>
              <a:buChar char="q"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Invite the Provincial Treasury (as observers) to its meetings where it discusses:</a:t>
            </a:r>
          </a:p>
          <a:p>
            <a:pPr algn="just" defTabSz="914400">
              <a:lnSpc>
                <a:spcPct val="115000"/>
              </a:lnSpc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the Auditor-General’s report and the municipal budget implementation; </a:t>
            </a:r>
          </a:p>
          <a:p>
            <a:pPr algn="just" defTabSz="914400">
              <a:lnSpc>
                <a:spcPct val="115000"/>
              </a:lnSpc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reviews the municipal budget implementation; and </a:t>
            </a:r>
          </a:p>
          <a:p>
            <a:pPr algn="just" defTabSz="914400">
              <a:lnSpc>
                <a:spcPct val="115000"/>
              </a:lnSpc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reviews municipal compliance to the MFMA.</a:t>
            </a:r>
          </a:p>
          <a:p>
            <a:pPr marL="0" indent="0" algn="just" defTabSz="914400">
              <a:lnSpc>
                <a:spcPct val="115000"/>
              </a:lnSpc>
              <a:spcBef>
                <a:spcPts val="800"/>
              </a:spcBef>
              <a:buNone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</a:p>
          <a:p>
            <a:pPr algn="just" defTabSz="914400">
              <a:lnSpc>
                <a:spcPct val="115000"/>
              </a:lnSpc>
              <a:spcBef>
                <a:spcPts val="800"/>
              </a:spcBef>
              <a:buFont typeface="Wingdings" panose="05000000000000000000" pitchFamily="2" charset="2"/>
              <a:buChar char="q"/>
              <a:defRPr/>
            </a:pPr>
            <a:r>
              <a:rPr lang="en-US" sz="1900" dirty="0">
                <a:solidFill>
                  <a:prstClr val="black"/>
                </a:solidFill>
                <a:cs typeface="Times New Roman" panose="02020603050405020304" pitchFamily="18" charset="0"/>
              </a:rPr>
              <a:t>Inform the Provincial Treasury of the outcomes of its findings especially where the municipality is in contravention of the MFMA.</a:t>
            </a:r>
          </a:p>
          <a:p>
            <a:pPr marL="0" indent="0" algn="just" defTabSz="914400">
              <a:lnSpc>
                <a:spcPct val="115000"/>
              </a:lnSpc>
              <a:spcBef>
                <a:spcPts val="800"/>
              </a:spcBef>
              <a:buNone/>
              <a:defRPr/>
            </a:pPr>
            <a:endParaRPr lang="en-GB" sz="19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5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33388A-BEF9-4B01-B714-197EAF153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484C11-3960-8246-8732-13FBCACD55E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D284E8-2F48-4091-B5BD-FA81F1902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36" y="386307"/>
            <a:ext cx="10684879" cy="485516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Municipal Finance Hands-On Support Programme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44168192"/>
      </p:ext>
    </p:extLst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69850-04D4-4771-85C2-9F914D4A2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and Scope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F600-0A05-406D-BADC-2CAC532DD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2700" b="0" dirty="0"/>
              <a:t>GPT have  identified the need to procure the Services of general advisors to provide professional services and complementary support to the GPT as part of its Municipal Finance Hands-on Support Programme (MFHSP)</a:t>
            </a:r>
          </a:p>
          <a:p>
            <a:pPr>
              <a:lnSpc>
                <a:spcPct val="170000"/>
              </a:lnSpc>
            </a:pPr>
            <a:r>
              <a:rPr lang="en-US" sz="2700" b="0" dirty="0"/>
              <a:t>MFHSP is designed provide support to improve financial, revenue and expenditure management in delegated municipalities.</a:t>
            </a:r>
          </a:p>
          <a:p>
            <a:pPr>
              <a:lnSpc>
                <a:spcPct val="170000"/>
              </a:lnSpc>
            </a:pPr>
            <a:r>
              <a:rPr lang="en-US" sz="2700" b="0" dirty="0"/>
              <a:t>Support local municipalities in ensuring the maintenance and strengthening of sound financial governance.</a:t>
            </a:r>
          </a:p>
          <a:p>
            <a:pPr>
              <a:lnSpc>
                <a:spcPct val="170000"/>
              </a:lnSpc>
            </a:pPr>
            <a:r>
              <a:rPr lang="en-US" sz="2700" b="0" dirty="0"/>
              <a:t>These efforts are made towards strengthening the oversight, monitoring and support to municipalities</a:t>
            </a:r>
          </a:p>
          <a:p>
            <a:pPr>
              <a:lnSpc>
                <a:spcPct val="170000"/>
              </a:lnSpc>
            </a:pPr>
            <a:r>
              <a:rPr lang="en-US" sz="2700" b="0" dirty="0"/>
              <a:t>MFHSP also support the municipalities with the implementation of mSCOA</a:t>
            </a:r>
          </a:p>
          <a:p>
            <a:pPr>
              <a:lnSpc>
                <a:spcPct val="170000"/>
              </a:lnSpc>
            </a:pPr>
            <a:r>
              <a:rPr lang="en-US" sz="2700" b="0" dirty="0"/>
              <a:t>The MFHSP  provides hands-on support on </a:t>
            </a:r>
            <a:r>
              <a:rPr lang="en-US" sz="2700" b="0" u="sng" dirty="0"/>
              <a:t>technical financial management and provide institutional capacity</a:t>
            </a:r>
          </a:p>
          <a:p>
            <a:pPr>
              <a:lnSpc>
                <a:spcPct val="170000"/>
              </a:lnSpc>
            </a:pPr>
            <a:r>
              <a:rPr lang="en-US" sz="2700" b="0" dirty="0"/>
              <a:t>This is mainly achieved through the placement of Technical Advisors to municipalities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4554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63F9D-3883-4A95-B556-364369A6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of the Programme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FB939-61F9-4784-A800-E2ED36CAF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600" b="0" u="sng" dirty="0"/>
              <a:t>The mSCOA Technical Advisors are providing support in the following support areas: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The implementation of the mSCOA,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Implementation plan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 capacity building in implementation of mSCOA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Provide hands-on operational support to capacitate municipal officials to compile mSCOA compliant budget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Support municipalities to transact and report in the mSCOA environment.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5600" b="0" u="sng" dirty="0"/>
              <a:t>The Financial Management Technical Advisors are providing support in the following support areas: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Institutional support in the Budget and treasury office.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Supply chain management.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Asset management.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Accounting and Audit.</a:t>
            </a:r>
          </a:p>
          <a:p>
            <a:pPr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5600" b="0" dirty="0"/>
              <a:t>Budget and Revenue management.</a:t>
            </a:r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326331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504AAA-E448-FA3B-20E6-AB845E2832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354934"/>
              </p:ext>
            </p:extLst>
          </p:nvPr>
        </p:nvGraphicFramePr>
        <p:xfrm>
          <a:off x="0" y="1502230"/>
          <a:ext cx="12192001" cy="5491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203">
                  <a:extLst>
                    <a:ext uri="{9D8B030D-6E8A-4147-A177-3AD203B41FA5}">
                      <a16:colId xmlns:a16="http://schemas.microsoft.com/office/drawing/2014/main" val="3152614388"/>
                    </a:ext>
                  </a:extLst>
                </a:gridCol>
                <a:gridCol w="2696489">
                  <a:extLst>
                    <a:ext uri="{9D8B030D-6E8A-4147-A177-3AD203B41FA5}">
                      <a16:colId xmlns:a16="http://schemas.microsoft.com/office/drawing/2014/main" val="94083361"/>
                    </a:ext>
                  </a:extLst>
                </a:gridCol>
                <a:gridCol w="2513242">
                  <a:extLst>
                    <a:ext uri="{9D8B030D-6E8A-4147-A177-3AD203B41FA5}">
                      <a16:colId xmlns:a16="http://schemas.microsoft.com/office/drawing/2014/main" val="3733450564"/>
                    </a:ext>
                  </a:extLst>
                </a:gridCol>
                <a:gridCol w="2549810">
                  <a:extLst>
                    <a:ext uri="{9D8B030D-6E8A-4147-A177-3AD203B41FA5}">
                      <a16:colId xmlns:a16="http://schemas.microsoft.com/office/drawing/2014/main" val="352449410"/>
                    </a:ext>
                  </a:extLst>
                </a:gridCol>
                <a:gridCol w="2691257">
                  <a:extLst>
                    <a:ext uri="{9D8B030D-6E8A-4147-A177-3AD203B41FA5}">
                      <a16:colId xmlns:a16="http://schemas.microsoft.com/office/drawing/2014/main" val="32660976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No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Name &amp; Surname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Contract Commencement Date 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Focus Area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Municipality Deployed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2414861126"/>
                  </a:ext>
                </a:extLst>
              </a:tr>
              <a:tr h="49232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1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Charl Wennum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01 September 2022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mSCOA Technical Support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West Rand Region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3197466953"/>
                  </a:ext>
                </a:extLst>
              </a:tr>
              <a:tr h="49232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2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Knowledge Nkala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01 September 2022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mSCOA Technical Support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Sedibeng Region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3158387699"/>
                  </a:ext>
                </a:extLst>
              </a:tr>
              <a:tr h="723731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3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Peter Wilson 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01 December 2022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 rowSpan="8"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Financial Management Technical Support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Emfuleni LM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1135929637"/>
                  </a:ext>
                </a:extLst>
              </a:tr>
              <a:tr h="723731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>
                          <a:effectLst/>
                        </a:rPr>
                        <a:t>4</a:t>
                      </a:r>
                      <a:endParaRPr lang="en-ZA" sz="1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Sabata Makoele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01 December 2022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Financial Management Technical Support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Rand West City LM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4101892887"/>
                  </a:ext>
                </a:extLst>
              </a:tr>
              <a:tr h="723731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5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Dipuo Kodisang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300" dirty="0">
                          <a:effectLst/>
                        </a:rPr>
                        <a:t>02 January 2023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Financial Management Technical Support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effectLst/>
                        </a:rPr>
                        <a:t>Mogale City LM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3382949598"/>
                  </a:ext>
                </a:extLst>
              </a:tr>
              <a:tr h="36541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Bheki Mahlangu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 May 2023</a:t>
                      </a: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ZA" sz="13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esedi</a:t>
                      </a: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LM</a:t>
                      </a: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2916700024"/>
                  </a:ext>
                </a:extLst>
              </a:tr>
              <a:tr h="36541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Oscar Machimbirike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 May 2023</a:t>
                      </a: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Sedibeng DM</a:t>
                      </a: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3265852146"/>
                  </a:ext>
                </a:extLst>
              </a:tr>
              <a:tr h="36541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Takalani Nekhofhe </a:t>
                      </a: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 May 2023</a:t>
                      </a: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West Rand DM</a:t>
                      </a:r>
                    </a:p>
                    <a:p>
                      <a:pPr indent="457200" algn="l">
                        <a:lnSpc>
                          <a:spcPct val="115000"/>
                        </a:lnSpc>
                      </a:pP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614458638"/>
                  </a:ext>
                </a:extLst>
              </a:tr>
              <a:tr h="36541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  <a:endParaRPr lang="en-ZA" sz="13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Emmanuel Nyakopoto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 May 2023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Merafong City LM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1302995618"/>
                  </a:ext>
                </a:extLst>
              </a:tr>
              <a:tr h="36541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</a:pPr>
                      <a:endParaRPr lang="en-ZA" sz="13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Esther </a:t>
                      </a:r>
                      <a:r>
                        <a:rPr lang="en-US" sz="13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Chinyai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 May 2023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tc vMerge="1"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</a:pPr>
                      <a:endParaRPr lang="en-ZA" sz="1300" dirty="0">
                        <a:effectLst/>
                      </a:endParaRPr>
                    </a:p>
                  </a:txBody>
                  <a:tcPr marL="78819" marR="78819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Midvaal LM</a:t>
                      </a:r>
                      <a:endParaRPr lang="en-ZA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78819" marR="78819" marT="0" marB="0"/>
                </a:tc>
                <a:extLst>
                  <a:ext uri="{0D108BD9-81ED-4DB2-BD59-A6C34878D82A}">
                    <a16:rowId xmlns:a16="http://schemas.microsoft.com/office/drawing/2014/main" val="124191946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36B09E6-4D6A-4EB5-9985-E5B574A1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Placement of Advisors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9601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B23B7-9851-48A8-C7BD-7FA9134B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latin typeface="Abadi" panose="020B0604020104020204" pitchFamily="34" charset="0"/>
              </a:rPr>
              <a:t>MSCOA TA Support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443221-4E28-1E7C-CA59-C63169E844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2433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B23B7-9851-48A8-C7BD-7FA9134B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latin typeface="Abadi" panose="020B0604020104020204" pitchFamily="34" charset="0"/>
              </a:rPr>
              <a:t>SCM MFIP TA SUPPORT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851E91-8937-5D9C-AE6C-0D59DAA727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6337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FE2FE29-1120-4FE4-9FDA-311CBA66F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DD926EC-6F88-4D89-9AED-1C4C1AC0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2"/>
            <a:ext cx="4688632" cy="6857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8226" y="926649"/>
            <a:ext cx="4415290" cy="5066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3BE3671-0C43-4D05-A267-3400AD09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79" y="3758184"/>
            <a:ext cx="2139190" cy="2373963"/>
            <a:chOff x="723679" y="3758184"/>
            <a:chExt cx="2139190" cy="2373963"/>
          </a:xfrm>
        </p:grpSpPr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4284BA9C-01AC-48B3-8010-804869A07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6051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E232F3A-24DA-47FC-A6E7-8347EA07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4630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2B7D041A-D364-4BF2-9F8A-0294D0918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3209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1CB5A6AE-FC55-4655-AE45-5E9A3F32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88940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500BEBAD-632B-4E00-AD16-C6A03CD1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7472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29BEDA70-8722-46C0-A1EB-8CDFEE592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17111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3979BE25-E2B2-4CF8-85A1-65AD3E0CF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17495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9" name="Rectangle 59">
              <a:extLst>
                <a:ext uri="{FF2B5EF4-FFF2-40B4-BE49-F238E27FC236}">
                  <a16:creationId xmlns:a16="http://schemas.microsoft.com/office/drawing/2014/main" id="{2C9FF4D0-2F5C-4E54-AC5A-58A6169BA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0284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B94E4ABC-1B44-4E4D-9065-F67D887D7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75948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FDDFF3EB-39A2-4D3F-AD9F-0CF4409EA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89627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B732EBE-ED01-4374-8D0C-8AF6E5A5B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04333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D22DDEF5-6AF3-4D7C-BC62-4409D396B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3269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C376CD22-707A-45BF-B1E0-3F62124A5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4743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5" name="Rectangle 62">
              <a:extLst>
                <a:ext uri="{FF2B5EF4-FFF2-40B4-BE49-F238E27FC236}">
                  <a16:creationId xmlns:a16="http://schemas.microsoft.com/office/drawing/2014/main" id="{77D3C970-47FF-4506-B61A-DCAA63289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765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6" name="Rectangle 59">
              <a:extLst>
                <a:ext uri="{FF2B5EF4-FFF2-40B4-BE49-F238E27FC236}">
                  <a16:creationId xmlns:a16="http://schemas.microsoft.com/office/drawing/2014/main" id="{3D0163D1-030C-49AE-83F7-8B6F17D3F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618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7" name="Rectangle 2">
              <a:extLst>
                <a:ext uri="{FF2B5EF4-FFF2-40B4-BE49-F238E27FC236}">
                  <a16:creationId xmlns:a16="http://schemas.microsoft.com/office/drawing/2014/main" id="{68397BEB-F2C5-49D6-8F17-BC81796A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9104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8C1B7012-AA7A-4E78-965E-ABD7EC337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453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DA7F354-F3A6-49A0-AF9C-EC69C2A31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803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82531391-74CB-4FBD-97B7-D73D91C44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6152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3CD46824-FF3A-460F-8F13-1B2A420A1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501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15EE979E-5456-4D5F-83BF-158EB8B24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944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5123B19-3717-4BC1-B7CE-C6727099C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52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4" name="Rectangle 59">
              <a:extLst>
                <a:ext uri="{FF2B5EF4-FFF2-40B4-BE49-F238E27FC236}">
                  <a16:creationId xmlns:a16="http://schemas.microsoft.com/office/drawing/2014/main" id="{25F3BA9E-DEA1-4368-A4BE-FB9C9C3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42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5" name="Rectangle 62">
              <a:extLst>
                <a:ext uri="{FF2B5EF4-FFF2-40B4-BE49-F238E27FC236}">
                  <a16:creationId xmlns:a16="http://schemas.microsoft.com/office/drawing/2014/main" id="{0EFD15C2-3CE6-43C9-AA85-2000C0A6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9173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6" name="Rectangle 2">
              <a:extLst>
                <a:ext uri="{FF2B5EF4-FFF2-40B4-BE49-F238E27FC236}">
                  <a16:creationId xmlns:a16="http://schemas.microsoft.com/office/drawing/2014/main" id="{A7D19408-5ACA-46A3-8FC7-0A2B511B2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3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7" name="Rectangle 59">
              <a:extLst>
                <a:ext uri="{FF2B5EF4-FFF2-40B4-BE49-F238E27FC236}">
                  <a16:creationId xmlns:a16="http://schemas.microsoft.com/office/drawing/2014/main" id="{C39A546E-F35B-4AF5-9F7E-F7CC78DD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743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4C051F4E-E13F-4468-BCAB-379380355A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233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99A94C11-96BF-4E23-9B0F-CCCF0E690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583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0" name="Rectangle 2">
              <a:extLst>
                <a:ext uri="{FF2B5EF4-FFF2-40B4-BE49-F238E27FC236}">
                  <a16:creationId xmlns:a16="http://schemas.microsoft.com/office/drawing/2014/main" id="{2C253E13-7D4F-4651-B26F-C9A398426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874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6C607944-C3DA-49D0-B76C-ECF13B2E8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095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2" name="Rectangle 62">
              <a:extLst>
                <a:ext uri="{FF2B5EF4-FFF2-40B4-BE49-F238E27FC236}">
                  <a16:creationId xmlns:a16="http://schemas.microsoft.com/office/drawing/2014/main" id="{A044E8D2-BE36-4B3B-BF61-A4ED4D637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444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08C4C63A-4388-4C37-9D9C-5C1F9925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5794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14866A3A-FA92-4434-98E9-418FEC9B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143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F97CA9B-731E-47BF-B724-E6CD2C915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585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B9B7DB1A-1165-4D7C-95DC-D710F20E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49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7" name="Rectangle 59">
              <a:extLst>
                <a:ext uri="{FF2B5EF4-FFF2-40B4-BE49-F238E27FC236}">
                  <a16:creationId xmlns:a16="http://schemas.microsoft.com/office/drawing/2014/main" id="{737B22B9-9D11-4F36-9B12-FB41FBA4E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067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8" name="Rectangle 62">
              <a:extLst>
                <a:ext uri="{FF2B5EF4-FFF2-40B4-BE49-F238E27FC236}">
                  <a16:creationId xmlns:a16="http://schemas.microsoft.com/office/drawing/2014/main" id="{FBCEABA9-0D42-4E75-BBFB-8374262E8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Rectangle 2">
              <a:extLst>
                <a:ext uri="{FF2B5EF4-FFF2-40B4-BE49-F238E27FC236}">
                  <a16:creationId xmlns:a16="http://schemas.microsoft.com/office/drawing/2014/main" id="{66428691-A429-4D5E-AE96-E43B6F0E2D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0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Rectangle 59">
              <a:extLst>
                <a:ext uri="{FF2B5EF4-FFF2-40B4-BE49-F238E27FC236}">
                  <a16:creationId xmlns:a16="http://schemas.microsoft.com/office/drawing/2014/main" id="{5BCC330F-9915-4B86-97E9-BA49CBFEC0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384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ectangle 64">
              <a:extLst>
                <a:ext uri="{FF2B5EF4-FFF2-40B4-BE49-F238E27FC236}">
                  <a16:creationId xmlns:a16="http://schemas.microsoft.com/office/drawing/2014/main" id="{9A1A7FCA-8137-4FF0-9940-FB481BFD2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79875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2" name="Rectangle 66">
              <a:extLst>
                <a:ext uri="{FF2B5EF4-FFF2-40B4-BE49-F238E27FC236}">
                  <a16:creationId xmlns:a16="http://schemas.microsoft.com/office/drawing/2014/main" id="{3A9167A0-5576-4F2F-B5FE-431186597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24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508E7C-D529-CC37-3EE0-351FD818B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965" y="1321743"/>
            <a:ext cx="3787482" cy="42778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Abadi" panose="020B0604020104020204" pitchFamily="34" charset="0"/>
              </a:rPr>
              <a:t>MFHSP: </a:t>
            </a:r>
            <a:r>
              <a:rPr lang="en-US" sz="4000" dirty="0">
                <a:solidFill>
                  <a:srgbClr val="FFFFFF"/>
                </a:solidFill>
                <a:latin typeface="Abadi" panose="020B0604020104020204" pitchFamily="34" charset="0"/>
              </a:rPr>
              <a:t>Mogale City</a:t>
            </a:r>
            <a:endParaRPr lang="en-US" sz="4000" kern="1200" dirty="0">
              <a:solidFill>
                <a:srgbClr val="FFFFFF"/>
              </a:solidFill>
              <a:latin typeface="Abadi" panose="020B0604020104020204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83F107F-9294-4679-B247-91D8556A6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20F93971-D547-4C36-A076-D57249994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012A36A9-DFAE-4F57-9711-172E65EDA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8B6B96C8-D832-4071-A5D2-1F11CBF9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0FF1DEB5-31F1-464D-BDB3-EFE620642A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9" name="Rectangle 64">
              <a:extLst>
                <a:ext uri="{FF2B5EF4-FFF2-40B4-BE49-F238E27FC236}">
                  <a16:creationId xmlns:a16="http://schemas.microsoft.com/office/drawing/2014/main" id="{96B80410-DC2C-4DFC-B52E-CC5E6788B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0" name="Rectangle 66">
              <a:extLst>
                <a:ext uri="{FF2B5EF4-FFF2-40B4-BE49-F238E27FC236}">
                  <a16:creationId xmlns:a16="http://schemas.microsoft.com/office/drawing/2014/main" id="{9CE51CA3-95B8-44B4-B784-CE35A844D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1" name="Rectangle 64">
              <a:extLst>
                <a:ext uri="{FF2B5EF4-FFF2-40B4-BE49-F238E27FC236}">
                  <a16:creationId xmlns:a16="http://schemas.microsoft.com/office/drawing/2014/main" id="{FA1EB8B0-6221-4A35-A5F2-46E9A78CB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2" name="Rectangle 66">
              <a:extLst>
                <a:ext uri="{FF2B5EF4-FFF2-40B4-BE49-F238E27FC236}">
                  <a16:creationId xmlns:a16="http://schemas.microsoft.com/office/drawing/2014/main" id="{FDA530E1-5E88-4861-8642-F5B6A715B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854D2927-5C3A-424C-B30D-6048719C8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9B9A782D-CE07-499E-81BB-3F6D2E7EF0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BDEBE12E-1915-4596-A0A7-9C61CAF8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4FBDEF84-1447-47C6-998D-A35B78E0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6F468-77DF-FFC6-560A-0CC514A1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2693" y="1188719"/>
            <a:ext cx="5561320" cy="480446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1800" b="0" i="0" u="sng" strike="noStrike" dirty="0">
                <a:effectLst/>
                <a:latin typeface="Arial" panose="020B0604020202020204" pitchFamily="34" charset="0"/>
              </a:rPr>
              <a:t>OPCA Issues: </a:t>
            </a:r>
            <a:r>
              <a:rPr lang="en-US" sz="1800" b="0" i="0" u="none" strike="noStrike" dirty="0">
                <a:effectLst/>
                <a:latin typeface="Arial" panose="020B0604020202020204" pitchFamily="34" charset="0"/>
              </a:rPr>
              <a:t>Assisted the municipality i</a:t>
            </a:r>
            <a:r>
              <a:rPr lang="en-US" sz="1800" b="0" dirty="0">
                <a:latin typeface="Arial" panose="020B0604020202020204" pitchFamily="34" charset="0"/>
              </a:rPr>
              <a:t>n clearing AGSA audit findings on Property, Plant and Equipment as well as investment property </a:t>
            </a:r>
          </a:p>
          <a:p>
            <a:pPr>
              <a:lnSpc>
                <a:spcPct val="150000"/>
              </a:lnSpc>
            </a:pPr>
            <a:r>
              <a:rPr lang="en-US" sz="1800" b="0" i="0" u="sng" strike="noStrike" dirty="0">
                <a:effectLst/>
                <a:latin typeface="Arial" panose="020B0604020202020204" pitchFamily="34" charset="0"/>
              </a:rPr>
              <a:t>Trade Payables: </a:t>
            </a:r>
            <a:r>
              <a:rPr lang="en-US" sz="1800" b="0" i="0" u="none" strike="noStrike" dirty="0">
                <a:effectLst/>
                <a:latin typeface="Arial" panose="020B0604020202020204" pitchFamily="34" charset="0"/>
              </a:rPr>
              <a:t>Assisted the municipality in drafting the Es</a:t>
            </a:r>
            <a:r>
              <a:rPr lang="en-US" sz="1800" b="0" dirty="0">
                <a:latin typeface="Arial" panose="020B0604020202020204" pitchFamily="34" charset="0"/>
              </a:rPr>
              <a:t>kom debt relief application </a:t>
            </a:r>
          </a:p>
          <a:p>
            <a:pPr>
              <a:lnSpc>
                <a:spcPct val="150000"/>
              </a:lnSpc>
            </a:pPr>
            <a:r>
              <a:rPr lang="en-US" sz="1800" b="0" u="sng" dirty="0">
                <a:latin typeface="Arial" panose="020B0604020202020204" pitchFamily="34" charset="0"/>
              </a:rPr>
              <a:t>Budgeting:</a:t>
            </a:r>
            <a:r>
              <a:rPr lang="en-US" sz="1800" b="0" dirty="0">
                <a:latin typeface="Arial" panose="020B0604020202020204" pitchFamily="34" charset="0"/>
              </a:rPr>
              <a:t> Review In Year Monitoring (M09-2023) assessment</a:t>
            </a:r>
          </a:p>
          <a:p>
            <a:pPr>
              <a:lnSpc>
                <a:spcPct val="150000"/>
              </a:lnSpc>
            </a:pPr>
            <a:r>
              <a:rPr lang="en-US" sz="1800" b="0" u="sng" dirty="0">
                <a:latin typeface="Arial" panose="020B0604020202020204" pitchFamily="34" charset="0"/>
              </a:rPr>
              <a:t>SCM Issues: </a:t>
            </a:r>
            <a:r>
              <a:rPr lang="en-US" sz="1800" b="0" dirty="0">
                <a:latin typeface="Arial" panose="020B0604020202020204" pitchFamily="34" charset="0"/>
              </a:rPr>
              <a:t>Reviewed municipality’s contract register, </a:t>
            </a:r>
          </a:p>
          <a:p>
            <a:pPr>
              <a:lnSpc>
                <a:spcPct val="150000"/>
              </a:lnSpc>
            </a:pPr>
            <a:r>
              <a:rPr lang="en-US" sz="1800" b="0" u="sng" dirty="0">
                <a:latin typeface="Arial" panose="020B0604020202020204" pitchFamily="34" charset="0"/>
              </a:rPr>
              <a:t>Budget Management: </a:t>
            </a:r>
            <a:r>
              <a:rPr lang="en-US" sz="1800" b="0" dirty="0">
                <a:latin typeface="Arial" panose="020B0604020202020204" pitchFamily="34" charset="0"/>
              </a:rPr>
              <a:t>Developed strategic plan for obtaining funded budget</a:t>
            </a:r>
            <a:endParaRPr lang="en-US" sz="1800" b="1" i="0" u="none" strike="noStrike" dirty="0">
              <a:effectLst/>
              <a:latin typeface="Arial" panose="020B0604020202020204" pitchFamily="34" charset="0"/>
            </a:endParaRPr>
          </a:p>
          <a:p>
            <a:pPr marL="11430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55291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FE2FE29-1120-4FE4-9FDA-311CBA66F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DD926EC-6F88-4D89-9AED-1C4C1AC0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2"/>
            <a:ext cx="4688632" cy="6857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8226" y="926649"/>
            <a:ext cx="4415290" cy="5066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3BE3671-0C43-4D05-A267-3400AD09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79" y="3758184"/>
            <a:ext cx="2139190" cy="2373963"/>
            <a:chOff x="723679" y="3758184"/>
            <a:chExt cx="2139190" cy="2373963"/>
          </a:xfrm>
        </p:grpSpPr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4284BA9C-01AC-48B3-8010-804869A07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6051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E232F3A-24DA-47FC-A6E7-8347EA07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4630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2B7D041A-D364-4BF2-9F8A-0294D0918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3209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1CB5A6AE-FC55-4655-AE45-5E9A3F32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88940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500BEBAD-632B-4E00-AD16-C6A03CD1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7472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29BEDA70-8722-46C0-A1EB-8CDFEE592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17111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3979BE25-E2B2-4CF8-85A1-65AD3E0CF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17495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9" name="Rectangle 59">
              <a:extLst>
                <a:ext uri="{FF2B5EF4-FFF2-40B4-BE49-F238E27FC236}">
                  <a16:creationId xmlns:a16="http://schemas.microsoft.com/office/drawing/2014/main" id="{2C9FF4D0-2F5C-4E54-AC5A-58A6169BA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0284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B94E4ABC-1B44-4E4D-9065-F67D887D7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75948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FDDFF3EB-39A2-4D3F-AD9F-0CF4409EA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89627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B732EBE-ED01-4374-8D0C-8AF6E5A5B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04333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D22DDEF5-6AF3-4D7C-BC62-4409D396B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3269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C376CD22-707A-45BF-B1E0-3F62124A5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4743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5" name="Rectangle 62">
              <a:extLst>
                <a:ext uri="{FF2B5EF4-FFF2-40B4-BE49-F238E27FC236}">
                  <a16:creationId xmlns:a16="http://schemas.microsoft.com/office/drawing/2014/main" id="{77D3C970-47FF-4506-B61A-DCAA63289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765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6" name="Rectangle 59">
              <a:extLst>
                <a:ext uri="{FF2B5EF4-FFF2-40B4-BE49-F238E27FC236}">
                  <a16:creationId xmlns:a16="http://schemas.microsoft.com/office/drawing/2014/main" id="{3D0163D1-030C-49AE-83F7-8B6F17D3F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618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7" name="Rectangle 2">
              <a:extLst>
                <a:ext uri="{FF2B5EF4-FFF2-40B4-BE49-F238E27FC236}">
                  <a16:creationId xmlns:a16="http://schemas.microsoft.com/office/drawing/2014/main" id="{68397BEB-F2C5-49D6-8F17-BC81796A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9104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8C1B7012-AA7A-4E78-965E-ABD7EC337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453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DA7F354-F3A6-49A0-AF9C-EC69C2A31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803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82531391-74CB-4FBD-97B7-D73D91C44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6152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3CD46824-FF3A-460F-8F13-1B2A420A1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501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15EE979E-5456-4D5F-83BF-158EB8B24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944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B5123B19-3717-4BC1-B7CE-C6727099C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52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4" name="Rectangle 59">
              <a:extLst>
                <a:ext uri="{FF2B5EF4-FFF2-40B4-BE49-F238E27FC236}">
                  <a16:creationId xmlns:a16="http://schemas.microsoft.com/office/drawing/2014/main" id="{25F3BA9E-DEA1-4368-A4BE-FB9C9C3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42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5" name="Rectangle 62">
              <a:extLst>
                <a:ext uri="{FF2B5EF4-FFF2-40B4-BE49-F238E27FC236}">
                  <a16:creationId xmlns:a16="http://schemas.microsoft.com/office/drawing/2014/main" id="{0EFD15C2-3CE6-43C9-AA85-2000C0A6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9173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6" name="Rectangle 2">
              <a:extLst>
                <a:ext uri="{FF2B5EF4-FFF2-40B4-BE49-F238E27FC236}">
                  <a16:creationId xmlns:a16="http://schemas.microsoft.com/office/drawing/2014/main" id="{A7D19408-5ACA-46A3-8FC7-0A2B511B2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3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7" name="Rectangle 59">
              <a:extLst>
                <a:ext uri="{FF2B5EF4-FFF2-40B4-BE49-F238E27FC236}">
                  <a16:creationId xmlns:a16="http://schemas.microsoft.com/office/drawing/2014/main" id="{C39A546E-F35B-4AF5-9F7E-F7CC78DD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743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4C051F4E-E13F-4468-BCAB-379380355A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233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99A94C11-96BF-4E23-9B0F-CCCF0E690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583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0" name="Rectangle 2">
              <a:extLst>
                <a:ext uri="{FF2B5EF4-FFF2-40B4-BE49-F238E27FC236}">
                  <a16:creationId xmlns:a16="http://schemas.microsoft.com/office/drawing/2014/main" id="{2C253E13-7D4F-4651-B26F-C9A398426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874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6C607944-C3DA-49D0-B76C-ECF13B2E8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095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2" name="Rectangle 62">
              <a:extLst>
                <a:ext uri="{FF2B5EF4-FFF2-40B4-BE49-F238E27FC236}">
                  <a16:creationId xmlns:a16="http://schemas.microsoft.com/office/drawing/2014/main" id="{A044E8D2-BE36-4B3B-BF61-A4ED4D637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444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08C4C63A-4388-4C37-9D9C-5C1F9925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5794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14866A3A-FA92-4434-98E9-418FEC9B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143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F97CA9B-731E-47BF-B724-E6CD2C915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585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B9B7DB1A-1165-4D7C-95DC-D710F20E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49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7" name="Rectangle 59">
              <a:extLst>
                <a:ext uri="{FF2B5EF4-FFF2-40B4-BE49-F238E27FC236}">
                  <a16:creationId xmlns:a16="http://schemas.microsoft.com/office/drawing/2014/main" id="{737B22B9-9D11-4F36-9B12-FB41FBA4E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067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8" name="Rectangle 62">
              <a:extLst>
                <a:ext uri="{FF2B5EF4-FFF2-40B4-BE49-F238E27FC236}">
                  <a16:creationId xmlns:a16="http://schemas.microsoft.com/office/drawing/2014/main" id="{FBCEABA9-0D42-4E75-BBFB-8374262E8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9" name="Rectangle 2">
              <a:extLst>
                <a:ext uri="{FF2B5EF4-FFF2-40B4-BE49-F238E27FC236}">
                  <a16:creationId xmlns:a16="http://schemas.microsoft.com/office/drawing/2014/main" id="{66428691-A429-4D5E-AE96-E43B6F0E2D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0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Rectangle 59">
              <a:extLst>
                <a:ext uri="{FF2B5EF4-FFF2-40B4-BE49-F238E27FC236}">
                  <a16:creationId xmlns:a16="http://schemas.microsoft.com/office/drawing/2014/main" id="{5BCC330F-9915-4B86-97E9-BA49CBFEC0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384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ectangle 64">
              <a:extLst>
                <a:ext uri="{FF2B5EF4-FFF2-40B4-BE49-F238E27FC236}">
                  <a16:creationId xmlns:a16="http://schemas.microsoft.com/office/drawing/2014/main" id="{9A1A7FCA-8137-4FF0-9940-FB481BFD2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79875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2" name="Rectangle 66">
              <a:extLst>
                <a:ext uri="{FF2B5EF4-FFF2-40B4-BE49-F238E27FC236}">
                  <a16:creationId xmlns:a16="http://schemas.microsoft.com/office/drawing/2014/main" id="{3A9167A0-5576-4F2F-B5FE-431186597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24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508E7C-D529-CC37-3EE0-351FD818B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965" y="1321743"/>
            <a:ext cx="3787482" cy="42778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Abadi" panose="020B0604020104020204" pitchFamily="34" charset="0"/>
              </a:rPr>
              <a:t>MFHSP: Rand West City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83F107F-9294-4679-B247-91D8556A6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20F93971-D547-4C36-A076-D57249994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012A36A9-DFAE-4F57-9711-172E65EDA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8B6B96C8-D832-4071-A5D2-1F11CBF9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0FF1DEB5-31F1-464D-BDB3-EFE620642A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9" name="Rectangle 64">
              <a:extLst>
                <a:ext uri="{FF2B5EF4-FFF2-40B4-BE49-F238E27FC236}">
                  <a16:creationId xmlns:a16="http://schemas.microsoft.com/office/drawing/2014/main" id="{96B80410-DC2C-4DFC-B52E-CC5E6788B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0" name="Rectangle 66">
              <a:extLst>
                <a:ext uri="{FF2B5EF4-FFF2-40B4-BE49-F238E27FC236}">
                  <a16:creationId xmlns:a16="http://schemas.microsoft.com/office/drawing/2014/main" id="{9CE51CA3-95B8-44B4-B784-CE35A844D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1" name="Rectangle 64">
              <a:extLst>
                <a:ext uri="{FF2B5EF4-FFF2-40B4-BE49-F238E27FC236}">
                  <a16:creationId xmlns:a16="http://schemas.microsoft.com/office/drawing/2014/main" id="{FA1EB8B0-6221-4A35-A5F2-46E9A78CB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2" name="Rectangle 66">
              <a:extLst>
                <a:ext uri="{FF2B5EF4-FFF2-40B4-BE49-F238E27FC236}">
                  <a16:creationId xmlns:a16="http://schemas.microsoft.com/office/drawing/2014/main" id="{FDA530E1-5E88-4861-8642-F5B6A715B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854D2927-5C3A-424C-B30D-6048719C8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9B9A782D-CE07-499E-81BB-3F6D2E7EF0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BDEBE12E-1915-4596-A0A7-9C61CAF8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4FBDEF84-1447-47C6-998D-A35B78E0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6F468-77DF-FFC6-560A-0CC514A1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2693" y="1188719"/>
            <a:ext cx="5561320" cy="4804465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indent="-228600">
              <a:lnSpc>
                <a:spcPct val="150000"/>
              </a:lnSpc>
            </a:pPr>
            <a:r>
              <a:rPr lang="en-US" sz="1800" b="0" dirty="0">
                <a:latin typeface="Abadi" panose="020B0604020104020204" pitchFamily="34" charset="0"/>
              </a:rPr>
              <a:t>Reviewed the municipal revenue value chain and make the following recommendations: </a:t>
            </a:r>
          </a:p>
          <a:p>
            <a:pPr lvl="1">
              <a:lnSpc>
                <a:spcPct val="150000"/>
              </a:lnSpc>
            </a:pPr>
            <a:r>
              <a:rPr lang="en-US" sz="1800" b="0" u="sng" dirty="0">
                <a:latin typeface="Abadi" panose="020B0604020104020204" pitchFamily="34" charset="0"/>
              </a:rPr>
              <a:t>Turnaround times </a:t>
            </a:r>
            <a:r>
              <a:rPr lang="en-US" sz="1800" b="0" dirty="0">
                <a:latin typeface="Abadi" panose="020B0604020104020204" pitchFamily="34" charset="0"/>
              </a:rPr>
              <a:t>for replacement of meters needs to be improved; </a:t>
            </a:r>
          </a:p>
          <a:p>
            <a:pPr lvl="1">
              <a:lnSpc>
                <a:spcPct val="150000"/>
              </a:lnSpc>
            </a:pPr>
            <a:r>
              <a:rPr lang="en-US" sz="1800" b="0" dirty="0">
                <a:latin typeface="Abadi" panose="020B0604020104020204" pitchFamily="34" charset="0"/>
              </a:rPr>
              <a:t>Customer </a:t>
            </a:r>
            <a:r>
              <a:rPr lang="en-US" sz="1800" b="0" u="sng" dirty="0">
                <a:latin typeface="Abadi" panose="020B0604020104020204" pitchFamily="34" charset="0"/>
              </a:rPr>
              <a:t>query logging system needs </a:t>
            </a:r>
            <a:r>
              <a:rPr lang="en-US" sz="1800" b="0" dirty="0">
                <a:latin typeface="Abadi" panose="020B0604020104020204" pitchFamily="34" charset="0"/>
              </a:rPr>
              <a:t>to be implemented i.e. customers must be allocated a reference number for all calls/queries logged at one stop;  </a:t>
            </a:r>
          </a:p>
          <a:p>
            <a:pPr lvl="1">
              <a:lnSpc>
                <a:spcPct val="150000"/>
              </a:lnSpc>
            </a:pPr>
            <a:r>
              <a:rPr lang="en-US" sz="1800" b="0" dirty="0">
                <a:latin typeface="Abadi" panose="020B0604020104020204" pitchFamily="34" charset="0"/>
              </a:rPr>
              <a:t>BTO should consider entering into a </a:t>
            </a:r>
            <a:r>
              <a:rPr lang="en-US" sz="1800" b="0" u="sng" dirty="0">
                <a:latin typeface="Abadi" panose="020B0604020104020204" pitchFamily="34" charset="0"/>
              </a:rPr>
              <a:t>Service Level Agreement </a:t>
            </a:r>
            <a:r>
              <a:rPr lang="en-US" sz="1800" b="0" dirty="0">
                <a:latin typeface="Abadi" panose="020B0604020104020204" pitchFamily="34" charset="0"/>
              </a:rPr>
              <a:t>with technical department and it should be managed by both CFO and EM: Technical. </a:t>
            </a:r>
          </a:p>
          <a:p>
            <a:pPr lvl="1">
              <a:lnSpc>
                <a:spcPct val="150000"/>
              </a:lnSpc>
            </a:pPr>
            <a:r>
              <a:rPr lang="en-US" sz="1800" b="0" dirty="0">
                <a:latin typeface="Abadi" panose="020B0604020104020204" pitchFamily="34" charset="0"/>
              </a:rPr>
              <a:t>Once the </a:t>
            </a:r>
            <a:r>
              <a:rPr lang="en-US" sz="1800" b="0" u="sng" dirty="0">
                <a:latin typeface="Abadi" panose="020B0604020104020204" pitchFamily="34" charset="0"/>
              </a:rPr>
              <a:t>policies are revised there is a need to workshop </a:t>
            </a:r>
            <a:r>
              <a:rPr lang="en-US" sz="1800" b="0" dirty="0">
                <a:latin typeface="Abadi" panose="020B0604020104020204" pitchFamily="34" charset="0"/>
              </a:rPr>
              <a:t>all municipal employees, councilors and the community on these policies and why they are necessary for the financial health of the municipality and provision of services by the municipality.  </a:t>
            </a:r>
          </a:p>
          <a:p>
            <a:pPr lvl="1">
              <a:lnSpc>
                <a:spcPct val="150000"/>
              </a:lnSpc>
            </a:pPr>
            <a:r>
              <a:rPr lang="en-US" sz="1800" b="0" dirty="0">
                <a:latin typeface="Abadi" panose="020B0604020104020204" pitchFamily="34" charset="0"/>
              </a:rPr>
              <a:t>Meter </a:t>
            </a:r>
            <a:r>
              <a:rPr lang="en-US" sz="1800" b="0" u="sng" dirty="0">
                <a:latin typeface="Abadi" panose="020B0604020104020204" pitchFamily="34" charset="0"/>
              </a:rPr>
              <a:t>reading equipment software update </a:t>
            </a:r>
            <a:r>
              <a:rPr lang="en-US" sz="1800" b="0" dirty="0">
                <a:latin typeface="Abadi" panose="020B0604020104020204" pitchFamily="34" charset="0"/>
              </a:rPr>
              <a:t>seem to create a challenge for meter readers. A control over the update of software is important to manage unnecessary work stoppages;</a:t>
            </a:r>
          </a:p>
          <a:p>
            <a:pPr indent="-22860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872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of Content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marR="0" lvl="2" indent="-347663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Background – Establishment and Appointment of the MPAC.</a:t>
            </a:r>
          </a:p>
          <a:p>
            <a:pPr marL="0" marR="0" lvl="2" indent="0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7663" marR="0" lvl="2" indent="-347663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Support provided to MPACs.</a:t>
            </a:r>
          </a:p>
          <a:p>
            <a:pPr marL="0" marR="0" lvl="2" indent="0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7663" marR="0" lvl="2" indent="-347663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MPAC Responsibility as per MFMA</a:t>
            </a:r>
          </a:p>
          <a:p>
            <a:pPr marL="0" marR="0" lvl="2" indent="0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7663" marR="0" lvl="2" indent="-347663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Challenges</a:t>
            </a:r>
          </a:p>
          <a:p>
            <a:pPr marL="0" marR="0" lvl="2" indent="0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7663" marR="0" lvl="2" indent="-347663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Future support to be provided to Municipal Public Accounts Committees</a:t>
            </a:r>
          </a:p>
          <a:p>
            <a:pPr marL="0" marR="0" lvl="2" indent="0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347663" marR="0" lvl="2" indent="-347663" algn="just" defTabSz="914400" rtl="0" eaLnBrk="1" fontAlgn="auto" latinLnBrk="0" hangingPunc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Municipal Finance Hands-On Support Programme (MFHSP)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3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813D0-DAAF-0682-011C-4CCD13EBA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900" kern="1200" dirty="0">
                <a:latin typeface="Abadi" panose="020B0604020104020204" pitchFamily="34" charset="0"/>
              </a:rPr>
              <a:t>MFHSP – TASK IMPLEMENTATION: Emfuleni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45EB2D-712A-1842-D7CA-A5E19D55FA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68389" y="296333"/>
          <a:ext cx="6263640" cy="546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865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69EBC1-94E5-4672-A8D6-D6DC57793AA8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4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00DFD6-4D3D-40CF-98FC-E4A4170A7CC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5D57192-175F-4949-9306-16C0A9099996}"/>
              </a:ext>
            </a:extLst>
          </p:cNvPr>
          <p:cNvGrpSpPr/>
          <p:nvPr/>
        </p:nvGrpSpPr>
        <p:grpSpPr>
          <a:xfrm>
            <a:off x="0" y="1827760"/>
            <a:ext cx="12192000" cy="3385107"/>
            <a:chOff x="0" y="2196958"/>
            <a:chExt cx="12192000" cy="338510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C2F8FA9-6888-4A10-8182-4146496EC939}"/>
                </a:ext>
              </a:extLst>
            </p:cNvPr>
            <p:cNvSpPr/>
            <p:nvPr/>
          </p:nvSpPr>
          <p:spPr>
            <a:xfrm>
              <a:off x="0" y="5483495"/>
              <a:ext cx="12192000" cy="985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423C31B-87EB-420D-A179-827CD372C489}"/>
                </a:ext>
              </a:extLst>
            </p:cNvPr>
            <p:cNvSpPr/>
            <p:nvPr/>
          </p:nvSpPr>
          <p:spPr>
            <a:xfrm>
              <a:off x="0" y="2196958"/>
              <a:ext cx="3884747" cy="985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4DF9DB3-5F41-46CF-8449-C35D1D37A2D7}"/>
                </a:ext>
              </a:extLst>
            </p:cNvPr>
            <p:cNvSpPr/>
            <p:nvPr/>
          </p:nvSpPr>
          <p:spPr>
            <a:xfrm>
              <a:off x="8307253" y="2196958"/>
              <a:ext cx="3884747" cy="985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434C5FD-E02F-46C7-877A-BE77343F22BB}"/>
                </a:ext>
              </a:extLst>
            </p:cNvPr>
            <p:cNvSpPr txBox="1"/>
            <p:nvPr/>
          </p:nvSpPr>
          <p:spPr>
            <a:xfrm>
              <a:off x="3743739" y="2487406"/>
              <a:ext cx="47045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Georgia" panose="02040502050405020303" pitchFamily="18" charset="0"/>
                  <a:ea typeface="+mn-ea"/>
                  <a:cs typeface="+mn-cs"/>
                </a:rPr>
                <a:t>Thank you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52B4FB1-171C-4E5D-9C95-17186CE751EF}"/>
                </a:ext>
              </a:extLst>
            </p:cNvPr>
            <p:cNvGrpSpPr/>
            <p:nvPr/>
          </p:nvGrpSpPr>
          <p:grpSpPr>
            <a:xfrm>
              <a:off x="1611332" y="3983156"/>
              <a:ext cx="9952017" cy="1436328"/>
              <a:chOff x="1611333" y="3903644"/>
              <a:chExt cx="9952017" cy="1436328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D9D9B6C-D027-4328-B145-8F064AD04DA0}"/>
                  </a:ext>
                </a:extLst>
              </p:cNvPr>
              <p:cNvGrpSpPr/>
              <p:nvPr/>
            </p:nvGrpSpPr>
            <p:grpSpPr>
              <a:xfrm>
                <a:off x="1611333" y="3903644"/>
                <a:ext cx="3094017" cy="1436328"/>
                <a:chOff x="5364613" y="2217760"/>
                <a:chExt cx="3575756" cy="1659964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7BD2E4F-68EB-46E4-AB4F-87A0F465E435}"/>
                    </a:ext>
                  </a:extLst>
                </p:cNvPr>
                <p:cNvSpPr txBox="1"/>
                <p:nvPr/>
              </p:nvSpPr>
              <p:spPr>
                <a:xfrm>
                  <a:off x="5364613" y="3522026"/>
                  <a:ext cx="3575756" cy="3556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+mn-cs"/>
                    </a:rPr>
                    <a:t>Address : 75 Fox Street, JHB, 2017</a:t>
                  </a:r>
                </a:p>
              </p:txBody>
            </p: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B5267560-1A18-4365-B521-A9D1B65923FE}"/>
                    </a:ext>
                  </a:extLst>
                </p:cNvPr>
                <p:cNvGrpSpPr/>
                <p:nvPr/>
              </p:nvGrpSpPr>
              <p:grpSpPr>
                <a:xfrm>
                  <a:off x="6221106" y="2217760"/>
                  <a:ext cx="914400" cy="914400"/>
                  <a:chOff x="5904353" y="2217760"/>
                  <a:chExt cx="914400" cy="914400"/>
                </a:xfrm>
              </p:grpSpPr>
              <p:sp>
                <p:nvSpPr>
                  <p:cNvPr id="13" name="Oval 12">
                    <a:extLst>
                      <a:ext uri="{FF2B5EF4-FFF2-40B4-BE49-F238E27FC236}">
                        <a16:creationId xmlns:a16="http://schemas.microsoft.com/office/drawing/2014/main" id="{7B641458-3289-4CD7-9DF1-59C36FBBDBD9}"/>
                      </a:ext>
                    </a:extLst>
                  </p:cNvPr>
                  <p:cNvSpPr/>
                  <p:nvPr/>
                </p:nvSpPr>
                <p:spPr>
                  <a:xfrm>
                    <a:off x="5904353" y="221776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>
                    <a:solidFill>
                      <a:schemeClr val="bg1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" name="Freeform 24">
                    <a:extLst>
                      <a:ext uri="{FF2B5EF4-FFF2-40B4-BE49-F238E27FC236}">
                        <a16:creationId xmlns:a16="http://schemas.microsoft.com/office/drawing/2014/main" id="{8BCD6153-FA48-4DD3-A01A-6C7F4C3D3500}"/>
                      </a:ext>
                    </a:extLst>
                  </p:cNvPr>
                  <p:cNvSpPr/>
                  <p:nvPr/>
                </p:nvSpPr>
                <p:spPr>
                  <a:xfrm>
                    <a:off x="6154900" y="2488501"/>
                    <a:ext cx="413306" cy="372918"/>
                  </a:xfrm>
                  <a:custGeom>
                    <a:avLst/>
                    <a:gdLst>
                      <a:gd name="connsiteX0" fmla="*/ 154760 w 299964"/>
                      <a:gd name="connsiteY0" fmla="*/ 63510 h 270650"/>
                      <a:gd name="connsiteX1" fmla="*/ 256754 w 299964"/>
                      <a:gd name="connsiteY1" fmla="*/ 137360 h 270650"/>
                      <a:gd name="connsiteX2" fmla="*/ 255178 w 299964"/>
                      <a:gd name="connsiteY2" fmla="*/ 270650 h 270650"/>
                      <a:gd name="connsiteX3" fmla="*/ 192923 w 299964"/>
                      <a:gd name="connsiteY3" fmla="*/ 270650 h 270650"/>
                      <a:gd name="connsiteX4" fmla="*/ 192923 w 299964"/>
                      <a:gd name="connsiteY4" fmla="*/ 170683 h 270650"/>
                      <a:gd name="connsiteX5" fmla="*/ 115245 w 299964"/>
                      <a:gd name="connsiteY5" fmla="*/ 170683 h 270650"/>
                      <a:gd name="connsiteX6" fmla="*/ 115245 w 299964"/>
                      <a:gd name="connsiteY6" fmla="*/ 270650 h 270650"/>
                      <a:gd name="connsiteX7" fmla="*/ 51414 w 299964"/>
                      <a:gd name="connsiteY7" fmla="*/ 270650 h 270650"/>
                      <a:gd name="connsiteX8" fmla="*/ 51414 w 299964"/>
                      <a:gd name="connsiteY8" fmla="*/ 137360 h 270650"/>
                      <a:gd name="connsiteX9" fmla="*/ 154760 w 299964"/>
                      <a:gd name="connsiteY9" fmla="*/ 63510 h 270650"/>
                      <a:gd name="connsiteX10" fmla="*/ 149441 w 299964"/>
                      <a:gd name="connsiteY10" fmla="*/ 111 h 270650"/>
                      <a:gd name="connsiteX11" fmla="*/ 167828 w 299964"/>
                      <a:gd name="connsiteY11" fmla="*/ 6100 h 270650"/>
                      <a:gd name="connsiteX12" fmla="*/ 291622 w 299964"/>
                      <a:gd name="connsiteY12" fmla="*/ 91255 h 270650"/>
                      <a:gd name="connsiteX13" fmla="*/ 296572 w 299964"/>
                      <a:gd name="connsiteY13" fmla="*/ 118025 h 270650"/>
                      <a:gd name="connsiteX14" fmla="*/ 269802 w 299964"/>
                      <a:gd name="connsiteY14" fmla="*/ 122975 h 270650"/>
                      <a:gd name="connsiteX15" fmla="*/ 151955 w 299964"/>
                      <a:gd name="connsiteY15" fmla="*/ 41912 h 270650"/>
                      <a:gd name="connsiteX16" fmla="*/ 30393 w 299964"/>
                      <a:gd name="connsiteY16" fmla="*/ 128186 h 270650"/>
                      <a:gd name="connsiteX17" fmla="*/ 3553 w 299964"/>
                      <a:gd name="connsiteY17" fmla="*/ 123629 h 270650"/>
                      <a:gd name="connsiteX18" fmla="*/ 8110 w 299964"/>
                      <a:gd name="connsiteY18" fmla="*/ 96789 h 270650"/>
                      <a:gd name="connsiteX19" fmla="*/ 134860 w 299964"/>
                      <a:gd name="connsiteY19" fmla="*/ 6832 h 270650"/>
                      <a:gd name="connsiteX20" fmla="*/ 134875 w 299964"/>
                      <a:gd name="connsiteY20" fmla="*/ 6798 h 270650"/>
                      <a:gd name="connsiteX21" fmla="*/ 149441 w 299964"/>
                      <a:gd name="connsiteY21" fmla="*/ 111 h 2706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99964" h="270650">
                        <a:moveTo>
                          <a:pt x="154760" y="63510"/>
                        </a:moveTo>
                        <a:lnTo>
                          <a:pt x="256754" y="137360"/>
                        </a:lnTo>
                        <a:lnTo>
                          <a:pt x="255178" y="270650"/>
                        </a:lnTo>
                        <a:lnTo>
                          <a:pt x="192923" y="270650"/>
                        </a:lnTo>
                        <a:lnTo>
                          <a:pt x="192923" y="170683"/>
                        </a:lnTo>
                        <a:lnTo>
                          <a:pt x="115245" y="170683"/>
                        </a:lnTo>
                        <a:lnTo>
                          <a:pt x="115245" y="270650"/>
                        </a:lnTo>
                        <a:lnTo>
                          <a:pt x="51414" y="270650"/>
                        </a:lnTo>
                        <a:lnTo>
                          <a:pt x="51414" y="137360"/>
                        </a:lnTo>
                        <a:cubicBezTo>
                          <a:pt x="86988" y="109892"/>
                          <a:pt x="127741" y="83324"/>
                          <a:pt x="154760" y="63510"/>
                        </a:cubicBezTo>
                        <a:close/>
                        <a:moveTo>
                          <a:pt x="149441" y="111"/>
                        </a:moveTo>
                        <a:cubicBezTo>
                          <a:pt x="154487" y="-456"/>
                          <a:pt x="160170" y="1089"/>
                          <a:pt x="167828" y="6100"/>
                        </a:cubicBezTo>
                        <a:lnTo>
                          <a:pt x="291622" y="91255"/>
                        </a:lnTo>
                        <a:cubicBezTo>
                          <a:pt x="300381" y="97280"/>
                          <a:pt x="302598" y="109265"/>
                          <a:pt x="296572" y="118025"/>
                        </a:cubicBezTo>
                        <a:cubicBezTo>
                          <a:pt x="290547" y="126784"/>
                          <a:pt x="278561" y="129001"/>
                          <a:pt x="269802" y="122975"/>
                        </a:cubicBezTo>
                        <a:lnTo>
                          <a:pt x="151955" y="41912"/>
                        </a:lnTo>
                        <a:lnTo>
                          <a:pt x="30393" y="128186"/>
                        </a:lnTo>
                        <a:cubicBezTo>
                          <a:pt x="21723" y="134339"/>
                          <a:pt x="9706" y="132299"/>
                          <a:pt x="3553" y="123629"/>
                        </a:cubicBezTo>
                        <a:cubicBezTo>
                          <a:pt x="-2601" y="114959"/>
                          <a:pt x="-560" y="102942"/>
                          <a:pt x="8110" y="96789"/>
                        </a:cubicBezTo>
                        <a:lnTo>
                          <a:pt x="134860" y="6832"/>
                        </a:lnTo>
                        <a:cubicBezTo>
                          <a:pt x="134865" y="6821"/>
                          <a:pt x="134870" y="6809"/>
                          <a:pt x="134875" y="6798"/>
                        </a:cubicBezTo>
                        <a:cubicBezTo>
                          <a:pt x="139986" y="3359"/>
                          <a:pt x="144395" y="679"/>
                          <a:pt x="149441" y="111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90C517AC-EDD4-4429-993B-27097D987393}"/>
                  </a:ext>
                </a:extLst>
              </p:cNvPr>
              <p:cNvGrpSpPr/>
              <p:nvPr/>
            </p:nvGrpSpPr>
            <p:grpSpPr>
              <a:xfrm>
                <a:off x="4959294" y="3903644"/>
                <a:ext cx="2273414" cy="1436328"/>
                <a:chOff x="7395764" y="2217760"/>
                <a:chExt cx="2627385" cy="1659964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D9A47796-DF6A-4617-B48F-3624CD6E47F3}"/>
                    </a:ext>
                  </a:extLst>
                </p:cNvPr>
                <p:cNvSpPr txBox="1"/>
                <p:nvPr/>
              </p:nvSpPr>
              <p:spPr>
                <a:xfrm>
                  <a:off x="7395764" y="3522026"/>
                  <a:ext cx="2627385" cy="3556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+mn-cs"/>
                    </a:rPr>
                    <a:t>Contact : </a:t>
                  </a:r>
                  <a:r>
                    <a:rPr kumimoji="0" lang="en-US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 Nova Light" panose="020B0604020202020204" pitchFamily="34" charset="0"/>
                      <a:ea typeface="+mn-ea"/>
                      <a:cs typeface="+mn-cs"/>
                    </a:rPr>
                    <a:t>+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+mn-cs"/>
                    </a:rPr>
                    <a:t>27 11 227 9001 </a:t>
                  </a:r>
                </a:p>
              </p:txBody>
            </p: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5C3E2A09-9481-422C-A573-8CC3CD5CAD8B}"/>
                    </a:ext>
                  </a:extLst>
                </p:cNvPr>
                <p:cNvGrpSpPr/>
                <p:nvPr/>
              </p:nvGrpSpPr>
              <p:grpSpPr>
                <a:xfrm>
                  <a:off x="8252256" y="2217760"/>
                  <a:ext cx="914400" cy="914400"/>
                  <a:chOff x="8089422" y="2217760"/>
                  <a:chExt cx="914400" cy="914400"/>
                </a:xfrm>
              </p:grpSpPr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A06D7CFA-B1BC-439D-98EC-FC107C4FD6CF}"/>
                      </a:ext>
                    </a:extLst>
                  </p:cNvPr>
                  <p:cNvSpPr/>
                  <p:nvPr/>
                </p:nvSpPr>
                <p:spPr>
                  <a:xfrm>
                    <a:off x="8089422" y="221776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>
                    <a:solidFill>
                      <a:schemeClr val="bg1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6">
                    <a:extLst>
                      <a:ext uri="{FF2B5EF4-FFF2-40B4-BE49-F238E27FC236}">
                        <a16:creationId xmlns:a16="http://schemas.microsoft.com/office/drawing/2014/main" id="{604C4B8A-1FB9-4A26-8B63-2A7BC7F2B7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383787" y="2502347"/>
                    <a:ext cx="325670" cy="345226"/>
                  </a:xfrm>
                  <a:custGeom>
                    <a:avLst/>
                    <a:gdLst>
                      <a:gd name="connsiteX0" fmla="*/ 635731 w 2840325"/>
                      <a:gd name="connsiteY0" fmla="*/ 0 h 2761002"/>
                      <a:gd name="connsiteX1" fmla="*/ 729847 w 2840325"/>
                      <a:gd name="connsiteY1" fmla="*/ 3774 h 2761002"/>
                      <a:gd name="connsiteX2" fmla="*/ 1173306 w 2840325"/>
                      <a:gd name="connsiteY2" fmla="*/ 727041 h 2761002"/>
                      <a:gd name="connsiteX3" fmla="*/ 1154081 w 2840325"/>
                      <a:gd name="connsiteY3" fmla="*/ 759764 h 2761002"/>
                      <a:gd name="connsiteX4" fmla="*/ 697279 w 2840325"/>
                      <a:gd name="connsiteY4" fmla="*/ 987452 h 2761002"/>
                      <a:gd name="connsiteX5" fmla="*/ 1805584 w 2840325"/>
                      <a:gd name="connsiteY5" fmla="*/ 2170143 h 2761002"/>
                      <a:gd name="connsiteX6" fmla="*/ 2031669 w 2840325"/>
                      <a:gd name="connsiteY6" fmla="*/ 1788252 h 2761002"/>
                      <a:gd name="connsiteX7" fmla="*/ 2815144 w 2840325"/>
                      <a:gd name="connsiteY7" fmla="*/ 2141835 h 2761002"/>
                      <a:gd name="connsiteX8" fmla="*/ 2259643 w 2840325"/>
                      <a:gd name="connsiteY8" fmla="*/ 2681871 h 2761002"/>
                      <a:gd name="connsiteX9" fmla="*/ 185214 w 2840325"/>
                      <a:gd name="connsiteY9" fmla="*/ 538873 h 2761002"/>
                      <a:gd name="connsiteX10" fmla="*/ 635731 w 2840325"/>
                      <a:gd name="connsiteY10" fmla="*/ 0 h 2761002"/>
                      <a:gd name="connsiteX0" fmla="*/ 634951 w 2840042"/>
                      <a:gd name="connsiteY0" fmla="*/ 0 h 2779288"/>
                      <a:gd name="connsiteX1" fmla="*/ 729067 w 2840042"/>
                      <a:gd name="connsiteY1" fmla="*/ 3774 h 2779288"/>
                      <a:gd name="connsiteX2" fmla="*/ 1172526 w 2840042"/>
                      <a:gd name="connsiteY2" fmla="*/ 727041 h 2779288"/>
                      <a:gd name="connsiteX3" fmla="*/ 1153301 w 2840042"/>
                      <a:gd name="connsiteY3" fmla="*/ 759764 h 2779288"/>
                      <a:gd name="connsiteX4" fmla="*/ 696499 w 2840042"/>
                      <a:gd name="connsiteY4" fmla="*/ 987452 h 2779288"/>
                      <a:gd name="connsiteX5" fmla="*/ 1804804 w 2840042"/>
                      <a:gd name="connsiteY5" fmla="*/ 2170143 h 2779288"/>
                      <a:gd name="connsiteX6" fmla="*/ 2030889 w 2840042"/>
                      <a:gd name="connsiteY6" fmla="*/ 1788252 h 2779288"/>
                      <a:gd name="connsiteX7" fmla="*/ 2814364 w 2840042"/>
                      <a:gd name="connsiteY7" fmla="*/ 2141835 h 2779288"/>
                      <a:gd name="connsiteX8" fmla="*/ 2268388 w 2840042"/>
                      <a:gd name="connsiteY8" fmla="*/ 2700921 h 2779288"/>
                      <a:gd name="connsiteX9" fmla="*/ 184434 w 2840042"/>
                      <a:gd name="connsiteY9" fmla="*/ 538873 h 2779288"/>
                      <a:gd name="connsiteX10" fmla="*/ 634951 w 2840042"/>
                      <a:gd name="connsiteY10" fmla="*/ 0 h 2779288"/>
                      <a:gd name="connsiteX0" fmla="*/ 634951 w 2841036"/>
                      <a:gd name="connsiteY0" fmla="*/ 0 h 2779288"/>
                      <a:gd name="connsiteX1" fmla="*/ 729067 w 2841036"/>
                      <a:gd name="connsiteY1" fmla="*/ 3774 h 2779288"/>
                      <a:gd name="connsiteX2" fmla="*/ 1172526 w 2841036"/>
                      <a:gd name="connsiteY2" fmla="*/ 727041 h 2779288"/>
                      <a:gd name="connsiteX3" fmla="*/ 1153301 w 2841036"/>
                      <a:gd name="connsiteY3" fmla="*/ 759764 h 2779288"/>
                      <a:gd name="connsiteX4" fmla="*/ 696499 w 2841036"/>
                      <a:gd name="connsiteY4" fmla="*/ 987452 h 2779288"/>
                      <a:gd name="connsiteX5" fmla="*/ 1804804 w 2841036"/>
                      <a:gd name="connsiteY5" fmla="*/ 2170143 h 2779288"/>
                      <a:gd name="connsiteX6" fmla="*/ 2030889 w 2841036"/>
                      <a:gd name="connsiteY6" fmla="*/ 1788252 h 2779288"/>
                      <a:gd name="connsiteX7" fmla="*/ 2814364 w 2841036"/>
                      <a:gd name="connsiteY7" fmla="*/ 2141835 h 2779288"/>
                      <a:gd name="connsiteX8" fmla="*/ 2268388 w 2841036"/>
                      <a:gd name="connsiteY8" fmla="*/ 2700921 h 2779288"/>
                      <a:gd name="connsiteX9" fmla="*/ 184434 w 2841036"/>
                      <a:gd name="connsiteY9" fmla="*/ 538873 h 2779288"/>
                      <a:gd name="connsiteX10" fmla="*/ 634951 w 2841036"/>
                      <a:gd name="connsiteY10" fmla="*/ 0 h 2779288"/>
                      <a:gd name="connsiteX0" fmla="*/ 634951 w 2839113"/>
                      <a:gd name="connsiteY0" fmla="*/ 0 h 2779288"/>
                      <a:gd name="connsiteX1" fmla="*/ 729067 w 2839113"/>
                      <a:gd name="connsiteY1" fmla="*/ 3774 h 2779288"/>
                      <a:gd name="connsiteX2" fmla="*/ 1172526 w 2839113"/>
                      <a:gd name="connsiteY2" fmla="*/ 727041 h 2779288"/>
                      <a:gd name="connsiteX3" fmla="*/ 1153301 w 2839113"/>
                      <a:gd name="connsiteY3" fmla="*/ 759764 h 2779288"/>
                      <a:gd name="connsiteX4" fmla="*/ 696499 w 2839113"/>
                      <a:gd name="connsiteY4" fmla="*/ 987452 h 2779288"/>
                      <a:gd name="connsiteX5" fmla="*/ 1804804 w 2839113"/>
                      <a:gd name="connsiteY5" fmla="*/ 2170143 h 2779288"/>
                      <a:gd name="connsiteX6" fmla="*/ 2030889 w 2839113"/>
                      <a:gd name="connsiteY6" fmla="*/ 1788252 h 2779288"/>
                      <a:gd name="connsiteX7" fmla="*/ 2814364 w 2839113"/>
                      <a:gd name="connsiteY7" fmla="*/ 2141835 h 2779288"/>
                      <a:gd name="connsiteX8" fmla="*/ 2268388 w 2839113"/>
                      <a:gd name="connsiteY8" fmla="*/ 2700921 h 2779288"/>
                      <a:gd name="connsiteX9" fmla="*/ 184434 w 2839113"/>
                      <a:gd name="connsiteY9" fmla="*/ 538873 h 2779288"/>
                      <a:gd name="connsiteX10" fmla="*/ 634951 w 2839113"/>
                      <a:gd name="connsiteY10" fmla="*/ 0 h 2779288"/>
                      <a:gd name="connsiteX0" fmla="*/ 634951 w 2839113"/>
                      <a:gd name="connsiteY0" fmla="*/ 0 h 2779288"/>
                      <a:gd name="connsiteX1" fmla="*/ 729067 w 2839113"/>
                      <a:gd name="connsiteY1" fmla="*/ 3774 h 2779288"/>
                      <a:gd name="connsiteX2" fmla="*/ 1172526 w 2839113"/>
                      <a:gd name="connsiteY2" fmla="*/ 727041 h 2779288"/>
                      <a:gd name="connsiteX3" fmla="*/ 696499 w 2839113"/>
                      <a:gd name="connsiteY3" fmla="*/ 987452 h 2779288"/>
                      <a:gd name="connsiteX4" fmla="*/ 1804804 w 2839113"/>
                      <a:gd name="connsiteY4" fmla="*/ 2170143 h 2779288"/>
                      <a:gd name="connsiteX5" fmla="*/ 2030889 w 2839113"/>
                      <a:gd name="connsiteY5" fmla="*/ 1788252 h 2779288"/>
                      <a:gd name="connsiteX6" fmla="*/ 2814364 w 2839113"/>
                      <a:gd name="connsiteY6" fmla="*/ 2141835 h 2779288"/>
                      <a:gd name="connsiteX7" fmla="*/ 2268388 w 2839113"/>
                      <a:gd name="connsiteY7" fmla="*/ 2700921 h 2779288"/>
                      <a:gd name="connsiteX8" fmla="*/ 184434 w 2839113"/>
                      <a:gd name="connsiteY8" fmla="*/ 538873 h 2779288"/>
                      <a:gd name="connsiteX9" fmla="*/ 634951 w 2839113"/>
                      <a:gd name="connsiteY9" fmla="*/ 0 h 2779288"/>
                      <a:gd name="connsiteX0" fmla="*/ 634951 w 2839113"/>
                      <a:gd name="connsiteY0" fmla="*/ 0 h 2779288"/>
                      <a:gd name="connsiteX1" fmla="*/ 729067 w 2839113"/>
                      <a:gd name="connsiteY1" fmla="*/ 3774 h 2779288"/>
                      <a:gd name="connsiteX2" fmla="*/ 1172526 w 2839113"/>
                      <a:gd name="connsiteY2" fmla="*/ 727041 h 2779288"/>
                      <a:gd name="connsiteX3" fmla="*/ 696499 w 2839113"/>
                      <a:gd name="connsiteY3" fmla="*/ 987452 h 2779288"/>
                      <a:gd name="connsiteX4" fmla="*/ 1804804 w 2839113"/>
                      <a:gd name="connsiteY4" fmla="*/ 2170143 h 2779288"/>
                      <a:gd name="connsiteX5" fmla="*/ 2030889 w 2839113"/>
                      <a:gd name="connsiteY5" fmla="*/ 1788252 h 2779288"/>
                      <a:gd name="connsiteX6" fmla="*/ 2814364 w 2839113"/>
                      <a:gd name="connsiteY6" fmla="*/ 2141835 h 2779288"/>
                      <a:gd name="connsiteX7" fmla="*/ 2268388 w 2839113"/>
                      <a:gd name="connsiteY7" fmla="*/ 2700921 h 2779288"/>
                      <a:gd name="connsiteX8" fmla="*/ 184434 w 2839113"/>
                      <a:gd name="connsiteY8" fmla="*/ 538873 h 2779288"/>
                      <a:gd name="connsiteX9" fmla="*/ 634951 w 2839113"/>
                      <a:gd name="connsiteY9" fmla="*/ 0 h 2779288"/>
                      <a:gd name="connsiteX0" fmla="*/ 634951 w 2839113"/>
                      <a:gd name="connsiteY0" fmla="*/ 0 h 2779288"/>
                      <a:gd name="connsiteX1" fmla="*/ 729067 w 2839113"/>
                      <a:gd name="connsiteY1" fmla="*/ 3774 h 2779288"/>
                      <a:gd name="connsiteX2" fmla="*/ 1172526 w 2839113"/>
                      <a:gd name="connsiteY2" fmla="*/ 727041 h 2779288"/>
                      <a:gd name="connsiteX3" fmla="*/ 696499 w 2839113"/>
                      <a:gd name="connsiteY3" fmla="*/ 987452 h 2779288"/>
                      <a:gd name="connsiteX4" fmla="*/ 1804804 w 2839113"/>
                      <a:gd name="connsiteY4" fmla="*/ 2170143 h 2779288"/>
                      <a:gd name="connsiteX5" fmla="*/ 2030889 w 2839113"/>
                      <a:gd name="connsiteY5" fmla="*/ 1788252 h 2779288"/>
                      <a:gd name="connsiteX6" fmla="*/ 2814364 w 2839113"/>
                      <a:gd name="connsiteY6" fmla="*/ 2141835 h 2779288"/>
                      <a:gd name="connsiteX7" fmla="*/ 2268388 w 2839113"/>
                      <a:gd name="connsiteY7" fmla="*/ 2700921 h 2779288"/>
                      <a:gd name="connsiteX8" fmla="*/ 184434 w 2839113"/>
                      <a:gd name="connsiteY8" fmla="*/ 538873 h 2779288"/>
                      <a:gd name="connsiteX9" fmla="*/ 634951 w 2839113"/>
                      <a:gd name="connsiteY9" fmla="*/ 0 h 2779288"/>
                      <a:gd name="connsiteX0" fmla="*/ 634951 w 2839113"/>
                      <a:gd name="connsiteY0" fmla="*/ 0 h 2779288"/>
                      <a:gd name="connsiteX1" fmla="*/ 729067 w 2839113"/>
                      <a:gd name="connsiteY1" fmla="*/ 3774 h 2779288"/>
                      <a:gd name="connsiteX2" fmla="*/ 1172526 w 2839113"/>
                      <a:gd name="connsiteY2" fmla="*/ 727041 h 2779288"/>
                      <a:gd name="connsiteX3" fmla="*/ 696499 w 2839113"/>
                      <a:gd name="connsiteY3" fmla="*/ 987452 h 2779288"/>
                      <a:gd name="connsiteX4" fmla="*/ 1804804 w 2839113"/>
                      <a:gd name="connsiteY4" fmla="*/ 2170143 h 2779288"/>
                      <a:gd name="connsiteX5" fmla="*/ 2030889 w 2839113"/>
                      <a:gd name="connsiteY5" fmla="*/ 1788252 h 2779288"/>
                      <a:gd name="connsiteX6" fmla="*/ 2814364 w 2839113"/>
                      <a:gd name="connsiteY6" fmla="*/ 2141835 h 2779288"/>
                      <a:gd name="connsiteX7" fmla="*/ 2268388 w 2839113"/>
                      <a:gd name="connsiteY7" fmla="*/ 2700921 h 2779288"/>
                      <a:gd name="connsiteX8" fmla="*/ 184434 w 2839113"/>
                      <a:gd name="connsiteY8" fmla="*/ 538873 h 2779288"/>
                      <a:gd name="connsiteX9" fmla="*/ 634951 w 2839113"/>
                      <a:gd name="connsiteY9" fmla="*/ 0 h 2779288"/>
                      <a:gd name="connsiteX0" fmla="*/ 634951 w 2839113"/>
                      <a:gd name="connsiteY0" fmla="*/ 0 h 2779288"/>
                      <a:gd name="connsiteX1" fmla="*/ 1172526 w 2839113"/>
                      <a:gd name="connsiteY1" fmla="*/ 727041 h 2779288"/>
                      <a:gd name="connsiteX2" fmla="*/ 696499 w 2839113"/>
                      <a:gd name="connsiteY2" fmla="*/ 987452 h 2779288"/>
                      <a:gd name="connsiteX3" fmla="*/ 1804804 w 2839113"/>
                      <a:gd name="connsiteY3" fmla="*/ 2170143 h 2779288"/>
                      <a:gd name="connsiteX4" fmla="*/ 2030889 w 2839113"/>
                      <a:gd name="connsiteY4" fmla="*/ 1788252 h 2779288"/>
                      <a:gd name="connsiteX5" fmla="*/ 2814364 w 2839113"/>
                      <a:gd name="connsiteY5" fmla="*/ 2141835 h 2779288"/>
                      <a:gd name="connsiteX6" fmla="*/ 2268388 w 2839113"/>
                      <a:gd name="connsiteY6" fmla="*/ 2700921 h 2779288"/>
                      <a:gd name="connsiteX7" fmla="*/ 184434 w 2839113"/>
                      <a:gd name="connsiteY7" fmla="*/ 538873 h 2779288"/>
                      <a:gd name="connsiteX8" fmla="*/ 634951 w 2839113"/>
                      <a:gd name="connsiteY8" fmla="*/ 0 h 2779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839113" h="2779288">
                        <a:moveTo>
                          <a:pt x="634951" y="0"/>
                        </a:moveTo>
                        <a:lnTo>
                          <a:pt x="1172526" y="727041"/>
                        </a:lnTo>
                        <a:cubicBezTo>
                          <a:pt x="1061475" y="975770"/>
                          <a:pt x="874225" y="1005423"/>
                          <a:pt x="696499" y="987452"/>
                        </a:cubicBezTo>
                        <a:cubicBezTo>
                          <a:pt x="251073" y="1846230"/>
                          <a:pt x="1559023" y="2431995"/>
                          <a:pt x="1804804" y="2170143"/>
                        </a:cubicBezTo>
                        <a:cubicBezTo>
                          <a:pt x="1811009" y="1988316"/>
                          <a:pt x="1835290" y="1864195"/>
                          <a:pt x="2030889" y="1788252"/>
                        </a:cubicBezTo>
                        <a:lnTo>
                          <a:pt x="2814364" y="2141835"/>
                        </a:lnTo>
                        <a:cubicBezTo>
                          <a:pt x="2940357" y="2610284"/>
                          <a:pt x="2558789" y="2740386"/>
                          <a:pt x="2268388" y="2700921"/>
                        </a:cubicBezTo>
                        <a:cubicBezTo>
                          <a:pt x="1034091" y="3148684"/>
                          <a:pt x="-543194" y="1577028"/>
                          <a:pt x="184434" y="538873"/>
                        </a:cubicBezTo>
                        <a:cubicBezTo>
                          <a:pt x="195816" y="545508"/>
                          <a:pt x="49512" y="10994"/>
                          <a:pt x="634951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8E381D21-E9EE-4927-85DF-C765D260B76A}"/>
                  </a:ext>
                </a:extLst>
              </p:cNvPr>
              <p:cNvGrpSpPr/>
              <p:nvPr/>
            </p:nvGrpSpPr>
            <p:grpSpPr>
              <a:xfrm>
                <a:off x="8307253" y="3903644"/>
                <a:ext cx="3256097" cy="1436328"/>
                <a:chOff x="9591442" y="2217760"/>
                <a:chExt cx="3763072" cy="1659964"/>
              </a:xfrm>
            </p:grpSpPr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B996B70F-C0C2-46E8-AEDC-1A366A18D69B}"/>
                    </a:ext>
                  </a:extLst>
                </p:cNvPr>
                <p:cNvSpPr txBox="1"/>
                <p:nvPr/>
              </p:nvSpPr>
              <p:spPr>
                <a:xfrm>
                  <a:off x="9591442" y="3522026"/>
                  <a:ext cx="3763072" cy="3556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+mn-cs"/>
                    </a:rPr>
                    <a:t>Email : owen.witbooi@gauteng.gov.za</a:t>
                  </a:r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BC408C94-F900-41D2-B400-863215497FB2}"/>
                    </a:ext>
                  </a:extLst>
                </p:cNvPr>
                <p:cNvGrpSpPr/>
                <p:nvPr/>
              </p:nvGrpSpPr>
              <p:grpSpPr>
                <a:xfrm>
                  <a:off x="10447935" y="2217760"/>
                  <a:ext cx="914400" cy="914400"/>
                  <a:chOff x="10274490" y="2217760"/>
                  <a:chExt cx="914400" cy="914400"/>
                </a:xfrm>
              </p:grpSpPr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62302819-FD66-4E15-9F2D-A0EEFBB95AAB}"/>
                      </a:ext>
                    </a:extLst>
                  </p:cNvPr>
                  <p:cNvSpPr/>
                  <p:nvPr/>
                </p:nvSpPr>
                <p:spPr>
                  <a:xfrm>
                    <a:off x="10274490" y="2217760"/>
                    <a:ext cx="914400" cy="9144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>
                    <a:solidFill>
                      <a:schemeClr val="bg1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" name="Freeform 20">
                    <a:extLst>
                      <a:ext uri="{FF2B5EF4-FFF2-40B4-BE49-F238E27FC236}">
                        <a16:creationId xmlns:a16="http://schemas.microsoft.com/office/drawing/2014/main" id="{722885E2-18D5-4F0C-BFC7-5700FF4C2A2D}"/>
                      </a:ext>
                    </a:extLst>
                  </p:cNvPr>
                  <p:cNvSpPr/>
                  <p:nvPr/>
                </p:nvSpPr>
                <p:spPr>
                  <a:xfrm>
                    <a:off x="10558244" y="2498767"/>
                    <a:ext cx="346892" cy="3523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1410" h="214759">
                        <a:moveTo>
                          <a:pt x="110616" y="0"/>
                        </a:moveTo>
                        <a:cubicBezTo>
                          <a:pt x="129071" y="0"/>
                          <a:pt x="145647" y="3776"/>
                          <a:pt x="160343" y="11329"/>
                        </a:cubicBezTo>
                        <a:cubicBezTo>
                          <a:pt x="175040" y="18882"/>
                          <a:pt x="186630" y="30137"/>
                          <a:pt x="195113" y="45095"/>
                        </a:cubicBezTo>
                        <a:cubicBezTo>
                          <a:pt x="202331" y="57968"/>
                          <a:pt x="205940" y="71958"/>
                          <a:pt x="205940" y="87064"/>
                        </a:cubicBezTo>
                        <a:cubicBezTo>
                          <a:pt x="205940" y="108644"/>
                          <a:pt x="198350" y="127806"/>
                          <a:pt x="183170" y="144549"/>
                        </a:cubicBezTo>
                        <a:cubicBezTo>
                          <a:pt x="169626" y="159581"/>
                          <a:pt x="154818" y="167097"/>
                          <a:pt x="138745" y="167097"/>
                        </a:cubicBezTo>
                        <a:cubicBezTo>
                          <a:pt x="133610" y="167097"/>
                          <a:pt x="129461" y="166315"/>
                          <a:pt x="126299" y="164753"/>
                        </a:cubicBezTo>
                        <a:cubicBezTo>
                          <a:pt x="123136" y="163190"/>
                          <a:pt x="120811" y="160957"/>
                          <a:pt x="119323" y="158055"/>
                        </a:cubicBezTo>
                        <a:cubicBezTo>
                          <a:pt x="118355" y="156195"/>
                          <a:pt x="117648" y="152995"/>
                          <a:pt x="117202" y="148456"/>
                        </a:cubicBezTo>
                        <a:cubicBezTo>
                          <a:pt x="112365" y="154037"/>
                          <a:pt x="106951" y="158520"/>
                          <a:pt x="100961" y="161906"/>
                        </a:cubicBezTo>
                        <a:cubicBezTo>
                          <a:pt x="94971" y="165292"/>
                          <a:pt x="88962" y="166985"/>
                          <a:pt x="82934" y="166985"/>
                        </a:cubicBezTo>
                        <a:cubicBezTo>
                          <a:pt x="76311" y="166985"/>
                          <a:pt x="69874" y="165050"/>
                          <a:pt x="63624" y="161181"/>
                        </a:cubicBezTo>
                        <a:cubicBezTo>
                          <a:pt x="57373" y="157311"/>
                          <a:pt x="52294" y="151358"/>
                          <a:pt x="48387" y="143321"/>
                        </a:cubicBezTo>
                        <a:cubicBezTo>
                          <a:pt x="44481" y="135285"/>
                          <a:pt x="42527" y="126466"/>
                          <a:pt x="42527" y="116867"/>
                        </a:cubicBezTo>
                        <a:cubicBezTo>
                          <a:pt x="42527" y="105035"/>
                          <a:pt x="45560" y="93185"/>
                          <a:pt x="51624" y="81316"/>
                        </a:cubicBezTo>
                        <a:cubicBezTo>
                          <a:pt x="57689" y="69447"/>
                          <a:pt x="65224" y="60536"/>
                          <a:pt x="74228" y="54582"/>
                        </a:cubicBezTo>
                        <a:cubicBezTo>
                          <a:pt x="83232" y="48629"/>
                          <a:pt x="91975" y="45653"/>
                          <a:pt x="100459" y="45653"/>
                        </a:cubicBezTo>
                        <a:cubicBezTo>
                          <a:pt x="106933" y="45653"/>
                          <a:pt x="113109" y="47346"/>
                          <a:pt x="118988" y="50732"/>
                        </a:cubicBezTo>
                        <a:cubicBezTo>
                          <a:pt x="124866" y="54117"/>
                          <a:pt x="129927" y="59271"/>
                          <a:pt x="134168" y="66191"/>
                        </a:cubicBezTo>
                        <a:lnTo>
                          <a:pt x="137963" y="48890"/>
                        </a:lnTo>
                        <a:lnTo>
                          <a:pt x="157943" y="48890"/>
                        </a:lnTo>
                        <a:lnTo>
                          <a:pt x="141870" y="123788"/>
                        </a:lnTo>
                        <a:cubicBezTo>
                          <a:pt x="139638" y="134206"/>
                          <a:pt x="138521" y="139973"/>
                          <a:pt x="138521" y="141089"/>
                        </a:cubicBezTo>
                        <a:cubicBezTo>
                          <a:pt x="138521" y="143098"/>
                          <a:pt x="139284" y="144828"/>
                          <a:pt x="140810" y="146279"/>
                        </a:cubicBezTo>
                        <a:cubicBezTo>
                          <a:pt x="142335" y="147730"/>
                          <a:pt x="144177" y="148456"/>
                          <a:pt x="146335" y="148456"/>
                        </a:cubicBezTo>
                        <a:cubicBezTo>
                          <a:pt x="150279" y="148456"/>
                          <a:pt x="155451" y="146186"/>
                          <a:pt x="161850" y="141647"/>
                        </a:cubicBezTo>
                        <a:cubicBezTo>
                          <a:pt x="170333" y="135694"/>
                          <a:pt x="177049" y="127713"/>
                          <a:pt x="181998" y="117704"/>
                        </a:cubicBezTo>
                        <a:cubicBezTo>
                          <a:pt x="186946" y="107696"/>
                          <a:pt x="189421" y="97371"/>
                          <a:pt x="189421" y="86729"/>
                        </a:cubicBezTo>
                        <a:cubicBezTo>
                          <a:pt x="189421" y="74302"/>
                          <a:pt x="186239" y="62694"/>
                          <a:pt x="179877" y="51904"/>
                        </a:cubicBezTo>
                        <a:cubicBezTo>
                          <a:pt x="173515" y="41114"/>
                          <a:pt x="164027" y="32482"/>
                          <a:pt x="151414" y="26007"/>
                        </a:cubicBezTo>
                        <a:cubicBezTo>
                          <a:pt x="138800" y="19533"/>
                          <a:pt x="124866" y="16296"/>
                          <a:pt x="109611" y="16296"/>
                        </a:cubicBezTo>
                        <a:cubicBezTo>
                          <a:pt x="92199" y="16296"/>
                          <a:pt x="76293" y="20371"/>
                          <a:pt x="61893" y="28519"/>
                        </a:cubicBezTo>
                        <a:cubicBezTo>
                          <a:pt x="47494" y="36667"/>
                          <a:pt x="36332" y="48350"/>
                          <a:pt x="28407" y="63568"/>
                        </a:cubicBezTo>
                        <a:cubicBezTo>
                          <a:pt x="20482" y="78786"/>
                          <a:pt x="16519" y="95101"/>
                          <a:pt x="16519" y="112514"/>
                        </a:cubicBezTo>
                        <a:cubicBezTo>
                          <a:pt x="16519" y="130745"/>
                          <a:pt x="20482" y="146447"/>
                          <a:pt x="28407" y="159618"/>
                        </a:cubicBezTo>
                        <a:cubicBezTo>
                          <a:pt x="36332" y="172789"/>
                          <a:pt x="47792" y="182519"/>
                          <a:pt x="62786" y="188807"/>
                        </a:cubicBezTo>
                        <a:cubicBezTo>
                          <a:pt x="77781" y="195095"/>
                          <a:pt x="94394" y="198239"/>
                          <a:pt x="112625" y="198239"/>
                        </a:cubicBezTo>
                        <a:cubicBezTo>
                          <a:pt x="132122" y="198239"/>
                          <a:pt x="148456" y="194965"/>
                          <a:pt x="161627" y="188416"/>
                        </a:cubicBezTo>
                        <a:cubicBezTo>
                          <a:pt x="174798" y="181868"/>
                          <a:pt x="184658" y="173905"/>
                          <a:pt x="191207" y="164529"/>
                        </a:cubicBezTo>
                        <a:lnTo>
                          <a:pt x="211410" y="164529"/>
                        </a:lnTo>
                        <a:cubicBezTo>
                          <a:pt x="207615" y="172343"/>
                          <a:pt x="201104" y="180305"/>
                          <a:pt x="191876" y="188416"/>
                        </a:cubicBezTo>
                        <a:cubicBezTo>
                          <a:pt x="182649" y="196527"/>
                          <a:pt x="171673" y="202946"/>
                          <a:pt x="158948" y="207671"/>
                        </a:cubicBezTo>
                        <a:cubicBezTo>
                          <a:pt x="146223" y="212396"/>
                          <a:pt x="130894" y="214759"/>
                          <a:pt x="112960" y="214759"/>
                        </a:cubicBezTo>
                        <a:cubicBezTo>
                          <a:pt x="96440" y="214759"/>
                          <a:pt x="81204" y="212638"/>
                          <a:pt x="67251" y="208396"/>
                        </a:cubicBezTo>
                        <a:cubicBezTo>
                          <a:pt x="53299" y="204155"/>
                          <a:pt x="41411" y="197774"/>
                          <a:pt x="31588" y="189253"/>
                        </a:cubicBezTo>
                        <a:cubicBezTo>
                          <a:pt x="21766" y="180733"/>
                          <a:pt x="14361" y="170929"/>
                          <a:pt x="9376" y="159841"/>
                        </a:cubicBezTo>
                        <a:cubicBezTo>
                          <a:pt x="3125" y="145777"/>
                          <a:pt x="0" y="130596"/>
                          <a:pt x="0" y="114300"/>
                        </a:cubicBezTo>
                        <a:cubicBezTo>
                          <a:pt x="0" y="96143"/>
                          <a:pt x="3720" y="78841"/>
                          <a:pt x="11162" y="62396"/>
                        </a:cubicBezTo>
                        <a:cubicBezTo>
                          <a:pt x="20240" y="42230"/>
                          <a:pt x="33132" y="26789"/>
                          <a:pt x="49838" y="16073"/>
                        </a:cubicBezTo>
                        <a:cubicBezTo>
                          <a:pt x="66544" y="5358"/>
                          <a:pt x="86804" y="0"/>
                          <a:pt x="110616" y="0"/>
                        </a:cubicBezTo>
                        <a:close/>
                        <a:moveTo>
                          <a:pt x="101910" y="62284"/>
                        </a:moveTo>
                        <a:cubicBezTo>
                          <a:pt x="97147" y="62284"/>
                          <a:pt x="92664" y="63494"/>
                          <a:pt x="88459" y="65912"/>
                        </a:cubicBezTo>
                        <a:cubicBezTo>
                          <a:pt x="84255" y="68331"/>
                          <a:pt x="80181" y="72219"/>
                          <a:pt x="76237" y="77576"/>
                        </a:cubicBezTo>
                        <a:cubicBezTo>
                          <a:pt x="72293" y="82934"/>
                          <a:pt x="69130" y="89445"/>
                          <a:pt x="66749" y="97110"/>
                        </a:cubicBezTo>
                        <a:cubicBezTo>
                          <a:pt x="64368" y="104775"/>
                          <a:pt x="63177" y="111807"/>
                          <a:pt x="63177" y="118207"/>
                        </a:cubicBezTo>
                        <a:cubicBezTo>
                          <a:pt x="63177" y="128401"/>
                          <a:pt x="65596" y="136326"/>
                          <a:pt x="70432" y="141982"/>
                        </a:cubicBezTo>
                        <a:cubicBezTo>
                          <a:pt x="75269" y="147637"/>
                          <a:pt x="80813" y="150465"/>
                          <a:pt x="87064" y="150465"/>
                        </a:cubicBezTo>
                        <a:cubicBezTo>
                          <a:pt x="91231" y="150465"/>
                          <a:pt x="95622" y="149219"/>
                          <a:pt x="100235" y="146726"/>
                        </a:cubicBezTo>
                        <a:cubicBezTo>
                          <a:pt x="104849" y="144233"/>
                          <a:pt x="109258" y="140531"/>
                          <a:pt x="113462" y="135619"/>
                        </a:cubicBezTo>
                        <a:cubicBezTo>
                          <a:pt x="117667" y="130708"/>
                          <a:pt x="121108" y="124476"/>
                          <a:pt x="123787" y="116923"/>
                        </a:cubicBezTo>
                        <a:cubicBezTo>
                          <a:pt x="126466" y="109370"/>
                          <a:pt x="127806" y="101798"/>
                          <a:pt x="127806" y="94208"/>
                        </a:cubicBezTo>
                        <a:cubicBezTo>
                          <a:pt x="127806" y="84088"/>
                          <a:pt x="125294" y="76237"/>
                          <a:pt x="120271" y="70656"/>
                        </a:cubicBezTo>
                        <a:cubicBezTo>
                          <a:pt x="115248" y="65075"/>
                          <a:pt x="109128" y="62284"/>
                          <a:pt x="101910" y="6228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49211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Establishment and Appointment of MPACs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municipal council, is tasked, in section 79A (3), to determine the functions of the municipal public accounts committee (MPAC), which must include the following: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the Auditor-General’s reports, comments of the management committee, the audit committee and make recommendations to the municipal council.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internal audit reports, together with comments from the management committee and the audit committee; and make recommendations to the municipal council.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Initiate and develop the oversight report on annual reports contemplated in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section 129 of the Local Government: Municipal Finance Management Act (MFMA).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Attend to and make recommendations to the municipal council on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any matter referred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 it by the municipal council, executive committee, a committee of the council, a member of this committee, a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councillor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and the municipal manager.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 on its own initiative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subject to the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direction of the municipal council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investigate, and report to the municipal council on any matter affecting the municipality.</a:t>
            </a:r>
          </a:p>
        </p:txBody>
      </p:sp>
    </p:spTree>
    <p:extLst>
      <p:ext uri="{BB962C8B-B14F-4D97-AF65-F5344CB8AC3E}">
        <p14:creationId xmlns:p14="http://schemas.microsoft.com/office/powerpoint/2010/main" val="198508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Support Provided to MPAC by GPT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3CA310-4704-12C8-D789-67E877C4C13B}"/>
              </a:ext>
            </a:extLst>
          </p:cNvPr>
          <p:cNvSpPr/>
          <p:nvPr/>
        </p:nvSpPr>
        <p:spPr>
          <a:xfrm>
            <a:off x="568170" y="2133494"/>
            <a:ext cx="4971495" cy="45400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10 August 2015 - Workshop in Sedibeng Region on </a:t>
            </a:r>
            <a:r>
              <a:rPr lang="en-US" b="1" u="sng" dirty="0">
                <a:solidFill>
                  <a:schemeClr val="tx1"/>
                </a:solidFill>
              </a:rPr>
              <a:t>dealing with UIF &amp; W expenditure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September 2015 - Workshop to all MPACs in Gauteng municipalities in collaboration with AGSA, SALGA, COGTA and Provincial Legislature on: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MPAC Good Practice Guide, </a:t>
            </a: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/>
                </a:solidFill>
              </a:rPr>
              <a:t>Accountability &amp; Oversight, </a:t>
            </a: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/>
                </a:solidFill>
              </a:rPr>
              <a:t>Municipal Regulations on Financial Misconduct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01E1E9-9E56-013C-762C-A20BD51566E7}"/>
              </a:ext>
            </a:extLst>
          </p:cNvPr>
          <p:cNvSpPr/>
          <p:nvPr/>
        </p:nvSpPr>
        <p:spPr>
          <a:xfrm>
            <a:off x="6258757" y="2133493"/>
            <a:ext cx="5486785" cy="4534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17 Feb 2016 - Workshop was conducted for Emfuleni MPAC members to assist with </a:t>
            </a:r>
            <a:r>
              <a:rPr lang="en-US" sz="1400" b="1" u="sng" dirty="0">
                <a:solidFill>
                  <a:schemeClr val="tx1"/>
                </a:solidFill>
              </a:rPr>
              <a:t>preparation of oversight report on Annual Report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22 April 2016 - Workshop was conducted for Lesedi MPAC members to assist with </a:t>
            </a:r>
            <a:r>
              <a:rPr lang="en-US" sz="1400" b="1" u="sng" dirty="0">
                <a:solidFill>
                  <a:schemeClr val="tx1"/>
                </a:solidFill>
              </a:rPr>
              <a:t>dealing with UIF &amp; W Expenditure report </a:t>
            </a:r>
          </a:p>
          <a:p>
            <a:pPr algn="just"/>
            <a:endParaRPr lang="en-US" sz="14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21 October 2016 - Workshop was conducted for all MPAC members and support staff in Emfuleni LM on </a:t>
            </a:r>
            <a:r>
              <a:rPr lang="en-US" sz="1400" b="1" u="sng" dirty="0">
                <a:solidFill>
                  <a:schemeClr val="tx1"/>
                </a:solidFill>
              </a:rPr>
              <a:t>dealing with UIF &amp; W expenditure</a:t>
            </a:r>
            <a:r>
              <a:rPr lang="en-US" sz="1400" dirty="0">
                <a:solidFill>
                  <a:schemeClr val="tx1"/>
                </a:solidFill>
              </a:rPr>
              <a:t> and </a:t>
            </a:r>
            <a:r>
              <a:rPr lang="en-US" sz="1400" b="1" u="sng" dirty="0">
                <a:solidFill>
                  <a:schemeClr val="tx1"/>
                </a:solidFill>
              </a:rPr>
              <a:t>oversight report on Annual Report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22 September 2016 - Workshop was conducted for all MPAC members and support staff in all the Metros on </a:t>
            </a:r>
            <a:r>
              <a:rPr lang="en-US" sz="1400" b="1" u="sng" dirty="0">
                <a:solidFill>
                  <a:schemeClr val="tx1"/>
                </a:solidFill>
              </a:rPr>
              <a:t>dealing with oversight report  on Annual Report</a:t>
            </a:r>
            <a:r>
              <a:rPr lang="en-US" sz="1400" dirty="0">
                <a:solidFill>
                  <a:schemeClr val="tx1"/>
                </a:solidFill>
              </a:rPr>
              <a:t> and </a:t>
            </a:r>
            <a:r>
              <a:rPr lang="en-US" sz="1400" b="1" u="sng" dirty="0">
                <a:solidFill>
                  <a:schemeClr val="tx1"/>
                </a:solidFill>
              </a:rPr>
              <a:t>interrogation of AGSA report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18 November 2016 - Workshop on how to perform </a:t>
            </a:r>
            <a:r>
              <a:rPr lang="en-US" sz="1400" b="1" u="sng" dirty="0">
                <a:solidFill>
                  <a:schemeClr val="tx1"/>
                </a:solidFill>
              </a:rPr>
              <a:t>Financial Oversight as per MFMA Circular 32</a:t>
            </a:r>
            <a:r>
              <a:rPr lang="en-US" sz="1400" dirty="0">
                <a:solidFill>
                  <a:schemeClr val="tx1"/>
                </a:solidFill>
              </a:rPr>
              <a:t> was conducted for all MPAC members and support staff in West Rand district. </a:t>
            </a:r>
          </a:p>
          <a:p>
            <a:pPr algn="ctr"/>
            <a:endParaRPr lang="en-US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55C73B-21C4-6840-AE13-3ABB3D78F948}"/>
              </a:ext>
            </a:extLst>
          </p:cNvPr>
          <p:cNvSpPr/>
          <p:nvPr/>
        </p:nvSpPr>
        <p:spPr>
          <a:xfrm>
            <a:off x="568169" y="1728154"/>
            <a:ext cx="4971495" cy="2869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b="1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BD7064-02E2-30AD-6209-CBF5665C5085}"/>
              </a:ext>
            </a:extLst>
          </p:cNvPr>
          <p:cNvSpPr/>
          <p:nvPr/>
        </p:nvSpPr>
        <p:spPr>
          <a:xfrm>
            <a:off x="6261334" y="1684776"/>
            <a:ext cx="5362497" cy="2869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b="1" dirty="0">
                <a:solidFill>
                  <a:schemeClr val="tx1"/>
                </a:solidFill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5024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Support Provided to MPAC by GPT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2E4E51-0FDD-16C4-FC6F-3B50D3386214}"/>
              </a:ext>
            </a:extLst>
          </p:cNvPr>
          <p:cNvSpPr/>
          <p:nvPr/>
        </p:nvSpPr>
        <p:spPr>
          <a:xfrm>
            <a:off x="88777" y="1935332"/>
            <a:ext cx="11656766" cy="4905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2 August 2017 - Workshop was conducted for all </a:t>
            </a:r>
            <a:r>
              <a:rPr lang="en-US" sz="1600" dirty="0" err="1">
                <a:solidFill>
                  <a:schemeClr val="tx1"/>
                </a:solidFill>
              </a:rPr>
              <a:t>councillors</a:t>
            </a:r>
            <a:r>
              <a:rPr lang="en-US" sz="1600" dirty="0">
                <a:solidFill>
                  <a:schemeClr val="tx1"/>
                </a:solidFill>
              </a:rPr>
              <a:t> and MPAC members in Sedibeng district on </a:t>
            </a:r>
            <a:r>
              <a:rPr lang="en-US" sz="1600" b="1" u="sng" dirty="0">
                <a:solidFill>
                  <a:schemeClr val="tx1"/>
                </a:solidFill>
              </a:rPr>
              <a:t>Financial Oversight and UIF &amp; W expenditure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10 October 2017 - Workshop on for West Rand Region MPAC members on how to </a:t>
            </a:r>
            <a:r>
              <a:rPr lang="en-US" sz="1600" b="1" u="sng" dirty="0">
                <a:solidFill>
                  <a:schemeClr val="tx1"/>
                </a:solidFill>
              </a:rPr>
              <a:t>interrogate UIF &amp; W Expenditures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8 February 2018 - Workshop was conducted for Lesedi MPAC members on </a:t>
            </a:r>
            <a:r>
              <a:rPr lang="en-US" sz="1600" b="1" u="sng" dirty="0">
                <a:solidFill>
                  <a:schemeClr val="tx1"/>
                </a:solidFill>
              </a:rPr>
              <a:t>UIF &amp; W expenditure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  <a:r>
              <a:rPr lang="en-US" sz="1600" b="1" u="sng" dirty="0">
                <a:solidFill>
                  <a:schemeClr val="tx1"/>
                </a:solidFill>
              </a:rPr>
              <a:t>oversight report on an Annual Report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14 February 2018 - Workshop was conducted for Emfuleni MPAC members on </a:t>
            </a:r>
            <a:r>
              <a:rPr lang="en-US" sz="1600" b="1" u="sng" dirty="0">
                <a:solidFill>
                  <a:schemeClr val="tx1"/>
                </a:solidFill>
              </a:rPr>
              <a:t>preparing the oversight report on the Annual Report</a:t>
            </a:r>
            <a:endParaRPr lang="en-US" sz="1600" u="sng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10 – 11 October 2018 – Workshop was conducted for West Rand Region MPAC members and support staff based on </a:t>
            </a:r>
            <a:r>
              <a:rPr lang="en-US" sz="1600" b="1" u="sng" dirty="0">
                <a:solidFill>
                  <a:schemeClr val="tx1"/>
                </a:solidFill>
              </a:rPr>
              <a:t>MPAC Toolkit &amp; Guide</a:t>
            </a:r>
            <a:r>
              <a:rPr lang="en-US" sz="1600" b="1" dirty="0">
                <a:solidFill>
                  <a:schemeClr val="tx1"/>
                </a:solidFill>
              </a:rPr>
              <a:t> and Municipal Regulations on Financial Misconduct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08 to 09 November 2018 – Workshop was conducted for Sedibeng  Region MPAC members and support staff based on </a:t>
            </a:r>
            <a:r>
              <a:rPr lang="en-US" sz="1600" b="1" u="sng" dirty="0">
                <a:solidFill>
                  <a:schemeClr val="tx1"/>
                </a:solidFill>
              </a:rPr>
              <a:t>MPAC Toolkit &amp; Guide</a:t>
            </a:r>
            <a:r>
              <a:rPr lang="en-US" sz="1600" b="1" dirty="0">
                <a:solidFill>
                  <a:schemeClr val="tx1"/>
                </a:solidFill>
              </a:rPr>
              <a:t> and </a:t>
            </a:r>
            <a:r>
              <a:rPr lang="en-US" sz="1600" b="1" u="sng" dirty="0">
                <a:solidFill>
                  <a:schemeClr val="tx1"/>
                </a:solidFill>
              </a:rPr>
              <a:t>Municipal Regulations on Financial Misconduct. 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22B8AB-D93F-B705-6CEC-E3F26B891537}"/>
              </a:ext>
            </a:extLst>
          </p:cNvPr>
          <p:cNvSpPr/>
          <p:nvPr/>
        </p:nvSpPr>
        <p:spPr>
          <a:xfrm>
            <a:off x="88777" y="1594741"/>
            <a:ext cx="11656767" cy="3107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b="1" dirty="0">
                <a:solidFill>
                  <a:schemeClr val="tx1"/>
                </a:solidFill>
              </a:rPr>
              <a:t>2017 &amp; 2018</a:t>
            </a:r>
          </a:p>
        </p:txBody>
      </p:sp>
    </p:spTree>
    <p:extLst>
      <p:ext uri="{BB962C8B-B14F-4D97-AF65-F5344CB8AC3E}">
        <p14:creationId xmlns:p14="http://schemas.microsoft.com/office/powerpoint/2010/main" val="234226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Support Provided to MPAC by GPT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2D2C25-956A-0BF1-0CF2-5E07072F02ED}"/>
              </a:ext>
            </a:extLst>
          </p:cNvPr>
          <p:cNvSpPr/>
          <p:nvPr/>
        </p:nvSpPr>
        <p:spPr>
          <a:xfrm>
            <a:off x="145144" y="1917577"/>
            <a:ext cx="11842641" cy="4750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20 February 2019 - Workshop was conducted for Sedibeng MPAC members on the </a:t>
            </a:r>
            <a:r>
              <a:rPr lang="en-US" sz="2000" b="1" u="sng" dirty="0">
                <a:solidFill>
                  <a:schemeClr val="tx1"/>
                </a:solidFill>
              </a:rPr>
              <a:t>preparation of oversight report on the Annual Report.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6 March 2020 - Workshop was conducted for West Rand Region (DC Board members, Internal Audits and MPAC support staff) on  </a:t>
            </a:r>
            <a:r>
              <a:rPr lang="en-US" sz="2000" b="1" u="sng" dirty="0">
                <a:solidFill>
                  <a:schemeClr val="tx1"/>
                </a:solidFill>
              </a:rPr>
              <a:t>Financial Misconduct Regulation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22 October 2020 – Presented </a:t>
            </a:r>
            <a:r>
              <a:rPr lang="en-US" sz="2000" b="1" u="sng" dirty="0">
                <a:solidFill>
                  <a:schemeClr val="tx1"/>
                </a:solidFill>
              </a:rPr>
              <a:t>GPT’s Annual Report Assessment findings</a:t>
            </a:r>
            <a:r>
              <a:rPr lang="en-US" sz="2000" dirty="0">
                <a:solidFill>
                  <a:schemeClr val="tx1"/>
                </a:solidFill>
              </a:rPr>
              <a:t> to Emfuleni LM MPACs to assist in preparation of the oversight report on the Annual Report.</a:t>
            </a: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27 November 2020 - Workshop was conducted for all delegated municipalities and Metros (MPAC members, DC Board members, Internal Audits and MPAC support staff) on  </a:t>
            </a:r>
            <a:r>
              <a:rPr lang="en-US" sz="2000" b="1" u="sng" dirty="0">
                <a:solidFill>
                  <a:schemeClr val="tx1"/>
                </a:solidFill>
              </a:rPr>
              <a:t>Financial Misconduct Regulations and role clarification on dealing with UIFW Expenditures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D9D619-7BE3-1B07-52DF-C047455577F1}"/>
              </a:ext>
            </a:extLst>
          </p:cNvPr>
          <p:cNvSpPr/>
          <p:nvPr/>
        </p:nvSpPr>
        <p:spPr>
          <a:xfrm>
            <a:off x="145145" y="1535609"/>
            <a:ext cx="11842640" cy="3819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b="1" dirty="0">
                <a:solidFill>
                  <a:schemeClr val="tx1"/>
                </a:solidFill>
              </a:rPr>
              <a:t>2019 &amp; 2020</a:t>
            </a:r>
          </a:p>
        </p:txBody>
      </p:sp>
    </p:spTree>
    <p:extLst>
      <p:ext uri="{BB962C8B-B14F-4D97-AF65-F5344CB8AC3E}">
        <p14:creationId xmlns:p14="http://schemas.microsoft.com/office/powerpoint/2010/main" val="331946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Support Provided to MPAC by GPT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3AC5E7-8949-557B-02F9-F9B03833CFD4}"/>
              </a:ext>
            </a:extLst>
          </p:cNvPr>
          <p:cNvSpPr/>
          <p:nvPr/>
        </p:nvSpPr>
        <p:spPr>
          <a:xfrm>
            <a:off x="97654" y="1917577"/>
            <a:ext cx="11996692" cy="4750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20 July 2021 – Mogale City MPAC training on </a:t>
            </a:r>
            <a:r>
              <a:rPr lang="en-US" b="1" dirty="0">
                <a:solidFill>
                  <a:schemeClr val="tx1"/>
                </a:solidFill>
              </a:rPr>
              <a:t>dealing with UIFW Expenditures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20 August 2021 – Provincial Wide MPAC training on the role of MPAC and DC Boards in dealing with UIFW Expenditures.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24 – 25 August 2021 – In collaboration with SALGA and COGTA provided an MPAC training to Sedibeng Region on Roles and responsibilities of MPAC, DC Boards, Risk and Audit committees and the UIFW Expenditures.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b="1" u="sng" dirty="0">
                <a:solidFill>
                  <a:schemeClr val="tx1"/>
                </a:solidFill>
              </a:rPr>
              <a:t>NEW MPAC Members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March and April 2022 - Through SALGA Induction programme provided training to all MPACs members on: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/>
                </a:solidFill>
              </a:rPr>
              <a:t>Dealing with UIF&amp;W Expenditures</a:t>
            </a:r>
            <a:r>
              <a:rPr lang="en-US" dirty="0">
                <a:solidFill>
                  <a:schemeClr val="tx1"/>
                </a:solidFill>
              </a:rPr>
              <a:t> (Clarification of the responsibilities of MPAC &amp; DC Boards)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/>
                </a:solidFill>
              </a:rPr>
              <a:t>Annual Report Framework</a:t>
            </a:r>
            <a:r>
              <a:rPr lang="en-US" dirty="0">
                <a:solidFill>
                  <a:schemeClr val="tx1"/>
                </a:solidFill>
              </a:rPr>
              <a:t> and dealing with the annual report through the </a:t>
            </a:r>
            <a:r>
              <a:rPr lang="en-US" b="1" dirty="0">
                <a:solidFill>
                  <a:schemeClr val="tx1"/>
                </a:solidFill>
              </a:rPr>
              <a:t>oversight report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b="1" u="sng" dirty="0">
                <a:solidFill>
                  <a:schemeClr val="tx1"/>
                </a:solidFill>
              </a:rPr>
              <a:t>05 April 2022</a:t>
            </a:r>
            <a:r>
              <a:rPr lang="en-US" dirty="0">
                <a:solidFill>
                  <a:schemeClr val="tx1"/>
                </a:solidFill>
              </a:rPr>
              <a:t> – Sedibeng DM MPAC training on</a:t>
            </a:r>
            <a:r>
              <a:rPr lang="en-US" b="1" u="sng" dirty="0">
                <a:solidFill>
                  <a:schemeClr val="tx1"/>
                </a:solidFill>
              </a:rPr>
              <a:t> Annual Report Assessment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b="1" u="sng" dirty="0">
                <a:solidFill>
                  <a:schemeClr val="tx1"/>
                </a:solidFill>
              </a:rPr>
              <a:t>1 September 2022</a:t>
            </a:r>
            <a:r>
              <a:rPr lang="en-US" dirty="0">
                <a:solidFill>
                  <a:schemeClr val="tx1"/>
                </a:solidFill>
              </a:rPr>
              <a:t> – West Rand Region MPACs and Section 80 committees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b="1" u="sng" dirty="0">
                <a:solidFill>
                  <a:schemeClr val="tx1"/>
                </a:solidFill>
              </a:rPr>
              <a:t>8 September 2022</a:t>
            </a:r>
            <a:r>
              <a:rPr lang="en-US" dirty="0">
                <a:solidFill>
                  <a:schemeClr val="tx1"/>
                </a:solidFill>
              </a:rPr>
              <a:t> – Sedibeng Region MPAC and Section 80 committees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80AD0F-7D2B-7A4D-A252-F185BC74FF3F}"/>
              </a:ext>
            </a:extLst>
          </p:cNvPr>
          <p:cNvSpPr/>
          <p:nvPr/>
        </p:nvSpPr>
        <p:spPr>
          <a:xfrm>
            <a:off x="97654" y="1535609"/>
            <a:ext cx="11996692" cy="398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b="1" dirty="0">
                <a:solidFill>
                  <a:schemeClr val="tx1"/>
                </a:solidFill>
              </a:rPr>
              <a:t>2021 &amp; 2022</a:t>
            </a:r>
          </a:p>
        </p:txBody>
      </p:sp>
    </p:spTree>
    <p:extLst>
      <p:ext uri="{BB962C8B-B14F-4D97-AF65-F5344CB8AC3E}">
        <p14:creationId xmlns:p14="http://schemas.microsoft.com/office/powerpoint/2010/main" val="105690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MPAC Responsibility – initiate Oversight Report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97653" y="1684776"/>
            <a:ext cx="12020365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+mn-cs"/>
              </a:rPr>
              <a:t>Progress on adoption of delegated municipalities 2021/2022 Oversight report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ABD688-02FB-7D9A-8025-3948B11F7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301487"/>
              </p:ext>
            </p:extLst>
          </p:nvPr>
        </p:nvGraphicFramePr>
        <p:xfrm>
          <a:off x="73982" y="2024109"/>
          <a:ext cx="12020364" cy="4802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006">
                  <a:extLst>
                    <a:ext uri="{9D8B030D-6E8A-4147-A177-3AD203B41FA5}">
                      <a16:colId xmlns:a16="http://schemas.microsoft.com/office/drawing/2014/main" val="368365942"/>
                    </a:ext>
                  </a:extLst>
                </a:gridCol>
                <a:gridCol w="3189786">
                  <a:extLst>
                    <a:ext uri="{9D8B030D-6E8A-4147-A177-3AD203B41FA5}">
                      <a16:colId xmlns:a16="http://schemas.microsoft.com/office/drawing/2014/main" val="914731426"/>
                    </a:ext>
                  </a:extLst>
                </a:gridCol>
                <a:gridCol w="3704434">
                  <a:extLst>
                    <a:ext uri="{9D8B030D-6E8A-4147-A177-3AD203B41FA5}">
                      <a16:colId xmlns:a16="http://schemas.microsoft.com/office/drawing/2014/main" val="1139413095"/>
                    </a:ext>
                  </a:extLst>
                </a:gridCol>
                <a:gridCol w="2675138">
                  <a:extLst>
                    <a:ext uri="{9D8B030D-6E8A-4147-A177-3AD203B41FA5}">
                      <a16:colId xmlns:a16="http://schemas.microsoft.com/office/drawing/2014/main" val="499161691"/>
                    </a:ext>
                  </a:extLst>
                </a:gridCol>
              </a:tblGrid>
              <a:tr h="638337">
                <a:tc>
                  <a:txBody>
                    <a:bodyPr/>
                    <a:lstStyle/>
                    <a:p>
                      <a:r>
                        <a:rPr lang="en-US" dirty="0"/>
                        <a:t>Municipality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Oversight Report Adopted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Approval Status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 on Website</a:t>
                      </a:r>
                      <a:endParaRPr lang="en-ZA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72708045"/>
                  </a:ext>
                </a:extLst>
              </a:tr>
              <a:tr h="464390">
                <a:tc>
                  <a:txBody>
                    <a:bodyPr/>
                    <a:lstStyle/>
                    <a:p>
                      <a:r>
                        <a:rPr lang="en-US" dirty="0"/>
                        <a:t>Sedibeng DM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 March 2023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Approved with reservations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ZA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63531996"/>
                  </a:ext>
                </a:extLst>
              </a:tr>
              <a:tr h="464390">
                <a:tc>
                  <a:txBody>
                    <a:bodyPr/>
                    <a:lstStyle/>
                    <a:p>
                      <a:r>
                        <a:rPr lang="en-US" dirty="0"/>
                        <a:t>Emfuleni LM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25 April 2023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Unknown (Report tabled on the 25</a:t>
                      </a:r>
                      <a:r>
                        <a:rPr lang="en-US" sz="11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 May 2023)</a:t>
                      </a:r>
                      <a:endParaRPr lang="en-ZA" sz="11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410911093"/>
                  </a:ext>
                </a:extLst>
              </a:tr>
              <a:tr h="623022">
                <a:tc>
                  <a:txBody>
                    <a:bodyPr/>
                    <a:lstStyle/>
                    <a:p>
                      <a:r>
                        <a:rPr lang="en-US" dirty="0"/>
                        <a:t>Midvaal LM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March 2023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Approved without reservations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ZA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550261636"/>
                  </a:ext>
                </a:extLst>
              </a:tr>
              <a:tr h="623022">
                <a:tc>
                  <a:txBody>
                    <a:bodyPr/>
                    <a:lstStyle/>
                    <a:p>
                      <a:r>
                        <a:rPr lang="en-US" dirty="0"/>
                        <a:t>Lesedi LM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March 2023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Approved without reservations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ZA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436216329"/>
                  </a:ext>
                </a:extLst>
              </a:tr>
              <a:tr h="464390">
                <a:tc>
                  <a:txBody>
                    <a:bodyPr/>
                    <a:lstStyle/>
                    <a:p>
                      <a:r>
                        <a:rPr lang="en-US" dirty="0"/>
                        <a:t>West Rand DM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 March 2023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Approved with reservations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ZA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065867097"/>
                  </a:ext>
                </a:extLst>
              </a:tr>
              <a:tr h="592741">
                <a:tc>
                  <a:txBody>
                    <a:bodyPr/>
                    <a:lstStyle/>
                    <a:p>
                      <a:r>
                        <a:rPr lang="en-US" dirty="0"/>
                        <a:t>Mogale City LM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Unknown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ZA" sz="11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chairperson will be appointed in the council meeting of 31 May 2023 and only then the OR will be tabled for adoption</a:t>
                      </a:r>
                      <a:endParaRPr lang="en-ZA" sz="11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ZA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128852297"/>
                  </a:ext>
                </a:extLst>
              </a:tr>
              <a:tr h="464390">
                <a:tc>
                  <a:txBody>
                    <a:bodyPr/>
                    <a:lstStyle/>
                    <a:p>
                      <a:r>
                        <a:rPr lang="en-US" dirty="0"/>
                        <a:t>Merafong City LM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March 2023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Approved with reservations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ZA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3045683681"/>
                  </a:ext>
                </a:extLst>
              </a:tr>
              <a:tr h="464390">
                <a:tc>
                  <a:txBody>
                    <a:bodyPr/>
                    <a:lstStyle/>
                    <a:p>
                      <a:r>
                        <a:rPr lang="en-US" dirty="0"/>
                        <a:t>Rand West City LM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March 2023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Approved with reservations</a:t>
                      </a:r>
                      <a:endParaRPr lang="en-ZA" dirty="0"/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ZA" dirty="0"/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1073164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053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9C8EEA4-BB9E-43B0-A6D5-BB8C447D56B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9C8EEA4-BB9E-43B0-A6D5-BB8C447D56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36650"/>
            <a:ext cx="11907982" cy="398463"/>
          </a:xfrm>
        </p:spPr>
        <p:txBody>
          <a:bodyPr vert="horz">
            <a:noAutofit/>
          </a:bodyPr>
          <a:lstStyle/>
          <a:p>
            <a:r>
              <a:rPr kumimoji="0" lang="en-ZA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Top five UIFW Expenditure Contributors</a:t>
            </a:r>
            <a:endParaRPr lang="en-Z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B5AF6A-10CF-4209-862D-40C436BE88AC}"/>
              </a:ext>
            </a:extLst>
          </p:cNvPr>
          <p:cNvSpPr txBox="1">
            <a:spLocks/>
          </p:cNvSpPr>
          <p:nvPr/>
        </p:nvSpPr>
        <p:spPr>
          <a:xfrm>
            <a:off x="419100" y="1684776"/>
            <a:ext cx="11370152" cy="498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9A8465-7352-B28B-63A6-3DF45B3C1C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79" y="1615152"/>
            <a:ext cx="12151121" cy="524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815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FB8F57C1514E8E5E94D1E398FB4F" ma:contentTypeVersion="13" ma:contentTypeDescription="Create a new document." ma:contentTypeScope="" ma:versionID="76d2293b5cbacdc645a585fe11617bba">
  <xsd:schema xmlns:xsd="http://www.w3.org/2001/XMLSchema" xmlns:xs="http://www.w3.org/2001/XMLSchema" xmlns:p="http://schemas.microsoft.com/office/2006/metadata/properties" xmlns:ns3="845d7ec8-3338-49fa-a668-2525ed1cc2a8" xmlns:ns4="6c775d15-f92a-4b8e-b07d-8861e6eed674" targetNamespace="http://schemas.microsoft.com/office/2006/metadata/properties" ma:root="true" ma:fieldsID="aeb9413886add49ae34994e2e5d2a0fd" ns3:_="" ns4:_="">
    <xsd:import namespace="845d7ec8-3338-49fa-a668-2525ed1cc2a8"/>
    <xsd:import namespace="6c775d15-f92a-4b8e-b07d-8861e6eed6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5d7ec8-3338-49fa-a668-2525ed1cc2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775d15-f92a-4b8e-b07d-8861e6eed6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30D7B5-BF94-49FB-9575-FC417F5BE64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EC2C3D9-0557-4EB1-99AA-6676E61FE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5d7ec8-3338-49fa-a668-2525ed1cc2a8"/>
    <ds:schemaRef ds:uri="6c775d15-f92a-4b8e-b07d-8861e6eed6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DFE429-267F-4F18-8BA4-787432C540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29510</TotalTime>
  <Words>2045</Words>
  <Application>Microsoft Office PowerPoint</Application>
  <PresentationFormat>Widescreen</PresentationFormat>
  <Paragraphs>264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Abadi</vt:lpstr>
      <vt:lpstr>Arial</vt:lpstr>
      <vt:lpstr>Arial Nova Light</vt:lpstr>
      <vt:lpstr>Calibri</vt:lpstr>
      <vt:lpstr>Calibri Light</vt:lpstr>
      <vt:lpstr>Georgia</vt:lpstr>
      <vt:lpstr>Times New Roman</vt:lpstr>
      <vt:lpstr>Verdana</vt:lpstr>
      <vt:lpstr>Wingdings</vt:lpstr>
      <vt:lpstr>Office Theme</vt:lpstr>
      <vt:lpstr>Custom Design</vt:lpstr>
      <vt:lpstr>think-cell Slide</vt:lpstr>
      <vt:lpstr>  THE MEETING OF THE STANDING COMMITTEE ON PUBLIC ACCOUNTS WITH GAUTENG MUNICIPAL PUBLIC ACCOUNTS COMMITTEES  GAUTENG PROVINCIAL TREASURY SUPPORT PROVIDED TO MPAC  date:30 MAY 2023   </vt:lpstr>
      <vt:lpstr>Table of Content</vt:lpstr>
      <vt:lpstr>Establishment and Appointment of MPACs</vt:lpstr>
      <vt:lpstr>Support Provided to MPAC by GPT</vt:lpstr>
      <vt:lpstr>Support Provided to MPAC by GPT</vt:lpstr>
      <vt:lpstr>Support Provided to MPAC by GPT</vt:lpstr>
      <vt:lpstr>Support Provided to MPAC by GPT</vt:lpstr>
      <vt:lpstr>MPAC Responsibility – initiate Oversight Report</vt:lpstr>
      <vt:lpstr>Top five UIFW Expenditure Contributors</vt:lpstr>
      <vt:lpstr>CHALLENGES </vt:lpstr>
      <vt:lpstr>POSSIBLE INTERVENTIONS /RECCOMENDATIONS</vt:lpstr>
      <vt:lpstr>   Municipal Finance Hands-On Support Programme    </vt:lpstr>
      <vt:lpstr>Approach and Scope</vt:lpstr>
      <vt:lpstr>Current Status of the Programme</vt:lpstr>
      <vt:lpstr>Placement of Advisors</vt:lpstr>
      <vt:lpstr>MSCOA TA Support</vt:lpstr>
      <vt:lpstr>SCM MFIP TA SUPPORT</vt:lpstr>
      <vt:lpstr>MFHSP: Mogale City</vt:lpstr>
      <vt:lpstr>MFHSP: Rand West City</vt:lpstr>
      <vt:lpstr>MFHSP – TASK IMPLEMENTATION: Emfuleni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Mazibuko, Onica (GPT)</cp:lastModifiedBy>
  <cp:revision>1914</cp:revision>
  <cp:lastPrinted>2020-06-03T06:53:46Z</cp:lastPrinted>
  <dcterms:created xsi:type="dcterms:W3CDTF">2020-04-22T09:10:44Z</dcterms:created>
  <dcterms:modified xsi:type="dcterms:W3CDTF">2023-05-29T09:00:05Z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0x0101001C1DFB8F57C1514E8E5E94D1E398FB4F</vt:lpwstr>
  </property>
</Properties>
</file>