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18"/>
  </p:notesMasterIdLst>
  <p:handoutMasterIdLst>
    <p:handoutMasterId r:id="rId19"/>
  </p:handoutMasterIdLst>
  <p:sldIdLst>
    <p:sldId id="265" r:id="rId2"/>
    <p:sldId id="6645" r:id="rId3"/>
    <p:sldId id="7623" r:id="rId4"/>
    <p:sldId id="268" r:id="rId5"/>
    <p:sldId id="286" r:id="rId6"/>
    <p:sldId id="6601" r:id="rId7"/>
    <p:sldId id="6597" r:id="rId8"/>
    <p:sldId id="6600" r:id="rId9"/>
    <p:sldId id="6603" r:id="rId10"/>
    <p:sldId id="6602" r:id="rId11"/>
    <p:sldId id="6595" r:id="rId12"/>
    <p:sldId id="6596" r:id="rId13"/>
    <p:sldId id="6598" r:id="rId14"/>
    <p:sldId id="6594" r:id="rId15"/>
    <p:sldId id="287" r:id="rId16"/>
    <p:sldId id="269" r:id="rId17"/>
  </p:sldIdLst>
  <p:sldSz cx="9906000" cy="6858000" type="A4"/>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snapToObjects="1">
      <p:cViewPr varScale="1">
        <p:scale>
          <a:sx n="80" d="100"/>
          <a:sy n="80" d="100"/>
        </p:scale>
        <p:origin x="600" y="40"/>
      </p:cViewPr>
      <p:guideLst>
        <p:guide orient="horz" pos="2160"/>
        <p:guide pos="2880"/>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A0870-DCEF-4EBF-B87B-DBCB248FCF8A}"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en-ZA"/>
        </a:p>
      </dgm:t>
    </dgm:pt>
    <dgm:pt modelId="{A140CFF7-96F3-4ACF-A2AD-491EB6ED8BF9}">
      <dgm:prSet phldrT="[Text]"/>
      <dgm:spPr>
        <a:solidFill>
          <a:schemeClr val="bg1">
            <a:lumMod val="85000"/>
          </a:schemeClr>
        </a:solidFill>
      </dgm:spPr>
      <dgm:t>
        <a:bodyPr/>
        <a:lstStyle/>
        <a:p>
          <a:pPr>
            <a:buFont typeface="+mj-lt"/>
            <a:buAutoNum type="arabicPeriod"/>
          </a:pPr>
          <a:r>
            <a:rPr lang="en-ZA" b="1" u="sng" dirty="0">
              <a:solidFill>
                <a:schemeClr val="tx1"/>
              </a:solidFill>
            </a:rPr>
            <a:t>CONSTITUTIONAL OBJECTS OF LOCAL GOVERNMENT</a:t>
          </a:r>
        </a:p>
        <a:p>
          <a:pPr>
            <a:buFont typeface="+mj-lt"/>
            <a:buAutoNum type="arabicPeriod"/>
          </a:pPr>
          <a:r>
            <a:rPr lang="en-ZA" dirty="0">
              <a:solidFill>
                <a:schemeClr val="tx1"/>
              </a:solidFill>
            </a:rPr>
            <a:t>- Provide democratic and accountable government for local communities;</a:t>
          </a:r>
        </a:p>
        <a:p>
          <a:pPr>
            <a:buFont typeface="+mj-lt"/>
            <a:buAutoNum type="arabicPeriod"/>
          </a:pPr>
          <a:r>
            <a:rPr lang="en-ZA" dirty="0">
              <a:solidFill>
                <a:schemeClr val="tx1"/>
              </a:solidFill>
            </a:rPr>
            <a:t>- Ensure the provision of services to communities in a sustainable manner;</a:t>
          </a:r>
        </a:p>
        <a:p>
          <a:pPr>
            <a:buFont typeface="+mj-lt"/>
            <a:buAutoNum type="arabicPeriod"/>
          </a:pPr>
          <a:r>
            <a:rPr lang="en-ZA" dirty="0">
              <a:solidFill>
                <a:schemeClr val="tx1"/>
              </a:solidFill>
            </a:rPr>
            <a:t>- Promote social and economic development;</a:t>
          </a:r>
        </a:p>
        <a:p>
          <a:pPr>
            <a:buFont typeface="+mj-lt"/>
            <a:buAutoNum type="arabicPeriod"/>
          </a:pPr>
          <a:r>
            <a:rPr lang="en-ZA" dirty="0">
              <a:solidFill>
                <a:schemeClr val="tx1"/>
              </a:solidFill>
            </a:rPr>
            <a:t>- Promote a safe and healthy environment; and</a:t>
          </a:r>
        </a:p>
        <a:p>
          <a:pPr>
            <a:buFont typeface="+mj-lt"/>
            <a:buAutoNum type="arabicPeriod"/>
          </a:pPr>
          <a:r>
            <a:rPr lang="en-ZA" dirty="0">
              <a:solidFill>
                <a:schemeClr val="tx1"/>
              </a:solidFill>
            </a:rPr>
            <a:t>- Encourage involvement of communities &amp; community organisations in matters of LG</a:t>
          </a:r>
        </a:p>
      </dgm:t>
    </dgm:pt>
    <dgm:pt modelId="{7B484C67-B99D-461D-B0F4-162E7780E009}" type="parTrans" cxnId="{D8053D26-5B5F-42B9-A5E1-EA29276B5F5B}">
      <dgm:prSet/>
      <dgm:spPr/>
      <dgm:t>
        <a:bodyPr/>
        <a:lstStyle/>
        <a:p>
          <a:endParaRPr lang="en-ZA">
            <a:solidFill>
              <a:schemeClr val="tx1"/>
            </a:solidFill>
          </a:endParaRPr>
        </a:p>
      </dgm:t>
    </dgm:pt>
    <dgm:pt modelId="{61C0C9C7-57A4-4C36-A830-4F150D72E588}" type="sibTrans" cxnId="{D8053D26-5B5F-42B9-A5E1-EA29276B5F5B}">
      <dgm:prSet/>
      <dgm:spPr/>
      <dgm:t>
        <a:bodyPr/>
        <a:lstStyle/>
        <a:p>
          <a:endParaRPr lang="en-ZA">
            <a:solidFill>
              <a:schemeClr val="tx1"/>
            </a:solidFill>
          </a:endParaRPr>
        </a:p>
      </dgm:t>
    </dgm:pt>
    <dgm:pt modelId="{5123B846-2A1F-4295-994C-0157CDAC07B2}">
      <dgm:prSet phldrT="[Text]" custT="1"/>
      <dgm:spPr>
        <a:solidFill>
          <a:srgbClr val="F8F8F8"/>
        </a:solidFill>
      </dgm:spPr>
      <dgm:t>
        <a:bodyPr/>
        <a:lstStyle/>
        <a:p>
          <a:pPr>
            <a:buFont typeface="Arial" panose="020B0604020202020204" pitchFamily="34" charset="0"/>
            <a:buChar char="•"/>
          </a:pPr>
          <a:r>
            <a:rPr lang="en-ZA" sz="1500" b="1" u="sng" dirty="0">
              <a:solidFill>
                <a:schemeClr val="tx1"/>
              </a:solidFill>
            </a:rPr>
            <a:t>WHITE PAPER ON LG, 1998</a:t>
          </a:r>
          <a:endParaRPr lang="en-GB" sz="1500" b="1" u="sng" dirty="0">
            <a:solidFill>
              <a:schemeClr val="tx1"/>
            </a:solidFill>
          </a:endParaRPr>
        </a:p>
        <a:p>
          <a:pPr>
            <a:buFont typeface="Arial" panose="020B0604020202020204" pitchFamily="34" charset="0"/>
            <a:buChar char="•"/>
          </a:pPr>
          <a:r>
            <a:rPr lang="en-ZA" sz="1500" dirty="0">
              <a:solidFill>
                <a:schemeClr val="tx1"/>
              </a:solidFill>
            </a:rPr>
            <a:t>SALGA to play a </a:t>
          </a:r>
          <a:r>
            <a:rPr lang="en-ZA" sz="1500" b="1" u="sng" dirty="0">
              <a:solidFill>
                <a:schemeClr val="tx1"/>
              </a:solidFill>
            </a:rPr>
            <a:t>leading supportive role in the wholesale transformation of LG </a:t>
          </a:r>
          <a:r>
            <a:rPr lang="en-ZA" sz="1500" dirty="0">
              <a:solidFill>
                <a:schemeClr val="tx1"/>
              </a:solidFill>
            </a:rPr>
            <a:t>to be </a:t>
          </a:r>
          <a:r>
            <a:rPr lang="en-ZA" sz="1500" b="1" u="sng" dirty="0">
              <a:solidFill>
                <a:schemeClr val="tx1"/>
              </a:solidFill>
            </a:rPr>
            <a:t>developmentally oriented</a:t>
          </a:r>
        </a:p>
        <a:p>
          <a:pPr>
            <a:buFont typeface="Arial" panose="020B0604020202020204" pitchFamily="34" charset="0"/>
            <a:buChar char="•"/>
          </a:pPr>
          <a:r>
            <a:rPr lang="en-ZA" sz="1500" dirty="0">
              <a:solidFill>
                <a:schemeClr val="tx1"/>
              </a:solidFill>
            </a:rPr>
            <a:t>SALGA to make a </a:t>
          </a:r>
          <a:r>
            <a:rPr lang="en-ZA" sz="1500" b="1" u="sng" dirty="0">
              <a:solidFill>
                <a:schemeClr val="tx1"/>
              </a:solidFill>
            </a:rPr>
            <a:t>strong contribution to the development of municipalities</a:t>
          </a:r>
          <a:r>
            <a:rPr lang="en-ZA" sz="1500" dirty="0">
              <a:solidFill>
                <a:schemeClr val="tx1"/>
              </a:solidFill>
            </a:rPr>
            <a:t>, through:</a:t>
          </a:r>
        </a:p>
        <a:p>
          <a:pPr>
            <a:buFont typeface="Arial" panose="020B0604020202020204" pitchFamily="34" charset="0"/>
            <a:buChar char="•"/>
          </a:pPr>
          <a:r>
            <a:rPr lang="en-ZA" sz="1500" dirty="0">
              <a:solidFill>
                <a:schemeClr val="tx1"/>
              </a:solidFill>
            </a:rPr>
            <a:t>- Provision of specialised services to strengthen capacity of LG;</a:t>
          </a:r>
        </a:p>
        <a:p>
          <a:pPr>
            <a:buFont typeface="Arial" panose="020B0604020202020204" pitchFamily="34" charset="0"/>
            <a:buChar char="•"/>
          </a:pPr>
          <a:r>
            <a:rPr lang="en-ZA" sz="1500" dirty="0">
              <a:solidFill>
                <a:schemeClr val="tx1"/>
              </a:solidFill>
            </a:rPr>
            <a:t>- Research and information dissemination;</a:t>
          </a:r>
        </a:p>
        <a:p>
          <a:pPr>
            <a:buFont typeface="Arial" panose="020B0604020202020204" pitchFamily="34" charset="0"/>
            <a:buChar char="•"/>
          </a:pPr>
          <a:r>
            <a:rPr lang="en-ZA" sz="1500" dirty="0">
              <a:solidFill>
                <a:schemeClr val="tx1"/>
              </a:solidFill>
            </a:rPr>
            <a:t>- Facilitate shared learning between municipalities;</a:t>
          </a:r>
        </a:p>
        <a:p>
          <a:pPr>
            <a:buFont typeface="Arial" panose="020B0604020202020204" pitchFamily="34" charset="0"/>
            <a:buChar char="•"/>
          </a:pPr>
          <a:r>
            <a:rPr lang="en-ZA" sz="1500" dirty="0">
              <a:solidFill>
                <a:schemeClr val="tx1"/>
              </a:solidFill>
            </a:rPr>
            <a:t>- HR &amp; Leadership development.</a:t>
          </a:r>
        </a:p>
      </dgm:t>
    </dgm:pt>
    <dgm:pt modelId="{32FA66BF-BE83-42B6-89FA-52E2E8C29392}" type="parTrans" cxnId="{11348AC1-9D95-485D-A3F9-BD3080E02D1F}">
      <dgm:prSet/>
      <dgm:spPr/>
      <dgm:t>
        <a:bodyPr/>
        <a:lstStyle/>
        <a:p>
          <a:endParaRPr lang="en-ZA">
            <a:solidFill>
              <a:schemeClr val="tx1"/>
            </a:solidFill>
          </a:endParaRPr>
        </a:p>
      </dgm:t>
    </dgm:pt>
    <dgm:pt modelId="{947C2D51-5C56-4A1F-A17A-FD997FC19204}" type="sibTrans" cxnId="{11348AC1-9D95-485D-A3F9-BD3080E02D1F}">
      <dgm:prSet/>
      <dgm:spPr/>
      <dgm:t>
        <a:bodyPr/>
        <a:lstStyle/>
        <a:p>
          <a:endParaRPr lang="en-ZA">
            <a:solidFill>
              <a:schemeClr val="tx1"/>
            </a:solidFill>
          </a:endParaRPr>
        </a:p>
      </dgm:t>
    </dgm:pt>
    <dgm:pt modelId="{B04189E7-210B-4130-9586-DF61EC1A4C25}">
      <dgm:prSet phldrT="[Text]" custT="1"/>
      <dgm:spPr>
        <a:solidFill>
          <a:srgbClr val="F8F8F8"/>
        </a:solidFill>
      </dgm:spPr>
      <dgm:t>
        <a:bodyPr/>
        <a:lstStyle/>
        <a:p>
          <a:pPr>
            <a:buFont typeface="+mj-lt"/>
            <a:buAutoNum type="arabicPeriod"/>
          </a:pPr>
          <a:r>
            <a:rPr lang="en-ZA" sz="1600" b="1" u="sng" dirty="0">
              <a:solidFill>
                <a:schemeClr val="tx1"/>
              </a:solidFill>
              <a:sym typeface="Arial" charset="0"/>
            </a:rPr>
            <a:t>MUNICIPAL SYSTEMS ACT, 2000</a:t>
          </a:r>
        </a:p>
        <a:p>
          <a:pPr>
            <a:buFont typeface="+mj-lt"/>
            <a:buAutoNum type="arabicPeriod"/>
          </a:pPr>
          <a:r>
            <a:rPr lang="en-ZA" sz="1600" dirty="0">
              <a:solidFill>
                <a:schemeClr val="tx1"/>
              </a:solidFill>
              <a:sym typeface="Arial" charset="0"/>
            </a:rPr>
            <a:t>SALGA must seek to</a:t>
          </a:r>
          <a:r>
            <a:rPr lang="en-GB" sz="1600" dirty="0">
              <a:solidFill>
                <a:schemeClr val="tx1"/>
              </a:solidFill>
            </a:rPr>
            <a:t>:-</a:t>
          </a:r>
          <a:endParaRPr lang="en-US" sz="1600" dirty="0">
            <a:solidFill>
              <a:schemeClr val="tx1"/>
            </a:solidFill>
          </a:endParaRPr>
        </a:p>
        <a:p>
          <a:pPr>
            <a:buFont typeface="+mj-lt"/>
            <a:buAutoNum type="arabicPeriod"/>
          </a:pPr>
          <a:r>
            <a:rPr lang="en-GB" sz="1600" b="1" u="none" dirty="0">
              <a:solidFill>
                <a:schemeClr val="tx1"/>
              </a:solidFill>
            </a:rPr>
            <a:t>- </a:t>
          </a:r>
          <a:r>
            <a:rPr lang="en-GB" sz="1600" b="1" u="sng" dirty="0">
              <a:solidFill>
                <a:schemeClr val="tx1"/>
              </a:solidFill>
            </a:rPr>
            <a:t>develop common approaches</a:t>
          </a:r>
          <a:r>
            <a:rPr lang="en-GB" sz="1600" dirty="0">
              <a:solidFill>
                <a:schemeClr val="tx1"/>
              </a:solidFill>
            </a:rPr>
            <a:t> for local government as a distinct sphere;</a:t>
          </a:r>
          <a:endParaRPr lang="en-US" sz="1600" dirty="0">
            <a:solidFill>
              <a:schemeClr val="tx1"/>
            </a:solidFill>
          </a:endParaRPr>
        </a:p>
        <a:p>
          <a:pPr>
            <a:buFont typeface="+mj-lt"/>
            <a:buAutoNum type="arabicPeriod"/>
          </a:pPr>
          <a:r>
            <a:rPr lang="en-GB" sz="1600" b="1" u="none" dirty="0">
              <a:solidFill>
                <a:schemeClr val="tx1"/>
              </a:solidFill>
            </a:rPr>
            <a:t>- </a:t>
          </a:r>
          <a:r>
            <a:rPr lang="en-GB" sz="1600" b="1" u="sng" dirty="0">
              <a:solidFill>
                <a:schemeClr val="tx1"/>
              </a:solidFill>
            </a:rPr>
            <a:t>find solutions</a:t>
          </a:r>
          <a:r>
            <a:rPr lang="en-GB" sz="1600" dirty="0">
              <a:solidFill>
                <a:schemeClr val="tx1"/>
              </a:solidFill>
            </a:rPr>
            <a:t> for problems that relate to local government generally;</a:t>
          </a:r>
          <a:endParaRPr lang="en-US" sz="1600" dirty="0">
            <a:solidFill>
              <a:schemeClr val="tx1"/>
            </a:solidFill>
          </a:endParaRPr>
        </a:p>
        <a:p>
          <a:pPr>
            <a:buFont typeface="+mj-lt"/>
            <a:buAutoNum type="arabicPeriod"/>
          </a:pPr>
          <a:r>
            <a:rPr lang="en-GB" sz="1600" b="1" u="none" dirty="0">
              <a:solidFill>
                <a:schemeClr val="tx1"/>
              </a:solidFill>
            </a:rPr>
            <a:t>- </a:t>
          </a:r>
          <a:r>
            <a:rPr lang="en-GB" sz="1600" b="1" u="sng" dirty="0">
              <a:solidFill>
                <a:schemeClr val="tx1"/>
              </a:solidFill>
            </a:rPr>
            <a:t>enhance co-operation; mutual assistance &amp; sharing of resources</a:t>
          </a:r>
          <a:r>
            <a:rPr lang="en-GB" sz="1600" dirty="0">
              <a:solidFill>
                <a:schemeClr val="tx1"/>
              </a:solidFill>
            </a:rPr>
            <a:t> between municipalities;</a:t>
          </a:r>
        </a:p>
        <a:p>
          <a:pPr>
            <a:buFont typeface="+mj-lt"/>
            <a:buAutoNum type="arabicPeriod"/>
          </a:pPr>
          <a:r>
            <a:rPr lang="en-GB" sz="1600" b="1" u="none" dirty="0">
              <a:solidFill>
                <a:schemeClr val="tx1"/>
              </a:solidFill>
            </a:rPr>
            <a:t>- </a:t>
          </a:r>
          <a:r>
            <a:rPr lang="en-GB" sz="1600" b="1" u="sng" dirty="0">
              <a:solidFill>
                <a:schemeClr val="tx1"/>
              </a:solidFill>
            </a:rPr>
            <a:t>Facilitate compliance</a:t>
          </a:r>
          <a:r>
            <a:rPr lang="en-GB" sz="1600" dirty="0">
              <a:solidFill>
                <a:schemeClr val="tx1"/>
              </a:solidFill>
            </a:rPr>
            <a:t> with the principles of cooperative governance &amp; IGR.</a:t>
          </a:r>
          <a:r>
            <a:rPr lang="en-GB" sz="1300" dirty="0">
              <a:solidFill>
                <a:schemeClr val="tx1"/>
              </a:solidFill>
            </a:rPr>
            <a:t> </a:t>
          </a:r>
          <a:endParaRPr lang="en-ZA" sz="1300" dirty="0">
            <a:solidFill>
              <a:schemeClr val="tx1"/>
            </a:solidFill>
          </a:endParaRPr>
        </a:p>
      </dgm:t>
    </dgm:pt>
    <dgm:pt modelId="{F90BFB77-CED4-4E16-B4BA-DA6B03B353DB}" type="parTrans" cxnId="{8453A024-60D3-4E63-B128-A32F09B86D4E}">
      <dgm:prSet/>
      <dgm:spPr/>
      <dgm:t>
        <a:bodyPr/>
        <a:lstStyle/>
        <a:p>
          <a:endParaRPr lang="en-ZA">
            <a:solidFill>
              <a:schemeClr val="tx1"/>
            </a:solidFill>
          </a:endParaRPr>
        </a:p>
      </dgm:t>
    </dgm:pt>
    <dgm:pt modelId="{70D61152-FC9F-4C0A-84E0-9D703C31D4E3}" type="sibTrans" cxnId="{8453A024-60D3-4E63-B128-A32F09B86D4E}">
      <dgm:prSet/>
      <dgm:spPr/>
      <dgm:t>
        <a:bodyPr/>
        <a:lstStyle/>
        <a:p>
          <a:endParaRPr lang="en-ZA">
            <a:solidFill>
              <a:schemeClr val="tx1"/>
            </a:solidFill>
          </a:endParaRPr>
        </a:p>
      </dgm:t>
    </dgm:pt>
    <dgm:pt modelId="{DA056488-6720-45C7-A4DA-2A17B708F593}">
      <dgm:prSet phldrT="[Text]" custT="1"/>
      <dgm:spPr>
        <a:solidFill>
          <a:srgbClr val="F8F8F8"/>
        </a:solidFill>
      </dgm:spPr>
      <dgm:t>
        <a:bodyPr/>
        <a:lstStyle/>
        <a:p>
          <a:pPr>
            <a:buFont typeface="Arial" panose="020B0604020202020204" pitchFamily="34" charset="0"/>
            <a:buAutoNum type="arabicPeriod"/>
          </a:pPr>
          <a:r>
            <a:rPr lang="en-US" sz="1600" b="1" u="sng" dirty="0">
              <a:solidFill>
                <a:schemeClr val="tx1"/>
              </a:solidFill>
            </a:rPr>
            <a:t>CONSTITUTION OF RSA, 1996</a:t>
          </a:r>
        </a:p>
        <a:p>
          <a:pPr>
            <a:buFont typeface="Arial" panose="020B0604020202020204" pitchFamily="34" charset="0"/>
            <a:buAutoNum type="arabicPeriod"/>
          </a:pPr>
          <a:r>
            <a:rPr lang="en-US" sz="1600" dirty="0">
              <a:solidFill>
                <a:schemeClr val="tx1"/>
              </a:solidFill>
            </a:rPr>
            <a:t>Provides</a:t>
          </a:r>
          <a:r>
            <a:rPr lang="en-GB" sz="1600" dirty="0">
              <a:solidFill>
                <a:schemeClr val="tx1"/>
              </a:solidFill>
            </a:rPr>
            <a:t> that OLG will have a </a:t>
          </a:r>
          <a:r>
            <a:rPr lang="en-GB" sz="1600" b="1" u="sng" dirty="0">
              <a:solidFill>
                <a:schemeClr val="tx1"/>
              </a:solidFill>
            </a:rPr>
            <a:t>national</a:t>
          </a:r>
          <a:r>
            <a:rPr lang="en-GB" sz="1600" dirty="0">
              <a:solidFill>
                <a:schemeClr val="tx1"/>
              </a:solidFill>
            </a:rPr>
            <a:t> organisation &amp; </a:t>
          </a:r>
          <a:r>
            <a:rPr lang="en-GB" sz="1600" b="1" u="sng" dirty="0">
              <a:solidFill>
                <a:schemeClr val="tx1"/>
              </a:solidFill>
            </a:rPr>
            <a:t>provincial</a:t>
          </a:r>
          <a:r>
            <a:rPr lang="en-GB" sz="1600" dirty="0">
              <a:solidFill>
                <a:schemeClr val="tx1"/>
              </a:solidFill>
            </a:rPr>
            <a:t> organisations to:</a:t>
          </a:r>
          <a:endParaRPr lang="en-US" sz="1600" dirty="0">
            <a:solidFill>
              <a:schemeClr val="tx1"/>
            </a:solidFill>
          </a:endParaRPr>
        </a:p>
        <a:p>
          <a:pPr>
            <a:buFont typeface="Arial" panose="020B0604020202020204" pitchFamily="34" charset="0"/>
            <a:buChar char="•"/>
          </a:pPr>
          <a:r>
            <a:rPr lang="en-GB" sz="1600" b="1" u="none" dirty="0">
              <a:solidFill>
                <a:schemeClr val="tx1"/>
              </a:solidFill>
            </a:rPr>
            <a:t>- </a:t>
          </a:r>
          <a:r>
            <a:rPr lang="en-GB" sz="1600" b="1" u="sng" dirty="0">
              <a:solidFill>
                <a:schemeClr val="tx1"/>
              </a:solidFill>
            </a:rPr>
            <a:t>Consult </a:t>
          </a:r>
          <a:r>
            <a:rPr lang="en-GB" sz="1600" dirty="0">
              <a:solidFill>
                <a:schemeClr val="tx1"/>
              </a:solidFill>
            </a:rPr>
            <a:t>with the national or a provincial government;</a:t>
          </a:r>
          <a:endParaRPr lang="en-US" sz="1600" dirty="0">
            <a:solidFill>
              <a:schemeClr val="tx1"/>
            </a:solidFill>
          </a:endParaRPr>
        </a:p>
        <a:p>
          <a:pPr>
            <a:buFont typeface="Arial" panose="020B0604020202020204" pitchFamily="34" charset="0"/>
            <a:buAutoNum type="arabicPeriod"/>
          </a:pPr>
          <a:r>
            <a:rPr lang="en-GB" sz="1600" b="1" u="none" dirty="0">
              <a:solidFill>
                <a:schemeClr val="tx1"/>
              </a:solidFill>
            </a:rPr>
            <a:t>- </a:t>
          </a:r>
          <a:r>
            <a:rPr lang="en-GB" sz="1600" b="1" u="sng" dirty="0">
              <a:solidFill>
                <a:schemeClr val="tx1"/>
              </a:solidFill>
            </a:rPr>
            <a:t>Designate 10 representatives </a:t>
          </a:r>
          <a:r>
            <a:rPr lang="en-GB" sz="1600" dirty="0">
              <a:solidFill>
                <a:schemeClr val="tx1"/>
              </a:solidFill>
            </a:rPr>
            <a:t>to participate in the NCOP; </a:t>
          </a:r>
          <a:endParaRPr lang="en-US" sz="1600" dirty="0">
            <a:solidFill>
              <a:schemeClr val="tx1"/>
            </a:solidFill>
          </a:endParaRPr>
        </a:p>
        <a:p>
          <a:pPr>
            <a:buFont typeface="Arial" panose="020B0604020202020204" pitchFamily="34" charset="0"/>
            <a:buAutoNum type="arabicPeriod"/>
          </a:pPr>
          <a:r>
            <a:rPr lang="en-GB" sz="1600" b="1" u="none" dirty="0">
              <a:solidFill>
                <a:schemeClr val="tx1"/>
              </a:solidFill>
            </a:rPr>
            <a:t>- </a:t>
          </a:r>
          <a:r>
            <a:rPr lang="en-GB" sz="1600" b="1" u="sng" dirty="0">
              <a:solidFill>
                <a:schemeClr val="tx1"/>
              </a:solidFill>
            </a:rPr>
            <a:t>Nominate 2 persons</a:t>
          </a:r>
          <a:r>
            <a:rPr lang="en-GB" sz="1600" dirty="0">
              <a:solidFill>
                <a:schemeClr val="tx1"/>
              </a:solidFill>
            </a:rPr>
            <a:t> to the FFC.</a:t>
          </a:r>
          <a:endParaRPr lang="en-ZA" sz="1600" dirty="0">
            <a:solidFill>
              <a:schemeClr val="tx1"/>
            </a:solidFill>
          </a:endParaRPr>
        </a:p>
      </dgm:t>
    </dgm:pt>
    <dgm:pt modelId="{3DA3515B-6A14-425C-B230-3729FD7ADDFF}" type="parTrans" cxnId="{209FC3FB-281A-477A-B5CF-378A6C545C91}">
      <dgm:prSet/>
      <dgm:spPr/>
      <dgm:t>
        <a:bodyPr/>
        <a:lstStyle/>
        <a:p>
          <a:endParaRPr lang="en-ZA">
            <a:solidFill>
              <a:schemeClr val="tx1"/>
            </a:solidFill>
          </a:endParaRPr>
        </a:p>
      </dgm:t>
    </dgm:pt>
    <dgm:pt modelId="{774E0972-BB76-499F-9E02-F5871A2658FB}" type="sibTrans" cxnId="{209FC3FB-281A-477A-B5CF-378A6C545C91}">
      <dgm:prSet/>
      <dgm:spPr/>
      <dgm:t>
        <a:bodyPr/>
        <a:lstStyle/>
        <a:p>
          <a:endParaRPr lang="en-ZA">
            <a:solidFill>
              <a:schemeClr val="tx1"/>
            </a:solidFill>
          </a:endParaRPr>
        </a:p>
      </dgm:t>
    </dgm:pt>
    <dgm:pt modelId="{9F49E5C1-50FF-4CD8-A32E-3CDDD3D61603}">
      <dgm:prSet custT="1"/>
      <dgm:spPr>
        <a:solidFill>
          <a:srgbClr val="F8F8F8"/>
        </a:solidFill>
      </dgm:spPr>
      <dgm:t>
        <a:bodyPr/>
        <a:lstStyle/>
        <a:p>
          <a:pPr>
            <a:buFont typeface="Arial" panose="020B0604020202020204" pitchFamily="34" charset="0"/>
            <a:buChar char="•"/>
          </a:pPr>
          <a:r>
            <a:rPr lang="en-GB" sz="1600" b="1" u="sng" dirty="0">
              <a:solidFill>
                <a:schemeClr val="tx1"/>
              </a:solidFill>
            </a:rPr>
            <a:t>IGR FRAMEWORK ACT, 2003</a:t>
          </a:r>
          <a:endParaRPr lang="en-US" sz="1600" b="1" i="1" u="sng" dirty="0">
            <a:solidFill>
              <a:schemeClr val="tx1"/>
            </a:solidFill>
          </a:endParaRPr>
        </a:p>
        <a:p>
          <a:pPr>
            <a:buFont typeface="Arial" panose="020B0604020202020204" pitchFamily="34" charset="0"/>
            <a:buChar char="•"/>
          </a:pPr>
          <a:r>
            <a:rPr lang="en-GB" sz="1600" dirty="0">
              <a:solidFill>
                <a:schemeClr val="tx1"/>
              </a:solidFill>
            </a:rPr>
            <a:t>- National &amp; Provincial IGR Structures -  full membership and participation for SALGA on behalf of LG (PCC, </a:t>
          </a:r>
          <a:r>
            <a:rPr lang="en-GB" sz="1600" dirty="0" err="1">
              <a:solidFill>
                <a:schemeClr val="tx1"/>
              </a:solidFill>
            </a:rPr>
            <a:t>MinMECs</a:t>
          </a:r>
          <a:r>
            <a:rPr lang="en-GB" sz="1600" dirty="0">
              <a:solidFill>
                <a:schemeClr val="tx1"/>
              </a:solidFill>
            </a:rPr>
            <a:t>, PCFs, etc)</a:t>
          </a:r>
          <a:endParaRPr lang="en-ZA" sz="1600" dirty="0">
            <a:solidFill>
              <a:schemeClr val="tx1"/>
            </a:solidFill>
          </a:endParaRPr>
        </a:p>
      </dgm:t>
    </dgm:pt>
    <dgm:pt modelId="{3F8BB3F9-D6EA-4F56-9230-421087C16AC0}" type="parTrans" cxnId="{B27E3DE9-01E0-41AE-B3B4-0A4A619B200F}">
      <dgm:prSet/>
      <dgm:spPr/>
      <dgm:t>
        <a:bodyPr/>
        <a:lstStyle/>
        <a:p>
          <a:endParaRPr lang="en-ZA">
            <a:solidFill>
              <a:schemeClr val="tx1"/>
            </a:solidFill>
          </a:endParaRPr>
        </a:p>
      </dgm:t>
    </dgm:pt>
    <dgm:pt modelId="{4EF96A46-967F-4233-B539-05D7E89A988E}" type="sibTrans" cxnId="{B27E3DE9-01E0-41AE-B3B4-0A4A619B200F}">
      <dgm:prSet/>
      <dgm:spPr/>
      <dgm:t>
        <a:bodyPr/>
        <a:lstStyle/>
        <a:p>
          <a:endParaRPr lang="en-ZA">
            <a:solidFill>
              <a:schemeClr val="tx1"/>
            </a:solidFill>
          </a:endParaRPr>
        </a:p>
      </dgm:t>
    </dgm:pt>
    <dgm:pt modelId="{AB33F610-3155-4414-962F-96EB97068932}" type="pres">
      <dgm:prSet presAssocID="{3A1A0870-DCEF-4EBF-B87B-DBCB248FCF8A}" presName="Name0" presStyleCnt="0">
        <dgm:presLayoutVars>
          <dgm:chMax val="1"/>
          <dgm:chPref val="1"/>
          <dgm:dir/>
          <dgm:animOne val="branch"/>
          <dgm:animLvl val="lvl"/>
        </dgm:presLayoutVars>
      </dgm:prSet>
      <dgm:spPr/>
    </dgm:pt>
    <dgm:pt modelId="{8C5C6418-922D-4B9D-95CD-79417588E467}" type="pres">
      <dgm:prSet presAssocID="{A140CFF7-96F3-4ACF-A2AD-491EB6ED8BF9}" presName="singleCycle" presStyleCnt="0"/>
      <dgm:spPr/>
    </dgm:pt>
    <dgm:pt modelId="{4D0B94A0-2C25-40F1-A1AA-B0171541090A}" type="pres">
      <dgm:prSet presAssocID="{A140CFF7-96F3-4ACF-A2AD-491EB6ED8BF9}" presName="singleCenter" presStyleLbl="node1" presStyleIdx="0" presStyleCnt="5" custScaleX="169016" custScaleY="257730" custLinFactNeighborX="-606" custLinFactNeighborY="1207">
        <dgm:presLayoutVars>
          <dgm:chMax val="7"/>
          <dgm:chPref val="7"/>
        </dgm:presLayoutVars>
      </dgm:prSet>
      <dgm:spPr/>
    </dgm:pt>
    <dgm:pt modelId="{BE34A6A8-ACB3-4029-8768-319980B7874E}" type="pres">
      <dgm:prSet presAssocID="{32FA66BF-BE83-42B6-89FA-52E2E8C29392}" presName="Name56" presStyleLbl="parChTrans1D2" presStyleIdx="0" presStyleCnt="4"/>
      <dgm:spPr/>
    </dgm:pt>
    <dgm:pt modelId="{9BAC3AA9-D975-4456-933A-628DEC268C22}" type="pres">
      <dgm:prSet presAssocID="{5123B846-2A1F-4295-994C-0157CDAC07B2}" presName="text0" presStyleLbl="node1" presStyleIdx="1" presStyleCnt="5" custScaleX="382609" custScaleY="286333" custRadScaleRad="172565" custRadScaleInc="156309">
        <dgm:presLayoutVars>
          <dgm:bulletEnabled val="1"/>
        </dgm:presLayoutVars>
      </dgm:prSet>
      <dgm:spPr/>
    </dgm:pt>
    <dgm:pt modelId="{FA64C40E-980D-48C3-A73A-547060383DD6}" type="pres">
      <dgm:prSet presAssocID="{3F8BB3F9-D6EA-4F56-9230-421087C16AC0}" presName="Name56" presStyleLbl="parChTrans1D2" presStyleIdx="1" presStyleCnt="4"/>
      <dgm:spPr/>
    </dgm:pt>
    <dgm:pt modelId="{E9C8080D-8B90-4B26-BD3E-0CDCE7B3D013}" type="pres">
      <dgm:prSet presAssocID="{9F49E5C1-50FF-4CD8-A32E-3CDDD3D61603}" presName="text0" presStyleLbl="node1" presStyleIdx="2" presStyleCnt="5" custScaleX="360844" custScaleY="154347" custRadScaleRad="176472" custRadScaleInc="46771">
        <dgm:presLayoutVars>
          <dgm:bulletEnabled val="1"/>
        </dgm:presLayoutVars>
      </dgm:prSet>
      <dgm:spPr/>
    </dgm:pt>
    <dgm:pt modelId="{E7EC5508-C91F-41BF-AFF6-AA7601CD2475}" type="pres">
      <dgm:prSet presAssocID="{F90BFB77-CED4-4E16-B4BA-DA6B03B353DB}" presName="Name56" presStyleLbl="parChTrans1D2" presStyleIdx="2" presStyleCnt="4"/>
      <dgm:spPr/>
    </dgm:pt>
    <dgm:pt modelId="{CEDE4011-2858-4920-B9A7-9E4047C6CB40}" type="pres">
      <dgm:prSet presAssocID="{B04189E7-210B-4130-9586-DF61EC1A4C25}" presName="text0" presStyleLbl="node1" presStyleIdx="3" presStyleCnt="5" custScaleX="376680" custScaleY="249474" custRadScaleRad="173368" custRadScaleInc="163844">
        <dgm:presLayoutVars>
          <dgm:bulletEnabled val="1"/>
        </dgm:presLayoutVars>
      </dgm:prSet>
      <dgm:spPr/>
    </dgm:pt>
    <dgm:pt modelId="{28F86917-1501-46A3-9108-D8B54D85B387}" type="pres">
      <dgm:prSet presAssocID="{3DA3515B-6A14-425C-B230-3729FD7ADDFF}" presName="Name56" presStyleLbl="parChTrans1D2" presStyleIdx="3" presStyleCnt="4"/>
      <dgm:spPr/>
    </dgm:pt>
    <dgm:pt modelId="{2F5293CA-B65B-4D24-92E5-485DE4CF89EE}" type="pres">
      <dgm:prSet presAssocID="{DA056488-6720-45C7-A4DA-2A17B708F593}" presName="text0" presStyleLbl="node1" presStyleIdx="4" presStyleCnt="5" custScaleX="357866" custScaleY="204715" custRadScaleRad="183861" custRadScaleInc="57280">
        <dgm:presLayoutVars>
          <dgm:bulletEnabled val="1"/>
        </dgm:presLayoutVars>
      </dgm:prSet>
      <dgm:spPr/>
    </dgm:pt>
  </dgm:ptLst>
  <dgm:cxnLst>
    <dgm:cxn modelId="{30C3F103-BCB5-49EA-A49B-D4A9EA7F8600}" type="presOf" srcId="{32FA66BF-BE83-42B6-89FA-52E2E8C29392}" destId="{BE34A6A8-ACB3-4029-8768-319980B7874E}" srcOrd="0" destOrd="0" presId="urn:microsoft.com/office/officeart/2008/layout/RadialCluster"/>
    <dgm:cxn modelId="{14B7EB1A-EB19-4364-AC60-D4D4EFB847F7}" type="presOf" srcId="{DA056488-6720-45C7-A4DA-2A17B708F593}" destId="{2F5293CA-B65B-4D24-92E5-485DE4CF89EE}" srcOrd="0" destOrd="0" presId="urn:microsoft.com/office/officeart/2008/layout/RadialCluster"/>
    <dgm:cxn modelId="{F77CD723-5376-4DC8-9BE5-96D78CEFE8B3}" type="presOf" srcId="{F90BFB77-CED4-4E16-B4BA-DA6B03B353DB}" destId="{E7EC5508-C91F-41BF-AFF6-AA7601CD2475}" srcOrd="0" destOrd="0" presId="urn:microsoft.com/office/officeart/2008/layout/RadialCluster"/>
    <dgm:cxn modelId="{8453A024-60D3-4E63-B128-A32F09B86D4E}" srcId="{A140CFF7-96F3-4ACF-A2AD-491EB6ED8BF9}" destId="{B04189E7-210B-4130-9586-DF61EC1A4C25}" srcOrd="2" destOrd="0" parTransId="{F90BFB77-CED4-4E16-B4BA-DA6B03B353DB}" sibTransId="{70D61152-FC9F-4C0A-84E0-9D703C31D4E3}"/>
    <dgm:cxn modelId="{D8053D26-5B5F-42B9-A5E1-EA29276B5F5B}" srcId="{3A1A0870-DCEF-4EBF-B87B-DBCB248FCF8A}" destId="{A140CFF7-96F3-4ACF-A2AD-491EB6ED8BF9}" srcOrd="0" destOrd="0" parTransId="{7B484C67-B99D-461D-B0F4-162E7780E009}" sibTransId="{61C0C9C7-57A4-4C36-A830-4F150D72E588}"/>
    <dgm:cxn modelId="{52895C28-95B7-46BA-A08F-D1DFEFFB7DAC}" type="presOf" srcId="{B04189E7-210B-4130-9586-DF61EC1A4C25}" destId="{CEDE4011-2858-4920-B9A7-9E4047C6CB40}" srcOrd="0" destOrd="0" presId="urn:microsoft.com/office/officeart/2008/layout/RadialCluster"/>
    <dgm:cxn modelId="{3AB5062C-9412-4826-8F29-887B597038B0}" type="presOf" srcId="{9F49E5C1-50FF-4CD8-A32E-3CDDD3D61603}" destId="{E9C8080D-8B90-4B26-BD3E-0CDCE7B3D013}" srcOrd="0" destOrd="0" presId="urn:microsoft.com/office/officeart/2008/layout/RadialCluster"/>
    <dgm:cxn modelId="{471A6A53-0BCF-4BE7-876D-12129E85AF4E}" type="presOf" srcId="{5123B846-2A1F-4295-994C-0157CDAC07B2}" destId="{9BAC3AA9-D975-4456-933A-628DEC268C22}" srcOrd="0" destOrd="0" presId="urn:microsoft.com/office/officeart/2008/layout/RadialCluster"/>
    <dgm:cxn modelId="{1BAADB80-A8DB-4830-B38F-2C041A05960C}" type="presOf" srcId="{A140CFF7-96F3-4ACF-A2AD-491EB6ED8BF9}" destId="{4D0B94A0-2C25-40F1-A1AA-B0171541090A}" srcOrd="0" destOrd="0" presId="urn:microsoft.com/office/officeart/2008/layout/RadialCluster"/>
    <dgm:cxn modelId="{700B80A7-9A43-4C2F-8364-B1A2ECBD4081}" type="presOf" srcId="{3A1A0870-DCEF-4EBF-B87B-DBCB248FCF8A}" destId="{AB33F610-3155-4414-962F-96EB97068932}" srcOrd="0" destOrd="0" presId="urn:microsoft.com/office/officeart/2008/layout/RadialCluster"/>
    <dgm:cxn modelId="{C4F628BD-0429-41DC-A670-93EA34C4D069}" type="presOf" srcId="{3DA3515B-6A14-425C-B230-3729FD7ADDFF}" destId="{28F86917-1501-46A3-9108-D8B54D85B387}" srcOrd="0" destOrd="0" presId="urn:microsoft.com/office/officeart/2008/layout/RadialCluster"/>
    <dgm:cxn modelId="{11348AC1-9D95-485D-A3F9-BD3080E02D1F}" srcId="{A140CFF7-96F3-4ACF-A2AD-491EB6ED8BF9}" destId="{5123B846-2A1F-4295-994C-0157CDAC07B2}" srcOrd="0" destOrd="0" parTransId="{32FA66BF-BE83-42B6-89FA-52E2E8C29392}" sibTransId="{947C2D51-5C56-4A1F-A17A-FD997FC19204}"/>
    <dgm:cxn modelId="{2FFAC1CE-1FD8-476C-8302-B9455429C922}" type="presOf" srcId="{3F8BB3F9-D6EA-4F56-9230-421087C16AC0}" destId="{FA64C40E-980D-48C3-A73A-547060383DD6}" srcOrd="0" destOrd="0" presId="urn:microsoft.com/office/officeart/2008/layout/RadialCluster"/>
    <dgm:cxn modelId="{B27E3DE9-01E0-41AE-B3B4-0A4A619B200F}" srcId="{A140CFF7-96F3-4ACF-A2AD-491EB6ED8BF9}" destId="{9F49E5C1-50FF-4CD8-A32E-3CDDD3D61603}" srcOrd="1" destOrd="0" parTransId="{3F8BB3F9-D6EA-4F56-9230-421087C16AC0}" sibTransId="{4EF96A46-967F-4233-B539-05D7E89A988E}"/>
    <dgm:cxn modelId="{209FC3FB-281A-477A-B5CF-378A6C545C91}" srcId="{A140CFF7-96F3-4ACF-A2AD-491EB6ED8BF9}" destId="{DA056488-6720-45C7-A4DA-2A17B708F593}" srcOrd="3" destOrd="0" parTransId="{3DA3515B-6A14-425C-B230-3729FD7ADDFF}" sibTransId="{774E0972-BB76-499F-9E02-F5871A2658FB}"/>
    <dgm:cxn modelId="{311C5C13-0FA1-4401-A9A5-B6E429B86BE8}" type="presParOf" srcId="{AB33F610-3155-4414-962F-96EB97068932}" destId="{8C5C6418-922D-4B9D-95CD-79417588E467}" srcOrd="0" destOrd="0" presId="urn:microsoft.com/office/officeart/2008/layout/RadialCluster"/>
    <dgm:cxn modelId="{FFC02D52-AD13-45F6-9E05-0C966E1CBBD5}" type="presParOf" srcId="{8C5C6418-922D-4B9D-95CD-79417588E467}" destId="{4D0B94A0-2C25-40F1-A1AA-B0171541090A}" srcOrd="0" destOrd="0" presId="urn:microsoft.com/office/officeart/2008/layout/RadialCluster"/>
    <dgm:cxn modelId="{D3F073AC-6C44-47B1-82AC-063EC7381D77}" type="presParOf" srcId="{8C5C6418-922D-4B9D-95CD-79417588E467}" destId="{BE34A6A8-ACB3-4029-8768-319980B7874E}" srcOrd="1" destOrd="0" presId="urn:microsoft.com/office/officeart/2008/layout/RadialCluster"/>
    <dgm:cxn modelId="{DD7150CA-2B30-4B86-BBBA-C8024FFE3DD9}" type="presParOf" srcId="{8C5C6418-922D-4B9D-95CD-79417588E467}" destId="{9BAC3AA9-D975-4456-933A-628DEC268C22}" srcOrd="2" destOrd="0" presId="urn:microsoft.com/office/officeart/2008/layout/RadialCluster"/>
    <dgm:cxn modelId="{E5F81E5A-520A-40C5-903B-6D6101AC2699}" type="presParOf" srcId="{8C5C6418-922D-4B9D-95CD-79417588E467}" destId="{FA64C40E-980D-48C3-A73A-547060383DD6}" srcOrd="3" destOrd="0" presId="urn:microsoft.com/office/officeart/2008/layout/RadialCluster"/>
    <dgm:cxn modelId="{2FE95C17-2CDF-43C0-936F-94730AB316C1}" type="presParOf" srcId="{8C5C6418-922D-4B9D-95CD-79417588E467}" destId="{E9C8080D-8B90-4B26-BD3E-0CDCE7B3D013}" srcOrd="4" destOrd="0" presId="urn:microsoft.com/office/officeart/2008/layout/RadialCluster"/>
    <dgm:cxn modelId="{F1A4E5E5-76E3-4378-BF96-60E55A7DF724}" type="presParOf" srcId="{8C5C6418-922D-4B9D-95CD-79417588E467}" destId="{E7EC5508-C91F-41BF-AFF6-AA7601CD2475}" srcOrd="5" destOrd="0" presId="urn:microsoft.com/office/officeart/2008/layout/RadialCluster"/>
    <dgm:cxn modelId="{028CD1B1-CA8F-4E7E-B506-0C3E7AC913DE}" type="presParOf" srcId="{8C5C6418-922D-4B9D-95CD-79417588E467}" destId="{CEDE4011-2858-4920-B9A7-9E4047C6CB40}" srcOrd="6" destOrd="0" presId="urn:microsoft.com/office/officeart/2008/layout/RadialCluster"/>
    <dgm:cxn modelId="{40D3F264-42C1-4A04-A458-B23B4E38809B}" type="presParOf" srcId="{8C5C6418-922D-4B9D-95CD-79417588E467}" destId="{28F86917-1501-46A3-9108-D8B54D85B387}" srcOrd="7" destOrd="0" presId="urn:microsoft.com/office/officeart/2008/layout/RadialCluster"/>
    <dgm:cxn modelId="{13A175AC-1C5C-4E9C-A8D7-7C1AB2DA7E89}" type="presParOf" srcId="{8C5C6418-922D-4B9D-95CD-79417588E467}" destId="{2F5293CA-B65B-4D24-92E5-485DE4CF89EE}"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EBA8A-B4DF-4C73-864C-3F177C768F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6D2FB962-C5AA-4550-ADBF-DDE99279FD0C}">
      <dgm:prSet custT="1"/>
      <dgm:spPr>
        <a:solidFill>
          <a:schemeClr val="bg1"/>
        </a:solidFill>
        <a:ln>
          <a:solidFill>
            <a:schemeClr val="accent2">
              <a:lumMod val="75000"/>
            </a:schemeClr>
          </a:solidFill>
        </a:ln>
      </dgm:spPr>
      <dgm:t>
        <a:bodyPr/>
        <a:lstStyle/>
        <a:p>
          <a:pPr algn="ctr"/>
          <a:r>
            <a:rPr lang="en-GB" sz="1300" b="1" dirty="0">
              <a:solidFill>
                <a:schemeClr val="tx1"/>
              </a:solidFill>
            </a:rPr>
            <a:t>Represent, promote and protect, the interests of local government in the intergovernmental system</a:t>
          </a:r>
          <a:endParaRPr lang="en-ZA" sz="1300" b="1" dirty="0">
            <a:solidFill>
              <a:schemeClr val="tx1"/>
            </a:solidFill>
          </a:endParaRPr>
        </a:p>
      </dgm:t>
    </dgm:pt>
    <dgm:pt modelId="{DCBAF402-EC7E-48BB-A674-9A4295E9B1EF}" type="parTrans" cxnId="{AF0141CD-9142-4396-9DE4-45F956D5C4D6}">
      <dgm:prSet/>
      <dgm:spPr/>
      <dgm:t>
        <a:bodyPr/>
        <a:lstStyle/>
        <a:p>
          <a:pPr algn="ctr"/>
          <a:endParaRPr lang="en-ZA" sz="1300" b="1">
            <a:solidFill>
              <a:schemeClr val="tx1"/>
            </a:solidFill>
          </a:endParaRPr>
        </a:p>
      </dgm:t>
    </dgm:pt>
    <dgm:pt modelId="{0C6CBAA6-2A35-4ECE-B6F6-C9E7A9E11302}" type="sibTrans" cxnId="{AF0141CD-9142-4396-9DE4-45F956D5C4D6}">
      <dgm:prSet/>
      <dgm:spPr/>
      <dgm:t>
        <a:bodyPr/>
        <a:lstStyle/>
        <a:p>
          <a:pPr algn="ctr"/>
          <a:endParaRPr lang="en-ZA" sz="1300" b="1">
            <a:solidFill>
              <a:schemeClr val="tx1"/>
            </a:solidFill>
          </a:endParaRPr>
        </a:p>
      </dgm:t>
    </dgm:pt>
    <dgm:pt modelId="{4FA0FCCA-86CF-45EA-8585-F42A28A66669}">
      <dgm:prSet custT="1"/>
      <dgm:spPr>
        <a:solidFill>
          <a:schemeClr val="bg1"/>
        </a:solidFill>
        <a:ln>
          <a:solidFill>
            <a:schemeClr val="accent2">
              <a:lumMod val="75000"/>
            </a:schemeClr>
          </a:solidFill>
        </a:ln>
      </dgm:spPr>
      <dgm:t>
        <a:bodyPr/>
        <a:lstStyle/>
        <a:p>
          <a:pPr algn="ctr"/>
          <a:r>
            <a:rPr lang="en-GB" sz="1300" b="1" dirty="0">
              <a:solidFill>
                <a:schemeClr val="tx1"/>
              </a:solidFill>
            </a:rPr>
            <a:t>Transform local government to enable it to fulfil its developmental role</a:t>
          </a:r>
          <a:endParaRPr lang="en-ZA" sz="1300" b="1" dirty="0">
            <a:solidFill>
              <a:schemeClr val="tx1"/>
            </a:solidFill>
          </a:endParaRPr>
        </a:p>
      </dgm:t>
    </dgm:pt>
    <dgm:pt modelId="{EA43DC9E-D589-46AF-B7E4-F2BC46BF443C}" type="parTrans" cxnId="{1295C6EF-6A98-4335-A86B-07F59601BAC4}">
      <dgm:prSet/>
      <dgm:spPr/>
      <dgm:t>
        <a:bodyPr/>
        <a:lstStyle/>
        <a:p>
          <a:pPr algn="ctr"/>
          <a:endParaRPr lang="en-ZA" sz="1300" b="1">
            <a:solidFill>
              <a:schemeClr val="tx1"/>
            </a:solidFill>
          </a:endParaRPr>
        </a:p>
      </dgm:t>
    </dgm:pt>
    <dgm:pt modelId="{FB4581FA-C897-4F55-97B2-35880BC31B1E}" type="sibTrans" cxnId="{1295C6EF-6A98-4335-A86B-07F59601BAC4}">
      <dgm:prSet/>
      <dgm:spPr/>
      <dgm:t>
        <a:bodyPr/>
        <a:lstStyle/>
        <a:p>
          <a:pPr algn="ctr"/>
          <a:endParaRPr lang="en-ZA" sz="1300" b="1">
            <a:solidFill>
              <a:schemeClr val="tx1"/>
            </a:solidFill>
          </a:endParaRPr>
        </a:p>
      </dgm:t>
    </dgm:pt>
    <dgm:pt modelId="{D24B9E3F-45D4-469B-98EB-28F21E3F891D}">
      <dgm:prSet custT="1"/>
      <dgm:spPr>
        <a:solidFill>
          <a:schemeClr val="bg1"/>
        </a:solidFill>
        <a:ln>
          <a:solidFill>
            <a:schemeClr val="accent2">
              <a:lumMod val="75000"/>
            </a:schemeClr>
          </a:solidFill>
        </a:ln>
      </dgm:spPr>
      <dgm:t>
        <a:bodyPr/>
        <a:lstStyle/>
        <a:p>
          <a:pPr algn="ctr"/>
          <a:r>
            <a:rPr lang="en-GB" sz="1300" b="1" dirty="0">
              <a:solidFill>
                <a:schemeClr val="tx1"/>
              </a:solidFill>
            </a:rPr>
            <a:t>Enhance the role and status of its members and be a consultative body of local government</a:t>
          </a:r>
          <a:endParaRPr lang="en-ZA" sz="1300" b="1" dirty="0">
            <a:solidFill>
              <a:schemeClr val="tx1"/>
            </a:solidFill>
          </a:endParaRPr>
        </a:p>
      </dgm:t>
    </dgm:pt>
    <dgm:pt modelId="{8B78A40A-5939-4FA6-818A-7314FA3E092B}" type="parTrans" cxnId="{8F011AC1-8535-4C3B-BB36-213ECCBA75FD}">
      <dgm:prSet/>
      <dgm:spPr/>
      <dgm:t>
        <a:bodyPr/>
        <a:lstStyle/>
        <a:p>
          <a:pPr algn="ctr"/>
          <a:endParaRPr lang="en-ZA" sz="1300" b="1">
            <a:solidFill>
              <a:schemeClr val="tx1"/>
            </a:solidFill>
          </a:endParaRPr>
        </a:p>
      </dgm:t>
    </dgm:pt>
    <dgm:pt modelId="{7F6D9F46-CB38-4853-87A0-873ADF3CE96A}" type="sibTrans" cxnId="{8F011AC1-8535-4C3B-BB36-213ECCBA75FD}">
      <dgm:prSet/>
      <dgm:spPr/>
      <dgm:t>
        <a:bodyPr/>
        <a:lstStyle/>
        <a:p>
          <a:pPr algn="ctr"/>
          <a:endParaRPr lang="en-ZA" sz="1300" b="1">
            <a:solidFill>
              <a:schemeClr val="tx1"/>
            </a:solidFill>
          </a:endParaRPr>
        </a:p>
      </dgm:t>
    </dgm:pt>
    <dgm:pt modelId="{6196CD3F-C0C5-4295-A2FF-7EDA981137A0}">
      <dgm:prSet custT="1"/>
      <dgm:spPr>
        <a:solidFill>
          <a:schemeClr val="bg1"/>
        </a:solidFill>
        <a:ln>
          <a:solidFill>
            <a:schemeClr val="accent2">
              <a:lumMod val="75000"/>
            </a:schemeClr>
          </a:solidFill>
        </a:ln>
      </dgm:spPr>
      <dgm:t>
        <a:bodyPr/>
        <a:lstStyle/>
        <a:p>
          <a:pPr algn="ctr"/>
          <a:r>
            <a:rPr lang="en-GB" sz="1300" b="1" dirty="0">
              <a:solidFill>
                <a:schemeClr val="tx1"/>
              </a:solidFill>
            </a:rPr>
            <a:t>Enhance the role and status of municipalities</a:t>
          </a:r>
          <a:endParaRPr lang="en-ZA" sz="1300" b="1" dirty="0">
            <a:solidFill>
              <a:schemeClr val="tx1"/>
            </a:solidFill>
          </a:endParaRPr>
        </a:p>
      </dgm:t>
    </dgm:pt>
    <dgm:pt modelId="{55A0ACF4-B3E4-4A32-9916-93E52C02A566}" type="parTrans" cxnId="{C0DC04C4-0F3A-4166-9FF1-47662DB60434}">
      <dgm:prSet/>
      <dgm:spPr/>
      <dgm:t>
        <a:bodyPr/>
        <a:lstStyle/>
        <a:p>
          <a:pPr algn="ctr"/>
          <a:endParaRPr lang="en-ZA" sz="1300" b="1">
            <a:solidFill>
              <a:schemeClr val="tx1"/>
            </a:solidFill>
          </a:endParaRPr>
        </a:p>
      </dgm:t>
    </dgm:pt>
    <dgm:pt modelId="{192C76FF-BB91-459F-80A5-FF2E3CBB7250}" type="sibTrans" cxnId="{C0DC04C4-0F3A-4166-9FF1-47662DB60434}">
      <dgm:prSet/>
      <dgm:spPr/>
      <dgm:t>
        <a:bodyPr/>
        <a:lstStyle/>
        <a:p>
          <a:pPr algn="ctr"/>
          <a:endParaRPr lang="en-ZA" sz="1300" b="1">
            <a:solidFill>
              <a:schemeClr val="tx1"/>
            </a:solidFill>
          </a:endParaRPr>
        </a:p>
      </dgm:t>
    </dgm:pt>
    <dgm:pt modelId="{E7543130-0C66-4486-834C-B99F68334847}">
      <dgm:prSet custT="1"/>
      <dgm:spPr>
        <a:solidFill>
          <a:schemeClr val="bg1"/>
        </a:solidFill>
        <a:ln>
          <a:solidFill>
            <a:schemeClr val="accent2">
              <a:lumMod val="75000"/>
            </a:schemeClr>
          </a:solidFill>
        </a:ln>
      </dgm:spPr>
      <dgm:t>
        <a:bodyPr/>
        <a:lstStyle/>
        <a:p>
          <a:pPr algn="ctr"/>
          <a:r>
            <a:rPr lang="en-GB" sz="1300" b="1" dirty="0">
              <a:solidFill>
                <a:schemeClr val="tx1"/>
              </a:solidFill>
            </a:rPr>
            <a:t>Develop common approaches for local government as a distinct sphere of government</a:t>
          </a:r>
          <a:endParaRPr lang="en-ZA" sz="1300" b="1" dirty="0">
            <a:solidFill>
              <a:schemeClr val="tx1"/>
            </a:solidFill>
          </a:endParaRPr>
        </a:p>
      </dgm:t>
    </dgm:pt>
    <dgm:pt modelId="{2EE03A7E-8578-46AA-8AC9-A8E1A6044668}" type="parTrans" cxnId="{29B5D7BE-889A-486F-94EF-AD484828F92C}">
      <dgm:prSet/>
      <dgm:spPr/>
      <dgm:t>
        <a:bodyPr/>
        <a:lstStyle/>
        <a:p>
          <a:pPr algn="ctr"/>
          <a:endParaRPr lang="en-ZA" sz="1300" b="1">
            <a:solidFill>
              <a:schemeClr val="tx1"/>
            </a:solidFill>
          </a:endParaRPr>
        </a:p>
      </dgm:t>
    </dgm:pt>
    <dgm:pt modelId="{1D44FCE5-D529-4791-8B9B-ACF855BD0CC3}" type="sibTrans" cxnId="{29B5D7BE-889A-486F-94EF-AD484828F92C}">
      <dgm:prSet/>
      <dgm:spPr/>
      <dgm:t>
        <a:bodyPr/>
        <a:lstStyle/>
        <a:p>
          <a:pPr algn="ctr"/>
          <a:endParaRPr lang="en-ZA" sz="1300" b="1">
            <a:solidFill>
              <a:schemeClr val="tx1"/>
            </a:solidFill>
          </a:endParaRPr>
        </a:p>
      </dgm:t>
    </dgm:pt>
    <dgm:pt modelId="{E5010B91-7A09-4D68-AB77-F17D4515CC42}">
      <dgm:prSet custT="1"/>
      <dgm:spPr>
        <a:solidFill>
          <a:schemeClr val="bg1"/>
        </a:solidFill>
        <a:ln>
          <a:solidFill>
            <a:schemeClr val="accent2">
              <a:lumMod val="75000"/>
            </a:schemeClr>
          </a:solidFill>
        </a:ln>
      </dgm:spPr>
      <dgm:t>
        <a:bodyPr/>
        <a:lstStyle/>
        <a:p>
          <a:pPr algn="ctr"/>
          <a:r>
            <a:rPr lang="en-GB" sz="1300" b="1" dirty="0">
              <a:solidFill>
                <a:schemeClr val="tx1"/>
              </a:solidFill>
            </a:rPr>
            <a:t>Enhance cooperation, mutual assistance and sharing of resources among </a:t>
          </a:r>
          <a:r>
            <a:rPr lang="en-GB" sz="1300" b="1" u="sng" dirty="0">
              <a:solidFill>
                <a:schemeClr val="tx1"/>
              </a:solidFill>
            </a:rPr>
            <a:t>members</a:t>
          </a:r>
          <a:endParaRPr lang="en-ZA" sz="1300" b="1" dirty="0">
            <a:solidFill>
              <a:schemeClr val="tx1"/>
            </a:solidFill>
          </a:endParaRPr>
        </a:p>
      </dgm:t>
    </dgm:pt>
    <dgm:pt modelId="{EFCD4114-AD55-44FA-9938-BF989950AE2D}" type="parTrans" cxnId="{C08944E7-87C9-4F8E-9325-2F7436BF962E}">
      <dgm:prSet/>
      <dgm:spPr/>
      <dgm:t>
        <a:bodyPr/>
        <a:lstStyle/>
        <a:p>
          <a:pPr algn="ctr"/>
          <a:endParaRPr lang="en-ZA" sz="1300" b="1">
            <a:solidFill>
              <a:schemeClr val="tx1"/>
            </a:solidFill>
          </a:endParaRPr>
        </a:p>
      </dgm:t>
    </dgm:pt>
    <dgm:pt modelId="{20001B7B-F18C-445A-A0EB-D9029DCDCF59}" type="sibTrans" cxnId="{C08944E7-87C9-4F8E-9325-2F7436BF962E}">
      <dgm:prSet/>
      <dgm:spPr/>
      <dgm:t>
        <a:bodyPr/>
        <a:lstStyle/>
        <a:p>
          <a:pPr algn="ctr"/>
          <a:endParaRPr lang="en-ZA" sz="1300" b="1">
            <a:solidFill>
              <a:schemeClr val="tx1"/>
            </a:solidFill>
          </a:endParaRPr>
        </a:p>
      </dgm:t>
    </dgm:pt>
    <dgm:pt modelId="{7A3DCD9A-7C4E-4FEC-9533-63755755016D}">
      <dgm:prSet custT="1"/>
      <dgm:spPr>
        <a:solidFill>
          <a:schemeClr val="bg1"/>
        </a:solidFill>
        <a:ln>
          <a:solidFill>
            <a:schemeClr val="accent2">
              <a:lumMod val="75000"/>
            </a:schemeClr>
          </a:solidFill>
        </a:ln>
      </dgm:spPr>
      <dgm:t>
        <a:bodyPr/>
        <a:lstStyle/>
        <a:p>
          <a:pPr algn="ctr"/>
          <a:r>
            <a:rPr lang="en-GB" sz="1300" b="1" dirty="0">
              <a:solidFill>
                <a:schemeClr val="tx1"/>
              </a:solidFill>
            </a:rPr>
            <a:t>Find solutions for problems relating to local government generally</a:t>
          </a:r>
          <a:endParaRPr lang="en-ZA" sz="1300" b="1" dirty="0">
            <a:solidFill>
              <a:schemeClr val="tx1"/>
            </a:solidFill>
          </a:endParaRPr>
        </a:p>
      </dgm:t>
    </dgm:pt>
    <dgm:pt modelId="{5C217624-39CB-4ABA-94DF-2B22414198B2}" type="parTrans" cxnId="{8C098796-24BE-41DC-8D64-D134243662ED}">
      <dgm:prSet/>
      <dgm:spPr/>
      <dgm:t>
        <a:bodyPr/>
        <a:lstStyle/>
        <a:p>
          <a:pPr algn="ctr"/>
          <a:endParaRPr lang="en-ZA" sz="1300" b="1">
            <a:solidFill>
              <a:schemeClr val="tx1"/>
            </a:solidFill>
          </a:endParaRPr>
        </a:p>
      </dgm:t>
    </dgm:pt>
    <dgm:pt modelId="{D6505838-2850-411C-8D99-3EC5B4FA4EF9}" type="sibTrans" cxnId="{8C098796-24BE-41DC-8D64-D134243662ED}">
      <dgm:prSet/>
      <dgm:spPr/>
      <dgm:t>
        <a:bodyPr/>
        <a:lstStyle/>
        <a:p>
          <a:pPr algn="ctr"/>
          <a:endParaRPr lang="en-ZA" sz="1300" b="1">
            <a:solidFill>
              <a:schemeClr val="tx1"/>
            </a:solidFill>
          </a:endParaRPr>
        </a:p>
      </dgm:t>
    </dgm:pt>
    <dgm:pt modelId="{5E375FA6-7EE3-420A-96DD-1D598A50FBF8}">
      <dgm:prSet custT="1"/>
      <dgm:spPr>
        <a:solidFill>
          <a:schemeClr val="bg1"/>
        </a:solidFill>
        <a:ln>
          <a:solidFill>
            <a:schemeClr val="accent2">
              <a:lumMod val="75000"/>
            </a:schemeClr>
          </a:solidFill>
        </a:ln>
      </dgm:spPr>
      <dgm:t>
        <a:bodyPr/>
        <a:lstStyle/>
        <a:p>
          <a:pPr algn="ctr"/>
          <a:r>
            <a:rPr lang="en-GB" sz="1300" b="1" dirty="0">
              <a:solidFill>
                <a:schemeClr val="tx1"/>
              </a:solidFill>
            </a:rPr>
            <a:t>Ensure the full participation of women in organised local government, including striving for </a:t>
          </a:r>
          <a:r>
            <a:rPr lang="en-GB" sz="1300" b="1" u="sng" dirty="0">
              <a:solidFill>
                <a:schemeClr val="tx1"/>
              </a:solidFill>
            </a:rPr>
            <a:t>equal gender</a:t>
          </a:r>
          <a:r>
            <a:rPr lang="en-GB" sz="1300" b="1" dirty="0">
              <a:solidFill>
                <a:schemeClr val="tx1"/>
              </a:solidFill>
            </a:rPr>
            <a:t> representation in </a:t>
          </a:r>
          <a:r>
            <a:rPr lang="en-GB" sz="1300" b="1" u="sng" dirty="0">
              <a:solidFill>
                <a:schemeClr val="tx1"/>
              </a:solidFill>
            </a:rPr>
            <a:t>all</a:t>
          </a:r>
          <a:r>
            <a:rPr lang="en-GB" sz="1300" b="1" dirty="0">
              <a:solidFill>
                <a:schemeClr val="tx1"/>
              </a:solidFill>
            </a:rPr>
            <a:t> SALGA’s governance structures</a:t>
          </a:r>
          <a:endParaRPr lang="en-ZA" sz="1300" b="1" dirty="0">
            <a:solidFill>
              <a:schemeClr val="tx1"/>
            </a:solidFill>
          </a:endParaRPr>
        </a:p>
      </dgm:t>
    </dgm:pt>
    <dgm:pt modelId="{9E0198B9-500B-454B-90A1-15238DA69D13}" type="parTrans" cxnId="{A442F08F-3E63-457A-ACA7-B1A8A4A67911}">
      <dgm:prSet/>
      <dgm:spPr/>
      <dgm:t>
        <a:bodyPr/>
        <a:lstStyle/>
        <a:p>
          <a:pPr algn="ctr"/>
          <a:endParaRPr lang="en-ZA" sz="1300" b="1">
            <a:solidFill>
              <a:schemeClr val="tx1"/>
            </a:solidFill>
          </a:endParaRPr>
        </a:p>
      </dgm:t>
    </dgm:pt>
    <dgm:pt modelId="{7FA71FD3-F9D9-4484-AB17-C182AF9AA243}" type="sibTrans" cxnId="{A442F08F-3E63-457A-ACA7-B1A8A4A67911}">
      <dgm:prSet/>
      <dgm:spPr/>
      <dgm:t>
        <a:bodyPr/>
        <a:lstStyle/>
        <a:p>
          <a:pPr algn="ctr"/>
          <a:endParaRPr lang="en-ZA" sz="1300" b="1">
            <a:solidFill>
              <a:schemeClr val="tx1"/>
            </a:solidFill>
          </a:endParaRPr>
        </a:p>
      </dgm:t>
    </dgm:pt>
    <dgm:pt modelId="{FD914E28-C053-4411-81A4-A873918358F6}">
      <dgm:prSet custT="1"/>
      <dgm:spPr>
        <a:solidFill>
          <a:schemeClr val="bg1"/>
        </a:solidFill>
        <a:ln>
          <a:solidFill>
            <a:schemeClr val="accent2">
              <a:lumMod val="75000"/>
            </a:schemeClr>
          </a:solidFill>
        </a:ln>
      </dgm:spPr>
      <dgm:t>
        <a:bodyPr/>
        <a:lstStyle/>
        <a:p>
          <a:pPr algn="ctr"/>
          <a:endParaRPr lang="en-ZA" sz="1300" b="1">
            <a:solidFill>
              <a:schemeClr val="tx1"/>
            </a:solidFill>
          </a:endParaRPr>
        </a:p>
      </dgm:t>
    </dgm:pt>
    <dgm:pt modelId="{0DD6BD3B-F399-437D-9BDD-CCC2F8F1CD13}" type="parTrans" cxnId="{4838E0A5-F941-4417-9CC7-CB0DECDD9867}">
      <dgm:prSet/>
      <dgm:spPr/>
      <dgm:t>
        <a:bodyPr/>
        <a:lstStyle/>
        <a:p>
          <a:pPr algn="ctr"/>
          <a:endParaRPr lang="en-ZA" sz="1300" b="1">
            <a:solidFill>
              <a:schemeClr val="tx1"/>
            </a:solidFill>
          </a:endParaRPr>
        </a:p>
      </dgm:t>
    </dgm:pt>
    <dgm:pt modelId="{D795B96C-CCDC-45A3-BF22-840F62B3D95C}" type="sibTrans" cxnId="{4838E0A5-F941-4417-9CC7-CB0DECDD9867}">
      <dgm:prSet/>
      <dgm:spPr/>
      <dgm:t>
        <a:bodyPr/>
        <a:lstStyle/>
        <a:p>
          <a:pPr algn="ctr"/>
          <a:endParaRPr lang="en-ZA" sz="1300" b="1">
            <a:solidFill>
              <a:schemeClr val="tx1"/>
            </a:solidFill>
          </a:endParaRPr>
        </a:p>
      </dgm:t>
    </dgm:pt>
    <dgm:pt modelId="{383D6793-9F97-4F03-A721-E009821686AB}">
      <dgm:prSet custT="1"/>
      <dgm:spPr>
        <a:solidFill>
          <a:schemeClr val="bg1"/>
        </a:solidFill>
        <a:ln>
          <a:solidFill>
            <a:schemeClr val="accent2">
              <a:lumMod val="75000"/>
            </a:schemeClr>
          </a:solidFill>
        </a:ln>
      </dgm:spPr>
      <dgm:t>
        <a:bodyPr/>
        <a:lstStyle/>
        <a:p>
          <a:pPr algn="ctr"/>
          <a:r>
            <a:rPr lang="en-GB" sz="1300" b="1" dirty="0">
              <a:solidFill>
                <a:schemeClr val="tx1"/>
              </a:solidFill>
            </a:rPr>
            <a:t>Increase knowledge sharing and improve the communications capacity as well as vertical and horizontal connectivity of organised local government and municipalities</a:t>
          </a:r>
          <a:endParaRPr lang="en-ZA" sz="1300" b="1" dirty="0">
            <a:solidFill>
              <a:schemeClr val="tx1"/>
            </a:solidFill>
          </a:endParaRPr>
        </a:p>
      </dgm:t>
    </dgm:pt>
    <dgm:pt modelId="{05D14D6C-597A-4604-BE44-7BA611D6EE6B}" type="parTrans" cxnId="{F6591966-65BE-4F3C-B2F9-8AD7510B99EF}">
      <dgm:prSet/>
      <dgm:spPr/>
      <dgm:t>
        <a:bodyPr/>
        <a:lstStyle/>
        <a:p>
          <a:pPr algn="ctr"/>
          <a:endParaRPr lang="en-ZA" sz="1300" b="1">
            <a:solidFill>
              <a:schemeClr val="tx1"/>
            </a:solidFill>
          </a:endParaRPr>
        </a:p>
      </dgm:t>
    </dgm:pt>
    <dgm:pt modelId="{2CD2E8B0-B291-4A8E-A8C3-281509B34FE4}" type="sibTrans" cxnId="{F6591966-65BE-4F3C-B2F9-8AD7510B99EF}">
      <dgm:prSet/>
      <dgm:spPr/>
      <dgm:t>
        <a:bodyPr/>
        <a:lstStyle/>
        <a:p>
          <a:pPr algn="ctr"/>
          <a:endParaRPr lang="en-ZA" sz="1300" b="1">
            <a:solidFill>
              <a:schemeClr val="tx1"/>
            </a:solidFill>
          </a:endParaRPr>
        </a:p>
      </dgm:t>
    </dgm:pt>
    <dgm:pt modelId="{EF78A06E-D851-4F83-869E-086CA642CE44}">
      <dgm:prSet custT="1"/>
      <dgm:spPr>
        <a:solidFill>
          <a:schemeClr val="bg1"/>
        </a:solidFill>
        <a:ln>
          <a:solidFill>
            <a:schemeClr val="accent2">
              <a:lumMod val="75000"/>
            </a:schemeClr>
          </a:solidFill>
        </a:ln>
      </dgm:spPr>
      <dgm:t>
        <a:bodyPr/>
        <a:lstStyle/>
        <a:p>
          <a:pPr algn="ctr"/>
          <a:endParaRPr lang="en-ZA" sz="1300" b="1">
            <a:solidFill>
              <a:schemeClr val="tx1"/>
            </a:solidFill>
          </a:endParaRPr>
        </a:p>
      </dgm:t>
    </dgm:pt>
    <dgm:pt modelId="{418DFCB9-C361-48B5-B3EA-068364DA5991}" type="parTrans" cxnId="{185287A5-2158-4AED-9EB0-65E52F716EF3}">
      <dgm:prSet/>
      <dgm:spPr/>
      <dgm:t>
        <a:bodyPr/>
        <a:lstStyle/>
        <a:p>
          <a:pPr algn="ctr"/>
          <a:endParaRPr lang="en-ZA" sz="1300" b="1">
            <a:solidFill>
              <a:schemeClr val="tx1"/>
            </a:solidFill>
          </a:endParaRPr>
        </a:p>
      </dgm:t>
    </dgm:pt>
    <dgm:pt modelId="{822934BF-DA60-4CBD-80BC-ECE78D46E35D}" type="sibTrans" cxnId="{185287A5-2158-4AED-9EB0-65E52F716EF3}">
      <dgm:prSet/>
      <dgm:spPr/>
      <dgm:t>
        <a:bodyPr/>
        <a:lstStyle/>
        <a:p>
          <a:pPr algn="ctr"/>
          <a:endParaRPr lang="en-ZA" sz="1300" b="1">
            <a:solidFill>
              <a:schemeClr val="tx1"/>
            </a:solidFill>
          </a:endParaRPr>
        </a:p>
      </dgm:t>
    </dgm:pt>
    <dgm:pt modelId="{9828CA29-28FA-48A6-8FE5-56EBA73761A6}">
      <dgm:prSet custT="1"/>
      <dgm:spPr>
        <a:solidFill>
          <a:schemeClr val="bg1"/>
        </a:solidFill>
        <a:ln>
          <a:solidFill>
            <a:schemeClr val="accent2">
              <a:lumMod val="75000"/>
            </a:schemeClr>
          </a:solidFill>
        </a:ln>
      </dgm:spPr>
      <dgm:t>
        <a:bodyPr/>
        <a:lstStyle/>
        <a:p>
          <a:pPr algn="ctr"/>
          <a:r>
            <a:rPr lang="en-GB" sz="1300" b="1" dirty="0">
              <a:solidFill>
                <a:schemeClr val="tx1"/>
              </a:solidFill>
            </a:rPr>
            <a:t>Be  the  National  Employers’  Association  representing  all  municipal  members  and,  by agreement, associate members</a:t>
          </a:r>
          <a:endParaRPr lang="en-ZA" sz="1300" b="1" dirty="0">
            <a:solidFill>
              <a:schemeClr val="tx1"/>
            </a:solidFill>
          </a:endParaRPr>
        </a:p>
      </dgm:t>
    </dgm:pt>
    <dgm:pt modelId="{367CDB37-1E1B-4775-B0C1-40D2C604B595}" type="parTrans" cxnId="{F12B8BDA-81AB-4775-92EA-334A322FC2F3}">
      <dgm:prSet/>
      <dgm:spPr/>
      <dgm:t>
        <a:bodyPr/>
        <a:lstStyle/>
        <a:p>
          <a:pPr algn="ctr"/>
          <a:endParaRPr lang="en-ZA" sz="1300" b="1">
            <a:solidFill>
              <a:schemeClr val="tx1"/>
            </a:solidFill>
          </a:endParaRPr>
        </a:p>
      </dgm:t>
    </dgm:pt>
    <dgm:pt modelId="{F6FC2200-9D3E-4A1B-89EF-77C0059A0EAB}" type="sibTrans" cxnId="{F12B8BDA-81AB-4775-92EA-334A322FC2F3}">
      <dgm:prSet/>
      <dgm:spPr/>
      <dgm:t>
        <a:bodyPr/>
        <a:lstStyle/>
        <a:p>
          <a:pPr algn="ctr"/>
          <a:endParaRPr lang="en-ZA" sz="1300" b="1">
            <a:solidFill>
              <a:schemeClr val="tx1"/>
            </a:solidFill>
          </a:endParaRPr>
        </a:p>
      </dgm:t>
    </dgm:pt>
    <dgm:pt modelId="{3D08D070-4D25-4B50-8FD9-D6C4309673B4}">
      <dgm:prSet custT="1"/>
      <dgm:spPr>
        <a:solidFill>
          <a:schemeClr val="bg1"/>
        </a:solidFill>
        <a:ln>
          <a:solidFill>
            <a:schemeClr val="accent2">
              <a:lumMod val="75000"/>
            </a:schemeClr>
          </a:solidFill>
        </a:ln>
      </dgm:spPr>
      <dgm:t>
        <a:bodyPr/>
        <a:lstStyle/>
        <a:p>
          <a:pPr algn="ctr"/>
          <a:r>
            <a:rPr lang="en-GB" sz="1300" b="1" dirty="0">
              <a:solidFill>
                <a:schemeClr val="tx1"/>
              </a:solidFill>
            </a:rPr>
            <a:t>Regulate the relationship between its members and their employees within the meaning of section 213 of the Labour Relations Act 66 of 1995, as amended</a:t>
          </a:r>
          <a:endParaRPr lang="en-ZA" sz="1300" b="1" dirty="0">
            <a:solidFill>
              <a:schemeClr val="tx1"/>
            </a:solidFill>
          </a:endParaRPr>
        </a:p>
      </dgm:t>
    </dgm:pt>
    <dgm:pt modelId="{F7D92C7D-459D-432F-B542-841BEF325697}" type="parTrans" cxnId="{7B679689-ABE9-400F-9E16-B592041A9E8E}">
      <dgm:prSet/>
      <dgm:spPr/>
      <dgm:t>
        <a:bodyPr/>
        <a:lstStyle/>
        <a:p>
          <a:pPr algn="ctr"/>
          <a:endParaRPr lang="en-ZA" sz="1300" b="1">
            <a:solidFill>
              <a:schemeClr val="tx1"/>
            </a:solidFill>
          </a:endParaRPr>
        </a:p>
      </dgm:t>
    </dgm:pt>
    <dgm:pt modelId="{BC909874-71FE-4309-9FF8-8E3A7EF09BBB}" type="sibTrans" cxnId="{7B679689-ABE9-400F-9E16-B592041A9E8E}">
      <dgm:prSet/>
      <dgm:spPr/>
      <dgm:t>
        <a:bodyPr/>
        <a:lstStyle/>
        <a:p>
          <a:pPr algn="ctr"/>
          <a:endParaRPr lang="en-ZA" sz="1300" b="1">
            <a:solidFill>
              <a:schemeClr val="tx1"/>
            </a:solidFill>
          </a:endParaRPr>
        </a:p>
      </dgm:t>
    </dgm:pt>
    <dgm:pt modelId="{C096F818-0EB7-4EA1-9430-219439BB3475}">
      <dgm:prSet custT="1"/>
      <dgm:spPr>
        <a:solidFill>
          <a:schemeClr val="bg1"/>
        </a:solidFill>
        <a:ln>
          <a:solidFill>
            <a:schemeClr val="accent2">
              <a:lumMod val="75000"/>
            </a:schemeClr>
          </a:solidFill>
        </a:ln>
      </dgm:spPr>
      <dgm:t>
        <a:bodyPr/>
        <a:lstStyle/>
        <a:p>
          <a:pPr algn="ctr"/>
          <a:r>
            <a:rPr lang="en-GB" sz="1300" b="1" dirty="0">
              <a:solidFill>
                <a:schemeClr val="tx1"/>
              </a:solidFill>
            </a:rPr>
            <a:t>Encourage  the  settlement  of  disputes  among  its  members  and  between  them  and  their employees or trade unions through co-operative governance or labour law principles</a:t>
          </a:r>
          <a:endParaRPr lang="en-ZA" sz="1300" b="1" dirty="0">
            <a:solidFill>
              <a:schemeClr val="tx1"/>
            </a:solidFill>
          </a:endParaRPr>
        </a:p>
      </dgm:t>
    </dgm:pt>
    <dgm:pt modelId="{01AD52BD-7BB4-46EC-B6A8-321E8B745C41}" type="parTrans" cxnId="{ABDE80F7-D46D-4054-BDA7-0BD17804044A}">
      <dgm:prSet/>
      <dgm:spPr/>
      <dgm:t>
        <a:bodyPr/>
        <a:lstStyle/>
        <a:p>
          <a:pPr algn="ctr"/>
          <a:endParaRPr lang="en-ZA" sz="1300" b="1">
            <a:solidFill>
              <a:schemeClr val="tx1"/>
            </a:solidFill>
          </a:endParaRPr>
        </a:p>
      </dgm:t>
    </dgm:pt>
    <dgm:pt modelId="{8E70E6C0-3060-44A8-8921-D087F30B6DEE}" type="sibTrans" cxnId="{ABDE80F7-D46D-4054-BDA7-0BD17804044A}">
      <dgm:prSet/>
      <dgm:spPr/>
      <dgm:t>
        <a:bodyPr/>
        <a:lstStyle/>
        <a:p>
          <a:pPr algn="ctr"/>
          <a:endParaRPr lang="en-ZA" sz="1300" b="1">
            <a:solidFill>
              <a:schemeClr val="tx1"/>
            </a:solidFill>
          </a:endParaRPr>
        </a:p>
      </dgm:t>
    </dgm:pt>
    <dgm:pt modelId="{EBAD3EA5-5515-41DB-965C-FA0A9787446E}">
      <dgm:prSet custT="1"/>
      <dgm:spPr>
        <a:solidFill>
          <a:schemeClr val="bg1"/>
        </a:solidFill>
        <a:ln>
          <a:solidFill>
            <a:schemeClr val="accent2">
              <a:lumMod val="75000"/>
            </a:schemeClr>
          </a:solidFill>
        </a:ln>
      </dgm:spPr>
      <dgm:t>
        <a:bodyPr/>
        <a:lstStyle/>
        <a:p>
          <a:pPr algn="ctr"/>
          <a:r>
            <a:rPr lang="en-GB" sz="1300" b="1" dirty="0">
              <a:solidFill>
                <a:schemeClr val="tx1"/>
              </a:solidFill>
            </a:rPr>
            <a:t>Affiliate with and participate in the affairs of any international organisation, that will serve the interests of the members</a:t>
          </a:r>
          <a:endParaRPr lang="en-ZA" sz="1300" b="1" dirty="0">
            <a:solidFill>
              <a:schemeClr val="tx1"/>
            </a:solidFill>
          </a:endParaRPr>
        </a:p>
      </dgm:t>
    </dgm:pt>
    <dgm:pt modelId="{389FEDE8-C66B-4870-AAA2-89A456CDA242}" type="parTrans" cxnId="{1E72FE29-2F96-4774-8E3D-0FBF49B1CB19}">
      <dgm:prSet/>
      <dgm:spPr/>
      <dgm:t>
        <a:bodyPr/>
        <a:lstStyle/>
        <a:p>
          <a:pPr algn="ctr"/>
          <a:endParaRPr lang="en-ZA" sz="1300" b="1">
            <a:solidFill>
              <a:schemeClr val="tx1"/>
            </a:solidFill>
          </a:endParaRPr>
        </a:p>
      </dgm:t>
    </dgm:pt>
    <dgm:pt modelId="{62A7E9B5-D104-4FBA-95B1-39A538EB0025}" type="sibTrans" cxnId="{1E72FE29-2F96-4774-8E3D-0FBF49B1CB19}">
      <dgm:prSet/>
      <dgm:spPr/>
      <dgm:t>
        <a:bodyPr/>
        <a:lstStyle/>
        <a:p>
          <a:pPr algn="ctr"/>
          <a:endParaRPr lang="en-ZA" sz="1300" b="1">
            <a:solidFill>
              <a:schemeClr val="tx1"/>
            </a:solidFill>
          </a:endParaRPr>
        </a:p>
      </dgm:t>
    </dgm:pt>
    <dgm:pt modelId="{5A169AE2-F614-4B6F-B358-3AC75054C468}">
      <dgm:prSet custT="1"/>
      <dgm:spPr>
        <a:solidFill>
          <a:schemeClr val="bg1"/>
        </a:solidFill>
        <a:ln>
          <a:solidFill>
            <a:schemeClr val="accent2">
              <a:lumMod val="75000"/>
            </a:schemeClr>
          </a:solidFill>
        </a:ln>
      </dgm:spPr>
      <dgm:t>
        <a:bodyPr/>
        <a:lstStyle/>
        <a:p>
          <a:pPr algn="ctr"/>
          <a:r>
            <a:rPr lang="en-GB" sz="1300" b="1" dirty="0">
              <a:solidFill>
                <a:schemeClr val="tx1"/>
              </a:solidFill>
            </a:rPr>
            <a:t>To ensure that South African local government plays a critical role in furthering Africa’s development at regional, continental and international levels</a:t>
          </a:r>
          <a:endParaRPr lang="en-ZA" sz="1300" b="1" dirty="0">
            <a:solidFill>
              <a:schemeClr val="tx1"/>
            </a:solidFill>
          </a:endParaRPr>
        </a:p>
      </dgm:t>
    </dgm:pt>
    <dgm:pt modelId="{25E80B83-001A-41FB-8C6E-BDA61189BE9C}" type="parTrans" cxnId="{05BFAA6C-160D-4F52-9248-E67BD5313001}">
      <dgm:prSet/>
      <dgm:spPr/>
      <dgm:t>
        <a:bodyPr/>
        <a:lstStyle/>
        <a:p>
          <a:pPr algn="ctr"/>
          <a:endParaRPr lang="en-ZA" sz="1300" b="1">
            <a:solidFill>
              <a:schemeClr val="tx1"/>
            </a:solidFill>
          </a:endParaRPr>
        </a:p>
      </dgm:t>
    </dgm:pt>
    <dgm:pt modelId="{1649F817-9B71-441E-8111-EEDBA1AA4C23}" type="sibTrans" cxnId="{05BFAA6C-160D-4F52-9248-E67BD5313001}">
      <dgm:prSet/>
      <dgm:spPr/>
      <dgm:t>
        <a:bodyPr/>
        <a:lstStyle/>
        <a:p>
          <a:pPr algn="ctr"/>
          <a:endParaRPr lang="en-ZA" sz="1300" b="1">
            <a:solidFill>
              <a:schemeClr val="tx1"/>
            </a:solidFill>
          </a:endParaRPr>
        </a:p>
      </dgm:t>
    </dgm:pt>
    <dgm:pt modelId="{F446BCDF-59B2-41BC-8AFE-20B7AF8AD6BC}">
      <dgm:prSet custT="1"/>
      <dgm:spPr>
        <a:solidFill>
          <a:schemeClr val="bg1"/>
        </a:solidFill>
        <a:ln>
          <a:solidFill>
            <a:schemeClr val="accent2">
              <a:lumMod val="75000"/>
            </a:schemeClr>
          </a:solidFill>
        </a:ln>
      </dgm:spPr>
      <dgm:t>
        <a:bodyPr/>
        <a:lstStyle/>
        <a:p>
          <a:pPr algn="ctr"/>
          <a:r>
            <a:rPr lang="en-GB" sz="1300" b="1" dirty="0">
              <a:solidFill>
                <a:schemeClr val="tx1"/>
              </a:solidFill>
            </a:rPr>
            <a:t>Do such lawful things as may appear to be in the interest of the organisation and its members which are not inconsistent with the objects or any matter specifically provided for in this constitution</a:t>
          </a:r>
          <a:endParaRPr lang="en-ZA" sz="1300" b="1" dirty="0">
            <a:solidFill>
              <a:schemeClr val="tx1"/>
            </a:solidFill>
          </a:endParaRPr>
        </a:p>
      </dgm:t>
    </dgm:pt>
    <dgm:pt modelId="{859E4BF3-BB42-46CE-A27D-C0BC127A2D69}" type="parTrans" cxnId="{662F1190-3165-42E2-8D43-59468215513E}">
      <dgm:prSet/>
      <dgm:spPr/>
      <dgm:t>
        <a:bodyPr/>
        <a:lstStyle/>
        <a:p>
          <a:pPr algn="ctr"/>
          <a:endParaRPr lang="en-ZA" sz="1300" b="1">
            <a:solidFill>
              <a:schemeClr val="tx1"/>
            </a:solidFill>
          </a:endParaRPr>
        </a:p>
      </dgm:t>
    </dgm:pt>
    <dgm:pt modelId="{8E509FCA-5BA9-4C6E-B0FC-D5BE4B64D522}" type="sibTrans" cxnId="{662F1190-3165-42E2-8D43-59468215513E}">
      <dgm:prSet/>
      <dgm:spPr/>
      <dgm:t>
        <a:bodyPr/>
        <a:lstStyle/>
        <a:p>
          <a:pPr algn="ctr"/>
          <a:endParaRPr lang="en-ZA" sz="1300" b="1">
            <a:solidFill>
              <a:schemeClr val="tx1"/>
            </a:solidFill>
          </a:endParaRPr>
        </a:p>
      </dgm:t>
    </dgm:pt>
    <dgm:pt modelId="{9A2C74FA-42DC-484F-AE3D-BD6A5E8528BE}" type="pres">
      <dgm:prSet presAssocID="{4A5EBA8A-B4DF-4C73-864C-3F177C768F50}" presName="diagram" presStyleCnt="0">
        <dgm:presLayoutVars>
          <dgm:dir/>
          <dgm:resizeHandles val="exact"/>
        </dgm:presLayoutVars>
      </dgm:prSet>
      <dgm:spPr/>
    </dgm:pt>
    <dgm:pt modelId="{5E1813CF-E67E-4250-A493-B0B29FCCB9FE}" type="pres">
      <dgm:prSet presAssocID="{6D2FB962-C5AA-4550-ADBF-DDE99279FD0C}" presName="node" presStyleLbl="node1" presStyleIdx="0" presStyleCnt="15">
        <dgm:presLayoutVars>
          <dgm:bulletEnabled val="1"/>
        </dgm:presLayoutVars>
      </dgm:prSet>
      <dgm:spPr/>
    </dgm:pt>
    <dgm:pt modelId="{568C2EBE-7A7C-4CF4-8A28-073AFC45396F}" type="pres">
      <dgm:prSet presAssocID="{0C6CBAA6-2A35-4ECE-B6F6-C9E7A9E11302}" presName="sibTrans" presStyleCnt="0"/>
      <dgm:spPr/>
    </dgm:pt>
    <dgm:pt modelId="{33911CB9-42FD-4BBB-9637-1AEE03E0A3E8}" type="pres">
      <dgm:prSet presAssocID="{4FA0FCCA-86CF-45EA-8585-F42A28A66669}" presName="node" presStyleLbl="node1" presStyleIdx="1" presStyleCnt="15">
        <dgm:presLayoutVars>
          <dgm:bulletEnabled val="1"/>
        </dgm:presLayoutVars>
      </dgm:prSet>
      <dgm:spPr/>
    </dgm:pt>
    <dgm:pt modelId="{7E2EFAB0-B118-4E3B-9C16-BD0E5DA1DDCC}" type="pres">
      <dgm:prSet presAssocID="{FB4581FA-C897-4F55-97B2-35880BC31B1E}" presName="sibTrans" presStyleCnt="0"/>
      <dgm:spPr/>
    </dgm:pt>
    <dgm:pt modelId="{A5B4D4E8-9651-4681-9D00-5CE0BE34966F}" type="pres">
      <dgm:prSet presAssocID="{D24B9E3F-45D4-469B-98EB-28F21E3F891D}" presName="node" presStyleLbl="node1" presStyleIdx="2" presStyleCnt="15">
        <dgm:presLayoutVars>
          <dgm:bulletEnabled val="1"/>
        </dgm:presLayoutVars>
      </dgm:prSet>
      <dgm:spPr/>
    </dgm:pt>
    <dgm:pt modelId="{2BE4AACD-2676-4212-9054-C8C17FA24C85}" type="pres">
      <dgm:prSet presAssocID="{7F6D9F46-CB38-4853-87A0-873ADF3CE96A}" presName="sibTrans" presStyleCnt="0"/>
      <dgm:spPr/>
    </dgm:pt>
    <dgm:pt modelId="{A3238AC8-CD3A-4D05-8114-661556A571A6}" type="pres">
      <dgm:prSet presAssocID="{6196CD3F-C0C5-4295-A2FF-7EDA981137A0}" presName="node" presStyleLbl="node1" presStyleIdx="3" presStyleCnt="15">
        <dgm:presLayoutVars>
          <dgm:bulletEnabled val="1"/>
        </dgm:presLayoutVars>
      </dgm:prSet>
      <dgm:spPr/>
    </dgm:pt>
    <dgm:pt modelId="{972BFE9B-9DD7-4A18-917A-AD12591662D5}" type="pres">
      <dgm:prSet presAssocID="{192C76FF-BB91-459F-80A5-FF2E3CBB7250}" presName="sibTrans" presStyleCnt="0"/>
      <dgm:spPr/>
    </dgm:pt>
    <dgm:pt modelId="{A2C708AD-D5FF-4FD1-9DC4-E6C0A76C362B}" type="pres">
      <dgm:prSet presAssocID="{E7543130-0C66-4486-834C-B99F68334847}" presName="node" presStyleLbl="node1" presStyleIdx="4" presStyleCnt="15">
        <dgm:presLayoutVars>
          <dgm:bulletEnabled val="1"/>
        </dgm:presLayoutVars>
      </dgm:prSet>
      <dgm:spPr/>
    </dgm:pt>
    <dgm:pt modelId="{4846AA6A-A257-4618-8EEF-117603FB53C3}" type="pres">
      <dgm:prSet presAssocID="{1D44FCE5-D529-4791-8B9B-ACF855BD0CC3}" presName="sibTrans" presStyleCnt="0"/>
      <dgm:spPr/>
    </dgm:pt>
    <dgm:pt modelId="{0D6309DB-619D-4B93-B0A0-4A6F5040F927}" type="pres">
      <dgm:prSet presAssocID="{E5010B91-7A09-4D68-AB77-F17D4515CC42}" presName="node" presStyleLbl="node1" presStyleIdx="5" presStyleCnt="15">
        <dgm:presLayoutVars>
          <dgm:bulletEnabled val="1"/>
        </dgm:presLayoutVars>
      </dgm:prSet>
      <dgm:spPr/>
    </dgm:pt>
    <dgm:pt modelId="{3208821A-A8CD-4D2C-8894-750B9590FA79}" type="pres">
      <dgm:prSet presAssocID="{20001B7B-F18C-445A-A0EB-D9029DCDCF59}" presName="sibTrans" presStyleCnt="0"/>
      <dgm:spPr/>
    </dgm:pt>
    <dgm:pt modelId="{CB87CE1F-A6CE-4AAB-BEF3-1C729C4BB82D}" type="pres">
      <dgm:prSet presAssocID="{7A3DCD9A-7C4E-4FEC-9533-63755755016D}" presName="node" presStyleLbl="node1" presStyleIdx="6" presStyleCnt="15">
        <dgm:presLayoutVars>
          <dgm:bulletEnabled val="1"/>
        </dgm:presLayoutVars>
      </dgm:prSet>
      <dgm:spPr/>
    </dgm:pt>
    <dgm:pt modelId="{EDD66A3E-81C3-4D60-A577-3FB66BE060E4}" type="pres">
      <dgm:prSet presAssocID="{D6505838-2850-411C-8D99-3EC5B4FA4EF9}" presName="sibTrans" presStyleCnt="0"/>
      <dgm:spPr/>
    </dgm:pt>
    <dgm:pt modelId="{E8B8824F-06F7-4B3C-93BD-B8E90C31EF5D}" type="pres">
      <dgm:prSet presAssocID="{5E375FA6-7EE3-420A-96DD-1D598A50FBF8}" presName="node" presStyleLbl="node1" presStyleIdx="7" presStyleCnt="15">
        <dgm:presLayoutVars>
          <dgm:bulletEnabled val="1"/>
        </dgm:presLayoutVars>
      </dgm:prSet>
      <dgm:spPr/>
    </dgm:pt>
    <dgm:pt modelId="{DE94144F-C818-40DE-A3CB-254FED31EE1D}" type="pres">
      <dgm:prSet presAssocID="{7FA71FD3-F9D9-4484-AB17-C182AF9AA243}" presName="sibTrans" presStyleCnt="0"/>
      <dgm:spPr/>
    </dgm:pt>
    <dgm:pt modelId="{D3E613D1-40A4-4F94-92AF-24B6FFFE0EAC}" type="pres">
      <dgm:prSet presAssocID="{383D6793-9F97-4F03-A721-E009821686AB}" presName="node" presStyleLbl="node1" presStyleIdx="8" presStyleCnt="15">
        <dgm:presLayoutVars>
          <dgm:bulletEnabled val="1"/>
        </dgm:presLayoutVars>
      </dgm:prSet>
      <dgm:spPr/>
    </dgm:pt>
    <dgm:pt modelId="{9B196BCF-D07C-43A1-9DDF-290ABEC06AB0}" type="pres">
      <dgm:prSet presAssocID="{2CD2E8B0-B291-4A8E-A8C3-281509B34FE4}" presName="sibTrans" presStyleCnt="0"/>
      <dgm:spPr/>
    </dgm:pt>
    <dgm:pt modelId="{76AB2762-0C2A-4E3F-97D0-EEF8001A049A}" type="pres">
      <dgm:prSet presAssocID="{9828CA29-28FA-48A6-8FE5-56EBA73761A6}" presName="node" presStyleLbl="node1" presStyleIdx="9" presStyleCnt="15">
        <dgm:presLayoutVars>
          <dgm:bulletEnabled val="1"/>
        </dgm:presLayoutVars>
      </dgm:prSet>
      <dgm:spPr/>
    </dgm:pt>
    <dgm:pt modelId="{50FE0947-E263-4CB0-BEF6-8F99269186A8}" type="pres">
      <dgm:prSet presAssocID="{F6FC2200-9D3E-4A1B-89EF-77C0059A0EAB}" presName="sibTrans" presStyleCnt="0"/>
      <dgm:spPr/>
    </dgm:pt>
    <dgm:pt modelId="{D69AACF7-2B6D-46B8-98A1-F753359E0EFC}" type="pres">
      <dgm:prSet presAssocID="{3D08D070-4D25-4B50-8FD9-D6C4309673B4}" presName="node" presStyleLbl="node1" presStyleIdx="10" presStyleCnt="15">
        <dgm:presLayoutVars>
          <dgm:bulletEnabled val="1"/>
        </dgm:presLayoutVars>
      </dgm:prSet>
      <dgm:spPr/>
    </dgm:pt>
    <dgm:pt modelId="{7BB4F2CB-4F04-4FFB-B527-3133BC03532D}" type="pres">
      <dgm:prSet presAssocID="{BC909874-71FE-4309-9FF8-8E3A7EF09BBB}" presName="sibTrans" presStyleCnt="0"/>
      <dgm:spPr/>
    </dgm:pt>
    <dgm:pt modelId="{708292DA-F61E-4F21-80D8-467EA95EB3A3}" type="pres">
      <dgm:prSet presAssocID="{C096F818-0EB7-4EA1-9430-219439BB3475}" presName="node" presStyleLbl="node1" presStyleIdx="11" presStyleCnt="15">
        <dgm:presLayoutVars>
          <dgm:bulletEnabled val="1"/>
        </dgm:presLayoutVars>
      </dgm:prSet>
      <dgm:spPr/>
    </dgm:pt>
    <dgm:pt modelId="{B667730D-C2A6-4C1F-93D2-E2BC5E40B8EE}" type="pres">
      <dgm:prSet presAssocID="{8E70E6C0-3060-44A8-8921-D087F30B6DEE}" presName="sibTrans" presStyleCnt="0"/>
      <dgm:spPr/>
    </dgm:pt>
    <dgm:pt modelId="{64A2EC30-601C-4C8E-B28B-33591AB38A91}" type="pres">
      <dgm:prSet presAssocID="{EBAD3EA5-5515-41DB-965C-FA0A9787446E}" presName="node" presStyleLbl="node1" presStyleIdx="12" presStyleCnt="15">
        <dgm:presLayoutVars>
          <dgm:bulletEnabled val="1"/>
        </dgm:presLayoutVars>
      </dgm:prSet>
      <dgm:spPr/>
    </dgm:pt>
    <dgm:pt modelId="{04B5D3D1-BBE8-4F33-85B5-8E7469EE8B98}" type="pres">
      <dgm:prSet presAssocID="{62A7E9B5-D104-4FBA-95B1-39A538EB0025}" presName="sibTrans" presStyleCnt="0"/>
      <dgm:spPr/>
    </dgm:pt>
    <dgm:pt modelId="{B6AE4FF2-608B-450E-BF77-E59C3EE57565}" type="pres">
      <dgm:prSet presAssocID="{5A169AE2-F614-4B6F-B358-3AC75054C468}" presName="node" presStyleLbl="node1" presStyleIdx="13" presStyleCnt="15">
        <dgm:presLayoutVars>
          <dgm:bulletEnabled val="1"/>
        </dgm:presLayoutVars>
      </dgm:prSet>
      <dgm:spPr/>
    </dgm:pt>
    <dgm:pt modelId="{7518E2E5-6BA9-45B2-9571-158D28A693B4}" type="pres">
      <dgm:prSet presAssocID="{1649F817-9B71-441E-8111-EEDBA1AA4C23}" presName="sibTrans" presStyleCnt="0"/>
      <dgm:spPr/>
    </dgm:pt>
    <dgm:pt modelId="{D899739E-EFFB-493B-8E8F-BEA1B78CCC0C}" type="pres">
      <dgm:prSet presAssocID="{F446BCDF-59B2-41BC-8AFE-20B7AF8AD6BC}" presName="node" presStyleLbl="node1" presStyleIdx="14" presStyleCnt="15">
        <dgm:presLayoutVars>
          <dgm:bulletEnabled val="1"/>
        </dgm:presLayoutVars>
      </dgm:prSet>
      <dgm:spPr/>
    </dgm:pt>
  </dgm:ptLst>
  <dgm:cxnLst>
    <dgm:cxn modelId="{84B52A11-2D11-491D-9474-AF9E337AEC9F}" type="presOf" srcId="{3D08D070-4D25-4B50-8FD9-D6C4309673B4}" destId="{D69AACF7-2B6D-46B8-98A1-F753359E0EFC}" srcOrd="0" destOrd="0" presId="urn:microsoft.com/office/officeart/2005/8/layout/default"/>
    <dgm:cxn modelId="{CC553D16-256E-43BF-8E93-723ABA04825D}" type="presOf" srcId="{E5010B91-7A09-4D68-AB77-F17D4515CC42}" destId="{0D6309DB-619D-4B93-B0A0-4A6F5040F927}" srcOrd="0" destOrd="0" presId="urn:microsoft.com/office/officeart/2005/8/layout/default"/>
    <dgm:cxn modelId="{515E091F-A265-425A-995B-D149139EB33A}" type="presOf" srcId="{C096F818-0EB7-4EA1-9430-219439BB3475}" destId="{708292DA-F61E-4F21-80D8-467EA95EB3A3}" srcOrd="0" destOrd="0" presId="urn:microsoft.com/office/officeart/2005/8/layout/default"/>
    <dgm:cxn modelId="{2F398427-9608-4F24-9134-AA578535AF54}" type="presOf" srcId="{5E375FA6-7EE3-420A-96DD-1D598A50FBF8}" destId="{E8B8824F-06F7-4B3C-93BD-B8E90C31EF5D}" srcOrd="0" destOrd="0" presId="urn:microsoft.com/office/officeart/2005/8/layout/default"/>
    <dgm:cxn modelId="{1E72FE29-2F96-4774-8E3D-0FBF49B1CB19}" srcId="{4A5EBA8A-B4DF-4C73-864C-3F177C768F50}" destId="{EBAD3EA5-5515-41DB-965C-FA0A9787446E}" srcOrd="12" destOrd="0" parTransId="{389FEDE8-C66B-4870-AAA2-89A456CDA242}" sibTransId="{62A7E9B5-D104-4FBA-95B1-39A538EB0025}"/>
    <dgm:cxn modelId="{A8C0BC2D-6EF9-41D2-BC3A-3AF64264A164}" type="presOf" srcId="{6D2FB962-C5AA-4550-ADBF-DDE99279FD0C}" destId="{5E1813CF-E67E-4250-A493-B0B29FCCB9FE}" srcOrd="0" destOrd="0" presId="urn:microsoft.com/office/officeart/2005/8/layout/default"/>
    <dgm:cxn modelId="{7D380F5E-986A-431F-BEC6-4DB27450F8B5}" type="presOf" srcId="{383D6793-9F97-4F03-A721-E009821686AB}" destId="{D3E613D1-40A4-4F94-92AF-24B6FFFE0EAC}" srcOrd="0" destOrd="0" presId="urn:microsoft.com/office/officeart/2005/8/layout/default"/>
    <dgm:cxn modelId="{92256B43-7FD1-465C-B3E0-DDDDB4BDEC97}" type="presOf" srcId="{FD914E28-C053-4411-81A4-A873918358F6}" destId="{E8B8824F-06F7-4B3C-93BD-B8E90C31EF5D}" srcOrd="0" destOrd="1" presId="urn:microsoft.com/office/officeart/2005/8/layout/default"/>
    <dgm:cxn modelId="{96FE9564-BBE7-4119-8FFD-A082E5BA00BC}" type="presOf" srcId="{F446BCDF-59B2-41BC-8AFE-20B7AF8AD6BC}" destId="{D899739E-EFFB-493B-8E8F-BEA1B78CCC0C}" srcOrd="0" destOrd="0" presId="urn:microsoft.com/office/officeart/2005/8/layout/default"/>
    <dgm:cxn modelId="{F6591966-65BE-4F3C-B2F9-8AD7510B99EF}" srcId="{4A5EBA8A-B4DF-4C73-864C-3F177C768F50}" destId="{383D6793-9F97-4F03-A721-E009821686AB}" srcOrd="8" destOrd="0" parTransId="{05D14D6C-597A-4604-BE44-7BA611D6EE6B}" sibTransId="{2CD2E8B0-B291-4A8E-A8C3-281509B34FE4}"/>
    <dgm:cxn modelId="{9C904E67-9C98-4B92-AFBF-ACECC5B39448}" type="presOf" srcId="{7A3DCD9A-7C4E-4FEC-9533-63755755016D}" destId="{CB87CE1F-A6CE-4AAB-BEF3-1C729C4BB82D}" srcOrd="0" destOrd="0" presId="urn:microsoft.com/office/officeart/2005/8/layout/default"/>
    <dgm:cxn modelId="{63A70349-18C7-4BA9-BB88-BDAB8BBE4AC9}" type="presOf" srcId="{6196CD3F-C0C5-4295-A2FF-7EDA981137A0}" destId="{A3238AC8-CD3A-4D05-8114-661556A571A6}" srcOrd="0" destOrd="0" presId="urn:microsoft.com/office/officeart/2005/8/layout/default"/>
    <dgm:cxn modelId="{05BFAA6C-160D-4F52-9248-E67BD5313001}" srcId="{4A5EBA8A-B4DF-4C73-864C-3F177C768F50}" destId="{5A169AE2-F614-4B6F-B358-3AC75054C468}" srcOrd="13" destOrd="0" parTransId="{25E80B83-001A-41FB-8C6E-BDA61189BE9C}" sibTransId="{1649F817-9B71-441E-8111-EEDBA1AA4C23}"/>
    <dgm:cxn modelId="{2C248871-1249-45AC-995A-3A66CEDD0216}" type="presOf" srcId="{EF78A06E-D851-4F83-869E-086CA642CE44}" destId="{D3E613D1-40A4-4F94-92AF-24B6FFFE0EAC}" srcOrd="0" destOrd="1" presId="urn:microsoft.com/office/officeart/2005/8/layout/default"/>
    <dgm:cxn modelId="{7B679689-ABE9-400F-9E16-B592041A9E8E}" srcId="{4A5EBA8A-B4DF-4C73-864C-3F177C768F50}" destId="{3D08D070-4D25-4B50-8FD9-D6C4309673B4}" srcOrd="10" destOrd="0" parTransId="{F7D92C7D-459D-432F-B542-841BEF325697}" sibTransId="{BC909874-71FE-4309-9FF8-8E3A7EF09BBB}"/>
    <dgm:cxn modelId="{A442F08F-3E63-457A-ACA7-B1A8A4A67911}" srcId="{4A5EBA8A-B4DF-4C73-864C-3F177C768F50}" destId="{5E375FA6-7EE3-420A-96DD-1D598A50FBF8}" srcOrd="7" destOrd="0" parTransId="{9E0198B9-500B-454B-90A1-15238DA69D13}" sibTransId="{7FA71FD3-F9D9-4484-AB17-C182AF9AA243}"/>
    <dgm:cxn modelId="{662F1190-3165-42E2-8D43-59468215513E}" srcId="{4A5EBA8A-B4DF-4C73-864C-3F177C768F50}" destId="{F446BCDF-59B2-41BC-8AFE-20B7AF8AD6BC}" srcOrd="14" destOrd="0" parTransId="{859E4BF3-BB42-46CE-A27D-C0BC127A2D69}" sibTransId="{8E509FCA-5BA9-4C6E-B0FC-D5BE4B64D522}"/>
    <dgm:cxn modelId="{44492094-D64F-4F95-98D7-EF1C4F64C4E5}" type="presOf" srcId="{D24B9E3F-45D4-469B-98EB-28F21E3F891D}" destId="{A5B4D4E8-9651-4681-9D00-5CE0BE34966F}" srcOrd="0" destOrd="0" presId="urn:microsoft.com/office/officeart/2005/8/layout/default"/>
    <dgm:cxn modelId="{8C098796-24BE-41DC-8D64-D134243662ED}" srcId="{4A5EBA8A-B4DF-4C73-864C-3F177C768F50}" destId="{7A3DCD9A-7C4E-4FEC-9533-63755755016D}" srcOrd="6" destOrd="0" parTransId="{5C217624-39CB-4ABA-94DF-2B22414198B2}" sibTransId="{D6505838-2850-411C-8D99-3EC5B4FA4EF9}"/>
    <dgm:cxn modelId="{294C2C98-2F48-4F44-BDAF-848FCF269774}" type="presOf" srcId="{EBAD3EA5-5515-41DB-965C-FA0A9787446E}" destId="{64A2EC30-601C-4C8E-B28B-33591AB38A91}" srcOrd="0" destOrd="0" presId="urn:microsoft.com/office/officeart/2005/8/layout/default"/>
    <dgm:cxn modelId="{185287A5-2158-4AED-9EB0-65E52F716EF3}" srcId="{383D6793-9F97-4F03-A721-E009821686AB}" destId="{EF78A06E-D851-4F83-869E-086CA642CE44}" srcOrd="0" destOrd="0" parTransId="{418DFCB9-C361-48B5-B3EA-068364DA5991}" sibTransId="{822934BF-DA60-4CBD-80BC-ECE78D46E35D}"/>
    <dgm:cxn modelId="{4838E0A5-F941-4417-9CC7-CB0DECDD9867}" srcId="{5E375FA6-7EE3-420A-96DD-1D598A50FBF8}" destId="{FD914E28-C053-4411-81A4-A873918358F6}" srcOrd="0" destOrd="0" parTransId="{0DD6BD3B-F399-437D-9BDD-CCC2F8F1CD13}" sibTransId="{D795B96C-CCDC-45A3-BF22-840F62B3D95C}"/>
    <dgm:cxn modelId="{3D6F86A8-EB7E-4912-B572-4724B90926CC}" type="presOf" srcId="{4A5EBA8A-B4DF-4C73-864C-3F177C768F50}" destId="{9A2C74FA-42DC-484F-AE3D-BD6A5E8528BE}" srcOrd="0" destOrd="0" presId="urn:microsoft.com/office/officeart/2005/8/layout/default"/>
    <dgm:cxn modelId="{1ED307BD-7C44-4628-9627-D084E432AE99}" type="presOf" srcId="{4FA0FCCA-86CF-45EA-8585-F42A28A66669}" destId="{33911CB9-42FD-4BBB-9637-1AEE03E0A3E8}" srcOrd="0" destOrd="0" presId="urn:microsoft.com/office/officeart/2005/8/layout/default"/>
    <dgm:cxn modelId="{29B5D7BE-889A-486F-94EF-AD484828F92C}" srcId="{4A5EBA8A-B4DF-4C73-864C-3F177C768F50}" destId="{E7543130-0C66-4486-834C-B99F68334847}" srcOrd="4" destOrd="0" parTransId="{2EE03A7E-8578-46AA-8AC9-A8E1A6044668}" sibTransId="{1D44FCE5-D529-4791-8B9B-ACF855BD0CC3}"/>
    <dgm:cxn modelId="{8F011AC1-8535-4C3B-BB36-213ECCBA75FD}" srcId="{4A5EBA8A-B4DF-4C73-864C-3F177C768F50}" destId="{D24B9E3F-45D4-469B-98EB-28F21E3F891D}" srcOrd="2" destOrd="0" parTransId="{8B78A40A-5939-4FA6-818A-7314FA3E092B}" sibTransId="{7F6D9F46-CB38-4853-87A0-873ADF3CE96A}"/>
    <dgm:cxn modelId="{C0DC04C4-0F3A-4166-9FF1-47662DB60434}" srcId="{4A5EBA8A-B4DF-4C73-864C-3F177C768F50}" destId="{6196CD3F-C0C5-4295-A2FF-7EDA981137A0}" srcOrd="3" destOrd="0" parTransId="{55A0ACF4-B3E4-4A32-9916-93E52C02A566}" sibTransId="{192C76FF-BB91-459F-80A5-FF2E3CBB7250}"/>
    <dgm:cxn modelId="{AF0141CD-9142-4396-9DE4-45F956D5C4D6}" srcId="{4A5EBA8A-B4DF-4C73-864C-3F177C768F50}" destId="{6D2FB962-C5AA-4550-ADBF-DDE99279FD0C}" srcOrd="0" destOrd="0" parTransId="{DCBAF402-EC7E-48BB-A674-9A4295E9B1EF}" sibTransId="{0C6CBAA6-2A35-4ECE-B6F6-C9E7A9E11302}"/>
    <dgm:cxn modelId="{2BE4BDCE-AC3D-4BE2-8B98-B90BC3E57B68}" type="presOf" srcId="{E7543130-0C66-4486-834C-B99F68334847}" destId="{A2C708AD-D5FF-4FD1-9DC4-E6C0A76C362B}" srcOrd="0" destOrd="0" presId="urn:microsoft.com/office/officeart/2005/8/layout/default"/>
    <dgm:cxn modelId="{383D7DD8-3D8A-4AEA-90E9-64BE5628FBC7}" type="presOf" srcId="{9828CA29-28FA-48A6-8FE5-56EBA73761A6}" destId="{76AB2762-0C2A-4E3F-97D0-EEF8001A049A}" srcOrd="0" destOrd="0" presId="urn:microsoft.com/office/officeart/2005/8/layout/default"/>
    <dgm:cxn modelId="{F12B8BDA-81AB-4775-92EA-334A322FC2F3}" srcId="{4A5EBA8A-B4DF-4C73-864C-3F177C768F50}" destId="{9828CA29-28FA-48A6-8FE5-56EBA73761A6}" srcOrd="9" destOrd="0" parTransId="{367CDB37-1E1B-4775-B0C1-40D2C604B595}" sibTransId="{F6FC2200-9D3E-4A1B-89EF-77C0059A0EAB}"/>
    <dgm:cxn modelId="{C08944E7-87C9-4F8E-9325-2F7436BF962E}" srcId="{4A5EBA8A-B4DF-4C73-864C-3F177C768F50}" destId="{E5010B91-7A09-4D68-AB77-F17D4515CC42}" srcOrd="5" destOrd="0" parTransId="{EFCD4114-AD55-44FA-9938-BF989950AE2D}" sibTransId="{20001B7B-F18C-445A-A0EB-D9029DCDCF59}"/>
    <dgm:cxn modelId="{1295C6EF-6A98-4335-A86B-07F59601BAC4}" srcId="{4A5EBA8A-B4DF-4C73-864C-3F177C768F50}" destId="{4FA0FCCA-86CF-45EA-8585-F42A28A66669}" srcOrd="1" destOrd="0" parTransId="{EA43DC9E-D589-46AF-B7E4-F2BC46BF443C}" sibTransId="{FB4581FA-C897-4F55-97B2-35880BC31B1E}"/>
    <dgm:cxn modelId="{ABDE80F7-D46D-4054-BDA7-0BD17804044A}" srcId="{4A5EBA8A-B4DF-4C73-864C-3F177C768F50}" destId="{C096F818-0EB7-4EA1-9430-219439BB3475}" srcOrd="11" destOrd="0" parTransId="{01AD52BD-7BB4-46EC-B6A8-321E8B745C41}" sibTransId="{8E70E6C0-3060-44A8-8921-D087F30B6DEE}"/>
    <dgm:cxn modelId="{A668E7FC-C06A-4D70-9418-F02758815BFF}" type="presOf" srcId="{5A169AE2-F614-4B6F-B358-3AC75054C468}" destId="{B6AE4FF2-608B-450E-BF77-E59C3EE57565}" srcOrd="0" destOrd="0" presId="urn:microsoft.com/office/officeart/2005/8/layout/default"/>
    <dgm:cxn modelId="{D81D1B2D-93E1-411E-BA95-BF9EFBC6D334}" type="presParOf" srcId="{9A2C74FA-42DC-484F-AE3D-BD6A5E8528BE}" destId="{5E1813CF-E67E-4250-A493-B0B29FCCB9FE}" srcOrd="0" destOrd="0" presId="urn:microsoft.com/office/officeart/2005/8/layout/default"/>
    <dgm:cxn modelId="{4C7707E1-AFB4-4DA5-9488-9B44420A22DD}" type="presParOf" srcId="{9A2C74FA-42DC-484F-AE3D-BD6A5E8528BE}" destId="{568C2EBE-7A7C-4CF4-8A28-073AFC45396F}" srcOrd="1" destOrd="0" presId="urn:microsoft.com/office/officeart/2005/8/layout/default"/>
    <dgm:cxn modelId="{54D42321-0F4E-4469-82C0-52B12E32CA41}" type="presParOf" srcId="{9A2C74FA-42DC-484F-AE3D-BD6A5E8528BE}" destId="{33911CB9-42FD-4BBB-9637-1AEE03E0A3E8}" srcOrd="2" destOrd="0" presId="urn:microsoft.com/office/officeart/2005/8/layout/default"/>
    <dgm:cxn modelId="{B29B833A-10B2-4FC2-AADE-83F6C1934C99}" type="presParOf" srcId="{9A2C74FA-42DC-484F-AE3D-BD6A5E8528BE}" destId="{7E2EFAB0-B118-4E3B-9C16-BD0E5DA1DDCC}" srcOrd="3" destOrd="0" presId="urn:microsoft.com/office/officeart/2005/8/layout/default"/>
    <dgm:cxn modelId="{FF824510-85AB-447E-904C-452C7F9694D7}" type="presParOf" srcId="{9A2C74FA-42DC-484F-AE3D-BD6A5E8528BE}" destId="{A5B4D4E8-9651-4681-9D00-5CE0BE34966F}" srcOrd="4" destOrd="0" presId="urn:microsoft.com/office/officeart/2005/8/layout/default"/>
    <dgm:cxn modelId="{95FBC65C-9D72-43AC-825C-3521CD0300AE}" type="presParOf" srcId="{9A2C74FA-42DC-484F-AE3D-BD6A5E8528BE}" destId="{2BE4AACD-2676-4212-9054-C8C17FA24C85}" srcOrd="5" destOrd="0" presId="urn:microsoft.com/office/officeart/2005/8/layout/default"/>
    <dgm:cxn modelId="{500FD472-3BD2-4621-B818-07B3538D4DA8}" type="presParOf" srcId="{9A2C74FA-42DC-484F-AE3D-BD6A5E8528BE}" destId="{A3238AC8-CD3A-4D05-8114-661556A571A6}" srcOrd="6" destOrd="0" presId="urn:microsoft.com/office/officeart/2005/8/layout/default"/>
    <dgm:cxn modelId="{9668945F-541B-4C47-8437-175EA1D1C9DA}" type="presParOf" srcId="{9A2C74FA-42DC-484F-AE3D-BD6A5E8528BE}" destId="{972BFE9B-9DD7-4A18-917A-AD12591662D5}" srcOrd="7" destOrd="0" presId="urn:microsoft.com/office/officeart/2005/8/layout/default"/>
    <dgm:cxn modelId="{6B5895E4-425A-4F1E-8A76-EFC0EB85D0E7}" type="presParOf" srcId="{9A2C74FA-42DC-484F-AE3D-BD6A5E8528BE}" destId="{A2C708AD-D5FF-4FD1-9DC4-E6C0A76C362B}" srcOrd="8" destOrd="0" presId="urn:microsoft.com/office/officeart/2005/8/layout/default"/>
    <dgm:cxn modelId="{850941AB-3EDD-4AC1-B955-6158AAABAA73}" type="presParOf" srcId="{9A2C74FA-42DC-484F-AE3D-BD6A5E8528BE}" destId="{4846AA6A-A257-4618-8EEF-117603FB53C3}" srcOrd="9" destOrd="0" presId="urn:microsoft.com/office/officeart/2005/8/layout/default"/>
    <dgm:cxn modelId="{B1380728-0C4C-42EC-A1BB-60E53E95E6F4}" type="presParOf" srcId="{9A2C74FA-42DC-484F-AE3D-BD6A5E8528BE}" destId="{0D6309DB-619D-4B93-B0A0-4A6F5040F927}" srcOrd="10" destOrd="0" presId="urn:microsoft.com/office/officeart/2005/8/layout/default"/>
    <dgm:cxn modelId="{2D0A404F-7C84-4F4E-8E09-EF4132EB7DCE}" type="presParOf" srcId="{9A2C74FA-42DC-484F-AE3D-BD6A5E8528BE}" destId="{3208821A-A8CD-4D2C-8894-750B9590FA79}" srcOrd="11" destOrd="0" presId="urn:microsoft.com/office/officeart/2005/8/layout/default"/>
    <dgm:cxn modelId="{57FF8E3A-81D8-49BD-AC60-2580825D481D}" type="presParOf" srcId="{9A2C74FA-42DC-484F-AE3D-BD6A5E8528BE}" destId="{CB87CE1F-A6CE-4AAB-BEF3-1C729C4BB82D}" srcOrd="12" destOrd="0" presId="urn:microsoft.com/office/officeart/2005/8/layout/default"/>
    <dgm:cxn modelId="{7A5342C8-24FF-4566-8976-3322A311A2EE}" type="presParOf" srcId="{9A2C74FA-42DC-484F-AE3D-BD6A5E8528BE}" destId="{EDD66A3E-81C3-4D60-A577-3FB66BE060E4}" srcOrd="13" destOrd="0" presId="urn:microsoft.com/office/officeart/2005/8/layout/default"/>
    <dgm:cxn modelId="{89CC55E6-5B5B-4562-B83E-41DC077ACA45}" type="presParOf" srcId="{9A2C74FA-42DC-484F-AE3D-BD6A5E8528BE}" destId="{E8B8824F-06F7-4B3C-93BD-B8E90C31EF5D}" srcOrd="14" destOrd="0" presId="urn:microsoft.com/office/officeart/2005/8/layout/default"/>
    <dgm:cxn modelId="{D731E390-4A2B-4287-B597-37E03E7EAC16}" type="presParOf" srcId="{9A2C74FA-42DC-484F-AE3D-BD6A5E8528BE}" destId="{DE94144F-C818-40DE-A3CB-254FED31EE1D}" srcOrd="15" destOrd="0" presId="urn:microsoft.com/office/officeart/2005/8/layout/default"/>
    <dgm:cxn modelId="{A5FE53B8-6AFD-4FE7-9A21-9AAD3D0EC289}" type="presParOf" srcId="{9A2C74FA-42DC-484F-AE3D-BD6A5E8528BE}" destId="{D3E613D1-40A4-4F94-92AF-24B6FFFE0EAC}" srcOrd="16" destOrd="0" presId="urn:microsoft.com/office/officeart/2005/8/layout/default"/>
    <dgm:cxn modelId="{3B47A54D-34D7-4B16-BD7B-663CC8F50798}" type="presParOf" srcId="{9A2C74FA-42DC-484F-AE3D-BD6A5E8528BE}" destId="{9B196BCF-D07C-43A1-9DDF-290ABEC06AB0}" srcOrd="17" destOrd="0" presId="urn:microsoft.com/office/officeart/2005/8/layout/default"/>
    <dgm:cxn modelId="{03D2AC05-422E-4E80-AABC-BFDD4B084EE2}" type="presParOf" srcId="{9A2C74FA-42DC-484F-AE3D-BD6A5E8528BE}" destId="{76AB2762-0C2A-4E3F-97D0-EEF8001A049A}" srcOrd="18" destOrd="0" presId="urn:microsoft.com/office/officeart/2005/8/layout/default"/>
    <dgm:cxn modelId="{87B98DE2-5C0E-4634-BE03-7096117AAEC5}" type="presParOf" srcId="{9A2C74FA-42DC-484F-AE3D-BD6A5E8528BE}" destId="{50FE0947-E263-4CB0-BEF6-8F99269186A8}" srcOrd="19" destOrd="0" presId="urn:microsoft.com/office/officeart/2005/8/layout/default"/>
    <dgm:cxn modelId="{04F4672B-4AA2-4214-97BD-06498086A5BE}" type="presParOf" srcId="{9A2C74FA-42DC-484F-AE3D-BD6A5E8528BE}" destId="{D69AACF7-2B6D-46B8-98A1-F753359E0EFC}" srcOrd="20" destOrd="0" presId="urn:microsoft.com/office/officeart/2005/8/layout/default"/>
    <dgm:cxn modelId="{339721C2-517A-425D-BC6C-02515556DF0F}" type="presParOf" srcId="{9A2C74FA-42DC-484F-AE3D-BD6A5E8528BE}" destId="{7BB4F2CB-4F04-4FFB-B527-3133BC03532D}" srcOrd="21" destOrd="0" presId="urn:microsoft.com/office/officeart/2005/8/layout/default"/>
    <dgm:cxn modelId="{9A6F00B4-1C70-43DB-BB2A-FB8D2B172211}" type="presParOf" srcId="{9A2C74FA-42DC-484F-AE3D-BD6A5E8528BE}" destId="{708292DA-F61E-4F21-80D8-467EA95EB3A3}" srcOrd="22" destOrd="0" presId="urn:microsoft.com/office/officeart/2005/8/layout/default"/>
    <dgm:cxn modelId="{4D7B32B2-73A1-4FFF-9E4A-3B6487D48B06}" type="presParOf" srcId="{9A2C74FA-42DC-484F-AE3D-BD6A5E8528BE}" destId="{B667730D-C2A6-4C1F-93D2-E2BC5E40B8EE}" srcOrd="23" destOrd="0" presId="urn:microsoft.com/office/officeart/2005/8/layout/default"/>
    <dgm:cxn modelId="{739AE95E-412A-4D57-BCC6-6CAA58E9F4B4}" type="presParOf" srcId="{9A2C74FA-42DC-484F-AE3D-BD6A5E8528BE}" destId="{64A2EC30-601C-4C8E-B28B-33591AB38A91}" srcOrd="24" destOrd="0" presId="urn:microsoft.com/office/officeart/2005/8/layout/default"/>
    <dgm:cxn modelId="{89886383-50F4-480A-B8F8-261305028347}" type="presParOf" srcId="{9A2C74FA-42DC-484F-AE3D-BD6A5E8528BE}" destId="{04B5D3D1-BBE8-4F33-85B5-8E7469EE8B98}" srcOrd="25" destOrd="0" presId="urn:microsoft.com/office/officeart/2005/8/layout/default"/>
    <dgm:cxn modelId="{BE323D34-2F5D-46BB-ADD5-8C85F669A2A6}" type="presParOf" srcId="{9A2C74FA-42DC-484F-AE3D-BD6A5E8528BE}" destId="{B6AE4FF2-608B-450E-BF77-E59C3EE57565}" srcOrd="26" destOrd="0" presId="urn:microsoft.com/office/officeart/2005/8/layout/default"/>
    <dgm:cxn modelId="{DF5F01C2-6DDB-4535-8D38-2B98E4B543E1}" type="presParOf" srcId="{9A2C74FA-42DC-484F-AE3D-BD6A5E8528BE}" destId="{7518E2E5-6BA9-45B2-9571-158D28A693B4}" srcOrd="27" destOrd="0" presId="urn:microsoft.com/office/officeart/2005/8/layout/default"/>
    <dgm:cxn modelId="{25BB4944-805F-4FA7-927A-49141F5AD5B2}" type="presParOf" srcId="{9A2C74FA-42DC-484F-AE3D-BD6A5E8528BE}" destId="{D899739E-EFFB-493B-8E8F-BEA1B78CCC0C}" srcOrd="28"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94A0-2C25-40F1-A1AA-B0171541090A}">
      <dsp:nvSpPr>
        <dsp:cNvPr id="0" name=""/>
        <dsp:cNvSpPr/>
      </dsp:nvSpPr>
      <dsp:spPr>
        <a:xfrm>
          <a:off x="3533650" y="726176"/>
          <a:ext cx="2600904" cy="3966080"/>
        </a:xfrm>
        <a:prstGeom prst="roundRect">
          <a:avLst/>
        </a:prstGeom>
        <a:solidFill>
          <a:schemeClr val="bg1">
            <a:lumMod val="85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Font typeface="+mj-lt"/>
            <a:buNone/>
          </a:pPr>
          <a:r>
            <a:rPr lang="en-ZA" sz="1300" b="1" u="sng" kern="1200" dirty="0">
              <a:solidFill>
                <a:schemeClr val="tx1"/>
              </a:solidFill>
            </a:rPr>
            <a:t>CONSTITUTIONAL OBJECTS OF LOCAL GOVERNMENT</a:t>
          </a:r>
        </a:p>
        <a:p>
          <a:pPr marL="0" lvl="0" indent="0" algn="ctr" defTabSz="577850">
            <a:lnSpc>
              <a:spcPct val="90000"/>
            </a:lnSpc>
            <a:spcBef>
              <a:spcPct val="0"/>
            </a:spcBef>
            <a:spcAft>
              <a:spcPct val="35000"/>
            </a:spcAft>
            <a:buFont typeface="+mj-lt"/>
            <a:buNone/>
          </a:pPr>
          <a:r>
            <a:rPr lang="en-ZA" sz="1300" kern="1200" dirty="0">
              <a:solidFill>
                <a:schemeClr val="tx1"/>
              </a:solidFill>
            </a:rPr>
            <a:t>- Provide democratic and accountable government for local communities;</a:t>
          </a:r>
        </a:p>
        <a:p>
          <a:pPr marL="0" lvl="0" indent="0" algn="ctr" defTabSz="577850">
            <a:lnSpc>
              <a:spcPct val="90000"/>
            </a:lnSpc>
            <a:spcBef>
              <a:spcPct val="0"/>
            </a:spcBef>
            <a:spcAft>
              <a:spcPct val="35000"/>
            </a:spcAft>
            <a:buFont typeface="+mj-lt"/>
            <a:buNone/>
          </a:pPr>
          <a:r>
            <a:rPr lang="en-ZA" sz="1300" kern="1200" dirty="0">
              <a:solidFill>
                <a:schemeClr val="tx1"/>
              </a:solidFill>
            </a:rPr>
            <a:t>- Ensure the provision of services to communities in a sustainable manner;</a:t>
          </a:r>
        </a:p>
        <a:p>
          <a:pPr marL="0" lvl="0" indent="0" algn="ctr" defTabSz="577850">
            <a:lnSpc>
              <a:spcPct val="90000"/>
            </a:lnSpc>
            <a:spcBef>
              <a:spcPct val="0"/>
            </a:spcBef>
            <a:spcAft>
              <a:spcPct val="35000"/>
            </a:spcAft>
            <a:buFont typeface="+mj-lt"/>
            <a:buNone/>
          </a:pPr>
          <a:r>
            <a:rPr lang="en-ZA" sz="1300" kern="1200" dirty="0">
              <a:solidFill>
                <a:schemeClr val="tx1"/>
              </a:solidFill>
            </a:rPr>
            <a:t>- Promote social and economic development;</a:t>
          </a:r>
        </a:p>
        <a:p>
          <a:pPr marL="0" lvl="0" indent="0" algn="ctr" defTabSz="577850">
            <a:lnSpc>
              <a:spcPct val="90000"/>
            </a:lnSpc>
            <a:spcBef>
              <a:spcPct val="0"/>
            </a:spcBef>
            <a:spcAft>
              <a:spcPct val="35000"/>
            </a:spcAft>
            <a:buFont typeface="+mj-lt"/>
            <a:buNone/>
          </a:pPr>
          <a:r>
            <a:rPr lang="en-ZA" sz="1300" kern="1200" dirty="0">
              <a:solidFill>
                <a:schemeClr val="tx1"/>
              </a:solidFill>
            </a:rPr>
            <a:t>- Promote a safe and healthy environment; and</a:t>
          </a:r>
        </a:p>
        <a:p>
          <a:pPr marL="0" lvl="0" indent="0" algn="ctr" defTabSz="577850">
            <a:lnSpc>
              <a:spcPct val="90000"/>
            </a:lnSpc>
            <a:spcBef>
              <a:spcPct val="0"/>
            </a:spcBef>
            <a:spcAft>
              <a:spcPct val="35000"/>
            </a:spcAft>
            <a:buFont typeface="+mj-lt"/>
            <a:buNone/>
          </a:pPr>
          <a:r>
            <a:rPr lang="en-ZA" sz="1300" kern="1200" dirty="0">
              <a:solidFill>
                <a:schemeClr val="tx1"/>
              </a:solidFill>
            </a:rPr>
            <a:t>- Encourage involvement of communities &amp; community organisations in matters of LG</a:t>
          </a:r>
        </a:p>
      </dsp:txBody>
      <dsp:txXfrm>
        <a:off x="3660616" y="853142"/>
        <a:ext cx="2346972" cy="3712148"/>
      </dsp:txXfrm>
    </dsp:sp>
    <dsp:sp modelId="{BE34A6A8-ACB3-4029-8768-319980B7874E}">
      <dsp:nvSpPr>
        <dsp:cNvPr id="0" name=""/>
        <dsp:cNvSpPr/>
      </dsp:nvSpPr>
      <dsp:spPr>
        <a:xfrm rot="9423310">
          <a:off x="5773537" y="2231953"/>
          <a:ext cx="375888" cy="0"/>
        </a:xfrm>
        <a:custGeom>
          <a:avLst/>
          <a:gdLst/>
          <a:ahLst/>
          <a:cxnLst/>
          <a:rect l="0" t="0" r="0" b="0"/>
          <a:pathLst>
            <a:path>
              <a:moveTo>
                <a:pt x="0" y="0"/>
              </a:moveTo>
              <a:lnTo>
                <a:pt x="37588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C3AA9-D975-4456-933A-628DEC268C22}">
      <dsp:nvSpPr>
        <dsp:cNvPr id="0" name=""/>
        <dsp:cNvSpPr/>
      </dsp:nvSpPr>
      <dsp:spPr>
        <a:xfrm>
          <a:off x="5788407" y="-5864"/>
          <a:ext cx="3944813" cy="2952179"/>
        </a:xfrm>
        <a:prstGeom prst="roundRect">
          <a:avLst/>
        </a:prstGeom>
        <a:solidFill>
          <a:srgbClr val="F8F8F8"/>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ZA" sz="1500" b="1" u="sng" kern="1200" dirty="0">
              <a:solidFill>
                <a:schemeClr val="tx1"/>
              </a:solidFill>
            </a:rPr>
            <a:t>WHITE PAPER ON LG, 1998</a:t>
          </a:r>
          <a:endParaRPr lang="en-GB" sz="1500" b="1" u="sng" kern="1200" dirty="0">
            <a:solidFill>
              <a:schemeClr val="tx1"/>
            </a:solidFill>
          </a:endParaRPr>
        </a:p>
        <a:p>
          <a:pPr marL="0" lvl="0" indent="0" algn="ctr" defTabSz="666750">
            <a:lnSpc>
              <a:spcPct val="90000"/>
            </a:lnSpc>
            <a:spcBef>
              <a:spcPct val="0"/>
            </a:spcBef>
            <a:spcAft>
              <a:spcPct val="35000"/>
            </a:spcAft>
            <a:buFont typeface="Arial" panose="020B0604020202020204" pitchFamily="34" charset="0"/>
            <a:buNone/>
          </a:pPr>
          <a:r>
            <a:rPr lang="en-ZA" sz="1500" kern="1200" dirty="0">
              <a:solidFill>
                <a:schemeClr val="tx1"/>
              </a:solidFill>
            </a:rPr>
            <a:t>SALGA to play a </a:t>
          </a:r>
          <a:r>
            <a:rPr lang="en-ZA" sz="1500" b="1" u="sng" kern="1200" dirty="0">
              <a:solidFill>
                <a:schemeClr val="tx1"/>
              </a:solidFill>
            </a:rPr>
            <a:t>leading supportive role in the wholesale transformation of LG </a:t>
          </a:r>
          <a:r>
            <a:rPr lang="en-ZA" sz="1500" kern="1200" dirty="0">
              <a:solidFill>
                <a:schemeClr val="tx1"/>
              </a:solidFill>
            </a:rPr>
            <a:t>to be </a:t>
          </a:r>
          <a:r>
            <a:rPr lang="en-ZA" sz="1500" b="1" u="sng" kern="1200" dirty="0">
              <a:solidFill>
                <a:schemeClr val="tx1"/>
              </a:solidFill>
            </a:rPr>
            <a:t>developmentally oriented</a:t>
          </a:r>
        </a:p>
        <a:p>
          <a:pPr marL="0" lvl="0" indent="0" algn="ctr" defTabSz="666750">
            <a:lnSpc>
              <a:spcPct val="90000"/>
            </a:lnSpc>
            <a:spcBef>
              <a:spcPct val="0"/>
            </a:spcBef>
            <a:spcAft>
              <a:spcPct val="35000"/>
            </a:spcAft>
            <a:buFont typeface="Arial" panose="020B0604020202020204" pitchFamily="34" charset="0"/>
            <a:buNone/>
          </a:pPr>
          <a:r>
            <a:rPr lang="en-ZA" sz="1500" kern="1200" dirty="0">
              <a:solidFill>
                <a:schemeClr val="tx1"/>
              </a:solidFill>
            </a:rPr>
            <a:t>SALGA to make a </a:t>
          </a:r>
          <a:r>
            <a:rPr lang="en-ZA" sz="1500" b="1" u="sng" kern="1200" dirty="0">
              <a:solidFill>
                <a:schemeClr val="tx1"/>
              </a:solidFill>
            </a:rPr>
            <a:t>strong contribution to the development of municipalities</a:t>
          </a:r>
          <a:r>
            <a:rPr lang="en-ZA" sz="1500" kern="1200" dirty="0">
              <a:solidFill>
                <a:schemeClr val="tx1"/>
              </a:solidFill>
            </a:rPr>
            <a:t>, through:</a:t>
          </a:r>
        </a:p>
        <a:p>
          <a:pPr marL="0" lvl="0" indent="0" algn="ctr" defTabSz="666750">
            <a:lnSpc>
              <a:spcPct val="90000"/>
            </a:lnSpc>
            <a:spcBef>
              <a:spcPct val="0"/>
            </a:spcBef>
            <a:spcAft>
              <a:spcPct val="35000"/>
            </a:spcAft>
            <a:buFont typeface="Arial" panose="020B0604020202020204" pitchFamily="34" charset="0"/>
            <a:buNone/>
          </a:pPr>
          <a:r>
            <a:rPr lang="en-ZA" sz="1500" kern="1200" dirty="0">
              <a:solidFill>
                <a:schemeClr val="tx1"/>
              </a:solidFill>
            </a:rPr>
            <a:t>- Provision of specialised services to strengthen capacity of LG;</a:t>
          </a:r>
        </a:p>
        <a:p>
          <a:pPr marL="0" lvl="0" indent="0" algn="ctr" defTabSz="666750">
            <a:lnSpc>
              <a:spcPct val="90000"/>
            </a:lnSpc>
            <a:spcBef>
              <a:spcPct val="0"/>
            </a:spcBef>
            <a:spcAft>
              <a:spcPct val="35000"/>
            </a:spcAft>
            <a:buFont typeface="Arial" panose="020B0604020202020204" pitchFamily="34" charset="0"/>
            <a:buNone/>
          </a:pPr>
          <a:r>
            <a:rPr lang="en-ZA" sz="1500" kern="1200" dirty="0">
              <a:solidFill>
                <a:schemeClr val="tx1"/>
              </a:solidFill>
            </a:rPr>
            <a:t>- Research and information dissemination;</a:t>
          </a:r>
        </a:p>
        <a:p>
          <a:pPr marL="0" lvl="0" indent="0" algn="ctr" defTabSz="666750">
            <a:lnSpc>
              <a:spcPct val="90000"/>
            </a:lnSpc>
            <a:spcBef>
              <a:spcPct val="0"/>
            </a:spcBef>
            <a:spcAft>
              <a:spcPct val="35000"/>
            </a:spcAft>
            <a:buFont typeface="Arial" panose="020B0604020202020204" pitchFamily="34" charset="0"/>
            <a:buNone/>
          </a:pPr>
          <a:r>
            <a:rPr lang="en-ZA" sz="1500" kern="1200" dirty="0">
              <a:solidFill>
                <a:schemeClr val="tx1"/>
              </a:solidFill>
            </a:rPr>
            <a:t>- Facilitate shared learning between municipalities;</a:t>
          </a:r>
        </a:p>
        <a:p>
          <a:pPr marL="0" lvl="0" indent="0" algn="ctr" defTabSz="666750">
            <a:lnSpc>
              <a:spcPct val="90000"/>
            </a:lnSpc>
            <a:spcBef>
              <a:spcPct val="0"/>
            </a:spcBef>
            <a:spcAft>
              <a:spcPct val="35000"/>
            </a:spcAft>
            <a:buFont typeface="Arial" panose="020B0604020202020204" pitchFamily="34" charset="0"/>
            <a:buNone/>
          </a:pPr>
          <a:r>
            <a:rPr lang="en-ZA" sz="1500" kern="1200" dirty="0">
              <a:solidFill>
                <a:schemeClr val="tx1"/>
              </a:solidFill>
            </a:rPr>
            <a:t>- HR &amp; Leadership development.</a:t>
          </a:r>
        </a:p>
      </dsp:txBody>
      <dsp:txXfrm>
        <a:off x="5932521" y="138250"/>
        <a:ext cx="3656585" cy="2663951"/>
      </dsp:txXfrm>
    </dsp:sp>
    <dsp:sp modelId="{FA64C40E-980D-48C3-A73A-547060383DD6}">
      <dsp:nvSpPr>
        <dsp:cNvPr id="0" name=""/>
        <dsp:cNvSpPr/>
      </dsp:nvSpPr>
      <dsp:spPr>
        <a:xfrm rot="12140571">
          <a:off x="6007869" y="3218688"/>
          <a:ext cx="131626" cy="0"/>
        </a:xfrm>
        <a:custGeom>
          <a:avLst/>
          <a:gdLst/>
          <a:ahLst/>
          <a:cxnLst/>
          <a:rect l="0" t="0" r="0" b="0"/>
          <a:pathLst>
            <a:path>
              <a:moveTo>
                <a:pt x="0" y="0"/>
              </a:moveTo>
              <a:lnTo>
                <a:pt x="13162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8080D-8B90-4B26-BD3E-0CDCE7B3D013}">
      <dsp:nvSpPr>
        <dsp:cNvPr id="0" name=""/>
        <dsp:cNvSpPr/>
      </dsp:nvSpPr>
      <dsp:spPr>
        <a:xfrm>
          <a:off x="6012810" y="3162539"/>
          <a:ext cx="3720410" cy="1591364"/>
        </a:xfrm>
        <a:prstGeom prst="roundRect">
          <a:avLst/>
        </a:prstGeom>
        <a:solidFill>
          <a:srgbClr val="F8F8F8"/>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1" u="sng" kern="1200" dirty="0">
              <a:solidFill>
                <a:schemeClr val="tx1"/>
              </a:solidFill>
            </a:rPr>
            <a:t>IGR FRAMEWORK ACT, 2003</a:t>
          </a:r>
          <a:endParaRPr lang="en-US" sz="1600" b="1" i="1" u="sng" kern="1200" dirty="0">
            <a:solidFill>
              <a:schemeClr val="tx1"/>
            </a:solidFill>
          </a:endParaRPr>
        </a:p>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chemeClr val="tx1"/>
              </a:solidFill>
            </a:rPr>
            <a:t>- National &amp; Provincial IGR Structures -  full membership and participation for SALGA on behalf of LG (PCC, </a:t>
          </a:r>
          <a:r>
            <a:rPr lang="en-GB" sz="1600" kern="1200" dirty="0" err="1">
              <a:solidFill>
                <a:schemeClr val="tx1"/>
              </a:solidFill>
            </a:rPr>
            <a:t>MinMECs</a:t>
          </a:r>
          <a:r>
            <a:rPr lang="en-GB" sz="1600" kern="1200" dirty="0">
              <a:solidFill>
                <a:schemeClr val="tx1"/>
              </a:solidFill>
            </a:rPr>
            <a:t>, PCFs, etc)</a:t>
          </a:r>
          <a:endParaRPr lang="en-ZA" sz="1600" kern="1200" dirty="0">
            <a:solidFill>
              <a:schemeClr val="tx1"/>
            </a:solidFill>
          </a:endParaRPr>
        </a:p>
      </dsp:txBody>
      <dsp:txXfrm>
        <a:off x="6090494" y="3240223"/>
        <a:ext cx="3565042" cy="1435996"/>
      </dsp:txXfrm>
    </dsp:sp>
    <dsp:sp modelId="{E7EC5508-C91F-41BF-AFF6-AA7601CD2475}">
      <dsp:nvSpPr>
        <dsp:cNvPr id="0" name=""/>
        <dsp:cNvSpPr/>
      </dsp:nvSpPr>
      <dsp:spPr>
        <a:xfrm rot="20513626">
          <a:off x="3524532" y="3077200"/>
          <a:ext cx="368269" cy="0"/>
        </a:xfrm>
        <a:custGeom>
          <a:avLst/>
          <a:gdLst/>
          <a:ahLst/>
          <a:cxnLst/>
          <a:rect l="0" t="0" r="0" b="0"/>
          <a:pathLst>
            <a:path>
              <a:moveTo>
                <a:pt x="0" y="0"/>
              </a:moveTo>
              <a:lnTo>
                <a:pt x="36826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E4011-2858-4920-B9A7-9E4047C6CB40}">
      <dsp:nvSpPr>
        <dsp:cNvPr id="0" name=""/>
        <dsp:cNvSpPr/>
      </dsp:nvSpPr>
      <dsp:spPr>
        <a:xfrm>
          <a:off x="0" y="2368824"/>
          <a:ext cx="3883684" cy="2572152"/>
        </a:xfrm>
        <a:prstGeom prst="roundRect">
          <a:avLst/>
        </a:prstGeom>
        <a:solidFill>
          <a:srgbClr val="F8F8F8"/>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Font typeface="+mj-lt"/>
            <a:buNone/>
          </a:pPr>
          <a:r>
            <a:rPr lang="en-ZA" sz="1600" b="1" u="sng" kern="1200" dirty="0">
              <a:solidFill>
                <a:schemeClr val="tx1"/>
              </a:solidFill>
              <a:sym typeface="Arial" charset="0"/>
            </a:rPr>
            <a:t>MUNICIPAL SYSTEMS ACT, 2000</a:t>
          </a:r>
        </a:p>
        <a:p>
          <a:pPr marL="0" lvl="0" indent="0" algn="ctr" defTabSz="711200">
            <a:lnSpc>
              <a:spcPct val="90000"/>
            </a:lnSpc>
            <a:spcBef>
              <a:spcPct val="0"/>
            </a:spcBef>
            <a:spcAft>
              <a:spcPct val="35000"/>
            </a:spcAft>
            <a:buFont typeface="+mj-lt"/>
            <a:buNone/>
          </a:pPr>
          <a:r>
            <a:rPr lang="en-ZA" sz="1600" kern="1200" dirty="0">
              <a:solidFill>
                <a:schemeClr val="tx1"/>
              </a:solidFill>
              <a:sym typeface="Arial" charset="0"/>
            </a:rPr>
            <a:t>SALGA must seek to</a:t>
          </a:r>
          <a:r>
            <a:rPr lang="en-GB" sz="1600" kern="1200" dirty="0">
              <a:solidFill>
                <a:schemeClr val="tx1"/>
              </a:solidFill>
            </a:rPr>
            <a:t>:-</a:t>
          </a:r>
          <a:endParaRPr lang="en-US" sz="1600" kern="1200" dirty="0">
            <a:solidFill>
              <a:schemeClr val="tx1"/>
            </a:solidFill>
          </a:endParaRPr>
        </a:p>
        <a:p>
          <a:pPr marL="0" lvl="0" indent="0" algn="ctr" defTabSz="711200">
            <a:lnSpc>
              <a:spcPct val="90000"/>
            </a:lnSpc>
            <a:spcBef>
              <a:spcPct val="0"/>
            </a:spcBef>
            <a:spcAft>
              <a:spcPct val="35000"/>
            </a:spcAft>
            <a:buFont typeface="+mj-lt"/>
            <a:buNone/>
          </a:pPr>
          <a:r>
            <a:rPr lang="en-GB" sz="1600" b="1" u="none" kern="1200" dirty="0">
              <a:solidFill>
                <a:schemeClr val="tx1"/>
              </a:solidFill>
            </a:rPr>
            <a:t>- </a:t>
          </a:r>
          <a:r>
            <a:rPr lang="en-GB" sz="1600" b="1" u="sng" kern="1200" dirty="0">
              <a:solidFill>
                <a:schemeClr val="tx1"/>
              </a:solidFill>
            </a:rPr>
            <a:t>develop common approaches</a:t>
          </a:r>
          <a:r>
            <a:rPr lang="en-GB" sz="1600" kern="1200" dirty="0">
              <a:solidFill>
                <a:schemeClr val="tx1"/>
              </a:solidFill>
            </a:rPr>
            <a:t> for local government as a distinct sphere;</a:t>
          </a:r>
          <a:endParaRPr lang="en-US" sz="1600" kern="1200" dirty="0">
            <a:solidFill>
              <a:schemeClr val="tx1"/>
            </a:solidFill>
          </a:endParaRPr>
        </a:p>
        <a:p>
          <a:pPr marL="0" lvl="0" indent="0" algn="ctr" defTabSz="711200">
            <a:lnSpc>
              <a:spcPct val="90000"/>
            </a:lnSpc>
            <a:spcBef>
              <a:spcPct val="0"/>
            </a:spcBef>
            <a:spcAft>
              <a:spcPct val="35000"/>
            </a:spcAft>
            <a:buFont typeface="+mj-lt"/>
            <a:buNone/>
          </a:pPr>
          <a:r>
            <a:rPr lang="en-GB" sz="1600" b="1" u="none" kern="1200" dirty="0">
              <a:solidFill>
                <a:schemeClr val="tx1"/>
              </a:solidFill>
            </a:rPr>
            <a:t>- </a:t>
          </a:r>
          <a:r>
            <a:rPr lang="en-GB" sz="1600" b="1" u="sng" kern="1200" dirty="0">
              <a:solidFill>
                <a:schemeClr val="tx1"/>
              </a:solidFill>
            </a:rPr>
            <a:t>find solutions</a:t>
          </a:r>
          <a:r>
            <a:rPr lang="en-GB" sz="1600" kern="1200" dirty="0">
              <a:solidFill>
                <a:schemeClr val="tx1"/>
              </a:solidFill>
            </a:rPr>
            <a:t> for problems that relate to local government generally;</a:t>
          </a:r>
          <a:endParaRPr lang="en-US" sz="1600" kern="1200" dirty="0">
            <a:solidFill>
              <a:schemeClr val="tx1"/>
            </a:solidFill>
          </a:endParaRPr>
        </a:p>
        <a:p>
          <a:pPr marL="0" lvl="0" indent="0" algn="ctr" defTabSz="711200">
            <a:lnSpc>
              <a:spcPct val="90000"/>
            </a:lnSpc>
            <a:spcBef>
              <a:spcPct val="0"/>
            </a:spcBef>
            <a:spcAft>
              <a:spcPct val="35000"/>
            </a:spcAft>
            <a:buFont typeface="+mj-lt"/>
            <a:buNone/>
          </a:pPr>
          <a:r>
            <a:rPr lang="en-GB" sz="1600" b="1" u="none" kern="1200" dirty="0">
              <a:solidFill>
                <a:schemeClr val="tx1"/>
              </a:solidFill>
            </a:rPr>
            <a:t>- </a:t>
          </a:r>
          <a:r>
            <a:rPr lang="en-GB" sz="1600" b="1" u="sng" kern="1200" dirty="0">
              <a:solidFill>
                <a:schemeClr val="tx1"/>
              </a:solidFill>
            </a:rPr>
            <a:t>enhance co-operation; mutual assistance &amp; sharing of resources</a:t>
          </a:r>
          <a:r>
            <a:rPr lang="en-GB" sz="1600" kern="1200" dirty="0">
              <a:solidFill>
                <a:schemeClr val="tx1"/>
              </a:solidFill>
            </a:rPr>
            <a:t> between municipalities;</a:t>
          </a:r>
        </a:p>
        <a:p>
          <a:pPr marL="0" lvl="0" indent="0" algn="ctr" defTabSz="711200">
            <a:lnSpc>
              <a:spcPct val="90000"/>
            </a:lnSpc>
            <a:spcBef>
              <a:spcPct val="0"/>
            </a:spcBef>
            <a:spcAft>
              <a:spcPct val="35000"/>
            </a:spcAft>
            <a:buFont typeface="+mj-lt"/>
            <a:buNone/>
          </a:pPr>
          <a:r>
            <a:rPr lang="en-GB" sz="1600" b="1" u="none" kern="1200" dirty="0">
              <a:solidFill>
                <a:schemeClr val="tx1"/>
              </a:solidFill>
            </a:rPr>
            <a:t>- </a:t>
          </a:r>
          <a:r>
            <a:rPr lang="en-GB" sz="1600" b="1" u="sng" kern="1200" dirty="0">
              <a:solidFill>
                <a:schemeClr val="tx1"/>
              </a:solidFill>
            </a:rPr>
            <a:t>Facilitate compliance</a:t>
          </a:r>
          <a:r>
            <a:rPr lang="en-GB" sz="1600" kern="1200" dirty="0">
              <a:solidFill>
                <a:schemeClr val="tx1"/>
              </a:solidFill>
            </a:rPr>
            <a:t> with the principles of cooperative governance &amp; IGR.</a:t>
          </a:r>
          <a:r>
            <a:rPr lang="en-GB" sz="1300" kern="1200" dirty="0">
              <a:solidFill>
                <a:schemeClr val="tx1"/>
              </a:solidFill>
            </a:rPr>
            <a:t> </a:t>
          </a:r>
          <a:endParaRPr lang="en-ZA" sz="1300" kern="1200" dirty="0">
            <a:solidFill>
              <a:schemeClr val="tx1"/>
            </a:solidFill>
          </a:endParaRPr>
        </a:p>
      </dsp:txBody>
      <dsp:txXfrm>
        <a:off x="125562" y="2494386"/>
        <a:ext cx="3632560" cy="2321028"/>
      </dsp:txXfrm>
    </dsp:sp>
    <dsp:sp modelId="{28F86917-1501-46A3-9108-D8B54D85B387}">
      <dsp:nvSpPr>
        <dsp:cNvPr id="0" name=""/>
        <dsp:cNvSpPr/>
      </dsp:nvSpPr>
      <dsp:spPr>
        <a:xfrm rot="1737282">
          <a:off x="3522504" y="2032878"/>
          <a:ext cx="178348" cy="0"/>
        </a:xfrm>
        <a:custGeom>
          <a:avLst/>
          <a:gdLst/>
          <a:ahLst/>
          <a:cxnLst/>
          <a:rect l="0" t="0" r="0" b="0"/>
          <a:pathLst>
            <a:path>
              <a:moveTo>
                <a:pt x="0" y="0"/>
              </a:moveTo>
              <a:lnTo>
                <a:pt x="17834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293CA-B65B-4D24-92E5-485DE4CF89EE}">
      <dsp:nvSpPr>
        <dsp:cNvPr id="0" name=""/>
        <dsp:cNvSpPr/>
      </dsp:nvSpPr>
      <dsp:spPr>
        <a:xfrm>
          <a:off x="0" y="0"/>
          <a:ext cx="3689706" cy="2110673"/>
        </a:xfrm>
        <a:prstGeom prst="roundRect">
          <a:avLst/>
        </a:prstGeom>
        <a:solidFill>
          <a:srgbClr val="F8F8F8"/>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u="sng" kern="1200" dirty="0">
              <a:solidFill>
                <a:schemeClr val="tx1"/>
              </a:solidFill>
            </a:rPr>
            <a:t>CONSTITUTION OF RSA, 1996</a:t>
          </a:r>
        </a:p>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rPr>
            <a:t>Provides</a:t>
          </a:r>
          <a:r>
            <a:rPr lang="en-GB" sz="1600" kern="1200" dirty="0">
              <a:solidFill>
                <a:schemeClr val="tx1"/>
              </a:solidFill>
            </a:rPr>
            <a:t> that OLG will have a </a:t>
          </a:r>
          <a:r>
            <a:rPr lang="en-GB" sz="1600" b="1" u="sng" kern="1200" dirty="0">
              <a:solidFill>
                <a:schemeClr val="tx1"/>
              </a:solidFill>
            </a:rPr>
            <a:t>national</a:t>
          </a:r>
          <a:r>
            <a:rPr lang="en-GB" sz="1600" kern="1200" dirty="0">
              <a:solidFill>
                <a:schemeClr val="tx1"/>
              </a:solidFill>
            </a:rPr>
            <a:t> organisation &amp; </a:t>
          </a:r>
          <a:r>
            <a:rPr lang="en-GB" sz="1600" b="1" u="sng" kern="1200" dirty="0">
              <a:solidFill>
                <a:schemeClr val="tx1"/>
              </a:solidFill>
            </a:rPr>
            <a:t>provincial</a:t>
          </a:r>
          <a:r>
            <a:rPr lang="en-GB" sz="1600" kern="1200" dirty="0">
              <a:solidFill>
                <a:schemeClr val="tx1"/>
              </a:solidFill>
            </a:rPr>
            <a:t> organisations to:</a:t>
          </a:r>
          <a:endParaRPr lang="en-US" sz="1600" kern="1200" dirty="0">
            <a:solidFill>
              <a:schemeClr val="tx1"/>
            </a:solidFill>
          </a:endParaRPr>
        </a:p>
        <a:p>
          <a:pPr marL="0" lvl="0" indent="0" algn="ctr" defTabSz="711200">
            <a:lnSpc>
              <a:spcPct val="90000"/>
            </a:lnSpc>
            <a:spcBef>
              <a:spcPct val="0"/>
            </a:spcBef>
            <a:spcAft>
              <a:spcPct val="35000"/>
            </a:spcAft>
            <a:buFont typeface="Arial" panose="020B0604020202020204" pitchFamily="34" charset="0"/>
            <a:buNone/>
          </a:pPr>
          <a:r>
            <a:rPr lang="en-GB" sz="1600" b="1" u="none" kern="1200" dirty="0">
              <a:solidFill>
                <a:schemeClr val="tx1"/>
              </a:solidFill>
            </a:rPr>
            <a:t>- </a:t>
          </a:r>
          <a:r>
            <a:rPr lang="en-GB" sz="1600" b="1" u="sng" kern="1200" dirty="0">
              <a:solidFill>
                <a:schemeClr val="tx1"/>
              </a:solidFill>
            </a:rPr>
            <a:t>Consult </a:t>
          </a:r>
          <a:r>
            <a:rPr lang="en-GB" sz="1600" kern="1200" dirty="0">
              <a:solidFill>
                <a:schemeClr val="tx1"/>
              </a:solidFill>
            </a:rPr>
            <a:t>with the national or a provincial government;</a:t>
          </a:r>
          <a:endParaRPr lang="en-US" sz="1600" kern="1200" dirty="0">
            <a:solidFill>
              <a:schemeClr val="tx1"/>
            </a:solidFill>
          </a:endParaRPr>
        </a:p>
        <a:p>
          <a:pPr marL="0" lvl="0" indent="0" algn="ctr" defTabSz="711200">
            <a:lnSpc>
              <a:spcPct val="90000"/>
            </a:lnSpc>
            <a:spcBef>
              <a:spcPct val="0"/>
            </a:spcBef>
            <a:spcAft>
              <a:spcPct val="35000"/>
            </a:spcAft>
            <a:buFont typeface="Arial" panose="020B0604020202020204" pitchFamily="34" charset="0"/>
            <a:buNone/>
          </a:pPr>
          <a:r>
            <a:rPr lang="en-GB" sz="1600" b="1" u="none" kern="1200" dirty="0">
              <a:solidFill>
                <a:schemeClr val="tx1"/>
              </a:solidFill>
            </a:rPr>
            <a:t>- </a:t>
          </a:r>
          <a:r>
            <a:rPr lang="en-GB" sz="1600" b="1" u="sng" kern="1200" dirty="0">
              <a:solidFill>
                <a:schemeClr val="tx1"/>
              </a:solidFill>
            </a:rPr>
            <a:t>Designate 10 representatives </a:t>
          </a:r>
          <a:r>
            <a:rPr lang="en-GB" sz="1600" kern="1200" dirty="0">
              <a:solidFill>
                <a:schemeClr val="tx1"/>
              </a:solidFill>
            </a:rPr>
            <a:t>to participate in the NCOP; </a:t>
          </a:r>
          <a:endParaRPr lang="en-US" sz="1600" kern="1200" dirty="0">
            <a:solidFill>
              <a:schemeClr val="tx1"/>
            </a:solidFill>
          </a:endParaRPr>
        </a:p>
        <a:p>
          <a:pPr marL="0" lvl="0" indent="0" algn="ctr" defTabSz="711200">
            <a:lnSpc>
              <a:spcPct val="90000"/>
            </a:lnSpc>
            <a:spcBef>
              <a:spcPct val="0"/>
            </a:spcBef>
            <a:spcAft>
              <a:spcPct val="35000"/>
            </a:spcAft>
            <a:buFont typeface="Arial" panose="020B0604020202020204" pitchFamily="34" charset="0"/>
            <a:buNone/>
          </a:pPr>
          <a:r>
            <a:rPr lang="en-GB" sz="1600" b="1" u="none" kern="1200" dirty="0">
              <a:solidFill>
                <a:schemeClr val="tx1"/>
              </a:solidFill>
            </a:rPr>
            <a:t>- </a:t>
          </a:r>
          <a:r>
            <a:rPr lang="en-GB" sz="1600" b="1" u="sng" kern="1200" dirty="0">
              <a:solidFill>
                <a:schemeClr val="tx1"/>
              </a:solidFill>
            </a:rPr>
            <a:t>Nominate 2 persons</a:t>
          </a:r>
          <a:r>
            <a:rPr lang="en-GB" sz="1600" kern="1200" dirty="0">
              <a:solidFill>
                <a:schemeClr val="tx1"/>
              </a:solidFill>
            </a:rPr>
            <a:t> to the FFC.</a:t>
          </a:r>
          <a:endParaRPr lang="en-ZA" sz="1600" kern="1200" dirty="0">
            <a:solidFill>
              <a:schemeClr val="tx1"/>
            </a:solidFill>
          </a:endParaRPr>
        </a:p>
      </dsp:txBody>
      <dsp:txXfrm>
        <a:off x="103035" y="103035"/>
        <a:ext cx="3483636" cy="1904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813CF-E67E-4250-A493-B0B29FCCB9FE}">
      <dsp:nvSpPr>
        <dsp:cNvPr id="0" name=""/>
        <dsp:cNvSpPr/>
      </dsp:nvSpPr>
      <dsp:spPr>
        <a:xfrm>
          <a:off x="732738" y="81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Represent, promote and protect, the interests of local government in the intergovernmental system</a:t>
          </a:r>
          <a:endParaRPr lang="en-ZA" sz="1300" b="1" kern="1200" dirty="0">
            <a:solidFill>
              <a:schemeClr val="tx1"/>
            </a:solidFill>
          </a:endParaRPr>
        </a:p>
      </dsp:txBody>
      <dsp:txXfrm>
        <a:off x="732738" y="818"/>
        <a:ext cx="1829852" cy="1097911"/>
      </dsp:txXfrm>
    </dsp:sp>
    <dsp:sp modelId="{33911CB9-42FD-4BBB-9637-1AEE03E0A3E8}">
      <dsp:nvSpPr>
        <dsp:cNvPr id="0" name=""/>
        <dsp:cNvSpPr/>
      </dsp:nvSpPr>
      <dsp:spPr>
        <a:xfrm>
          <a:off x="2745576" y="81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Transform local government to enable it to fulfil its developmental role</a:t>
          </a:r>
          <a:endParaRPr lang="en-ZA" sz="1300" b="1" kern="1200" dirty="0">
            <a:solidFill>
              <a:schemeClr val="tx1"/>
            </a:solidFill>
          </a:endParaRPr>
        </a:p>
      </dsp:txBody>
      <dsp:txXfrm>
        <a:off x="2745576" y="818"/>
        <a:ext cx="1829852" cy="1097911"/>
      </dsp:txXfrm>
    </dsp:sp>
    <dsp:sp modelId="{A5B4D4E8-9651-4681-9D00-5CE0BE34966F}">
      <dsp:nvSpPr>
        <dsp:cNvPr id="0" name=""/>
        <dsp:cNvSpPr/>
      </dsp:nvSpPr>
      <dsp:spPr>
        <a:xfrm>
          <a:off x="4758414" y="81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Enhance the role and status of its members and be a consultative body of local government</a:t>
          </a:r>
          <a:endParaRPr lang="en-ZA" sz="1300" b="1" kern="1200" dirty="0">
            <a:solidFill>
              <a:schemeClr val="tx1"/>
            </a:solidFill>
          </a:endParaRPr>
        </a:p>
      </dsp:txBody>
      <dsp:txXfrm>
        <a:off x="4758414" y="818"/>
        <a:ext cx="1829852" cy="1097911"/>
      </dsp:txXfrm>
    </dsp:sp>
    <dsp:sp modelId="{A3238AC8-CD3A-4D05-8114-661556A571A6}">
      <dsp:nvSpPr>
        <dsp:cNvPr id="0" name=""/>
        <dsp:cNvSpPr/>
      </dsp:nvSpPr>
      <dsp:spPr>
        <a:xfrm>
          <a:off x="6771251" y="81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Enhance the role and status of municipalities</a:t>
          </a:r>
          <a:endParaRPr lang="en-ZA" sz="1300" b="1" kern="1200" dirty="0">
            <a:solidFill>
              <a:schemeClr val="tx1"/>
            </a:solidFill>
          </a:endParaRPr>
        </a:p>
      </dsp:txBody>
      <dsp:txXfrm>
        <a:off x="6771251" y="818"/>
        <a:ext cx="1829852" cy="1097911"/>
      </dsp:txXfrm>
    </dsp:sp>
    <dsp:sp modelId="{A2C708AD-D5FF-4FD1-9DC4-E6C0A76C362B}">
      <dsp:nvSpPr>
        <dsp:cNvPr id="0" name=""/>
        <dsp:cNvSpPr/>
      </dsp:nvSpPr>
      <dsp:spPr>
        <a:xfrm>
          <a:off x="732738" y="1281714"/>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Develop common approaches for local government as a distinct sphere of government</a:t>
          </a:r>
          <a:endParaRPr lang="en-ZA" sz="1300" b="1" kern="1200" dirty="0">
            <a:solidFill>
              <a:schemeClr val="tx1"/>
            </a:solidFill>
          </a:endParaRPr>
        </a:p>
      </dsp:txBody>
      <dsp:txXfrm>
        <a:off x="732738" y="1281714"/>
        <a:ext cx="1829852" cy="1097911"/>
      </dsp:txXfrm>
    </dsp:sp>
    <dsp:sp modelId="{0D6309DB-619D-4B93-B0A0-4A6F5040F927}">
      <dsp:nvSpPr>
        <dsp:cNvPr id="0" name=""/>
        <dsp:cNvSpPr/>
      </dsp:nvSpPr>
      <dsp:spPr>
        <a:xfrm>
          <a:off x="2745576" y="1281714"/>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Enhance cooperation, mutual assistance and sharing of resources among </a:t>
          </a:r>
          <a:r>
            <a:rPr lang="en-GB" sz="1300" b="1" u="sng" kern="1200" dirty="0">
              <a:solidFill>
                <a:schemeClr val="tx1"/>
              </a:solidFill>
            </a:rPr>
            <a:t>members</a:t>
          </a:r>
          <a:endParaRPr lang="en-ZA" sz="1300" b="1" kern="1200" dirty="0">
            <a:solidFill>
              <a:schemeClr val="tx1"/>
            </a:solidFill>
          </a:endParaRPr>
        </a:p>
      </dsp:txBody>
      <dsp:txXfrm>
        <a:off x="2745576" y="1281714"/>
        <a:ext cx="1829852" cy="1097911"/>
      </dsp:txXfrm>
    </dsp:sp>
    <dsp:sp modelId="{CB87CE1F-A6CE-4AAB-BEF3-1C729C4BB82D}">
      <dsp:nvSpPr>
        <dsp:cNvPr id="0" name=""/>
        <dsp:cNvSpPr/>
      </dsp:nvSpPr>
      <dsp:spPr>
        <a:xfrm>
          <a:off x="4758414" y="1281714"/>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Find solutions for problems relating to local government generally</a:t>
          </a:r>
          <a:endParaRPr lang="en-ZA" sz="1300" b="1" kern="1200" dirty="0">
            <a:solidFill>
              <a:schemeClr val="tx1"/>
            </a:solidFill>
          </a:endParaRPr>
        </a:p>
      </dsp:txBody>
      <dsp:txXfrm>
        <a:off x="4758414" y="1281714"/>
        <a:ext cx="1829852" cy="1097911"/>
      </dsp:txXfrm>
    </dsp:sp>
    <dsp:sp modelId="{E8B8824F-06F7-4B3C-93BD-B8E90C31EF5D}">
      <dsp:nvSpPr>
        <dsp:cNvPr id="0" name=""/>
        <dsp:cNvSpPr/>
      </dsp:nvSpPr>
      <dsp:spPr>
        <a:xfrm>
          <a:off x="6771251" y="1281714"/>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Ensure the full participation of women in organised local government, including striving for </a:t>
          </a:r>
          <a:r>
            <a:rPr lang="en-GB" sz="1300" b="1" u="sng" kern="1200" dirty="0">
              <a:solidFill>
                <a:schemeClr val="tx1"/>
              </a:solidFill>
            </a:rPr>
            <a:t>equal gender</a:t>
          </a:r>
          <a:r>
            <a:rPr lang="en-GB" sz="1300" b="1" kern="1200" dirty="0">
              <a:solidFill>
                <a:schemeClr val="tx1"/>
              </a:solidFill>
            </a:rPr>
            <a:t> representation in </a:t>
          </a:r>
          <a:r>
            <a:rPr lang="en-GB" sz="1300" b="1" u="sng" kern="1200" dirty="0">
              <a:solidFill>
                <a:schemeClr val="tx1"/>
              </a:solidFill>
            </a:rPr>
            <a:t>all</a:t>
          </a:r>
          <a:r>
            <a:rPr lang="en-GB" sz="1300" b="1" kern="1200" dirty="0">
              <a:solidFill>
                <a:schemeClr val="tx1"/>
              </a:solidFill>
            </a:rPr>
            <a:t> SALGA’s governance structures</a:t>
          </a:r>
          <a:endParaRPr lang="en-ZA" sz="1300" b="1" kern="1200" dirty="0">
            <a:solidFill>
              <a:schemeClr val="tx1"/>
            </a:solidFill>
          </a:endParaRPr>
        </a:p>
        <a:p>
          <a:pPr marL="114300" lvl="1" indent="-114300" algn="ctr" defTabSz="577850">
            <a:lnSpc>
              <a:spcPct val="90000"/>
            </a:lnSpc>
            <a:spcBef>
              <a:spcPct val="0"/>
            </a:spcBef>
            <a:spcAft>
              <a:spcPct val="15000"/>
            </a:spcAft>
            <a:buChar char="•"/>
          </a:pPr>
          <a:endParaRPr lang="en-ZA" sz="1300" b="1" kern="1200">
            <a:solidFill>
              <a:schemeClr val="tx1"/>
            </a:solidFill>
          </a:endParaRPr>
        </a:p>
      </dsp:txBody>
      <dsp:txXfrm>
        <a:off x="6771251" y="1281714"/>
        <a:ext cx="1829852" cy="1097911"/>
      </dsp:txXfrm>
    </dsp:sp>
    <dsp:sp modelId="{D3E613D1-40A4-4F94-92AF-24B6FFFE0EAC}">
      <dsp:nvSpPr>
        <dsp:cNvPr id="0" name=""/>
        <dsp:cNvSpPr/>
      </dsp:nvSpPr>
      <dsp:spPr>
        <a:xfrm>
          <a:off x="732738" y="2562611"/>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Increase knowledge sharing and improve the communications capacity as well as vertical and horizontal connectivity of organised local government and municipalities</a:t>
          </a:r>
          <a:endParaRPr lang="en-ZA" sz="1300" b="1" kern="1200" dirty="0">
            <a:solidFill>
              <a:schemeClr val="tx1"/>
            </a:solidFill>
          </a:endParaRPr>
        </a:p>
        <a:p>
          <a:pPr marL="114300" lvl="1" indent="-114300" algn="ctr" defTabSz="577850">
            <a:lnSpc>
              <a:spcPct val="90000"/>
            </a:lnSpc>
            <a:spcBef>
              <a:spcPct val="0"/>
            </a:spcBef>
            <a:spcAft>
              <a:spcPct val="15000"/>
            </a:spcAft>
            <a:buChar char="•"/>
          </a:pPr>
          <a:endParaRPr lang="en-ZA" sz="1300" b="1" kern="1200">
            <a:solidFill>
              <a:schemeClr val="tx1"/>
            </a:solidFill>
          </a:endParaRPr>
        </a:p>
      </dsp:txBody>
      <dsp:txXfrm>
        <a:off x="732738" y="2562611"/>
        <a:ext cx="1829852" cy="1097911"/>
      </dsp:txXfrm>
    </dsp:sp>
    <dsp:sp modelId="{76AB2762-0C2A-4E3F-97D0-EEF8001A049A}">
      <dsp:nvSpPr>
        <dsp:cNvPr id="0" name=""/>
        <dsp:cNvSpPr/>
      </dsp:nvSpPr>
      <dsp:spPr>
        <a:xfrm>
          <a:off x="2745576" y="2562611"/>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Be  the  National  Employers’  Association  representing  all  municipal  members  and,  by agreement, associate members</a:t>
          </a:r>
          <a:endParaRPr lang="en-ZA" sz="1300" b="1" kern="1200" dirty="0">
            <a:solidFill>
              <a:schemeClr val="tx1"/>
            </a:solidFill>
          </a:endParaRPr>
        </a:p>
      </dsp:txBody>
      <dsp:txXfrm>
        <a:off x="2745576" y="2562611"/>
        <a:ext cx="1829852" cy="1097911"/>
      </dsp:txXfrm>
    </dsp:sp>
    <dsp:sp modelId="{D69AACF7-2B6D-46B8-98A1-F753359E0EFC}">
      <dsp:nvSpPr>
        <dsp:cNvPr id="0" name=""/>
        <dsp:cNvSpPr/>
      </dsp:nvSpPr>
      <dsp:spPr>
        <a:xfrm>
          <a:off x="4758414" y="2562611"/>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Regulate the relationship between its members and their employees within the meaning of section 213 of the Labour Relations Act 66 of 1995, as amended</a:t>
          </a:r>
          <a:endParaRPr lang="en-ZA" sz="1300" b="1" kern="1200" dirty="0">
            <a:solidFill>
              <a:schemeClr val="tx1"/>
            </a:solidFill>
          </a:endParaRPr>
        </a:p>
      </dsp:txBody>
      <dsp:txXfrm>
        <a:off x="4758414" y="2562611"/>
        <a:ext cx="1829852" cy="1097911"/>
      </dsp:txXfrm>
    </dsp:sp>
    <dsp:sp modelId="{708292DA-F61E-4F21-80D8-467EA95EB3A3}">
      <dsp:nvSpPr>
        <dsp:cNvPr id="0" name=""/>
        <dsp:cNvSpPr/>
      </dsp:nvSpPr>
      <dsp:spPr>
        <a:xfrm>
          <a:off x="6771251" y="2562611"/>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Encourage  the  settlement  of  disputes  among  its  members  and  between  them  and  their employees or trade unions through co-operative governance or labour law principles</a:t>
          </a:r>
          <a:endParaRPr lang="en-ZA" sz="1300" b="1" kern="1200" dirty="0">
            <a:solidFill>
              <a:schemeClr val="tx1"/>
            </a:solidFill>
          </a:endParaRPr>
        </a:p>
      </dsp:txBody>
      <dsp:txXfrm>
        <a:off x="6771251" y="2562611"/>
        <a:ext cx="1829852" cy="1097911"/>
      </dsp:txXfrm>
    </dsp:sp>
    <dsp:sp modelId="{64A2EC30-601C-4C8E-B28B-33591AB38A91}">
      <dsp:nvSpPr>
        <dsp:cNvPr id="0" name=""/>
        <dsp:cNvSpPr/>
      </dsp:nvSpPr>
      <dsp:spPr>
        <a:xfrm>
          <a:off x="1739157" y="384350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Affiliate with and participate in the affairs of any international organisation, that will serve the interests of the members</a:t>
          </a:r>
          <a:endParaRPr lang="en-ZA" sz="1300" b="1" kern="1200" dirty="0">
            <a:solidFill>
              <a:schemeClr val="tx1"/>
            </a:solidFill>
          </a:endParaRPr>
        </a:p>
      </dsp:txBody>
      <dsp:txXfrm>
        <a:off x="1739157" y="3843508"/>
        <a:ext cx="1829852" cy="1097911"/>
      </dsp:txXfrm>
    </dsp:sp>
    <dsp:sp modelId="{B6AE4FF2-608B-450E-BF77-E59C3EE57565}">
      <dsp:nvSpPr>
        <dsp:cNvPr id="0" name=""/>
        <dsp:cNvSpPr/>
      </dsp:nvSpPr>
      <dsp:spPr>
        <a:xfrm>
          <a:off x="3751995" y="384350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To ensure that South African local government plays a critical role in furthering Africa’s development at regional, continental and international levels</a:t>
          </a:r>
          <a:endParaRPr lang="en-ZA" sz="1300" b="1" kern="1200" dirty="0">
            <a:solidFill>
              <a:schemeClr val="tx1"/>
            </a:solidFill>
          </a:endParaRPr>
        </a:p>
      </dsp:txBody>
      <dsp:txXfrm>
        <a:off x="3751995" y="3843508"/>
        <a:ext cx="1829852" cy="1097911"/>
      </dsp:txXfrm>
    </dsp:sp>
    <dsp:sp modelId="{D899739E-EFFB-493B-8E8F-BEA1B78CCC0C}">
      <dsp:nvSpPr>
        <dsp:cNvPr id="0" name=""/>
        <dsp:cNvSpPr/>
      </dsp:nvSpPr>
      <dsp:spPr>
        <a:xfrm>
          <a:off x="5764833" y="3843508"/>
          <a:ext cx="1829852" cy="1097911"/>
        </a:xfrm>
        <a:prstGeom prst="rect">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Do such lawful things as may appear to be in the interest of the organisation and its members which are not inconsistent with the objects or any matter specifically provided for in this constitution</a:t>
          </a:r>
          <a:endParaRPr lang="en-ZA" sz="1300" b="1" kern="1200" dirty="0">
            <a:solidFill>
              <a:schemeClr val="tx1"/>
            </a:solidFill>
          </a:endParaRPr>
        </a:p>
      </dsp:txBody>
      <dsp:txXfrm>
        <a:off x="5764833" y="3843508"/>
        <a:ext cx="1829852" cy="109791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8101B3A1-1789-0240-863D-A8C2FBE12016}" type="datetimeFigureOut">
              <a:rPr lang="en-US" smtClean="0"/>
              <a:t>5/30/2023</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09F13CDC-043C-AE4D-AAC4-C90D87BAD721}" type="slidenum">
              <a:rPr lang="en-US" smtClean="0"/>
              <a:t>‹#›</a:t>
            </a:fld>
            <a:endParaRPr lang="en-US"/>
          </a:p>
        </p:txBody>
      </p:sp>
    </p:spTree>
    <p:extLst>
      <p:ext uri="{BB962C8B-B14F-4D97-AF65-F5344CB8AC3E}">
        <p14:creationId xmlns:p14="http://schemas.microsoft.com/office/powerpoint/2010/main"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2C8FAD0B-1C7E-7248-8959-D43B33917548}" type="datetimeFigureOut">
              <a:rPr lang="en-US" smtClean="0"/>
              <a:t>5/30/2023</a:t>
            </a:fld>
            <a:endParaRPr lang="en-US"/>
          </a:p>
        </p:txBody>
      </p:sp>
      <p:sp>
        <p:nvSpPr>
          <p:cNvPr id="4" name="Slide Image Placeholder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CFFF918-CC7A-CB46-BB8E-7BD9EFFEFADB}" type="slidenum">
              <a:rPr lang="en-US" smtClean="0"/>
              <a:t>‹#›</a:t>
            </a:fld>
            <a:endParaRPr lang="en-US"/>
          </a:p>
        </p:txBody>
      </p:sp>
    </p:spTree>
    <p:extLst>
      <p:ext uri="{BB962C8B-B14F-4D97-AF65-F5344CB8AC3E}">
        <p14:creationId xmlns:p14="http://schemas.microsoft.com/office/powerpoint/2010/main"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hyperlink" Target="https://twitter.com/SALGA_Gov" TargetMode="External"/><Relationship Id="rId12"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3.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4" name="Picture 13">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5" name="Picture 14">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59" y="271384"/>
            <a:ext cx="6023397"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8"/>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5" name="Picture 14">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6" name="Picture 15">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pic>
        <p:nvPicPr>
          <p:cNvPr id="18" name="Picture 17"/>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2" name="Picture 1"/>
          <p:cNvPicPr>
            <a:picLocks noChangeAspect="1"/>
          </p:cNvPicPr>
          <p:nvPr userDrawn="1"/>
        </p:nvPicPr>
        <p:blipFill>
          <a:blip r:embed="rId12"/>
          <a:stretch>
            <a:fillRect/>
          </a:stretch>
        </p:blipFill>
        <p:spPr>
          <a:xfrm>
            <a:off x="8848620" y="86293"/>
            <a:ext cx="919201" cy="946465"/>
          </a:xfrm>
          <a:prstGeom prst="rect">
            <a:avLst/>
          </a:prstGeom>
        </p:spPr>
      </p:pic>
      <p:pic>
        <p:nvPicPr>
          <p:cNvPr id="3" name="Picture 2"/>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864" y="297313"/>
            <a:ext cx="6330314"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3"/>
            <a:ext cx="437515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758151" y="129009"/>
            <a:ext cx="919201" cy="946465"/>
          </a:xfrm>
          <a:prstGeom prst="rect">
            <a:avLst/>
          </a:prstGeom>
        </p:spPr>
      </p:pic>
      <p:pic>
        <p:nvPicPr>
          <p:cNvPr id="17" name="Picture 16"/>
          <p:cNvPicPr>
            <a:picLocks noChangeAspect="1"/>
          </p:cNvPicPr>
          <p:nvPr userDrawn="1"/>
        </p:nvPicPr>
        <p:blipFill>
          <a:blip r:embed="rId13"/>
          <a:stretch>
            <a:fillRect/>
          </a:stretch>
        </p:blipFill>
        <p:spPr>
          <a:xfrm>
            <a:off x="208654" y="199098"/>
            <a:ext cx="1845961" cy="833660"/>
          </a:xfrm>
          <a:prstGeom prst="rect">
            <a:avLst/>
          </a:prstGeom>
        </p:spPr>
      </p:pic>
    </p:spTree>
    <p:extLst>
      <p:ext uri="{BB962C8B-B14F-4D97-AF65-F5344CB8AC3E}">
        <p14:creationId xmlns:p14="http://schemas.microsoft.com/office/powerpoint/2010/main"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0" name="Picture 9">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1" name="Picture 10">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254000" y="254222"/>
            <a:ext cx="2018192" cy="692731"/>
          </a:xfrm>
          <a:prstGeom prst="rect">
            <a:avLst/>
          </a:prstGeom>
        </p:spPr>
      </p:pic>
    </p:spTree>
    <p:extLst>
      <p:ext uri="{BB962C8B-B14F-4D97-AF65-F5344CB8AC3E}">
        <p14:creationId xmlns:p14="http://schemas.microsoft.com/office/powerpoint/2010/main"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3" y="1283195"/>
            <a:ext cx="3259006"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5"/>
            <a:ext cx="5537729"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0" y="2325504"/>
            <a:ext cx="3259006"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2023/05/30</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941645" y="1431079"/>
            <a:ext cx="59436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t>2023/05/30</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43386" y="2489644"/>
            <a:ext cx="7077650" cy="1398233"/>
          </a:xfrm>
        </p:spPr>
        <p:txBody>
          <a:bodyPr/>
          <a:lstStyle/>
          <a:p>
            <a:r>
              <a:rPr lang="en-US" dirty="0"/>
              <a:t>Click to edit Master title style</a:t>
            </a:r>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6" name="Picture 15">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7" name="Picture 16">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5872930" y="5567715"/>
            <a:ext cx="579976" cy="596787"/>
          </a:xfrm>
          <a:prstGeom prst="rect">
            <a:avLst/>
          </a:prstGeom>
        </p:spPr>
      </p:pic>
      <p:pic>
        <p:nvPicPr>
          <p:cNvPr id="2" name="Picture 1"/>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32308" y="164448"/>
            <a:ext cx="9462679" cy="419764"/>
          </a:xfrm>
          <a:prstGeom prst="rect">
            <a:avLst/>
          </a:prstGeom>
        </p:spPr>
      </p:pic>
      <p:sp>
        <p:nvSpPr>
          <p:cNvPr id="7" name="Title 6"/>
          <p:cNvSpPr>
            <a:spLocks noGrp="1"/>
          </p:cNvSpPr>
          <p:nvPr>
            <p:ph type="title"/>
          </p:nvPr>
        </p:nvSpPr>
        <p:spPr>
          <a:xfrm>
            <a:off x="1437746" y="37460"/>
            <a:ext cx="6363230" cy="485454"/>
          </a:xfrm>
        </p:spPr>
        <p:txBody>
          <a:bodyPr>
            <a:normAutofit/>
          </a:bodyPr>
          <a:lstStyle>
            <a:lvl1pPr>
              <a:defRPr sz="2275" b="1" i="0" cap="all" baseline="0">
                <a:solidFill>
                  <a:schemeClr val="tx1"/>
                </a:solidFill>
                <a:latin typeface="Foco"/>
              </a:defRPr>
            </a:lvl1pPr>
          </a:lstStyle>
          <a:p>
            <a:r>
              <a:rPr lang="en-US" dirty="0"/>
              <a:t>Click to edit Master title style</a:t>
            </a:r>
          </a:p>
        </p:txBody>
      </p:sp>
      <p:sp>
        <p:nvSpPr>
          <p:cNvPr id="11" name="Content Placeholder 10"/>
          <p:cNvSpPr>
            <a:spLocks noGrp="1"/>
          </p:cNvSpPr>
          <p:nvPr>
            <p:ph sz="quarter" idx="10"/>
          </p:nvPr>
        </p:nvSpPr>
        <p:spPr>
          <a:xfrm>
            <a:off x="495300" y="793990"/>
            <a:ext cx="8915400" cy="51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a:stretch>
            <a:fillRect/>
          </a:stretch>
        </p:blipFill>
        <p:spPr>
          <a:xfrm>
            <a:off x="0" y="6085276"/>
            <a:ext cx="9906000" cy="338667"/>
          </a:xfrm>
          <a:prstGeom prst="rect">
            <a:avLst/>
          </a:prstGeom>
        </p:spPr>
      </p:pic>
      <p:sp>
        <p:nvSpPr>
          <p:cNvPr id="13" name="TextBox 12"/>
          <p:cNvSpPr txBox="1"/>
          <p:nvPr userDrawn="1"/>
        </p:nvSpPr>
        <p:spPr>
          <a:xfrm>
            <a:off x="4045867" y="6434042"/>
            <a:ext cx="2241176" cy="317459"/>
          </a:xfrm>
          <a:prstGeom prst="rect">
            <a:avLst/>
          </a:prstGeom>
          <a:noFill/>
        </p:spPr>
        <p:txBody>
          <a:bodyPr wrap="square" rtlCol="0">
            <a:spAutoFit/>
          </a:bodyPr>
          <a:lstStyle/>
          <a:p>
            <a:pPr algn="ctr" defTabSz="371475"/>
            <a:r>
              <a:rPr lang="en-US" sz="1463" dirty="0">
                <a:solidFill>
                  <a:srgbClr val="F79646"/>
                </a:solidFill>
                <a:hlinkClick r:id="rId4"/>
              </a:rPr>
              <a:t>www.salga.org.za</a:t>
            </a:r>
            <a:endParaRPr lang="en-US" sz="1463" dirty="0">
              <a:solidFill>
                <a:srgbClr val="F79646"/>
              </a:solidFill>
            </a:endParaRPr>
          </a:p>
        </p:txBody>
      </p:sp>
      <p:pic>
        <p:nvPicPr>
          <p:cNvPr id="14" name="Picture 13">
            <a:hlinkClick r:id="rId5"/>
          </p:cNvPr>
          <p:cNvPicPr>
            <a:picLocks/>
          </p:cNvPicPr>
          <p:nvPr userDrawn="1"/>
        </p:nvPicPr>
        <p:blipFill>
          <a:blip r:embed="rId6"/>
          <a:stretch>
            <a:fillRect/>
          </a:stretch>
        </p:blipFill>
        <p:spPr>
          <a:xfrm>
            <a:off x="102325" y="6382193"/>
            <a:ext cx="377489" cy="377489"/>
          </a:xfrm>
          <a:prstGeom prst="rect">
            <a:avLst/>
          </a:prstGeom>
        </p:spPr>
      </p:pic>
      <p:pic>
        <p:nvPicPr>
          <p:cNvPr id="15" name="Picture 14">
            <a:hlinkClick r:id="rId7"/>
          </p:cNvPr>
          <p:cNvPicPr>
            <a:picLocks/>
          </p:cNvPicPr>
          <p:nvPr userDrawn="1"/>
        </p:nvPicPr>
        <p:blipFill>
          <a:blip r:embed="rId8"/>
          <a:stretch>
            <a:fillRect/>
          </a:stretch>
        </p:blipFill>
        <p:spPr>
          <a:xfrm>
            <a:off x="695030" y="6392121"/>
            <a:ext cx="377489" cy="377489"/>
          </a:xfrm>
          <a:prstGeom prst="rect">
            <a:avLst/>
          </a:prstGeom>
        </p:spPr>
      </p:pic>
      <p:pic>
        <p:nvPicPr>
          <p:cNvPr id="16" name="Picture 15">
            <a:hlinkClick r:id="rId9"/>
          </p:cNvPr>
          <p:cNvPicPr>
            <a:picLocks/>
          </p:cNvPicPr>
          <p:nvPr userDrawn="1"/>
        </p:nvPicPr>
        <p:blipFill>
          <a:blip r:embed="rId10"/>
          <a:stretch>
            <a:fillRect/>
          </a:stretch>
        </p:blipFill>
        <p:spPr>
          <a:xfrm>
            <a:off x="1299585" y="6403063"/>
            <a:ext cx="377489" cy="377489"/>
          </a:xfrm>
          <a:prstGeom prst="rect">
            <a:avLst/>
          </a:prstGeom>
        </p:spPr>
      </p:pic>
      <p:pic>
        <p:nvPicPr>
          <p:cNvPr id="17" name="Picture 16">
            <a:hlinkClick r:id="rId11"/>
          </p:cNvPr>
          <p:cNvPicPr>
            <a:picLocks noChangeAspect="1"/>
          </p:cNvPicPr>
          <p:nvPr userDrawn="1"/>
        </p:nvPicPr>
        <p:blipFill>
          <a:blip r:embed="rId12"/>
          <a:stretch>
            <a:fillRect/>
          </a:stretch>
        </p:blipFill>
        <p:spPr>
          <a:xfrm>
            <a:off x="1894704" y="6392118"/>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54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 id="2147483777"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91DCCA0-10DE-474C-959F-5BC064D46D7D}"/>
              </a:ext>
            </a:extLst>
          </p:cNvPr>
          <p:cNvSpPr>
            <a:spLocks noGrp="1"/>
          </p:cNvSpPr>
          <p:nvPr>
            <p:ph type="title"/>
          </p:nvPr>
        </p:nvSpPr>
        <p:spPr>
          <a:xfrm>
            <a:off x="218941" y="2459736"/>
            <a:ext cx="9414456" cy="2073186"/>
          </a:xfrm>
        </p:spPr>
        <p:txBody>
          <a:bodyPr>
            <a:noAutofit/>
          </a:bodyPr>
          <a:lstStyle/>
          <a:p>
            <a:r>
              <a:rPr lang="en-US" sz="3600" b="1" dirty="0">
                <a:solidFill>
                  <a:schemeClr val="accent6">
                    <a:lumMod val="75000"/>
                  </a:schemeClr>
                </a:solidFill>
                <a:latin typeface="Arial"/>
                <a:cs typeface="Arial"/>
              </a:rPr>
              <a:t>BRIEF OVERVIEW OF THE SUPPORT TO THE GOVERNANCE SUPPORT TO BE PROVIDED (MPAC)</a:t>
            </a:r>
            <a:endParaRPr lang="en-US" sz="3600" b="1" i="1" dirty="0">
              <a:solidFill>
                <a:schemeClr val="accent6">
                  <a:lumMod val="75000"/>
                </a:schemeClr>
              </a:solidFill>
              <a:latin typeface="Arial"/>
              <a:cs typeface="Arial"/>
            </a:endParaRPr>
          </a:p>
        </p:txBody>
      </p:sp>
      <p:sp>
        <p:nvSpPr>
          <p:cNvPr id="9" name="Text Placeholder 7">
            <a:extLst>
              <a:ext uri="{FF2B5EF4-FFF2-40B4-BE49-F238E27FC236}">
                <a16:creationId xmlns:a16="http://schemas.microsoft.com/office/drawing/2014/main" id="{6F4A7BE2-E2A4-422D-9C34-C04D7D59A541}"/>
              </a:ext>
            </a:extLst>
          </p:cNvPr>
          <p:cNvSpPr>
            <a:spLocks noGrp="1"/>
          </p:cNvSpPr>
          <p:nvPr>
            <p:ph type="body" sz="half" idx="2"/>
          </p:nvPr>
        </p:nvSpPr>
        <p:spPr>
          <a:xfrm>
            <a:off x="1574478" y="4761034"/>
            <a:ext cx="6966448" cy="401028"/>
          </a:xfrm>
        </p:spPr>
        <p:txBody>
          <a:bodyPr>
            <a:noAutofit/>
          </a:bodyPr>
          <a:lstStyle/>
          <a:p>
            <a:pPr algn="ctr">
              <a:spcAft>
                <a:spcPts val="1200"/>
              </a:spcAft>
            </a:pPr>
            <a:r>
              <a:rPr lang="en-GB" sz="1800" b="1" dirty="0">
                <a:latin typeface="Arial" panose="020B0604020202020204" pitchFamily="34" charset="0"/>
                <a:ea typeface="MS Mincho" panose="02020609040205080304" pitchFamily="49" charset="-128"/>
                <a:cs typeface="Arial" panose="020B0604020202020204" pitchFamily="34" charset="0"/>
              </a:rPr>
              <a:t>30 MAY 2023</a:t>
            </a:r>
            <a:endParaRPr lang="en-US" sz="2000" b="1"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7725-B25A-A03D-B9C6-CBF261D85CD5}"/>
              </a:ext>
            </a:extLst>
          </p:cNvPr>
          <p:cNvSpPr>
            <a:spLocks noGrp="1"/>
          </p:cNvSpPr>
          <p:nvPr>
            <p:ph type="title"/>
          </p:nvPr>
        </p:nvSpPr>
        <p:spPr/>
        <p:txBody>
          <a:bodyPr/>
          <a:lstStyle/>
          <a:p>
            <a:r>
              <a:rPr lang="en-US" dirty="0"/>
              <a:t>POSSIBLE SOLUTIONS</a:t>
            </a:r>
          </a:p>
        </p:txBody>
      </p:sp>
      <p:sp>
        <p:nvSpPr>
          <p:cNvPr id="4" name="Slide Number Placeholder 3">
            <a:extLst>
              <a:ext uri="{FF2B5EF4-FFF2-40B4-BE49-F238E27FC236}">
                <a16:creationId xmlns:a16="http://schemas.microsoft.com/office/drawing/2014/main" id="{1B185F1A-A725-09C3-4C5F-41A80B14B3A1}"/>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D6B626AC-624B-9541-5B97-1BDDCCF3FDD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2240" y="1351280"/>
            <a:ext cx="9662160" cy="4724400"/>
          </a:xfrm>
          <a:prstGeom prst="rect">
            <a:avLst/>
          </a:prstGeom>
          <a:noFill/>
          <a:ln>
            <a:noFill/>
          </a:ln>
        </p:spPr>
      </p:pic>
    </p:spTree>
    <p:extLst>
      <p:ext uri="{BB962C8B-B14F-4D97-AF65-F5344CB8AC3E}">
        <p14:creationId xmlns:p14="http://schemas.microsoft.com/office/powerpoint/2010/main" val="49385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8E1F-C432-45DC-ADC7-812199237D72}"/>
              </a:ext>
            </a:extLst>
          </p:cNvPr>
          <p:cNvSpPr>
            <a:spLocks noGrp="1"/>
          </p:cNvSpPr>
          <p:nvPr>
            <p:ph type="title"/>
          </p:nvPr>
        </p:nvSpPr>
        <p:spPr>
          <a:xfrm>
            <a:off x="2333626" y="253833"/>
            <a:ext cx="6395256" cy="718658"/>
          </a:xfrm>
        </p:spPr>
        <p:txBody>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SCLG PROGRAMME OFFERING</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02D24F-135C-4325-8900-1F9CC7852FCD}"/>
              </a:ext>
            </a:extLst>
          </p:cNvPr>
          <p:cNvSpPr>
            <a:spLocks noGrp="1"/>
          </p:cNvSpPr>
          <p:nvPr>
            <p:ph type="sldNum" sz="quarter" idx="13"/>
          </p:nvPr>
        </p:nvSpPr>
        <p:spPr/>
        <p:txBody>
          <a:bodyPr/>
          <a:lstStyle/>
          <a:p>
            <a:fld id="{4CC04D4C-DC45-834A-A759-F6658CE957E3}" type="slidenum">
              <a:rPr lang="en-US" smtClean="0"/>
              <a:t>11</a:t>
            </a:fld>
            <a:endParaRPr lang="en-US" dirty="0"/>
          </a:p>
        </p:txBody>
      </p:sp>
      <p:graphicFrame>
        <p:nvGraphicFramePr>
          <p:cNvPr id="7" name="Table 6">
            <a:extLst>
              <a:ext uri="{FF2B5EF4-FFF2-40B4-BE49-F238E27FC236}">
                <a16:creationId xmlns:a16="http://schemas.microsoft.com/office/drawing/2014/main" id="{326ACD7F-BE40-47E7-BA98-8AB5CF3B98CD}"/>
              </a:ext>
            </a:extLst>
          </p:cNvPr>
          <p:cNvGraphicFramePr>
            <a:graphicFrameLocks noGrp="1"/>
          </p:cNvGraphicFramePr>
          <p:nvPr/>
        </p:nvGraphicFramePr>
        <p:xfrm>
          <a:off x="218364" y="1317448"/>
          <a:ext cx="9539784" cy="4927390"/>
        </p:xfrm>
        <a:graphic>
          <a:graphicData uri="http://schemas.openxmlformats.org/drawingml/2006/table">
            <a:tbl>
              <a:tblPr firstRow="1" firstCol="1" bandRow="1">
                <a:tableStyleId>{93296810-A885-4BE3-A3E7-6D5BEEA58F35}</a:tableStyleId>
              </a:tblPr>
              <a:tblGrid>
                <a:gridCol w="3179928">
                  <a:extLst>
                    <a:ext uri="{9D8B030D-6E8A-4147-A177-3AD203B41FA5}">
                      <a16:colId xmlns:a16="http://schemas.microsoft.com/office/drawing/2014/main" val="3050353180"/>
                    </a:ext>
                  </a:extLst>
                </a:gridCol>
                <a:gridCol w="3179928">
                  <a:extLst>
                    <a:ext uri="{9D8B030D-6E8A-4147-A177-3AD203B41FA5}">
                      <a16:colId xmlns:a16="http://schemas.microsoft.com/office/drawing/2014/main" val="857791371"/>
                    </a:ext>
                  </a:extLst>
                </a:gridCol>
                <a:gridCol w="3179928">
                  <a:extLst>
                    <a:ext uri="{9D8B030D-6E8A-4147-A177-3AD203B41FA5}">
                      <a16:colId xmlns:a16="http://schemas.microsoft.com/office/drawing/2014/main" val="1179344324"/>
                    </a:ext>
                  </a:extLst>
                </a:gridCol>
              </a:tblGrid>
              <a:tr h="445306">
                <a:tc>
                  <a:txBody>
                    <a:bodyPr/>
                    <a:lstStyle/>
                    <a:p>
                      <a:pPr algn="just">
                        <a:lnSpc>
                          <a:spcPct val="125000"/>
                        </a:lnSpc>
                        <a:spcAft>
                          <a:spcPts val="0"/>
                        </a:spcAft>
                      </a:pPr>
                      <a:r>
                        <a:rPr lang="en-ZA" sz="1600" dirty="0">
                          <a:solidFill>
                            <a:schemeClr val="tx1"/>
                          </a:solidFill>
                          <a:effectLst/>
                          <a:latin typeface="Arial" panose="020B0604020202020204" pitchFamily="34" charset="0"/>
                          <a:cs typeface="Arial" panose="020B0604020202020204" pitchFamily="34" charset="0"/>
                        </a:rPr>
                        <a:t>Core Programmes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tc>
                <a:tc>
                  <a:txBody>
                    <a:bodyPr/>
                    <a:lstStyle/>
                    <a:p>
                      <a:pPr algn="just">
                        <a:lnSpc>
                          <a:spcPct val="125000"/>
                        </a:lnSpc>
                        <a:spcAft>
                          <a:spcPts val="0"/>
                        </a:spcAft>
                      </a:pPr>
                      <a:r>
                        <a:rPr lang="en-ZA" sz="1600" dirty="0">
                          <a:solidFill>
                            <a:schemeClr val="tx1"/>
                          </a:solidFill>
                          <a:effectLst/>
                          <a:latin typeface="Arial" panose="020B0604020202020204" pitchFamily="34" charset="0"/>
                          <a:cs typeface="Arial" panose="020B0604020202020204" pitchFamily="34" charset="0"/>
                        </a:rPr>
                        <a:t>Continuous Programmes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solidFill>
                      <a:srgbClr val="FCDDCF"/>
                    </a:solidFill>
                  </a:tcPr>
                </a:tc>
                <a:tc>
                  <a:txBody>
                    <a:bodyPr/>
                    <a:lstStyle/>
                    <a:p>
                      <a:pPr algn="just">
                        <a:lnSpc>
                          <a:spcPct val="125000"/>
                        </a:lnSpc>
                        <a:spcAft>
                          <a:spcPts val="0"/>
                        </a:spcAft>
                      </a:pPr>
                      <a:r>
                        <a:rPr lang="en-ZA" sz="1600" dirty="0">
                          <a:solidFill>
                            <a:schemeClr val="tx1"/>
                          </a:solidFill>
                          <a:effectLst/>
                          <a:latin typeface="Arial" panose="020B0604020202020204" pitchFamily="34" charset="0"/>
                          <a:cs typeface="Arial" panose="020B0604020202020204" pitchFamily="34" charset="0"/>
                        </a:rPr>
                        <a:t>Products and Services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solidFill>
                      <a:schemeClr val="accent1">
                        <a:lumMod val="60000"/>
                        <a:lumOff val="40000"/>
                      </a:schemeClr>
                    </a:solidFill>
                  </a:tcPr>
                </a:tc>
                <a:extLst>
                  <a:ext uri="{0D108BD9-81ED-4DB2-BD59-A6C34878D82A}">
                    <a16:rowId xmlns:a16="http://schemas.microsoft.com/office/drawing/2014/main" val="947967033"/>
                  </a:ext>
                </a:extLst>
              </a:tr>
              <a:tr h="3021133">
                <a:tc>
                  <a:txBody>
                    <a:bodyPr/>
                    <a:lstStyle/>
                    <a:p>
                      <a:pPr marL="342900" lvl="0" indent="-342900">
                        <a:lnSpc>
                          <a:spcPct val="125000"/>
                        </a:lnSpc>
                        <a:spcAft>
                          <a:spcPts val="0"/>
                        </a:spcAft>
                        <a:buFont typeface="Symbol" panose="05050102010706020507" pitchFamily="18" charset="2"/>
                        <a:buChar char=""/>
                      </a:pPr>
                      <a:r>
                        <a:rPr lang="en-ZA" sz="1600" b="0" dirty="0">
                          <a:effectLst/>
                          <a:latin typeface="Arial" panose="020B0604020202020204" pitchFamily="34" charset="0"/>
                          <a:cs typeface="Arial" panose="020B0604020202020204" pitchFamily="34" charset="0"/>
                        </a:rPr>
                        <a:t>Integrated Councillor Induction</a:t>
                      </a:r>
                    </a:p>
                    <a:p>
                      <a:pPr marL="342900" lvl="0" indent="-342900">
                        <a:lnSpc>
                          <a:spcPct val="125000"/>
                        </a:lnSpc>
                        <a:spcAft>
                          <a:spcPts val="0"/>
                        </a:spcAft>
                        <a:buFont typeface="Symbol" panose="05050102010706020507" pitchFamily="18" charset="2"/>
                        <a:buChar char=""/>
                      </a:pPr>
                      <a:r>
                        <a:rPr lang="en-ZA" sz="1600" b="0" dirty="0">
                          <a:effectLst/>
                          <a:latin typeface="Arial" panose="020B0604020202020204" pitchFamily="34" charset="0"/>
                          <a:cs typeface="Arial" panose="020B0604020202020204" pitchFamily="34" charset="0"/>
                        </a:rPr>
                        <a:t>Leadership in Municipal Governance</a:t>
                      </a:r>
                    </a:p>
                    <a:p>
                      <a:pPr marL="342900" lvl="0" indent="-342900">
                        <a:lnSpc>
                          <a:spcPct val="125000"/>
                        </a:lnSpc>
                        <a:spcAft>
                          <a:spcPts val="0"/>
                        </a:spcAft>
                        <a:buFont typeface="Symbol" panose="05050102010706020507" pitchFamily="18" charset="2"/>
                        <a:buChar char=""/>
                      </a:pPr>
                      <a:r>
                        <a:rPr lang="en-ZA" sz="1600" b="0" dirty="0">
                          <a:effectLst/>
                          <a:latin typeface="Arial" panose="020B0604020202020204" pitchFamily="34" charset="0"/>
                          <a:cs typeface="Arial" panose="020B0604020202020204" pitchFamily="34" charset="0"/>
                        </a:rPr>
                        <a:t>Media and Stakeholder Engagement</a:t>
                      </a:r>
                    </a:p>
                    <a:p>
                      <a:pPr marL="342900" lvl="0" indent="-342900">
                        <a:lnSpc>
                          <a:spcPct val="125000"/>
                        </a:lnSpc>
                        <a:spcAft>
                          <a:spcPts val="0"/>
                        </a:spcAft>
                        <a:buFont typeface="Symbol" panose="05050102010706020507" pitchFamily="18" charset="2"/>
                        <a:buChar char=""/>
                      </a:pPr>
                      <a:r>
                        <a:rPr lang="en-ZA" sz="1600" b="0" dirty="0">
                          <a:effectLst/>
                          <a:latin typeface="Arial" panose="020B0604020202020204" pitchFamily="34" charset="0"/>
                          <a:cs typeface="Arial" panose="020B0604020202020204" pitchFamily="34" charset="0"/>
                        </a:rPr>
                        <a:t>Women Leadership Development</a:t>
                      </a:r>
                    </a:p>
                    <a:p>
                      <a:pPr marL="342900" lvl="0" indent="-342900">
                        <a:lnSpc>
                          <a:spcPct val="125000"/>
                        </a:lnSpc>
                        <a:spcAft>
                          <a:spcPts val="0"/>
                        </a:spcAft>
                        <a:buFont typeface="Symbol" panose="05050102010706020507" pitchFamily="18" charset="2"/>
                        <a:buChar char=""/>
                      </a:pPr>
                      <a:r>
                        <a:rPr lang="en-ZA" sz="1600" b="0" dirty="0">
                          <a:effectLst/>
                          <a:latin typeface="Arial" panose="020B0604020202020204" pitchFamily="34" charset="0"/>
                          <a:cs typeface="Arial" panose="020B0604020202020204" pitchFamily="34" charset="0"/>
                        </a:rPr>
                        <a:t>Leadership Impact and Innovation</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tc>
                <a:tc>
                  <a:txBody>
                    <a:bodyPr/>
                    <a:lstStyle/>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Local Labour Forum Training for Employer Representatives</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Performance Management Training </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Job Task Evaluation Training</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Back to Basics Leadership Development </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Local Links (Seminar Styled) Conversations</a:t>
                      </a:r>
                    </a:p>
                    <a:p>
                      <a:pPr marL="342900" lvl="0" indent="-342900">
                        <a:lnSpc>
                          <a:spcPct val="125000"/>
                        </a:lnSpc>
                        <a:spcAft>
                          <a:spcPts val="0"/>
                        </a:spcAft>
                        <a:buFont typeface="Symbol" panose="05050102010706020507" pitchFamily="18" charset="2"/>
                        <a:buChar char=""/>
                      </a:pPr>
                      <a:r>
                        <a:rPr lang="en-ZA" sz="1600" u="sng" dirty="0">
                          <a:effectLst/>
                          <a:latin typeface="Arial" panose="020B0604020202020204" pitchFamily="34" charset="0"/>
                          <a:cs typeface="Arial" panose="020B0604020202020204" pitchFamily="34" charset="0"/>
                        </a:rPr>
                        <a:t>Senior Managers Development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tc>
                <a:tc>
                  <a:txBody>
                    <a:bodyPr/>
                    <a:lstStyle/>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Leadership Competency Model Online Assessment Tool </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Municipal Leadership Competency Assessment Centre </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Online Communities of Practice </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e-Learning Services –LinkedIn Learning </a:t>
                      </a:r>
                    </a:p>
                    <a:p>
                      <a:pPr marL="342900" lvl="0" indent="-342900">
                        <a:lnSpc>
                          <a:spcPct val="125000"/>
                        </a:lnSpc>
                        <a:spcAft>
                          <a:spcPts val="0"/>
                        </a:spcAft>
                        <a:buFont typeface="Symbol" panose="05050102010706020507" pitchFamily="18" charset="2"/>
                        <a:buChar char=""/>
                      </a:pPr>
                      <a:r>
                        <a:rPr lang="en-ZA" sz="1600" u="sng" dirty="0">
                          <a:effectLst/>
                          <a:latin typeface="Arial" panose="020B0604020202020204" pitchFamily="34" charset="0"/>
                          <a:cs typeface="Arial" panose="020B0604020202020204" pitchFamily="34" charset="0"/>
                        </a:rPr>
                        <a:t>Facilitator Accreditation</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solidFill>
                      <a:schemeClr val="accent1">
                        <a:lumMod val="60000"/>
                        <a:lumOff val="40000"/>
                      </a:schemeClr>
                    </a:solidFill>
                  </a:tcPr>
                </a:tc>
                <a:extLst>
                  <a:ext uri="{0D108BD9-81ED-4DB2-BD59-A6C34878D82A}">
                    <a16:rowId xmlns:a16="http://schemas.microsoft.com/office/drawing/2014/main" val="3712875459"/>
                  </a:ext>
                </a:extLst>
              </a:tr>
              <a:tr h="211140">
                <a:tc gridSpan="3">
                  <a:txBody>
                    <a:bodyPr/>
                    <a:lstStyle/>
                    <a:p>
                      <a:pPr>
                        <a:lnSpc>
                          <a:spcPct val="125000"/>
                        </a:lnSpc>
                        <a:spcAft>
                          <a:spcPts val="0"/>
                        </a:spcAft>
                      </a:pPr>
                      <a:r>
                        <a:rPr lang="en-ZA" sz="1600">
                          <a:effectLst/>
                          <a:latin typeface="Arial" panose="020B0604020202020204" pitchFamily="34" charset="0"/>
                          <a:cs typeface="Arial" panose="020B0604020202020204" pitchFamily="34" charset="0"/>
                        </a:rPr>
                        <a:t>Annual Local Government Seminars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solidFill>
                      <a:schemeClr val="accent2">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18668505"/>
                  </a:ext>
                </a:extLst>
              </a:tr>
              <a:tr h="679472">
                <a:tc gridSpan="3">
                  <a:txBody>
                    <a:bodyPr/>
                    <a:lstStyle/>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Annual Local Government Labour Law</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Annual Local Government Performance Management </a:t>
                      </a:r>
                    </a:p>
                    <a:p>
                      <a:pPr marL="342900" lvl="0" indent="-342900">
                        <a:lnSpc>
                          <a:spcPct val="125000"/>
                        </a:lnSpc>
                        <a:spcAft>
                          <a:spcPts val="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Annual Local Government Talent Management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56666" marR="56666" marT="0" marB="0">
                    <a:solidFill>
                      <a:schemeClr val="accent2">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12735315"/>
                  </a:ext>
                </a:extLst>
              </a:tr>
            </a:tbl>
          </a:graphicData>
        </a:graphic>
      </p:graphicFrame>
    </p:spTree>
    <p:extLst>
      <p:ext uri="{BB962C8B-B14F-4D97-AF65-F5344CB8AC3E}">
        <p14:creationId xmlns:p14="http://schemas.microsoft.com/office/powerpoint/2010/main" val="199936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3CFE-448A-5489-809E-4B694C92E577}"/>
              </a:ext>
            </a:extLst>
          </p:cNvPr>
          <p:cNvSpPr>
            <a:spLocks noGrp="1"/>
          </p:cNvSpPr>
          <p:nvPr>
            <p:ph type="title"/>
          </p:nvPr>
        </p:nvSpPr>
        <p:spPr/>
        <p:txBody>
          <a:bodyPr/>
          <a:lstStyle/>
          <a:p>
            <a:r>
              <a:rPr lang="en-US" dirty="0"/>
              <a:t>KEY SUPPORT INTERVENTIONS </a:t>
            </a:r>
          </a:p>
        </p:txBody>
      </p:sp>
      <p:sp>
        <p:nvSpPr>
          <p:cNvPr id="3" name="Content Placeholder 2">
            <a:extLst>
              <a:ext uri="{FF2B5EF4-FFF2-40B4-BE49-F238E27FC236}">
                <a16:creationId xmlns:a16="http://schemas.microsoft.com/office/drawing/2014/main" id="{841E518F-186A-4B86-BF8C-13DBDA8CBE62}"/>
              </a:ext>
            </a:extLst>
          </p:cNvPr>
          <p:cNvSpPr>
            <a:spLocks noGrp="1"/>
          </p:cNvSpPr>
          <p:nvPr>
            <p:ph sz="quarter" idx="10"/>
          </p:nvPr>
        </p:nvSpPr>
        <p:spPr/>
        <p:txBody>
          <a:bodyPr>
            <a:normAutofit fontScale="92500" lnSpcReduction="20000"/>
          </a:bodyPr>
          <a:lstStyle/>
          <a:p>
            <a:pPr algn="just"/>
            <a:r>
              <a:rPr lang="en-US" dirty="0"/>
              <a:t>Consequence management, oversight and accountability support; </a:t>
            </a:r>
          </a:p>
          <a:p>
            <a:pPr algn="just"/>
            <a:r>
              <a:rPr lang="en-US" dirty="0"/>
              <a:t>Good Governance Maturity Assessment Report;</a:t>
            </a:r>
          </a:p>
          <a:p>
            <a:pPr algn="just"/>
            <a:r>
              <a:rPr lang="en-US" dirty="0"/>
              <a:t>Implementation of the Municipal Governance Training;</a:t>
            </a:r>
          </a:p>
          <a:p>
            <a:pPr algn="just"/>
            <a:r>
              <a:rPr lang="en-US" dirty="0"/>
              <a:t>Support on the roles and responsibilities of (internal structurers and functionaries), ethics management and anti corruption practices;</a:t>
            </a:r>
          </a:p>
          <a:p>
            <a:pPr algn="just"/>
            <a:r>
              <a:rPr lang="en-US" dirty="0"/>
              <a:t>Annual Local Government Governance and Performance Management Seminar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602729-0673-1BB3-C296-89289CFCC0FC}"/>
              </a:ext>
            </a:extLst>
          </p:cNvPr>
          <p:cNvSpPr>
            <a:spLocks noGrp="1"/>
          </p:cNvSpPr>
          <p:nvPr>
            <p:ph type="sldNum" sz="quarter" idx="13"/>
          </p:nvPr>
        </p:nvSpPr>
        <p:spPr/>
        <p:txBody>
          <a:bodyPr/>
          <a:lstStyle/>
          <a:p>
            <a:fld id="{4CC04D4C-DC45-834A-A759-F6658CE957E3}" type="slidenum">
              <a:rPr lang="en-US" smtClean="0"/>
              <a:t>12</a:t>
            </a:fld>
            <a:endParaRPr lang="en-US" dirty="0"/>
          </a:p>
        </p:txBody>
      </p:sp>
    </p:spTree>
    <p:extLst>
      <p:ext uri="{BB962C8B-B14F-4D97-AF65-F5344CB8AC3E}">
        <p14:creationId xmlns:p14="http://schemas.microsoft.com/office/powerpoint/2010/main" val="361475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4934-D3D9-B7F3-5018-71EBDD09F1F1}"/>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0000"/>
                </a:solidFill>
                <a:effectLst/>
                <a:uLnTx/>
                <a:uFillTx/>
                <a:latin typeface="Foco" panose="020B0504050202020203"/>
                <a:ea typeface="+mj-ea"/>
                <a:cs typeface="+mj-cs"/>
              </a:rPr>
              <a:t>TOWARDS KEY INTERVENTIONS TOWARDS THE DESIRED FUTURE</a:t>
            </a:r>
            <a:endParaRPr lang="en-US" dirty="0"/>
          </a:p>
        </p:txBody>
      </p:sp>
      <p:sp>
        <p:nvSpPr>
          <p:cNvPr id="3" name="Content Placeholder 2">
            <a:extLst>
              <a:ext uri="{FF2B5EF4-FFF2-40B4-BE49-F238E27FC236}">
                <a16:creationId xmlns:a16="http://schemas.microsoft.com/office/drawing/2014/main" id="{59D4AD79-DA18-2FE3-06F7-6DA62D6A9533}"/>
              </a:ext>
            </a:extLst>
          </p:cNvPr>
          <p:cNvSpPr>
            <a:spLocks noGrp="1"/>
          </p:cNvSpPr>
          <p:nvPr>
            <p:ph sz="quarter" idx="10"/>
          </p:nvPr>
        </p:nvSpPr>
        <p:spPr/>
        <p:txBody>
          <a:bodyPr>
            <a:normAutofit fontScale="850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900" b="1" i="0" u="none" strike="noStrike" kern="1200" cap="none" spc="0" normalizeH="0" baseline="0" noProof="0" dirty="0">
                <a:ln>
                  <a:noFill/>
                </a:ln>
                <a:solidFill>
                  <a:srgbClr val="000000"/>
                </a:solidFill>
                <a:effectLst/>
                <a:uLnTx/>
                <a:uFillTx/>
                <a:latin typeface="Arial"/>
                <a:ea typeface="+mn-ea"/>
                <a:cs typeface="+mn-cs"/>
              </a:rPr>
              <a:t>Measuring the council in its collective form should entail assessing</a:t>
            </a:r>
            <a:r>
              <a:rPr kumimoji="0" lang="en-ZA" sz="1900" b="0"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srgbClr val="000000"/>
                </a:solidFill>
                <a:effectLst/>
                <a:uLnTx/>
                <a:uFillTx/>
                <a:latin typeface="Arial"/>
                <a:ea typeface="+mn-ea"/>
                <a:cs typeface="+mn-cs"/>
              </a:rPr>
              <a:t>Oversight (effectiveness of the council and its structures in terms of oversight)</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srgbClr val="000000"/>
                </a:solidFill>
                <a:effectLst/>
                <a:uLnTx/>
                <a:uFillTx/>
                <a:latin typeface="Arial"/>
                <a:ea typeface="+mn-ea"/>
                <a:cs typeface="+mn-cs"/>
              </a:rPr>
              <a:t>Operational efficacy of the council in terms of: </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srgbClr val="000000"/>
                </a:solidFill>
                <a:effectLst/>
                <a:uLnTx/>
                <a:uFillTx/>
                <a:latin typeface="Arial"/>
                <a:ea typeface="+mn-ea"/>
                <a:cs typeface="+mn-cs"/>
              </a:rPr>
              <a:t>Constitutional and legislative mandate</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srgbClr val="000000"/>
                </a:solidFill>
                <a:effectLst/>
                <a:uLnTx/>
                <a:uFillTx/>
                <a:latin typeface="Arial"/>
                <a:ea typeface="+mn-ea"/>
                <a:cs typeface="+mn-cs"/>
              </a:rPr>
              <a:t>Implementation of Audit Committee’s recommendations and Implementation of Auditor-General’s recommendations including investigating the Unauthorised, Irregular, Fruitless and Wasteful expenditure (</a:t>
            </a:r>
            <a:r>
              <a:rPr kumimoji="0" lang="en-ZA" sz="1900" b="1" i="0" u="none" strike="noStrike" kern="1200" cap="none" spc="0" normalizeH="0" baseline="0" noProof="0" dirty="0">
                <a:ln>
                  <a:noFill/>
                </a:ln>
                <a:solidFill>
                  <a:srgbClr val="000000"/>
                </a:solidFill>
                <a:effectLst/>
                <a:uLnTx/>
                <a:uFillTx/>
                <a:latin typeface="Arial"/>
                <a:ea typeface="+mn-ea"/>
                <a:cs typeface="+mn-cs"/>
              </a:rPr>
              <a:t>Reduction strategy</a:t>
            </a:r>
            <a:r>
              <a:rPr kumimoji="0" lang="en-ZA" sz="1900" b="0" i="0" u="none" strike="noStrike" kern="1200" cap="none" spc="0" normalizeH="0" baseline="0" noProof="0" dirty="0">
                <a:ln>
                  <a:noFill/>
                </a:ln>
                <a:solidFill>
                  <a:srgbClr val="000000"/>
                </a:solidFill>
                <a:effectLst/>
                <a:uLnTx/>
                <a:uFillTx/>
                <a:latin typeface="Arial"/>
                <a:ea typeface="+mn-ea"/>
                <a:cs typeface="+mn-cs"/>
              </a:rPr>
              <a:t>)</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srgbClr val="000000"/>
                </a:solidFill>
                <a:effectLst/>
                <a:uLnTx/>
                <a:uFillTx/>
                <a:latin typeface="Arial"/>
                <a:ea typeface="+mn-ea"/>
                <a:cs typeface="+mn-cs"/>
              </a:rPr>
              <a:t>Public participation and petitions management </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ZA" sz="1900" b="0" i="0" u="none" strike="noStrike" kern="1200" cap="none" spc="0" normalizeH="0" baseline="0" noProof="0" dirty="0">
                <a:ln>
                  <a:noFill/>
                </a:ln>
                <a:solidFill>
                  <a:srgbClr val="000000"/>
                </a:solidFill>
                <a:effectLst/>
                <a:uLnTx/>
                <a:uFillTx/>
                <a:latin typeface="Arial"/>
                <a:ea typeface="+mn-ea"/>
                <a:cs typeface="+mn-cs"/>
              </a:rPr>
              <a:t>Political stability leads to good financial accountability</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endParaRPr lang="en-ZA" sz="1900" dirty="0">
              <a:solidFill>
                <a:srgbClr val="000000"/>
              </a:solidFill>
              <a:latin typeface="Arial"/>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ZA" sz="2000" b="1" i="0" u="none" strike="noStrike" kern="1200" cap="none" spc="0" normalizeH="0" baseline="0" noProof="0" dirty="0">
                <a:ln>
                  <a:noFill/>
                </a:ln>
                <a:solidFill>
                  <a:srgbClr val="000000"/>
                </a:solidFill>
                <a:effectLst/>
                <a:uLnTx/>
                <a:uFillTx/>
                <a:latin typeface="Arial"/>
                <a:ea typeface="+mn-ea"/>
                <a:cs typeface="+mn-cs"/>
              </a:rPr>
              <a:t>Integrity management system </a:t>
            </a:r>
          </a:p>
          <a:p>
            <a:pPr marL="342900" marR="0" lvl="0" indent="-342900" algn="just"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000000"/>
                </a:solidFill>
                <a:effectLst/>
                <a:uLnTx/>
                <a:uFillTx/>
                <a:latin typeface="Arial"/>
                <a:ea typeface="+mn-ea"/>
                <a:cs typeface="+mn-cs"/>
              </a:rPr>
              <a:t>Digital members’ interest disclosure system </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srgbClr val="000000"/>
                </a:solidFill>
                <a:effectLst/>
                <a:uLnTx/>
                <a:uFillTx/>
                <a:latin typeface="Arial"/>
                <a:ea typeface="+mn-ea"/>
                <a:cs typeface="+mn-cs"/>
              </a:rPr>
              <a:t>Promotion of ethical conduct through implementation of a Municipal Integrity </a:t>
            </a:r>
            <a:r>
              <a:rPr lang="en-ZA" sz="2000" dirty="0">
                <a:solidFill>
                  <a:srgbClr val="000000"/>
                </a:solidFill>
                <a:latin typeface="Arial"/>
              </a:rPr>
              <a:t>M</a:t>
            </a:r>
            <a:r>
              <a:rPr kumimoji="0" lang="en-ZA" sz="2000" b="0" i="0" u="none" strike="noStrike" kern="1200" cap="none" spc="0" normalizeH="0" baseline="0" noProof="0" dirty="0" err="1">
                <a:ln>
                  <a:noFill/>
                </a:ln>
                <a:solidFill>
                  <a:srgbClr val="000000"/>
                </a:solidFill>
                <a:effectLst/>
                <a:uLnTx/>
                <a:uFillTx/>
                <a:latin typeface="Arial"/>
                <a:ea typeface="+mn-ea"/>
                <a:cs typeface="+mn-cs"/>
              </a:rPr>
              <a:t>anagement</a:t>
            </a:r>
            <a:r>
              <a:rPr kumimoji="0" lang="en-ZA" sz="2000" b="0" i="0" u="none" strike="noStrike" kern="1200" cap="none" spc="0" normalizeH="0" baseline="0" noProof="0" dirty="0">
                <a:ln>
                  <a:noFill/>
                </a:ln>
                <a:solidFill>
                  <a:srgbClr val="000000"/>
                </a:solidFill>
                <a:effectLst/>
                <a:uLnTx/>
                <a:uFillTx/>
                <a:latin typeface="Arial"/>
                <a:ea typeface="+mn-ea"/>
                <a:cs typeface="+mn-cs"/>
              </a:rPr>
              <a:t> Framework and the Local Government Anti-corruption Strategy </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srgbClr val="000000"/>
                </a:solidFill>
                <a:effectLst/>
                <a:uLnTx/>
                <a:uFillTx/>
                <a:latin typeface="Arial"/>
                <a:ea typeface="+mn-ea"/>
                <a:cs typeface="+mn-cs"/>
              </a:rPr>
              <a:t>Open procurement</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srgbClr val="000000"/>
                </a:solidFill>
                <a:effectLst/>
                <a:uLnTx/>
                <a:uFillTx/>
                <a:latin typeface="Arial"/>
                <a:ea typeface="+mn-ea"/>
                <a:cs typeface="+mn-cs"/>
              </a:rPr>
              <a:t>transparent public procurement system to promote ethical and accountable business practices</a:t>
            </a:r>
          </a:p>
          <a:p>
            <a:pPr marL="457200" marR="0" lvl="1" indent="0" algn="l" defTabSz="457200" rtl="0" eaLnBrk="1" fontAlgn="auto" latinLnBrk="0" hangingPunct="1">
              <a:lnSpc>
                <a:spcPct val="100000"/>
              </a:lnSpc>
              <a:spcBef>
                <a:spcPct val="20000"/>
              </a:spcBef>
              <a:spcAft>
                <a:spcPts val="0"/>
              </a:spcAft>
              <a:buClrTx/>
              <a:buSzTx/>
              <a:buNone/>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srgbClr val="000000"/>
              </a:solidFill>
              <a:effectLst/>
              <a:uLnTx/>
              <a:uFillTx/>
              <a:latin typeface="Arial"/>
              <a:ea typeface="+mn-ea"/>
              <a:cs typeface="+mn-cs"/>
            </a:endParaRPr>
          </a:p>
          <a:p>
            <a:endParaRPr lang="en-US" dirty="0"/>
          </a:p>
        </p:txBody>
      </p:sp>
      <p:sp>
        <p:nvSpPr>
          <p:cNvPr id="4" name="Slide Number Placeholder 3">
            <a:extLst>
              <a:ext uri="{FF2B5EF4-FFF2-40B4-BE49-F238E27FC236}">
                <a16:creationId xmlns:a16="http://schemas.microsoft.com/office/drawing/2014/main" id="{EFBB1D38-A60E-6C08-1F1A-EE6687F9D7FB}"/>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848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4A69-A7E0-47D9-AF85-E8E907CEBD85}"/>
              </a:ext>
            </a:extLst>
          </p:cNvPr>
          <p:cNvSpPr>
            <a:spLocks noGrp="1"/>
          </p:cNvSpPr>
          <p:nvPr>
            <p:ph type="title"/>
          </p:nvPr>
        </p:nvSpPr>
        <p:spPr/>
        <p:txBody>
          <a:bodyPr/>
          <a:lstStyle/>
          <a:p>
            <a:r>
              <a:rPr kumimoji="0" lang="en-US" sz="2400" b="1" i="0" u="none" strike="noStrike" kern="1200" cap="none" spc="0" normalizeH="0" baseline="0" noProof="0" dirty="0">
                <a:ln>
                  <a:noFill/>
                </a:ln>
                <a:solidFill>
                  <a:prstClr val="black"/>
                </a:solidFill>
                <a:effectLst/>
                <a:uLnTx/>
                <a:uFillTx/>
                <a:latin typeface="Foco" panose="020B0504050202020203"/>
                <a:ea typeface="+mj-ea"/>
                <a:cs typeface="+mj-cs"/>
              </a:rPr>
              <a:t>RECCOMENDATIONS</a:t>
            </a:r>
            <a:endParaRPr lang="en-US" dirty="0"/>
          </a:p>
        </p:txBody>
      </p:sp>
      <p:sp>
        <p:nvSpPr>
          <p:cNvPr id="4" name="Slide Number Placeholder 3">
            <a:extLst>
              <a:ext uri="{FF2B5EF4-FFF2-40B4-BE49-F238E27FC236}">
                <a16:creationId xmlns:a16="http://schemas.microsoft.com/office/drawing/2014/main" id="{20DFDB6E-E22D-49C4-B0DB-7E2396983A14}"/>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82C6B08D-B954-4F06-87A8-37678CD38F92}"/>
              </a:ext>
            </a:extLst>
          </p:cNvPr>
          <p:cNvSpPr>
            <a:spLocks noGrp="1"/>
          </p:cNvSpPr>
          <p:nvPr>
            <p:ph sz="quarter" idx="10"/>
          </p:nvPr>
        </p:nvSpPr>
        <p:spPr>
          <a:xfrm>
            <a:off x="0" y="1256145"/>
            <a:ext cx="9906000" cy="5015346"/>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Developmental local government  calls for  a  political  leadership which  creates  opportunities  to  account  to communities;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Increased accountability  ensures that  the  actions of the Council reflect  the aspirations  of the community,  increases  the legitimacy  of  the Council  and  deepens  local democracy.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Municipalities ought to establish Disciplinary Boards that will investigate financial misconduct;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Synergize the relationship between the Internal Audit Unit, Audit Committee, Municipal Public Accounts Committee and the Disciplinary Board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accountability continuum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Partnership with civil society to strengthen public oversight;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Improved records management an accountability tool;</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Develop ethics management programmes and structures (Ethics Committee) for municipalities (</a:t>
            </a:r>
            <a:r>
              <a:rPr kumimoji="0" lang="en-US" sz="2000" b="1" i="0" u="none" strike="noStrike" kern="1200" cap="none" spc="0" normalizeH="0" baseline="0" noProof="0" dirty="0">
                <a:ln>
                  <a:noFill/>
                </a:ln>
                <a:effectLst/>
                <a:uLnTx/>
                <a:uFillTx/>
                <a:latin typeface="Calibri" panose="020F0502020204030204"/>
                <a:ea typeface="+mn-ea"/>
                <a:cs typeface="+mn-cs"/>
              </a:rPr>
              <a:t>ethics awareness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Calibri" panose="020F0502020204030204"/>
              </a:rPr>
              <a:t>Intensify the fight against fraud, corruption and maladministration (multi-stakeholder approach).</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Professionalize local government and build the capacity of the sector</a:t>
            </a:r>
            <a:r>
              <a:rPr lang="en-US" sz="2000" dirty="0">
                <a:solidFill>
                  <a:prstClr val="black"/>
                </a:solidFill>
                <a:latin typeface="Calibri" panose="020F0502020204030204"/>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ct val="170000"/>
              </a:lnSpc>
              <a:buFont typeface="Wingdings" panose="05000000000000000000" pitchFamily="2" charset="2"/>
              <a:buChar char="q"/>
            </a:pPr>
            <a:endParaRPr lang="en-US" b="1" dirty="0"/>
          </a:p>
        </p:txBody>
      </p:sp>
    </p:spTree>
    <p:extLst>
      <p:ext uri="{BB962C8B-B14F-4D97-AF65-F5344CB8AC3E}">
        <p14:creationId xmlns:p14="http://schemas.microsoft.com/office/powerpoint/2010/main" val="119663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83EB59-19B2-4109-AAD5-381C1503D546}"/>
              </a:ext>
            </a:extLst>
          </p:cNvPr>
          <p:cNvPicPr>
            <a:picLocks noChangeAspect="1"/>
          </p:cNvPicPr>
          <p:nvPr/>
        </p:nvPicPr>
        <p:blipFill>
          <a:blip r:embed="rId2"/>
          <a:stretch>
            <a:fillRect/>
          </a:stretch>
        </p:blipFill>
        <p:spPr>
          <a:xfrm>
            <a:off x="2354795" y="866775"/>
            <a:ext cx="5806908" cy="4305510"/>
          </a:xfrm>
          <a:prstGeom prst="rect">
            <a:avLst/>
          </a:prstGeom>
        </p:spPr>
      </p:pic>
    </p:spTree>
    <p:extLst>
      <p:ext uri="{BB962C8B-B14F-4D97-AF65-F5344CB8AC3E}">
        <p14:creationId xmlns:p14="http://schemas.microsoft.com/office/powerpoint/2010/main" val="359195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E675375-7961-46DA-A596-AB218C927EBE}"/>
              </a:ext>
            </a:extLst>
          </p:cNvPr>
          <p:cNvSpPr>
            <a:spLocks noGrp="1"/>
          </p:cNvSpPr>
          <p:nvPr>
            <p:ph type="title"/>
          </p:nvPr>
        </p:nvSpPr>
        <p:spPr>
          <a:xfrm>
            <a:off x="1319458" y="3164758"/>
            <a:ext cx="7077650" cy="1398233"/>
          </a:xfrm>
        </p:spPr>
        <p:txBody>
          <a:bodyPr>
            <a:noAutofit/>
          </a:bodyPr>
          <a:lstStyle/>
          <a:p>
            <a:r>
              <a:rPr lang="en-US" sz="8800" dirty="0">
                <a:latin typeface="Matura MT Script Capitals" panose="03020802060602070202" pitchFamily="66" charset="0"/>
              </a:rPr>
              <a:t>Thank you!</a:t>
            </a:r>
          </a:p>
        </p:txBody>
      </p:sp>
    </p:spTree>
    <p:extLst>
      <p:ext uri="{BB962C8B-B14F-4D97-AF65-F5344CB8AC3E}">
        <p14:creationId xmlns:p14="http://schemas.microsoft.com/office/powerpoint/2010/main" val="129309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7355-1F9B-49F1-B183-EC3D1D938944}"/>
              </a:ext>
            </a:extLst>
          </p:cNvPr>
          <p:cNvSpPr>
            <a:spLocks noGrp="1"/>
          </p:cNvSpPr>
          <p:nvPr>
            <p:ph type="title"/>
          </p:nvPr>
        </p:nvSpPr>
        <p:spPr>
          <a:xfrm>
            <a:off x="1841953" y="642937"/>
            <a:ext cx="6023397" cy="583910"/>
          </a:xfrm>
        </p:spPr>
        <p:txBody>
          <a:bodyPr>
            <a:noAutofit/>
          </a:bodyPr>
          <a:lstStyle/>
          <a:p>
            <a:pPr algn="ctr"/>
            <a:r>
              <a:rPr lang="en-US" sz="1625" dirty="0">
                <a:latin typeface="Arial" panose="020B0604020202020204" pitchFamily="34" charset="0"/>
                <a:cs typeface="Arial" panose="020B0604020202020204" pitchFamily="34" charset="0"/>
              </a:rPr>
              <a:t>A RECAP: SALGA’S CONSTITUTIONAL, LEGISLATIVE &amp; POLICY  MANDATE</a:t>
            </a:r>
            <a:endParaRPr lang="en-ZA" sz="1625"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6AC23B0-D856-43A7-A5B3-85EEAFA2F597}"/>
              </a:ext>
            </a:extLst>
          </p:cNvPr>
          <p:cNvSpPr>
            <a:spLocks noGrp="1"/>
          </p:cNvSpPr>
          <p:nvPr>
            <p:ph type="sldNum" sz="quarter" idx="13"/>
          </p:nvPr>
        </p:nvSpPr>
        <p:spPr/>
        <p:txBody>
          <a:bodyPr/>
          <a:lstStyle/>
          <a:p>
            <a:pPr defTabSz="742950">
              <a:defRPr/>
            </a:pPr>
            <a:fld id="{4CC04D4C-DC45-834A-A759-F6658CE957E3}" type="slidenum">
              <a:rPr lang="en-US" sz="975">
                <a:solidFill>
                  <a:prstClr val="black">
                    <a:tint val="75000"/>
                  </a:prstClr>
                </a:solidFill>
                <a:latin typeface="Calibri" panose="020F0502020204030204"/>
              </a:rPr>
              <a:pPr defTabSz="742950">
                <a:defRPr/>
              </a:pPr>
              <a:t>2</a:t>
            </a:fld>
            <a:endParaRPr lang="en-US" sz="975" dirty="0">
              <a:solidFill>
                <a:prstClr val="black">
                  <a:tint val="75000"/>
                </a:prstClr>
              </a:solidFill>
              <a:latin typeface="Calibri" panose="020F0502020204030204"/>
            </a:endParaRPr>
          </a:p>
        </p:txBody>
      </p:sp>
      <p:graphicFrame>
        <p:nvGraphicFramePr>
          <p:cNvPr id="5" name="Diagram 4">
            <a:extLst>
              <a:ext uri="{FF2B5EF4-FFF2-40B4-BE49-F238E27FC236}">
                <a16:creationId xmlns:a16="http://schemas.microsoft.com/office/drawing/2014/main" id="{FB8D7E21-5C2E-475B-8056-BAB105F4D219}"/>
              </a:ext>
            </a:extLst>
          </p:cNvPr>
          <p:cNvGraphicFramePr/>
          <p:nvPr>
            <p:extLst>
              <p:ext uri="{D42A27DB-BD31-4B8C-83A1-F6EECF244321}">
                <p14:modId xmlns:p14="http://schemas.microsoft.com/office/powerpoint/2010/main" val="1179203251"/>
              </p:ext>
            </p:extLst>
          </p:nvPr>
        </p:nvGraphicFramePr>
        <p:xfrm>
          <a:off x="172779" y="1226847"/>
          <a:ext cx="9733221" cy="512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7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8F4F2E17-E82A-4909-98A3-203E3000FE3C}"/>
              </a:ext>
            </a:extLst>
          </p:cNvPr>
          <p:cNvSpPr>
            <a:spLocks noGrp="1"/>
          </p:cNvSpPr>
          <p:nvPr>
            <p:ph type="title"/>
          </p:nvPr>
        </p:nvSpPr>
        <p:spPr/>
        <p:txBody>
          <a:bodyPr>
            <a:noAutofit/>
          </a:bodyPr>
          <a:lstStyle/>
          <a:p>
            <a:pPr algn="ctr"/>
            <a:r>
              <a:rPr lang="en-US" sz="1950" dirty="0">
                <a:latin typeface="Arial" panose="020B0604020202020204" pitchFamily="34" charset="0"/>
                <a:cs typeface="Arial" panose="020B0604020202020204" pitchFamily="34" charset="0"/>
              </a:rPr>
              <a:t>A RECAP: SALGA’S CONSTITUTIONAL role and mandate</a:t>
            </a:r>
            <a:endParaRPr lang="en-ZA" sz="1950" dirty="0"/>
          </a:p>
        </p:txBody>
      </p:sp>
      <p:graphicFrame>
        <p:nvGraphicFramePr>
          <p:cNvPr id="2" name="Diagram 1">
            <a:extLst>
              <a:ext uri="{FF2B5EF4-FFF2-40B4-BE49-F238E27FC236}">
                <a16:creationId xmlns:a16="http://schemas.microsoft.com/office/drawing/2014/main" id="{5A36B393-49A0-A0C5-F76D-29CE20E4031F}"/>
              </a:ext>
            </a:extLst>
          </p:cNvPr>
          <p:cNvGraphicFramePr/>
          <p:nvPr/>
        </p:nvGraphicFramePr>
        <p:xfrm>
          <a:off x="286079" y="1136381"/>
          <a:ext cx="9333843" cy="494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7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5"/>
          <p:cNvSpPr>
            <a:spLocks noGrp="1"/>
          </p:cNvSpPr>
          <p:nvPr>
            <p:ph type="title"/>
          </p:nvPr>
        </p:nvSpPr>
        <p:spPr>
          <a:xfrm>
            <a:off x="2429109" y="167114"/>
            <a:ext cx="6200541" cy="873635"/>
          </a:xfrm>
        </p:spPr>
        <p:txBody>
          <a:bodyPr/>
          <a:lstStyle/>
          <a:p>
            <a:r>
              <a:rPr lang="en-US" dirty="0">
                <a:latin typeface="Arial"/>
                <a:cs typeface="Arial"/>
              </a:rPr>
              <a:t>SALGA MANDATE</a:t>
            </a:r>
          </a:p>
        </p:txBody>
      </p:sp>
      <p:pic>
        <p:nvPicPr>
          <p:cNvPr id="8" name="Picture 7">
            <a:extLst>
              <a:ext uri="{FF2B5EF4-FFF2-40B4-BE49-F238E27FC236}">
                <a16:creationId xmlns:a16="http://schemas.microsoft.com/office/drawing/2014/main" id="{64809C0B-C67B-41CC-B46F-777D5694B799}"/>
              </a:ext>
            </a:extLst>
          </p:cNvPr>
          <p:cNvPicPr>
            <a:picLocks noChangeAspect="1"/>
          </p:cNvPicPr>
          <p:nvPr/>
        </p:nvPicPr>
        <p:blipFill>
          <a:blip r:embed="rId2"/>
          <a:stretch>
            <a:fillRect/>
          </a:stretch>
        </p:blipFill>
        <p:spPr>
          <a:xfrm>
            <a:off x="1012581" y="1282882"/>
            <a:ext cx="7988543" cy="4897633"/>
          </a:xfrm>
          <a:prstGeom prst="rect">
            <a:avLst/>
          </a:prstGeom>
        </p:spPr>
      </p:pic>
    </p:spTree>
    <p:extLst>
      <p:ext uri="{BB962C8B-B14F-4D97-AF65-F5344CB8AC3E}">
        <p14:creationId xmlns:p14="http://schemas.microsoft.com/office/powerpoint/2010/main" val="425766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t>5</a:t>
            </a:fld>
            <a:endParaRPr lang="en-US" dirty="0"/>
          </a:p>
        </p:txBody>
      </p:sp>
      <p:sp>
        <p:nvSpPr>
          <p:cNvPr id="5" name="Slide Number Placeholder 3">
            <a:extLst>
              <a:ext uri="{FF2B5EF4-FFF2-40B4-BE49-F238E27FC236}">
                <a16:creationId xmlns:a16="http://schemas.microsoft.com/office/drawing/2014/main" id="{682353A1-B10F-47F1-AD87-D47DB380D3E5}"/>
              </a:ext>
            </a:extLst>
          </p:cNvPr>
          <p:cNvSpPr txBox="1">
            <a:spLocks/>
          </p:cNvSpPr>
          <p:nvPr/>
        </p:nvSpPr>
        <p:spPr>
          <a:xfrm>
            <a:off x="7099300" y="6356350"/>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C04D4C-DC45-834A-A759-F6658CE957E3}" type="slidenum">
              <a:rPr lang="en-US" smtClean="0"/>
              <a:pPr/>
              <a:t>5</a:t>
            </a:fld>
            <a:endParaRPr lang="en-US" dirty="0"/>
          </a:p>
        </p:txBody>
      </p:sp>
      <p:sp>
        <p:nvSpPr>
          <p:cNvPr id="7" name="Title 3">
            <a:extLst>
              <a:ext uri="{FF2B5EF4-FFF2-40B4-BE49-F238E27FC236}">
                <a16:creationId xmlns:a16="http://schemas.microsoft.com/office/drawing/2014/main" id="{5E4158CC-C254-4BC0-B068-7BBB88F60549}"/>
              </a:ext>
            </a:extLst>
          </p:cNvPr>
          <p:cNvSpPr txBox="1">
            <a:spLocks/>
          </p:cNvSpPr>
          <p:nvPr/>
        </p:nvSpPr>
        <p:spPr>
          <a:xfrm>
            <a:off x="2152342" y="125019"/>
            <a:ext cx="6601129" cy="1020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lvl="0">
              <a:defRPr/>
            </a:pPr>
            <a:r>
              <a:rPr lang="en-GB" sz="2800" dirty="0">
                <a:latin typeface="Arial" panose="020B0604020202020204" pitchFamily="34" charset="0"/>
                <a:cs typeface="Arial" panose="020B0604020202020204" pitchFamily="34" charset="0"/>
              </a:rPr>
              <a:t>KEY INTERLINKING CHALLENGES </a:t>
            </a:r>
          </a:p>
          <a:p>
            <a:pPr lvl="0">
              <a:defRPr/>
            </a:pPr>
            <a:r>
              <a:rPr lang="en-GB" sz="2800" dirty="0">
                <a:latin typeface="Arial" panose="020B0604020202020204" pitchFamily="34" charset="0"/>
                <a:cs typeface="Arial" panose="020B0604020202020204" pitchFamily="34" charset="0"/>
              </a:rPr>
              <a:t>FACING THE SECTOR</a:t>
            </a:r>
            <a:endPar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Freeform: Shape 86">
            <a:extLst>
              <a:ext uri="{FF2B5EF4-FFF2-40B4-BE49-F238E27FC236}">
                <a16:creationId xmlns:a16="http://schemas.microsoft.com/office/drawing/2014/main" id="{6015A427-267A-44AA-81A0-2175F37B3010}"/>
              </a:ext>
            </a:extLst>
          </p:cNvPr>
          <p:cNvSpPr/>
          <p:nvPr/>
        </p:nvSpPr>
        <p:spPr>
          <a:xfrm rot="18900000">
            <a:off x="3420038" y="3245334"/>
            <a:ext cx="1898918" cy="1371447"/>
          </a:xfrm>
          <a:custGeom>
            <a:avLst/>
            <a:gdLst>
              <a:gd name="connsiteX0" fmla="*/ 1922010 w 2092751"/>
              <a:gd name="connsiteY0" fmla="*/ 670688 h 1684487"/>
              <a:gd name="connsiteX1" fmla="*/ 2092751 w 2092751"/>
              <a:gd name="connsiteY1" fmla="*/ 670688 h 1684487"/>
              <a:gd name="connsiteX2" fmla="*/ 2092751 w 2092751"/>
              <a:gd name="connsiteY2" fmla="*/ 1013798 h 1684487"/>
              <a:gd name="connsiteX3" fmla="*/ 2092751 w 2092751"/>
              <a:gd name="connsiteY3" fmla="*/ 1184540 h 1684487"/>
              <a:gd name="connsiteX4" fmla="*/ 2092751 w 2092751"/>
              <a:gd name="connsiteY4" fmla="*/ 1403734 h 1684487"/>
              <a:gd name="connsiteX5" fmla="*/ 1811998 w 2092751"/>
              <a:gd name="connsiteY5" fmla="*/ 1684487 h 1684487"/>
              <a:gd name="connsiteX6" fmla="*/ 1619295 w 2092751"/>
              <a:gd name="connsiteY6" fmla="*/ 1684487 h 1684487"/>
              <a:gd name="connsiteX7" fmla="*/ 1619295 w 2092751"/>
              <a:gd name="connsiteY7" fmla="*/ 1499065 h 1684487"/>
              <a:gd name="connsiteX8" fmla="*/ 1760221 w 2092751"/>
              <a:gd name="connsiteY8" fmla="*/ 1499065 h 1684487"/>
              <a:gd name="connsiteX9" fmla="*/ 1922010 w 2092751"/>
              <a:gd name="connsiteY9" fmla="*/ 1337276 h 1684487"/>
              <a:gd name="connsiteX10" fmla="*/ 1922010 w 2092751"/>
              <a:gd name="connsiteY10" fmla="*/ 1184540 h 1684487"/>
              <a:gd name="connsiteX11" fmla="*/ 1922010 w 2092751"/>
              <a:gd name="connsiteY11" fmla="*/ 1013798 h 1684487"/>
              <a:gd name="connsiteX12" fmla="*/ 671249 w 2092751"/>
              <a:gd name="connsiteY12" fmla="*/ 0 h 1684487"/>
              <a:gd name="connsiteX13" fmla="*/ 1433874 w 2092751"/>
              <a:gd name="connsiteY13" fmla="*/ 0 h 1684487"/>
              <a:gd name="connsiteX14" fmla="*/ 1619295 w 2092751"/>
              <a:gd name="connsiteY14" fmla="*/ 0 h 1684487"/>
              <a:gd name="connsiteX15" fmla="*/ 1811998 w 2092751"/>
              <a:gd name="connsiteY15" fmla="*/ 0 h 1684487"/>
              <a:gd name="connsiteX16" fmla="*/ 2092751 w 2092751"/>
              <a:gd name="connsiteY16" fmla="*/ 280753 h 1684487"/>
              <a:gd name="connsiteX17" fmla="*/ 2092751 w 2092751"/>
              <a:gd name="connsiteY17" fmla="*/ 499946 h 1684487"/>
              <a:gd name="connsiteX18" fmla="*/ 1922010 w 2092751"/>
              <a:gd name="connsiteY18" fmla="*/ 499946 h 1684487"/>
              <a:gd name="connsiteX19" fmla="*/ 1922010 w 2092751"/>
              <a:gd name="connsiteY19" fmla="*/ 347209 h 1684487"/>
              <a:gd name="connsiteX20" fmla="*/ 1760221 w 2092751"/>
              <a:gd name="connsiteY20" fmla="*/ 185420 h 1684487"/>
              <a:gd name="connsiteX21" fmla="*/ 1619295 w 2092751"/>
              <a:gd name="connsiteY21" fmla="*/ 185420 h 1684487"/>
              <a:gd name="connsiteX22" fmla="*/ 1433874 w 2092751"/>
              <a:gd name="connsiteY22" fmla="*/ 185420 h 1684487"/>
              <a:gd name="connsiteX23" fmla="*/ 723027 w 2092751"/>
              <a:gd name="connsiteY23" fmla="*/ 185420 h 1684487"/>
              <a:gd name="connsiteX24" fmla="*/ 561238 w 2092751"/>
              <a:gd name="connsiteY24" fmla="*/ 347209 h 1684487"/>
              <a:gd name="connsiteX25" fmla="*/ 561238 w 2092751"/>
              <a:gd name="connsiteY25" fmla="*/ 426798 h 1684487"/>
              <a:gd name="connsiteX26" fmla="*/ 605613 w 2092751"/>
              <a:gd name="connsiteY26" fmla="*/ 440572 h 1684487"/>
              <a:gd name="connsiteX27" fmla="*/ 871858 w 2092751"/>
              <a:gd name="connsiteY27" fmla="*/ 842244 h 1684487"/>
              <a:gd name="connsiteX28" fmla="*/ 605613 w 2092751"/>
              <a:gd name="connsiteY28" fmla="*/ 1243915 h 1684487"/>
              <a:gd name="connsiteX29" fmla="*/ 561238 w 2092751"/>
              <a:gd name="connsiteY29" fmla="*/ 1257690 h 1684487"/>
              <a:gd name="connsiteX30" fmla="*/ 561238 w 2092751"/>
              <a:gd name="connsiteY30" fmla="*/ 1337276 h 1684487"/>
              <a:gd name="connsiteX31" fmla="*/ 723027 w 2092751"/>
              <a:gd name="connsiteY31" fmla="*/ 1499065 h 1684487"/>
              <a:gd name="connsiteX32" fmla="*/ 1433874 w 2092751"/>
              <a:gd name="connsiteY32" fmla="*/ 1499065 h 1684487"/>
              <a:gd name="connsiteX33" fmla="*/ 1433874 w 2092751"/>
              <a:gd name="connsiteY33" fmla="*/ 1684487 h 1684487"/>
              <a:gd name="connsiteX34" fmla="*/ 671249 w 2092751"/>
              <a:gd name="connsiteY34" fmla="*/ 1684487 h 1684487"/>
              <a:gd name="connsiteX35" fmla="*/ 390496 w 2092751"/>
              <a:gd name="connsiteY35" fmla="*/ 1403734 h 1684487"/>
              <a:gd name="connsiteX36" fmla="*/ 390496 w 2092751"/>
              <a:gd name="connsiteY36" fmla="*/ 1273593 h 1684487"/>
              <a:gd name="connsiteX37" fmla="*/ 348074 w 2092751"/>
              <a:gd name="connsiteY37" fmla="*/ 1269316 h 1684487"/>
              <a:gd name="connsiteX38" fmla="*/ 0 w 2092751"/>
              <a:gd name="connsiteY38" fmla="*/ 842244 h 1684487"/>
              <a:gd name="connsiteX39" fmla="*/ 348074 w 2092751"/>
              <a:gd name="connsiteY39" fmla="*/ 415171 h 1684487"/>
              <a:gd name="connsiteX40" fmla="*/ 390496 w 2092751"/>
              <a:gd name="connsiteY40" fmla="*/ 410895 h 1684487"/>
              <a:gd name="connsiteX41" fmla="*/ 390496 w 2092751"/>
              <a:gd name="connsiteY41" fmla="*/ 280753 h 1684487"/>
              <a:gd name="connsiteX42" fmla="*/ 671249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1922010" y="670688"/>
                </a:moveTo>
                <a:lnTo>
                  <a:pt x="2092751" y="670688"/>
                </a:lnTo>
                <a:lnTo>
                  <a:pt x="2092751" y="1013798"/>
                </a:lnTo>
                <a:lnTo>
                  <a:pt x="2092751" y="1184540"/>
                </a:lnTo>
                <a:lnTo>
                  <a:pt x="2092751" y="1403734"/>
                </a:lnTo>
                <a:cubicBezTo>
                  <a:pt x="2092751" y="1558790"/>
                  <a:pt x="1967054" y="1684487"/>
                  <a:pt x="1811998" y="1684487"/>
                </a:cubicBezTo>
                <a:lnTo>
                  <a:pt x="1619295" y="1684487"/>
                </a:lnTo>
                <a:lnTo>
                  <a:pt x="1619295" y="1499065"/>
                </a:lnTo>
                <a:lnTo>
                  <a:pt x="1760221" y="1499065"/>
                </a:lnTo>
                <a:cubicBezTo>
                  <a:pt x="1849575" y="1499065"/>
                  <a:pt x="1922010" y="1426630"/>
                  <a:pt x="1922010" y="1337276"/>
                </a:cubicBezTo>
                <a:lnTo>
                  <a:pt x="1922010" y="1184540"/>
                </a:lnTo>
                <a:lnTo>
                  <a:pt x="1922010" y="1013798"/>
                </a:lnTo>
                <a:close/>
                <a:moveTo>
                  <a:pt x="671249" y="0"/>
                </a:moveTo>
                <a:lnTo>
                  <a:pt x="1433874" y="0"/>
                </a:lnTo>
                <a:lnTo>
                  <a:pt x="1619295" y="0"/>
                </a:lnTo>
                <a:lnTo>
                  <a:pt x="1811998" y="0"/>
                </a:lnTo>
                <a:cubicBezTo>
                  <a:pt x="1967054" y="0"/>
                  <a:pt x="2092751" y="125697"/>
                  <a:pt x="2092751" y="280753"/>
                </a:cubicBezTo>
                <a:lnTo>
                  <a:pt x="2092751" y="499946"/>
                </a:lnTo>
                <a:lnTo>
                  <a:pt x="1922010" y="499946"/>
                </a:lnTo>
                <a:lnTo>
                  <a:pt x="1922010" y="347209"/>
                </a:lnTo>
                <a:cubicBezTo>
                  <a:pt x="1922010" y="257855"/>
                  <a:pt x="1849575" y="185420"/>
                  <a:pt x="1760221" y="185420"/>
                </a:cubicBezTo>
                <a:lnTo>
                  <a:pt x="1619295" y="185420"/>
                </a:lnTo>
                <a:lnTo>
                  <a:pt x="1433874" y="185420"/>
                </a:lnTo>
                <a:lnTo>
                  <a:pt x="723027" y="185420"/>
                </a:lnTo>
                <a:cubicBezTo>
                  <a:pt x="633673" y="185420"/>
                  <a:pt x="561238" y="257855"/>
                  <a:pt x="561238" y="347209"/>
                </a:cubicBezTo>
                <a:lnTo>
                  <a:pt x="561238" y="426798"/>
                </a:lnTo>
                <a:lnTo>
                  <a:pt x="605613" y="440572"/>
                </a:lnTo>
                <a:cubicBezTo>
                  <a:pt x="762074" y="506750"/>
                  <a:pt x="871858" y="661676"/>
                  <a:pt x="871858" y="842244"/>
                </a:cubicBezTo>
                <a:cubicBezTo>
                  <a:pt x="871858" y="1022812"/>
                  <a:pt x="762074" y="1177738"/>
                  <a:pt x="605613" y="1243915"/>
                </a:cubicBezTo>
                <a:lnTo>
                  <a:pt x="561238" y="1257690"/>
                </a:lnTo>
                <a:lnTo>
                  <a:pt x="561238" y="1337276"/>
                </a:lnTo>
                <a:cubicBezTo>
                  <a:pt x="561238" y="1426630"/>
                  <a:pt x="633673" y="1499065"/>
                  <a:pt x="723027" y="1499065"/>
                </a:cubicBezTo>
                <a:lnTo>
                  <a:pt x="1433874" y="1499065"/>
                </a:lnTo>
                <a:lnTo>
                  <a:pt x="1433874" y="1684487"/>
                </a:lnTo>
                <a:lnTo>
                  <a:pt x="671249" y="1684487"/>
                </a:lnTo>
                <a:cubicBezTo>
                  <a:pt x="516193" y="1684487"/>
                  <a:pt x="390496" y="1558790"/>
                  <a:pt x="390496" y="1403734"/>
                </a:cubicBezTo>
                <a:lnTo>
                  <a:pt x="390496" y="1273593"/>
                </a:lnTo>
                <a:lnTo>
                  <a:pt x="348074" y="1269316"/>
                </a:lnTo>
                <a:cubicBezTo>
                  <a:pt x="149429" y="1228668"/>
                  <a:pt x="0" y="1052906"/>
                  <a:pt x="0" y="842244"/>
                </a:cubicBezTo>
                <a:cubicBezTo>
                  <a:pt x="0" y="631582"/>
                  <a:pt x="149429" y="455820"/>
                  <a:pt x="348074" y="415171"/>
                </a:cubicBezTo>
                <a:lnTo>
                  <a:pt x="390496" y="410895"/>
                </a:lnTo>
                <a:lnTo>
                  <a:pt x="390496" y="280753"/>
                </a:lnTo>
                <a:cubicBezTo>
                  <a:pt x="390496" y="125697"/>
                  <a:pt x="516193" y="0"/>
                  <a:pt x="671249" y="0"/>
                </a:cubicBezTo>
                <a:close/>
              </a:path>
            </a:pathLst>
          </a:cu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a:ea typeface="+mn-ea"/>
              <a:cs typeface="+mn-cs"/>
            </a:endParaRPr>
          </a:p>
        </p:txBody>
      </p:sp>
      <p:sp>
        <p:nvSpPr>
          <p:cNvPr id="10" name="Freeform: Shape 83">
            <a:extLst>
              <a:ext uri="{FF2B5EF4-FFF2-40B4-BE49-F238E27FC236}">
                <a16:creationId xmlns:a16="http://schemas.microsoft.com/office/drawing/2014/main" id="{372A60BD-E508-49D6-A052-CFEED1A52EA2}"/>
              </a:ext>
            </a:extLst>
          </p:cNvPr>
          <p:cNvSpPr/>
          <p:nvPr/>
        </p:nvSpPr>
        <p:spPr>
          <a:xfrm rot="17896562">
            <a:off x="3581551" y="1877955"/>
            <a:ext cx="1528468" cy="1703841"/>
          </a:xfrm>
          <a:custGeom>
            <a:avLst/>
            <a:gdLst>
              <a:gd name="connsiteX0" fmla="*/ 0 w 1684487"/>
              <a:gd name="connsiteY0" fmla="*/ 1607483 h 2092751"/>
              <a:gd name="connsiteX1" fmla="*/ 185421 w 1684487"/>
              <a:gd name="connsiteY1" fmla="*/ 1607483 h 2092751"/>
              <a:gd name="connsiteX2" fmla="*/ 185421 w 1684487"/>
              <a:gd name="connsiteY2" fmla="*/ 1760220 h 2092751"/>
              <a:gd name="connsiteX3" fmla="*/ 347210 w 1684487"/>
              <a:gd name="connsiteY3" fmla="*/ 1922009 h 2092751"/>
              <a:gd name="connsiteX4" fmla="*/ 488136 w 1684487"/>
              <a:gd name="connsiteY4" fmla="*/ 1922009 h 2092751"/>
              <a:gd name="connsiteX5" fmla="*/ 658877 w 1684487"/>
              <a:gd name="connsiteY5" fmla="*/ 1922009 h 2092751"/>
              <a:gd name="connsiteX6" fmla="*/ 1001987 w 1684487"/>
              <a:gd name="connsiteY6" fmla="*/ 1922009 h 2092751"/>
              <a:gd name="connsiteX7" fmla="*/ 1001987 w 1684487"/>
              <a:gd name="connsiteY7" fmla="*/ 2092751 h 2092751"/>
              <a:gd name="connsiteX8" fmla="*/ 658877 w 1684487"/>
              <a:gd name="connsiteY8" fmla="*/ 2092751 h 2092751"/>
              <a:gd name="connsiteX9" fmla="*/ 488136 w 1684487"/>
              <a:gd name="connsiteY9" fmla="*/ 2092751 h 2092751"/>
              <a:gd name="connsiteX10" fmla="*/ 280753 w 1684487"/>
              <a:gd name="connsiteY10" fmla="*/ 2092751 h 2092751"/>
              <a:gd name="connsiteX11" fmla="*/ 0 w 1684487"/>
              <a:gd name="connsiteY11" fmla="*/ 1811998 h 2092751"/>
              <a:gd name="connsiteX12" fmla="*/ 842243 w 1684487"/>
              <a:gd name="connsiteY12" fmla="*/ 0 h 2092751"/>
              <a:gd name="connsiteX13" fmla="*/ 1269316 w 1684487"/>
              <a:gd name="connsiteY13" fmla="*/ 348074 h 2092751"/>
              <a:gd name="connsiteX14" fmla="*/ 1273592 w 1684487"/>
              <a:gd name="connsiteY14" fmla="*/ 390496 h 2092751"/>
              <a:gd name="connsiteX15" fmla="*/ 1403734 w 1684487"/>
              <a:gd name="connsiteY15" fmla="*/ 390496 h 2092751"/>
              <a:gd name="connsiteX16" fmla="*/ 1684487 w 1684487"/>
              <a:gd name="connsiteY16" fmla="*/ 671249 h 2092751"/>
              <a:gd name="connsiteX17" fmla="*/ 1684487 w 1684487"/>
              <a:gd name="connsiteY17" fmla="*/ 1422063 h 2092751"/>
              <a:gd name="connsiteX18" fmla="*/ 1684487 w 1684487"/>
              <a:gd name="connsiteY18" fmla="*/ 1607485 h 2092751"/>
              <a:gd name="connsiteX19" fmla="*/ 1684487 w 1684487"/>
              <a:gd name="connsiteY19" fmla="*/ 1811998 h 2092751"/>
              <a:gd name="connsiteX20" fmla="*/ 1403734 w 1684487"/>
              <a:gd name="connsiteY20" fmla="*/ 2092751 h 2092751"/>
              <a:gd name="connsiteX21" fmla="*/ 1172729 w 1684487"/>
              <a:gd name="connsiteY21" fmla="*/ 2092751 h 2092751"/>
              <a:gd name="connsiteX22" fmla="*/ 1172729 w 1684487"/>
              <a:gd name="connsiteY22" fmla="*/ 1922009 h 2092751"/>
              <a:gd name="connsiteX23" fmla="*/ 1337277 w 1684487"/>
              <a:gd name="connsiteY23" fmla="*/ 1922009 h 2092751"/>
              <a:gd name="connsiteX24" fmla="*/ 1499066 w 1684487"/>
              <a:gd name="connsiteY24" fmla="*/ 1760220 h 2092751"/>
              <a:gd name="connsiteX25" fmla="*/ 1499066 w 1684487"/>
              <a:gd name="connsiteY25" fmla="*/ 1607485 h 2092751"/>
              <a:gd name="connsiteX26" fmla="*/ 1499066 w 1684487"/>
              <a:gd name="connsiteY26" fmla="*/ 1422063 h 2092751"/>
              <a:gd name="connsiteX27" fmla="*/ 1499066 w 1684487"/>
              <a:gd name="connsiteY27" fmla="*/ 723026 h 2092751"/>
              <a:gd name="connsiteX28" fmla="*/ 1337277 w 1684487"/>
              <a:gd name="connsiteY28" fmla="*/ 561237 h 2092751"/>
              <a:gd name="connsiteX29" fmla="*/ 1257690 w 1684487"/>
              <a:gd name="connsiteY29" fmla="*/ 561237 h 2092751"/>
              <a:gd name="connsiteX30" fmla="*/ 1243915 w 1684487"/>
              <a:gd name="connsiteY30" fmla="*/ 605612 h 2092751"/>
              <a:gd name="connsiteX31" fmla="*/ 842243 w 1684487"/>
              <a:gd name="connsiteY31" fmla="*/ 871858 h 2092751"/>
              <a:gd name="connsiteX32" fmla="*/ 440572 w 1684487"/>
              <a:gd name="connsiteY32" fmla="*/ 605612 h 2092751"/>
              <a:gd name="connsiteX33" fmla="*/ 426797 w 1684487"/>
              <a:gd name="connsiteY33" fmla="*/ 561237 h 2092751"/>
              <a:gd name="connsiteX34" fmla="*/ 347210 w 1684487"/>
              <a:gd name="connsiteY34" fmla="*/ 561237 h 2092751"/>
              <a:gd name="connsiteX35" fmla="*/ 185421 w 1684487"/>
              <a:gd name="connsiteY35" fmla="*/ 723026 h 2092751"/>
              <a:gd name="connsiteX36" fmla="*/ 185421 w 1684487"/>
              <a:gd name="connsiteY36" fmla="*/ 1422063 h 2092751"/>
              <a:gd name="connsiteX37" fmla="*/ 0 w 1684487"/>
              <a:gd name="connsiteY37" fmla="*/ 1422063 h 2092751"/>
              <a:gd name="connsiteX38" fmla="*/ 0 w 1684487"/>
              <a:gd name="connsiteY38" fmla="*/ 671249 h 2092751"/>
              <a:gd name="connsiteX39" fmla="*/ 280753 w 1684487"/>
              <a:gd name="connsiteY39" fmla="*/ 390496 h 2092751"/>
              <a:gd name="connsiteX40" fmla="*/ 410894 w 1684487"/>
              <a:gd name="connsiteY40" fmla="*/ 390496 h 2092751"/>
              <a:gd name="connsiteX41" fmla="*/ 415171 w 1684487"/>
              <a:gd name="connsiteY41" fmla="*/ 348074 h 2092751"/>
              <a:gd name="connsiteX42" fmla="*/ 84224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0" y="1607483"/>
                </a:moveTo>
                <a:lnTo>
                  <a:pt x="185421" y="1607483"/>
                </a:lnTo>
                <a:lnTo>
                  <a:pt x="185421" y="1760220"/>
                </a:lnTo>
                <a:cubicBezTo>
                  <a:pt x="185421" y="1849574"/>
                  <a:pt x="257856" y="1922009"/>
                  <a:pt x="347210" y="1922009"/>
                </a:cubicBezTo>
                <a:lnTo>
                  <a:pt x="488136" y="1922009"/>
                </a:lnTo>
                <a:lnTo>
                  <a:pt x="658877" y="1922009"/>
                </a:lnTo>
                <a:lnTo>
                  <a:pt x="1001987" y="1922009"/>
                </a:lnTo>
                <a:lnTo>
                  <a:pt x="1001987" y="2092751"/>
                </a:lnTo>
                <a:lnTo>
                  <a:pt x="658877" y="2092751"/>
                </a:lnTo>
                <a:lnTo>
                  <a:pt x="488136" y="2092751"/>
                </a:lnTo>
                <a:lnTo>
                  <a:pt x="280753" y="2092751"/>
                </a:lnTo>
                <a:cubicBezTo>
                  <a:pt x="125697" y="2092751"/>
                  <a:pt x="0" y="1967054"/>
                  <a:pt x="0" y="1811998"/>
                </a:cubicBezTo>
                <a:close/>
                <a:moveTo>
                  <a:pt x="842243" y="0"/>
                </a:moveTo>
                <a:cubicBezTo>
                  <a:pt x="1052906" y="0"/>
                  <a:pt x="1228667" y="149429"/>
                  <a:pt x="1269316" y="348074"/>
                </a:cubicBezTo>
                <a:lnTo>
                  <a:pt x="1273592" y="390496"/>
                </a:lnTo>
                <a:lnTo>
                  <a:pt x="1403734" y="390496"/>
                </a:lnTo>
                <a:cubicBezTo>
                  <a:pt x="1558790" y="390496"/>
                  <a:pt x="1684487" y="516193"/>
                  <a:pt x="1684487" y="671249"/>
                </a:cubicBezTo>
                <a:lnTo>
                  <a:pt x="1684487" y="1422063"/>
                </a:lnTo>
                <a:lnTo>
                  <a:pt x="1684487" y="1607485"/>
                </a:lnTo>
                <a:lnTo>
                  <a:pt x="1684487" y="1811998"/>
                </a:lnTo>
                <a:cubicBezTo>
                  <a:pt x="1684487" y="1967054"/>
                  <a:pt x="1558790" y="2092751"/>
                  <a:pt x="1403734" y="2092751"/>
                </a:cubicBezTo>
                <a:lnTo>
                  <a:pt x="1172729" y="2092751"/>
                </a:lnTo>
                <a:lnTo>
                  <a:pt x="1172729" y="1922009"/>
                </a:lnTo>
                <a:lnTo>
                  <a:pt x="1337277" y="1922009"/>
                </a:lnTo>
                <a:cubicBezTo>
                  <a:pt x="1426631" y="1922009"/>
                  <a:pt x="1499066" y="1849574"/>
                  <a:pt x="1499066" y="1760220"/>
                </a:cubicBezTo>
                <a:lnTo>
                  <a:pt x="1499066" y="1607485"/>
                </a:lnTo>
                <a:lnTo>
                  <a:pt x="1499066" y="1422063"/>
                </a:lnTo>
                <a:lnTo>
                  <a:pt x="1499066" y="723026"/>
                </a:lnTo>
                <a:cubicBezTo>
                  <a:pt x="1499066" y="633672"/>
                  <a:pt x="1426631" y="561237"/>
                  <a:pt x="1337277" y="561237"/>
                </a:cubicBezTo>
                <a:lnTo>
                  <a:pt x="1257690" y="561237"/>
                </a:lnTo>
                <a:lnTo>
                  <a:pt x="1243915" y="605612"/>
                </a:lnTo>
                <a:cubicBezTo>
                  <a:pt x="1177737" y="762074"/>
                  <a:pt x="1022811" y="871858"/>
                  <a:pt x="842243" y="871858"/>
                </a:cubicBezTo>
                <a:cubicBezTo>
                  <a:pt x="661676" y="871858"/>
                  <a:pt x="506749" y="762074"/>
                  <a:pt x="440572" y="605612"/>
                </a:cubicBezTo>
                <a:lnTo>
                  <a:pt x="426797" y="561237"/>
                </a:lnTo>
                <a:lnTo>
                  <a:pt x="347210" y="561237"/>
                </a:lnTo>
                <a:cubicBezTo>
                  <a:pt x="257856" y="561237"/>
                  <a:pt x="185421" y="633672"/>
                  <a:pt x="185421" y="723026"/>
                </a:cubicBezTo>
                <a:lnTo>
                  <a:pt x="185421" y="1422063"/>
                </a:lnTo>
                <a:lnTo>
                  <a:pt x="0" y="1422063"/>
                </a:lnTo>
                <a:lnTo>
                  <a:pt x="0" y="671249"/>
                </a:lnTo>
                <a:cubicBezTo>
                  <a:pt x="0" y="516193"/>
                  <a:pt x="125697" y="390496"/>
                  <a:pt x="280753" y="390496"/>
                </a:cubicBezTo>
                <a:lnTo>
                  <a:pt x="410894" y="390496"/>
                </a:lnTo>
                <a:lnTo>
                  <a:pt x="415171" y="348074"/>
                </a:lnTo>
                <a:cubicBezTo>
                  <a:pt x="455820" y="149429"/>
                  <a:pt x="631581" y="0"/>
                  <a:pt x="842243" y="0"/>
                </a:cubicBezTo>
                <a:close/>
              </a:path>
            </a:pathLst>
          </a:custGeom>
          <a:solidFill>
            <a:srgbClr val="CB9661"/>
          </a:solidFill>
          <a:ln w="12700" cap="flat" cmpd="sng" algn="ctr">
            <a:solidFill>
              <a:srgbClr val="CB966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a:ea typeface="+mn-ea"/>
              <a:cs typeface="+mn-cs"/>
            </a:endParaRPr>
          </a:p>
        </p:txBody>
      </p:sp>
      <p:sp>
        <p:nvSpPr>
          <p:cNvPr id="11" name="Freeform: Shape 88">
            <a:extLst>
              <a:ext uri="{FF2B5EF4-FFF2-40B4-BE49-F238E27FC236}">
                <a16:creationId xmlns:a16="http://schemas.microsoft.com/office/drawing/2014/main" id="{24A40D42-6DDF-48F0-B4B9-32232CE41379}"/>
              </a:ext>
            </a:extLst>
          </p:cNvPr>
          <p:cNvSpPr/>
          <p:nvPr/>
        </p:nvSpPr>
        <p:spPr>
          <a:xfrm rot="20517261">
            <a:off x="4503448" y="2012397"/>
            <a:ext cx="1898918" cy="1371447"/>
          </a:xfrm>
          <a:custGeom>
            <a:avLst/>
            <a:gdLst>
              <a:gd name="connsiteX0" fmla="*/ 682500 w 2092751"/>
              <a:gd name="connsiteY0" fmla="*/ 0 h 1684487"/>
              <a:gd name="connsiteX1" fmla="*/ 1421502 w 2092751"/>
              <a:gd name="connsiteY1" fmla="*/ 0 h 1684487"/>
              <a:gd name="connsiteX2" fmla="*/ 1702255 w 2092751"/>
              <a:gd name="connsiteY2" fmla="*/ 280753 h 1684487"/>
              <a:gd name="connsiteX3" fmla="*/ 1702255 w 2092751"/>
              <a:gd name="connsiteY3" fmla="*/ 410894 h 1684487"/>
              <a:gd name="connsiteX4" fmla="*/ 1744677 w 2092751"/>
              <a:gd name="connsiteY4" fmla="*/ 415171 h 1684487"/>
              <a:gd name="connsiteX5" fmla="*/ 2092751 w 2092751"/>
              <a:gd name="connsiteY5" fmla="*/ 842243 h 1684487"/>
              <a:gd name="connsiteX6" fmla="*/ 1744677 w 2092751"/>
              <a:gd name="connsiteY6" fmla="*/ 1269316 h 1684487"/>
              <a:gd name="connsiteX7" fmla="*/ 1702255 w 2092751"/>
              <a:gd name="connsiteY7" fmla="*/ 1273592 h 1684487"/>
              <a:gd name="connsiteX8" fmla="*/ 1702255 w 2092751"/>
              <a:gd name="connsiteY8" fmla="*/ 1403734 h 1684487"/>
              <a:gd name="connsiteX9" fmla="*/ 1421502 w 2092751"/>
              <a:gd name="connsiteY9" fmla="*/ 1684487 h 1684487"/>
              <a:gd name="connsiteX10" fmla="*/ 682500 w 2092751"/>
              <a:gd name="connsiteY10" fmla="*/ 1684487 h 1684487"/>
              <a:gd name="connsiteX11" fmla="*/ 497079 w 2092751"/>
              <a:gd name="connsiteY11" fmla="*/ 1684487 h 1684487"/>
              <a:gd name="connsiteX12" fmla="*/ 280753 w 2092751"/>
              <a:gd name="connsiteY12" fmla="*/ 1684487 h 1684487"/>
              <a:gd name="connsiteX13" fmla="*/ 0 w 2092751"/>
              <a:gd name="connsiteY13" fmla="*/ 1403734 h 1684487"/>
              <a:gd name="connsiteX14" fmla="*/ 0 w 2092751"/>
              <a:gd name="connsiteY14" fmla="*/ 1184540 h 1684487"/>
              <a:gd name="connsiteX15" fmla="*/ 170742 w 2092751"/>
              <a:gd name="connsiteY15" fmla="*/ 1184540 h 1684487"/>
              <a:gd name="connsiteX16" fmla="*/ 170742 w 2092751"/>
              <a:gd name="connsiteY16" fmla="*/ 1337277 h 1684487"/>
              <a:gd name="connsiteX17" fmla="*/ 332531 w 2092751"/>
              <a:gd name="connsiteY17" fmla="*/ 1499066 h 1684487"/>
              <a:gd name="connsiteX18" fmla="*/ 497079 w 2092751"/>
              <a:gd name="connsiteY18" fmla="*/ 1499066 h 1684487"/>
              <a:gd name="connsiteX19" fmla="*/ 682500 w 2092751"/>
              <a:gd name="connsiteY19" fmla="*/ 1499067 h 1684487"/>
              <a:gd name="connsiteX20" fmla="*/ 1369725 w 2092751"/>
              <a:gd name="connsiteY20" fmla="*/ 1499067 h 1684487"/>
              <a:gd name="connsiteX21" fmla="*/ 1531514 w 2092751"/>
              <a:gd name="connsiteY21" fmla="*/ 1337278 h 1684487"/>
              <a:gd name="connsiteX22" fmla="*/ 1531514 w 2092751"/>
              <a:gd name="connsiteY22" fmla="*/ 1257690 h 1684487"/>
              <a:gd name="connsiteX23" fmla="*/ 1487138 w 2092751"/>
              <a:gd name="connsiteY23" fmla="*/ 1243915 h 1684487"/>
              <a:gd name="connsiteX24" fmla="*/ 1220893 w 2092751"/>
              <a:gd name="connsiteY24" fmla="*/ 842243 h 1684487"/>
              <a:gd name="connsiteX25" fmla="*/ 1487138 w 2092751"/>
              <a:gd name="connsiteY25" fmla="*/ 440572 h 1684487"/>
              <a:gd name="connsiteX26" fmla="*/ 1531514 w 2092751"/>
              <a:gd name="connsiteY26" fmla="*/ 426797 h 1684487"/>
              <a:gd name="connsiteX27" fmla="*/ 1531514 w 2092751"/>
              <a:gd name="connsiteY27" fmla="*/ 347211 h 1684487"/>
              <a:gd name="connsiteX28" fmla="*/ 1369725 w 2092751"/>
              <a:gd name="connsiteY28" fmla="*/ 185422 h 1684487"/>
              <a:gd name="connsiteX29" fmla="*/ 682500 w 2092751"/>
              <a:gd name="connsiteY29" fmla="*/ 185422 h 1684487"/>
              <a:gd name="connsiteX30" fmla="*/ 280753 w 2092751"/>
              <a:gd name="connsiteY30" fmla="*/ 0 h 1684487"/>
              <a:gd name="connsiteX31" fmla="*/ 497079 w 2092751"/>
              <a:gd name="connsiteY31" fmla="*/ 0 h 1684487"/>
              <a:gd name="connsiteX32" fmla="*/ 497079 w 2092751"/>
              <a:gd name="connsiteY32" fmla="*/ 185422 h 1684487"/>
              <a:gd name="connsiteX33" fmla="*/ 332531 w 2092751"/>
              <a:gd name="connsiteY33" fmla="*/ 185422 h 1684487"/>
              <a:gd name="connsiteX34" fmla="*/ 170742 w 2092751"/>
              <a:gd name="connsiteY34" fmla="*/ 347211 h 1684487"/>
              <a:gd name="connsiteX35" fmla="*/ 170742 w 2092751"/>
              <a:gd name="connsiteY35" fmla="*/ 499946 h 1684487"/>
              <a:gd name="connsiteX36" fmla="*/ 170742 w 2092751"/>
              <a:gd name="connsiteY36" fmla="*/ 670688 h 1684487"/>
              <a:gd name="connsiteX37" fmla="*/ 170742 w 2092751"/>
              <a:gd name="connsiteY37" fmla="*/ 1013798 h 1684487"/>
              <a:gd name="connsiteX38" fmla="*/ 0 w 2092751"/>
              <a:gd name="connsiteY38" fmla="*/ 1013798 h 1684487"/>
              <a:gd name="connsiteX39" fmla="*/ 0 w 2092751"/>
              <a:gd name="connsiteY39" fmla="*/ 670688 h 1684487"/>
              <a:gd name="connsiteX40" fmla="*/ 0 w 2092751"/>
              <a:gd name="connsiteY40" fmla="*/ 499946 h 1684487"/>
              <a:gd name="connsiteX41" fmla="*/ 0 w 2092751"/>
              <a:gd name="connsiteY41" fmla="*/ 280753 h 1684487"/>
              <a:gd name="connsiteX42" fmla="*/ 280753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682500" y="0"/>
                </a:moveTo>
                <a:lnTo>
                  <a:pt x="1421502" y="0"/>
                </a:lnTo>
                <a:cubicBezTo>
                  <a:pt x="1576558" y="0"/>
                  <a:pt x="1702255" y="125697"/>
                  <a:pt x="1702255" y="280753"/>
                </a:cubicBezTo>
                <a:lnTo>
                  <a:pt x="1702255" y="410894"/>
                </a:lnTo>
                <a:lnTo>
                  <a:pt x="1744677" y="415171"/>
                </a:lnTo>
                <a:cubicBezTo>
                  <a:pt x="1943322" y="455819"/>
                  <a:pt x="2092751" y="631581"/>
                  <a:pt x="2092751" y="842243"/>
                </a:cubicBezTo>
                <a:cubicBezTo>
                  <a:pt x="2092751" y="1052906"/>
                  <a:pt x="1943322" y="1228667"/>
                  <a:pt x="1744677" y="1269316"/>
                </a:cubicBezTo>
                <a:lnTo>
                  <a:pt x="1702255" y="1273592"/>
                </a:lnTo>
                <a:lnTo>
                  <a:pt x="1702255" y="1403734"/>
                </a:lnTo>
                <a:cubicBezTo>
                  <a:pt x="1702255" y="1558790"/>
                  <a:pt x="1576558" y="1684487"/>
                  <a:pt x="1421502" y="1684487"/>
                </a:cubicBezTo>
                <a:lnTo>
                  <a:pt x="682500" y="1684487"/>
                </a:lnTo>
                <a:lnTo>
                  <a:pt x="497079" y="1684487"/>
                </a:lnTo>
                <a:lnTo>
                  <a:pt x="280753" y="1684487"/>
                </a:lnTo>
                <a:cubicBezTo>
                  <a:pt x="125697" y="1684487"/>
                  <a:pt x="0" y="1558790"/>
                  <a:pt x="0" y="1403734"/>
                </a:cubicBezTo>
                <a:lnTo>
                  <a:pt x="0" y="1184540"/>
                </a:lnTo>
                <a:lnTo>
                  <a:pt x="170742" y="1184540"/>
                </a:lnTo>
                <a:lnTo>
                  <a:pt x="170742" y="1337277"/>
                </a:lnTo>
                <a:cubicBezTo>
                  <a:pt x="170742" y="1426631"/>
                  <a:pt x="243177" y="1499066"/>
                  <a:pt x="332531" y="1499066"/>
                </a:cubicBezTo>
                <a:lnTo>
                  <a:pt x="497079" y="1499066"/>
                </a:lnTo>
                <a:lnTo>
                  <a:pt x="682500" y="1499067"/>
                </a:lnTo>
                <a:lnTo>
                  <a:pt x="1369725" y="1499067"/>
                </a:lnTo>
                <a:cubicBezTo>
                  <a:pt x="1459079" y="1499067"/>
                  <a:pt x="1531514" y="1426632"/>
                  <a:pt x="1531514" y="1337278"/>
                </a:cubicBezTo>
                <a:lnTo>
                  <a:pt x="1531514" y="1257690"/>
                </a:lnTo>
                <a:lnTo>
                  <a:pt x="1487138" y="1243915"/>
                </a:lnTo>
                <a:cubicBezTo>
                  <a:pt x="1330677" y="1177737"/>
                  <a:pt x="1220893" y="1022811"/>
                  <a:pt x="1220893" y="842243"/>
                </a:cubicBezTo>
                <a:cubicBezTo>
                  <a:pt x="1220893" y="661675"/>
                  <a:pt x="1330677" y="506749"/>
                  <a:pt x="1487138" y="440572"/>
                </a:cubicBezTo>
                <a:lnTo>
                  <a:pt x="1531514" y="426797"/>
                </a:lnTo>
                <a:lnTo>
                  <a:pt x="1531514" y="347211"/>
                </a:lnTo>
                <a:cubicBezTo>
                  <a:pt x="1531514" y="257857"/>
                  <a:pt x="1459079" y="185422"/>
                  <a:pt x="1369725" y="185422"/>
                </a:cubicBezTo>
                <a:lnTo>
                  <a:pt x="682500" y="185422"/>
                </a:lnTo>
                <a:close/>
                <a:moveTo>
                  <a:pt x="280753" y="0"/>
                </a:moveTo>
                <a:lnTo>
                  <a:pt x="497079" y="0"/>
                </a:lnTo>
                <a:lnTo>
                  <a:pt x="497079" y="185422"/>
                </a:lnTo>
                <a:lnTo>
                  <a:pt x="332531" y="185422"/>
                </a:lnTo>
                <a:cubicBezTo>
                  <a:pt x="243177" y="185422"/>
                  <a:pt x="170742" y="257857"/>
                  <a:pt x="170742" y="347211"/>
                </a:cubicBezTo>
                <a:lnTo>
                  <a:pt x="170742" y="499946"/>
                </a:lnTo>
                <a:lnTo>
                  <a:pt x="170742" y="670688"/>
                </a:lnTo>
                <a:lnTo>
                  <a:pt x="170742" y="1013798"/>
                </a:lnTo>
                <a:lnTo>
                  <a:pt x="0" y="1013798"/>
                </a:lnTo>
                <a:lnTo>
                  <a:pt x="0" y="670688"/>
                </a:lnTo>
                <a:lnTo>
                  <a:pt x="0" y="499946"/>
                </a:lnTo>
                <a:lnTo>
                  <a:pt x="0" y="280753"/>
                </a:lnTo>
                <a:cubicBezTo>
                  <a:pt x="0" y="125697"/>
                  <a:pt x="125697" y="0"/>
                  <a:pt x="280753" y="0"/>
                </a:cubicBezTo>
                <a:close/>
              </a:path>
            </a:pathLst>
          </a:cu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a:ea typeface="+mn-ea"/>
              <a:cs typeface="+mn-cs"/>
            </a:endParaRPr>
          </a:p>
        </p:txBody>
      </p:sp>
      <p:sp>
        <p:nvSpPr>
          <p:cNvPr id="12" name="Freeform: Shape 89">
            <a:extLst>
              <a:ext uri="{FF2B5EF4-FFF2-40B4-BE49-F238E27FC236}">
                <a16:creationId xmlns:a16="http://schemas.microsoft.com/office/drawing/2014/main" id="{0DC22A31-DB70-416E-816F-9BC64A22DCA6}"/>
              </a:ext>
            </a:extLst>
          </p:cNvPr>
          <p:cNvSpPr/>
          <p:nvPr/>
        </p:nvSpPr>
        <p:spPr>
          <a:xfrm rot="18640034">
            <a:off x="4738597" y="3002448"/>
            <a:ext cx="1528468" cy="1703841"/>
          </a:xfrm>
          <a:custGeom>
            <a:avLst/>
            <a:gdLst>
              <a:gd name="connsiteX0" fmla="*/ 658877 w 1684487"/>
              <a:gd name="connsiteY0" fmla="*/ 0 h 2092751"/>
              <a:gd name="connsiteX1" fmla="*/ 1001987 w 1684487"/>
              <a:gd name="connsiteY1" fmla="*/ 0 h 2092751"/>
              <a:gd name="connsiteX2" fmla="*/ 1172729 w 1684487"/>
              <a:gd name="connsiteY2" fmla="*/ 0 h 2092751"/>
              <a:gd name="connsiteX3" fmla="*/ 1403734 w 1684487"/>
              <a:gd name="connsiteY3" fmla="*/ 0 h 2092751"/>
              <a:gd name="connsiteX4" fmla="*/ 1684487 w 1684487"/>
              <a:gd name="connsiteY4" fmla="*/ 280753 h 2092751"/>
              <a:gd name="connsiteX5" fmla="*/ 1684487 w 1684487"/>
              <a:gd name="connsiteY5" fmla="*/ 485269 h 2092751"/>
              <a:gd name="connsiteX6" fmla="*/ 1499066 w 1684487"/>
              <a:gd name="connsiteY6" fmla="*/ 485268 h 2092751"/>
              <a:gd name="connsiteX7" fmla="*/ 1499066 w 1684487"/>
              <a:gd name="connsiteY7" fmla="*/ 332531 h 2092751"/>
              <a:gd name="connsiteX8" fmla="*/ 1337277 w 1684487"/>
              <a:gd name="connsiteY8" fmla="*/ 170742 h 2092751"/>
              <a:gd name="connsiteX9" fmla="*/ 1172729 w 1684487"/>
              <a:gd name="connsiteY9" fmla="*/ 170742 h 2092751"/>
              <a:gd name="connsiteX10" fmla="*/ 1001987 w 1684487"/>
              <a:gd name="connsiteY10" fmla="*/ 170742 h 2092751"/>
              <a:gd name="connsiteX11" fmla="*/ 658877 w 1684487"/>
              <a:gd name="connsiteY11" fmla="*/ 170742 h 2092751"/>
              <a:gd name="connsiteX12" fmla="*/ 280753 w 1684487"/>
              <a:gd name="connsiteY12" fmla="*/ 0 h 2092751"/>
              <a:gd name="connsiteX13" fmla="*/ 488136 w 1684487"/>
              <a:gd name="connsiteY13" fmla="*/ 0 h 2092751"/>
              <a:gd name="connsiteX14" fmla="*/ 488136 w 1684487"/>
              <a:gd name="connsiteY14" fmla="*/ 170742 h 2092751"/>
              <a:gd name="connsiteX15" fmla="*/ 347210 w 1684487"/>
              <a:gd name="connsiteY15" fmla="*/ 170742 h 2092751"/>
              <a:gd name="connsiteX16" fmla="*/ 185421 w 1684487"/>
              <a:gd name="connsiteY16" fmla="*/ 332531 h 2092751"/>
              <a:gd name="connsiteX17" fmla="*/ 185421 w 1684487"/>
              <a:gd name="connsiteY17" fmla="*/ 485267 h 2092751"/>
              <a:gd name="connsiteX18" fmla="*/ 185421 w 1684487"/>
              <a:gd name="connsiteY18" fmla="*/ 670689 h 2092751"/>
              <a:gd name="connsiteX19" fmla="*/ 185421 w 1684487"/>
              <a:gd name="connsiteY19" fmla="*/ 1369725 h 2092751"/>
              <a:gd name="connsiteX20" fmla="*/ 347210 w 1684487"/>
              <a:gd name="connsiteY20" fmla="*/ 1531514 h 2092751"/>
              <a:gd name="connsiteX21" fmla="*/ 426797 w 1684487"/>
              <a:gd name="connsiteY21" fmla="*/ 1531514 h 2092751"/>
              <a:gd name="connsiteX22" fmla="*/ 440572 w 1684487"/>
              <a:gd name="connsiteY22" fmla="*/ 1487138 h 2092751"/>
              <a:gd name="connsiteX23" fmla="*/ 842244 w 1684487"/>
              <a:gd name="connsiteY23" fmla="*/ 1220893 h 2092751"/>
              <a:gd name="connsiteX24" fmla="*/ 1243915 w 1684487"/>
              <a:gd name="connsiteY24" fmla="*/ 1487138 h 2092751"/>
              <a:gd name="connsiteX25" fmla="*/ 1257690 w 1684487"/>
              <a:gd name="connsiteY25" fmla="*/ 1531514 h 2092751"/>
              <a:gd name="connsiteX26" fmla="*/ 1337277 w 1684487"/>
              <a:gd name="connsiteY26" fmla="*/ 1531514 h 2092751"/>
              <a:gd name="connsiteX27" fmla="*/ 1499066 w 1684487"/>
              <a:gd name="connsiteY27" fmla="*/ 1369725 h 2092751"/>
              <a:gd name="connsiteX28" fmla="*/ 1499066 w 1684487"/>
              <a:gd name="connsiteY28" fmla="*/ 670689 h 2092751"/>
              <a:gd name="connsiteX29" fmla="*/ 1684487 w 1684487"/>
              <a:gd name="connsiteY29" fmla="*/ 670689 h 2092751"/>
              <a:gd name="connsiteX30" fmla="*/ 1684487 w 1684487"/>
              <a:gd name="connsiteY30" fmla="*/ 1421502 h 2092751"/>
              <a:gd name="connsiteX31" fmla="*/ 1403734 w 1684487"/>
              <a:gd name="connsiteY31" fmla="*/ 1702255 h 2092751"/>
              <a:gd name="connsiteX32" fmla="*/ 1273593 w 1684487"/>
              <a:gd name="connsiteY32" fmla="*/ 1702255 h 2092751"/>
              <a:gd name="connsiteX33" fmla="*/ 1269316 w 1684487"/>
              <a:gd name="connsiteY33" fmla="*/ 1744677 h 2092751"/>
              <a:gd name="connsiteX34" fmla="*/ 842244 w 1684487"/>
              <a:gd name="connsiteY34" fmla="*/ 2092751 h 2092751"/>
              <a:gd name="connsiteX35" fmla="*/ 415171 w 1684487"/>
              <a:gd name="connsiteY35" fmla="*/ 1744677 h 2092751"/>
              <a:gd name="connsiteX36" fmla="*/ 410895 w 1684487"/>
              <a:gd name="connsiteY36" fmla="*/ 1702255 h 2092751"/>
              <a:gd name="connsiteX37" fmla="*/ 280753 w 1684487"/>
              <a:gd name="connsiteY37" fmla="*/ 1702255 h 2092751"/>
              <a:gd name="connsiteX38" fmla="*/ 0 w 1684487"/>
              <a:gd name="connsiteY38" fmla="*/ 1421502 h 2092751"/>
              <a:gd name="connsiteX39" fmla="*/ 0 w 1684487"/>
              <a:gd name="connsiteY39" fmla="*/ 670689 h 2092751"/>
              <a:gd name="connsiteX40" fmla="*/ 0 w 1684487"/>
              <a:gd name="connsiteY40" fmla="*/ 485267 h 2092751"/>
              <a:gd name="connsiteX41" fmla="*/ 0 w 1684487"/>
              <a:gd name="connsiteY41" fmla="*/ 280753 h 2092751"/>
              <a:gd name="connsiteX42" fmla="*/ 28075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658877" y="0"/>
                </a:moveTo>
                <a:lnTo>
                  <a:pt x="1001987" y="0"/>
                </a:lnTo>
                <a:lnTo>
                  <a:pt x="1172729" y="0"/>
                </a:lnTo>
                <a:lnTo>
                  <a:pt x="1403734" y="0"/>
                </a:lnTo>
                <a:cubicBezTo>
                  <a:pt x="1558790" y="0"/>
                  <a:pt x="1684487" y="125697"/>
                  <a:pt x="1684487" y="280753"/>
                </a:cubicBezTo>
                <a:lnTo>
                  <a:pt x="1684487" y="485269"/>
                </a:lnTo>
                <a:lnTo>
                  <a:pt x="1499066" y="485268"/>
                </a:lnTo>
                <a:lnTo>
                  <a:pt x="1499066" y="332531"/>
                </a:lnTo>
                <a:cubicBezTo>
                  <a:pt x="1499066" y="243177"/>
                  <a:pt x="1426631" y="170742"/>
                  <a:pt x="1337277" y="170742"/>
                </a:cubicBezTo>
                <a:lnTo>
                  <a:pt x="1172729" y="170742"/>
                </a:lnTo>
                <a:lnTo>
                  <a:pt x="1001987" y="170742"/>
                </a:lnTo>
                <a:lnTo>
                  <a:pt x="658877" y="170742"/>
                </a:lnTo>
                <a:close/>
                <a:moveTo>
                  <a:pt x="280753" y="0"/>
                </a:moveTo>
                <a:lnTo>
                  <a:pt x="488136" y="0"/>
                </a:lnTo>
                <a:lnTo>
                  <a:pt x="488136" y="170742"/>
                </a:lnTo>
                <a:lnTo>
                  <a:pt x="347210" y="170742"/>
                </a:lnTo>
                <a:cubicBezTo>
                  <a:pt x="257856" y="170742"/>
                  <a:pt x="185421" y="243177"/>
                  <a:pt x="185421" y="332531"/>
                </a:cubicBezTo>
                <a:lnTo>
                  <a:pt x="185421" y="485267"/>
                </a:lnTo>
                <a:lnTo>
                  <a:pt x="185421" y="670689"/>
                </a:lnTo>
                <a:lnTo>
                  <a:pt x="185421" y="1369725"/>
                </a:lnTo>
                <a:cubicBezTo>
                  <a:pt x="185421" y="1459079"/>
                  <a:pt x="257856" y="1531514"/>
                  <a:pt x="347210" y="1531514"/>
                </a:cubicBezTo>
                <a:lnTo>
                  <a:pt x="426797" y="1531514"/>
                </a:lnTo>
                <a:lnTo>
                  <a:pt x="440572" y="1487138"/>
                </a:lnTo>
                <a:cubicBezTo>
                  <a:pt x="506750" y="1330677"/>
                  <a:pt x="661676" y="1220893"/>
                  <a:pt x="842244" y="1220893"/>
                </a:cubicBezTo>
                <a:cubicBezTo>
                  <a:pt x="1022811" y="1220893"/>
                  <a:pt x="1177738" y="1330677"/>
                  <a:pt x="1243915" y="1487138"/>
                </a:cubicBezTo>
                <a:lnTo>
                  <a:pt x="1257690" y="1531514"/>
                </a:lnTo>
                <a:lnTo>
                  <a:pt x="1337277" y="1531514"/>
                </a:lnTo>
                <a:cubicBezTo>
                  <a:pt x="1426631" y="1531514"/>
                  <a:pt x="1499066" y="1459079"/>
                  <a:pt x="1499066" y="1369725"/>
                </a:cubicBezTo>
                <a:lnTo>
                  <a:pt x="1499066" y="670689"/>
                </a:lnTo>
                <a:lnTo>
                  <a:pt x="1684487" y="670689"/>
                </a:lnTo>
                <a:lnTo>
                  <a:pt x="1684487" y="1421502"/>
                </a:lnTo>
                <a:cubicBezTo>
                  <a:pt x="1684487" y="1576558"/>
                  <a:pt x="1558790" y="1702255"/>
                  <a:pt x="1403734" y="1702255"/>
                </a:cubicBezTo>
                <a:lnTo>
                  <a:pt x="1273593" y="1702255"/>
                </a:lnTo>
                <a:lnTo>
                  <a:pt x="1269316" y="1744677"/>
                </a:lnTo>
                <a:cubicBezTo>
                  <a:pt x="1228667" y="1943322"/>
                  <a:pt x="1052906" y="2092751"/>
                  <a:pt x="842244" y="2092751"/>
                </a:cubicBezTo>
                <a:cubicBezTo>
                  <a:pt x="631581" y="2092751"/>
                  <a:pt x="455820" y="1943322"/>
                  <a:pt x="415171" y="1744677"/>
                </a:cubicBezTo>
                <a:lnTo>
                  <a:pt x="410895" y="1702255"/>
                </a:lnTo>
                <a:lnTo>
                  <a:pt x="280753" y="1702255"/>
                </a:lnTo>
                <a:cubicBezTo>
                  <a:pt x="125697" y="1702255"/>
                  <a:pt x="0" y="1576558"/>
                  <a:pt x="0" y="1421502"/>
                </a:cubicBezTo>
                <a:lnTo>
                  <a:pt x="0" y="670689"/>
                </a:lnTo>
                <a:lnTo>
                  <a:pt x="0" y="485267"/>
                </a:lnTo>
                <a:lnTo>
                  <a:pt x="0" y="280753"/>
                </a:lnTo>
                <a:cubicBezTo>
                  <a:pt x="0" y="125697"/>
                  <a:pt x="125697" y="0"/>
                  <a:pt x="280753" y="0"/>
                </a:cubicBezTo>
                <a:close/>
              </a:path>
            </a:pathLst>
          </a:custGeom>
          <a:solidFill>
            <a:srgbClr val="3F2A15"/>
          </a:solidFill>
          <a:ln w="12700" cap="flat" cmpd="sng" algn="ctr">
            <a:solidFill>
              <a:srgbClr val="3F2A1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a:ea typeface="+mn-ea"/>
              <a:cs typeface="+mn-cs"/>
            </a:endParaRPr>
          </a:p>
        </p:txBody>
      </p:sp>
      <p:grpSp>
        <p:nvGrpSpPr>
          <p:cNvPr id="13" name="Group 12">
            <a:extLst>
              <a:ext uri="{FF2B5EF4-FFF2-40B4-BE49-F238E27FC236}">
                <a16:creationId xmlns:a16="http://schemas.microsoft.com/office/drawing/2014/main" id="{F705021C-A4FF-461F-A187-2C0412FD17F0}"/>
              </a:ext>
            </a:extLst>
          </p:cNvPr>
          <p:cNvGrpSpPr/>
          <p:nvPr/>
        </p:nvGrpSpPr>
        <p:grpSpPr>
          <a:xfrm>
            <a:off x="322569" y="1337256"/>
            <a:ext cx="3143260" cy="2287371"/>
            <a:chOff x="878571" y="1097285"/>
            <a:chExt cx="2937088" cy="2287371"/>
          </a:xfrm>
        </p:grpSpPr>
        <p:sp>
          <p:nvSpPr>
            <p:cNvPr id="14" name="TextBox 13">
              <a:extLst>
                <a:ext uri="{FF2B5EF4-FFF2-40B4-BE49-F238E27FC236}">
                  <a16:creationId xmlns:a16="http://schemas.microsoft.com/office/drawing/2014/main" id="{A8503F52-BDA5-402C-936D-01C1B781BF0C}"/>
                </a:ext>
              </a:extLst>
            </p:cNvPr>
            <p:cNvSpPr txBox="1"/>
            <p:nvPr/>
          </p:nvSpPr>
          <p:spPr>
            <a:xfrm>
              <a:off x="878571" y="1097285"/>
              <a:ext cx="2937088" cy="707886"/>
            </a:xfrm>
            <a:prstGeom prst="rect">
              <a:avLst/>
            </a:prstGeom>
            <a:noFill/>
          </p:spPr>
          <p:txBody>
            <a:bodyPr wrap="square" l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B9661"/>
                  </a:solidFill>
                  <a:effectLst/>
                  <a:uLnTx/>
                  <a:uFillTx/>
                  <a:latin typeface="Segoe UI"/>
                  <a:ea typeface="+mn-ea"/>
                  <a:cs typeface="+mn-cs"/>
                </a:rPr>
                <a:t>Capabilities, Governance &amp; Leadership</a:t>
              </a:r>
            </a:p>
          </p:txBody>
        </p:sp>
        <p:sp>
          <p:nvSpPr>
            <p:cNvPr id="15" name="TextBox 14">
              <a:extLst>
                <a:ext uri="{FF2B5EF4-FFF2-40B4-BE49-F238E27FC236}">
                  <a16:creationId xmlns:a16="http://schemas.microsoft.com/office/drawing/2014/main" id="{7FB05960-69F5-465A-8F01-E63180114959}"/>
                </a:ext>
              </a:extLst>
            </p:cNvPr>
            <p:cNvSpPr txBox="1"/>
            <p:nvPr/>
          </p:nvSpPr>
          <p:spPr>
            <a:xfrm>
              <a:off x="886366" y="1676496"/>
              <a:ext cx="2929293" cy="170816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mn-cs"/>
                </a:rPr>
                <a:t>Weakening municipal governance and leadership characterised by poor oversight, limited consequence management, instability at senior management levels, and a lack of skills undermine service delivery and transformation at the local sphere</a:t>
              </a:r>
            </a:p>
          </p:txBody>
        </p:sp>
      </p:grpSp>
      <p:grpSp>
        <p:nvGrpSpPr>
          <p:cNvPr id="16" name="Group 15">
            <a:extLst>
              <a:ext uri="{FF2B5EF4-FFF2-40B4-BE49-F238E27FC236}">
                <a16:creationId xmlns:a16="http://schemas.microsoft.com/office/drawing/2014/main" id="{EFB8E385-466B-40CA-A40B-27FD1437E22C}"/>
              </a:ext>
            </a:extLst>
          </p:cNvPr>
          <p:cNvGrpSpPr/>
          <p:nvPr/>
        </p:nvGrpSpPr>
        <p:grpSpPr>
          <a:xfrm>
            <a:off x="112751" y="3724757"/>
            <a:ext cx="3637017" cy="2573761"/>
            <a:chOff x="878571" y="1320308"/>
            <a:chExt cx="2937088" cy="2339343"/>
          </a:xfrm>
        </p:grpSpPr>
        <p:sp>
          <p:nvSpPr>
            <p:cNvPr id="17" name="TextBox 16">
              <a:extLst>
                <a:ext uri="{FF2B5EF4-FFF2-40B4-BE49-F238E27FC236}">
                  <a16:creationId xmlns:a16="http://schemas.microsoft.com/office/drawing/2014/main" id="{120EB6C7-CD6A-4C93-AB79-02B2D74FEEB6}"/>
                </a:ext>
              </a:extLst>
            </p:cNvPr>
            <p:cNvSpPr txBox="1"/>
            <p:nvPr/>
          </p:nvSpPr>
          <p:spPr>
            <a:xfrm>
              <a:off x="878571" y="1320308"/>
              <a:ext cx="2937088" cy="707886"/>
            </a:xfrm>
            <a:prstGeom prst="rect">
              <a:avLst/>
            </a:prstGeom>
            <a:noFill/>
          </p:spPr>
          <p:txBody>
            <a:bodyPr wrap="square" l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F8E8E"/>
                  </a:solidFill>
                  <a:effectLst/>
                  <a:uLnTx/>
                  <a:uFillTx/>
                  <a:latin typeface="Segoe UI"/>
                  <a:ea typeface="+mn-ea"/>
                  <a:cs typeface="+mn-cs"/>
                </a:rPr>
                <a:t>Spatial Transformation &amp; Inclusion</a:t>
              </a:r>
            </a:p>
          </p:txBody>
        </p:sp>
        <p:sp>
          <p:nvSpPr>
            <p:cNvPr id="18" name="TextBox 17">
              <a:extLst>
                <a:ext uri="{FF2B5EF4-FFF2-40B4-BE49-F238E27FC236}">
                  <a16:creationId xmlns:a16="http://schemas.microsoft.com/office/drawing/2014/main" id="{AE33DF3C-0D77-432E-93E0-1E937B165C49}"/>
                </a:ext>
              </a:extLst>
            </p:cNvPr>
            <p:cNvSpPr txBox="1"/>
            <p:nvPr/>
          </p:nvSpPr>
          <p:spPr>
            <a:xfrm>
              <a:off x="886366" y="1897262"/>
              <a:ext cx="2929293" cy="1762389"/>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mn-cs"/>
                </a:rPr>
                <a:t>Spatial transformation and inclusive communities undermined by depressed economic conditions, increasing impact of climate change, regressing social cohesion, poor coordination in planning, access to land, bulk services, limited decentralisation in housing delivery, transport challenges and safety and security</a:t>
              </a:r>
            </a:p>
          </p:txBody>
        </p:sp>
      </p:grpSp>
      <p:grpSp>
        <p:nvGrpSpPr>
          <p:cNvPr id="19" name="Group 18">
            <a:extLst>
              <a:ext uri="{FF2B5EF4-FFF2-40B4-BE49-F238E27FC236}">
                <a16:creationId xmlns:a16="http://schemas.microsoft.com/office/drawing/2014/main" id="{7E6A286A-D954-410D-A100-80CD07B0253F}"/>
              </a:ext>
            </a:extLst>
          </p:cNvPr>
          <p:cNvGrpSpPr/>
          <p:nvPr/>
        </p:nvGrpSpPr>
        <p:grpSpPr>
          <a:xfrm>
            <a:off x="6069755" y="1277882"/>
            <a:ext cx="3806436" cy="2460801"/>
            <a:chOff x="431864" y="1253402"/>
            <a:chExt cx="3535292" cy="2460801"/>
          </a:xfrm>
        </p:grpSpPr>
        <p:sp>
          <p:nvSpPr>
            <p:cNvPr id="20" name="TextBox 19">
              <a:extLst>
                <a:ext uri="{FF2B5EF4-FFF2-40B4-BE49-F238E27FC236}">
                  <a16:creationId xmlns:a16="http://schemas.microsoft.com/office/drawing/2014/main" id="{FE591F21-0390-4173-9DDF-16E10C886866}"/>
                </a:ext>
              </a:extLst>
            </p:cNvPr>
            <p:cNvSpPr txBox="1"/>
            <p:nvPr/>
          </p:nvSpPr>
          <p:spPr>
            <a:xfrm>
              <a:off x="431864" y="1253402"/>
              <a:ext cx="3535292" cy="707886"/>
            </a:xfrm>
            <a:prstGeom prst="rect">
              <a:avLst/>
            </a:prstGeom>
            <a:noFill/>
          </p:spPr>
          <p:txBody>
            <a:bodyPr wrap="square" l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06D19"/>
                  </a:solidFill>
                  <a:effectLst/>
                  <a:uLnTx/>
                  <a:uFillTx/>
                  <a:latin typeface="Segoe UI"/>
                  <a:ea typeface="+mn-ea"/>
                  <a:cs typeface="+mn-cs"/>
                </a:rPr>
                <a:t>Fiscal Policy &amp; 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06D19"/>
                  </a:solidFill>
                  <a:effectLst/>
                  <a:uLnTx/>
                  <a:uFillTx/>
                  <a:latin typeface="Segoe UI"/>
                  <a:ea typeface="+mn-ea"/>
                  <a:cs typeface="+mn-cs"/>
                </a:rPr>
                <a:t>Management</a:t>
              </a:r>
            </a:p>
          </p:txBody>
        </p:sp>
        <p:sp>
          <p:nvSpPr>
            <p:cNvPr id="21" name="TextBox 20">
              <a:extLst>
                <a:ext uri="{FF2B5EF4-FFF2-40B4-BE49-F238E27FC236}">
                  <a16:creationId xmlns:a16="http://schemas.microsoft.com/office/drawing/2014/main" id="{0D887FAF-E75D-4DEE-BA9A-762324F412A8}"/>
                </a:ext>
              </a:extLst>
            </p:cNvPr>
            <p:cNvSpPr txBox="1"/>
            <p:nvPr/>
          </p:nvSpPr>
          <p:spPr>
            <a:xfrm>
              <a:off x="745944" y="2006043"/>
              <a:ext cx="3069715" cy="170816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mn-cs"/>
                </a:rPr>
                <a:t>Increase of municipalities in financial distress due to many factors like: increase in the cost of services (tariffs), decrease in revenue collection, supply chain management inefficiencies, and irregular, fruitless and wasteful expenditure , low revenue bases, high levels of unemployment &amp; poverty.</a:t>
              </a:r>
            </a:p>
          </p:txBody>
        </p:sp>
      </p:grpSp>
      <p:grpSp>
        <p:nvGrpSpPr>
          <p:cNvPr id="22" name="Group 21">
            <a:extLst>
              <a:ext uri="{FF2B5EF4-FFF2-40B4-BE49-F238E27FC236}">
                <a16:creationId xmlns:a16="http://schemas.microsoft.com/office/drawing/2014/main" id="{99E5E8C6-8750-4394-8A6C-17068D00D28C}"/>
              </a:ext>
            </a:extLst>
          </p:cNvPr>
          <p:cNvGrpSpPr/>
          <p:nvPr/>
        </p:nvGrpSpPr>
        <p:grpSpPr>
          <a:xfrm>
            <a:off x="6134596" y="4003270"/>
            <a:ext cx="3632701" cy="2026989"/>
            <a:chOff x="878570" y="1320308"/>
            <a:chExt cx="3070574" cy="2026989"/>
          </a:xfrm>
        </p:grpSpPr>
        <p:sp>
          <p:nvSpPr>
            <p:cNvPr id="23" name="TextBox 22">
              <a:extLst>
                <a:ext uri="{FF2B5EF4-FFF2-40B4-BE49-F238E27FC236}">
                  <a16:creationId xmlns:a16="http://schemas.microsoft.com/office/drawing/2014/main" id="{D09669B9-A7C4-4D8D-B050-D70A2A198FFF}"/>
                </a:ext>
              </a:extLst>
            </p:cNvPr>
            <p:cNvSpPr txBox="1"/>
            <p:nvPr/>
          </p:nvSpPr>
          <p:spPr>
            <a:xfrm>
              <a:off x="878570" y="1320308"/>
              <a:ext cx="3070574" cy="707886"/>
            </a:xfrm>
            <a:prstGeom prst="rect">
              <a:avLst/>
            </a:prstGeom>
            <a:noFill/>
          </p:spPr>
          <p:txBody>
            <a:bodyPr wrap="square" l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2A15"/>
                  </a:solidFill>
                  <a:effectLst/>
                  <a:uLnTx/>
                  <a:uFillTx/>
                  <a:latin typeface="Segoe UI"/>
                  <a:ea typeface="+mn-ea"/>
                  <a:cs typeface="+mn-cs"/>
                </a:rPr>
                <a:t>Service Delivery &amp; Infrastructure</a:t>
              </a:r>
            </a:p>
          </p:txBody>
        </p:sp>
        <p:sp>
          <p:nvSpPr>
            <p:cNvPr id="24" name="TextBox 23">
              <a:extLst>
                <a:ext uri="{FF2B5EF4-FFF2-40B4-BE49-F238E27FC236}">
                  <a16:creationId xmlns:a16="http://schemas.microsoft.com/office/drawing/2014/main" id="{FF5F5934-F97B-4892-AE98-CC1C9B91B4EE}"/>
                </a:ext>
              </a:extLst>
            </p:cNvPr>
            <p:cNvSpPr txBox="1"/>
            <p:nvPr/>
          </p:nvSpPr>
          <p:spPr>
            <a:xfrm>
              <a:off x="886366" y="1869969"/>
              <a:ext cx="2929293" cy="1477328"/>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mn-cs"/>
                </a:rPr>
                <a:t>Increase in coverage of basic services but under pressure from widening funding gap for infrastructure, poor life cycle asset management, maintenance and effective project implementation, as well as lack of technical capabilities.</a:t>
              </a:r>
            </a:p>
          </p:txBody>
        </p:sp>
      </p:grpSp>
      <p:sp>
        <p:nvSpPr>
          <p:cNvPr id="25" name="Oval 24">
            <a:extLst>
              <a:ext uri="{FF2B5EF4-FFF2-40B4-BE49-F238E27FC236}">
                <a16:creationId xmlns:a16="http://schemas.microsoft.com/office/drawing/2014/main" id="{B3E6FFA0-93EB-4039-8737-5DC04BF3ABEF}"/>
              </a:ext>
            </a:extLst>
          </p:cNvPr>
          <p:cNvSpPr/>
          <p:nvPr/>
        </p:nvSpPr>
        <p:spPr>
          <a:xfrm>
            <a:off x="282442" y="1141229"/>
            <a:ext cx="3105449" cy="266526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Tree>
    <p:extLst>
      <p:ext uri="{BB962C8B-B14F-4D97-AF65-F5344CB8AC3E}">
        <p14:creationId xmlns:p14="http://schemas.microsoft.com/office/powerpoint/2010/main" val="366606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5"/>
          <p:cNvSpPr>
            <a:spLocks noGrp="1"/>
          </p:cNvSpPr>
          <p:nvPr>
            <p:ph type="title"/>
          </p:nvPr>
        </p:nvSpPr>
        <p:spPr>
          <a:xfrm>
            <a:off x="2612941" y="250672"/>
            <a:ext cx="6150059" cy="735310"/>
          </a:xfrm>
        </p:spPr>
        <p:txBody>
          <a:bodyPr/>
          <a:lstStyle/>
          <a:p>
            <a:r>
              <a:rPr lang="en-US" dirty="0">
                <a:latin typeface="Arial" panose="020B0604020202020204" pitchFamily="34" charset="0"/>
                <a:cs typeface="Arial" panose="020B0604020202020204" pitchFamily="34" charset="0"/>
              </a:rPr>
              <a:t>PURPOSE STATEMENT</a:t>
            </a:r>
          </a:p>
        </p:txBody>
      </p:sp>
      <p:sp>
        <p:nvSpPr>
          <p:cNvPr id="7" name="Rectangle 12">
            <a:extLst>
              <a:ext uri="{FF2B5EF4-FFF2-40B4-BE49-F238E27FC236}">
                <a16:creationId xmlns:a16="http://schemas.microsoft.com/office/drawing/2014/main" id="{FEFA1E87-2A9C-47C9-A67B-3A3E5C52A0BF}"/>
              </a:ext>
            </a:extLst>
          </p:cNvPr>
          <p:cNvSpPr txBox="1">
            <a:spLocks noChangeArrowheads="1"/>
          </p:cNvSpPr>
          <p:nvPr/>
        </p:nvSpPr>
        <p:spPr bwMode="auto">
          <a:xfrm>
            <a:off x="2005543" y="1510656"/>
            <a:ext cx="7883662" cy="2508894"/>
          </a:xfrm>
          <a:prstGeom prst="rect">
            <a:avLst/>
          </a:prstGeom>
          <a:solidFill>
            <a:schemeClr val="accent6">
              <a:lumMod val="20000"/>
              <a:lumOff val="8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73125" tIns="73125" rIns="73125" bIns="73125"/>
          <a:lstStyle>
            <a:lvl1pPr marL="342900" indent="-342900" defTabSz="457200">
              <a:spcBef>
                <a:spcPct val="20000"/>
              </a:spcBef>
              <a:buClr>
                <a:srgbClr val="00377C"/>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461963" indent="-28575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898525"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43173" marR="0" lvl="2" indent="0" algn="l" defTabSz="371475" rtl="0" eaLnBrk="0" fontAlgn="base" latinLnBrk="0" hangingPunct="0">
              <a:lnSpc>
                <a:spcPct val="100000"/>
              </a:lnSpc>
              <a:spcBef>
                <a:spcPct val="20000"/>
              </a:spcBef>
              <a:spcAft>
                <a:spcPct val="0"/>
              </a:spcAft>
              <a:buClr>
                <a:srgbClr val="71AD31"/>
              </a:buClr>
              <a:buSzTx/>
              <a:buFontTx/>
              <a:buNone/>
              <a:tabLst/>
              <a:defRPr/>
            </a:pPr>
            <a:r>
              <a:rPr kumimoji="0" lang="en-ZA" altLang="en-US" sz="1463" b="1"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Strengthen Governance, </a:t>
            </a:r>
            <a:r>
              <a:rPr kumimoji="0" lang="en-ZA" altLang="en-US" sz="1463"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Leadership</a:t>
            </a:r>
            <a:r>
              <a:rPr kumimoji="0" lang="en-ZA" altLang="en-US" sz="1463" b="1"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 and Institutional Capabilities for developmental local government through:-</a:t>
            </a:r>
          </a:p>
          <a:p>
            <a:pPr marL="375345" marR="0" lvl="2" indent="-232172" algn="l" defTabSz="371475" rtl="0" eaLnBrk="0" fontAlgn="base" latinLnBrk="0" hangingPunct="0">
              <a:lnSpc>
                <a:spcPct val="100000"/>
              </a:lnSpc>
              <a:spcBef>
                <a:spcPct val="20000"/>
              </a:spcBef>
              <a:spcAft>
                <a:spcPct val="0"/>
              </a:spcAft>
              <a:buClr>
                <a:srgbClr val="F06D19"/>
              </a:buClr>
              <a:buSzTx/>
              <a:buFontTx/>
              <a:buChar char="•"/>
              <a:tabLst/>
              <a:defRPr/>
            </a:pPr>
            <a:r>
              <a:rPr kumimoji="0" lang="en-US"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Effective representation of the LG Sector as Employer Body</a:t>
            </a:r>
            <a:endParaRPr kumimoji="0" lang="en-ZA"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endParaRPr>
          </a:p>
          <a:p>
            <a:pPr marL="375345" marR="0" lvl="2" indent="-232172" algn="l" defTabSz="371475" rtl="0" eaLnBrk="0" fontAlgn="base" latinLnBrk="0" hangingPunct="0">
              <a:lnSpc>
                <a:spcPct val="100000"/>
              </a:lnSpc>
              <a:spcBef>
                <a:spcPct val="20000"/>
              </a:spcBef>
              <a:spcAft>
                <a:spcPct val="0"/>
              </a:spcAft>
              <a:buClr>
                <a:srgbClr val="F06D19"/>
              </a:buClr>
              <a:buSzTx/>
              <a:buFontTx/>
              <a:buChar char="•"/>
              <a:tabLst/>
              <a:defRPr/>
            </a:pPr>
            <a:r>
              <a:rPr kumimoji="0" lang="en-ZA"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Mobilisation of sector intelligence through integrated Research, KM &amp; Learning</a:t>
            </a:r>
          </a:p>
          <a:p>
            <a:pPr marL="375345" marR="0" lvl="2" indent="-232172" algn="l" defTabSz="371475" rtl="0" eaLnBrk="0" fontAlgn="base" latinLnBrk="0" hangingPunct="0">
              <a:lnSpc>
                <a:spcPct val="100000"/>
              </a:lnSpc>
              <a:spcBef>
                <a:spcPct val="20000"/>
              </a:spcBef>
              <a:spcAft>
                <a:spcPct val="0"/>
              </a:spcAft>
              <a:buClr>
                <a:srgbClr val="F06D19"/>
              </a:buClr>
              <a:buSzTx/>
              <a:buFontTx/>
              <a:buChar char="•"/>
              <a:tabLst/>
              <a:defRPr/>
            </a:pPr>
            <a:r>
              <a:rPr kumimoji="0" lang="en-ZA"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Strengthening oversight and accountability for effective, accountable and transparent leadership of municipalities</a:t>
            </a:r>
          </a:p>
          <a:p>
            <a:pPr marL="375345" marR="0" lvl="2" indent="-232172" algn="l" defTabSz="371475" rtl="0" eaLnBrk="0" fontAlgn="base" latinLnBrk="0" hangingPunct="0">
              <a:lnSpc>
                <a:spcPct val="100000"/>
              </a:lnSpc>
              <a:spcBef>
                <a:spcPct val="20000"/>
              </a:spcBef>
              <a:spcAft>
                <a:spcPct val="0"/>
              </a:spcAft>
              <a:buClr>
                <a:srgbClr val="F06D19"/>
              </a:buClr>
              <a:buSzTx/>
              <a:buFontTx/>
              <a:buChar char="•"/>
              <a:tabLst/>
              <a:defRPr/>
            </a:pPr>
            <a:r>
              <a:rPr kumimoji="0" lang="en-ZA"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Enabling sustainable use of ICT in municipalities </a:t>
            </a:r>
          </a:p>
          <a:p>
            <a:pPr marL="375345" marR="0" lvl="2" indent="-232172" algn="l" defTabSz="371475" rtl="0" eaLnBrk="0" fontAlgn="base" latinLnBrk="0" hangingPunct="0">
              <a:lnSpc>
                <a:spcPct val="100000"/>
              </a:lnSpc>
              <a:spcBef>
                <a:spcPct val="20000"/>
              </a:spcBef>
              <a:spcAft>
                <a:spcPct val="0"/>
              </a:spcAft>
              <a:buClr>
                <a:srgbClr val="F06D19"/>
              </a:buClr>
              <a:buSzTx/>
              <a:buFontTx/>
              <a:buChar char="•"/>
              <a:tabLst/>
              <a:defRPr/>
            </a:pPr>
            <a:r>
              <a:rPr kumimoji="0" lang="en-ZA"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Building a competent, capable and professionalized sector</a:t>
            </a:r>
          </a:p>
          <a:p>
            <a:pPr marL="375345" marR="0" lvl="2" indent="-232172" algn="l" defTabSz="371475" rtl="0" eaLnBrk="0" fontAlgn="base" latinLnBrk="0" hangingPunct="0">
              <a:lnSpc>
                <a:spcPct val="100000"/>
              </a:lnSpc>
              <a:spcBef>
                <a:spcPct val="20000"/>
              </a:spcBef>
              <a:spcAft>
                <a:spcPct val="0"/>
              </a:spcAft>
              <a:buClr>
                <a:srgbClr val="F06D19"/>
              </a:buClr>
              <a:buSzTx/>
              <a:buFontTx/>
              <a:buChar char="•"/>
              <a:tabLst/>
              <a:defRPr/>
            </a:pPr>
            <a:r>
              <a:rPr kumimoji="0" lang="en-US"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rPr>
              <a:t>Strengthening municipal efficiencies with the introduction of ICT and other innovations</a:t>
            </a:r>
            <a:endParaRPr kumimoji="0" lang="en-ZA" altLang="en-US" sz="1463" b="0" i="0" u="none" strike="noStrike" kern="0" cap="none" spc="0" normalizeH="0" baseline="0" noProof="0" dirty="0">
              <a:ln>
                <a:noFill/>
              </a:ln>
              <a:solidFill>
                <a:srgbClr val="000000"/>
              </a:solidFill>
              <a:effectLst/>
              <a:uLnTx/>
              <a:uFillTx/>
              <a:latin typeface="Segoe UI"/>
              <a:ea typeface="MS PGothic" panose="020B0600070205080204" pitchFamily="34" charset="-128"/>
              <a:cs typeface="Arial" panose="020B0604020202020204" pitchFamily="34" charset="0"/>
            </a:endParaRPr>
          </a:p>
        </p:txBody>
      </p:sp>
      <p:sp>
        <p:nvSpPr>
          <p:cNvPr id="8" name="AutoShape 11">
            <a:extLst>
              <a:ext uri="{FF2B5EF4-FFF2-40B4-BE49-F238E27FC236}">
                <a16:creationId xmlns:a16="http://schemas.microsoft.com/office/drawing/2014/main" id="{99F2C1AD-97D6-463E-8744-926F32373F44}"/>
              </a:ext>
            </a:extLst>
          </p:cNvPr>
          <p:cNvSpPr>
            <a:spLocks noChangeArrowheads="1"/>
          </p:cNvSpPr>
          <p:nvPr/>
        </p:nvSpPr>
        <p:spPr bwMode="gray">
          <a:xfrm>
            <a:off x="0" y="1510656"/>
            <a:ext cx="1988747" cy="1049840"/>
          </a:xfrm>
          <a:prstGeom prst="homePlate">
            <a:avLst>
              <a:gd name="adj" fmla="val 9560"/>
            </a:avLst>
          </a:prstGeom>
          <a:ln>
            <a:headEnd/>
            <a:tailEnd/>
          </a:ln>
        </p:spPr>
        <p:style>
          <a:lnRef idx="2">
            <a:schemeClr val="dk1">
              <a:shade val="50000"/>
            </a:schemeClr>
          </a:lnRef>
          <a:fillRef idx="1">
            <a:schemeClr val="dk1"/>
          </a:fillRef>
          <a:effectRef idx="0">
            <a:schemeClr val="dk1"/>
          </a:effectRef>
          <a:fontRef idx="minor">
            <a:schemeClr val="lt1"/>
          </a:fontRef>
        </p:style>
        <p:txBody>
          <a:bodyPr lIns="73112" tIns="37399" rIns="73112" bIns="37399"/>
          <a:lstStyle/>
          <a:p>
            <a:pPr marL="0" marR="0" lvl="0" indent="0" algn="l" defTabSz="742950" rtl="0" eaLnBrk="0" fontAlgn="auto" latinLnBrk="0" hangingPunct="0">
              <a:lnSpc>
                <a:spcPct val="100000"/>
              </a:lnSpc>
              <a:spcBef>
                <a:spcPts val="0"/>
              </a:spcBef>
              <a:spcAft>
                <a:spcPts val="0"/>
              </a:spcAft>
              <a:buClr>
                <a:srgbClr val="00A28A"/>
              </a:buClr>
              <a:buSzTx/>
              <a:buFontTx/>
              <a:buNone/>
              <a:tabLst/>
              <a:defRPr/>
            </a:pPr>
            <a:endParaRPr kumimoji="0" lang="en-US" altLang="en-US" sz="1463" b="0" i="0" u="none" strike="noStrike" kern="0" cap="none" spc="0" normalizeH="0" baseline="0" noProof="0" dirty="0">
              <a:ln>
                <a:noFill/>
              </a:ln>
              <a:solidFill>
                <a:srgbClr val="C0504D"/>
              </a:solidFill>
              <a:effectLst/>
              <a:uLnTx/>
              <a:uFillTx/>
              <a:latin typeface="Segoe UI"/>
              <a:ea typeface="+mn-ea"/>
              <a:cs typeface="+mn-cs"/>
            </a:endParaRPr>
          </a:p>
        </p:txBody>
      </p:sp>
      <p:sp>
        <p:nvSpPr>
          <p:cNvPr id="9" name="Rectangle 13">
            <a:extLst>
              <a:ext uri="{FF2B5EF4-FFF2-40B4-BE49-F238E27FC236}">
                <a16:creationId xmlns:a16="http://schemas.microsoft.com/office/drawing/2014/main" id="{6A9022F8-BF38-40CE-A42A-25F980E388B7}"/>
              </a:ext>
            </a:extLst>
          </p:cNvPr>
          <p:cNvSpPr>
            <a:spLocks noChangeArrowheads="1"/>
          </p:cNvSpPr>
          <p:nvPr/>
        </p:nvSpPr>
        <p:spPr bwMode="gray">
          <a:xfrm>
            <a:off x="134767" y="1622065"/>
            <a:ext cx="1689463" cy="827022"/>
          </a:xfrm>
          <a:prstGeom prst="rect">
            <a:avLst/>
          </a:prstGeom>
          <a:solidFill>
            <a:srgbClr val="FFFFFF"/>
          </a:solidFill>
          <a:ln>
            <a:noFill/>
          </a:ln>
          <a:effectLst/>
          <a:extLst>
            <a:ext uri="{91240B29-F687-4F45-9708-019B960494DF}">
              <a14:hiddenLine xmlns:a14="http://schemas.microsoft.com/office/drawing/2010/main" w="19050" algn="ctr">
                <a:solidFill>
                  <a:srgbClr val="FFD2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125" tIns="73125" rIns="73125" bIns="73125" anchor="ctr"/>
          <a:lstStyle>
            <a:lvl1pPr>
              <a:spcBef>
                <a:spcPct val="20000"/>
              </a:spcBef>
              <a:buClr>
                <a:srgbClr val="00377C"/>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742950" rtl="0" eaLnBrk="0" fontAlgn="base" latinLnBrk="0" hangingPunct="0">
              <a:lnSpc>
                <a:spcPct val="100000"/>
              </a:lnSpc>
              <a:spcBef>
                <a:spcPct val="0"/>
              </a:spcBef>
              <a:spcAft>
                <a:spcPct val="0"/>
              </a:spcAft>
              <a:buClr>
                <a:srgbClr val="00A28A"/>
              </a:buClr>
              <a:buSzTx/>
              <a:buFont typeface="Wingdings" panose="05000000000000000000" pitchFamily="2" charset="2"/>
              <a:buNone/>
              <a:tabLst/>
              <a:defRPr/>
            </a:pPr>
            <a:r>
              <a:rPr kumimoji="0" lang="en-US" altLang="en-US" sz="1625" b="1" i="0" u="none" strike="noStrike" kern="0" cap="none" spc="0" normalizeH="0" baseline="0" noProof="0" dirty="0">
                <a:ln>
                  <a:noFill/>
                </a:ln>
                <a:solidFill>
                  <a:srgbClr val="F79646">
                    <a:lumMod val="75000"/>
                  </a:srgbClr>
                </a:solidFill>
                <a:effectLst/>
                <a:uLnTx/>
                <a:uFillTx/>
                <a:latin typeface="Segoe UI"/>
                <a:ea typeface="+mn-ea"/>
                <a:cs typeface="Arial" panose="020B0604020202020204" pitchFamily="34" charset="0"/>
              </a:rPr>
              <a:t>Purpose </a:t>
            </a:r>
          </a:p>
        </p:txBody>
      </p:sp>
      <p:sp>
        <p:nvSpPr>
          <p:cNvPr id="10" name="TextBox 9">
            <a:extLst>
              <a:ext uri="{FF2B5EF4-FFF2-40B4-BE49-F238E27FC236}">
                <a16:creationId xmlns:a16="http://schemas.microsoft.com/office/drawing/2014/main" id="{19CE32E3-9F53-4042-90D9-14CD1BDB265E}"/>
              </a:ext>
            </a:extLst>
          </p:cNvPr>
          <p:cNvSpPr txBox="1"/>
          <p:nvPr/>
        </p:nvSpPr>
        <p:spPr>
          <a:xfrm>
            <a:off x="0" y="4396894"/>
            <a:ext cx="9898729" cy="1292662"/>
          </a:xfrm>
          <a:prstGeom prst="rect">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Segoe UI"/>
                <a:ea typeface="+mn-ea"/>
                <a:cs typeface="+mn-cs"/>
              </a:rPr>
              <a:t>The </a:t>
            </a:r>
            <a:r>
              <a:rPr kumimoji="0" lang="en-US" sz="1300" b="0" i="1" u="none" strike="noStrike" kern="1200" cap="none" spc="0" normalizeH="0" baseline="0" noProof="0" dirty="0" err="1">
                <a:ln>
                  <a:noFill/>
                </a:ln>
                <a:solidFill>
                  <a:srgbClr val="000000"/>
                </a:solidFill>
                <a:effectLst/>
                <a:uLnTx/>
                <a:uFillTx/>
                <a:latin typeface="Segoe UI"/>
                <a:ea typeface="+mn-ea"/>
                <a:cs typeface="+mn-cs"/>
              </a:rPr>
              <a:t>centres</a:t>
            </a:r>
            <a:r>
              <a:rPr kumimoji="0" lang="en-US" sz="1300" b="0" i="1" u="none" strike="noStrike" kern="1200" cap="none" spc="0" normalizeH="0" baseline="0" noProof="0" dirty="0">
                <a:ln>
                  <a:noFill/>
                </a:ln>
                <a:solidFill>
                  <a:srgbClr val="000000"/>
                </a:solidFill>
                <a:effectLst/>
                <a:uLnTx/>
                <a:uFillTx/>
                <a:latin typeface="Segoe UI"/>
                <a:ea typeface="+mn-ea"/>
                <a:cs typeface="+mn-cs"/>
              </a:rPr>
              <a:t> of learning &amp; excellence are anchored in the Municipal Capabilities &amp; Governance cluster, whilst being treated with some independence. E.g. a separate budget, have the guidance of an external Advisory Board and may have unique branding under the SALGA Brand (i.e. SCLG).</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300" b="0" i="1" u="none" strike="noStrike" kern="1200" cap="none" spc="0" normalizeH="0" baseline="0" noProof="0" dirty="0">
              <a:ln>
                <a:noFill/>
              </a:ln>
              <a:solidFill>
                <a:srgbClr val="000000"/>
              </a:solidFill>
              <a:effectLst/>
              <a:uLnTx/>
              <a:uFillTx/>
              <a:latin typeface="Segoe UI"/>
              <a:ea typeface="+mn-ea"/>
              <a:cs typeface="+mn-cs"/>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Segoe UI"/>
                <a:ea typeface="+mn-ea"/>
                <a:cs typeface="+mn-cs"/>
              </a:rPr>
              <a:t>The </a:t>
            </a:r>
            <a:r>
              <a:rPr kumimoji="0" lang="en-US" sz="1300" b="0" i="1" u="none" strike="noStrike" kern="1200" cap="none" spc="0" normalizeH="0" baseline="0" noProof="0" dirty="0" err="1">
                <a:ln>
                  <a:noFill/>
                </a:ln>
                <a:solidFill>
                  <a:srgbClr val="000000"/>
                </a:solidFill>
                <a:effectLst/>
                <a:uLnTx/>
                <a:uFillTx/>
                <a:latin typeface="Segoe UI"/>
                <a:ea typeface="+mn-ea"/>
                <a:cs typeface="+mn-cs"/>
              </a:rPr>
              <a:t>centres</a:t>
            </a:r>
            <a:r>
              <a:rPr kumimoji="0" lang="en-US" sz="1300" b="0" i="1" u="none" strike="noStrike" kern="1200" cap="none" spc="0" normalizeH="0" baseline="0" noProof="0" dirty="0">
                <a:ln>
                  <a:noFill/>
                </a:ln>
                <a:solidFill>
                  <a:srgbClr val="000000"/>
                </a:solidFill>
                <a:effectLst/>
                <a:uLnTx/>
                <a:uFillTx/>
                <a:latin typeface="Segoe UI"/>
                <a:ea typeface="+mn-ea"/>
                <a:cs typeface="+mn-cs"/>
              </a:rPr>
              <a:t> of excellence underpin the entire SALGA operation as an integrated platform for the creation, analysis, production, management and use of knowledge and intelligence and provides the platform for the custodianship of LG Intelligence &amp; Innovation</a:t>
            </a:r>
            <a:endParaRPr kumimoji="0" lang="en-ZA" sz="1300" b="0" i="1"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14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5"/>
          <p:cNvSpPr>
            <a:spLocks noGrp="1"/>
          </p:cNvSpPr>
          <p:nvPr>
            <p:ph type="title"/>
          </p:nvPr>
        </p:nvSpPr>
        <p:spPr>
          <a:xfrm>
            <a:off x="2612941" y="250672"/>
            <a:ext cx="6111959" cy="735310"/>
          </a:xfrm>
        </p:spPr>
        <p:txBody>
          <a:bodyPr/>
          <a:lstStyle/>
          <a:p>
            <a:r>
              <a:rPr lang="en-US" dirty="0">
                <a:latin typeface="Arial"/>
                <a:cs typeface="Arial"/>
              </a:rPr>
              <a:t>INCLUSIVE GOVERNANCE</a:t>
            </a:r>
          </a:p>
        </p:txBody>
      </p:sp>
      <p:sp>
        <p:nvSpPr>
          <p:cNvPr id="8" name="Segnaposto numero diapositiva 1">
            <a:extLst>
              <a:ext uri="{FF2B5EF4-FFF2-40B4-BE49-F238E27FC236}">
                <a16:creationId xmlns:a16="http://schemas.microsoft.com/office/drawing/2014/main" id="{FAAA45E8-0A95-4FA0-AA26-8346CE484143}"/>
              </a:ext>
            </a:extLst>
          </p:cNvPr>
          <p:cNvSpPr txBox="1">
            <a:spLocks/>
          </p:cNvSpPr>
          <p:nvPr/>
        </p:nvSpPr>
        <p:spPr>
          <a:xfrm>
            <a:off x="495300" y="2044700"/>
            <a:ext cx="8915400" cy="38560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742950" rtl="0" eaLnBrk="1" fontAlgn="auto" latinLnBrk="0" hangingPunct="1">
              <a:lnSpc>
                <a:spcPct val="100000"/>
              </a:lnSpc>
              <a:spcBef>
                <a:spcPts val="0"/>
              </a:spcBef>
              <a:spcAft>
                <a:spcPts val="0"/>
              </a:spcAft>
              <a:buClrTx/>
              <a:buSzTx/>
              <a:buFont typeface="Arial"/>
              <a:buNone/>
              <a:tabLst/>
              <a:defRPr/>
            </a:pPr>
            <a:fld id="{85E4C5A4-68AA-419A-9EB9-20F6985B147C}" type="slidenum">
              <a:rPr kumimoji="0" lang="en-GB" sz="975"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742950" rtl="0" eaLnBrk="1" fontAlgn="auto" latinLnBrk="0" hangingPunct="1">
                <a:lnSpc>
                  <a:spcPct val="100000"/>
                </a:lnSpc>
                <a:spcBef>
                  <a:spcPts val="0"/>
                </a:spcBef>
                <a:spcAft>
                  <a:spcPts val="0"/>
                </a:spcAft>
                <a:buClrTx/>
                <a:buSzTx/>
                <a:buFont typeface="Arial"/>
                <a:buNone/>
                <a:tabLst/>
                <a:defRPr/>
              </a:pPr>
              <a:t>7</a:t>
            </a:fld>
            <a:endParaRPr kumimoji="0" lang="en-GB" sz="975"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EAF2C25-88FC-426A-8AA0-F1A86519A7C8}"/>
              </a:ext>
            </a:extLst>
          </p:cNvPr>
          <p:cNvSpPr/>
          <p:nvPr/>
        </p:nvSpPr>
        <p:spPr>
          <a:xfrm>
            <a:off x="207073" y="1849748"/>
            <a:ext cx="4377497" cy="3884582"/>
          </a:xfrm>
          <a:prstGeom prst="rect">
            <a:avLst/>
          </a:prstGeom>
          <a:solidFill>
            <a:srgbClr val="F0EEEF">
              <a:lumMod val="75000"/>
            </a:srgbClr>
          </a:solidFill>
          <a:ln w="12700" cap="flat" cmpd="sng" algn="ctr">
            <a:no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295E2C7-934D-4A5E-87B4-304FEDE6A829}"/>
              </a:ext>
            </a:extLst>
          </p:cNvPr>
          <p:cNvGrpSpPr/>
          <p:nvPr/>
        </p:nvGrpSpPr>
        <p:grpSpPr>
          <a:xfrm>
            <a:off x="131110" y="1779288"/>
            <a:ext cx="9368490" cy="3896772"/>
            <a:chOff x="3925455" y="1191491"/>
            <a:chExt cx="6400799" cy="969818"/>
          </a:xfrm>
        </p:grpSpPr>
        <p:sp>
          <p:nvSpPr>
            <p:cNvPr id="11" name="Rectangle 10">
              <a:extLst>
                <a:ext uri="{FF2B5EF4-FFF2-40B4-BE49-F238E27FC236}">
                  <a16:creationId xmlns:a16="http://schemas.microsoft.com/office/drawing/2014/main" id="{0CD36D12-A5D8-49C3-B7BC-4A8F4D27429A}"/>
                </a:ext>
              </a:extLst>
            </p:cNvPr>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2488B08-D394-4407-B05B-111FE5D7B0BE}"/>
                </a:ext>
              </a:extLst>
            </p:cNvPr>
            <p:cNvGrpSpPr/>
            <p:nvPr/>
          </p:nvGrpSpPr>
          <p:grpSpPr>
            <a:xfrm>
              <a:off x="3925455" y="1191491"/>
              <a:ext cx="1178646" cy="969818"/>
              <a:chOff x="3925455" y="1191491"/>
              <a:chExt cx="1178646" cy="969818"/>
            </a:xfrm>
          </p:grpSpPr>
          <p:sp>
            <p:nvSpPr>
              <p:cNvPr id="13" name="Rectangle 12">
                <a:extLst>
                  <a:ext uri="{FF2B5EF4-FFF2-40B4-BE49-F238E27FC236}">
                    <a16:creationId xmlns:a16="http://schemas.microsoft.com/office/drawing/2014/main" id="{2E028FCB-3382-4522-AC64-FA620841C973}"/>
                  </a:ext>
                </a:extLst>
              </p:cNvPr>
              <p:cNvSpPr/>
              <p:nvPr/>
            </p:nvSpPr>
            <p:spPr>
              <a:xfrm>
                <a:off x="3925455" y="1191491"/>
                <a:ext cx="969818" cy="969818"/>
              </a:xfrm>
              <a:prstGeom prst="rect">
                <a:avLst/>
              </a:prstGeom>
              <a:solidFill>
                <a:srgbClr val="CB9661"/>
              </a:solidFill>
              <a:ln w="12700" cap="flat" cmpd="sng" algn="ctr">
                <a:noFill/>
                <a:prstDash val="solid"/>
                <a:miter lim="800000"/>
              </a:ln>
              <a:effectLst/>
            </p:spPr>
            <p:txBody>
              <a:bodyPr vert="vert270"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9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n-ea"/>
                    <a:cs typeface="+mn-cs"/>
                  </a:rPr>
                  <a:t>Inclusive Governance thematic thrust</a:t>
                </a:r>
              </a:p>
            </p:txBody>
          </p:sp>
          <p:sp>
            <p:nvSpPr>
              <p:cNvPr id="14" name="Isosceles Triangle 13">
                <a:extLst>
                  <a:ext uri="{FF2B5EF4-FFF2-40B4-BE49-F238E27FC236}">
                    <a16:creationId xmlns:a16="http://schemas.microsoft.com/office/drawing/2014/main" id="{39C64FCD-A7D6-4D56-8A00-988CF2BD6285}"/>
                  </a:ext>
                </a:extLst>
              </p:cNvPr>
              <p:cNvSpPr/>
              <p:nvPr/>
            </p:nvSpPr>
            <p:spPr>
              <a:xfrm rot="5400000">
                <a:off x="4803124" y="1537059"/>
                <a:ext cx="323272" cy="278683"/>
              </a:xfrm>
              <a:prstGeom prst="triangle">
                <a:avLst/>
              </a:prstGeom>
              <a:solidFill>
                <a:srgbClr val="CB9661"/>
              </a:solidFill>
              <a:ln w="12700" cap="flat" cmpd="sng" algn="ctr">
                <a:solidFill>
                  <a:srgbClr val="CB9661"/>
                </a:solid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A706EDE3-0211-6612-3C1C-DC6E5275A0DF}"/>
              </a:ext>
            </a:extLst>
          </p:cNvPr>
          <p:cNvSpPr txBox="1"/>
          <p:nvPr/>
        </p:nvSpPr>
        <p:spPr>
          <a:xfrm>
            <a:off x="2032000" y="2184400"/>
            <a:ext cx="6553200" cy="34317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mn-cs"/>
              </a:rPr>
              <a:t>Development of mechanisms to support trust and accountability in local government, increase public participation in governance and provide support, advice and build capacity for enhance governance.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a:ea typeface="+mn-ea"/>
                <a:cs typeface="+mn-cs"/>
              </a:rPr>
              <a:t>					</a:t>
            </a:r>
            <a:r>
              <a:rPr kumimoji="0" lang="en-US" sz="1500" b="1" i="0" u="none" strike="noStrike" kern="1200" cap="none" spc="0" normalizeH="0" baseline="0" noProof="0" dirty="0">
                <a:ln>
                  <a:noFill/>
                </a:ln>
                <a:solidFill>
                  <a:srgbClr val="000000"/>
                </a:solidFill>
                <a:effectLst/>
                <a:uLnTx/>
                <a:uFillTx/>
                <a:latin typeface="Segoe UI"/>
                <a:ea typeface="+mn-ea"/>
                <a:cs typeface="+mn-cs"/>
              </a:rPr>
              <a:t>Key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To stabilize and capacitate the new administration and councils;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To maintain a robust financial management and governance culture;</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Leading by example and ensure that consequence for accountability failures are affected;</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Instill a culture of performance management, transparency, and integrity; and</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Continuously to foster relations with key stakeholders such as community organisations to promote active citizenry.</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87156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5"/>
          <p:cNvSpPr>
            <a:spLocks noGrp="1"/>
          </p:cNvSpPr>
          <p:nvPr>
            <p:ph type="title"/>
          </p:nvPr>
        </p:nvSpPr>
        <p:spPr>
          <a:xfrm>
            <a:off x="2612941" y="250672"/>
            <a:ext cx="6111959" cy="735310"/>
          </a:xfrm>
        </p:spPr>
        <p:txBody>
          <a:bodyPr/>
          <a:lstStyle/>
          <a:p>
            <a:r>
              <a:rPr lang="en-US" dirty="0">
                <a:latin typeface="Arial"/>
                <a:cs typeface="Arial"/>
              </a:rPr>
              <a:t>CHALLENGES &amp; OFFERINGS</a:t>
            </a:r>
          </a:p>
        </p:txBody>
      </p:sp>
      <p:sp>
        <p:nvSpPr>
          <p:cNvPr id="8" name="Segnaposto numero diapositiva 1">
            <a:extLst>
              <a:ext uri="{FF2B5EF4-FFF2-40B4-BE49-F238E27FC236}">
                <a16:creationId xmlns:a16="http://schemas.microsoft.com/office/drawing/2014/main" id="{FAAA45E8-0A95-4FA0-AA26-8346CE484143}"/>
              </a:ext>
            </a:extLst>
          </p:cNvPr>
          <p:cNvSpPr txBox="1">
            <a:spLocks/>
          </p:cNvSpPr>
          <p:nvPr/>
        </p:nvSpPr>
        <p:spPr>
          <a:xfrm>
            <a:off x="495300" y="2044700"/>
            <a:ext cx="8915400" cy="38560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742950" rtl="0" eaLnBrk="1" fontAlgn="auto" latinLnBrk="0" hangingPunct="1">
              <a:lnSpc>
                <a:spcPct val="100000"/>
              </a:lnSpc>
              <a:spcBef>
                <a:spcPts val="0"/>
              </a:spcBef>
              <a:spcAft>
                <a:spcPts val="0"/>
              </a:spcAft>
              <a:buClrTx/>
              <a:buSzTx/>
              <a:buFont typeface="Arial"/>
              <a:buNone/>
              <a:tabLst/>
              <a:defRPr/>
            </a:pPr>
            <a:fld id="{85E4C5A4-68AA-419A-9EB9-20F6985B147C}" type="slidenum">
              <a:rPr kumimoji="0" lang="en-GB" sz="975"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742950" rtl="0" eaLnBrk="1" fontAlgn="auto" latinLnBrk="0" hangingPunct="1">
                <a:lnSpc>
                  <a:spcPct val="100000"/>
                </a:lnSpc>
                <a:spcBef>
                  <a:spcPts val="0"/>
                </a:spcBef>
                <a:spcAft>
                  <a:spcPts val="0"/>
                </a:spcAft>
                <a:buClrTx/>
                <a:buSzTx/>
                <a:buFont typeface="Arial"/>
                <a:buNone/>
                <a:tabLst/>
                <a:defRPr/>
              </a:pPr>
              <a:t>8</a:t>
            </a:fld>
            <a:endParaRPr kumimoji="0" lang="en-GB" sz="975"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EAF2C25-88FC-426A-8AA0-F1A86519A7C8}"/>
              </a:ext>
            </a:extLst>
          </p:cNvPr>
          <p:cNvSpPr/>
          <p:nvPr/>
        </p:nvSpPr>
        <p:spPr>
          <a:xfrm>
            <a:off x="207073" y="1849748"/>
            <a:ext cx="4377497" cy="3884582"/>
          </a:xfrm>
          <a:prstGeom prst="rect">
            <a:avLst/>
          </a:prstGeom>
          <a:solidFill>
            <a:srgbClr val="F0EEEF">
              <a:lumMod val="75000"/>
            </a:srgbClr>
          </a:solidFill>
          <a:ln w="12700" cap="flat" cmpd="sng" algn="ctr">
            <a:no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295E2C7-934D-4A5E-87B4-304FEDE6A829}"/>
              </a:ext>
            </a:extLst>
          </p:cNvPr>
          <p:cNvGrpSpPr/>
          <p:nvPr/>
        </p:nvGrpSpPr>
        <p:grpSpPr>
          <a:xfrm>
            <a:off x="131110" y="1779288"/>
            <a:ext cx="4386844" cy="3896772"/>
            <a:chOff x="3925455" y="1191491"/>
            <a:chExt cx="6400799" cy="969818"/>
          </a:xfrm>
        </p:grpSpPr>
        <p:sp>
          <p:nvSpPr>
            <p:cNvPr id="11" name="Rectangle 10">
              <a:extLst>
                <a:ext uri="{FF2B5EF4-FFF2-40B4-BE49-F238E27FC236}">
                  <a16:creationId xmlns:a16="http://schemas.microsoft.com/office/drawing/2014/main" id="{0CD36D12-A5D8-49C3-B7BC-4A8F4D27429A}"/>
                </a:ext>
              </a:extLst>
            </p:cNvPr>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2488B08-D394-4407-B05B-111FE5D7B0BE}"/>
                </a:ext>
              </a:extLst>
            </p:cNvPr>
            <p:cNvGrpSpPr/>
            <p:nvPr/>
          </p:nvGrpSpPr>
          <p:grpSpPr>
            <a:xfrm>
              <a:off x="3925455" y="1191491"/>
              <a:ext cx="1178646" cy="969818"/>
              <a:chOff x="3925455" y="1191491"/>
              <a:chExt cx="1178646" cy="969818"/>
            </a:xfrm>
          </p:grpSpPr>
          <p:sp>
            <p:nvSpPr>
              <p:cNvPr id="13" name="Rectangle 12">
                <a:extLst>
                  <a:ext uri="{FF2B5EF4-FFF2-40B4-BE49-F238E27FC236}">
                    <a16:creationId xmlns:a16="http://schemas.microsoft.com/office/drawing/2014/main" id="{2E028FCB-3382-4522-AC64-FA620841C973}"/>
                  </a:ext>
                </a:extLst>
              </p:cNvPr>
              <p:cNvSpPr/>
              <p:nvPr/>
            </p:nvSpPr>
            <p:spPr>
              <a:xfrm>
                <a:off x="3925455" y="1191491"/>
                <a:ext cx="969818" cy="969818"/>
              </a:xfrm>
              <a:prstGeom prst="rect">
                <a:avLst/>
              </a:prstGeom>
              <a:solidFill>
                <a:srgbClr val="CB9661"/>
              </a:solidFill>
              <a:ln w="12700" cap="flat" cmpd="sng" algn="ctr">
                <a:noFill/>
                <a:prstDash val="solid"/>
                <a:miter lim="800000"/>
              </a:ln>
              <a:effectLst/>
            </p:spPr>
            <p:txBody>
              <a:bodyPr vert="vert270"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9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n-ea"/>
                    <a:cs typeface="+mn-cs"/>
                  </a:rPr>
                  <a:t>Key Challenges</a:t>
                </a:r>
              </a:p>
            </p:txBody>
          </p:sp>
          <p:sp>
            <p:nvSpPr>
              <p:cNvPr id="14" name="Isosceles Triangle 13">
                <a:extLst>
                  <a:ext uri="{FF2B5EF4-FFF2-40B4-BE49-F238E27FC236}">
                    <a16:creationId xmlns:a16="http://schemas.microsoft.com/office/drawing/2014/main" id="{39C64FCD-A7D6-4D56-8A00-988CF2BD6285}"/>
                  </a:ext>
                </a:extLst>
              </p:cNvPr>
              <p:cNvSpPr/>
              <p:nvPr/>
            </p:nvSpPr>
            <p:spPr>
              <a:xfrm rot="5400000">
                <a:off x="4803124" y="1537059"/>
                <a:ext cx="323272" cy="278683"/>
              </a:xfrm>
              <a:prstGeom prst="triangle">
                <a:avLst/>
              </a:prstGeom>
              <a:solidFill>
                <a:srgbClr val="CB9661"/>
              </a:solidFill>
              <a:ln w="12700" cap="flat" cmpd="sng" algn="ctr">
                <a:solidFill>
                  <a:srgbClr val="CB9661"/>
                </a:solid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17" name="TextBox 16">
            <a:extLst>
              <a:ext uri="{FF2B5EF4-FFF2-40B4-BE49-F238E27FC236}">
                <a16:creationId xmlns:a16="http://schemas.microsoft.com/office/drawing/2014/main" id="{BE7056F7-1B02-47D2-80C3-87ACCB49895A}"/>
              </a:ext>
            </a:extLst>
          </p:cNvPr>
          <p:cNvSpPr txBox="1"/>
          <p:nvPr/>
        </p:nvSpPr>
        <p:spPr>
          <a:xfrm>
            <a:off x="980547" y="1867710"/>
            <a:ext cx="3446912" cy="2164054"/>
          </a:xfrm>
          <a:prstGeom prst="rect">
            <a:avLst/>
          </a:prstGeom>
          <a:noFill/>
        </p:spPr>
        <p:txBody>
          <a:bodyPr wrap="square" lIns="0" rIns="0" rtlCol="0" anchor="t">
            <a:spAutoFit/>
          </a:bodyPr>
          <a:lstStyle/>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Ineffective political and administrative leadership</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Unethical leadership</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Weakened oversight due to political infighting at council level and interference in administration</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Inadequate consequences for poor performance and transgression</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Weakening municipal governance and leadership characterised by poor oversight, limited consequence management</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endParaRPr kumimoji="0" lang="en-US" sz="1138" b="0" i="0" u="none" strike="noStrike" kern="1200" cap="none" spc="0" normalizeH="0" baseline="0" noProof="0" dirty="0">
              <a:ln>
                <a:noFill/>
              </a:ln>
              <a:solidFill>
                <a:srgbClr val="000000"/>
              </a:solidFill>
              <a:effectLst/>
              <a:uLnTx/>
              <a:uFillTx/>
              <a:latin typeface="Segoe UI"/>
              <a:ea typeface="+mn-ea"/>
              <a:cs typeface="+mn-cs"/>
            </a:endParaRPr>
          </a:p>
        </p:txBody>
      </p:sp>
      <p:sp>
        <p:nvSpPr>
          <p:cNvPr id="18" name="Rectangle 17">
            <a:extLst>
              <a:ext uri="{FF2B5EF4-FFF2-40B4-BE49-F238E27FC236}">
                <a16:creationId xmlns:a16="http://schemas.microsoft.com/office/drawing/2014/main" id="{744A095E-29BC-4F72-B4F1-4028B6771F7A}"/>
              </a:ext>
            </a:extLst>
          </p:cNvPr>
          <p:cNvSpPr/>
          <p:nvPr/>
        </p:nvSpPr>
        <p:spPr>
          <a:xfrm>
            <a:off x="5385871" y="1849748"/>
            <a:ext cx="4377497" cy="3884582"/>
          </a:xfrm>
          <a:prstGeom prst="rect">
            <a:avLst/>
          </a:prstGeom>
          <a:solidFill>
            <a:srgbClr val="F0EEEF">
              <a:lumMod val="75000"/>
            </a:srgbClr>
          </a:solidFill>
          <a:ln w="12700" cap="flat" cmpd="sng" algn="ctr">
            <a:no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F3BF77A-0A68-4905-A132-123D0EAB6B3E}"/>
              </a:ext>
            </a:extLst>
          </p:cNvPr>
          <p:cNvGrpSpPr/>
          <p:nvPr/>
        </p:nvGrpSpPr>
        <p:grpSpPr>
          <a:xfrm>
            <a:off x="5309908" y="1779288"/>
            <a:ext cx="4386844" cy="3896772"/>
            <a:chOff x="3925455" y="1191491"/>
            <a:chExt cx="6400799" cy="969818"/>
          </a:xfrm>
        </p:grpSpPr>
        <p:sp>
          <p:nvSpPr>
            <p:cNvPr id="20" name="Rectangle 19">
              <a:extLst>
                <a:ext uri="{FF2B5EF4-FFF2-40B4-BE49-F238E27FC236}">
                  <a16:creationId xmlns:a16="http://schemas.microsoft.com/office/drawing/2014/main" id="{C927476B-8102-4589-88E9-AE83B5F456C0}"/>
                </a:ext>
              </a:extLst>
            </p:cNvPr>
            <p:cNvSpPr/>
            <p:nvPr/>
          </p:nvSpPr>
          <p:spPr>
            <a:xfrm>
              <a:off x="4895271" y="1191491"/>
              <a:ext cx="5430983" cy="96981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885F6362-3313-4F85-B509-C05465A8F25C}"/>
                </a:ext>
              </a:extLst>
            </p:cNvPr>
            <p:cNvGrpSpPr/>
            <p:nvPr/>
          </p:nvGrpSpPr>
          <p:grpSpPr>
            <a:xfrm>
              <a:off x="3925455" y="1191491"/>
              <a:ext cx="1178646" cy="969818"/>
              <a:chOff x="3925455" y="1191491"/>
              <a:chExt cx="1178646" cy="969818"/>
            </a:xfrm>
          </p:grpSpPr>
          <p:sp>
            <p:nvSpPr>
              <p:cNvPr id="22" name="Rectangle 21">
                <a:extLst>
                  <a:ext uri="{FF2B5EF4-FFF2-40B4-BE49-F238E27FC236}">
                    <a16:creationId xmlns:a16="http://schemas.microsoft.com/office/drawing/2014/main" id="{FF8A4E7D-3A18-4C14-92C6-C6B1631E6CD9}"/>
                  </a:ext>
                </a:extLst>
              </p:cNvPr>
              <p:cNvSpPr/>
              <p:nvPr/>
            </p:nvSpPr>
            <p:spPr>
              <a:xfrm>
                <a:off x="3925455" y="1191491"/>
                <a:ext cx="969818" cy="969818"/>
              </a:xfrm>
              <a:prstGeom prst="rect">
                <a:avLst/>
              </a:prstGeom>
              <a:solidFill>
                <a:srgbClr val="CB9661"/>
              </a:solidFill>
              <a:ln w="12700" cap="flat" cmpd="sng" algn="ctr">
                <a:solidFill>
                  <a:srgbClr val="CB9661"/>
                </a:solidFill>
                <a:prstDash val="solid"/>
                <a:miter lim="800000"/>
              </a:ln>
              <a:effectLst/>
            </p:spPr>
            <p:txBody>
              <a:bodyPr vert="vert270"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9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n-ea"/>
                    <a:cs typeface="+mn-cs"/>
                  </a:rPr>
                  <a:t>SALGA Solutions</a:t>
                </a:r>
              </a:p>
            </p:txBody>
          </p:sp>
          <p:sp>
            <p:nvSpPr>
              <p:cNvPr id="23" name="Isosceles Triangle 22">
                <a:extLst>
                  <a:ext uri="{FF2B5EF4-FFF2-40B4-BE49-F238E27FC236}">
                    <a16:creationId xmlns:a16="http://schemas.microsoft.com/office/drawing/2014/main" id="{427851F8-801A-4872-AFB6-E78FF5FEE7DF}"/>
                  </a:ext>
                </a:extLst>
              </p:cNvPr>
              <p:cNvSpPr/>
              <p:nvPr/>
            </p:nvSpPr>
            <p:spPr>
              <a:xfrm rot="5400000">
                <a:off x="4803124" y="1537059"/>
                <a:ext cx="323272" cy="278683"/>
              </a:xfrm>
              <a:prstGeom prst="triangle">
                <a:avLst/>
              </a:prstGeom>
              <a:solidFill>
                <a:srgbClr val="CB9661"/>
              </a:solidFill>
              <a:ln w="12700" cap="flat" cmpd="sng" algn="ctr">
                <a:solidFill>
                  <a:srgbClr val="CB9661"/>
                </a:solid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6" name="TextBox 25">
            <a:extLst>
              <a:ext uri="{FF2B5EF4-FFF2-40B4-BE49-F238E27FC236}">
                <a16:creationId xmlns:a16="http://schemas.microsoft.com/office/drawing/2014/main" id="{40C946B2-2D28-4419-9517-8FFBBF72DD3E}"/>
              </a:ext>
            </a:extLst>
          </p:cNvPr>
          <p:cNvSpPr txBox="1"/>
          <p:nvPr/>
        </p:nvSpPr>
        <p:spPr>
          <a:xfrm>
            <a:off x="6173985" y="1961452"/>
            <a:ext cx="3323362" cy="3346109"/>
          </a:xfrm>
          <a:prstGeom prst="rect">
            <a:avLst/>
          </a:prstGeom>
          <a:noFill/>
        </p:spPr>
        <p:txBody>
          <a:bodyPr wrap="square" lIns="0" rIns="0" rtlCol="0" anchor="t">
            <a:spAutoFit/>
          </a:bodyPr>
          <a:lstStyle/>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Strengthen inclusive governance mechanisms to increase accountability and trust in LG</a:t>
            </a:r>
            <a:r>
              <a:rPr kumimoji="0" lang="en-US" sz="1463" b="0" i="0" u="none" strike="noStrike" kern="1200" cap="none" spc="0" normalizeH="0" baseline="0" noProof="0" dirty="0">
                <a:ln>
                  <a:noFill/>
                </a:ln>
                <a:solidFill>
                  <a:srgbClr val="000000"/>
                </a:solidFill>
                <a:effectLst/>
                <a:uLnTx/>
                <a:uFillTx/>
                <a:latin typeface="Segoe UI"/>
                <a:ea typeface="+mn-ea"/>
                <a:cs typeface="+mn-cs"/>
              </a:rPr>
              <a:t> </a:t>
            </a:r>
            <a:endParaRPr kumimoji="0" lang="en-US" sz="1138" b="0" i="0" u="none" strike="noStrike" kern="1200" cap="none" spc="0" normalizeH="0" baseline="0" noProof="0" dirty="0">
              <a:ln>
                <a:noFill/>
              </a:ln>
              <a:solidFill>
                <a:srgbClr val="000000"/>
              </a:solidFill>
              <a:effectLst/>
              <a:uLnTx/>
              <a:uFillTx/>
              <a:latin typeface="Segoe UI"/>
              <a:ea typeface="+mn-ea"/>
              <a:cs typeface="+mn-cs"/>
            </a:endParaRP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Performance management solutions and consequence management frameworks</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Facilitate support to review the UIF&amp;W Reduction Strategy</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Facilitate support on undertaking Consequence and Accountability Management</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Clarify roles and responsibilities</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Capacitating Oversight Structures</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Ethics and integrity management</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Anti-corruption awareness </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Delivery of skills development products in leadership and governance</a:t>
            </a:r>
          </a:p>
          <a:p>
            <a:pPr marL="139303" marR="0" lvl="0" indent="-139303" algn="l" defTabSz="742950" rtl="0" eaLnBrk="1" fontAlgn="auto" latinLnBrk="0" hangingPunct="1">
              <a:lnSpc>
                <a:spcPct val="100000"/>
              </a:lnSpc>
              <a:spcBef>
                <a:spcPts val="0"/>
              </a:spcBef>
              <a:spcAft>
                <a:spcPts val="488"/>
              </a:spcAft>
              <a:buClrTx/>
              <a:buSzTx/>
              <a:buFont typeface="Arial" panose="020B0604020202020204" pitchFamily="34" charset="0"/>
              <a:buChar char="•"/>
              <a:tabLst/>
              <a:defRPr/>
            </a:pPr>
            <a:r>
              <a:rPr kumimoji="0" lang="en-US" sz="1138" b="0" i="0" u="none" strike="noStrike" kern="1200" cap="none" spc="0" normalizeH="0" baseline="0" noProof="0" dirty="0">
                <a:ln>
                  <a:noFill/>
                </a:ln>
                <a:solidFill>
                  <a:srgbClr val="000000"/>
                </a:solidFill>
                <a:effectLst/>
                <a:uLnTx/>
                <a:uFillTx/>
                <a:latin typeface="Segoe UI"/>
                <a:ea typeface="+mn-ea"/>
                <a:cs typeface="+mn-cs"/>
              </a:rPr>
              <a:t>Coalition Governance</a:t>
            </a:r>
          </a:p>
        </p:txBody>
      </p:sp>
      <p:sp>
        <p:nvSpPr>
          <p:cNvPr id="27" name="Isosceles Triangle 26">
            <a:extLst>
              <a:ext uri="{FF2B5EF4-FFF2-40B4-BE49-F238E27FC236}">
                <a16:creationId xmlns:a16="http://schemas.microsoft.com/office/drawing/2014/main" id="{A5E0434B-41D9-4E38-BF02-76D1FCF6C251}"/>
              </a:ext>
            </a:extLst>
          </p:cNvPr>
          <p:cNvSpPr/>
          <p:nvPr/>
        </p:nvSpPr>
        <p:spPr>
          <a:xfrm rot="5400000">
            <a:off x="4300601" y="3692580"/>
            <a:ext cx="1298921" cy="190998"/>
          </a:xfrm>
          <a:prstGeom prst="triangle">
            <a:avLst/>
          </a:prstGeom>
          <a:solidFill>
            <a:srgbClr val="CB9661"/>
          </a:solidFill>
          <a:ln w="12700" cap="flat" cmpd="sng" algn="ctr">
            <a:solidFill>
              <a:srgbClr val="CB9661"/>
            </a:solidFill>
            <a:prstDash val="solid"/>
            <a:miter lim="800000"/>
          </a:ln>
          <a:effectLst/>
        </p:spPr>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4A69-A7E0-47D9-AF85-E8E907CEBD85}"/>
              </a:ext>
            </a:extLst>
          </p:cNvPr>
          <p:cNvSpPr>
            <a:spLocks noGrp="1"/>
          </p:cNvSpPr>
          <p:nvPr>
            <p:ph type="title"/>
          </p:nvPr>
        </p:nvSpPr>
        <p:spPr/>
        <p:txBody>
          <a:bodyPr/>
          <a:lstStyle/>
          <a:p>
            <a:r>
              <a:rPr kumimoji="0" lang="en-US" sz="2800" b="1" i="0" u="none" strike="noStrike" kern="1200" cap="all" spc="0" normalizeH="0" baseline="0" noProof="0" dirty="0">
                <a:ln>
                  <a:noFill/>
                </a:ln>
                <a:solidFill>
                  <a:prstClr val="black"/>
                </a:solidFill>
                <a:effectLst/>
                <a:uLnTx/>
                <a:uFillTx/>
                <a:latin typeface="Foco" panose="020B0504050202020203"/>
                <a:ea typeface="+mj-ea"/>
                <a:cs typeface="+mj-cs"/>
              </a:rPr>
              <a:t>The current realities &amp; problem statements</a:t>
            </a:r>
            <a:endParaRPr lang="en-US" dirty="0"/>
          </a:p>
        </p:txBody>
      </p:sp>
      <p:sp>
        <p:nvSpPr>
          <p:cNvPr id="4" name="Slide Number Placeholder 3">
            <a:extLst>
              <a:ext uri="{FF2B5EF4-FFF2-40B4-BE49-F238E27FC236}">
                <a16:creationId xmlns:a16="http://schemas.microsoft.com/office/drawing/2014/main" id="{20DFDB6E-E22D-49C4-B0DB-7E2396983A14}"/>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C04D4C-DC45-834A-A759-F6658CE957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Content Placeholder 10">
            <a:extLst>
              <a:ext uri="{FF2B5EF4-FFF2-40B4-BE49-F238E27FC236}">
                <a16:creationId xmlns:a16="http://schemas.microsoft.com/office/drawing/2014/main" id="{E147301C-414B-09AF-963B-F2F1A92A0E32}"/>
              </a:ext>
            </a:extLst>
          </p:cNvPr>
          <p:cNvSpPr>
            <a:spLocks noGrp="1"/>
          </p:cNvSpPr>
          <p:nvPr>
            <p:ph sz="quarter" idx="10"/>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ZA" altLang="en-US" sz="1900" b="0" i="0" u="none" strike="noStrike" kern="0" cap="none" spc="0" normalizeH="0" baseline="0" noProof="0" dirty="0">
                <a:ln>
                  <a:noFill/>
                </a:ln>
                <a:solidFill>
                  <a:srgbClr val="000000"/>
                </a:solidFill>
                <a:effectLst/>
                <a:uLnTx/>
                <a:uFillTx/>
                <a:latin typeface="Arial"/>
                <a:ea typeface="+mn-ea"/>
                <a:cs typeface="+mn-cs"/>
              </a:rPr>
              <a:t>Most municipalities are not implementing Section 32 of the MFMA correctly or not at all.</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ZA" altLang="en-US" sz="1900" b="0" i="0" u="none" strike="noStrike" kern="0" cap="none" spc="0" normalizeH="0" baseline="0" noProof="0" dirty="0">
                <a:ln>
                  <a:noFill/>
                </a:ln>
                <a:solidFill>
                  <a:srgbClr val="000000"/>
                </a:solidFill>
                <a:effectLst/>
                <a:uLnTx/>
                <a:uFillTx/>
                <a:latin typeface="Arial"/>
                <a:ea typeface="+mn-ea"/>
                <a:cs typeface="+mn-cs"/>
              </a:rPr>
              <a:t>MPACs’ reports are not tabled in council for conclusion and resolution, which resulted in the amounts attributed to UIF&amp;W either static or increasing (inadequate investigations).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ZA" sz="1900" b="0" i="0" u="none" strike="noStrike" kern="0" cap="none" spc="0" normalizeH="0" baseline="0" noProof="0" dirty="0">
                <a:ln>
                  <a:noFill/>
                </a:ln>
                <a:solidFill>
                  <a:srgbClr val="000000"/>
                </a:solidFill>
                <a:effectLst/>
                <a:uLnTx/>
                <a:uFillTx/>
                <a:latin typeface="Arial"/>
                <a:ea typeface="+mn-ea"/>
                <a:cs typeface="+mn-cs"/>
              </a:rPr>
              <a:t>Most municipalities have not established Disciplinary Boards to deal with financial misconduct.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ZA" altLang="en-US" sz="1900" b="0" i="0" u="none" strike="noStrike" kern="0" cap="none" spc="0" normalizeH="0" baseline="0" noProof="0" dirty="0">
                <a:ln>
                  <a:noFill/>
                </a:ln>
                <a:solidFill>
                  <a:srgbClr val="000000"/>
                </a:solidFill>
                <a:effectLst/>
                <a:uLnTx/>
                <a:uFillTx/>
                <a:latin typeface="Arial"/>
                <a:ea typeface="+mn-ea"/>
                <a:cs typeface="+mn-cs"/>
              </a:rPr>
              <a:t>Municipalities internal processes, reporting and control measures do not seem to be effective to mitigate the risk of non-compliance in-year. How is the internal audit unit used to assist with mitigating non-compliance?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ZA" altLang="en-US" sz="1900" b="0" i="0" u="none" strike="noStrike" kern="0" cap="none" spc="0" normalizeH="0" baseline="0" noProof="0" dirty="0">
                <a:ln>
                  <a:noFill/>
                </a:ln>
                <a:solidFill>
                  <a:srgbClr val="000000"/>
                </a:solidFill>
                <a:effectLst/>
                <a:uLnTx/>
                <a:uFillTx/>
                <a:latin typeface="Arial"/>
                <a:ea typeface="+mn-ea"/>
                <a:cs typeface="+mn-cs"/>
              </a:rPr>
              <a:t>What actions have been taken to hold relevant officials that were responsible for the transgressions accountable for their actions?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en-US" dirty="0"/>
          </a:p>
        </p:txBody>
      </p:sp>
    </p:spTree>
    <p:extLst>
      <p:ext uri="{BB962C8B-B14F-4D97-AF65-F5344CB8AC3E}">
        <p14:creationId xmlns:p14="http://schemas.microsoft.com/office/powerpoint/2010/main" val="606850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2676</TotalTime>
  <Words>1684</Words>
  <Application>Microsoft Office PowerPoint</Application>
  <PresentationFormat>A4 Paper (210x297 mm)</PresentationFormat>
  <Paragraphs>178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Narrow</vt:lpstr>
      <vt:lpstr>Calibri</vt:lpstr>
      <vt:lpstr>Foco</vt:lpstr>
      <vt:lpstr>Matura MT Script Capitals</vt:lpstr>
      <vt:lpstr>Segoe UI</vt:lpstr>
      <vt:lpstr>Symbol</vt:lpstr>
      <vt:lpstr>Wingdings</vt:lpstr>
      <vt:lpstr>Office Theme</vt:lpstr>
      <vt:lpstr>BRIEF OVERVIEW OF THE SUPPORT TO THE GOVERNANCE SUPPORT TO BE PROVIDED (MPAC)</vt:lpstr>
      <vt:lpstr>A RECAP: SALGA’S CONSTITUTIONAL, LEGISLATIVE &amp; POLICY  MANDATE</vt:lpstr>
      <vt:lpstr>A RECAP: SALGA’S CONSTITUTIONAL role and mandate</vt:lpstr>
      <vt:lpstr>SALGA MANDATE</vt:lpstr>
      <vt:lpstr>PowerPoint Presentation</vt:lpstr>
      <vt:lpstr>PURPOSE STATEMENT</vt:lpstr>
      <vt:lpstr>INCLUSIVE GOVERNANCE</vt:lpstr>
      <vt:lpstr>CHALLENGES &amp; OFFERINGS</vt:lpstr>
      <vt:lpstr>The current realities &amp; problem statements</vt:lpstr>
      <vt:lpstr>POSSIBLE SOLUTIONS</vt:lpstr>
      <vt:lpstr>SCLG PROGRAMME OFFERING</vt:lpstr>
      <vt:lpstr>KEY SUPPORT INTERVENTIONS </vt:lpstr>
      <vt:lpstr>TOWARDS KEY INTERVENTIONS TOWARDS THE DESIRED FUTURE</vt:lpstr>
      <vt:lpstr>RECCOMENDATIONS</vt:lpstr>
      <vt:lpstr>PowerPoint Presentation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Sello E. Marokane</cp:lastModifiedBy>
  <cp:revision>146</cp:revision>
  <cp:lastPrinted>2022-03-12T13:36:41Z</cp:lastPrinted>
  <dcterms:created xsi:type="dcterms:W3CDTF">2017-05-28T17:58:09Z</dcterms:created>
  <dcterms:modified xsi:type="dcterms:W3CDTF">2023-05-30T08:54:30Z</dcterms:modified>
</cp:coreProperties>
</file>