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1288" r:id="rId5"/>
    <p:sldId id="1265" r:id="rId6"/>
    <p:sldId id="1289" r:id="rId7"/>
    <p:sldId id="1216" r:id="rId8"/>
    <p:sldId id="1217" r:id="rId9"/>
    <p:sldId id="1290" r:id="rId10"/>
    <p:sldId id="1291" r:id="rId11"/>
    <p:sldId id="1302" r:id="rId12"/>
    <p:sldId id="1292" r:id="rId13"/>
    <p:sldId id="1293" r:id="rId14"/>
    <p:sldId id="1297" r:id="rId15"/>
    <p:sldId id="1298" r:id="rId16"/>
    <p:sldId id="1296" r:id="rId17"/>
    <p:sldId id="1299" r:id="rId18"/>
    <p:sldId id="1300" r:id="rId19"/>
    <p:sldId id="1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B24"/>
    <a:srgbClr val="144A24"/>
    <a:srgbClr val="5A5A06"/>
    <a:srgbClr val="4E4E12"/>
    <a:srgbClr val="86411E"/>
    <a:srgbClr val="9A5B3C"/>
    <a:srgbClr val="9EAC9D"/>
    <a:srgbClr val="CCAC9E"/>
    <a:srgbClr val="9EAC9E"/>
    <a:srgbClr val="B1B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2" d="100"/>
          <a:sy n="82" d="100"/>
        </p:scale>
        <p:origin x="715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86CDD-F6E5-4B7D-8460-546C6B8C5A44}" type="datetimeFigureOut">
              <a:rPr lang="en-ZA" smtClean="0"/>
              <a:t>2023/05/26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3F83-DA3B-4007-9E89-9DFF33B638F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43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20FFF-FF18-431F-8DB5-7295E80CD65E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562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409" y="3491983"/>
            <a:ext cx="10673856" cy="1148921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D3F26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409" y="4745010"/>
            <a:ext cx="10673856" cy="1141409"/>
          </a:xfrm>
        </p:spPr>
        <p:txBody>
          <a:bodyPr/>
          <a:lstStyle>
            <a:lvl1pPr marL="0" indent="0" algn="ctr">
              <a:buNone/>
              <a:defRPr>
                <a:solidFill>
                  <a:srgbClr val="5F2D1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52" y="-98931"/>
            <a:ext cx="12351025" cy="35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D94F-6E4B-4434-9966-5D9D1F3A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102D78-159A-4AF8-94D2-4949A0B55ED8}" type="datetime1">
              <a:rPr lang="en-ZA" smtClean="0"/>
              <a:t>2023/05/26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C2A5-C437-4D71-BCE9-0CE1F479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7E34B-23AC-44A8-B9CE-3D5A8857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9882BE-DCEB-4F5A-92BC-77D57A1C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8024-1CE3-4F49-899B-1E5622A0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14B453-13B1-401F-A4C0-A0E40069E4C8}" type="datetime1">
              <a:rPr lang="en-ZA" smtClean="0"/>
              <a:t>2023/05/26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1853F-AD71-49C2-BE6D-7B5C5A42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CB59E-0B1A-4FD3-9AB7-C60B1492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558520-E0F2-46BC-B75A-3A50BDA5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77F22-5951-4057-A301-891CB56C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615114"/>
            <a:ext cx="2844800" cy="2254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45CE30-CE67-4D5C-A79D-17BC2A0BDC1C}" type="datetime1">
              <a:rPr lang="en-ZA" smtClean="0"/>
              <a:t>2023/05/26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3821C9-3BE8-462D-AEF8-BD7FDB0A4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615114"/>
            <a:ext cx="2844800" cy="2254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DB13D-D295-4CCD-BB57-E8F9F932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0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F2BBE-0E1B-465C-901D-A2393073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753A4B-470E-4E30-BA4A-ABC620EE5B35}" type="datetime1">
              <a:rPr lang="en-ZA" smtClean="0"/>
              <a:t>2023/05/26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6701-A39F-4C4B-835C-705DE17B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F357-DFE4-45A2-9D2F-A5E731C4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322861-5125-4F59-A005-A59717D3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A86AA-FAAD-445F-8D97-08CB2C92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CD7991-CE6C-47D2-B3A9-947BE3F2A8FD}" type="datetime1">
              <a:rPr lang="en-ZA" smtClean="0"/>
              <a:t>2023/05/26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CB4CF-96DE-49A3-A357-A4A2FFDF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52C99-D617-4AD5-994B-343F3D29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4BCD2E-65F8-4625-81A5-C048858E3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4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95FB6-3CFF-4305-921C-3CB240B0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A56853-FE82-4E5C-A45B-32074E21B63E}" type="datetime1">
              <a:rPr lang="en-ZA" smtClean="0"/>
              <a:t>2023/05/26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9DB0F-C5B4-453A-81DD-28AF92AF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58273-03D2-4F8F-9327-7D7F40B5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AFB9B2-E8EF-43D1-BAE9-66FD3EE72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94E1B-C5EC-40AC-86AA-99260C8E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FD75A5-4DB7-47A4-90FF-4465104555F2}" type="datetime1">
              <a:rPr lang="en-ZA" smtClean="0"/>
              <a:t>2023/05/26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91C67-3C75-49B4-AC79-70AD4F03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10828-34F4-41ED-BF5C-7A0A4FA2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0B7F97-DCD3-4D65-A127-4D0388A81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55370-8B51-4F25-BE6A-95F9926F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8A4828-9F0B-4E5C-A09D-62771438123D}" type="datetime1">
              <a:rPr lang="en-ZA" smtClean="0"/>
              <a:t>2023/05/26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D5FFE-AD8F-4984-87F9-AFF14C83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C039E-C678-4EE9-92D3-DB927BA8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025386-1D94-4547-97B4-7B3BD68DA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2AB75-E58E-4696-9BE4-F6686C9E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D87E20-C464-4432-B92D-9836836E921F}" type="datetime1">
              <a:rPr lang="en-ZA" smtClean="0"/>
              <a:t>2023/05/26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9CD74-A0FE-4FC5-8B33-C8058777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29F5-DE7C-4797-9A83-35A8BE25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DFA1F7-B902-48A3-8155-0D158D88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9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0BF89-4AEE-4E9A-AA8B-E13B29B0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AB11FA-BF15-45A2-A8AC-90585B6A2EFA}" type="datetime1">
              <a:rPr lang="en-ZA" smtClean="0"/>
              <a:t>2023/05/26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6F207-C622-47D7-AF6C-9B357E8C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9FB1-5AE7-4513-A8BF-08A400B3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D69CFD-05CE-40F7-BFFF-69CFC2484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7020F3-1D16-4EE9-BCF1-4C7C7B98C9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159442-C139-4067-BAC0-428168056B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pic>
        <p:nvPicPr>
          <p:cNvPr id="1028" name="Picture 8" descr="GPL PPT Content_A.jpg">
            <a:extLst>
              <a:ext uri="{FF2B5EF4-FFF2-40B4-BE49-F238E27FC236}">
                <a16:creationId xmlns:a16="http://schemas.microsoft.com/office/drawing/2014/main" id="{8CE31348-E281-4503-88F5-E21750E6AF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DAFF081-CE75-4B2C-A7CF-50D5A193A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608764"/>
            <a:ext cx="2844800" cy="21907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9E61E00-3C93-48B8-9C7D-BA5BDD138AA9}" type="datetime1">
              <a:rPr lang="en-ZA" smtClean="0"/>
              <a:t>2023/05/26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78F662-543F-4BFF-9A14-DD711F849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619875"/>
            <a:ext cx="2844800" cy="217488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488573F-F833-4FBF-A3E9-507547AFB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34" y="6025402"/>
            <a:ext cx="12454758" cy="9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6F3963-F089-7240-831B-054E8E58C13A}"/>
              </a:ext>
            </a:extLst>
          </p:cNvPr>
          <p:cNvSpPr/>
          <p:nvPr/>
        </p:nvSpPr>
        <p:spPr>
          <a:xfrm>
            <a:off x="0" y="3569919"/>
            <a:ext cx="12192000" cy="2553195"/>
          </a:xfrm>
          <a:prstGeom prst="rect">
            <a:avLst/>
          </a:prstGeom>
          <a:solidFill>
            <a:srgbClr val="E2CFA1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2CFA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71794"/>
            <a:ext cx="12191999" cy="190000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154B24"/>
                </a:solidFill>
              </a:rPr>
            </a:br>
            <a:br>
              <a:rPr lang="en-US" dirty="0">
                <a:solidFill>
                  <a:srgbClr val="154B24"/>
                </a:solidFill>
              </a:rPr>
            </a:br>
            <a:r>
              <a:rPr lang="en-US" dirty="0">
                <a:solidFill>
                  <a:srgbClr val="154B24"/>
                </a:solidFill>
              </a:rPr>
              <a:t>STANDING COMMITTEES ON PUBLIC ACCOUNTS</a:t>
            </a:r>
            <a:br>
              <a:rPr lang="en-US" dirty="0">
                <a:solidFill>
                  <a:srgbClr val="154B24"/>
                </a:solidFill>
              </a:rPr>
            </a:br>
            <a:r>
              <a:rPr lang="en-US" dirty="0">
                <a:solidFill>
                  <a:srgbClr val="154B24"/>
                </a:solidFill>
              </a:rPr>
              <a:t> 30 MAY 2023</a:t>
            </a:r>
            <a:br>
              <a:rPr lang="en-US" dirty="0">
                <a:solidFill>
                  <a:srgbClr val="154B24"/>
                </a:solidFill>
              </a:rPr>
            </a:br>
            <a:endParaRPr lang="en-US" dirty="0">
              <a:solidFill>
                <a:srgbClr val="154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3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5108-962B-52EA-2A19-44479D4E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Roles of MPACS  </a:t>
            </a:r>
            <a:br>
              <a:rPr lang="en-US" sz="2800" dirty="0"/>
            </a:br>
            <a:r>
              <a:rPr lang="en-US" sz="2800" dirty="0"/>
              <a:t>S59 Municipal Systems Act conti…..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BA6D-563E-D46C-83DF-096C8AA7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4947"/>
            <a:ext cx="10972800" cy="462817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MPACS are delegated function of Council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Delegations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59. (1) A municipal council must develop a system of delegation that will maximise administrative and operational efficiency and provide for adequate checks and balances, and, in accordance with that system, may—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a) delegate appropriate powers, excluding a power mentioned in section 160(2) of the Constitution and the power to set tariffs. to decide to enter into a service delivery agreement in terms of section 76(b) and to approve or amend the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municipality’s integrated development plan, to any of the municipality’s other political structures, political office bearers, councilors'. or staff members: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(b) instruct any such political structure. political office bearer, Councillor, or staff member to perform any of the  municipality’s duties: and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(c) withdraw any delegation or instruction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683B5-3175-152C-0025-6BA6B28EA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5108-962B-52EA-2A19-44479D4E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Roles of MPACS  </a:t>
            </a:r>
            <a:br>
              <a:rPr lang="en-US" sz="2800" dirty="0"/>
            </a:br>
            <a:r>
              <a:rPr lang="en-US" sz="2800" dirty="0"/>
              <a:t>S59 Municipal Systems Act conti…..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BA6D-563E-D46C-83DF-096C8AA7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4947"/>
            <a:ext cx="10972800" cy="4628179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2) A delegation or instruction in terms of subsection ( 1 )—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(a) Must not conflict with the Constitution, this Act or the Municipal Structures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Act;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(b) Must be in writing: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 C) Is subject to any limitations. conditions and directions the municipal council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may impose: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(d) May include the power to sub-delegate a delegated power: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(e) Does not divest the council of the responsibility concerning the exercise of the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power or the performance of the duty; and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(f). Must be reviewed when a new council is elected or, if it is a district council, elected and appointed.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683B5-3175-152C-0025-6BA6B28EA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4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5108-962B-52EA-2A19-44479D4E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Roles of MPACS  </a:t>
            </a:r>
            <a:br>
              <a:rPr lang="en-US" sz="2800" dirty="0"/>
            </a:br>
            <a:r>
              <a:rPr lang="en-US" sz="2800" dirty="0"/>
              <a:t>S59 Municipal Systems Act conti…..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BA6D-563E-D46C-83DF-096C8AA7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4947"/>
            <a:ext cx="10972800" cy="4628179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2) A delegation or instruction in terms of subsection ( 1 )—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(a) Must not conflict with the Constitution, this Act or the Municipal Structures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Act;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(b) Must be in writing: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 c) Is subject to any limitations. conditions and directions the municipal council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may impose: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(d) May include the power to sub-delegate a delegated power: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(e) Does not divest the council of the responsibility concerning the exercise of the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power or the performance of the duty; and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(f). Must be reviewed when a new council is elected or, if it is a district council, elected and appointed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683B5-3175-152C-0025-6BA6B28EA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5108-962B-52EA-2A19-44479D4E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Roles of MPACS  </a:t>
            </a:r>
            <a:br>
              <a:rPr lang="en-US" sz="2800" dirty="0"/>
            </a:br>
            <a:r>
              <a:rPr lang="en-US" sz="2800" dirty="0"/>
              <a:t>S59 Municipal Systems Act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BA6D-563E-D46C-83DF-096C8AA7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4947"/>
            <a:ext cx="10972800" cy="46281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Delegations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municipal council—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‘(a) in  accordance with procedures in its rules and orders, may, or at the request in writing of at least one quarter of the councilors'. must, review any decision taken by such a political structure, political office bearer, councilor or staff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 in consequence of a delegation or instruction, and either confirm, or revoke the decision subject to any rights that may have accrued to a person; and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(b) May require its executive committee or executive mayor to review any decision taken by such a political structure, political office bearer, councilor or staff member in consequence of a delegation or instruction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683B5-3175-152C-0025-6BA6B28EA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FCA2-1C1D-F0B5-AFD5-A448254A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Delegated Functions as per s59 conti</a:t>
            </a:r>
            <a:r>
              <a:rPr lang="en-US" dirty="0"/>
              <a:t>…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FA37A-0BFC-A018-9FE2-374378A2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MPACS are delegated the authority to interrogate the following documents and to make recommendations to the municipal council in accordance with the terms of reference of the committee: </a:t>
            </a:r>
          </a:p>
          <a:p>
            <a:r>
              <a:rPr lang="en-US" sz="2400" dirty="0"/>
              <a:t>Unforeseen and unavoidable expenditure; </a:t>
            </a:r>
          </a:p>
          <a:p>
            <a:r>
              <a:rPr lang="en-US" sz="2400" dirty="0"/>
              <a:t>Unauthorized, irregular or fruitless and wasteful expenditure; </a:t>
            </a:r>
          </a:p>
          <a:p>
            <a:r>
              <a:rPr lang="en-US" sz="2400" dirty="0"/>
              <a:t>SDBIP; </a:t>
            </a:r>
          </a:p>
          <a:p>
            <a:r>
              <a:rPr lang="en-US" sz="2400" dirty="0"/>
              <a:t>Monthly budget statements; </a:t>
            </a:r>
          </a:p>
          <a:p>
            <a:r>
              <a:rPr lang="en-US" sz="2400" dirty="0"/>
              <a:t>Mid-year budget and performance assessment; </a:t>
            </a:r>
          </a:p>
          <a:p>
            <a:r>
              <a:rPr lang="en-US" sz="2400" dirty="0"/>
              <a:t>Mid-year budget and performance assessment of municipal entities; </a:t>
            </a:r>
          </a:p>
          <a:p>
            <a:r>
              <a:rPr lang="en-US" sz="2400" dirty="0"/>
              <a:t>Disclosures concerning councilors, directors and officials; </a:t>
            </a:r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72CD2-0E1C-F0F3-B1F3-A7F4E8BF3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3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74A8-54F9-1F79-8364-2BD8325C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Delegated Functions as per s59 conti…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0107-D8F1-C3CE-E7E8-F2D2A941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4947"/>
            <a:ext cx="10972800" cy="46281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Annual financial statements; </a:t>
            </a:r>
          </a:p>
          <a:p>
            <a:r>
              <a:rPr lang="en-US" sz="2000" dirty="0"/>
              <a:t>Annual report; </a:t>
            </a:r>
          </a:p>
          <a:p>
            <a:r>
              <a:rPr lang="en-US" sz="2000" dirty="0"/>
              <a:t>Issues raised by the A-G in the audit reports; </a:t>
            </a:r>
          </a:p>
          <a:p>
            <a:r>
              <a:rPr lang="en-US" sz="2000" dirty="0"/>
              <a:t>The appointment of the audit committee; </a:t>
            </a:r>
          </a:p>
          <a:p>
            <a:r>
              <a:rPr lang="en-US" sz="2000" dirty="0"/>
              <a:t>Disciplinary steps instituted in terms of the MFMA; </a:t>
            </a:r>
          </a:p>
          <a:p>
            <a:r>
              <a:rPr lang="en-US" sz="2000" dirty="0"/>
              <a:t>The review of the IDP post elections; </a:t>
            </a:r>
          </a:p>
          <a:p>
            <a:r>
              <a:rPr lang="en-US" sz="2000" dirty="0"/>
              <a:t>The annual review of the IDP; </a:t>
            </a:r>
          </a:p>
          <a:p>
            <a:r>
              <a:rPr lang="en-US" sz="2000" dirty="0"/>
              <a:t>Performance management plan; </a:t>
            </a:r>
          </a:p>
          <a:p>
            <a:r>
              <a:rPr lang="en-US" sz="2000" dirty="0"/>
              <a:t>The draft annual budget with reference to the approved IDP; and </a:t>
            </a:r>
          </a:p>
          <a:p>
            <a:r>
              <a:rPr lang="en-US" sz="2000" dirty="0"/>
              <a:t>Declaration of interest forms submitted by </a:t>
            </a:r>
            <a:r>
              <a:rPr lang="en-US" sz="2000" dirty="0" err="1"/>
              <a:t>councillors</a:t>
            </a:r>
            <a:r>
              <a:rPr lang="en-US" sz="2000" dirty="0"/>
              <a:t>.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1AC0B-D043-EE83-990C-1A45989E6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128F-8F29-AB18-6E41-6F018726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Delegated Functions of MPACS</a:t>
            </a:r>
            <a:endParaRPr lang="en-Z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C08F7-902C-C550-6C27-6716AF36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33F3C-B47E-D8D4-FFC8-7B7841321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274638"/>
            <a:ext cx="12026348" cy="766762"/>
          </a:xfrm>
        </p:spPr>
        <p:txBody>
          <a:bodyPr/>
          <a:lstStyle/>
          <a:p>
            <a:pPr algn="l"/>
            <a:r>
              <a:rPr lang="en-US" altLang="en-US" sz="36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70C8-92DF-44A2-8860-BD7D490C9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F2994-4171-4840-91C9-97BC281A48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557A56-F986-4DA8-A9F2-0ACD2C17E102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C0A2AF0-3245-4BCB-8745-58E0E45EE299}"/>
              </a:ext>
            </a:extLst>
          </p:cNvPr>
          <p:cNvSpPr txBox="1">
            <a:spLocks/>
          </p:cNvSpPr>
          <p:nvPr/>
        </p:nvSpPr>
        <p:spPr bwMode="auto">
          <a:xfrm>
            <a:off x="76200" y="1032564"/>
            <a:ext cx="12026348" cy="268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Support For MPACS for 2023/24 Financial  Year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of MPACS (Council Delegated Function)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ZA" altLang="en-US" sz="2800" b="1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0473-2BE4-CE10-E0B2-C79F0BF1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Introduction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EECC-6A5F-5C3C-CB68-A499D367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7079"/>
            <a:ext cx="10972800" cy="50760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During the Month of May 2023, the Standing Committee on Public Accounts(SCOPA) of Gauteng Legislature requested the Speaker of Gauteng Legislature to delegate a representative to deliver a presentation on:-</a:t>
            </a:r>
          </a:p>
          <a:p>
            <a:pPr marL="800100" lvl="2" indent="0">
              <a:buNone/>
            </a:pPr>
            <a:r>
              <a:rPr lang="en-US" sz="2000" b="1" dirty="0"/>
              <a:t>Perspectives of Gauteng Speakers Forum on strengthening and supporting Oversight on Public Financial Management, Governance and Accountability in Gauteng Municipalities: The Role of Municipal Public Accounts Committees</a:t>
            </a:r>
          </a:p>
          <a:p>
            <a:pPr marL="1257300" lvl="2" indent="-457200">
              <a:buFont typeface="Wingdings" panose="05000000000000000000" pitchFamily="2" charset="2"/>
              <a:buChar char="q"/>
            </a:pPr>
            <a:r>
              <a:rPr lang="en-US" sz="2000" dirty="0"/>
              <a:t>The invitation of SCOPA to Speaker for a session of May 2023, intensifies collaborative approach on scrutiny of public expenditure management between Gauteng Legislature &amp; Municipal Councils. This collaborative approach is further anchored on </a:t>
            </a:r>
          </a:p>
          <a:p>
            <a:pPr marL="1714500" lvl="4" indent="0">
              <a:buNone/>
            </a:pPr>
            <a:r>
              <a:rPr lang="en-US" dirty="0"/>
              <a:t>-adopted MoU Between GPL &amp; Municipal Councils for the duration of the current electoral term of local government (2021-2026)</a:t>
            </a:r>
          </a:p>
          <a:p>
            <a:pPr marL="1714500" lvl="4" indent="0">
              <a:buNone/>
            </a:pPr>
            <a:r>
              <a:rPr lang="en-US" dirty="0"/>
              <a:t>- Chapter 3 of the Constitution </a:t>
            </a:r>
          </a:p>
          <a:p>
            <a:pPr marL="1257300" lvl="2" indent="-457200">
              <a:buFont typeface="Wingdings" panose="05000000000000000000" pitchFamily="2" charset="2"/>
              <a:buChar char="q"/>
            </a:pPr>
            <a:r>
              <a:rPr lang="en-ZA" sz="2000" dirty="0"/>
              <a:t>Retrospectively, during a similar session of SCOPA held 09 June 2022- The Gauteng Speakers Forum was requested to outline its support for MPACS,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CF35B-53C8-2B8D-B5FC-B7F5851BC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274638"/>
            <a:ext cx="12026348" cy="766762"/>
          </a:xfrm>
        </p:spPr>
        <p:txBody>
          <a:bodyPr/>
          <a:lstStyle/>
          <a:p>
            <a:pPr algn="l"/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70C8-92DF-44A2-8860-BD7D490C9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F2994-4171-4840-91C9-97BC281A48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557A56-F986-4DA8-A9F2-0ACD2C17E102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C0A2AF0-3245-4BCB-8745-58E0E45EE299}"/>
              </a:ext>
            </a:extLst>
          </p:cNvPr>
          <p:cNvSpPr txBox="1">
            <a:spLocks/>
          </p:cNvSpPr>
          <p:nvPr/>
        </p:nvSpPr>
        <p:spPr bwMode="auto">
          <a:xfrm>
            <a:off x="76200" y="1032563"/>
            <a:ext cx="12026348" cy="49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Gauteng Speakers Forum has a standing collaborative engagement with SCOPA/MPACS-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Committees on Public Accounts are at the epicenter for legislative oversight on financial &amp; non-financial performances of executive authorities traversing tiers of governance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Efficiencies of these committees have implications for accelerated or stagnant service delivery,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committees are the vanguard for ethical and good governance, legislative compliance and etc.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session of SCOPA/MPACS held in June 2022-  The Speakers Forum committed to project 4 quarterly capacity building initiatives for MPACS.</a:t>
            </a:r>
            <a:endParaRPr lang="en-ZA" altLang="en-US" sz="2000" dirty="0">
              <a:solidFill>
                <a:srgbClr val="154B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274638"/>
            <a:ext cx="12026348" cy="766762"/>
          </a:xfrm>
        </p:spPr>
        <p:txBody>
          <a:bodyPr/>
          <a:lstStyle/>
          <a:p>
            <a:pPr algn="l"/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Support For MPACS for 2023/24 Financial  Year</a:t>
            </a:r>
            <a:br>
              <a:rPr lang="en-US" altLang="en-US" sz="2400" b="1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(continue…</a:t>
            </a:r>
            <a:br>
              <a:rPr lang="en-US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70C8-92DF-44A2-8860-BD7D490C9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F2994-4171-4840-91C9-97BC281A48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557A56-F986-4DA8-A9F2-0ACD2C17E102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C0A2AF0-3245-4BCB-8745-58E0E45EE299}"/>
              </a:ext>
            </a:extLst>
          </p:cNvPr>
          <p:cNvSpPr txBox="1">
            <a:spLocks/>
          </p:cNvSpPr>
          <p:nvPr/>
        </p:nvSpPr>
        <p:spPr bwMode="auto">
          <a:xfrm>
            <a:off x="82826" y="1386805"/>
            <a:ext cx="12026348" cy="48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154B24"/>
                </a:solidFill>
              </a:rPr>
              <a:t>Following the resolution of the SCOPA session held in June 2022- </a:t>
            </a:r>
          </a:p>
          <a:p>
            <a:pPr algn="l"/>
            <a:endParaRPr lang="en-US" sz="1800" dirty="0">
              <a:solidFill>
                <a:srgbClr val="154B24"/>
              </a:solidFill>
            </a:endParaRPr>
          </a:p>
          <a:p>
            <a:pPr lvl="1" algn="l"/>
            <a:r>
              <a:rPr lang="en-US" sz="1800" dirty="0">
                <a:solidFill>
                  <a:srgbClr val="154B24"/>
                </a:solidFill>
              </a:rPr>
              <a:t>“</a:t>
            </a:r>
            <a:r>
              <a:rPr lang="en-US" sz="1800" i="1" dirty="0">
                <a:solidFill>
                  <a:srgbClr val="154B24"/>
                </a:solidFill>
              </a:rPr>
              <a:t>Furthermore, provision has been made by Gauteng Speakers Forum to capacitate MPACS by providing trainings which will be rolled-out in the new electoral term of Local Government. Follow-up to be made after the elections”,</a:t>
            </a:r>
          </a:p>
          <a:p>
            <a:pPr lvl="1" algn="l"/>
            <a:endParaRPr lang="en-US" sz="1800" i="1" dirty="0">
              <a:solidFill>
                <a:srgbClr val="154B24"/>
              </a:solidFill>
            </a:endParaRPr>
          </a:p>
          <a:p>
            <a:pPr lvl="1" algn="l"/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154B24"/>
                </a:solidFill>
              </a:rPr>
              <a:t>The Gauteng Speakers Forum projected 5 quarterly sessions to be rolled out in the 2022/23 (1 )</a:t>
            </a:r>
          </a:p>
          <a:p>
            <a:pPr lvl="1" algn="l"/>
            <a:r>
              <a:rPr lang="en-US" sz="1800" dirty="0">
                <a:solidFill>
                  <a:srgbClr val="154B24"/>
                </a:solidFill>
              </a:rPr>
              <a:t>     23/24 FY (4)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US" sz="1800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154B24"/>
                </a:solidFill>
              </a:rPr>
              <a:t>The first session was held on 04 October 2022, at O.R Tambo Government Precinct, Ekurhuleni Metropolitan Municipal Council. The following resolutions were made </a:t>
            </a:r>
            <a:endParaRPr lang="en-ZA" sz="1800" dirty="0">
              <a:solidFill>
                <a:srgbClr val="154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274638"/>
            <a:ext cx="12026348" cy="766762"/>
          </a:xfrm>
        </p:spPr>
        <p:txBody>
          <a:bodyPr/>
          <a:lstStyle/>
          <a:p>
            <a:pPr algn="l"/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Support For MPACS for 2023/24 Financial  Year…….</a:t>
            </a:r>
            <a:br>
              <a:rPr lang="en-US" altLang="en-US" sz="2400" b="1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70C8-92DF-44A2-8860-BD7D490C9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F2994-4171-4840-91C9-97BC281A48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557A56-F986-4DA8-A9F2-0ACD2C17E102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C0A2AF0-3245-4BCB-8745-58E0E45EE299}"/>
              </a:ext>
            </a:extLst>
          </p:cNvPr>
          <p:cNvSpPr txBox="1">
            <a:spLocks/>
          </p:cNvSpPr>
          <p:nvPr/>
        </p:nvSpPr>
        <p:spPr bwMode="auto">
          <a:xfrm>
            <a:off x="82826" y="885830"/>
            <a:ext cx="12026348" cy="51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l"/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154B24"/>
                </a:solidFill>
              </a:rPr>
              <a:t>Session held on 04 October 2022, at O.R Tambo Government Precinct, Ekurhuleni Metropolitan Municipal Council resolved</a:t>
            </a:r>
            <a:r>
              <a:rPr lang="en-US" sz="1800" i="1" dirty="0">
                <a:solidFill>
                  <a:srgbClr val="154B24"/>
                </a:solidFill>
              </a:rPr>
              <a:t>; 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ZA" sz="1800" i="1" dirty="0">
              <a:solidFill>
                <a:srgbClr val="154B24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0F6FF6-CA0E-8B69-9F7E-6EC540FD8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61876"/>
              </p:ext>
            </p:extLst>
          </p:nvPr>
        </p:nvGraphicFramePr>
        <p:xfrm>
          <a:off x="1704976" y="1781176"/>
          <a:ext cx="8982074" cy="4053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3514">
                  <a:extLst>
                    <a:ext uri="{9D8B030D-6E8A-4147-A177-3AD203B41FA5}">
                      <a16:colId xmlns:a16="http://schemas.microsoft.com/office/drawing/2014/main" val="800431982"/>
                    </a:ext>
                  </a:extLst>
                </a:gridCol>
                <a:gridCol w="1703608">
                  <a:extLst>
                    <a:ext uri="{9D8B030D-6E8A-4147-A177-3AD203B41FA5}">
                      <a16:colId xmlns:a16="http://schemas.microsoft.com/office/drawing/2014/main" val="2643213980"/>
                    </a:ext>
                  </a:extLst>
                </a:gridCol>
                <a:gridCol w="1674952">
                  <a:extLst>
                    <a:ext uri="{9D8B030D-6E8A-4147-A177-3AD203B41FA5}">
                      <a16:colId xmlns:a16="http://schemas.microsoft.com/office/drawing/2014/main" val="1585307237"/>
                    </a:ext>
                  </a:extLst>
                </a:gridCol>
              </a:tblGrid>
              <a:tr h="14773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>
                          <a:effectLst/>
                        </a:rPr>
                        <a:t>Decisions:</a:t>
                      </a:r>
                      <a:endParaRPr lang="en-ZA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112506"/>
                  </a:ext>
                </a:extLst>
              </a:tr>
              <a:tr h="229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>
                          <a:effectLst/>
                        </a:rPr>
                        <a:t>Item </a:t>
                      </a:r>
                      <a:endParaRPr lang="en-ZA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>
                          <a:effectLst/>
                        </a:rPr>
                        <a:t>Date </a:t>
                      </a:r>
                      <a:endParaRPr lang="en-ZA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>
                          <a:effectLst/>
                        </a:rPr>
                        <a:t>Responsibility </a:t>
                      </a:r>
                      <a:endParaRPr lang="en-ZA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extLst>
                  <a:ext uri="{0D108BD9-81ED-4DB2-BD59-A6C34878D82A}">
                    <a16:rowId xmlns:a16="http://schemas.microsoft.com/office/drawing/2014/main" val="350620236"/>
                  </a:ext>
                </a:extLst>
              </a:tr>
              <a:tr h="40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The session also resolved that a follow-up session should be convened in to deliberate on matters such as  adoption of Gauteng Clean Audit Roadmap.</a:t>
                      </a:r>
                      <a:endParaRPr lang="en-ZA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>
                          <a:effectLst/>
                        </a:rPr>
                        <a:t>1</a:t>
                      </a:r>
                      <a:r>
                        <a:rPr lang="en-ZA" sz="900" baseline="30000">
                          <a:effectLst/>
                        </a:rPr>
                        <a:t>st</a:t>
                      </a:r>
                      <a:r>
                        <a:rPr lang="en-ZA" sz="900">
                          <a:effectLst/>
                        </a:rPr>
                        <a:t> week of Dec 2022</a:t>
                      </a:r>
                      <a:endParaRPr lang="en-ZA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Gauteng Legislature/</a:t>
                      </a:r>
                      <a:endParaRPr lang="en-ZA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Municipal Councils</a:t>
                      </a:r>
                      <a:endParaRPr lang="en-ZA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extLst>
                  <a:ext uri="{0D108BD9-81ED-4DB2-BD59-A6C34878D82A}">
                    <a16:rowId xmlns:a16="http://schemas.microsoft.com/office/drawing/2014/main" val="915037564"/>
                  </a:ext>
                </a:extLst>
              </a:tr>
              <a:tr h="1571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The session resolved that MPACS/Finance Committees should further deposit inputs under each item below, these inputs will be consolidated into a Gauteng Province Roadmap for Clean Audit:</a:t>
                      </a:r>
                      <a:endParaRPr lang="en-Z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Assessment of Performance Reports</a:t>
                      </a:r>
                      <a:endParaRPr lang="en-Z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Oversight on UIF&amp;W expenditure</a:t>
                      </a:r>
                      <a:endParaRPr lang="en-Z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Supporting AGSA on Mis</a:t>
                      </a:r>
                      <a:endParaRPr lang="en-Z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Ensuring Consequence Management</a:t>
                      </a:r>
                      <a:endParaRPr lang="en-Z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Taking up Recommendations by AGSA</a:t>
                      </a:r>
                      <a:endParaRPr lang="en-Z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"/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Approach to Disclaimers and Qualified Audits</a:t>
                      </a:r>
                      <a:endParaRPr lang="en-ZA" sz="7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Cooperation: Speaker’s and MPAC</a:t>
                      </a:r>
                      <a:endParaRPr lang="en-ZA" sz="700" dirty="0">
                        <a:effectLst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>
                          <a:effectLst/>
                        </a:rPr>
                        <a:t>30 October 2022 </a:t>
                      </a:r>
                      <a:endParaRPr lang="en-ZA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>
                          <a:effectLst/>
                        </a:rPr>
                        <a:t>Municipal Councils</a:t>
                      </a:r>
                      <a:endParaRPr lang="en-ZA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extLst>
                  <a:ext uri="{0D108BD9-81ED-4DB2-BD59-A6C34878D82A}">
                    <a16:rowId xmlns:a16="http://schemas.microsoft.com/office/drawing/2014/main" val="1907244228"/>
                  </a:ext>
                </a:extLst>
              </a:tr>
              <a:tr h="1694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Items by Municipal Experts: Deferred to the next session</a:t>
                      </a:r>
                      <a:endParaRPr lang="en-ZA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• Oversight on performance reporting and compliance with policies &amp; legislation </a:t>
                      </a:r>
                      <a:endParaRPr lang="en-ZA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• Oversight on revenue collection and implementation of post-Covid recovery measures</a:t>
                      </a:r>
                      <a:endParaRPr lang="en-ZA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• Oversight on grant allocations expenditure management</a:t>
                      </a:r>
                      <a:endParaRPr lang="en-ZA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• Oversight on irregular expenditure </a:t>
                      </a:r>
                      <a:endParaRPr lang="en-ZA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• Consequence management</a:t>
                      </a:r>
                      <a:endParaRPr lang="en-ZA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Deferred to the next session</a:t>
                      </a:r>
                      <a:endParaRPr lang="en-ZA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Gauteng Speakers Forum</a:t>
                      </a:r>
                      <a:endParaRPr lang="en-ZA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extLst>
                  <a:ext uri="{0D108BD9-81ED-4DB2-BD59-A6C34878D82A}">
                    <a16:rowId xmlns:a16="http://schemas.microsoft.com/office/drawing/2014/main" val="350962122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515FB40-EBCF-7B46-BEC7-52FF404C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90586" y="1528763"/>
            <a:ext cx="285691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083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108ECF1-4A30-1048-8378-AD69ECEA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274638"/>
            <a:ext cx="12026348" cy="766762"/>
          </a:xfrm>
        </p:spPr>
        <p:txBody>
          <a:bodyPr/>
          <a:lstStyle/>
          <a:p>
            <a:pPr algn="l"/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Support For MPACS for 2023/24 Financial  Year (Continued….</a:t>
            </a:r>
            <a:br>
              <a:rPr lang="en-US" altLang="en-US" sz="2400" b="1" dirty="0">
                <a:solidFill>
                  <a:srgbClr val="154B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alt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070C8-92DF-44A2-8860-BD7D490C9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F2994-4171-4840-91C9-97BC281A48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557A56-F986-4DA8-A9F2-0ACD2C17E102}"/>
              </a:ext>
            </a:extLst>
          </p:cNvPr>
          <p:cNvCxnSpPr>
            <a:cxnSpLocks/>
          </p:cNvCxnSpPr>
          <p:nvPr/>
        </p:nvCxnSpPr>
        <p:spPr>
          <a:xfrm>
            <a:off x="0" y="1057620"/>
            <a:ext cx="12192000" cy="0"/>
          </a:xfrm>
          <a:prstGeom prst="line">
            <a:avLst/>
          </a:prstGeom>
          <a:ln w="34925">
            <a:solidFill>
              <a:srgbClr val="144A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C0A2AF0-3245-4BCB-8745-58E0E45EE299}"/>
              </a:ext>
            </a:extLst>
          </p:cNvPr>
          <p:cNvSpPr txBox="1">
            <a:spLocks/>
          </p:cNvSpPr>
          <p:nvPr/>
        </p:nvSpPr>
        <p:spPr bwMode="auto">
          <a:xfrm>
            <a:off x="82826" y="885831"/>
            <a:ext cx="12026348" cy="351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l"/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r>
              <a:rPr lang="en-US" sz="1800" i="1" dirty="0">
                <a:solidFill>
                  <a:srgbClr val="154B24"/>
                </a:solidFill>
              </a:rPr>
              <a:t> Items Deferred during a Session held on 04 October 2022, at O.R Tambo Government Precinct, Ekurhuleni Metropolitan Municipal Council, </a:t>
            </a: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US" sz="1800" i="1" dirty="0">
              <a:solidFill>
                <a:srgbClr val="154B24"/>
              </a:solidFill>
            </a:endParaRPr>
          </a:p>
          <a:p>
            <a:pPr lvl="1" algn="l"/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US" sz="1800" i="1" dirty="0">
              <a:solidFill>
                <a:srgbClr val="154B2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</a:pPr>
            <a:endParaRPr lang="en-ZA" sz="1800" i="1" dirty="0">
              <a:solidFill>
                <a:srgbClr val="154B24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0F6FF6-CA0E-8B69-9F7E-6EC540FD8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10695"/>
              </p:ext>
            </p:extLst>
          </p:nvPr>
        </p:nvGraphicFramePr>
        <p:xfrm>
          <a:off x="1704976" y="2093736"/>
          <a:ext cx="8982074" cy="1906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3514">
                  <a:extLst>
                    <a:ext uri="{9D8B030D-6E8A-4147-A177-3AD203B41FA5}">
                      <a16:colId xmlns:a16="http://schemas.microsoft.com/office/drawing/2014/main" val="800431982"/>
                    </a:ext>
                  </a:extLst>
                </a:gridCol>
                <a:gridCol w="1703608">
                  <a:extLst>
                    <a:ext uri="{9D8B030D-6E8A-4147-A177-3AD203B41FA5}">
                      <a16:colId xmlns:a16="http://schemas.microsoft.com/office/drawing/2014/main" val="2643213980"/>
                    </a:ext>
                  </a:extLst>
                </a:gridCol>
                <a:gridCol w="1674952">
                  <a:extLst>
                    <a:ext uri="{9D8B030D-6E8A-4147-A177-3AD203B41FA5}">
                      <a16:colId xmlns:a16="http://schemas.microsoft.com/office/drawing/2014/main" val="1585307237"/>
                    </a:ext>
                  </a:extLst>
                </a:gridCol>
              </a:tblGrid>
              <a:tr h="1906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1050" dirty="0"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Items by Municipal Experts: Deferred to the next session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1050" dirty="0"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• Oversight on performance reporting and compliance with policies &amp; legislation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1050" dirty="0"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• Oversight on revenue collection and implementation of post-Covid recovery measures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1050" dirty="0"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• Oversight on grant allocations expenditure management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1050" dirty="0"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• Oversight on irregular expenditure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1050" dirty="0">
                          <a:effectLst/>
                          <a:latin typeface="72" panose="020B0503030000000003" pitchFamily="34" charset="0"/>
                          <a:cs typeface="72" panose="020B0503030000000003" pitchFamily="34" charset="0"/>
                        </a:rPr>
                        <a:t>• Consequence management</a:t>
                      </a:r>
                      <a:endParaRPr lang="en-ZA" sz="1050" dirty="0">
                        <a:solidFill>
                          <a:srgbClr val="000000"/>
                        </a:solidFill>
                        <a:effectLst/>
                        <a:latin typeface="72" panose="020B0503030000000003" pitchFamily="34" charset="0"/>
                        <a:ea typeface="Calibri" panose="020F0502020204030204" pitchFamily="34" charset="0"/>
                        <a:cs typeface="72" panose="020B0503030000000003" pitchFamily="34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Deferred to the next session</a:t>
                      </a:r>
                      <a:endParaRPr lang="en-ZA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ZA" sz="900" dirty="0">
                          <a:effectLst/>
                        </a:rPr>
                        <a:t>Gauteng Speakers Forum</a:t>
                      </a:r>
                      <a:endParaRPr lang="en-ZA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4" marR="40694" marT="0" marB="0"/>
                </a:tc>
                <a:extLst>
                  <a:ext uri="{0D108BD9-81ED-4DB2-BD59-A6C34878D82A}">
                    <a16:rowId xmlns:a16="http://schemas.microsoft.com/office/drawing/2014/main" val="350962122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515FB40-EBCF-7B46-BEC7-52FF404C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90586" y="1528763"/>
            <a:ext cx="285691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069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0D4B-F4D0-DD1B-2EE1-B7BC0C9D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Projected Support For MPACS for 2023/24 Financial  Year </a:t>
            </a:r>
            <a:endParaRPr lang="en-ZA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62DF0-B61B-BF66-80B2-BEE3C8A3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0303"/>
            <a:ext cx="10972800" cy="4702824"/>
          </a:xfrm>
        </p:spPr>
        <p:txBody>
          <a:bodyPr/>
          <a:lstStyle/>
          <a:p>
            <a:pPr marL="0" indent="0">
              <a:buNone/>
            </a:pPr>
            <a:r>
              <a:rPr lang="en-ZA" sz="1800" dirty="0"/>
              <a:t>The following training interventions are projected:</a:t>
            </a:r>
          </a:p>
          <a:p>
            <a:pPr marL="0" indent="0">
              <a:buNone/>
            </a:pPr>
            <a:r>
              <a:rPr lang="en-ZA" sz="1800" dirty="0"/>
              <a:t>Q2 2023/24 FY</a:t>
            </a:r>
          </a:p>
          <a:p>
            <a:r>
              <a:rPr lang="en-ZA" sz="1800" dirty="0"/>
              <a:t>Implementing consequence management  </a:t>
            </a:r>
          </a:p>
          <a:p>
            <a:r>
              <a:rPr lang="en-ZA" sz="1800" dirty="0"/>
              <a:t>Improve Oversight on revenue collection vs implementation of post-Covid recovery measures.  </a:t>
            </a:r>
          </a:p>
          <a:p>
            <a:endParaRPr lang="en-ZA" sz="1800" dirty="0"/>
          </a:p>
          <a:p>
            <a:pPr marL="0" indent="0">
              <a:buNone/>
            </a:pPr>
            <a:r>
              <a:rPr lang="en-ZA" sz="1800" dirty="0"/>
              <a:t>Q3 2023/24 FY</a:t>
            </a:r>
          </a:p>
          <a:p>
            <a:r>
              <a:rPr lang="en-ZA" sz="1800" dirty="0"/>
              <a:t>Improve Oversight on irregular expenditure.   </a:t>
            </a:r>
          </a:p>
          <a:p>
            <a:r>
              <a:rPr lang="en-ZA" sz="1800" dirty="0"/>
              <a:t>Improve Oversight on grant allocations expenditure management. </a:t>
            </a:r>
          </a:p>
          <a:p>
            <a:endParaRPr lang="en-ZA" sz="1800" dirty="0"/>
          </a:p>
          <a:p>
            <a:pPr marL="0" indent="0">
              <a:buNone/>
            </a:pPr>
            <a:r>
              <a:rPr lang="en-ZA" sz="1800" dirty="0"/>
              <a:t>Q4 2023/24 FY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Taking up Recommendations by AGSA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Approach to Disclaimers and Qualified Audits</a:t>
            </a:r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0ED19-3527-9BBF-A32C-F4BB2ADBA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4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7CE3-5923-9AF8-5607-EB50484F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MPACS conti……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2EEF7-5118-1107-EB86-F18D258D3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Gauteng Speakers Forum (GSF) is not prescriptive to roles of MPACS, 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the Forum recognizes the roles of MPACS as provided for under s59 of the Systems Act,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SALGA has also published guidelines for establishment of MPACS in 2012,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National Treasury &amp; COGTA has also published MPAC Toolkit</a:t>
            </a:r>
            <a:endParaRPr lang="en-Z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B4CF3-1B27-B684-1296-DFB40F538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13D-D295-4CCD-BB57-E8F9F932FA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32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54D0D2C9D53C49AE47E05964439AAE" ma:contentTypeVersion="12" ma:contentTypeDescription="Create a new document." ma:contentTypeScope="" ma:versionID="c09273c67ef243342183f136422639fc">
  <xsd:schema xmlns:xsd="http://www.w3.org/2001/XMLSchema" xmlns:xs="http://www.w3.org/2001/XMLSchema" xmlns:p="http://schemas.microsoft.com/office/2006/metadata/properties" xmlns:ns2="e9ba8721-ebed-4b08-944b-456ec92876b0" xmlns:ns3="cc3d3626-35b4-4f40-ab96-64abe00bb1c1" targetNamespace="http://schemas.microsoft.com/office/2006/metadata/properties" ma:root="true" ma:fieldsID="d2710d4402d91ca531499e04346c4dce" ns2:_="" ns3:_="">
    <xsd:import namespace="e9ba8721-ebed-4b08-944b-456ec92876b0"/>
    <xsd:import namespace="cc3d3626-35b4-4f40-ab96-64abe00bb1c1"/>
    <xsd:element name="properties">
      <xsd:complexType>
        <xsd:sequence>
          <xsd:element name="documentManagement">
            <xsd:complexType>
              <xsd:all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a8721-ebed-4b08-944b-456ec92876b0" elementFormDefault="qualified">
    <xsd:import namespace="http://schemas.microsoft.com/office/2006/documentManagement/types"/>
    <xsd:import namespace="http://schemas.microsoft.com/office/infopath/2007/PartnerControls"/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3" nillable="true" ma:displayName="Sign-off status" ma:internalName="Sign_x002d_off_x0020_status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2cf7f60-0d47-465d-aab7-8527a88f3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d3626-35b4-4f40-ab96-64abe00bb1c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1ece0a-3abd-4a88-9a1f-81ffa05d6749}" ma:internalName="TaxCatchAll" ma:showField="CatchAllData" ma:web="cc3d3626-35b4-4f40-ab96-64abe00bb1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9ba8721-ebed-4b08-944b-456ec92876b0" xsi:nil="true"/>
    <lcf76f155ced4ddcb4097134ff3c332f xmlns="e9ba8721-ebed-4b08-944b-456ec92876b0">
      <Terms xmlns="http://schemas.microsoft.com/office/infopath/2007/PartnerControls"/>
    </lcf76f155ced4ddcb4097134ff3c332f>
    <TaxCatchAll xmlns="cc3d3626-35b4-4f40-ab96-64abe00bb1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8A1FC3-C486-41F1-A1F1-EBAEBBB800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a8721-ebed-4b08-944b-456ec92876b0"/>
    <ds:schemaRef ds:uri="cc3d3626-35b4-4f40-ab96-64abe00bb1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90709E-823C-4B26-8BEC-A6485400921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e9ba8721-ebed-4b08-944b-456ec92876b0"/>
    <ds:schemaRef ds:uri="http://www.w3.org/XML/1998/namespace"/>
    <ds:schemaRef ds:uri="cc3d3626-35b4-4f40-ab96-64abe00bb1c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805E9BB-75AF-4909-A518-191037B2BF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18435</TotalTime>
  <Words>1553</Words>
  <Application>Microsoft Office PowerPoint</Application>
  <PresentationFormat>Widescreen</PresentationFormat>
  <Paragraphs>183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72</vt:lpstr>
      <vt:lpstr>Arial</vt:lpstr>
      <vt:lpstr>Calibri</vt:lpstr>
      <vt:lpstr>Wingdings</vt:lpstr>
      <vt:lpstr>1_Office Theme</vt:lpstr>
      <vt:lpstr>  STANDING COMMITTEES ON PUBLIC ACCOUNTS  30 MAY 2023 </vt:lpstr>
      <vt:lpstr>PRESENTATION OUTLINE</vt:lpstr>
      <vt:lpstr>Introduction </vt:lpstr>
      <vt:lpstr>    Background   </vt:lpstr>
      <vt:lpstr>   Projected Support For MPACS for 2023/24 Financial  Year (continue…  </vt:lpstr>
      <vt:lpstr>  Projected Support For MPACS for 2023/24 Financial  Year…….  </vt:lpstr>
      <vt:lpstr>    Projected Support For MPACS for 2023/24 Financial  Year (Continued….   </vt:lpstr>
      <vt:lpstr>Projected Support For MPACS for 2023/24 Financial  Year </vt:lpstr>
      <vt:lpstr>Role of MPACS conti……</vt:lpstr>
      <vt:lpstr>Roles of MPACS   S59 Municipal Systems Act conti…..</vt:lpstr>
      <vt:lpstr>Roles of MPACS   S59 Municipal Systems Act conti…..</vt:lpstr>
      <vt:lpstr>Roles of MPACS   S59 Municipal Systems Act conti…..</vt:lpstr>
      <vt:lpstr>Roles of MPACS   S59 Municipal Systems Act</vt:lpstr>
      <vt:lpstr>Delegated Functions as per s59 conti…</vt:lpstr>
      <vt:lpstr>Delegated Functions as per s59 conti…</vt:lpstr>
      <vt:lpstr>Delegated Functions of MPACS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Humbulani Rambau</dc:creator>
  <cp:lastModifiedBy>Humbulani Rambau</cp:lastModifiedBy>
  <cp:revision>419</cp:revision>
  <cp:lastPrinted>2019-06-08T21:43:05Z</cp:lastPrinted>
  <dcterms:created xsi:type="dcterms:W3CDTF">2018-06-21T17:42:11Z</dcterms:created>
  <dcterms:modified xsi:type="dcterms:W3CDTF">2023-05-27T01:06:28Z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0x010100C654D0D2C9D53C49AE47E05964439AAE</vt:lpwstr>
  </property>
  <property fmtid="{D5CDD505-2E9C-101B-9397-08002B2CF9AE}" pid="3" name="MSIP_Label_41a00853-e5cc-480d-8b74-afcdbe2c705a_Enabled">
    <vt:lpwstr>true</vt:lpwstr>
  </property>
  <property fmtid="{D5CDD505-2E9C-101B-9397-08002B2CF9AE}" pid="4" name="MSIP_Label_41a00853-e5cc-480d-8b74-afcdbe2c705a_SetDate">
    <vt:lpwstr>2022-09-08T18:33:57Z</vt:lpwstr>
  </property>
  <property fmtid="{D5CDD505-2E9C-101B-9397-08002B2CF9AE}" pid="5" name="MSIP_Label_41a00853-e5cc-480d-8b74-afcdbe2c705a_Method">
    <vt:lpwstr>Standard</vt:lpwstr>
  </property>
  <property fmtid="{D5CDD505-2E9C-101B-9397-08002B2CF9AE}" pid="6" name="MSIP_Label_41a00853-e5cc-480d-8b74-afcdbe2c705a_Name">
    <vt:lpwstr>defa4170-0d19-0005-0004-bc88714345d2</vt:lpwstr>
  </property>
  <property fmtid="{D5CDD505-2E9C-101B-9397-08002B2CF9AE}" pid="7" name="MSIP_Label_41a00853-e5cc-480d-8b74-afcdbe2c705a_SiteId">
    <vt:lpwstr>4a3d1c5b-66b2-47c2-88d1-7eaa8d27e6cf</vt:lpwstr>
  </property>
  <property fmtid="{D5CDD505-2E9C-101B-9397-08002B2CF9AE}" pid="8" name="MSIP_Label_41a00853-e5cc-480d-8b74-afcdbe2c705a_ActionId">
    <vt:lpwstr>35a828a7-13ac-4635-83bc-2087cbeb0633</vt:lpwstr>
  </property>
  <property fmtid="{D5CDD505-2E9C-101B-9397-08002B2CF9AE}" pid="9" name="MSIP_Label_41a00853-e5cc-480d-8b74-afcdbe2c705a_ContentBits">
    <vt:lpwstr>0</vt:lpwstr>
  </property>
  <property fmtid="{D5CDD505-2E9C-101B-9397-08002B2CF9AE}" pid="10" name="MediaServiceImageTags">
    <vt:lpwstr/>
  </property>
</Properties>
</file>