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3660" r:id="rId5"/>
    <p:sldMasterId id="2147483680" r:id="rId6"/>
  </p:sldMasterIdLst>
  <p:notesMasterIdLst>
    <p:notesMasterId r:id="rId26"/>
  </p:notesMasterIdLst>
  <p:handoutMasterIdLst>
    <p:handoutMasterId r:id="rId27"/>
  </p:handoutMasterIdLst>
  <p:sldIdLst>
    <p:sldId id="256" r:id="rId7"/>
    <p:sldId id="652" r:id="rId8"/>
    <p:sldId id="263" r:id="rId9"/>
    <p:sldId id="8057" r:id="rId10"/>
    <p:sldId id="8054" r:id="rId11"/>
    <p:sldId id="4699" r:id="rId12"/>
    <p:sldId id="8037" r:id="rId13"/>
    <p:sldId id="8063" r:id="rId14"/>
    <p:sldId id="8061" r:id="rId15"/>
    <p:sldId id="8010" r:id="rId16"/>
    <p:sldId id="8064" r:id="rId17"/>
    <p:sldId id="669" r:id="rId18"/>
    <p:sldId id="666" r:id="rId19"/>
    <p:sldId id="8059" r:id="rId20"/>
    <p:sldId id="2147375210" r:id="rId21"/>
    <p:sldId id="8052" r:id="rId22"/>
    <p:sldId id="8065" r:id="rId23"/>
    <p:sldId id="8066" r:id="rId24"/>
    <p:sldId id="8007" r:id="rId25"/>
  </p:sldIdLst>
  <p:sldSz cx="9144000" cy="752475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40" userDrawn="1">
          <p15:clr>
            <a:srgbClr val="A4A3A4"/>
          </p15:clr>
        </p15:guide>
        <p15:guide id="2" pos="168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khuba, Julia (GPDED)" initials="MJ(" lastIdx="10" clrIdx="0">
    <p:extLst>
      <p:ext uri="{19B8F6BF-5375-455C-9EA6-DF929625EA0E}">
        <p15:presenceInfo xmlns:p15="http://schemas.microsoft.com/office/powerpoint/2012/main" userId="S::Julia.Mukhuba@gauteng.gov.za::1e61522b-44ee-4dc8-b50c-741665aafd1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3CC"/>
    <a:srgbClr val="00427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35" autoAdjust="0"/>
    <p:restoredTop sz="89879" autoAdjust="0"/>
  </p:normalViewPr>
  <p:slideViewPr>
    <p:cSldViewPr snapToGrid="0" snapToObjects="1">
      <p:cViewPr varScale="1">
        <p:scale>
          <a:sx n="48" d="100"/>
          <a:sy n="48" d="100"/>
        </p:scale>
        <p:origin x="1752" y="24"/>
      </p:cViewPr>
      <p:guideLst>
        <p:guide orient="horz" pos="1440"/>
        <p:guide pos="16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5" d="100"/>
        <a:sy n="5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autoTitleDeleted val="1"/>
    <c:view3D>
      <c:rotX val="15"/>
      <c:rotY val="20"/>
      <c:rAngAx val="1"/>
    </c:view3D>
    <c:floor>
      <c:thickness val="0"/>
    </c:floor>
    <c:sideWall>
      <c:thickness val="0"/>
    </c:sideWall>
    <c:backWall>
      <c:thickness val="0"/>
    </c:backWall>
    <c:plotArea>
      <c:layout>
        <c:manualLayout>
          <c:layoutTarget val="inner"/>
          <c:xMode val="edge"/>
          <c:yMode val="edge"/>
          <c:x val="0.17836754785187334"/>
          <c:y val="2.4679086145408782E-2"/>
          <c:w val="0.80103023572132714"/>
          <c:h val="0.65413724494115655"/>
        </c:manualLayout>
      </c:layout>
      <c:bar3DChart>
        <c:barDir val="col"/>
        <c:grouping val="clustered"/>
        <c:varyColors val="0"/>
        <c:ser>
          <c:idx val="0"/>
          <c:order val="0"/>
          <c:tx>
            <c:strRef>
              <c:f>'Overall Programme Performance'!$A$4</c:f>
              <c:strCache>
                <c:ptCount val="1"/>
                <c:pt idx="0">
                  <c:v>ACHIEVED</c:v>
                </c:pt>
              </c:strCache>
            </c:strRef>
          </c:tx>
          <c:spPr>
            <a:solidFill>
              <a:srgbClr val="00B050"/>
            </a:solidFill>
          </c:spPr>
          <c:invertIfNegative val="0"/>
          <c:cat>
            <c:strRef>
              <c:f>'Overall Programme Performance'!$B$2:$F$3</c:f>
              <c:strCache>
                <c:ptCount val="4"/>
                <c:pt idx="0">
                  <c:v>QUARTER 1</c:v>
                </c:pt>
                <c:pt idx="1">
                  <c:v>QUARTER 2</c:v>
                </c:pt>
                <c:pt idx="2">
                  <c:v>Quarter 3</c:v>
                </c:pt>
                <c:pt idx="3">
                  <c:v>Quarter 4</c:v>
                </c:pt>
              </c:strCache>
            </c:strRef>
          </c:cat>
          <c:val>
            <c:numRef>
              <c:f>'Overall Programme Performance'!$B$4:$E$4</c:f>
              <c:numCache>
                <c:formatCode>0%</c:formatCode>
                <c:ptCount val="4"/>
                <c:pt idx="0">
                  <c:v>0.85</c:v>
                </c:pt>
                <c:pt idx="1">
                  <c:v>0.8</c:v>
                </c:pt>
                <c:pt idx="2">
                  <c:v>0.83</c:v>
                </c:pt>
                <c:pt idx="3">
                  <c:v>0.8</c:v>
                </c:pt>
              </c:numCache>
            </c:numRef>
          </c:val>
          <c:extLst>
            <c:ext xmlns:c16="http://schemas.microsoft.com/office/drawing/2014/chart" uri="{C3380CC4-5D6E-409C-BE32-E72D297353CC}">
              <c16:uniqueId val="{00000000-22EF-44F2-865D-C1EF1599D40F}"/>
            </c:ext>
          </c:extLst>
        </c:ser>
        <c:ser>
          <c:idx val="1"/>
          <c:order val="1"/>
          <c:tx>
            <c:strRef>
              <c:f>'Overall Programme Performance'!$A$5</c:f>
              <c:strCache>
                <c:ptCount val="1"/>
                <c:pt idx="0">
                  <c:v>ACHIEVED</c:v>
                </c:pt>
              </c:strCache>
            </c:strRef>
          </c:tx>
          <c:spPr>
            <a:solidFill>
              <a:srgbClr val="FF0000"/>
            </a:solidFill>
          </c:spPr>
          <c:invertIfNegative val="0"/>
          <c:cat>
            <c:strRef>
              <c:f>'Overall Programme Performance'!$B$2:$F$3</c:f>
              <c:strCache>
                <c:ptCount val="4"/>
                <c:pt idx="0">
                  <c:v>QUARTER 1</c:v>
                </c:pt>
                <c:pt idx="1">
                  <c:v>QUARTER 2</c:v>
                </c:pt>
                <c:pt idx="2">
                  <c:v>Quarter 3</c:v>
                </c:pt>
                <c:pt idx="3">
                  <c:v>Quarter 4</c:v>
                </c:pt>
              </c:strCache>
            </c:strRef>
          </c:cat>
          <c:val>
            <c:numRef>
              <c:f>'Overall Programme Performance'!$B$5:$E$5</c:f>
            </c:numRef>
          </c:val>
          <c:extLst>
            <c:ext xmlns:c16="http://schemas.microsoft.com/office/drawing/2014/chart" uri="{C3380CC4-5D6E-409C-BE32-E72D297353CC}">
              <c16:uniqueId val="{00000001-22EF-44F2-865D-C1EF1599D40F}"/>
            </c:ext>
          </c:extLst>
        </c:ser>
        <c:ser>
          <c:idx val="2"/>
          <c:order val="2"/>
          <c:tx>
            <c:strRef>
              <c:f>'Overall Programme Performance'!$A$6</c:f>
              <c:strCache>
                <c:ptCount val="1"/>
                <c:pt idx="0">
                  <c:v>PARTIALLY ACHIEVED</c:v>
                </c:pt>
              </c:strCache>
            </c:strRef>
          </c:tx>
          <c:spPr>
            <a:solidFill>
              <a:srgbClr val="FF0000"/>
            </a:solidFill>
          </c:spPr>
          <c:invertIfNegative val="0"/>
          <c:cat>
            <c:strRef>
              <c:f>'Overall Programme Performance'!$B$2:$F$3</c:f>
              <c:strCache>
                <c:ptCount val="4"/>
                <c:pt idx="0">
                  <c:v>QUARTER 1</c:v>
                </c:pt>
                <c:pt idx="1">
                  <c:v>QUARTER 2</c:v>
                </c:pt>
                <c:pt idx="2">
                  <c:v>Quarter 3</c:v>
                </c:pt>
                <c:pt idx="3">
                  <c:v>Quarter 4</c:v>
                </c:pt>
              </c:strCache>
            </c:strRef>
          </c:cat>
          <c:val>
            <c:numRef>
              <c:f>'Overall Programme Performance'!$B$6:$E$6</c:f>
            </c:numRef>
          </c:val>
          <c:extLst>
            <c:ext xmlns:c16="http://schemas.microsoft.com/office/drawing/2014/chart" uri="{C3380CC4-5D6E-409C-BE32-E72D297353CC}">
              <c16:uniqueId val="{00000002-22EF-44F2-865D-C1EF1599D40F}"/>
            </c:ext>
          </c:extLst>
        </c:ser>
        <c:ser>
          <c:idx val="3"/>
          <c:order val="3"/>
          <c:tx>
            <c:strRef>
              <c:f>'Overall Programme Performance'!$A$7</c:f>
              <c:strCache>
                <c:ptCount val="1"/>
                <c:pt idx="0">
                  <c:v>NOT ACHIEVED</c:v>
                </c:pt>
              </c:strCache>
            </c:strRef>
          </c:tx>
          <c:spPr>
            <a:solidFill>
              <a:srgbClr val="FF0000"/>
            </a:solidFill>
          </c:spPr>
          <c:invertIfNegative val="0"/>
          <c:cat>
            <c:strRef>
              <c:f>'Overall Programme Performance'!$B$2:$F$3</c:f>
              <c:strCache>
                <c:ptCount val="4"/>
                <c:pt idx="0">
                  <c:v>QUARTER 1</c:v>
                </c:pt>
                <c:pt idx="1">
                  <c:v>QUARTER 2</c:v>
                </c:pt>
                <c:pt idx="2">
                  <c:v>Quarter 3</c:v>
                </c:pt>
                <c:pt idx="3">
                  <c:v>Quarter 4</c:v>
                </c:pt>
              </c:strCache>
            </c:strRef>
          </c:cat>
          <c:val>
            <c:numRef>
              <c:f>'Overall Programme Performance'!$B$7:$E$7</c:f>
              <c:numCache>
                <c:formatCode>0%</c:formatCode>
                <c:ptCount val="4"/>
                <c:pt idx="0">
                  <c:v>0.15</c:v>
                </c:pt>
                <c:pt idx="1">
                  <c:v>0.2</c:v>
                </c:pt>
                <c:pt idx="2">
                  <c:v>0.17</c:v>
                </c:pt>
                <c:pt idx="3">
                  <c:v>0.2</c:v>
                </c:pt>
              </c:numCache>
            </c:numRef>
          </c:val>
          <c:extLst>
            <c:ext xmlns:c16="http://schemas.microsoft.com/office/drawing/2014/chart" uri="{C3380CC4-5D6E-409C-BE32-E72D297353CC}">
              <c16:uniqueId val="{00000000-B6D1-4235-BB6B-77D2F0DA13E1}"/>
            </c:ext>
          </c:extLst>
        </c:ser>
        <c:dLbls>
          <c:showLegendKey val="0"/>
          <c:showVal val="0"/>
          <c:showCatName val="0"/>
          <c:showSerName val="0"/>
          <c:showPercent val="0"/>
          <c:showBubbleSize val="0"/>
        </c:dLbls>
        <c:gapWidth val="150"/>
        <c:shape val="cylinder"/>
        <c:axId val="467490360"/>
        <c:axId val="467491536"/>
        <c:axId val="0"/>
      </c:bar3DChart>
      <c:catAx>
        <c:axId val="467490360"/>
        <c:scaling>
          <c:orientation val="minMax"/>
        </c:scaling>
        <c:delete val="0"/>
        <c:axPos val="b"/>
        <c:numFmt formatCode="General" sourceLinked="0"/>
        <c:majorTickMark val="none"/>
        <c:minorTickMark val="none"/>
        <c:tickLblPos val="nextTo"/>
        <c:crossAx val="467491536"/>
        <c:crosses val="autoZero"/>
        <c:auto val="1"/>
        <c:lblAlgn val="ctr"/>
        <c:lblOffset val="100"/>
        <c:noMultiLvlLbl val="0"/>
      </c:catAx>
      <c:valAx>
        <c:axId val="467491536"/>
        <c:scaling>
          <c:orientation val="minMax"/>
        </c:scaling>
        <c:delete val="0"/>
        <c:axPos val="l"/>
        <c:majorGridlines/>
        <c:title>
          <c:tx>
            <c:rich>
              <a:bodyPr/>
              <a:lstStyle/>
              <a:p>
                <a:pPr>
                  <a:defRPr sz="1800"/>
                </a:pPr>
                <a:r>
                  <a:rPr lang="en-US" sz="1800" dirty="0"/>
                  <a:t>Percentage</a:t>
                </a:r>
              </a:p>
            </c:rich>
          </c:tx>
          <c:overlay val="0"/>
        </c:title>
        <c:numFmt formatCode="0%" sourceLinked="1"/>
        <c:majorTickMark val="none"/>
        <c:minorTickMark val="none"/>
        <c:tickLblPos val="nextTo"/>
        <c:txPr>
          <a:bodyPr/>
          <a:lstStyle/>
          <a:p>
            <a:pPr>
              <a:defRPr sz="1400" b="1"/>
            </a:pPr>
            <a:endParaRPr lang="en-US"/>
          </a:p>
        </c:txPr>
        <c:crossAx val="467490360"/>
        <c:crosses val="autoZero"/>
        <c:crossBetween val="between"/>
      </c:valAx>
      <c:dTable>
        <c:showHorzBorder val="1"/>
        <c:showVertBorder val="1"/>
        <c:showOutline val="1"/>
        <c:showKeys val="1"/>
        <c:txPr>
          <a:bodyPr/>
          <a:lstStyle/>
          <a:p>
            <a:pPr rtl="0">
              <a:defRPr sz="1400" b="1"/>
            </a:pPr>
            <a:endParaRPr lang="en-US"/>
          </a:p>
        </c:txPr>
      </c:dTable>
    </c:plotArea>
    <c:plotVisOnly val="1"/>
    <c:dispBlanksAs val="gap"/>
    <c:showDLblsOverMax val="0"/>
  </c:chart>
  <c:externalData r:id="rId2">
    <c:autoUpdate val="0"/>
  </c:externalData>
</c:chartSpace>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6DF8AF-9FB9-4216-A12B-84ECA3C4A86D}"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623FC266-7C87-4055-92BF-486EE5436705}">
      <dgm:prSet custT="1"/>
      <dgm:spPr/>
      <dgm:t>
        <a:bodyPr/>
        <a:lstStyle/>
        <a:p>
          <a:pPr>
            <a:lnSpc>
              <a:spcPct val="100000"/>
            </a:lnSpc>
          </a:pPr>
          <a:r>
            <a:rPr lang="en-GB" sz="3200" b="1" dirty="0">
              <a:solidFill>
                <a:srgbClr val="0033CC"/>
              </a:solidFill>
            </a:rPr>
            <a:t>Administration</a:t>
          </a:r>
          <a:r>
            <a:rPr lang="en-GB" sz="3600" b="1" dirty="0">
              <a:solidFill>
                <a:srgbClr val="0033CC"/>
              </a:solidFill>
            </a:rPr>
            <a:t> </a:t>
          </a:r>
          <a:endParaRPr lang="en-US" sz="3600" b="1" dirty="0">
            <a:solidFill>
              <a:srgbClr val="0033CC"/>
            </a:solidFill>
          </a:endParaRPr>
        </a:p>
      </dgm:t>
    </dgm:pt>
    <dgm:pt modelId="{1F4FE44F-0E41-4694-9883-A9625FB652F1}" type="parTrans" cxnId="{E3508F73-AC71-4CB5-9632-94F809C934CA}">
      <dgm:prSet/>
      <dgm:spPr/>
      <dgm:t>
        <a:bodyPr/>
        <a:lstStyle/>
        <a:p>
          <a:endParaRPr lang="en-US"/>
        </a:p>
      </dgm:t>
    </dgm:pt>
    <dgm:pt modelId="{049B2964-D69F-492C-9A38-35D3FF15AC01}" type="sibTrans" cxnId="{E3508F73-AC71-4CB5-9632-94F809C934CA}">
      <dgm:prSet/>
      <dgm:spPr/>
      <dgm:t>
        <a:bodyPr/>
        <a:lstStyle/>
        <a:p>
          <a:endParaRPr lang="en-US"/>
        </a:p>
      </dgm:t>
    </dgm:pt>
    <dgm:pt modelId="{7B8B30FD-FE03-480A-A117-CE8308B40E97}">
      <dgm:prSet custT="1"/>
      <dgm:spPr/>
      <dgm:t>
        <a:bodyPr/>
        <a:lstStyle/>
        <a:p>
          <a:pPr>
            <a:lnSpc>
              <a:spcPct val="100000"/>
            </a:lnSpc>
          </a:pPr>
          <a:r>
            <a:rPr lang="en-GB" sz="3100" b="1" dirty="0">
              <a:solidFill>
                <a:srgbClr val="0033CC"/>
              </a:solidFill>
            </a:rPr>
            <a:t>   </a:t>
          </a:r>
          <a:r>
            <a:rPr lang="en-GB" sz="3200" b="1" dirty="0">
              <a:solidFill>
                <a:srgbClr val="0033CC"/>
              </a:solidFill>
            </a:rPr>
            <a:t>Agriculture</a:t>
          </a:r>
          <a:endParaRPr lang="en-US" sz="3200" b="1" dirty="0">
            <a:solidFill>
              <a:srgbClr val="0033CC"/>
            </a:solidFill>
          </a:endParaRPr>
        </a:p>
      </dgm:t>
    </dgm:pt>
    <dgm:pt modelId="{CD027AC6-4CF9-4FED-965F-CA7A3FE20784}" type="parTrans" cxnId="{E955D574-205B-45CB-883E-457DA78D5B35}">
      <dgm:prSet/>
      <dgm:spPr/>
      <dgm:t>
        <a:bodyPr/>
        <a:lstStyle/>
        <a:p>
          <a:endParaRPr lang="en-US"/>
        </a:p>
      </dgm:t>
    </dgm:pt>
    <dgm:pt modelId="{76C3D24E-7563-41A1-A0D8-5E8A86BFAB96}" type="sibTrans" cxnId="{E955D574-205B-45CB-883E-457DA78D5B35}">
      <dgm:prSet/>
      <dgm:spPr/>
      <dgm:t>
        <a:bodyPr/>
        <a:lstStyle/>
        <a:p>
          <a:endParaRPr lang="en-US"/>
        </a:p>
      </dgm:t>
    </dgm:pt>
    <dgm:pt modelId="{D2B78DA4-803A-489B-9076-130F27C57C01}">
      <dgm:prSet/>
      <dgm:spPr/>
      <dgm:t>
        <a:bodyPr/>
        <a:lstStyle/>
        <a:p>
          <a:pPr>
            <a:lnSpc>
              <a:spcPct val="100000"/>
            </a:lnSpc>
          </a:pPr>
          <a:r>
            <a:rPr lang="en-GB" b="1" dirty="0">
              <a:solidFill>
                <a:srgbClr val="0033CC"/>
              </a:solidFill>
            </a:rPr>
            <a:t> Environment </a:t>
          </a:r>
          <a:endParaRPr lang="en-US" b="1" dirty="0">
            <a:solidFill>
              <a:srgbClr val="0033CC"/>
            </a:solidFill>
          </a:endParaRPr>
        </a:p>
      </dgm:t>
    </dgm:pt>
    <dgm:pt modelId="{7F359C33-BC74-4D1C-BC3F-ACD7EBEE4076}" type="parTrans" cxnId="{A324B846-502A-46FE-A677-419D95F6836A}">
      <dgm:prSet/>
      <dgm:spPr/>
      <dgm:t>
        <a:bodyPr/>
        <a:lstStyle/>
        <a:p>
          <a:endParaRPr lang="en-US"/>
        </a:p>
      </dgm:t>
    </dgm:pt>
    <dgm:pt modelId="{B32D2605-E4DB-474B-AEE7-A7A33D906592}" type="sibTrans" cxnId="{A324B846-502A-46FE-A677-419D95F6836A}">
      <dgm:prSet/>
      <dgm:spPr/>
      <dgm:t>
        <a:bodyPr/>
        <a:lstStyle/>
        <a:p>
          <a:endParaRPr lang="en-US"/>
        </a:p>
      </dgm:t>
    </dgm:pt>
    <dgm:pt modelId="{6C706591-B553-4F2C-8457-94096D03CE58}" type="pres">
      <dgm:prSet presAssocID="{B36DF8AF-9FB9-4216-A12B-84ECA3C4A86D}" presName="root" presStyleCnt="0">
        <dgm:presLayoutVars>
          <dgm:dir/>
          <dgm:resizeHandles val="exact"/>
        </dgm:presLayoutVars>
      </dgm:prSet>
      <dgm:spPr/>
    </dgm:pt>
    <dgm:pt modelId="{577F31DB-79A1-4A56-81B9-4696819BE44E}" type="pres">
      <dgm:prSet presAssocID="{623FC266-7C87-4055-92BF-486EE5436705}" presName="compNode" presStyleCnt="0"/>
      <dgm:spPr/>
    </dgm:pt>
    <dgm:pt modelId="{F5CA0FDC-177B-4075-B25F-35383FA2F155}" type="pres">
      <dgm:prSet presAssocID="{623FC266-7C87-4055-92BF-486EE5436705}" presName="iconRect" presStyleLbl="node1" presStyleIdx="0" presStyleCnt="3" custLinFactNeighborX="7301" custLinFactNeighborY="5163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Hierarchy"/>
        </a:ext>
      </dgm:extLst>
    </dgm:pt>
    <dgm:pt modelId="{F8B543DF-DC92-4738-858C-1D94C0DA5BE5}" type="pres">
      <dgm:prSet presAssocID="{623FC266-7C87-4055-92BF-486EE5436705}" presName="spaceRect" presStyleCnt="0"/>
      <dgm:spPr/>
    </dgm:pt>
    <dgm:pt modelId="{789F00F6-C770-4F72-A9EC-1D6061108E9A}" type="pres">
      <dgm:prSet presAssocID="{623FC266-7C87-4055-92BF-486EE5436705}" presName="textRect" presStyleLbl="revTx" presStyleIdx="0" presStyleCnt="3" custScaleX="146544" custScaleY="115143" custLinFactY="1232" custLinFactNeighborX="3353" custLinFactNeighborY="100000">
        <dgm:presLayoutVars>
          <dgm:chMax val="1"/>
          <dgm:chPref val="1"/>
        </dgm:presLayoutVars>
      </dgm:prSet>
      <dgm:spPr/>
    </dgm:pt>
    <dgm:pt modelId="{6E2CEFAA-267F-41F9-8179-62657335343D}" type="pres">
      <dgm:prSet presAssocID="{049B2964-D69F-492C-9A38-35D3FF15AC01}" presName="sibTrans" presStyleCnt="0"/>
      <dgm:spPr/>
    </dgm:pt>
    <dgm:pt modelId="{F9F37B4B-B408-4501-B0A1-C0BE2A464EA3}" type="pres">
      <dgm:prSet presAssocID="{7B8B30FD-FE03-480A-A117-CE8308B40E97}" presName="compNode" presStyleCnt="0"/>
      <dgm:spPr/>
    </dgm:pt>
    <dgm:pt modelId="{BEF4B741-8A2F-4989-A38B-11097BBFE9B8}" type="pres">
      <dgm:prSet presAssocID="{7B8B30FD-FE03-480A-A117-CE8308B40E97}" presName="iconRect" presStyleLbl="node1" presStyleIdx="1" presStyleCnt="3" custLinFactNeighborX="-9472" custLinFactNeighborY="4906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Agriculture with solid fill"/>
        </a:ext>
      </dgm:extLst>
    </dgm:pt>
    <dgm:pt modelId="{DDDCF4EC-E0DD-4A1E-9623-E7A11C4EE94D}" type="pres">
      <dgm:prSet presAssocID="{7B8B30FD-FE03-480A-A117-CE8308B40E97}" presName="spaceRect" presStyleCnt="0"/>
      <dgm:spPr/>
    </dgm:pt>
    <dgm:pt modelId="{0B376C8B-89BE-4CE6-AF15-00A1C479D5C5}" type="pres">
      <dgm:prSet presAssocID="{7B8B30FD-FE03-480A-A117-CE8308B40E97}" presName="textRect" presStyleLbl="revTx" presStyleIdx="1" presStyleCnt="3" custScaleY="121662" custLinFactY="12270" custLinFactNeighborX="-8216" custLinFactNeighborY="100000">
        <dgm:presLayoutVars>
          <dgm:chMax val="1"/>
          <dgm:chPref val="1"/>
        </dgm:presLayoutVars>
      </dgm:prSet>
      <dgm:spPr/>
    </dgm:pt>
    <dgm:pt modelId="{333EBF0A-BDFF-4F9B-9FDA-C55FB26BECF5}" type="pres">
      <dgm:prSet presAssocID="{76C3D24E-7563-41A1-A0D8-5E8A86BFAB96}" presName="sibTrans" presStyleCnt="0"/>
      <dgm:spPr/>
    </dgm:pt>
    <dgm:pt modelId="{81C3F58A-F7B7-4495-A3EC-E5015269171E}" type="pres">
      <dgm:prSet presAssocID="{D2B78DA4-803A-489B-9076-130F27C57C01}" presName="compNode" presStyleCnt="0"/>
      <dgm:spPr/>
    </dgm:pt>
    <dgm:pt modelId="{7EFA41A8-CD73-4657-9777-C2D3F9B68767}" type="pres">
      <dgm:prSet presAssocID="{D2B78DA4-803A-489B-9076-130F27C57C01}" presName="iconRect" presStyleLbl="node1" presStyleIdx="2" presStyleCnt="3" custScaleY="90485" custLinFactNeighborX="-24169" custLinFactNeighborY="67140"/>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Power Plant with solid fill"/>
        </a:ext>
      </dgm:extLst>
    </dgm:pt>
    <dgm:pt modelId="{0AB7819E-6963-431E-B0F4-1E4D5A092567}" type="pres">
      <dgm:prSet presAssocID="{D2B78DA4-803A-489B-9076-130F27C57C01}" presName="spaceRect" presStyleCnt="0"/>
      <dgm:spPr/>
    </dgm:pt>
    <dgm:pt modelId="{A55F97E8-7332-4DC7-950F-86D582A3A0B9}" type="pres">
      <dgm:prSet presAssocID="{D2B78DA4-803A-489B-9076-130F27C57C01}" presName="textRect" presStyleLbl="revTx" presStyleIdx="2" presStyleCnt="3" custScaleY="122558" custLinFactY="16361" custLinFactNeighborX="-10876" custLinFactNeighborY="100000">
        <dgm:presLayoutVars>
          <dgm:chMax val="1"/>
          <dgm:chPref val="1"/>
        </dgm:presLayoutVars>
      </dgm:prSet>
      <dgm:spPr/>
    </dgm:pt>
  </dgm:ptLst>
  <dgm:cxnLst>
    <dgm:cxn modelId="{A324B846-502A-46FE-A677-419D95F6836A}" srcId="{B36DF8AF-9FB9-4216-A12B-84ECA3C4A86D}" destId="{D2B78DA4-803A-489B-9076-130F27C57C01}" srcOrd="2" destOrd="0" parTransId="{7F359C33-BC74-4D1C-BC3F-ACD7EBEE4076}" sibTransId="{B32D2605-E4DB-474B-AEE7-A7A33D906592}"/>
    <dgm:cxn modelId="{DEE6E56C-500A-4A44-88A9-53AE65BFE94F}" type="presOf" srcId="{7B8B30FD-FE03-480A-A117-CE8308B40E97}" destId="{0B376C8B-89BE-4CE6-AF15-00A1C479D5C5}" srcOrd="0" destOrd="0" presId="urn:microsoft.com/office/officeart/2018/2/layout/IconLabelList"/>
    <dgm:cxn modelId="{5C445552-F930-4F62-8269-DC9D5D573E7F}" type="presOf" srcId="{B36DF8AF-9FB9-4216-A12B-84ECA3C4A86D}" destId="{6C706591-B553-4F2C-8457-94096D03CE58}" srcOrd="0" destOrd="0" presId="urn:microsoft.com/office/officeart/2018/2/layout/IconLabelList"/>
    <dgm:cxn modelId="{E3508F73-AC71-4CB5-9632-94F809C934CA}" srcId="{B36DF8AF-9FB9-4216-A12B-84ECA3C4A86D}" destId="{623FC266-7C87-4055-92BF-486EE5436705}" srcOrd="0" destOrd="0" parTransId="{1F4FE44F-0E41-4694-9883-A9625FB652F1}" sibTransId="{049B2964-D69F-492C-9A38-35D3FF15AC01}"/>
    <dgm:cxn modelId="{E955D574-205B-45CB-883E-457DA78D5B35}" srcId="{B36DF8AF-9FB9-4216-A12B-84ECA3C4A86D}" destId="{7B8B30FD-FE03-480A-A117-CE8308B40E97}" srcOrd="1" destOrd="0" parTransId="{CD027AC6-4CF9-4FED-965F-CA7A3FE20784}" sibTransId="{76C3D24E-7563-41A1-A0D8-5E8A86BFAB96}"/>
    <dgm:cxn modelId="{893FCE77-9820-4B7E-9738-A04197638E28}" type="presOf" srcId="{623FC266-7C87-4055-92BF-486EE5436705}" destId="{789F00F6-C770-4F72-A9EC-1D6061108E9A}" srcOrd="0" destOrd="0" presId="urn:microsoft.com/office/officeart/2018/2/layout/IconLabelList"/>
    <dgm:cxn modelId="{8A99F5A0-282F-4F96-BDFA-321CB9E71945}" type="presOf" srcId="{D2B78DA4-803A-489B-9076-130F27C57C01}" destId="{A55F97E8-7332-4DC7-950F-86D582A3A0B9}" srcOrd="0" destOrd="0" presId="urn:microsoft.com/office/officeart/2018/2/layout/IconLabelList"/>
    <dgm:cxn modelId="{35BBF185-5EC5-406C-B0C7-518C049B35FF}" type="presParOf" srcId="{6C706591-B553-4F2C-8457-94096D03CE58}" destId="{577F31DB-79A1-4A56-81B9-4696819BE44E}" srcOrd="0" destOrd="0" presId="urn:microsoft.com/office/officeart/2018/2/layout/IconLabelList"/>
    <dgm:cxn modelId="{D3FE4A2C-2AFB-4235-B947-A2B0989DA0B6}" type="presParOf" srcId="{577F31DB-79A1-4A56-81B9-4696819BE44E}" destId="{F5CA0FDC-177B-4075-B25F-35383FA2F155}" srcOrd="0" destOrd="0" presId="urn:microsoft.com/office/officeart/2018/2/layout/IconLabelList"/>
    <dgm:cxn modelId="{695A6264-C932-40D0-B71B-3F2A8A522A6A}" type="presParOf" srcId="{577F31DB-79A1-4A56-81B9-4696819BE44E}" destId="{F8B543DF-DC92-4738-858C-1D94C0DA5BE5}" srcOrd="1" destOrd="0" presId="urn:microsoft.com/office/officeart/2018/2/layout/IconLabelList"/>
    <dgm:cxn modelId="{358CD7FE-9075-4F05-AD2B-F581471E8076}" type="presParOf" srcId="{577F31DB-79A1-4A56-81B9-4696819BE44E}" destId="{789F00F6-C770-4F72-A9EC-1D6061108E9A}" srcOrd="2" destOrd="0" presId="urn:microsoft.com/office/officeart/2018/2/layout/IconLabelList"/>
    <dgm:cxn modelId="{044E9515-3179-4395-A4EC-17E36AEC6CC6}" type="presParOf" srcId="{6C706591-B553-4F2C-8457-94096D03CE58}" destId="{6E2CEFAA-267F-41F9-8179-62657335343D}" srcOrd="1" destOrd="0" presId="urn:microsoft.com/office/officeart/2018/2/layout/IconLabelList"/>
    <dgm:cxn modelId="{507EC2ED-7E84-4DFC-86C8-22A5D7E00422}" type="presParOf" srcId="{6C706591-B553-4F2C-8457-94096D03CE58}" destId="{F9F37B4B-B408-4501-B0A1-C0BE2A464EA3}" srcOrd="2" destOrd="0" presId="urn:microsoft.com/office/officeart/2018/2/layout/IconLabelList"/>
    <dgm:cxn modelId="{4E7AF3A0-7DA4-49E1-931C-136E7254F009}" type="presParOf" srcId="{F9F37B4B-B408-4501-B0A1-C0BE2A464EA3}" destId="{BEF4B741-8A2F-4989-A38B-11097BBFE9B8}" srcOrd="0" destOrd="0" presId="urn:microsoft.com/office/officeart/2018/2/layout/IconLabelList"/>
    <dgm:cxn modelId="{FBC9FCA2-DB8C-4F2E-8721-6F4D37FDEF45}" type="presParOf" srcId="{F9F37B4B-B408-4501-B0A1-C0BE2A464EA3}" destId="{DDDCF4EC-E0DD-4A1E-9623-E7A11C4EE94D}" srcOrd="1" destOrd="0" presId="urn:microsoft.com/office/officeart/2018/2/layout/IconLabelList"/>
    <dgm:cxn modelId="{150BE8BF-25FF-47C1-86B4-09366222EB52}" type="presParOf" srcId="{F9F37B4B-B408-4501-B0A1-C0BE2A464EA3}" destId="{0B376C8B-89BE-4CE6-AF15-00A1C479D5C5}" srcOrd="2" destOrd="0" presId="urn:microsoft.com/office/officeart/2018/2/layout/IconLabelList"/>
    <dgm:cxn modelId="{312B481E-8AC2-4036-B023-8CE6446BFE61}" type="presParOf" srcId="{6C706591-B553-4F2C-8457-94096D03CE58}" destId="{333EBF0A-BDFF-4F9B-9FDA-C55FB26BECF5}" srcOrd="3" destOrd="0" presId="urn:microsoft.com/office/officeart/2018/2/layout/IconLabelList"/>
    <dgm:cxn modelId="{93CAE117-4F94-49E8-9087-6A0421FA69CA}" type="presParOf" srcId="{6C706591-B553-4F2C-8457-94096D03CE58}" destId="{81C3F58A-F7B7-4495-A3EC-E5015269171E}" srcOrd="4" destOrd="0" presId="urn:microsoft.com/office/officeart/2018/2/layout/IconLabelList"/>
    <dgm:cxn modelId="{DE3D7D3C-B324-44ED-AD8B-97CD9B99CEC2}" type="presParOf" srcId="{81C3F58A-F7B7-4495-A3EC-E5015269171E}" destId="{7EFA41A8-CD73-4657-9777-C2D3F9B68767}" srcOrd="0" destOrd="0" presId="urn:microsoft.com/office/officeart/2018/2/layout/IconLabelList"/>
    <dgm:cxn modelId="{75E558CC-CF0D-4B86-BEE2-7B238815BFBD}" type="presParOf" srcId="{81C3F58A-F7B7-4495-A3EC-E5015269171E}" destId="{0AB7819E-6963-431E-B0F4-1E4D5A092567}" srcOrd="1" destOrd="0" presId="urn:microsoft.com/office/officeart/2018/2/layout/IconLabelList"/>
    <dgm:cxn modelId="{E1105795-9329-4247-9367-919AA0F1DC28}" type="presParOf" srcId="{81C3F58A-F7B7-4495-A3EC-E5015269171E}" destId="{A55F97E8-7332-4DC7-950F-86D582A3A0B9}"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CA0FDC-177B-4075-B25F-35383FA2F155}">
      <dsp:nvSpPr>
        <dsp:cNvPr id="0" name=""/>
        <dsp:cNvSpPr/>
      </dsp:nvSpPr>
      <dsp:spPr>
        <a:xfrm>
          <a:off x="1483618" y="2134938"/>
          <a:ext cx="1016550" cy="10165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9F00F6-C770-4F72-A9EC-1D6061108E9A}">
      <dsp:nvSpPr>
        <dsp:cNvPr id="0" name=""/>
        <dsp:cNvSpPr/>
      </dsp:nvSpPr>
      <dsp:spPr>
        <a:xfrm>
          <a:off x="338204" y="3643404"/>
          <a:ext cx="3310428" cy="854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422400">
            <a:lnSpc>
              <a:spcPct val="100000"/>
            </a:lnSpc>
            <a:spcBef>
              <a:spcPct val="0"/>
            </a:spcBef>
            <a:spcAft>
              <a:spcPct val="35000"/>
            </a:spcAft>
            <a:buNone/>
          </a:pPr>
          <a:r>
            <a:rPr lang="en-GB" sz="3200" b="1" kern="1200" dirty="0">
              <a:solidFill>
                <a:srgbClr val="0033CC"/>
              </a:solidFill>
            </a:rPr>
            <a:t>Administration</a:t>
          </a:r>
          <a:r>
            <a:rPr lang="en-GB" sz="3600" b="1" kern="1200" dirty="0">
              <a:solidFill>
                <a:srgbClr val="0033CC"/>
              </a:solidFill>
            </a:rPr>
            <a:t> </a:t>
          </a:r>
          <a:endParaRPr lang="en-US" sz="3600" b="1" kern="1200" dirty="0">
            <a:solidFill>
              <a:srgbClr val="0033CC"/>
            </a:solidFill>
          </a:endParaRPr>
        </a:p>
      </dsp:txBody>
      <dsp:txXfrm>
        <a:off x="338204" y="3643404"/>
        <a:ext cx="3310428" cy="854936"/>
      </dsp:txXfrm>
    </dsp:sp>
    <dsp:sp modelId="{BEF4B741-8A2F-4989-A38B-11097BBFE9B8}">
      <dsp:nvSpPr>
        <dsp:cNvPr id="0" name=""/>
        <dsp:cNvSpPr/>
      </dsp:nvSpPr>
      <dsp:spPr>
        <a:xfrm>
          <a:off x="4493151" y="2096722"/>
          <a:ext cx="1016550" cy="10165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376C8B-89BE-4CE6-AF15-00A1C479D5C5}">
      <dsp:nvSpPr>
        <dsp:cNvPr id="0" name=""/>
        <dsp:cNvSpPr/>
      </dsp:nvSpPr>
      <dsp:spPr>
        <a:xfrm>
          <a:off x="3782615" y="3689058"/>
          <a:ext cx="2259000" cy="9033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377950">
            <a:lnSpc>
              <a:spcPct val="100000"/>
            </a:lnSpc>
            <a:spcBef>
              <a:spcPct val="0"/>
            </a:spcBef>
            <a:spcAft>
              <a:spcPct val="35000"/>
            </a:spcAft>
            <a:buNone/>
          </a:pPr>
          <a:r>
            <a:rPr lang="en-GB" sz="3100" b="1" kern="1200" dirty="0">
              <a:solidFill>
                <a:srgbClr val="0033CC"/>
              </a:solidFill>
            </a:rPr>
            <a:t>   </a:t>
          </a:r>
          <a:r>
            <a:rPr lang="en-GB" sz="3200" b="1" kern="1200" dirty="0">
              <a:solidFill>
                <a:srgbClr val="0033CC"/>
              </a:solidFill>
            </a:rPr>
            <a:t>Agriculture</a:t>
          </a:r>
          <a:endParaRPr lang="en-US" sz="3200" b="1" kern="1200" dirty="0">
            <a:solidFill>
              <a:srgbClr val="0033CC"/>
            </a:solidFill>
          </a:endParaRPr>
        </a:p>
      </dsp:txBody>
      <dsp:txXfrm>
        <a:off x="3782615" y="3689058"/>
        <a:ext cx="2259000" cy="903340"/>
      </dsp:txXfrm>
    </dsp:sp>
    <dsp:sp modelId="{7EFA41A8-CD73-4657-9777-C2D3F9B68767}">
      <dsp:nvSpPr>
        <dsp:cNvPr id="0" name=""/>
        <dsp:cNvSpPr/>
      </dsp:nvSpPr>
      <dsp:spPr>
        <a:xfrm>
          <a:off x="6998074" y="2302951"/>
          <a:ext cx="1016550" cy="919825"/>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5F97E8-7332-4DC7-950F-86D582A3A0B9}">
      <dsp:nvSpPr>
        <dsp:cNvPr id="0" name=""/>
        <dsp:cNvSpPr/>
      </dsp:nvSpPr>
      <dsp:spPr>
        <a:xfrm>
          <a:off x="6376850" y="3690263"/>
          <a:ext cx="2259000" cy="9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377950">
            <a:lnSpc>
              <a:spcPct val="100000"/>
            </a:lnSpc>
            <a:spcBef>
              <a:spcPct val="0"/>
            </a:spcBef>
            <a:spcAft>
              <a:spcPct val="35000"/>
            </a:spcAft>
            <a:buNone/>
          </a:pPr>
          <a:r>
            <a:rPr lang="en-GB" sz="3100" b="1" kern="1200" dirty="0">
              <a:solidFill>
                <a:srgbClr val="0033CC"/>
              </a:solidFill>
            </a:rPr>
            <a:t> Environment </a:t>
          </a:r>
          <a:endParaRPr lang="en-US" sz="3100" b="1" kern="1200" dirty="0">
            <a:solidFill>
              <a:srgbClr val="0033CC"/>
            </a:solidFill>
          </a:endParaRPr>
        </a:p>
      </dsp:txBody>
      <dsp:txXfrm>
        <a:off x="6376850" y="3690263"/>
        <a:ext cx="2259000" cy="909993"/>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285" tIns="45642" rIns="91285" bIns="45642" rtlCol="0"/>
          <a:lstStyle>
            <a:lvl1pPr algn="l">
              <a:defRPr sz="1200"/>
            </a:lvl1pPr>
          </a:lstStyle>
          <a:p>
            <a:endParaRPr lang="en-ZA"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1285" tIns="45642" rIns="91285" bIns="45642" rtlCol="0"/>
          <a:lstStyle>
            <a:lvl1pPr algn="r">
              <a:defRPr sz="1200"/>
            </a:lvl1pPr>
          </a:lstStyle>
          <a:p>
            <a:fld id="{CA27EB08-0226-4DC5-80F5-95034E6E4A50}" type="datetimeFigureOut">
              <a:rPr lang="en-ZA" smtClean="0"/>
              <a:t>2023/05/09</a:t>
            </a:fld>
            <a:endParaRPr lang="en-ZA" dirty="0"/>
          </a:p>
        </p:txBody>
      </p:sp>
      <p:sp>
        <p:nvSpPr>
          <p:cNvPr id="4" name="Footer Placeholder 3"/>
          <p:cNvSpPr>
            <a:spLocks noGrp="1"/>
          </p:cNvSpPr>
          <p:nvPr>
            <p:ph type="ftr" sz="quarter" idx="2"/>
          </p:nvPr>
        </p:nvSpPr>
        <p:spPr>
          <a:xfrm>
            <a:off x="0" y="8829966"/>
            <a:ext cx="3037840" cy="464820"/>
          </a:xfrm>
          <a:prstGeom prst="rect">
            <a:avLst/>
          </a:prstGeom>
        </p:spPr>
        <p:txBody>
          <a:bodyPr vert="horz" lIns="91285" tIns="45642" rIns="91285" bIns="45642" rtlCol="0" anchor="b"/>
          <a:lstStyle>
            <a:lvl1pPr algn="l">
              <a:defRPr sz="1200"/>
            </a:lvl1pPr>
          </a:lstStyle>
          <a:p>
            <a:endParaRPr lang="en-ZA" dirty="0"/>
          </a:p>
        </p:txBody>
      </p:sp>
      <p:sp>
        <p:nvSpPr>
          <p:cNvPr id="5" name="Slide Number Placeholder 4"/>
          <p:cNvSpPr>
            <a:spLocks noGrp="1"/>
          </p:cNvSpPr>
          <p:nvPr>
            <p:ph type="sldNum" sz="quarter" idx="3"/>
          </p:nvPr>
        </p:nvSpPr>
        <p:spPr>
          <a:xfrm>
            <a:off x="3970938" y="8829966"/>
            <a:ext cx="3037840" cy="464820"/>
          </a:xfrm>
          <a:prstGeom prst="rect">
            <a:avLst/>
          </a:prstGeom>
        </p:spPr>
        <p:txBody>
          <a:bodyPr vert="horz" lIns="91285" tIns="45642" rIns="91285" bIns="45642" rtlCol="0" anchor="b"/>
          <a:lstStyle>
            <a:lvl1pPr algn="r">
              <a:defRPr sz="1200"/>
            </a:lvl1pPr>
          </a:lstStyle>
          <a:p>
            <a:fld id="{4BE83E7B-A1AE-4A35-A880-05928AD425C2}" type="slidenum">
              <a:rPr lang="en-ZA" smtClean="0"/>
              <a:t>‹#›</a:t>
            </a:fld>
            <a:endParaRPr lang="en-ZA" dirty="0"/>
          </a:p>
        </p:txBody>
      </p:sp>
    </p:spTree>
    <p:extLst>
      <p:ext uri="{BB962C8B-B14F-4D97-AF65-F5344CB8AC3E}">
        <p14:creationId xmlns:p14="http://schemas.microsoft.com/office/powerpoint/2010/main" val="3420730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285" tIns="45642" rIns="91285" bIns="45642" rtlCol="0"/>
          <a:lstStyle>
            <a:lvl1pPr algn="l">
              <a:defRPr sz="1200"/>
            </a:lvl1pPr>
          </a:lstStyle>
          <a:p>
            <a:endParaRPr lang="en-ZA" dirty="0"/>
          </a:p>
        </p:txBody>
      </p:sp>
      <p:sp>
        <p:nvSpPr>
          <p:cNvPr id="3" name="Date Placeholder 2"/>
          <p:cNvSpPr>
            <a:spLocks noGrp="1"/>
          </p:cNvSpPr>
          <p:nvPr>
            <p:ph type="dt" idx="1"/>
          </p:nvPr>
        </p:nvSpPr>
        <p:spPr>
          <a:xfrm>
            <a:off x="3970938" y="0"/>
            <a:ext cx="3037840" cy="464820"/>
          </a:xfrm>
          <a:prstGeom prst="rect">
            <a:avLst/>
          </a:prstGeom>
        </p:spPr>
        <p:txBody>
          <a:bodyPr vert="horz" lIns="91285" tIns="45642" rIns="91285" bIns="45642" rtlCol="0"/>
          <a:lstStyle>
            <a:lvl1pPr algn="r">
              <a:defRPr sz="1200"/>
            </a:lvl1pPr>
          </a:lstStyle>
          <a:p>
            <a:fld id="{FD837CA6-C3F8-4E16-8088-B24DECDBDBCE}" type="datetimeFigureOut">
              <a:rPr lang="en-ZA" smtClean="0"/>
              <a:t>2023/05/09</a:t>
            </a:fld>
            <a:endParaRPr lang="en-ZA" dirty="0"/>
          </a:p>
        </p:txBody>
      </p:sp>
      <p:sp>
        <p:nvSpPr>
          <p:cNvPr id="4" name="Slide Image Placeholder 3"/>
          <p:cNvSpPr>
            <a:spLocks noGrp="1" noRot="1" noChangeAspect="1"/>
          </p:cNvSpPr>
          <p:nvPr>
            <p:ph type="sldImg" idx="2"/>
          </p:nvPr>
        </p:nvSpPr>
        <p:spPr>
          <a:xfrm>
            <a:off x="1387475" y="696913"/>
            <a:ext cx="4235450" cy="3486150"/>
          </a:xfrm>
          <a:prstGeom prst="rect">
            <a:avLst/>
          </a:prstGeom>
          <a:noFill/>
          <a:ln w="12700">
            <a:solidFill>
              <a:prstClr val="black"/>
            </a:solidFill>
          </a:ln>
        </p:spPr>
        <p:txBody>
          <a:bodyPr vert="horz" lIns="91285" tIns="45642" rIns="91285" bIns="45642" rtlCol="0" anchor="ctr"/>
          <a:lstStyle/>
          <a:p>
            <a:endParaRPr lang="en-ZA"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1285" tIns="45642" rIns="91285" bIns="4564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829966"/>
            <a:ext cx="3037840" cy="464820"/>
          </a:xfrm>
          <a:prstGeom prst="rect">
            <a:avLst/>
          </a:prstGeom>
        </p:spPr>
        <p:txBody>
          <a:bodyPr vert="horz" lIns="91285" tIns="45642" rIns="91285" bIns="45642" rtlCol="0" anchor="b"/>
          <a:lstStyle>
            <a:lvl1pPr algn="l">
              <a:defRPr sz="1200"/>
            </a:lvl1pPr>
          </a:lstStyle>
          <a:p>
            <a:endParaRPr lang="en-ZA"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1285" tIns="45642" rIns="91285" bIns="45642" rtlCol="0" anchor="b"/>
          <a:lstStyle>
            <a:lvl1pPr algn="r">
              <a:defRPr sz="1200"/>
            </a:lvl1pPr>
          </a:lstStyle>
          <a:p>
            <a:fld id="{237F8592-633F-440F-8469-923C65C53A94}" type="slidenum">
              <a:rPr lang="en-ZA" smtClean="0"/>
              <a:t>‹#›</a:t>
            </a:fld>
            <a:endParaRPr lang="en-ZA" dirty="0"/>
          </a:p>
        </p:txBody>
      </p:sp>
    </p:spTree>
    <p:extLst>
      <p:ext uri="{BB962C8B-B14F-4D97-AF65-F5344CB8AC3E}">
        <p14:creationId xmlns:p14="http://schemas.microsoft.com/office/powerpoint/2010/main" val="2572824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7475" y="696913"/>
            <a:ext cx="423545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7F8592-633F-440F-8469-923C65C53A94}" type="slidenum">
              <a:rPr lang="en-ZA" smtClean="0"/>
              <a:t>1</a:t>
            </a:fld>
            <a:endParaRPr lang="en-ZA" dirty="0"/>
          </a:p>
        </p:txBody>
      </p:sp>
    </p:spTree>
    <p:extLst>
      <p:ext uri="{BB962C8B-B14F-4D97-AF65-F5344CB8AC3E}">
        <p14:creationId xmlns:p14="http://schemas.microsoft.com/office/powerpoint/2010/main" val="14654145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7475" y="696913"/>
            <a:ext cx="423545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7F8592-633F-440F-8469-923C65C53A94}" type="slidenum">
              <a:rPr lang="en-ZA" smtClean="0"/>
              <a:t>11</a:t>
            </a:fld>
            <a:endParaRPr lang="en-ZA" dirty="0"/>
          </a:p>
        </p:txBody>
      </p:sp>
    </p:spTree>
    <p:extLst>
      <p:ext uri="{BB962C8B-B14F-4D97-AF65-F5344CB8AC3E}">
        <p14:creationId xmlns:p14="http://schemas.microsoft.com/office/powerpoint/2010/main" val="1059188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7475" y="696913"/>
            <a:ext cx="423545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7F8592-633F-440F-8469-923C65C53A94}" type="slidenum">
              <a:rPr lang="en-ZA" smtClean="0"/>
              <a:t>12</a:t>
            </a:fld>
            <a:endParaRPr lang="en-ZA" dirty="0"/>
          </a:p>
        </p:txBody>
      </p:sp>
    </p:spTree>
    <p:extLst>
      <p:ext uri="{BB962C8B-B14F-4D97-AF65-F5344CB8AC3E}">
        <p14:creationId xmlns:p14="http://schemas.microsoft.com/office/powerpoint/2010/main" val="3723455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767739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31360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746785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7475" y="696913"/>
            <a:ext cx="423545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100487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7475" y="696913"/>
            <a:ext cx="423545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74690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7475" y="696913"/>
            <a:ext cx="423545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0769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7475" y="696913"/>
            <a:ext cx="423545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7F8592-633F-440F-8469-923C65C53A94}" type="slidenum">
              <a:rPr lang="en-ZA" smtClean="0"/>
              <a:t>19</a:t>
            </a:fld>
            <a:endParaRPr lang="en-ZA" dirty="0"/>
          </a:p>
        </p:txBody>
      </p:sp>
    </p:spTree>
    <p:extLst>
      <p:ext uri="{BB962C8B-B14F-4D97-AF65-F5344CB8AC3E}">
        <p14:creationId xmlns:p14="http://schemas.microsoft.com/office/powerpoint/2010/main" val="888228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7475" y="696913"/>
            <a:ext cx="423545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7F8592-633F-440F-8469-923C65C53A94}" type="slidenum">
              <a:rPr lang="en-ZA" smtClean="0"/>
              <a:t>2</a:t>
            </a:fld>
            <a:endParaRPr lang="en-ZA" dirty="0"/>
          </a:p>
        </p:txBody>
      </p:sp>
    </p:spTree>
    <p:extLst>
      <p:ext uri="{BB962C8B-B14F-4D97-AF65-F5344CB8AC3E}">
        <p14:creationId xmlns:p14="http://schemas.microsoft.com/office/powerpoint/2010/main" val="3672543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7475" y="696913"/>
            <a:ext cx="423545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95126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7475" y="696913"/>
            <a:ext cx="423545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7F8592-633F-440F-8469-923C65C53A94}" type="slidenum">
              <a:rPr lang="en-ZA" smtClean="0"/>
              <a:t>5</a:t>
            </a:fld>
            <a:endParaRPr lang="en-ZA" dirty="0"/>
          </a:p>
        </p:txBody>
      </p:sp>
    </p:spTree>
    <p:extLst>
      <p:ext uri="{BB962C8B-B14F-4D97-AF65-F5344CB8AC3E}">
        <p14:creationId xmlns:p14="http://schemas.microsoft.com/office/powerpoint/2010/main" val="2844587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7475" y="696913"/>
            <a:ext cx="423545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7F8592-633F-440F-8469-923C65C53A94}" type="slidenum">
              <a:rPr lang="en-ZA" smtClean="0"/>
              <a:t>6</a:t>
            </a:fld>
            <a:endParaRPr lang="en-ZA" dirty="0"/>
          </a:p>
        </p:txBody>
      </p:sp>
    </p:spTree>
    <p:extLst>
      <p:ext uri="{BB962C8B-B14F-4D97-AF65-F5344CB8AC3E}">
        <p14:creationId xmlns:p14="http://schemas.microsoft.com/office/powerpoint/2010/main" val="1672564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7475" y="696913"/>
            <a:ext cx="423545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7F8592-633F-440F-8469-923C65C53A94}" type="slidenum">
              <a:rPr lang="en-ZA" smtClean="0"/>
              <a:t>7</a:t>
            </a:fld>
            <a:endParaRPr lang="en-ZA" dirty="0"/>
          </a:p>
        </p:txBody>
      </p:sp>
    </p:spTree>
    <p:extLst>
      <p:ext uri="{BB962C8B-B14F-4D97-AF65-F5344CB8AC3E}">
        <p14:creationId xmlns:p14="http://schemas.microsoft.com/office/powerpoint/2010/main" val="759532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7475" y="696913"/>
            <a:ext cx="423545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7F8592-633F-440F-8469-923C65C53A94}" type="slidenum">
              <a:rPr lang="en-ZA" smtClean="0"/>
              <a:t>8</a:t>
            </a:fld>
            <a:endParaRPr lang="en-ZA" dirty="0"/>
          </a:p>
        </p:txBody>
      </p:sp>
    </p:spTree>
    <p:extLst>
      <p:ext uri="{BB962C8B-B14F-4D97-AF65-F5344CB8AC3E}">
        <p14:creationId xmlns:p14="http://schemas.microsoft.com/office/powerpoint/2010/main" val="7767959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7475" y="696913"/>
            <a:ext cx="423545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7F8592-633F-440F-8469-923C65C53A94}" type="slidenum">
              <a:rPr lang="en-ZA" smtClean="0"/>
              <a:t>9</a:t>
            </a:fld>
            <a:endParaRPr lang="en-ZA" dirty="0"/>
          </a:p>
        </p:txBody>
      </p:sp>
    </p:spTree>
    <p:extLst>
      <p:ext uri="{BB962C8B-B14F-4D97-AF65-F5344CB8AC3E}">
        <p14:creationId xmlns:p14="http://schemas.microsoft.com/office/powerpoint/2010/main" val="1035826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7475" y="696913"/>
            <a:ext cx="423545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7F8592-633F-440F-8469-923C65C53A94}" type="slidenum">
              <a:rPr lang="en-ZA" smtClean="0"/>
              <a:t>10</a:t>
            </a:fld>
            <a:endParaRPr lang="en-ZA" dirty="0"/>
          </a:p>
        </p:txBody>
      </p:sp>
    </p:spTree>
    <p:extLst>
      <p:ext uri="{BB962C8B-B14F-4D97-AF65-F5344CB8AC3E}">
        <p14:creationId xmlns:p14="http://schemas.microsoft.com/office/powerpoint/2010/main" val="12591873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77031" y="2337552"/>
            <a:ext cx="7481170" cy="1612944"/>
          </a:xfrm>
        </p:spPr>
        <p:txBody>
          <a:bodyPr/>
          <a:lstStyle/>
          <a:p>
            <a:r>
              <a:rPr lang="en-US"/>
              <a:t>Click to edit Master title style</a:t>
            </a:r>
          </a:p>
        </p:txBody>
      </p:sp>
      <p:sp>
        <p:nvSpPr>
          <p:cNvPr id="3" name="Subtitle 2"/>
          <p:cNvSpPr>
            <a:spLocks noGrp="1"/>
          </p:cNvSpPr>
          <p:nvPr>
            <p:ph type="subTitle" idx="1"/>
          </p:nvPr>
        </p:nvSpPr>
        <p:spPr>
          <a:xfrm>
            <a:off x="1371600" y="4264025"/>
            <a:ext cx="6400800" cy="1922992"/>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974331"/>
            <a:ext cx="2133600" cy="400623"/>
          </a:xfrm>
          <a:prstGeom prst="rect">
            <a:avLst/>
          </a:prstGeom>
        </p:spPr>
        <p:txBody>
          <a:bodyPr/>
          <a:lstStyle/>
          <a:p>
            <a:fld id="{D0657258-3E10-4743-AED6-B9EC49329656}" type="datetime1">
              <a:rPr lang="en-ZA" smtClean="0"/>
              <a:t>2023/05/09</a:t>
            </a:fld>
            <a:endParaRPr lang="en-US" dirty="0"/>
          </a:p>
        </p:txBody>
      </p:sp>
      <p:sp>
        <p:nvSpPr>
          <p:cNvPr id="5" name="Footer Placeholder 4"/>
          <p:cNvSpPr>
            <a:spLocks noGrp="1"/>
          </p:cNvSpPr>
          <p:nvPr>
            <p:ph type="ftr" sz="quarter" idx="11"/>
          </p:nvPr>
        </p:nvSpPr>
        <p:spPr>
          <a:xfrm>
            <a:off x="3124200" y="6974331"/>
            <a:ext cx="2895600" cy="400623"/>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974331"/>
            <a:ext cx="2133600" cy="400623"/>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947045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007182" y="1014701"/>
            <a:ext cx="8013659" cy="366812"/>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974331"/>
            <a:ext cx="2133600" cy="400623"/>
          </a:xfrm>
          <a:prstGeom prst="rect">
            <a:avLst/>
          </a:prstGeom>
        </p:spPr>
        <p:txBody>
          <a:bodyPr/>
          <a:lstStyle/>
          <a:p>
            <a:fld id="{50F9FF41-19A9-F849-89B2-5FF9803B419C}" type="datetime1">
              <a:rPr lang="en-ZA" smtClean="0"/>
              <a:t>2023/05/09</a:t>
            </a:fld>
            <a:endParaRPr lang="en-US" dirty="0"/>
          </a:p>
        </p:txBody>
      </p:sp>
      <p:sp>
        <p:nvSpPr>
          <p:cNvPr id="5" name="Footer Placeholder 4"/>
          <p:cNvSpPr>
            <a:spLocks noGrp="1"/>
          </p:cNvSpPr>
          <p:nvPr>
            <p:ph type="ftr" sz="quarter" idx="11"/>
          </p:nvPr>
        </p:nvSpPr>
        <p:spPr>
          <a:xfrm>
            <a:off x="3124200" y="6974331"/>
            <a:ext cx="2895600" cy="400623"/>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974331"/>
            <a:ext cx="2133600" cy="400623"/>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40012785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50556"/>
            <a:ext cx="2057400" cy="517120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66356" y="1550556"/>
            <a:ext cx="5510645" cy="517120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974331"/>
            <a:ext cx="2133600" cy="400623"/>
          </a:xfrm>
          <a:prstGeom prst="rect">
            <a:avLst/>
          </a:prstGeom>
        </p:spPr>
        <p:txBody>
          <a:bodyPr/>
          <a:lstStyle/>
          <a:p>
            <a:fld id="{3723C87B-42C2-C246-BE10-F13A23A9579F}" type="datetime1">
              <a:rPr lang="en-ZA" smtClean="0"/>
              <a:t>2023/05/09</a:t>
            </a:fld>
            <a:endParaRPr lang="en-US" dirty="0"/>
          </a:p>
        </p:txBody>
      </p:sp>
      <p:sp>
        <p:nvSpPr>
          <p:cNvPr id="5" name="Footer Placeholder 4"/>
          <p:cNvSpPr>
            <a:spLocks noGrp="1"/>
          </p:cNvSpPr>
          <p:nvPr>
            <p:ph type="ftr" sz="quarter" idx="11"/>
          </p:nvPr>
        </p:nvSpPr>
        <p:spPr>
          <a:xfrm>
            <a:off x="3124200" y="6974331"/>
            <a:ext cx="2895600" cy="400623"/>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974331"/>
            <a:ext cx="2133600" cy="400623"/>
          </a:xfrm>
          <a:prstGeom prst="rect">
            <a:avLst/>
          </a:prstGeom>
        </p:spPr>
        <p:txBody>
          <a:bodyPr/>
          <a:lstStyle/>
          <a:p>
            <a:fld id="{093862CD-2CE4-D846-9F15-15300DCE1BBC}" type="slidenum">
              <a:rPr lang="en-US" smtClean="0"/>
              <a:t>‹#›</a:t>
            </a:fld>
            <a:endParaRPr lang="en-US" dirty="0"/>
          </a:p>
        </p:txBody>
      </p:sp>
      <p:sp>
        <p:nvSpPr>
          <p:cNvPr id="7" name="Title 1">
            <a:extLst>
              <a:ext uri="{FF2B5EF4-FFF2-40B4-BE49-F238E27FC236}">
                <a16:creationId xmlns:a16="http://schemas.microsoft.com/office/drawing/2014/main" id="{225ACE83-0F60-CC47-802A-4D891EAD32D2}"/>
              </a:ext>
            </a:extLst>
          </p:cNvPr>
          <p:cNvSpPr txBox="1">
            <a:spLocks/>
          </p:cNvSpPr>
          <p:nvPr userDrawn="1"/>
        </p:nvSpPr>
        <p:spPr>
          <a:xfrm>
            <a:off x="1007182" y="1026105"/>
            <a:ext cx="8013659" cy="357230"/>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sz="2500"/>
              <a:t>Click to edit Master title style</a:t>
            </a:r>
            <a:endParaRPr lang="en-US" sz="2500" dirty="0"/>
          </a:p>
        </p:txBody>
      </p:sp>
    </p:spTree>
    <p:extLst>
      <p:ext uri="{BB962C8B-B14F-4D97-AF65-F5344CB8AC3E}">
        <p14:creationId xmlns:p14="http://schemas.microsoft.com/office/powerpoint/2010/main" val="50680232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77031" y="2337552"/>
            <a:ext cx="7481170" cy="1612944"/>
          </a:xfrm>
        </p:spPr>
        <p:txBody>
          <a:bodyPr/>
          <a:lstStyle/>
          <a:p>
            <a:r>
              <a:rPr lang="en-US"/>
              <a:t>Click to edit Master title style</a:t>
            </a:r>
          </a:p>
        </p:txBody>
      </p:sp>
      <p:sp>
        <p:nvSpPr>
          <p:cNvPr id="3" name="Subtitle 2"/>
          <p:cNvSpPr>
            <a:spLocks noGrp="1"/>
          </p:cNvSpPr>
          <p:nvPr>
            <p:ph type="subTitle" idx="1"/>
          </p:nvPr>
        </p:nvSpPr>
        <p:spPr>
          <a:xfrm>
            <a:off x="1371600" y="4264025"/>
            <a:ext cx="6400800" cy="1922992"/>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974331"/>
            <a:ext cx="2133600" cy="400623"/>
          </a:xfrm>
          <a:prstGeom prst="rect">
            <a:avLst/>
          </a:prstGeom>
        </p:spPr>
        <p:txBody>
          <a:bodyPr/>
          <a:lstStyle/>
          <a:p>
            <a:r>
              <a:rPr lang="en-US"/>
              <a:t>13th June 2014</a:t>
            </a:r>
            <a:endParaRPr lang="en-US" dirty="0"/>
          </a:p>
        </p:txBody>
      </p:sp>
      <p:sp>
        <p:nvSpPr>
          <p:cNvPr id="5" name="Footer Placeholder 4"/>
          <p:cNvSpPr>
            <a:spLocks noGrp="1"/>
          </p:cNvSpPr>
          <p:nvPr>
            <p:ph type="ftr" sz="quarter" idx="11"/>
          </p:nvPr>
        </p:nvSpPr>
        <p:spPr>
          <a:xfrm>
            <a:off x="3124200" y="6974331"/>
            <a:ext cx="2895600" cy="400623"/>
          </a:xfrm>
          <a:prstGeom prst="rect">
            <a:avLst/>
          </a:prstGeom>
        </p:spPr>
        <p:txBody>
          <a:bodyPr/>
          <a:lstStyle/>
          <a:p>
            <a:r>
              <a:rPr lang="en-US"/>
              <a:t>OoP SOPA input</a:t>
            </a:r>
            <a:endParaRPr lang="en-US" dirty="0"/>
          </a:p>
        </p:txBody>
      </p:sp>
      <p:sp>
        <p:nvSpPr>
          <p:cNvPr id="6" name="Slide Number Placeholder 5"/>
          <p:cNvSpPr>
            <a:spLocks noGrp="1"/>
          </p:cNvSpPr>
          <p:nvPr>
            <p:ph type="sldNum" sz="quarter" idx="12"/>
          </p:nvPr>
        </p:nvSpPr>
        <p:spPr>
          <a:xfrm>
            <a:off x="6553200" y="6974331"/>
            <a:ext cx="2133600" cy="400623"/>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40191548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07182" y="1026105"/>
            <a:ext cx="8013659" cy="357230"/>
          </a:xfrm>
        </p:spPr>
        <p:txBody>
          <a:bodyPr/>
          <a:lstStyle/>
          <a:p>
            <a:r>
              <a:rPr lang="en-US" dirty="0"/>
              <a:t>Click to edit Master title style</a:t>
            </a:r>
          </a:p>
        </p:txBody>
      </p:sp>
      <p:sp>
        <p:nvSpPr>
          <p:cNvPr id="3" name="Content Placeholder 2"/>
          <p:cNvSpPr>
            <a:spLocks noGrp="1"/>
          </p:cNvSpPr>
          <p:nvPr>
            <p:ph idx="1"/>
          </p:nvPr>
        </p:nvSpPr>
        <p:spPr>
          <a:xfrm>
            <a:off x="1007182" y="1549699"/>
            <a:ext cx="8013659" cy="561869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0" y="7174642"/>
            <a:ext cx="2133600" cy="400623"/>
          </a:xfrm>
          <a:prstGeom prst="rect">
            <a:avLst/>
          </a:prstGeom>
        </p:spPr>
        <p:txBody>
          <a:bodyPr/>
          <a:lstStyle>
            <a:lvl1pPr>
              <a:defRPr sz="1400"/>
            </a:lvl1pPr>
          </a:lstStyle>
          <a:p>
            <a:r>
              <a:rPr lang="en-US"/>
              <a:t>13th June 2014</a:t>
            </a:r>
            <a:endParaRPr lang="en-US" dirty="0"/>
          </a:p>
        </p:txBody>
      </p:sp>
      <p:sp>
        <p:nvSpPr>
          <p:cNvPr id="5" name="Footer Placeholder 4"/>
          <p:cNvSpPr>
            <a:spLocks noGrp="1"/>
          </p:cNvSpPr>
          <p:nvPr>
            <p:ph type="ftr" sz="quarter" idx="11"/>
          </p:nvPr>
        </p:nvSpPr>
        <p:spPr>
          <a:xfrm>
            <a:off x="3514163" y="7168393"/>
            <a:ext cx="2895600" cy="400623"/>
          </a:xfrm>
          <a:prstGeom prst="rect">
            <a:avLst/>
          </a:prstGeom>
        </p:spPr>
        <p:txBody>
          <a:bodyPr/>
          <a:lstStyle>
            <a:lvl1pPr algn="ctr">
              <a:defRPr sz="1400"/>
            </a:lvl1pPr>
          </a:lstStyle>
          <a:p>
            <a:r>
              <a:rPr lang="en-US" dirty="0"/>
              <a:t>OoP SOPA input</a:t>
            </a:r>
          </a:p>
        </p:txBody>
      </p:sp>
      <p:sp>
        <p:nvSpPr>
          <p:cNvPr id="6" name="Slide Number Placeholder 5"/>
          <p:cNvSpPr>
            <a:spLocks noGrp="1"/>
          </p:cNvSpPr>
          <p:nvPr>
            <p:ph type="sldNum" sz="quarter" idx="12"/>
          </p:nvPr>
        </p:nvSpPr>
        <p:spPr>
          <a:xfrm>
            <a:off x="8646459" y="7183147"/>
            <a:ext cx="455062" cy="400623"/>
          </a:xfrm>
          <a:prstGeom prst="rect">
            <a:avLst/>
          </a:prstGeom>
        </p:spPr>
        <p:txBody>
          <a:bodyPr/>
          <a:lstStyle>
            <a:lvl1pPr>
              <a:defRPr sz="1400"/>
            </a:lvl1pPr>
          </a:lstStyle>
          <a:p>
            <a:fld id="{093862CD-2CE4-D846-9F15-15300DCE1BBC}" type="slidenum">
              <a:rPr lang="en-US" smtClean="0"/>
              <a:pPr/>
              <a:t>‹#›</a:t>
            </a:fld>
            <a:endParaRPr lang="en-US" dirty="0"/>
          </a:p>
        </p:txBody>
      </p:sp>
    </p:spTree>
    <p:extLst>
      <p:ext uri="{BB962C8B-B14F-4D97-AF65-F5344CB8AC3E}">
        <p14:creationId xmlns:p14="http://schemas.microsoft.com/office/powerpoint/2010/main" val="389670679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87136" y="3877655"/>
            <a:ext cx="7772400" cy="1494499"/>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87136" y="1866384"/>
            <a:ext cx="7772400" cy="16460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974331"/>
            <a:ext cx="2133600" cy="400623"/>
          </a:xfrm>
          <a:prstGeom prst="rect">
            <a:avLst/>
          </a:prstGeom>
        </p:spPr>
        <p:txBody>
          <a:bodyPr/>
          <a:lstStyle/>
          <a:p>
            <a:r>
              <a:rPr lang="en-US"/>
              <a:t>13th June 2014</a:t>
            </a:r>
            <a:endParaRPr lang="en-US" dirty="0"/>
          </a:p>
        </p:txBody>
      </p:sp>
      <p:sp>
        <p:nvSpPr>
          <p:cNvPr id="5" name="Footer Placeholder 4"/>
          <p:cNvSpPr>
            <a:spLocks noGrp="1"/>
          </p:cNvSpPr>
          <p:nvPr>
            <p:ph type="ftr" sz="quarter" idx="11"/>
          </p:nvPr>
        </p:nvSpPr>
        <p:spPr>
          <a:xfrm>
            <a:off x="3124200" y="6974331"/>
            <a:ext cx="2895600" cy="400623"/>
          </a:xfrm>
          <a:prstGeom prst="rect">
            <a:avLst/>
          </a:prstGeom>
        </p:spPr>
        <p:txBody>
          <a:bodyPr/>
          <a:lstStyle/>
          <a:p>
            <a:r>
              <a:rPr lang="en-US"/>
              <a:t>OoP SOPA input</a:t>
            </a:r>
            <a:endParaRPr lang="en-US" dirty="0"/>
          </a:p>
        </p:txBody>
      </p:sp>
      <p:sp>
        <p:nvSpPr>
          <p:cNvPr id="6" name="Slide Number Placeholder 5"/>
          <p:cNvSpPr>
            <a:spLocks noGrp="1"/>
          </p:cNvSpPr>
          <p:nvPr>
            <p:ph type="sldNum" sz="quarter" idx="12"/>
          </p:nvPr>
        </p:nvSpPr>
        <p:spPr>
          <a:xfrm>
            <a:off x="6553200" y="6974331"/>
            <a:ext cx="2133600" cy="400623"/>
          </a:xfrm>
          <a:prstGeom prst="rect">
            <a:avLst/>
          </a:prstGeom>
        </p:spPr>
        <p:txBody>
          <a:bodyPr/>
          <a:lstStyle/>
          <a:p>
            <a:fld id="{093862CD-2CE4-D846-9F15-15300DCE1BBC}" type="slidenum">
              <a:rPr lang="en-US" smtClean="0"/>
              <a:t>‹#›</a:t>
            </a:fld>
            <a:endParaRPr lang="en-US" dirty="0"/>
          </a:p>
        </p:txBody>
      </p:sp>
      <p:sp>
        <p:nvSpPr>
          <p:cNvPr id="7" name="Title 1">
            <a:extLst>
              <a:ext uri="{FF2B5EF4-FFF2-40B4-BE49-F238E27FC236}">
                <a16:creationId xmlns:a16="http://schemas.microsoft.com/office/drawing/2014/main" id="{B63C3B79-85AB-484C-B635-28E848BDA4E5}"/>
              </a:ext>
            </a:extLst>
          </p:cNvPr>
          <p:cNvSpPr txBox="1">
            <a:spLocks/>
          </p:cNvSpPr>
          <p:nvPr userDrawn="1"/>
        </p:nvSpPr>
        <p:spPr>
          <a:xfrm>
            <a:off x="1007182" y="1026105"/>
            <a:ext cx="8013659" cy="357230"/>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sz="2500" dirty="0"/>
              <a:t>Click to edit Master title style</a:t>
            </a:r>
          </a:p>
        </p:txBody>
      </p:sp>
    </p:spTree>
    <p:extLst>
      <p:ext uri="{BB962C8B-B14F-4D97-AF65-F5344CB8AC3E}">
        <p14:creationId xmlns:p14="http://schemas.microsoft.com/office/powerpoint/2010/main" val="41934463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7182" y="1003696"/>
            <a:ext cx="8013659" cy="400623"/>
          </a:xfrm>
        </p:spPr>
        <p:txBody>
          <a:bodyPr/>
          <a:lstStyle/>
          <a:p>
            <a:r>
              <a:rPr lang="en-US" dirty="0"/>
              <a:t>Click to edit Master title style</a:t>
            </a:r>
          </a:p>
        </p:txBody>
      </p:sp>
      <p:sp>
        <p:nvSpPr>
          <p:cNvPr id="3" name="Content Placeholder 2"/>
          <p:cNvSpPr>
            <a:spLocks noGrp="1"/>
          </p:cNvSpPr>
          <p:nvPr>
            <p:ph sz="half" idx="1"/>
          </p:nvPr>
        </p:nvSpPr>
        <p:spPr>
          <a:xfrm>
            <a:off x="1007181" y="1755777"/>
            <a:ext cx="3834985" cy="4965987"/>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98069" y="1755777"/>
            <a:ext cx="3922770" cy="4965987"/>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974331"/>
            <a:ext cx="2133600" cy="400623"/>
          </a:xfrm>
          <a:prstGeom prst="rect">
            <a:avLst/>
          </a:prstGeom>
        </p:spPr>
        <p:txBody>
          <a:bodyPr/>
          <a:lstStyle/>
          <a:p>
            <a:r>
              <a:rPr lang="en-US"/>
              <a:t>13th June 2014</a:t>
            </a:r>
            <a:endParaRPr lang="en-US" dirty="0"/>
          </a:p>
        </p:txBody>
      </p:sp>
      <p:sp>
        <p:nvSpPr>
          <p:cNvPr id="6" name="Footer Placeholder 5"/>
          <p:cNvSpPr>
            <a:spLocks noGrp="1"/>
          </p:cNvSpPr>
          <p:nvPr>
            <p:ph type="ftr" sz="quarter" idx="11"/>
          </p:nvPr>
        </p:nvSpPr>
        <p:spPr>
          <a:xfrm>
            <a:off x="3124200" y="6974331"/>
            <a:ext cx="2895600" cy="400623"/>
          </a:xfrm>
          <a:prstGeom prst="rect">
            <a:avLst/>
          </a:prstGeom>
        </p:spPr>
        <p:txBody>
          <a:bodyPr/>
          <a:lstStyle/>
          <a:p>
            <a:r>
              <a:rPr lang="en-US"/>
              <a:t>OoP SOPA input</a:t>
            </a:r>
            <a:endParaRPr lang="en-US" dirty="0"/>
          </a:p>
        </p:txBody>
      </p:sp>
      <p:sp>
        <p:nvSpPr>
          <p:cNvPr id="7" name="Slide Number Placeholder 6"/>
          <p:cNvSpPr>
            <a:spLocks noGrp="1"/>
          </p:cNvSpPr>
          <p:nvPr>
            <p:ph type="sldNum" sz="quarter" idx="12"/>
          </p:nvPr>
        </p:nvSpPr>
        <p:spPr>
          <a:xfrm>
            <a:off x="6553200" y="6974331"/>
            <a:ext cx="2133600" cy="400623"/>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27224534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07182" y="1014703"/>
            <a:ext cx="8013659" cy="400623"/>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07181" y="1892589"/>
            <a:ext cx="3866157" cy="49373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07181" y="2386321"/>
            <a:ext cx="3866157" cy="433544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29200" y="1892589"/>
            <a:ext cx="3983124" cy="493734"/>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029200" y="2386321"/>
            <a:ext cx="3983124" cy="433544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974331"/>
            <a:ext cx="2133600" cy="400623"/>
          </a:xfrm>
          <a:prstGeom prst="rect">
            <a:avLst/>
          </a:prstGeom>
        </p:spPr>
        <p:txBody>
          <a:bodyPr/>
          <a:lstStyle/>
          <a:p>
            <a:r>
              <a:rPr lang="en-US"/>
              <a:t>13th June 2014</a:t>
            </a:r>
            <a:endParaRPr lang="en-US" dirty="0"/>
          </a:p>
        </p:txBody>
      </p:sp>
      <p:sp>
        <p:nvSpPr>
          <p:cNvPr id="8" name="Footer Placeholder 7"/>
          <p:cNvSpPr>
            <a:spLocks noGrp="1"/>
          </p:cNvSpPr>
          <p:nvPr>
            <p:ph type="ftr" sz="quarter" idx="11"/>
          </p:nvPr>
        </p:nvSpPr>
        <p:spPr>
          <a:xfrm>
            <a:off x="3124200" y="6974331"/>
            <a:ext cx="2895600" cy="400623"/>
          </a:xfrm>
          <a:prstGeom prst="rect">
            <a:avLst/>
          </a:prstGeom>
        </p:spPr>
        <p:txBody>
          <a:bodyPr/>
          <a:lstStyle/>
          <a:p>
            <a:r>
              <a:rPr lang="en-US"/>
              <a:t>OoP SOPA input</a:t>
            </a:r>
            <a:endParaRPr lang="en-US" dirty="0"/>
          </a:p>
        </p:txBody>
      </p:sp>
      <p:sp>
        <p:nvSpPr>
          <p:cNvPr id="9" name="Slide Number Placeholder 8"/>
          <p:cNvSpPr>
            <a:spLocks noGrp="1"/>
          </p:cNvSpPr>
          <p:nvPr>
            <p:ph type="sldNum" sz="quarter" idx="12"/>
          </p:nvPr>
        </p:nvSpPr>
        <p:spPr>
          <a:xfrm>
            <a:off x="6553200" y="6974331"/>
            <a:ext cx="2133600" cy="400623"/>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30467196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07182" y="1015097"/>
            <a:ext cx="8013659" cy="400623"/>
          </a:xfrm>
        </p:spPr>
        <p:txBody>
          <a:bodyPr/>
          <a:lstStyle/>
          <a:p>
            <a:r>
              <a:rPr lang="en-US" dirty="0"/>
              <a:t>Click to edit Master title style</a:t>
            </a:r>
          </a:p>
        </p:txBody>
      </p:sp>
      <p:sp>
        <p:nvSpPr>
          <p:cNvPr id="3" name="Date Placeholder 2"/>
          <p:cNvSpPr>
            <a:spLocks noGrp="1"/>
          </p:cNvSpPr>
          <p:nvPr>
            <p:ph type="dt" sz="half" idx="10"/>
          </p:nvPr>
        </p:nvSpPr>
        <p:spPr>
          <a:xfrm>
            <a:off x="457200" y="6974331"/>
            <a:ext cx="2133600" cy="400623"/>
          </a:xfrm>
          <a:prstGeom prst="rect">
            <a:avLst/>
          </a:prstGeom>
        </p:spPr>
        <p:txBody>
          <a:bodyPr/>
          <a:lstStyle/>
          <a:p>
            <a:r>
              <a:rPr lang="en-US"/>
              <a:t>13th June 2014</a:t>
            </a:r>
            <a:endParaRPr lang="en-US" dirty="0"/>
          </a:p>
        </p:txBody>
      </p:sp>
      <p:sp>
        <p:nvSpPr>
          <p:cNvPr id="4" name="Footer Placeholder 3"/>
          <p:cNvSpPr>
            <a:spLocks noGrp="1"/>
          </p:cNvSpPr>
          <p:nvPr>
            <p:ph type="ftr" sz="quarter" idx="11"/>
          </p:nvPr>
        </p:nvSpPr>
        <p:spPr>
          <a:xfrm>
            <a:off x="3124200" y="6974331"/>
            <a:ext cx="2895600" cy="400623"/>
          </a:xfrm>
          <a:prstGeom prst="rect">
            <a:avLst/>
          </a:prstGeom>
        </p:spPr>
        <p:txBody>
          <a:bodyPr/>
          <a:lstStyle/>
          <a:p>
            <a:r>
              <a:rPr lang="en-US"/>
              <a:t>OoP SOPA input</a:t>
            </a:r>
            <a:endParaRPr lang="en-US" dirty="0"/>
          </a:p>
        </p:txBody>
      </p:sp>
      <p:sp>
        <p:nvSpPr>
          <p:cNvPr id="5" name="Slide Number Placeholder 4"/>
          <p:cNvSpPr>
            <a:spLocks noGrp="1"/>
          </p:cNvSpPr>
          <p:nvPr>
            <p:ph type="sldNum" sz="quarter" idx="12"/>
          </p:nvPr>
        </p:nvSpPr>
        <p:spPr>
          <a:xfrm>
            <a:off x="6553200" y="6974331"/>
            <a:ext cx="2133600" cy="400623"/>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353401073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974331"/>
            <a:ext cx="2133600" cy="400623"/>
          </a:xfrm>
          <a:prstGeom prst="rect">
            <a:avLst/>
          </a:prstGeom>
        </p:spPr>
        <p:txBody>
          <a:bodyPr/>
          <a:lstStyle/>
          <a:p>
            <a:r>
              <a:rPr lang="en-US"/>
              <a:t>13th June 2014</a:t>
            </a:r>
            <a:endParaRPr lang="en-US" dirty="0"/>
          </a:p>
        </p:txBody>
      </p:sp>
      <p:sp>
        <p:nvSpPr>
          <p:cNvPr id="3" name="Footer Placeholder 2"/>
          <p:cNvSpPr>
            <a:spLocks noGrp="1"/>
          </p:cNvSpPr>
          <p:nvPr>
            <p:ph type="ftr" sz="quarter" idx="11"/>
          </p:nvPr>
        </p:nvSpPr>
        <p:spPr>
          <a:xfrm>
            <a:off x="3124200" y="6974331"/>
            <a:ext cx="2895600" cy="400623"/>
          </a:xfrm>
          <a:prstGeom prst="rect">
            <a:avLst/>
          </a:prstGeom>
        </p:spPr>
        <p:txBody>
          <a:bodyPr/>
          <a:lstStyle/>
          <a:p>
            <a:r>
              <a:rPr lang="en-US"/>
              <a:t>OoP SOPA input</a:t>
            </a:r>
            <a:endParaRPr lang="en-US" dirty="0"/>
          </a:p>
        </p:txBody>
      </p:sp>
      <p:sp>
        <p:nvSpPr>
          <p:cNvPr id="4" name="Slide Number Placeholder 3"/>
          <p:cNvSpPr>
            <a:spLocks noGrp="1"/>
          </p:cNvSpPr>
          <p:nvPr>
            <p:ph type="sldNum" sz="quarter" idx="12"/>
          </p:nvPr>
        </p:nvSpPr>
        <p:spPr>
          <a:xfrm>
            <a:off x="6553200" y="6974331"/>
            <a:ext cx="2133600" cy="400623"/>
          </a:xfrm>
          <a:prstGeom prst="rect">
            <a:avLst/>
          </a:prstGeom>
        </p:spPr>
        <p:txBody>
          <a:bodyPr/>
          <a:lstStyle/>
          <a:p>
            <a:fld id="{093862CD-2CE4-D846-9F15-15300DCE1BBC}" type="slidenum">
              <a:rPr lang="en-US" smtClean="0"/>
              <a:t>‹#›</a:t>
            </a:fld>
            <a:endParaRPr lang="en-US" dirty="0"/>
          </a:p>
        </p:txBody>
      </p:sp>
      <p:sp>
        <p:nvSpPr>
          <p:cNvPr id="5" name="Title 1">
            <a:extLst>
              <a:ext uri="{FF2B5EF4-FFF2-40B4-BE49-F238E27FC236}">
                <a16:creationId xmlns:a16="http://schemas.microsoft.com/office/drawing/2014/main" id="{45CE6F17-BA95-494B-91A3-DCBD76065520}"/>
              </a:ext>
            </a:extLst>
          </p:cNvPr>
          <p:cNvSpPr>
            <a:spLocks noGrp="1"/>
          </p:cNvSpPr>
          <p:nvPr>
            <p:ph type="title"/>
          </p:nvPr>
        </p:nvSpPr>
        <p:spPr>
          <a:xfrm>
            <a:off x="1007182" y="1026105"/>
            <a:ext cx="8013659" cy="357230"/>
          </a:xfrm>
        </p:spPr>
        <p:txBody>
          <a:bodyPr/>
          <a:lstStyle/>
          <a:p>
            <a:r>
              <a:rPr lang="en-US" dirty="0"/>
              <a:t>Click to edit Master title style</a:t>
            </a:r>
          </a:p>
        </p:txBody>
      </p:sp>
    </p:spTree>
    <p:extLst>
      <p:ext uri="{BB962C8B-B14F-4D97-AF65-F5344CB8AC3E}">
        <p14:creationId xmlns:p14="http://schemas.microsoft.com/office/powerpoint/2010/main" val="14894882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6357" y="1574626"/>
            <a:ext cx="3699163" cy="400623"/>
          </a:xfrm>
        </p:spPr>
        <p:txBody>
          <a:bodyPr anchor="b"/>
          <a:lstStyle>
            <a:lvl1pPr algn="l">
              <a:defRPr sz="2000" b="1">
                <a:solidFill>
                  <a:srgbClr val="002060"/>
                </a:solidFill>
              </a:defRPr>
            </a:lvl1pPr>
          </a:lstStyle>
          <a:p>
            <a:r>
              <a:rPr lang="en-US" dirty="0"/>
              <a:t>Click to edit Master title style</a:t>
            </a:r>
          </a:p>
        </p:txBody>
      </p:sp>
      <p:sp>
        <p:nvSpPr>
          <p:cNvPr id="3" name="Content Placeholder 2"/>
          <p:cNvSpPr>
            <a:spLocks noGrp="1"/>
          </p:cNvSpPr>
          <p:nvPr>
            <p:ph idx="1"/>
          </p:nvPr>
        </p:nvSpPr>
        <p:spPr>
          <a:xfrm>
            <a:off x="4748649" y="1574626"/>
            <a:ext cx="4260268" cy="5147139"/>
          </a:xfrm>
        </p:spPr>
        <p:txBody>
          <a:bodyPr/>
          <a:lstStyle>
            <a:lvl1pPr>
              <a:defRPr sz="30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966355" y="1975248"/>
            <a:ext cx="3699162" cy="47465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57200" y="6974331"/>
            <a:ext cx="2133600" cy="400623"/>
          </a:xfrm>
          <a:prstGeom prst="rect">
            <a:avLst/>
          </a:prstGeom>
        </p:spPr>
        <p:txBody>
          <a:bodyPr/>
          <a:lstStyle/>
          <a:p>
            <a:r>
              <a:rPr lang="en-US"/>
              <a:t>13th June 2014</a:t>
            </a:r>
            <a:endParaRPr lang="en-US" dirty="0"/>
          </a:p>
        </p:txBody>
      </p:sp>
      <p:sp>
        <p:nvSpPr>
          <p:cNvPr id="6" name="Footer Placeholder 5"/>
          <p:cNvSpPr>
            <a:spLocks noGrp="1"/>
          </p:cNvSpPr>
          <p:nvPr>
            <p:ph type="ftr" sz="quarter" idx="11"/>
          </p:nvPr>
        </p:nvSpPr>
        <p:spPr>
          <a:xfrm>
            <a:off x="3124200" y="6974331"/>
            <a:ext cx="2895600" cy="400623"/>
          </a:xfrm>
          <a:prstGeom prst="rect">
            <a:avLst/>
          </a:prstGeom>
        </p:spPr>
        <p:txBody>
          <a:bodyPr/>
          <a:lstStyle/>
          <a:p>
            <a:r>
              <a:rPr lang="en-US"/>
              <a:t>OoP SOPA input</a:t>
            </a:r>
            <a:endParaRPr lang="en-US" dirty="0"/>
          </a:p>
        </p:txBody>
      </p:sp>
      <p:sp>
        <p:nvSpPr>
          <p:cNvPr id="7" name="Slide Number Placeholder 6"/>
          <p:cNvSpPr>
            <a:spLocks noGrp="1"/>
          </p:cNvSpPr>
          <p:nvPr>
            <p:ph type="sldNum" sz="quarter" idx="12"/>
          </p:nvPr>
        </p:nvSpPr>
        <p:spPr>
          <a:xfrm>
            <a:off x="6553200" y="6974331"/>
            <a:ext cx="2133600" cy="400623"/>
          </a:xfrm>
          <a:prstGeom prst="rect">
            <a:avLst/>
          </a:prstGeom>
        </p:spPr>
        <p:txBody>
          <a:bodyPr/>
          <a:lstStyle/>
          <a:p>
            <a:fld id="{093862CD-2CE4-D846-9F15-15300DCE1BBC}" type="slidenum">
              <a:rPr lang="en-US" smtClean="0"/>
              <a:t>‹#›</a:t>
            </a:fld>
            <a:endParaRPr lang="en-US" dirty="0"/>
          </a:p>
        </p:txBody>
      </p:sp>
      <p:sp>
        <p:nvSpPr>
          <p:cNvPr id="8" name="Title 1">
            <a:extLst>
              <a:ext uri="{FF2B5EF4-FFF2-40B4-BE49-F238E27FC236}">
                <a16:creationId xmlns:a16="http://schemas.microsoft.com/office/drawing/2014/main" id="{FDB4AA36-669E-864D-BF7E-6DED31BC9FB0}"/>
              </a:ext>
            </a:extLst>
          </p:cNvPr>
          <p:cNvSpPr txBox="1">
            <a:spLocks/>
          </p:cNvSpPr>
          <p:nvPr userDrawn="1"/>
        </p:nvSpPr>
        <p:spPr>
          <a:xfrm>
            <a:off x="1007182" y="1026105"/>
            <a:ext cx="8013659" cy="357230"/>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sz="2500" dirty="0"/>
              <a:t>Click to edit Master title style</a:t>
            </a:r>
          </a:p>
        </p:txBody>
      </p:sp>
    </p:spTree>
    <p:extLst>
      <p:ext uri="{BB962C8B-B14F-4D97-AF65-F5344CB8AC3E}">
        <p14:creationId xmlns:p14="http://schemas.microsoft.com/office/powerpoint/2010/main" val="26661208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07182" y="1026105"/>
            <a:ext cx="8013659" cy="357230"/>
          </a:xfrm>
        </p:spPr>
        <p:txBody>
          <a:bodyPr/>
          <a:lstStyle/>
          <a:p>
            <a:r>
              <a:rPr lang="en-US" dirty="0"/>
              <a:t>Click to edit Master title style</a:t>
            </a:r>
          </a:p>
        </p:txBody>
      </p:sp>
      <p:sp>
        <p:nvSpPr>
          <p:cNvPr id="3" name="Content Placeholder 2"/>
          <p:cNvSpPr>
            <a:spLocks noGrp="1"/>
          </p:cNvSpPr>
          <p:nvPr>
            <p:ph idx="1"/>
          </p:nvPr>
        </p:nvSpPr>
        <p:spPr>
          <a:xfrm>
            <a:off x="1007182" y="1549699"/>
            <a:ext cx="8013659" cy="561869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0" y="7174642"/>
            <a:ext cx="2133600" cy="400623"/>
          </a:xfrm>
          <a:prstGeom prst="rect">
            <a:avLst/>
          </a:prstGeom>
        </p:spPr>
        <p:txBody>
          <a:bodyPr/>
          <a:lstStyle>
            <a:lvl1pPr>
              <a:defRPr sz="1400"/>
            </a:lvl1pPr>
          </a:lstStyle>
          <a:p>
            <a:fld id="{F58574FE-1248-6C4D-96E1-402F26EB6A7E}" type="datetime1">
              <a:rPr lang="en-ZA" smtClean="0"/>
              <a:t>2023/05/09</a:t>
            </a:fld>
            <a:endParaRPr lang="en-US" dirty="0"/>
          </a:p>
        </p:txBody>
      </p:sp>
      <p:sp>
        <p:nvSpPr>
          <p:cNvPr id="5" name="Footer Placeholder 4"/>
          <p:cNvSpPr>
            <a:spLocks noGrp="1"/>
          </p:cNvSpPr>
          <p:nvPr>
            <p:ph type="ftr" sz="quarter" idx="11"/>
          </p:nvPr>
        </p:nvSpPr>
        <p:spPr>
          <a:xfrm>
            <a:off x="3514163" y="7168393"/>
            <a:ext cx="2895600" cy="400623"/>
          </a:xfrm>
          <a:prstGeom prst="rect">
            <a:avLst/>
          </a:prstGeom>
        </p:spPr>
        <p:txBody>
          <a:bodyPr/>
          <a:lstStyle>
            <a:lvl1pPr algn="ctr">
              <a:defRPr sz="1400"/>
            </a:lvl1pPr>
          </a:lstStyle>
          <a:p>
            <a:endParaRPr lang="en-US" dirty="0"/>
          </a:p>
        </p:txBody>
      </p:sp>
      <p:sp>
        <p:nvSpPr>
          <p:cNvPr id="6" name="Slide Number Placeholder 5"/>
          <p:cNvSpPr>
            <a:spLocks noGrp="1"/>
          </p:cNvSpPr>
          <p:nvPr>
            <p:ph type="sldNum" sz="quarter" idx="12"/>
          </p:nvPr>
        </p:nvSpPr>
        <p:spPr>
          <a:xfrm>
            <a:off x="8646459" y="7183147"/>
            <a:ext cx="455062" cy="400623"/>
          </a:xfrm>
          <a:prstGeom prst="rect">
            <a:avLst/>
          </a:prstGeom>
        </p:spPr>
        <p:txBody>
          <a:bodyPr/>
          <a:lstStyle>
            <a:lvl1pPr>
              <a:defRPr sz="1400"/>
            </a:lvl1pPr>
          </a:lstStyle>
          <a:p>
            <a:fld id="{093862CD-2CE4-D846-9F15-15300DCE1BBC}" type="slidenum">
              <a:rPr lang="en-US" smtClean="0"/>
              <a:pPr/>
              <a:t>‹#›</a:t>
            </a:fld>
            <a:endParaRPr lang="en-US" dirty="0"/>
          </a:p>
        </p:txBody>
      </p:sp>
    </p:spTree>
    <p:extLst>
      <p:ext uri="{BB962C8B-B14F-4D97-AF65-F5344CB8AC3E}">
        <p14:creationId xmlns:p14="http://schemas.microsoft.com/office/powerpoint/2010/main" val="227492899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87137" y="5267325"/>
            <a:ext cx="8032173" cy="6218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987137" y="1482149"/>
            <a:ext cx="8032173" cy="37050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987137" y="5889163"/>
            <a:ext cx="8032173" cy="8831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57200" y="6974331"/>
            <a:ext cx="2133600" cy="400623"/>
          </a:xfrm>
          <a:prstGeom prst="rect">
            <a:avLst/>
          </a:prstGeom>
        </p:spPr>
        <p:txBody>
          <a:bodyPr/>
          <a:lstStyle/>
          <a:p>
            <a:r>
              <a:rPr lang="en-US"/>
              <a:t>13th June 2014</a:t>
            </a:r>
            <a:endParaRPr lang="en-US" dirty="0"/>
          </a:p>
        </p:txBody>
      </p:sp>
      <p:sp>
        <p:nvSpPr>
          <p:cNvPr id="6" name="Footer Placeholder 5"/>
          <p:cNvSpPr>
            <a:spLocks noGrp="1"/>
          </p:cNvSpPr>
          <p:nvPr>
            <p:ph type="ftr" sz="quarter" idx="11"/>
          </p:nvPr>
        </p:nvSpPr>
        <p:spPr>
          <a:xfrm>
            <a:off x="3124200" y="6974331"/>
            <a:ext cx="2895600" cy="400623"/>
          </a:xfrm>
          <a:prstGeom prst="rect">
            <a:avLst/>
          </a:prstGeom>
        </p:spPr>
        <p:txBody>
          <a:bodyPr/>
          <a:lstStyle/>
          <a:p>
            <a:r>
              <a:rPr lang="en-US"/>
              <a:t>OoP SOPA input</a:t>
            </a:r>
            <a:endParaRPr lang="en-US" dirty="0"/>
          </a:p>
        </p:txBody>
      </p:sp>
      <p:sp>
        <p:nvSpPr>
          <p:cNvPr id="7" name="Slide Number Placeholder 6"/>
          <p:cNvSpPr>
            <a:spLocks noGrp="1"/>
          </p:cNvSpPr>
          <p:nvPr>
            <p:ph type="sldNum" sz="quarter" idx="12"/>
          </p:nvPr>
        </p:nvSpPr>
        <p:spPr>
          <a:xfrm>
            <a:off x="6553200" y="6974331"/>
            <a:ext cx="2133600" cy="400623"/>
          </a:xfrm>
          <a:prstGeom prst="rect">
            <a:avLst/>
          </a:prstGeom>
        </p:spPr>
        <p:txBody>
          <a:bodyPr/>
          <a:lstStyle/>
          <a:p>
            <a:fld id="{093862CD-2CE4-D846-9F15-15300DCE1BBC}" type="slidenum">
              <a:rPr lang="en-US" smtClean="0"/>
              <a:t>‹#›</a:t>
            </a:fld>
            <a:endParaRPr lang="en-US" dirty="0"/>
          </a:p>
        </p:txBody>
      </p:sp>
      <p:sp>
        <p:nvSpPr>
          <p:cNvPr id="8" name="Title 1">
            <a:extLst>
              <a:ext uri="{FF2B5EF4-FFF2-40B4-BE49-F238E27FC236}">
                <a16:creationId xmlns:a16="http://schemas.microsoft.com/office/drawing/2014/main" id="{D7581F9D-C64A-BB4C-8033-7795EA41917D}"/>
              </a:ext>
            </a:extLst>
          </p:cNvPr>
          <p:cNvSpPr txBox="1">
            <a:spLocks/>
          </p:cNvSpPr>
          <p:nvPr userDrawn="1"/>
        </p:nvSpPr>
        <p:spPr>
          <a:xfrm>
            <a:off x="1007182" y="1026105"/>
            <a:ext cx="8013659" cy="357230"/>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sz="2500" dirty="0"/>
              <a:t>Click to edit Master title style</a:t>
            </a:r>
          </a:p>
        </p:txBody>
      </p:sp>
    </p:spTree>
    <p:extLst>
      <p:ext uri="{BB962C8B-B14F-4D97-AF65-F5344CB8AC3E}">
        <p14:creationId xmlns:p14="http://schemas.microsoft.com/office/powerpoint/2010/main" val="161056418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007182" y="1014701"/>
            <a:ext cx="8013659" cy="366812"/>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974331"/>
            <a:ext cx="2133600" cy="400623"/>
          </a:xfrm>
          <a:prstGeom prst="rect">
            <a:avLst/>
          </a:prstGeom>
        </p:spPr>
        <p:txBody>
          <a:bodyPr/>
          <a:lstStyle/>
          <a:p>
            <a:r>
              <a:rPr lang="en-US"/>
              <a:t>13th June 2014</a:t>
            </a:r>
            <a:endParaRPr lang="en-US" dirty="0"/>
          </a:p>
        </p:txBody>
      </p:sp>
      <p:sp>
        <p:nvSpPr>
          <p:cNvPr id="5" name="Footer Placeholder 4"/>
          <p:cNvSpPr>
            <a:spLocks noGrp="1"/>
          </p:cNvSpPr>
          <p:nvPr>
            <p:ph type="ftr" sz="quarter" idx="11"/>
          </p:nvPr>
        </p:nvSpPr>
        <p:spPr>
          <a:xfrm>
            <a:off x="3124200" y="6974331"/>
            <a:ext cx="2895600" cy="400623"/>
          </a:xfrm>
          <a:prstGeom prst="rect">
            <a:avLst/>
          </a:prstGeom>
        </p:spPr>
        <p:txBody>
          <a:bodyPr/>
          <a:lstStyle/>
          <a:p>
            <a:r>
              <a:rPr lang="en-US"/>
              <a:t>OoP SOPA input</a:t>
            </a:r>
            <a:endParaRPr lang="en-US" dirty="0"/>
          </a:p>
        </p:txBody>
      </p:sp>
      <p:sp>
        <p:nvSpPr>
          <p:cNvPr id="6" name="Slide Number Placeholder 5"/>
          <p:cNvSpPr>
            <a:spLocks noGrp="1"/>
          </p:cNvSpPr>
          <p:nvPr>
            <p:ph type="sldNum" sz="quarter" idx="12"/>
          </p:nvPr>
        </p:nvSpPr>
        <p:spPr>
          <a:xfrm>
            <a:off x="6553200" y="6974331"/>
            <a:ext cx="2133600" cy="400623"/>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41037514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50556"/>
            <a:ext cx="2057400" cy="517120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66356" y="1550556"/>
            <a:ext cx="5510645" cy="517120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974331"/>
            <a:ext cx="2133600" cy="400623"/>
          </a:xfrm>
          <a:prstGeom prst="rect">
            <a:avLst/>
          </a:prstGeom>
        </p:spPr>
        <p:txBody>
          <a:bodyPr/>
          <a:lstStyle/>
          <a:p>
            <a:r>
              <a:rPr lang="en-US"/>
              <a:t>13th June 2014</a:t>
            </a:r>
            <a:endParaRPr lang="en-US" dirty="0"/>
          </a:p>
        </p:txBody>
      </p:sp>
      <p:sp>
        <p:nvSpPr>
          <p:cNvPr id="5" name="Footer Placeholder 4"/>
          <p:cNvSpPr>
            <a:spLocks noGrp="1"/>
          </p:cNvSpPr>
          <p:nvPr>
            <p:ph type="ftr" sz="quarter" idx="11"/>
          </p:nvPr>
        </p:nvSpPr>
        <p:spPr>
          <a:xfrm>
            <a:off x="3124200" y="6974331"/>
            <a:ext cx="2895600" cy="400623"/>
          </a:xfrm>
          <a:prstGeom prst="rect">
            <a:avLst/>
          </a:prstGeom>
        </p:spPr>
        <p:txBody>
          <a:bodyPr/>
          <a:lstStyle/>
          <a:p>
            <a:r>
              <a:rPr lang="en-US"/>
              <a:t>OoP SOPA input</a:t>
            </a:r>
            <a:endParaRPr lang="en-US" dirty="0"/>
          </a:p>
        </p:txBody>
      </p:sp>
      <p:sp>
        <p:nvSpPr>
          <p:cNvPr id="6" name="Slide Number Placeholder 5"/>
          <p:cNvSpPr>
            <a:spLocks noGrp="1"/>
          </p:cNvSpPr>
          <p:nvPr>
            <p:ph type="sldNum" sz="quarter" idx="12"/>
          </p:nvPr>
        </p:nvSpPr>
        <p:spPr>
          <a:xfrm>
            <a:off x="6553200" y="6974331"/>
            <a:ext cx="2133600" cy="400623"/>
          </a:xfrm>
          <a:prstGeom prst="rect">
            <a:avLst/>
          </a:prstGeom>
        </p:spPr>
        <p:txBody>
          <a:bodyPr/>
          <a:lstStyle/>
          <a:p>
            <a:fld id="{093862CD-2CE4-D846-9F15-15300DCE1BBC}" type="slidenum">
              <a:rPr lang="en-US" smtClean="0"/>
              <a:t>‹#›</a:t>
            </a:fld>
            <a:endParaRPr lang="en-US" dirty="0"/>
          </a:p>
        </p:txBody>
      </p:sp>
      <p:sp>
        <p:nvSpPr>
          <p:cNvPr id="7" name="Title 1">
            <a:extLst>
              <a:ext uri="{FF2B5EF4-FFF2-40B4-BE49-F238E27FC236}">
                <a16:creationId xmlns:a16="http://schemas.microsoft.com/office/drawing/2014/main" id="{225ACE83-0F60-CC47-802A-4D891EAD32D2}"/>
              </a:ext>
            </a:extLst>
          </p:cNvPr>
          <p:cNvSpPr txBox="1">
            <a:spLocks/>
          </p:cNvSpPr>
          <p:nvPr userDrawn="1"/>
        </p:nvSpPr>
        <p:spPr>
          <a:xfrm>
            <a:off x="1007182" y="1026105"/>
            <a:ext cx="8013659" cy="357230"/>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sz="2500" dirty="0"/>
              <a:t>Click to edit Master title style</a:t>
            </a:r>
          </a:p>
        </p:txBody>
      </p:sp>
    </p:spTree>
    <p:extLst>
      <p:ext uri="{BB962C8B-B14F-4D97-AF65-F5344CB8AC3E}">
        <p14:creationId xmlns:p14="http://schemas.microsoft.com/office/powerpoint/2010/main" val="193565353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31482"/>
            <a:ext cx="7772400" cy="2619728"/>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952236"/>
            <a:ext cx="6858000" cy="181673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842916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231964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875964"/>
            <a:ext cx="7886700" cy="3130086"/>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5035662"/>
            <a:ext cx="7886700" cy="1646039"/>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5/9/2023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189768501"/>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2003116"/>
            <a:ext cx="3886200" cy="47743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2003116"/>
            <a:ext cx="3886200" cy="47743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5/9/2023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78049868"/>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400625"/>
            <a:ext cx="7886700" cy="14544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844609"/>
            <a:ext cx="3868340" cy="90401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748624"/>
            <a:ext cx="3868340" cy="4042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844609"/>
            <a:ext cx="3887391" cy="90401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748624"/>
            <a:ext cx="3887391" cy="4042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5/9/2023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82826146"/>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5/9/2023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14147787"/>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5/9/2023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0910874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87136" y="3877655"/>
            <a:ext cx="7772400" cy="1494499"/>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87136" y="1866384"/>
            <a:ext cx="7772400" cy="16460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974331"/>
            <a:ext cx="2133600" cy="400623"/>
          </a:xfrm>
          <a:prstGeom prst="rect">
            <a:avLst/>
          </a:prstGeom>
        </p:spPr>
        <p:txBody>
          <a:bodyPr/>
          <a:lstStyle/>
          <a:p>
            <a:fld id="{E126605D-A318-BB49-B5E1-C64F33EDEDC3}" type="datetime1">
              <a:rPr lang="en-ZA" smtClean="0"/>
              <a:t>2023/05/09</a:t>
            </a:fld>
            <a:endParaRPr lang="en-US" dirty="0"/>
          </a:p>
        </p:txBody>
      </p:sp>
      <p:sp>
        <p:nvSpPr>
          <p:cNvPr id="5" name="Footer Placeholder 4"/>
          <p:cNvSpPr>
            <a:spLocks noGrp="1"/>
          </p:cNvSpPr>
          <p:nvPr>
            <p:ph type="ftr" sz="quarter" idx="11"/>
          </p:nvPr>
        </p:nvSpPr>
        <p:spPr>
          <a:xfrm>
            <a:off x="3124200" y="6974331"/>
            <a:ext cx="2895600" cy="400623"/>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974331"/>
            <a:ext cx="2133600" cy="400623"/>
          </a:xfrm>
          <a:prstGeom prst="rect">
            <a:avLst/>
          </a:prstGeom>
        </p:spPr>
        <p:txBody>
          <a:bodyPr/>
          <a:lstStyle/>
          <a:p>
            <a:fld id="{093862CD-2CE4-D846-9F15-15300DCE1BBC}" type="slidenum">
              <a:rPr lang="en-US" smtClean="0"/>
              <a:t>‹#›</a:t>
            </a:fld>
            <a:endParaRPr lang="en-US" dirty="0"/>
          </a:p>
        </p:txBody>
      </p:sp>
      <p:sp>
        <p:nvSpPr>
          <p:cNvPr id="7" name="Title 1">
            <a:extLst>
              <a:ext uri="{FF2B5EF4-FFF2-40B4-BE49-F238E27FC236}">
                <a16:creationId xmlns:a16="http://schemas.microsoft.com/office/drawing/2014/main" id="{B63C3B79-85AB-484C-B635-28E848BDA4E5}"/>
              </a:ext>
            </a:extLst>
          </p:cNvPr>
          <p:cNvSpPr txBox="1">
            <a:spLocks/>
          </p:cNvSpPr>
          <p:nvPr userDrawn="1"/>
        </p:nvSpPr>
        <p:spPr>
          <a:xfrm>
            <a:off x="1007182" y="1026105"/>
            <a:ext cx="8013659" cy="357230"/>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sz="2500"/>
              <a:t>Click to edit Master title style</a:t>
            </a:r>
            <a:endParaRPr lang="en-US" sz="2500" dirty="0"/>
          </a:p>
        </p:txBody>
      </p:sp>
    </p:spTree>
    <p:extLst>
      <p:ext uri="{BB962C8B-B14F-4D97-AF65-F5344CB8AC3E}">
        <p14:creationId xmlns:p14="http://schemas.microsoft.com/office/powerpoint/2010/main" val="20339251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501650"/>
            <a:ext cx="2949178" cy="1755775"/>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1083426"/>
            <a:ext cx="4629150" cy="53474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257425"/>
            <a:ext cx="2949178" cy="418215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5/9/2023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92394436"/>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501650"/>
            <a:ext cx="2949178" cy="175577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1083426"/>
            <a:ext cx="4629150" cy="534745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257425"/>
            <a:ext cx="2949178" cy="418215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5/9/2023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34568432"/>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69808059"/>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400623"/>
            <a:ext cx="1971675" cy="637687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400623"/>
            <a:ext cx="5800725" cy="637687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26557813"/>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000899" y="1193115"/>
            <a:ext cx="7938995" cy="455165"/>
          </a:xfrm>
        </p:spPr>
        <p:txBody>
          <a:bodyPr>
            <a:noAutofit/>
          </a:bodyPr>
          <a:lstStyle>
            <a:lvl1pPr algn="l">
              <a:defRPr sz="21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hasCustomPrompt="1"/>
          </p:nvPr>
        </p:nvSpPr>
        <p:spPr>
          <a:xfrm>
            <a:off x="1000899" y="1719947"/>
            <a:ext cx="7938995" cy="5308381"/>
          </a:xfrm>
        </p:spPr>
        <p:txBody>
          <a:bodyPr>
            <a:normAutofit/>
          </a:bodyPr>
          <a:lstStyle>
            <a:lvl1pPr marL="257175" indent="-257175" algn="l">
              <a:buFont typeface="Arial" panose="020B0604020202020204" pitchFamily="34" charset="0"/>
              <a:buChar char="•"/>
              <a:defRPr sz="1800" baseline="0">
                <a:solidFill>
                  <a:schemeClr val="tx1"/>
                </a:solidFill>
              </a:defRPr>
            </a:lvl1pPr>
          </a:lstStyle>
          <a:p>
            <a:pPr lvl="0"/>
            <a:r>
              <a:rPr lang="en-GB" dirty="0"/>
              <a:t>Click to edit Master text styles</a:t>
            </a:r>
          </a:p>
          <a:p>
            <a:pPr lvl="1"/>
            <a:endParaRPr lang="en-GB" dirty="0"/>
          </a:p>
        </p:txBody>
      </p:sp>
    </p:spTree>
    <p:extLst>
      <p:ext uri="{BB962C8B-B14F-4D97-AF65-F5344CB8AC3E}">
        <p14:creationId xmlns:p14="http://schemas.microsoft.com/office/powerpoint/2010/main" val="29817835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000899" y="1809525"/>
            <a:ext cx="7938995" cy="5195660"/>
          </a:xfrm>
        </p:spPr>
        <p:txBody>
          <a:bodyPr anchor="ctr">
            <a:normAutofit/>
          </a:bodyPr>
          <a:lstStyle>
            <a:lvl1pPr marL="0" indent="0" algn="ctr">
              <a:buNone/>
              <a:defRPr sz="2400" b="1"/>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Title 1">
            <a:extLst>
              <a:ext uri="{FF2B5EF4-FFF2-40B4-BE49-F238E27FC236}">
                <a16:creationId xmlns:a16="http://schemas.microsoft.com/office/drawing/2014/main" id="{40F3B1C3-F287-9C46-B95D-4950349E7A54}"/>
              </a:ext>
            </a:extLst>
          </p:cNvPr>
          <p:cNvSpPr>
            <a:spLocks noGrp="1"/>
          </p:cNvSpPr>
          <p:nvPr>
            <p:ph type="title"/>
          </p:nvPr>
        </p:nvSpPr>
        <p:spPr>
          <a:xfrm>
            <a:off x="1000899" y="1193115"/>
            <a:ext cx="7938995" cy="455165"/>
          </a:xfrm>
        </p:spPr>
        <p:txBody>
          <a:bodyPr>
            <a:noAutofit/>
          </a:bodyPr>
          <a:lstStyle>
            <a:lvl1pPr algn="l">
              <a:defRPr sz="2100" b="1" i="0" baseline="0">
                <a:solidFill>
                  <a:schemeClr val="bg1"/>
                </a:solidFill>
              </a:defRPr>
            </a:lvl1pPr>
          </a:lstStyle>
          <a:p>
            <a:r>
              <a:rPr lang="en-GB" dirty="0"/>
              <a:t>Click to edit Master title style</a:t>
            </a:r>
            <a:endParaRPr lang="en-US" dirty="0"/>
          </a:p>
        </p:txBody>
      </p:sp>
    </p:spTree>
    <p:extLst>
      <p:ext uri="{BB962C8B-B14F-4D97-AF65-F5344CB8AC3E}">
        <p14:creationId xmlns:p14="http://schemas.microsoft.com/office/powerpoint/2010/main" val="3171330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7182" y="1003696"/>
            <a:ext cx="8013659" cy="400623"/>
          </a:xfrm>
        </p:spPr>
        <p:txBody>
          <a:bodyPr/>
          <a:lstStyle/>
          <a:p>
            <a:r>
              <a:rPr lang="en-US" dirty="0"/>
              <a:t>Click to edit Master title style</a:t>
            </a:r>
          </a:p>
        </p:txBody>
      </p:sp>
      <p:sp>
        <p:nvSpPr>
          <p:cNvPr id="3" name="Content Placeholder 2"/>
          <p:cNvSpPr>
            <a:spLocks noGrp="1"/>
          </p:cNvSpPr>
          <p:nvPr>
            <p:ph sz="half" idx="1"/>
          </p:nvPr>
        </p:nvSpPr>
        <p:spPr>
          <a:xfrm>
            <a:off x="1007181" y="1755777"/>
            <a:ext cx="3834985" cy="4965987"/>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98069" y="1755777"/>
            <a:ext cx="3922770" cy="4965987"/>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974331"/>
            <a:ext cx="2133600" cy="400623"/>
          </a:xfrm>
          <a:prstGeom prst="rect">
            <a:avLst/>
          </a:prstGeom>
        </p:spPr>
        <p:txBody>
          <a:bodyPr/>
          <a:lstStyle/>
          <a:p>
            <a:fld id="{6B462501-E484-5C40-9C25-1039214EF4AF}" type="datetime1">
              <a:rPr lang="en-ZA" smtClean="0"/>
              <a:t>2023/05/09</a:t>
            </a:fld>
            <a:endParaRPr lang="en-US" dirty="0"/>
          </a:p>
        </p:txBody>
      </p:sp>
      <p:sp>
        <p:nvSpPr>
          <p:cNvPr id="6" name="Footer Placeholder 5"/>
          <p:cNvSpPr>
            <a:spLocks noGrp="1"/>
          </p:cNvSpPr>
          <p:nvPr>
            <p:ph type="ftr" sz="quarter" idx="11"/>
          </p:nvPr>
        </p:nvSpPr>
        <p:spPr>
          <a:xfrm>
            <a:off x="3124200" y="6974331"/>
            <a:ext cx="2895600" cy="400623"/>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974331"/>
            <a:ext cx="2133600" cy="400623"/>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7356164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07182" y="1014703"/>
            <a:ext cx="8013659" cy="400623"/>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07181" y="1892589"/>
            <a:ext cx="3866157" cy="49373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07181" y="2386321"/>
            <a:ext cx="3866157" cy="433544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29200" y="1892589"/>
            <a:ext cx="3983124" cy="493734"/>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029200" y="2386321"/>
            <a:ext cx="3983124" cy="433544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974331"/>
            <a:ext cx="2133600" cy="400623"/>
          </a:xfrm>
          <a:prstGeom prst="rect">
            <a:avLst/>
          </a:prstGeom>
        </p:spPr>
        <p:txBody>
          <a:bodyPr/>
          <a:lstStyle/>
          <a:p>
            <a:fld id="{298943F2-8242-A045-A37F-C804D616A671}" type="datetime1">
              <a:rPr lang="en-ZA" smtClean="0"/>
              <a:t>2023/05/09</a:t>
            </a:fld>
            <a:endParaRPr lang="en-US" dirty="0"/>
          </a:p>
        </p:txBody>
      </p:sp>
      <p:sp>
        <p:nvSpPr>
          <p:cNvPr id="8" name="Footer Placeholder 7"/>
          <p:cNvSpPr>
            <a:spLocks noGrp="1"/>
          </p:cNvSpPr>
          <p:nvPr>
            <p:ph type="ftr" sz="quarter" idx="11"/>
          </p:nvPr>
        </p:nvSpPr>
        <p:spPr>
          <a:xfrm>
            <a:off x="3124200" y="6974331"/>
            <a:ext cx="2895600" cy="400623"/>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974331"/>
            <a:ext cx="2133600" cy="400623"/>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26746556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07182" y="1015097"/>
            <a:ext cx="8013659" cy="400623"/>
          </a:xfrm>
        </p:spPr>
        <p:txBody>
          <a:bodyPr/>
          <a:lstStyle/>
          <a:p>
            <a:r>
              <a:rPr lang="en-US" dirty="0"/>
              <a:t>Click to edit Master title style</a:t>
            </a:r>
          </a:p>
        </p:txBody>
      </p:sp>
      <p:sp>
        <p:nvSpPr>
          <p:cNvPr id="3" name="Date Placeholder 2"/>
          <p:cNvSpPr>
            <a:spLocks noGrp="1"/>
          </p:cNvSpPr>
          <p:nvPr>
            <p:ph type="dt" sz="half" idx="10"/>
          </p:nvPr>
        </p:nvSpPr>
        <p:spPr>
          <a:xfrm>
            <a:off x="457200" y="6974331"/>
            <a:ext cx="2133600" cy="400623"/>
          </a:xfrm>
          <a:prstGeom prst="rect">
            <a:avLst/>
          </a:prstGeom>
        </p:spPr>
        <p:txBody>
          <a:bodyPr/>
          <a:lstStyle/>
          <a:p>
            <a:fld id="{04E02A09-B41E-BE4C-BE1E-206D4A89889D}" type="datetime1">
              <a:rPr lang="en-ZA" smtClean="0"/>
              <a:t>2023/05/09</a:t>
            </a:fld>
            <a:endParaRPr lang="en-US" dirty="0"/>
          </a:p>
        </p:txBody>
      </p:sp>
      <p:sp>
        <p:nvSpPr>
          <p:cNvPr id="4" name="Footer Placeholder 3"/>
          <p:cNvSpPr>
            <a:spLocks noGrp="1"/>
          </p:cNvSpPr>
          <p:nvPr>
            <p:ph type="ftr" sz="quarter" idx="11"/>
          </p:nvPr>
        </p:nvSpPr>
        <p:spPr>
          <a:xfrm>
            <a:off x="3124200" y="6974331"/>
            <a:ext cx="2895600" cy="400623"/>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974331"/>
            <a:ext cx="2133600" cy="400623"/>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37834540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974331"/>
            <a:ext cx="2133600" cy="400623"/>
          </a:xfrm>
          <a:prstGeom prst="rect">
            <a:avLst/>
          </a:prstGeom>
        </p:spPr>
        <p:txBody>
          <a:bodyPr/>
          <a:lstStyle/>
          <a:p>
            <a:fld id="{6A4CAAEC-373A-CE4C-A9AF-E84BCADE939F}" type="datetime1">
              <a:rPr lang="en-ZA" smtClean="0"/>
              <a:t>2023/05/09</a:t>
            </a:fld>
            <a:endParaRPr lang="en-US" dirty="0"/>
          </a:p>
        </p:txBody>
      </p:sp>
      <p:sp>
        <p:nvSpPr>
          <p:cNvPr id="3" name="Footer Placeholder 2"/>
          <p:cNvSpPr>
            <a:spLocks noGrp="1"/>
          </p:cNvSpPr>
          <p:nvPr>
            <p:ph type="ftr" sz="quarter" idx="11"/>
          </p:nvPr>
        </p:nvSpPr>
        <p:spPr>
          <a:xfrm>
            <a:off x="3124200" y="6974331"/>
            <a:ext cx="2895600" cy="400623"/>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974331"/>
            <a:ext cx="2133600" cy="400623"/>
          </a:xfrm>
          <a:prstGeom prst="rect">
            <a:avLst/>
          </a:prstGeom>
        </p:spPr>
        <p:txBody>
          <a:bodyPr/>
          <a:lstStyle/>
          <a:p>
            <a:fld id="{093862CD-2CE4-D846-9F15-15300DCE1BBC}" type="slidenum">
              <a:rPr lang="en-US" smtClean="0"/>
              <a:t>‹#›</a:t>
            </a:fld>
            <a:endParaRPr lang="en-US" dirty="0"/>
          </a:p>
        </p:txBody>
      </p:sp>
      <p:sp>
        <p:nvSpPr>
          <p:cNvPr id="5" name="Title 1">
            <a:extLst>
              <a:ext uri="{FF2B5EF4-FFF2-40B4-BE49-F238E27FC236}">
                <a16:creationId xmlns:a16="http://schemas.microsoft.com/office/drawing/2014/main" id="{45CE6F17-BA95-494B-91A3-DCBD76065520}"/>
              </a:ext>
            </a:extLst>
          </p:cNvPr>
          <p:cNvSpPr>
            <a:spLocks noGrp="1"/>
          </p:cNvSpPr>
          <p:nvPr>
            <p:ph type="title"/>
          </p:nvPr>
        </p:nvSpPr>
        <p:spPr>
          <a:xfrm>
            <a:off x="1007182" y="1026105"/>
            <a:ext cx="8013659" cy="357230"/>
          </a:xfrm>
        </p:spPr>
        <p:txBody>
          <a:bodyPr/>
          <a:lstStyle/>
          <a:p>
            <a:r>
              <a:rPr lang="en-US" dirty="0"/>
              <a:t>Click to edit Master title style</a:t>
            </a:r>
          </a:p>
        </p:txBody>
      </p:sp>
    </p:spTree>
    <p:extLst>
      <p:ext uri="{BB962C8B-B14F-4D97-AF65-F5344CB8AC3E}">
        <p14:creationId xmlns:p14="http://schemas.microsoft.com/office/powerpoint/2010/main" val="18300282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6357" y="1574626"/>
            <a:ext cx="3699163" cy="400623"/>
          </a:xfrm>
        </p:spPr>
        <p:txBody>
          <a:bodyPr anchor="b"/>
          <a:lstStyle>
            <a:lvl1pPr algn="l">
              <a:defRPr sz="2000" b="1">
                <a:solidFill>
                  <a:srgbClr val="002060"/>
                </a:solidFill>
              </a:defRPr>
            </a:lvl1pPr>
          </a:lstStyle>
          <a:p>
            <a:r>
              <a:rPr lang="en-US" dirty="0"/>
              <a:t>Click to edit Master title style</a:t>
            </a:r>
          </a:p>
        </p:txBody>
      </p:sp>
      <p:sp>
        <p:nvSpPr>
          <p:cNvPr id="3" name="Content Placeholder 2"/>
          <p:cNvSpPr>
            <a:spLocks noGrp="1"/>
          </p:cNvSpPr>
          <p:nvPr>
            <p:ph idx="1"/>
          </p:nvPr>
        </p:nvSpPr>
        <p:spPr>
          <a:xfrm>
            <a:off x="4748649" y="1574626"/>
            <a:ext cx="4260268" cy="5147139"/>
          </a:xfrm>
        </p:spPr>
        <p:txBody>
          <a:bodyPr/>
          <a:lstStyle>
            <a:lvl1pPr>
              <a:defRPr sz="30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966355" y="1975248"/>
            <a:ext cx="3699162" cy="47465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57200" y="6974331"/>
            <a:ext cx="2133600" cy="400623"/>
          </a:xfrm>
          <a:prstGeom prst="rect">
            <a:avLst/>
          </a:prstGeom>
        </p:spPr>
        <p:txBody>
          <a:bodyPr/>
          <a:lstStyle/>
          <a:p>
            <a:fld id="{542BD02A-03E9-FE4B-BCF1-7D458B55EF15}" type="datetime1">
              <a:rPr lang="en-ZA" smtClean="0"/>
              <a:t>2023/05/09</a:t>
            </a:fld>
            <a:endParaRPr lang="en-US" dirty="0"/>
          </a:p>
        </p:txBody>
      </p:sp>
      <p:sp>
        <p:nvSpPr>
          <p:cNvPr id="6" name="Footer Placeholder 5"/>
          <p:cNvSpPr>
            <a:spLocks noGrp="1"/>
          </p:cNvSpPr>
          <p:nvPr>
            <p:ph type="ftr" sz="quarter" idx="11"/>
          </p:nvPr>
        </p:nvSpPr>
        <p:spPr>
          <a:xfrm>
            <a:off x="3124200" y="6974331"/>
            <a:ext cx="2895600" cy="400623"/>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974331"/>
            <a:ext cx="2133600" cy="400623"/>
          </a:xfrm>
          <a:prstGeom prst="rect">
            <a:avLst/>
          </a:prstGeom>
        </p:spPr>
        <p:txBody>
          <a:bodyPr/>
          <a:lstStyle/>
          <a:p>
            <a:fld id="{093862CD-2CE4-D846-9F15-15300DCE1BBC}" type="slidenum">
              <a:rPr lang="en-US" smtClean="0"/>
              <a:t>‹#›</a:t>
            </a:fld>
            <a:endParaRPr lang="en-US" dirty="0"/>
          </a:p>
        </p:txBody>
      </p:sp>
      <p:sp>
        <p:nvSpPr>
          <p:cNvPr id="8" name="Title 1">
            <a:extLst>
              <a:ext uri="{FF2B5EF4-FFF2-40B4-BE49-F238E27FC236}">
                <a16:creationId xmlns:a16="http://schemas.microsoft.com/office/drawing/2014/main" id="{FDB4AA36-669E-864D-BF7E-6DED31BC9FB0}"/>
              </a:ext>
            </a:extLst>
          </p:cNvPr>
          <p:cNvSpPr txBox="1">
            <a:spLocks/>
          </p:cNvSpPr>
          <p:nvPr userDrawn="1"/>
        </p:nvSpPr>
        <p:spPr>
          <a:xfrm>
            <a:off x="1007182" y="1026105"/>
            <a:ext cx="8013659" cy="357230"/>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sz="2500"/>
              <a:t>Click to edit Master title style</a:t>
            </a:r>
            <a:endParaRPr lang="en-US" sz="2500" dirty="0"/>
          </a:p>
        </p:txBody>
      </p:sp>
    </p:spTree>
    <p:extLst>
      <p:ext uri="{BB962C8B-B14F-4D97-AF65-F5344CB8AC3E}">
        <p14:creationId xmlns:p14="http://schemas.microsoft.com/office/powerpoint/2010/main" val="15250641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87137" y="5267325"/>
            <a:ext cx="8032173" cy="6218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987137" y="1482149"/>
            <a:ext cx="8032173" cy="37050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987137" y="5889163"/>
            <a:ext cx="8032173" cy="8831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57200" y="6974331"/>
            <a:ext cx="2133600" cy="400623"/>
          </a:xfrm>
          <a:prstGeom prst="rect">
            <a:avLst/>
          </a:prstGeom>
        </p:spPr>
        <p:txBody>
          <a:bodyPr/>
          <a:lstStyle/>
          <a:p>
            <a:fld id="{730608D9-DECF-3544-BD87-89A07FC1646E}" type="datetime1">
              <a:rPr lang="en-ZA" smtClean="0"/>
              <a:t>2023/05/09</a:t>
            </a:fld>
            <a:endParaRPr lang="en-US" dirty="0"/>
          </a:p>
        </p:txBody>
      </p:sp>
      <p:sp>
        <p:nvSpPr>
          <p:cNvPr id="6" name="Footer Placeholder 5"/>
          <p:cNvSpPr>
            <a:spLocks noGrp="1"/>
          </p:cNvSpPr>
          <p:nvPr>
            <p:ph type="ftr" sz="quarter" idx="11"/>
          </p:nvPr>
        </p:nvSpPr>
        <p:spPr>
          <a:xfrm>
            <a:off x="3124200" y="6974331"/>
            <a:ext cx="2895600" cy="400623"/>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974331"/>
            <a:ext cx="2133600" cy="400623"/>
          </a:xfrm>
          <a:prstGeom prst="rect">
            <a:avLst/>
          </a:prstGeom>
        </p:spPr>
        <p:txBody>
          <a:bodyPr/>
          <a:lstStyle/>
          <a:p>
            <a:fld id="{093862CD-2CE4-D846-9F15-15300DCE1BBC}" type="slidenum">
              <a:rPr lang="en-US" smtClean="0"/>
              <a:t>‹#›</a:t>
            </a:fld>
            <a:endParaRPr lang="en-US" dirty="0"/>
          </a:p>
        </p:txBody>
      </p:sp>
      <p:sp>
        <p:nvSpPr>
          <p:cNvPr id="8" name="Title 1">
            <a:extLst>
              <a:ext uri="{FF2B5EF4-FFF2-40B4-BE49-F238E27FC236}">
                <a16:creationId xmlns:a16="http://schemas.microsoft.com/office/drawing/2014/main" id="{D7581F9D-C64A-BB4C-8033-7795EA41917D}"/>
              </a:ext>
            </a:extLst>
          </p:cNvPr>
          <p:cNvSpPr txBox="1">
            <a:spLocks/>
          </p:cNvSpPr>
          <p:nvPr userDrawn="1"/>
        </p:nvSpPr>
        <p:spPr>
          <a:xfrm>
            <a:off x="1007182" y="1026105"/>
            <a:ext cx="8013659" cy="357230"/>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sz="2500"/>
              <a:t>Click to edit Master title style</a:t>
            </a:r>
            <a:endParaRPr lang="en-US" sz="2500" dirty="0"/>
          </a:p>
        </p:txBody>
      </p:sp>
    </p:spTree>
    <p:extLst>
      <p:ext uri="{BB962C8B-B14F-4D97-AF65-F5344CB8AC3E}">
        <p14:creationId xmlns:p14="http://schemas.microsoft.com/office/powerpoint/2010/main" val="41053688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7182" y="1048908"/>
            <a:ext cx="8013659" cy="332609"/>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1007182" y="1549699"/>
            <a:ext cx="8013659" cy="576632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807687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hf hdr="0" ftr="0" dt="0"/>
  <p:txStyles>
    <p:title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7182" y="1048908"/>
            <a:ext cx="8013659" cy="332609"/>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1007182" y="1549699"/>
            <a:ext cx="8013659" cy="576632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657534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hf hdr="0" ftr="0" dt="0"/>
  <p:txStyles>
    <p:title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400625"/>
            <a:ext cx="7886700" cy="145443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2003116"/>
            <a:ext cx="7886700" cy="47743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974330"/>
            <a:ext cx="2057400" cy="400623"/>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5/9/2023</a:t>
            </a:fld>
            <a:endParaRPr lang="en-US" dirty="0"/>
          </a:p>
        </p:txBody>
      </p:sp>
      <p:sp>
        <p:nvSpPr>
          <p:cNvPr id="5" name="Footer Placeholder 4"/>
          <p:cNvSpPr>
            <a:spLocks noGrp="1"/>
          </p:cNvSpPr>
          <p:nvPr>
            <p:ph type="ftr" sz="quarter" idx="3"/>
          </p:nvPr>
        </p:nvSpPr>
        <p:spPr>
          <a:xfrm>
            <a:off x="3028950" y="6974330"/>
            <a:ext cx="3086100" cy="40062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974330"/>
            <a:ext cx="2057400" cy="400623"/>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1831525060"/>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75" r:id="rId12"/>
    <p:sldLayoutId id="2147483676"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12693" y="1296120"/>
            <a:ext cx="7772400" cy="1513182"/>
          </a:xfrm>
        </p:spPr>
        <p:txBody>
          <a:bodyPr>
            <a:normAutofit fontScale="90000"/>
          </a:bodyPr>
          <a:lstStyle/>
          <a:p>
            <a:pPr lvl="0" algn="ctr">
              <a:defRPr/>
            </a:pPr>
            <a:r>
              <a:rPr lang="en-US" altLang="en-US" sz="4000" dirty="0">
                <a:solidFill>
                  <a:prstClr val="white"/>
                </a:solidFill>
                <a:latin typeface="Century Gothic" panose="020B0502020202020204" pitchFamily="34" charset="0"/>
                <a:ea typeface="+mn-ea"/>
                <a:cs typeface="+mn-cs"/>
              </a:rPr>
              <a:t>DEPARTMENT OF AGRICULTURE, RURAL DEVELOPMENT AND ENVIRONMENT</a:t>
            </a:r>
            <a:br>
              <a:rPr lang="en-US" altLang="en-US" sz="4000" dirty="0">
                <a:solidFill>
                  <a:prstClr val="white"/>
                </a:solidFill>
                <a:latin typeface="Calibri" panose="020F0502020204030204" pitchFamily="34" charset="0"/>
                <a:ea typeface="+mn-ea"/>
                <a:cs typeface="+mn-cs"/>
              </a:rPr>
            </a:br>
            <a:endParaRPr lang="en-US" sz="2800" dirty="0">
              <a:solidFill>
                <a:schemeClr val="bg1"/>
              </a:solidFill>
            </a:endParaRPr>
          </a:p>
        </p:txBody>
      </p:sp>
      <p:sp>
        <p:nvSpPr>
          <p:cNvPr id="3" name="Subtitle 2"/>
          <p:cNvSpPr>
            <a:spLocks noGrp="1"/>
          </p:cNvSpPr>
          <p:nvPr>
            <p:ph type="subTitle" idx="1"/>
          </p:nvPr>
        </p:nvSpPr>
        <p:spPr>
          <a:xfrm>
            <a:off x="712696" y="2934586"/>
            <a:ext cx="7772399" cy="1777637"/>
          </a:xfrm>
        </p:spPr>
        <p:txBody>
          <a:bodyPr>
            <a:normAutofit fontScale="25000" lnSpcReduction="20000"/>
          </a:bodyPr>
          <a:lstStyle/>
          <a:p>
            <a:pPr defTabSz="914400">
              <a:spcBef>
                <a:spcPts val="0"/>
              </a:spcBef>
            </a:pPr>
            <a:r>
              <a:rPr lang="en-ZA" sz="14400" b="1" dirty="0">
                <a:solidFill>
                  <a:srgbClr val="FFFF00"/>
                </a:solidFill>
                <a:latin typeface="Century Gothic" panose="020B0502020202020204" pitchFamily="34" charset="0"/>
                <a:cs typeface="+mn-cs"/>
              </a:rPr>
              <a:t>Presentation of Q4 2022/23 Non-financial Performance Report</a:t>
            </a:r>
          </a:p>
          <a:p>
            <a:pPr algn="l"/>
            <a:endParaRPr lang="en-US" sz="9000" dirty="0">
              <a:solidFill>
                <a:schemeClr val="bg1"/>
              </a:solidFill>
              <a:latin typeface="Century Gothic" panose="020B0502020202020204" pitchFamily="34" charset="0"/>
            </a:endParaRPr>
          </a:p>
          <a:p>
            <a:pPr defTabSz="914400">
              <a:buClr>
                <a:prstClr val="white">
                  <a:shade val="95000"/>
                </a:prstClr>
              </a:buClr>
              <a:buSzPct val="65000"/>
            </a:pPr>
            <a:r>
              <a:rPr lang="en-ZA" sz="12800" b="1" dirty="0">
                <a:solidFill>
                  <a:schemeClr val="bg1"/>
                </a:solidFill>
                <a:latin typeface="Century Gothic" panose="020B0502020202020204" pitchFamily="34" charset="0"/>
                <a:cs typeface="+mn-cs"/>
              </a:rPr>
              <a:t>11</a:t>
            </a:r>
            <a:r>
              <a:rPr lang="en-ZA" sz="12800" b="1" baseline="30000" dirty="0">
                <a:solidFill>
                  <a:schemeClr val="bg1"/>
                </a:solidFill>
                <a:latin typeface="Century Gothic" panose="020B0502020202020204" pitchFamily="34" charset="0"/>
                <a:cs typeface="+mn-cs"/>
              </a:rPr>
              <a:t>th</a:t>
            </a:r>
            <a:r>
              <a:rPr lang="en-ZA" sz="12800" b="1" dirty="0">
                <a:solidFill>
                  <a:schemeClr val="bg1"/>
                </a:solidFill>
                <a:latin typeface="Century Gothic" panose="020B0502020202020204" pitchFamily="34" charset="0"/>
                <a:cs typeface="+mn-cs"/>
              </a:rPr>
              <a:t> of May 2023</a:t>
            </a:r>
          </a:p>
          <a:p>
            <a:pPr defTabSz="914400">
              <a:buClr>
                <a:prstClr val="white">
                  <a:shade val="95000"/>
                </a:prstClr>
              </a:buClr>
              <a:buSzPct val="65000"/>
            </a:pPr>
            <a:endParaRPr lang="en-ZA" sz="5100" b="1" dirty="0">
              <a:solidFill>
                <a:schemeClr val="bg1"/>
              </a:solidFill>
              <a:latin typeface="Century Gothic" panose="020B0502020202020204" pitchFamily="34" charset="0"/>
              <a:cs typeface="+mn-cs"/>
            </a:endParaRPr>
          </a:p>
          <a:p>
            <a:pPr defTabSz="914400">
              <a:buClr>
                <a:prstClr val="white">
                  <a:shade val="95000"/>
                </a:prstClr>
              </a:buClr>
              <a:buSzPct val="65000"/>
            </a:pPr>
            <a:endParaRPr lang="en-ZA" sz="5100" b="1" dirty="0">
              <a:solidFill>
                <a:schemeClr val="bg1"/>
              </a:solidFill>
              <a:latin typeface="Century Gothic" panose="020B0502020202020204" pitchFamily="34" charset="0"/>
              <a:cs typeface="+mn-cs"/>
            </a:endParaRPr>
          </a:p>
          <a:p>
            <a:pPr defTabSz="914400">
              <a:buClr>
                <a:prstClr val="white">
                  <a:shade val="95000"/>
                </a:prstClr>
              </a:buClr>
              <a:buSzPct val="65000"/>
            </a:pPr>
            <a:endParaRPr lang="en-ZA" sz="5100" b="1" dirty="0">
              <a:solidFill>
                <a:srgbClr val="FFFF00"/>
              </a:solidFill>
              <a:latin typeface="Century Gothic" panose="020B0502020202020204" pitchFamily="34" charset="0"/>
              <a:cs typeface="+mn-cs"/>
            </a:endParaRPr>
          </a:p>
          <a:p>
            <a:pPr algn="l"/>
            <a:endParaRPr lang="en-US" sz="1800" dirty="0">
              <a:solidFill>
                <a:schemeClr val="bg1"/>
              </a:solidFill>
            </a:endParaRPr>
          </a:p>
        </p:txBody>
      </p:sp>
    </p:spTree>
    <p:extLst>
      <p:ext uri="{BB962C8B-B14F-4D97-AF65-F5344CB8AC3E}">
        <p14:creationId xmlns:p14="http://schemas.microsoft.com/office/powerpoint/2010/main" val="4281938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A5856-CB31-464F-AED3-78E979B4B09E}"/>
              </a:ext>
            </a:extLst>
          </p:cNvPr>
          <p:cNvSpPr>
            <a:spLocks noGrp="1"/>
          </p:cNvSpPr>
          <p:nvPr>
            <p:ph type="title"/>
          </p:nvPr>
        </p:nvSpPr>
        <p:spPr>
          <a:xfrm>
            <a:off x="914403" y="1135481"/>
            <a:ext cx="8106439" cy="529390"/>
          </a:xfrm>
          <a:solidFill>
            <a:schemeClr val="bg1"/>
          </a:solidFill>
          <a:ln>
            <a:solidFill>
              <a:schemeClr val="bg1"/>
            </a:solidFill>
          </a:ln>
        </p:spPr>
        <p:txBody>
          <a:bodyPr/>
          <a:lstStyle/>
          <a:p>
            <a:endParaRPr lang="en-GB" dirty="0"/>
          </a:p>
        </p:txBody>
      </p:sp>
      <p:graphicFrame>
        <p:nvGraphicFramePr>
          <p:cNvPr id="9" name="Table 4">
            <a:extLst>
              <a:ext uri="{FF2B5EF4-FFF2-40B4-BE49-F238E27FC236}">
                <a16:creationId xmlns:a16="http://schemas.microsoft.com/office/drawing/2014/main" id="{D212B285-C024-C542-8939-4266FA406B75}"/>
              </a:ext>
            </a:extLst>
          </p:cNvPr>
          <p:cNvGraphicFramePr>
            <a:graphicFrameLocks/>
          </p:cNvGraphicFramePr>
          <p:nvPr>
            <p:extLst>
              <p:ext uri="{D42A27DB-BD31-4B8C-83A1-F6EECF244321}">
                <p14:modId xmlns:p14="http://schemas.microsoft.com/office/powerpoint/2010/main" val="941632898"/>
              </p:ext>
            </p:extLst>
          </p:nvPr>
        </p:nvGraphicFramePr>
        <p:xfrm>
          <a:off x="205571" y="796679"/>
          <a:ext cx="8815271" cy="6706054"/>
        </p:xfrm>
        <a:graphic>
          <a:graphicData uri="http://schemas.openxmlformats.org/drawingml/2006/table">
            <a:tbl>
              <a:tblPr firstRow="1" bandRow="1">
                <a:tableStyleId>{69012ECD-51FC-41F1-AA8D-1B2483CD663E}</a:tableStyleId>
              </a:tblPr>
              <a:tblGrid>
                <a:gridCol w="757990">
                  <a:extLst>
                    <a:ext uri="{9D8B030D-6E8A-4147-A177-3AD203B41FA5}">
                      <a16:colId xmlns:a16="http://schemas.microsoft.com/office/drawing/2014/main" val="1304945294"/>
                    </a:ext>
                  </a:extLst>
                </a:gridCol>
                <a:gridCol w="6853084">
                  <a:extLst>
                    <a:ext uri="{9D8B030D-6E8A-4147-A177-3AD203B41FA5}">
                      <a16:colId xmlns:a16="http://schemas.microsoft.com/office/drawing/2014/main" val="967464725"/>
                    </a:ext>
                  </a:extLst>
                </a:gridCol>
                <a:gridCol w="1204197">
                  <a:extLst>
                    <a:ext uri="{9D8B030D-6E8A-4147-A177-3AD203B41FA5}">
                      <a16:colId xmlns:a16="http://schemas.microsoft.com/office/drawing/2014/main" val="1823320465"/>
                    </a:ext>
                  </a:extLst>
                </a:gridCol>
              </a:tblGrid>
              <a:tr h="426078">
                <a:tc>
                  <a:txBody>
                    <a:bodyPr/>
                    <a:lstStyle/>
                    <a:p>
                      <a:pPr algn="ctr"/>
                      <a:r>
                        <a:rPr lang="en-GB" sz="900" dirty="0">
                          <a:solidFill>
                            <a:schemeClr val="bg1"/>
                          </a:solidFill>
                        </a:rPr>
                        <a:t>Programme </a:t>
                      </a:r>
                    </a:p>
                  </a:txBody>
                  <a:tcPr/>
                </a:tc>
                <a:tc>
                  <a:txBody>
                    <a:bodyPr/>
                    <a:lstStyle/>
                    <a:p>
                      <a:pPr algn="ctr"/>
                      <a:r>
                        <a:rPr lang="en-GB" sz="1800" dirty="0">
                          <a:solidFill>
                            <a:schemeClr val="bg1"/>
                          </a:solidFill>
                        </a:rPr>
                        <a:t>Achievements </a:t>
                      </a:r>
                    </a:p>
                  </a:txBody>
                  <a:tcPr>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pPr>
                      <a:r>
                        <a:rPr kumimoji="0" lang="en-US" sz="800" b="1" i="0" u="none" strike="noStrike" kern="1200" cap="none" spc="0" normalizeH="0" baseline="0" noProof="0" dirty="0">
                          <a:ln>
                            <a:noFill/>
                          </a:ln>
                          <a:solidFill>
                            <a:prstClr val="black"/>
                          </a:solidFill>
                          <a:effectLst/>
                          <a:uLnTx/>
                          <a:uFillTx/>
                          <a:latin typeface="+mn-lt"/>
                          <a:ea typeface="+mn-ea"/>
                          <a:cs typeface="+mn-cs"/>
                        </a:rPr>
                        <a:t>% Achievement against Annual Target</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1324573"/>
                  </a:ext>
                </a:extLst>
              </a:tr>
              <a:tr h="6267713">
                <a:tc>
                  <a:txBody>
                    <a:bodyPr/>
                    <a:lstStyle/>
                    <a:p>
                      <a:pPr algn="ctr"/>
                      <a:r>
                        <a:rPr lang="en-GB" sz="1400" b="1" dirty="0">
                          <a:solidFill>
                            <a:schemeClr val="tx1"/>
                          </a:solidFill>
                        </a:rPr>
                        <a:t>Environmental Sustainably</a:t>
                      </a:r>
                    </a:p>
                    <a:p>
                      <a:pPr algn="ctr"/>
                      <a:r>
                        <a:rPr lang="en-GB" sz="1600" b="1" dirty="0">
                          <a:solidFill>
                            <a:schemeClr val="tx1"/>
                          </a:solidFill>
                        </a:rPr>
                        <a:t>70%</a:t>
                      </a:r>
                    </a:p>
                  </a:txBody>
                  <a:tcPr vert="vert270">
                    <a:lnR w="12700" cap="flat" cmpd="sng" algn="ctr">
                      <a:solidFill>
                        <a:schemeClr val="tx1"/>
                      </a:solidFill>
                      <a:prstDash val="solid"/>
                      <a:round/>
                      <a:headEnd type="none" w="med" len="med"/>
                      <a:tailEnd type="none" w="med" len="med"/>
                    </a:lnR>
                    <a:solidFill>
                      <a:srgbClr val="92D050"/>
                    </a:solidFill>
                  </a:tcPr>
                </a:tc>
                <a:tc>
                  <a:txBody>
                    <a:bodyPr/>
                    <a:lstStyle/>
                    <a:p>
                      <a:pPr marL="171450" lvl="0" indent="-171450" algn="l" fontAlgn="base">
                        <a:lnSpc>
                          <a:spcPct val="150000"/>
                        </a:lnSpc>
                        <a:spcBef>
                          <a:spcPct val="0"/>
                        </a:spcBef>
                        <a:spcAft>
                          <a:spcPct val="0"/>
                        </a:spcAft>
                        <a:buFont typeface="Arial" panose="020B0604020202020204" pitchFamily="34" charset="0"/>
                        <a:buChar char="•"/>
                        <a:defRPr/>
                      </a:pPr>
                      <a:r>
                        <a:rPr lang="en-ZA" sz="900" b="0" baseline="0" dirty="0">
                          <a:solidFill>
                            <a:schemeClr val="tx1"/>
                          </a:solidFill>
                        </a:rPr>
                        <a:t>3 (3) Inter-governmental sector programmes implemented</a:t>
                      </a:r>
                    </a:p>
                    <a:p>
                      <a:pPr marL="171450" lvl="0" indent="-171450" algn="l" fontAlgn="base">
                        <a:lnSpc>
                          <a:spcPct val="150000"/>
                        </a:lnSpc>
                        <a:spcBef>
                          <a:spcPct val="0"/>
                        </a:spcBef>
                        <a:spcAft>
                          <a:spcPct val="0"/>
                        </a:spcAft>
                        <a:buFont typeface="Arial" panose="020B0604020202020204" pitchFamily="34" charset="0"/>
                        <a:buChar char="•"/>
                        <a:defRPr/>
                      </a:pPr>
                      <a:r>
                        <a:rPr lang="en-ZA" sz="900" b="0" baseline="0" dirty="0">
                          <a:solidFill>
                            <a:schemeClr val="tx1"/>
                          </a:solidFill>
                        </a:rPr>
                        <a:t>1 (1) Legislated tools developed</a:t>
                      </a:r>
                    </a:p>
                    <a:p>
                      <a:pPr marL="171450" lvl="0" indent="-171450" algn="l" fontAlgn="base">
                        <a:lnSpc>
                          <a:spcPct val="150000"/>
                        </a:lnSpc>
                        <a:spcBef>
                          <a:spcPct val="0"/>
                        </a:spcBef>
                        <a:spcAft>
                          <a:spcPct val="0"/>
                        </a:spcAft>
                        <a:buFont typeface="Arial" panose="020B0604020202020204" pitchFamily="34" charset="0"/>
                        <a:buChar char="•"/>
                        <a:defRPr/>
                      </a:pPr>
                      <a:r>
                        <a:rPr lang="en-ZA" sz="900" b="0" baseline="0" dirty="0">
                          <a:solidFill>
                            <a:schemeClr val="tx1"/>
                          </a:solidFill>
                        </a:rPr>
                        <a:t>3 (3) Environmental research projects completed</a:t>
                      </a:r>
                    </a:p>
                    <a:p>
                      <a:pPr marL="171450" lvl="0" indent="-171450" algn="l" fontAlgn="base">
                        <a:lnSpc>
                          <a:spcPct val="150000"/>
                        </a:lnSpc>
                        <a:spcBef>
                          <a:spcPct val="0"/>
                        </a:spcBef>
                        <a:spcAft>
                          <a:spcPct val="0"/>
                        </a:spcAft>
                        <a:buFont typeface="Arial" panose="020B0604020202020204" pitchFamily="34" charset="0"/>
                        <a:buChar char="•"/>
                        <a:defRPr/>
                      </a:pPr>
                      <a:r>
                        <a:rPr lang="en-US" sz="900" b="0" baseline="0" dirty="0">
                          <a:solidFill>
                            <a:schemeClr val="tx1"/>
                          </a:solidFill>
                        </a:rPr>
                        <a:t>1 (1) Climate change response interventions implemented</a:t>
                      </a:r>
                      <a:endParaRPr lang="en-ZA" sz="900" b="0" baseline="0" dirty="0">
                        <a:solidFill>
                          <a:schemeClr val="tx1"/>
                        </a:solidFill>
                      </a:endParaRPr>
                    </a:p>
                    <a:p>
                      <a:pPr marL="171450" lvl="0" indent="-171450" algn="l" fontAlgn="base">
                        <a:lnSpc>
                          <a:spcPct val="150000"/>
                        </a:lnSpc>
                        <a:spcBef>
                          <a:spcPct val="0"/>
                        </a:spcBef>
                        <a:spcAft>
                          <a:spcPct val="0"/>
                        </a:spcAft>
                        <a:buFont typeface="Arial" panose="020B0604020202020204" pitchFamily="34" charset="0"/>
                        <a:buChar char="•"/>
                        <a:defRPr/>
                      </a:pPr>
                      <a:r>
                        <a:rPr lang="en-US" sz="900" b="0" baseline="0" dirty="0">
                          <a:solidFill>
                            <a:schemeClr val="tx1"/>
                          </a:solidFill>
                        </a:rPr>
                        <a:t>1 (1) Implementation of the Gauteng City Region Over-Arching Climate Change Response Strategy Implementation Plan</a:t>
                      </a:r>
                      <a:endParaRPr lang="en-ZA" sz="900" b="0" baseline="0" dirty="0">
                        <a:solidFill>
                          <a:schemeClr val="tx1"/>
                        </a:solidFill>
                      </a:endParaRPr>
                    </a:p>
                    <a:p>
                      <a:pPr marL="171450" lvl="0" indent="-171450" algn="l" fontAlgn="base">
                        <a:lnSpc>
                          <a:spcPct val="150000"/>
                        </a:lnSpc>
                        <a:spcBef>
                          <a:spcPct val="0"/>
                        </a:spcBef>
                        <a:spcAft>
                          <a:spcPct val="0"/>
                        </a:spcAft>
                        <a:buFont typeface="Arial" panose="020B0604020202020204" pitchFamily="34" charset="0"/>
                        <a:buChar char="•"/>
                        <a:defRPr/>
                      </a:pPr>
                      <a:r>
                        <a:rPr lang="nb-NO" sz="900" b="0" baseline="0" dirty="0">
                          <a:solidFill>
                            <a:schemeClr val="tx1"/>
                          </a:solidFill>
                        </a:rPr>
                        <a:t>1 (1) Gauteng Industrial Symbiosis Programme (GIS)</a:t>
                      </a:r>
                      <a:endParaRPr lang="en-ZA" sz="900" b="0" baseline="0" dirty="0">
                        <a:solidFill>
                          <a:schemeClr val="tx1"/>
                        </a:solidFill>
                      </a:endParaRPr>
                    </a:p>
                    <a:p>
                      <a:pPr marL="171450" lvl="0" indent="-171450" algn="l" fontAlgn="base">
                        <a:lnSpc>
                          <a:spcPct val="150000"/>
                        </a:lnSpc>
                        <a:spcBef>
                          <a:spcPct val="0"/>
                        </a:spcBef>
                        <a:spcAft>
                          <a:spcPct val="0"/>
                        </a:spcAft>
                        <a:buFont typeface="Arial" panose="020B0604020202020204" pitchFamily="34" charset="0"/>
                        <a:buChar char="•"/>
                        <a:defRPr/>
                      </a:pPr>
                      <a:r>
                        <a:rPr lang="en-US" sz="900" b="0" baseline="0" dirty="0">
                          <a:solidFill>
                            <a:schemeClr val="tx1"/>
                          </a:solidFill>
                        </a:rPr>
                        <a:t>1 (1) Gauteng Greenhouse Gas (GHG) Inventory developed </a:t>
                      </a:r>
                      <a:endParaRPr lang="en-ZA" sz="900" b="0" baseline="0" dirty="0">
                        <a:solidFill>
                          <a:schemeClr val="tx1"/>
                        </a:solidFill>
                      </a:endParaRPr>
                    </a:p>
                    <a:p>
                      <a:pPr marL="171450" lvl="0" indent="-171450" algn="l" fontAlgn="base">
                        <a:lnSpc>
                          <a:spcPct val="150000"/>
                        </a:lnSpc>
                        <a:spcBef>
                          <a:spcPct val="0"/>
                        </a:spcBef>
                        <a:spcAft>
                          <a:spcPct val="0"/>
                        </a:spcAft>
                        <a:buFont typeface="Arial" panose="020B0604020202020204" pitchFamily="34" charset="0"/>
                        <a:buChar char="•"/>
                        <a:defRPr/>
                      </a:pPr>
                      <a:r>
                        <a:rPr lang="en-ZA" sz="900" b="0" baseline="0" dirty="0">
                          <a:solidFill>
                            <a:schemeClr val="tx1"/>
                          </a:solidFill>
                        </a:rPr>
                        <a:t>28 (26) Administrative enforcement notices issued for non-compliance with environmental management legislation</a:t>
                      </a:r>
                    </a:p>
                    <a:p>
                      <a:pPr marL="171450" lvl="0" indent="-171450" algn="l" fontAlgn="base">
                        <a:lnSpc>
                          <a:spcPct val="150000"/>
                        </a:lnSpc>
                        <a:spcBef>
                          <a:spcPct val="0"/>
                        </a:spcBef>
                        <a:spcAft>
                          <a:spcPct val="0"/>
                        </a:spcAft>
                        <a:buFont typeface="Arial" panose="020B0604020202020204" pitchFamily="34" charset="0"/>
                        <a:buChar char="•"/>
                        <a:defRPr/>
                      </a:pPr>
                      <a:r>
                        <a:rPr lang="en-US" sz="900" b="0" baseline="0" dirty="0">
                          <a:solidFill>
                            <a:schemeClr val="tx1"/>
                          </a:solidFill>
                        </a:rPr>
                        <a:t>8 (6) Completed criminal investigations handed to the NPA for prosecution</a:t>
                      </a:r>
                      <a:endParaRPr lang="en-ZA" sz="900" b="0" baseline="0" dirty="0">
                        <a:solidFill>
                          <a:schemeClr val="tx1"/>
                        </a:solidFill>
                      </a:endParaRPr>
                    </a:p>
                    <a:p>
                      <a:pPr marL="171450" lvl="0" indent="-171450" algn="l" fontAlgn="base">
                        <a:lnSpc>
                          <a:spcPct val="150000"/>
                        </a:lnSpc>
                        <a:spcBef>
                          <a:spcPct val="0"/>
                        </a:spcBef>
                        <a:spcAft>
                          <a:spcPct val="0"/>
                        </a:spcAft>
                        <a:buFont typeface="Arial" panose="020B0604020202020204" pitchFamily="34" charset="0"/>
                        <a:buChar char="•"/>
                        <a:defRPr/>
                      </a:pPr>
                      <a:r>
                        <a:rPr lang="en-ZA" sz="900" b="0" baseline="0" dirty="0">
                          <a:solidFill>
                            <a:schemeClr val="tx1"/>
                          </a:solidFill>
                        </a:rPr>
                        <a:t>99 (60) </a:t>
                      </a:r>
                      <a:r>
                        <a:rPr lang="en-ZA" sz="900" b="0" dirty="0">
                          <a:solidFill>
                            <a:schemeClr val="tx1"/>
                          </a:solidFill>
                        </a:rPr>
                        <a:t> Compliance inspections conducted </a:t>
                      </a:r>
                    </a:p>
                    <a:p>
                      <a:pPr marL="171450" lvl="0" indent="-171450" algn="l" fontAlgn="base">
                        <a:lnSpc>
                          <a:spcPct val="150000"/>
                        </a:lnSpc>
                        <a:spcBef>
                          <a:spcPct val="0"/>
                        </a:spcBef>
                        <a:spcAft>
                          <a:spcPct val="0"/>
                        </a:spcAft>
                        <a:buFont typeface="Arial" panose="020B0604020202020204" pitchFamily="34" charset="0"/>
                        <a:buChar char="•"/>
                        <a:defRPr/>
                      </a:pPr>
                      <a:r>
                        <a:rPr lang="en-US" sz="900" b="0" dirty="0">
                          <a:solidFill>
                            <a:schemeClr val="tx1"/>
                          </a:solidFill>
                        </a:rPr>
                        <a:t>100% (100%) Complete Atmospheric Emission Licenses issued within legislated timeframes</a:t>
                      </a:r>
                    </a:p>
                    <a:p>
                      <a:pPr marL="171450" lvl="0" indent="-171450" algn="l" fontAlgn="base">
                        <a:lnSpc>
                          <a:spcPct val="150000"/>
                        </a:lnSpc>
                        <a:spcBef>
                          <a:spcPct val="0"/>
                        </a:spcBef>
                        <a:spcAft>
                          <a:spcPct val="0"/>
                        </a:spcAft>
                        <a:buFont typeface="Arial" panose="020B0604020202020204" pitchFamily="34" charset="0"/>
                        <a:buChar char="•"/>
                        <a:defRPr/>
                      </a:pPr>
                      <a:r>
                        <a:rPr lang="en-US" sz="900" b="0" dirty="0">
                          <a:solidFill>
                            <a:schemeClr val="tx1"/>
                          </a:solidFill>
                        </a:rPr>
                        <a:t>100% (100%) Facilities with Atmospheric Emission </a:t>
                      </a:r>
                      <a:r>
                        <a:rPr lang="en-US" sz="900" b="0" dirty="0" err="1">
                          <a:solidFill>
                            <a:schemeClr val="tx1"/>
                          </a:solidFill>
                        </a:rPr>
                        <a:t>licences</a:t>
                      </a:r>
                      <a:r>
                        <a:rPr lang="en-US" sz="900" b="0" dirty="0">
                          <a:solidFill>
                            <a:schemeClr val="tx1"/>
                          </a:solidFill>
                        </a:rPr>
                        <a:t> reporting to the National Atmospheric Emissions Inventory System (NAEIS)</a:t>
                      </a:r>
                    </a:p>
                    <a:p>
                      <a:pPr marL="171450" lvl="0" indent="-171450" algn="l" fontAlgn="base">
                        <a:lnSpc>
                          <a:spcPct val="150000"/>
                        </a:lnSpc>
                        <a:spcBef>
                          <a:spcPct val="0"/>
                        </a:spcBef>
                        <a:spcAft>
                          <a:spcPct val="0"/>
                        </a:spcAft>
                        <a:buFont typeface="Arial" panose="020B0604020202020204" pitchFamily="34" charset="0"/>
                        <a:buChar char="•"/>
                        <a:defRPr/>
                      </a:pPr>
                      <a:r>
                        <a:rPr lang="en-US" sz="900" b="0" dirty="0">
                          <a:solidFill>
                            <a:schemeClr val="tx1"/>
                          </a:solidFill>
                        </a:rPr>
                        <a:t>100% (100%) Complete waste license applications finalised within legislated time-frames</a:t>
                      </a:r>
                      <a:endParaRPr lang="en-ZA" sz="900" b="0" dirty="0">
                        <a:solidFill>
                          <a:schemeClr val="tx1"/>
                        </a:solidFill>
                      </a:endParaRPr>
                    </a:p>
                    <a:p>
                      <a:pPr marL="171450" lvl="0" indent="-171450" algn="l" fontAlgn="base">
                        <a:lnSpc>
                          <a:spcPct val="150000"/>
                        </a:lnSpc>
                        <a:spcBef>
                          <a:spcPct val="0"/>
                        </a:spcBef>
                        <a:spcAft>
                          <a:spcPct val="0"/>
                        </a:spcAft>
                        <a:buFont typeface="Arial" panose="020B0604020202020204" pitchFamily="34" charset="0"/>
                        <a:buChar char="•"/>
                        <a:defRPr/>
                      </a:pPr>
                      <a:r>
                        <a:rPr lang="en-ZA" sz="900" b="0" dirty="0">
                          <a:solidFill>
                            <a:schemeClr val="tx1"/>
                          </a:solidFill>
                        </a:rPr>
                        <a:t>100 (100) Percentage of complete waste license applications were finalised within legislated time-frame.</a:t>
                      </a:r>
                      <a:endParaRPr lang="en-US" sz="900" b="0" dirty="0">
                        <a:solidFill>
                          <a:schemeClr val="tx1"/>
                        </a:solidFill>
                      </a:endParaRPr>
                    </a:p>
                    <a:p>
                      <a:pPr marL="171450" lvl="0" indent="-171450" fontAlgn="base">
                        <a:lnSpc>
                          <a:spcPct val="150000"/>
                        </a:lnSpc>
                        <a:spcBef>
                          <a:spcPct val="0"/>
                        </a:spcBef>
                        <a:spcAft>
                          <a:spcPct val="0"/>
                        </a:spcAft>
                        <a:buFont typeface="Arial" panose="020B0604020202020204" pitchFamily="34" charset="0"/>
                        <a:buChar char="•"/>
                        <a:defRPr/>
                      </a:pPr>
                      <a:r>
                        <a:rPr lang="en-US" sz="900" b="0" baseline="0" dirty="0">
                          <a:solidFill>
                            <a:schemeClr val="tx1"/>
                          </a:solidFill>
                        </a:rPr>
                        <a:t>216 (200) </a:t>
                      </a:r>
                      <a:r>
                        <a:rPr lang="en-US" sz="900" b="0" dirty="0">
                          <a:solidFill>
                            <a:schemeClr val="tx1"/>
                          </a:solidFill>
                        </a:rPr>
                        <a:t>Waste Certificates issued </a:t>
                      </a:r>
                    </a:p>
                    <a:p>
                      <a:pPr marL="171450" lvl="0" indent="-171450" fontAlgn="base">
                        <a:lnSpc>
                          <a:spcPct val="150000"/>
                        </a:lnSpc>
                        <a:spcBef>
                          <a:spcPct val="0"/>
                        </a:spcBef>
                        <a:spcAft>
                          <a:spcPct val="0"/>
                        </a:spcAft>
                        <a:buFont typeface="Arial" panose="020B0604020202020204" pitchFamily="34" charset="0"/>
                        <a:buChar char="•"/>
                        <a:defRPr/>
                      </a:pPr>
                      <a:r>
                        <a:rPr lang="en-US" sz="900" b="0" dirty="0">
                          <a:solidFill>
                            <a:schemeClr val="tx1"/>
                          </a:solidFill>
                        </a:rPr>
                        <a:t>12 (10) Health Care Waste Approvals were issued.</a:t>
                      </a:r>
                    </a:p>
                    <a:p>
                      <a:pPr marL="171450" lvl="0" indent="-171450" fontAlgn="base">
                        <a:lnSpc>
                          <a:spcPct val="150000"/>
                        </a:lnSpc>
                        <a:spcBef>
                          <a:spcPct val="0"/>
                        </a:spcBef>
                        <a:spcAft>
                          <a:spcPct val="0"/>
                        </a:spcAft>
                        <a:buFont typeface="Arial" panose="020B0604020202020204" pitchFamily="34" charset="0"/>
                        <a:buChar char="•"/>
                        <a:defRPr/>
                      </a:pPr>
                      <a:r>
                        <a:rPr lang="en-US" sz="900" b="0" dirty="0">
                          <a:solidFill>
                            <a:schemeClr val="tx1"/>
                          </a:solidFill>
                        </a:rPr>
                        <a:t>10 (5) Buy-back centres upscaled to commercial level</a:t>
                      </a:r>
                    </a:p>
                    <a:p>
                      <a:pPr marL="171450" lvl="0" indent="-171450" fontAlgn="base">
                        <a:lnSpc>
                          <a:spcPct val="150000"/>
                        </a:lnSpc>
                        <a:spcBef>
                          <a:spcPct val="0"/>
                        </a:spcBef>
                        <a:spcAft>
                          <a:spcPct val="0"/>
                        </a:spcAft>
                        <a:buFont typeface="Arial" panose="020B0604020202020204" pitchFamily="34" charset="0"/>
                        <a:buChar char="•"/>
                        <a:defRPr/>
                      </a:pPr>
                      <a:r>
                        <a:rPr lang="en-US" sz="900" b="0" dirty="0">
                          <a:solidFill>
                            <a:schemeClr val="tx1"/>
                          </a:solidFill>
                        </a:rPr>
                        <a:t>104 (75) Recycling facilities and buyback centres supported with recycling equipment</a:t>
                      </a:r>
                    </a:p>
                    <a:p>
                      <a:pPr marL="171450" lvl="0" indent="-171450" fontAlgn="base">
                        <a:lnSpc>
                          <a:spcPct val="150000"/>
                        </a:lnSpc>
                        <a:spcBef>
                          <a:spcPct val="0"/>
                        </a:spcBef>
                        <a:spcAft>
                          <a:spcPct val="0"/>
                        </a:spcAft>
                        <a:buFont typeface="Arial" panose="020B0604020202020204" pitchFamily="34" charset="0"/>
                        <a:buChar char="•"/>
                        <a:defRPr/>
                      </a:pPr>
                      <a:r>
                        <a:rPr lang="en-US" sz="900" b="0" dirty="0">
                          <a:solidFill>
                            <a:schemeClr val="tx1"/>
                          </a:solidFill>
                        </a:rPr>
                        <a:t>2 705,13 (2 400) hectares of land under rehabilitation/restoration</a:t>
                      </a:r>
                    </a:p>
                    <a:p>
                      <a:pPr marL="171450" lvl="0" indent="-171450" fontAlgn="base">
                        <a:lnSpc>
                          <a:spcPct val="150000"/>
                        </a:lnSpc>
                        <a:spcBef>
                          <a:spcPct val="0"/>
                        </a:spcBef>
                        <a:spcAft>
                          <a:spcPct val="0"/>
                        </a:spcAft>
                        <a:buFont typeface="Arial" panose="020B0604020202020204" pitchFamily="34" charset="0"/>
                        <a:buChar char="•"/>
                        <a:defRPr/>
                      </a:pPr>
                      <a:r>
                        <a:rPr lang="en-US" sz="900" b="0" dirty="0">
                          <a:solidFill>
                            <a:schemeClr val="tx1"/>
                          </a:solidFill>
                        </a:rPr>
                        <a:t>1 (1) Urban parks considered for a NEM: PAA status</a:t>
                      </a:r>
                    </a:p>
                    <a:p>
                      <a:pPr marL="171450" lvl="0" indent="-171450" fontAlgn="base">
                        <a:lnSpc>
                          <a:spcPct val="150000"/>
                        </a:lnSpc>
                        <a:spcBef>
                          <a:spcPct val="0"/>
                        </a:spcBef>
                        <a:spcAft>
                          <a:spcPct val="0"/>
                        </a:spcAft>
                        <a:buFont typeface="Arial" panose="020B0604020202020204" pitchFamily="34" charset="0"/>
                        <a:buChar char="•"/>
                        <a:defRPr/>
                      </a:pPr>
                      <a:r>
                        <a:rPr lang="en-US" sz="900" b="0" dirty="0">
                          <a:solidFill>
                            <a:schemeClr val="tx1"/>
                          </a:solidFill>
                        </a:rPr>
                        <a:t>1 (1) Biodiversity economy initiatives implemented</a:t>
                      </a:r>
                    </a:p>
                    <a:p>
                      <a:pPr marL="171450" lvl="0" indent="-171450" fontAlgn="base">
                        <a:lnSpc>
                          <a:spcPct val="150000"/>
                        </a:lnSpc>
                        <a:spcBef>
                          <a:spcPct val="0"/>
                        </a:spcBef>
                        <a:spcAft>
                          <a:spcPct val="0"/>
                        </a:spcAft>
                        <a:buFont typeface="Arial" panose="020B0604020202020204" pitchFamily="34" charset="0"/>
                        <a:buChar char="•"/>
                        <a:defRPr/>
                      </a:pPr>
                      <a:r>
                        <a:rPr lang="en-US" sz="900" b="0" dirty="0">
                          <a:solidFill>
                            <a:schemeClr val="tx1"/>
                          </a:solidFill>
                        </a:rPr>
                        <a:t>90% (85%) Complete biodiversity management permits issued within legislated timeframes</a:t>
                      </a:r>
                    </a:p>
                    <a:p>
                      <a:pPr marL="171450" lvl="0" indent="-171450" fontAlgn="base">
                        <a:lnSpc>
                          <a:spcPct val="150000"/>
                        </a:lnSpc>
                        <a:spcBef>
                          <a:spcPct val="0"/>
                        </a:spcBef>
                        <a:spcAft>
                          <a:spcPct val="0"/>
                        </a:spcAft>
                        <a:buFont typeface="Arial" panose="020B0604020202020204" pitchFamily="34" charset="0"/>
                        <a:buChar char="•"/>
                        <a:defRPr/>
                      </a:pPr>
                      <a:r>
                        <a:rPr lang="en-US" sz="900" b="0" dirty="0">
                          <a:solidFill>
                            <a:schemeClr val="tx1"/>
                          </a:solidFill>
                        </a:rPr>
                        <a:t>100% (100%) Area of state managed protected areas assessed with a METT score above 67%</a:t>
                      </a:r>
                    </a:p>
                    <a:p>
                      <a:pPr marL="171450" lvl="0" indent="-171450" fontAlgn="base">
                        <a:lnSpc>
                          <a:spcPct val="150000"/>
                        </a:lnSpc>
                        <a:spcBef>
                          <a:spcPct val="0"/>
                        </a:spcBef>
                        <a:spcAft>
                          <a:spcPct val="0"/>
                        </a:spcAft>
                        <a:buFont typeface="Arial" panose="020B0604020202020204" pitchFamily="34" charset="0"/>
                        <a:buChar char="•"/>
                        <a:defRPr/>
                      </a:pPr>
                      <a:r>
                        <a:rPr lang="en-US" sz="900" b="0" dirty="0">
                          <a:solidFill>
                            <a:schemeClr val="tx1"/>
                          </a:solidFill>
                        </a:rPr>
                        <a:t>1 (1) </a:t>
                      </a:r>
                      <a:r>
                        <a:rPr lang="en-US" sz="900" b="0" dirty="0" err="1">
                          <a:solidFill>
                            <a:schemeClr val="tx1"/>
                          </a:solidFill>
                        </a:rPr>
                        <a:t>Commercialisation</a:t>
                      </a:r>
                      <a:r>
                        <a:rPr lang="en-US" sz="900" b="0" dirty="0">
                          <a:solidFill>
                            <a:schemeClr val="tx1"/>
                          </a:solidFill>
                        </a:rPr>
                        <a:t> of the Suikerbosrand Nature Reserve</a:t>
                      </a:r>
                    </a:p>
                    <a:p>
                      <a:pPr marL="0" lvl="0" indent="0" fontAlgn="base">
                        <a:lnSpc>
                          <a:spcPct val="150000"/>
                        </a:lnSpc>
                        <a:spcBef>
                          <a:spcPct val="0"/>
                        </a:spcBef>
                        <a:spcAft>
                          <a:spcPct val="0"/>
                        </a:spcAft>
                        <a:buFont typeface="Arial" panose="020B0604020202020204" pitchFamily="34" charset="0"/>
                        <a:buNone/>
                        <a:defRPr/>
                      </a:pPr>
                      <a:endParaRPr lang="en-ZA"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pPr>
                      <a:r>
                        <a:rPr lang="en-US" sz="900" b="1" baseline="0" dirty="0">
                          <a:solidFill>
                            <a:schemeClr val="tx1"/>
                          </a:solidFill>
                        </a:rPr>
                        <a:t>100%</a:t>
                      </a:r>
                    </a:p>
                    <a:p>
                      <a:pPr marL="0" marR="0" lvl="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pPr>
                      <a:r>
                        <a:rPr lang="en-US" sz="900" b="1" baseline="0" dirty="0">
                          <a:solidFill>
                            <a:schemeClr val="tx1"/>
                          </a:solidFill>
                        </a:rPr>
                        <a:t>100%</a:t>
                      </a:r>
                    </a:p>
                    <a:p>
                      <a:pPr marL="0" marR="0" lvl="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pPr>
                      <a:r>
                        <a:rPr lang="en-US" sz="900" b="1" baseline="0" dirty="0">
                          <a:solidFill>
                            <a:schemeClr val="tx1"/>
                          </a:solidFill>
                        </a:rPr>
                        <a:t>100%</a:t>
                      </a:r>
                    </a:p>
                    <a:p>
                      <a:pPr marL="0" marR="0" lvl="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pPr>
                      <a:r>
                        <a:rPr lang="en-US" sz="900" b="1" baseline="0" dirty="0">
                          <a:solidFill>
                            <a:schemeClr val="tx1"/>
                          </a:solidFill>
                        </a:rPr>
                        <a:t>100%</a:t>
                      </a:r>
                      <a:endParaRPr lang="en-US" sz="900" b="1" kern="1200" baseline="0" dirty="0">
                        <a:solidFill>
                          <a:schemeClr val="tx1"/>
                        </a:solidFill>
                        <a:latin typeface="+mn-lt"/>
                        <a:ea typeface="+mn-ea"/>
                        <a:cs typeface="+mn-cs"/>
                      </a:endParaRPr>
                    </a:p>
                    <a:p>
                      <a:pPr marL="0" marR="0" lvl="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pPr>
                      <a:r>
                        <a:rPr lang="en-US" sz="900" b="1" kern="1200" baseline="0" dirty="0">
                          <a:solidFill>
                            <a:schemeClr val="tx1"/>
                          </a:solidFill>
                          <a:latin typeface="+mn-lt"/>
                          <a:ea typeface="+mn-ea"/>
                          <a:cs typeface="+mn-cs"/>
                        </a:rPr>
                        <a:t>100%</a:t>
                      </a:r>
                    </a:p>
                    <a:p>
                      <a:pPr marL="0" marR="0" lvl="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pPr>
                      <a:r>
                        <a:rPr lang="en-US" sz="900" b="1" kern="1200" baseline="0" dirty="0">
                          <a:solidFill>
                            <a:schemeClr val="tx1"/>
                          </a:solidFill>
                          <a:latin typeface="+mn-lt"/>
                          <a:ea typeface="+mn-ea"/>
                          <a:cs typeface="+mn-cs"/>
                        </a:rPr>
                        <a:t>100%</a:t>
                      </a:r>
                    </a:p>
                    <a:p>
                      <a:pPr marL="0" marR="0" lvl="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pPr>
                      <a:r>
                        <a:rPr lang="en-US" sz="900" b="1" kern="1200" baseline="0" dirty="0">
                          <a:solidFill>
                            <a:schemeClr val="tx1"/>
                          </a:solidFill>
                          <a:latin typeface="+mn-lt"/>
                          <a:ea typeface="+mn-ea"/>
                          <a:cs typeface="+mn-cs"/>
                        </a:rPr>
                        <a:t>100%</a:t>
                      </a:r>
                    </a:p>
                    <a:p>
                      <a:pPr marL="0" marR="0" lvl="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pPr>
                      <a:r>
                        <a:rPr lang="en-US" sz="900" b="1" kern="1200" baseline="0" dirty="0">
                          <a:solidFill>
                            <a:schemeClr val="tx1"/>
                          </a:solidFill>
                          <a:latin typeface="+mn-lt"/>
                          <a:ea typeface="+mn-ea"/>
                          <a:cs typeface="+mn-cs"/>
                        </a:rPr>
                        <a:t>122%</a:t>
                      </a:r>
                    </a:p>
                    <a:p>
                      <a:pPr marL="0" marR="0" lvl="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pPr>
                      <a:r>
                        <a:rPr lang="en-US" sz="900" b="1" kern="1200" baseline="0" dirty="0">
                          <a:solidFill>
                            <a:schemeClr val="tx1"/>
                          </a:solidFill>
                          <a:latin typeface="+mn-lt"/>
                          <a:ea typeface="+mn-ea"/>
                          <a:cs typeface="+mn-cs"/>
                        </a:rPr>
                        <a:t>163%</a:t>
                      </a:r>
                    </a:p>
                    <a:p>
                      <a:pPr marL="0" marR="0" lvl="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pPr>
                      <a:r>
                        <a:rPr lang="en-US" sz="900" b="1" kern="1200" baseline="0" dirty="0">
                          <a:solidFill>
                            <a:schemeClr val="tx1"/>
                          </a:solidFill>
                          <a:latin typeface="+mn-lt"/>
                          <a:ea typeface="+mn-ea"/>
                          <a:cs typeface="+mn-cs"/>
                        </a:rPr>
                        <a:t>127%</a:t>
                      </a:r>
                    </a:p>
                    <a:p>
                      <a:pPr marL="0" marR="0" lvl="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pPr>
                      <a:r>
                        <a:rPr lang="en-US" sz="900" b="1" kern="1200" baseline="0" dirty="0">
                          <a:solidFill>
                            <a:schemeClr val="tx1"/>
                          </a:solidFill>
                          <a:latin typeface="+mn-lt"/>
                          <a:ea typeface="+mn-ea"/>
                          <a:cs typeface="+mn-cs"/>
                        </a:rPr>
                        <a:t>100%</a:t>
                      </a:r>
                    </a:p>
                    <a:p>
                      <a:pPr marL="0" marR="0" lvl="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pPr>
                      <a:r>
                        <a:rPr lang="en-US" sz="900" b="1" kern="1200" baseline="0" dirty="0">
                          <a:solidFill>
                            <a:schemeClr val="tx1"/>
                          </a:solidFill>
                          <a:latin typeface="+mn-lt"/>
                          <a:ea typeface="+mn-ea"/>
                          <a:cs typeface="+mn-cs"/>
                        </a:rPr>
                        <a:t>100%</a:t>
                      </a:r>
                    </a:p>
                    <a:p>
                      <a:pPr marL="0" marR="0" lvl="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pPr>
                      <a:r>
                        <a:rPr lang="en-US" sz="900" b="1" kern="1200" baseline="0" dirty="0">
                          <a:solidFill>
                            <a:schemeClr val="tx1"/>
                          </a:solidFill>
                          <a:latin typeface="+mn-lt"/>
                          <a:ea typeface="+mn-ea"/>
                          <a:cs typeface="+mn-cs"/>
                        </a:rPr>
                        <a:t>100%</a:t>
                      </a:r>
                    </a:p>
                    <a:p>
                      <a:pPr marL="0" marR="0" lvl="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pPr>
                      <a:r>
                        <a:rPr lang="en-US" sz="900" b="1" kern="1200" baseline="0" dirty="0">
                          <a:solidFill>
                            <a:schemeClr val="tx1"/>
                          </a:solidFill>
                          <a:latin typeface="+mn-lt"/>
                          <a:ea typeface="+mn-ea"/>
                          <a:cs typeface="+mn-cs"/>
                        </a:rPr>
                        <a:t>100%</a:t>
                      </a:r>
                    </a:p>
                    <a:p>
                      <a:pPr marL="0" lvl="0" indent="0" fontAlgn="base">
                        <a:lnSpc>
                          <a:spcPct val="150000"/>
                        </a:lnSpc>
                        <a:spcBef>
                          <a:spcPct val="0"/>
                        </a:spcBef>
                        <a:spcAft>
                          <a:spcPct val="0"/>
                        </a:spcAft>
                        <a:buFont typeface="Arial" panose="020B0604020202020204" pitchFamily="34" charset="0"/>
                        <a:buNone/>
                        <a:defRPr/>
                      </a:pPr>
                      <a:r>
                        <a:rPr lang="en-US" sz="900" b="1" dirty="0">
                          <a:solidFill>
                            <a:schemeClr val="tx1"/>
                          </a:solidFill>
                        </a:rPr>
                        <a:t>125%</a:t>
                      </a:r>
                    </a:p>
                    <a:p>
                      <a:pPr marL="0" lvl="0" indent="0" fontAlgn="base">
                        <a:lnSpc>
                          <a:spcPct val="150000"/>
                        </a:lnSpc>
                        <a:spcBef>
                          <a:spcPct val="0"/>
                        </a:spcBef>
                        <a:spcAft>
                          <a:spcPct val="0"/>
                        </a:spcAft>
                        <a:buFont typeface="Arial" panose="020B0604020202020204" pitchFamily="34" charset="0"/>
                        <a:buNone/>
                        <a:defRPr/>
                      </a:pPr>
                      <a:r>
                        <a:rPr lang="en-US" sz="900" b="1" dirty="0">
                          <a:solidFill>
                            <a:schemeClr val="tx1"/>
                          </a:solidFill>
                        </a:rPr>
                        <a:t>135%</a:t>
                      </a:r>
                    </a:p>
                    <a:p>
                      <a:pPr marL="0" lvl="0" indent="0" fontAlgn="base">
                        <a:lnSpc>
                          <a:spcPct val="150000"/>
                        </a:lnSpc>
                        <a:spcBef>
                          <a:spcPct val="0"/>
                        </a:spcBef>
                        <a:spcAft>
                          <a:spcPct val="0"/>
                        </a:spcAft>
                        <a:buFont typeface="Arial" panose="020B0604020202020204" pitchFamily="34" charset="0"/>
                        <a:buNone/>
                        <a:defRPr/>
                      </a:pPr>
                      <a:r>
                        <a:rPr lang="en-US" sz="900" b="1" dirty="0">
                          <a:solidFill>
                            <a:schemeClr val="tx1"/>
                          </a:solidFill>
                        </a:rPr>
                        <a:t>200%</a:t>
                      </a:r>
                    </a:p>
                    <a:p>
                      <a:pPr marL="0" lvl="0" indent="0" fontAlgn="base">
                        <a:lnSpc>
                          <a:spcPct val="150000"/>
                        </a:lnSpc>
                        <a:spcBef>
                          <a:spcPct val="0"/>
                        </a:spcBef>
                        <a:spcAft>
                          <a:spcPct val="0"/>
                        </a:spcAft>
                        <a:buFont typeface="Arial" panose="020B0604020202020204" pitchFamily="34" charset="0"/>
                        <a:buNone/>
                        <a:defRPr/>
                      </a:pPr>
                      <a:r>
                        <a:rPr lang="en-US" sz="900" b="1" dirty="0">
                          <a:solidFill>
                            <a:schemeClr val="tx1"/>
                          </a:solidFill>
                        </a:rPr>
                        <a:t>139%</a:t>
                      </a:r>
                    </a:p>
                    <a:p>
                      <a:pPr marL="0" lvl="0" indent="0" fontAlgn="base">
                        <a:lnSpc>
                          <a:spcPct val="150000"/>
                        </a:lnSpc>
                        <a:spcBef>
                          <a:spcPct val="0"/>
                        </a:spcBef>
                        <a:spcAft>
                          <a:spcPct val="0"/>
                        </a:spcAft>
                        <a:buFont typeface="Arial" panose="020B0604020202020204" pitchFamily="34" charset="0"/>
                        <a:buNone/>
                        <a:defRPr/>
                      </a:pPr>
                      <a:r>
                        <a:rPr lang="en-US" sz="900" b="1" dirty="0">
                          <a:solidFill>
                            <a:schemeClr val="tx1"/>
                          </a:solidFill>
                        </a:rPr>
                        <a:t>113%</a:t>
                      </a:r>
                    </a:p>
                    <a:p>
                      <a:pPr marL="0" lvl="0" indent="0" fontAlgn="base">
                        <a:lnSpc>
                          <a:spcPct val="150000"/>
                        </a:lnSpc>
                        <a:spcBef>
                          <a:spcPct val="0"/>
                        </a:spcBef>
                        <a:spcAft>
                          <a:spcPct val="0"/>
                        </a:spcAft>
                        <a:buFont typeface="Arial" panose="020B0604020202020204" pitchFamily="34" charset="0"/>
                        <a:buNone/>
                        <a:defRPr/>
                      </a:pPr>
                      <a:r>
                        <a:rPr lang="en-US" sz="9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US" sz="9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US" sz="900" b="1" dirty="0">
                          <a:solidFill>
                            <a:schemeClr val="tx1"/>
                          </a:solidFill>
                        </a:rPr>
                        <a:t>90%</a:t>
                      </a:r>
                    </a:p>
                    <a:p>
                      <a:pPr marL="0" lvl="0" indent="0" fontAlgn="base">
                        <a:lnSpc>
                          <a:spcPct val="150000"/>
                        </a:lnSpc>
                        <a:spcBef>
                          <a:spcPct val="0"/>
                        </a:spcBef>
                        <a:spcAft>
                          <a:spcPct val="0"/>
                        </a:spcAft>
                        <a:buFont typeface="Arial" panose="020B0604020202020204" pitchFamily="34" charset="0"/>
                        <a:buNone/>
                        <a:defRPr/>
                      </a:pPr>
                      <a:r>
                        <a:rPr lang="en-US" sz="9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US" sz="9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endParaRPr lang="en-US" sz="9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7548370"/>
                  </a:ext>
                </a:extLst>
              </a:tr>
            </a:tbl>
          </a:graphicData>
        </a:graphic>
      </p:graphicFrame>
      <p:sp>
        <p:nvSpPr>
          <p:cNvPr id="10" name="Slide Number Placeholder 9">
            <a:extLst>
              <a:ext uri="{FF2B5EF4-FFF2-40B4-BE49-F238E27FC236}">
                <a16:creationId xmlns:a16="http://schemas.microsoft.com/office/drawing/2014/main" id="{0A892D58-3C39-EF4C-BAB2-0019C61DB4D2}"/>
              </a:ext>
            </a:extLst>
          </p:cNvPr>
          <p:cNvSpPr>
            <a:spLocks noGrp="1"/>
          </p:cNvSpPr>
          <p:nvPr>
            <p:ph type="sldNum" sz="quarter" idx="12"/>
          </p:nvPr>
        </p:nvSpPr>
        <p:spPr/>
        <p:txBody>
          <a:bodyPr/>
          <a:lstStyle/>
          <a:p>
            <a:fld id="{093862CD-2CE4-D846-9F15-15300DCE1BBC}" type="slidenum">
              <a:rPr lang="en-US" smtClean="0"/>
              <a:pPr/>
              <a:t>10</a:t>
            </a:fld>
            <a:endParaRPr lang="en-US" dirty="0"/>
          </a:p>
        </p:txBody>
      </p:sp>
    </p:spTree>
    <p:extLst>
      <p:ext uri="{BB962C8B-B14F-4D97-AF65-F5344CB8AC3E}">
        <p14:creationId xmlns:p14="http://schemas.microsoft.com/office/powerpoint/2010/main" val="25874486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A5856-CB31-464F-AED3-78E979B4B09E}"/>
              </a:ext>
            </a:extLst>
          </p:cNvPr>
          <p:cNvSpPr>
            <a:spLocks noGrp="1"/>
          </p:cNvSpPr>
          <p:nvPr>
            <p:ph type="title"/>
          </p:nvPr>
        </p:nvSpPr>
        <p:spPr>
          <a:xfrm>
            <a:off x="914403" y="1135481"/>
            <a:ext cx="8106439" cy="529390"/>
          </a:xfrm>
          <a:solidFill>
            <a:schemeClr val="bg1"/>
          </a:solidFill>
          <a:ln>
            <a:solidFill>
              <a:schemeClr val="bg1"/>
            </a:solidFill>
          </a:ln>
        </p:spPr>
        <p:txBody>
          <a:bodyPr/>
          <a:lstStyle/>
          <a:p>
            <a:endParaRPr lang="en-GB" dirty="0"/>
          </a:p>
        </p:txBody>
      </p:sp>
      <p:graphicFrame>
        <p:nvGraphicFramePr>
          <p:cNvPr id="9" name="Table 4">
            <a:extLst>
              <a:ext uri="{FF2B5EF4-FFF2-40B4-BE49-F238E27FC236}">
                <a16:creationId xmlns:a16="http://schemas.microsoft.com/office/drawing/2014/main" id="{D212B285-C024-C542-8939-4266FA406B75}"/>
              </a:ext>
            </a:extLst>
          </p:cNvPr>
          <p:cNvGraphicFramePr>
            <a:graphicFrameLocks/>
          </p:cNvGraphicFramePr>
          <p:nvPr>
            <p:extLst>
              <p:ext uri="{D42A27DB-BD31-4B8C-83A1-F6EECF244321}">
                <p14:modId xmlns:p14="http://schemas.microsoft.com/office/powerpoint/2010/main" val="476880496"/>
              </p:ext>
            </p:extLst>
          </p:nvPr>
        </p:nvGraphicFramePr>
        <p:xfrm>
          <a:off x="205571" y="796679"/>
          <a:ext cx="8815271" cy="6706054"/>
        </p:xfrm>
        <a:graphic>
          <a:graphicData uri="http://schemas.openxmlformats.org/drawingml/2006/table">
            <a:tbl>
              <a:tblPr firstRow="1" bandRow="1">
                <a:tableStyleId>{69012ECD-51FC-41F1-AA8D-1B2483CD663E}</a:tableStyleId>
              </a:tblPr>
              <a:tblGrid>
                <a:gridCol w="757990">
                  <a:extLst>
                    <a:ext uri="{9D8B030D-6E8A-4147-A177-3AD203B41FA5}">
                      <a16:colId xmlns:a16="http://schemas.microsoft.com/office/drawing/2014/main" val="1304945294"/>
                    </a:ext>
                  </a:extLst>
                </a:gridCol>
                <a:gridCol w="6853084">
                  <a:extLst>
                    <a:ext uri="{9D8B030D-6E8A-4147-A177-3AD203B41FA5}">
                      <a16:colId xmlns:a16="http://schemas.microsoft.com/office/drawing/2014/main" val="967464725"/>
                    </a:ext>
                  </a:extLst>
                </a:gridCol>
                <a:gridCol w="1204197">
                  <a:extLst>
                    <a:ext uri="{9D8B030D-6E8A-4147-A177-3AD203B41FA5}">
                      <a16:colId xmlns:a16="http://schemas.microsoft.com/office/drawing/2014/main" val="1823320465"/>
                    </a:ext>
                  </a:extLst>
                </a:gridCol>
              </a:tblGrid>
              <a:tr h="426078">
                <a:tc>
                  <a:txBody>
                    <a:bodyPr/>
                    <a:lstStyle/>
                    <a:p>
                      <a:pPr algn="ctr"/>
                      <a:r>
                        <a:rPr lang="en-GB" sz="900" dirty="0">
                          <a:solidFill>
                            <a:schemeClr val="bg1"/>
                          </a:solidFill>
                        </a:rPr>
                        <a:t>Programme </a:t>
                      </a:r>
                    </a:p>
                  </a:txBody>
                  <a:tcPr/>
                </a:tc>
                <a:tc>
                  <a:txBody>
                    <a:bodyPr/>
                    <a:lstStyle/>
                    <a:p>
                      <a:pPr algn="ctr"/>
                      <a:r>
                        <a:rPr lang="en-GB" sz="1800" dirty="0">
                          <a:solidFill>
                            <a:schemeClr val="bg1"/>
                          </a:solidFill>
                        </a:rPr>
                        <a:t>Achievements </a:t>
                      </a:r>
                    </a:p>
                  </a:txBody>
                  <a:tcPr>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pPr>
                      <a:r>
                        <a:rPr kumimoji="0" lang="en-US" sz="800" b="1" i="0" u="none" strike="noStrike" kern="1200" cap="none" spc="0" normalizeH="0" baseline="0" noProof="0" dirty="0">
                          <a:ln>
                            <a:noFill/>
                          </a:ln>
                          <a:solidFill>
                            <a:prstClr val="black"/>
                          </a:solidFill>
                          <a:effectLst/>
                          <a:uLnTx/>
                          <a:uFillTx/>
                          <a:latin typeface="+mn-lt"/>
                          <a:ea typeface="+mn-ea"/>
                          <a:cs typeface="+mn-cs"/>
                        </a:rPr>
                        <a:t>% Achievement against Annual Target</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1324573"/>
                  </a:ext>
                </a:extLst>
              </a:tr>
              <a:tr h="6267713">
                <a:tc>
                  <a:txBody>
                    <a:bodyPr/>
                    <a:lstStyle/>
                    <a:p>
                      <a:pPr algn="ctr"/>
                      <a:r>
                        <a:rPr lang="en-GB" sz="1400" b="1" dirty="0">
                          <a:solidFill>
                            <a:schemeClr val="tx1"/>
                          </a:solidFill>
                        </a:rPr>
                        <a:t>Environmental Sustainably</a:t>
                      </a:r>
                    </a:p>
                    <a:p>
                      <a:pPr algn="ctr"/>
                      <a:r>
                        <a:rPr lang="en-GB" sz="1600" b="1" dirty="0">
                          <a:solidFill>
                            <a:schemeClr val="tx1"/>
                          </a:solidFill>
                        </a:rPr>
                        <a:t>70%</a:t>
                      </a:r>
                    </a:p>
                  </a:txBody>
                  <a:tcPr vert="vert270">
                    <a:lnR w="12700" cap="flat" cmpd="sng" algn="ctr">
                      <a:solidFill>
                        <a:schemeClr val="tx1"/>
                      </a:solidFill>
                      <a:prstDash val="solid"/>
                      <a:round/>
                      <a:headEnd type="none" w="med" len="med"/>
                      <a:tailEnd type="none" w="med" len="med"/>
                    </a:lnR>
                    <a:solidFill>
                      <a:srgbClr val="92D050"/>
                    </a:solidFill>
                  </a:tcPr>
                </a:tc>
                <a:tc>
                  <a:txBody>
                    <a:bodyPr/>
                    <a:lstStyle/>
                    <a:p>
                      <a:pPr marL="171450" lvl="0" indent="-171450" fontAlgn="base">
                        <a:lnSpc>
                          <a:spcPct val="150000"/>
                        </a:lnSpc>
                        <a:spcBef>
                          <a:spcPct val="0"/>
                        </a:spcBef>
                        <a:spcAft>
                          <a:spcPct val="0"/>
                        </a:spcAft>
                        <a:buFont typeface="Arial" panose="020B0604020202020204" pitchFamily="34" charset="0"/>
                        <a:buChar char="•"/>
                        <a:defRPr/>
                      </a:pPr>
                      <a:r>
                        <a:rPr lang="en-US" sz="900" b="0" dirty="0">
                          <a:solidFill>
                            <a:schemeClr val="tx1"/>
                          </a:solidFill>
                        </a:rPr>
                        <a:t>1 (1) Reserves integrated management plans reviewed within legislated timeframe</a:t>
                      </a:r>
                    </a:p>
                    <a:p>
                      <a:pPr marL="171450" lvl="0" indent="-171450" fontAlgn="base">
                        <a:lnSpc>
                          <a:spcPct val="150000"/>
                        </a:lnSpc>
                        <a:spcBef>
                          <a:spcPct val="0"/>
                        </a:spcBef>
                        <a:spcAft>
                          <a:spcPct val="0"/>
                        </a:spcAft>
                        <a:buFont typeface="Arial" panose="020B0604020202020204" pitchFamily="34" charset="0"/>
                        <a:buChar char="•"/>
                        <a:defRPr/>
                      </a:pPr>
                      <a:r>
                        <a:rPr lang="en-US" sz="900" b="0" dirty="0">
                          <a:solidFill>
                            <a:schemeClr val="tx1"/>
                          </a:solidFill>
                        </a:rPr>
                        <a:t>4 262 (1 900) Work opportunities created through environmental public employment programmes</a:t>
                      </a:r>
                    </a:p>
                    <a:p>
                      <a:pPr marL="171450" lvl="0" indent="-171450" fontAlgn="base">
                        <a:lnSpc>
                          <a:spcPct val="150000"/>
                        </a:lnSpc>
                        <a:spcBef>
                          <a:spcPct val="0"/>
                        </a:spcBef>
                        <a:spcAft>
                          <a:spcPct val="0"/>
                        </a:spcAft>
                        <a:buFont typeface="Arial" panose="020B0604020202020204" pitchFamily="34" charset="0"/>
                        <a:buChar char="•"/>
                        <a:defRPr/>
                      </a:pPr>
                      <a:r>
                        <a:rPr lang="en-US" sz="900" b="0" dirty="0">
                          <a:solidFill>
                            <a:schemeClr val="tx1"/>
                          </a:solidFill>
                        </a:rPr>
                        <a:t>5 (5) Environmental capacity building activities conducted</a:t>
                      </a:r>
                    </a:p>
                    <a:p>
                      <a:pPr marL="171450" lvl="0" indent="-171450" fontAlgn="base">
                        <a:lnSpc>
                          <a:spcPct val="150000"/>
                        </a:lnSpc>
                        <a:spcBef>
                          <a:spcPct val="0"/>
                        </a:spcBef>
                        <a:spcAft>
                          <a:spcPct val="0"/>
                        </a:spcAft>
                        <a:buFont typeface="Arial" panose="020B0604020202020204" pitchFamily="34" charset="0"/>
                        <a:buChar char="•"/>
                        <a:defRPr/>
                      </a:pPr>
                      <a:r>
                        <a:rPr lang="en-US" sz="900" b="0" dirty="0">
                          <a:solidFill>
                            <a:schemeClr val="tx1"/>
                          </a:solidFill>
                        </a:rPr>
                        <a:t>480 (220) EPWP FTE jobs created</a:t>
                      </a:r>
                    </a:p>
                    <a:p>
                      <a:pPr marL="171450" lvl="0" indent="-171450" fontAlgn="base">
                        <a:lnSpc>
                          <a:spcPct val="150000"/>
                        </a:lnSpc>
                        <a:spcBef>
                          <a:spcPct val="0"/>
                        </a:spcBef>
                        <a:spcAft>
                          <a:spcPct val="0"/>
                        </a:spcAft>
                        <a:buFont typeface="Arial" panose="020B0604020202020204" pitchFamily="34" charset="0"/>
                        <a:buChar char="•"/>
                        <a:defRPr/>
                      </a:pPr>
                      <a:r>
                        <a:rPr lang="en-ZA" sz="900" b="0" dirty="0">
                          <a:solidFill>
                            <a:schemeClr val="tx1"/>
                          </a:solidFill>
                        </a:rPr>
                        <a:t>20 (20) Environmental awareness activities were conducted.</a:t>
                      </a:r>
                    </a:p>
                    <a:p>
                      <a:pPr marL="171450" lvl="0" indent="-171450" fontAlgn="base">
                        <a:lnSpc>
                          <a:spcPct val="150000"/>
                        </a:lnSpc>
                        <a:spcBef>
                          <a:spcPct val="0"/>
                        </a:spcBef>
                        <a:spcAft>
                          <a:spcPct val="0"/>
                        </a:spcAft>
                        <a:buFont typeface="Arial" panose="020B0604020202020204" pitchFamily="34" charset="0"/>
                        <a:buChar char="•"/>
                        <a:defRPr/>
                      </a:pPr>
                      <a:r>
                        <a:rPr lang="en-ZA" sz="900" b="0" dirty="0">
                          <a:solidFill>
                            <a:schemeClr val="tx1"/>
                          </a:solidFill>
                        </a:rPr>
                        <a:t>2 (2) quality environmental education resources materials developed</a:t>
                      </a:r>
                    </a:p>
                    <a:p>
                      <a:pPr marL="171450" lvl="0" indent="-171450" fontAlgn="base">
                        <a:lnSpc>
                          <a:spcPct val="150000"/>
                        </a:lnSpc>
                        <a:spcBef>
                          <a:spcPct val="0"/>
                        </a:spcBef>
                        <a:spcAft>
                          <a:spcPct val="0"/>
                        </a:spcAft>
                        <a:buFont typeface="Arial" panose="020B0604020202020204" pitchFamily="34" charset="0"/>
                        <a:buChar char="•"/>
                        <a:defRPr/>
                      </a:pPr>
                      <a:r>
                        <a:rPr lang="en-ZA" sz="900" b="0" dirty="0">
                          <a:solidFill>
                            <a:schemeClr val="tx1"/>
                          </a:solidFill>
                        </a:rPr>
                        <a:t>21 253 (20 000) trees (greening) planted</a:t>
                      </a:r>
                    </a:p>
                    <a:p>
                      <a:pPr marL="171450" lvl="0" indent="-171450" fontAlgn="base">
                        <a:lnSpc>
                          <a:spcPct val="150000"/>
                        </a:lnSpc>
                        <a:spcBef>
                          <a:spcPct val="0"/>
                        </a:spcBef>
                        <a:spcAft>
                          <a:spcPct val="0"/>
                        </a:spcAft>
                        <a:buFont typeface="Arial" panose="020B0604020202020204" pitchFamily="34" charset="0"/>
                        <a:buChar char="•"/>
                        <a:defRPr/>
                      </a:pPr>
                      <a:r>
                        <a:rPr lang="en-ZA" sz="900" b="0" dirty="0">
                          <a:solidFill>
                            <a:schemeClr val="tx1"/>
                          </a:solidFill>
                        </a:rPr>
                        <a:t>97 831</a:t>
                      </a:r>
                      <a:r>
                        <a:rPr lang="en-US" sz="900" b="0" dirty="0">
                          <a:solidFill>
                            <a:schemeClr val="tx1"/>
                          </a:solidFill>
                        </a:rPr>
                        <a:t> (50 000) Hectares under the conservation estate were proclaimed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fontAlgn="base">
                        <a:lnSpc>
                          <a:spcPct val="150000"/>
                        </a:lnSpc>
                        <a:spcBef>
                          <a:spcPct val="0"/>
                        </a:spcBef>
                        <a:spcAft>
                          <a:spcPct val="0"/>
                        </a:spcAft>
                        <a:buFont typeface="Arial" panose="020B0604020202020204" pitchFamily="34" charset="0"/>
                        <a:buNone/>
                        <a:defRPr/>
                      </a:pPr>
                      <a:r>
                        <a:rPr lang="en-US" sz="9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US" sz="900" b="1" dirty="0">
                          <a:solidFill>
                            <a:schemeClr val="tx1"/>
                          </a:solidFill>
                        </a:rPr>
                        <a:t>224%</a:t>
                      </a:r>
                    </a:p>
                    <a:p>
                      <a:pPr marL="0" lvl="0" indent="0" fontAlgn="base">
                        <a:lnSpc>
                          <a:spcPct val="150000"/>
                        </a:lnSpc>
                        <a:spcBef>
                          <a:spcPct val="0"/>
                        </a:spcBef>
                        <a:spcAft>
                          <a:spcPct val="0"/>
                        </a:spcAft>
                        <a:buFont typeface="Arial" panose="020B0604020202020204" pitchFamily="34" charset="0"/>
                        <a:buNone/>
                        <a:defRPr/>
                      </a:pPr>
                      <a:r>
                        <a:rPr lang="en-US" sz="900" b="1" dirty="0">
                          <a:solidFill>
                            <a:schemeClr val="tx1"/>
                          </a:solidFill>
                        </a:rPr>
                        <a:t>123%</a:t>
                      </a:r>
                    </a:p>
                    <a:p>
                      <a:pPr marL="0" lvl="0" indent="0" fontAlgn="base">
                        <a:lnSpc>
                          <a:spcPct val="150000"/>
                        </a:lnSpc>
                        <a:spcBef>
                          <a:spcPct val="0"/>
                        </a:spcBef>
                        <a:spcAft>
                          <a:spcPct val="0"/>
                        </a:spcAft>
                        <a:buFont typeface="Arial" panose="020B0604020202020204" pitchFamily="34" charset="0"/>
                        <a:buNone/>
                        <a:defRPr/>
                      </a:pPr>
                      <a:r>
                        <a:rPr lang="en-US" sz="900" b="1" dirty="0">
                          <a:solidFill>
                            <a:schemeClr val="tx1"/>
                          </a:solidFill>
                        </a:rPr>
                        <a:t>218%</a:t>
                      </a:r>
                    </a:p>
                    <a:p>
                      <a:pPr marL="0" lvl="0" indent="0" fontAlgn="base">
                        <a:lnSpc>
                          <a:spcPct val="150000"/>
                        </a:lnSpc>
                        <a:spcBef>
                          <a:spcPct val="0"/>
                        </a:spcBef>
                        <a:spcAft>
                          <a:spcPct val="0"/>
                        </a:spcAft>
                        <a:buFont typeface="Arial" panose="020B0604020202020204" pitchFamily="34" charset="0"/>
                        <a:buNone/>
                        <a:defRPr/>
                      </a:pPr>
                      <a:r>
                        <a:rPr lang="en-US" sz="900" b="1" dirty="0">
                          <a:solidFill>
                            <a:schemeClr val="tx1"/>
                          </a:solidFill>
                        </a:rPr>
                        <a:t>142%</a:t>
                      </a:r>
                    </a:p>
                    <a:p>
                      <a:pPr marL="0" lvl="0" indent="0" fontAlgn="base">
                        <a:lnSpc>
                          <a:spcPct val="150000"/>
                        </a:lnSpc>
                        <a:spcBef>
                          <a:spcPct val="0"/>
                        </a:spcBef>
                        <a:spcAft>
                          <a:spcPct val="0"/>
                        </a:spcAft>
                        <a:buFont typeface="Arial" panose="020B0604020202020204" pitchFamily="34" charset="0"/>
                        <a:buNone/>
                        <a:defRPr/>
                      </a:pPr>
                      <a:r>
                        <a:rPr lang="en-US" sz="9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US" sz="900" b="1" dirty="0">
                          <a:solidFill>
                            <a:schemeClr val="tx1"/>
                          </a:solidFill>
                        </a:rPr>
                        <a:t>196%</a:t>
                      </a:r>
                    </a:p>
                    <a:p>
                      <a:pPr marL="0" lvl="0" indent="0" fontAlgn="base">
                        <a:lnSpc>
                          <a:spcPct val="150000"/>
                        </a:lnSpc>
                        <a:spcBef>
                          <a:spcPct val="0"/>
                        </a:spcBef>
                        <a:spcAft>
                          <a:spcPct val="0"/>
                        </a:spcAft>
                        <a:buFont typeface="Arial" panose="020B0604020202020204" pitchFamily="34" charset="0"/>
                        <a:buNone/>
                        <a:defRPr/>
                      </a:pPr>
                      <a:r>
                        <a:rPr lang="en-US" sz="900" b="1" dirty="0">
                          <a:solidFill>
                            <a:schemeClr val="tx1"/>
                          </a:solidFill>
                        </a:rPr>
                        <a:t>97%</a:t>
                      </a:r>
                    </a:p>
                    <a:p>
                      <a:pPr marL="0" lvl="0" indent="0" fontAlgn="base">
                        <a:lnSpc>
                          <a:spcPct val="150000"/>
                        </a:lnSpc>
                        <a:spcBef>
                          <a:spcPct val="0"/>
                        </a:spcBef>
                        <a:spcAft>
                          <a:spcPct val="0"/>
                        </a:spcAft>
                        <a:buFont typeface="Arial" panose="020B0604020202020204" pitchFamily="34" charset="0"/>
                        <a:buNone/>
                        <a:defRPr/>
                      </a:pPr>
                      <a:endParaRPr lang="en-US" sz="9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7548370"/>
                  </a:ext>
                </a:extLst>
              </a:tr>
            </a:tbl>
          </a:graphicData>
        </a:graphic>
      </p:graphicFrame>
      <p:sp>
        <p:nvSpPr>
          <p:cNvPr id="10" name="Slide Number Placeholder 9">
            <a:extLst>
              <a:ext uri="{FF2B5EF4-FFF2-40B4-BE49-F238E27FC236}">
                <a16:creationId xmlns:a16="http://schemas.microsoft.com/office/drawing/2014/main" id="{0A892D58-3C39-EF4C-BAB2-0019C61DB4D2}"/>
              </a:ext>
            </a:extLst>
          </p:cNvPr>
          <p:cNvSpPr>
            <a:spLocks noGrp="1"/>
          </p:cNvSpPr>
          <p:nvPr>
            <p:ph type="sldNum" sz="quarter" idx="12"/>
          </p:nvPr>
        </p:nvSpPr>
        <p:spPr/>
        <p:txBody>
          <a:bodyPr/>
          <a:lstStyle/>
          <a:p>
            <a:fld id="{093862CD-2CE4-D846-9F15-15300DCE1BBC}" type="slidenum">
              <a:rPr lang="en-US" smtClean="0"/>
              <a:pPr/>
              <a:t>11</a:t>
            </a:fld>
            <a:endParaRPr lang="en-US" dirty="0"/>
          </a:p>
        </p:txBody>
      </p:sp>
    </p:spTree>
    <p:extLst>
      <p:ext uri="{BB962C8B-B14F-4D97-AF65-F5344CB8AC3E}">
        <p14:creationId xmlns:p14="http://schemas.microsoft.com/office/powerpoint/2010/main" val="13676986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112" y="1022562"/>
            <a:ext cx="7947347" cy="325577"/>
          </a:xfrm>
        </p:spPr>
        <p:txBody>
          <a:bodyPr>
            <a:noAutofit/>
          </a:bodyPr>
          <a:lstStyle/>
          <a:p>
            <a:pPr algn="ctr"/>
            <a:r>
              <a:rPr lang="en-ZA" sz="2400" dirty="0">
                <a:solidFill>
                  <a:schemeClr val="bg1"/>
                </a:solidFill>
              </a:rPr>
              <a:t>Areas of Non-Performance </a:t>
            </a:r>
          </a:p>
        </p:txBody>
      </p:sp>
      <p:sp>
        <p:nvSpPr>
          <p:cNvPr id="3" name="Content Placeholder 2"/>
          <p:cNvSpPr>
            <a:spLocks noGrp="1"/>
          </p:cNvSpPr>
          <p:nvPr>
            <p:ph idx="1"/>
          </p:nvPr>
        </p:nvSpPr>
        <p:spPr>
          <a:xfrm>
            <a:off x="146307" y="1672321"/>
            <a:ext cx="8874535" cy="5427617"/>
          </a:xfrm>
        </p:spPr>
        <p:txBody>
          <a:bodyPr>
            <a:normAutofit/>
          </a:bodyPr>
          <a:lstStyle/>
          <a:p>
            <a:pPr marL="0" indent="0" fontAlgn="base">
              <a:lnSpc>
                <a:spcPct val="150000"/>
              </a:lnSpc>
              <a:spcAft>
                <a:spcPct val="0"/>
              </a:spcAft>
              <a:buNone/>
              <a:defRPr/>
            </a:pPr>
            <a:endParaRPr lang="en-US" b="1" i="1" kern="0" dirty="0">
              <a:solidFill>
                <a:srgbClr val="FF0000"/>
              </a:solidFill>
              <a:ea typeface="ＭＳ Ｐゴシック"/>
            </a:endParaRPr>
          </a:p>
          <a:p>
            <a:pPr marL="0" indent="0">
              <a:buNone/>
            </a:pPr>
            <a:endParaRPr lang="en-US" dirty="0"/>
          </a:p>
          <a:p>
            <a:pPr marL="0" indent="0">
              <a:buNone/>
            </a:pPr>
            <a:endParaRPr lang="en-US" dirty="0"/>
          </a:p>
          <a:p>
            <a:pPr marL="0" indent="0" fontAlgn="base">
              <a:lnSpc>
                <a:spcPct val="150000"/>
              </a:lnSpc>
              <a:spcAft>
                <a:spcPct val="0"/>
              </a:spcAft>
              <a:buNone/>
              <a:defRPr/>
            </a:pPr>
            <a:endParaRPr lang="en-ZA" sz="2500" dirty="0"/>
          </a:p>
          <a:p>
            <a:pPr fontAlgn="base">
              <a:lnSpc>
                <a:spcPct val="150000"/>
              </a:lnSpc>
              <a:spcAft>
                <a:spcPct val="0"/>
              </a:spcAft>
              <a:defRPr/>
            </a:pPr>
            <a:endParaRPr lang="en-US" altLang="en-US" dirty="0"/>
          </a:p>
          <a:p>
            <a:pPr fontAlgn="base">
              <a:lnSpc>
                <a:spcPct val="150000"/>
              </a:lnSpc>
              <a:spcAft>
                <a:spcPct val="0"/>
              </a:spcAft>
              <a:defRPr/>
            </a:pPr>
            <a:endParaRPr lang="en-US" altLang="en-US" dirty="0"/>
          </a:p>
          <a:p>
            <a:pPr marL="0" indent="0" fontAlgn="base">
              <a:spcAft>
                <a:spcPct val="0"/>
              </a:spcAft>
              <a:buNone/>
              <a:defRPr/>
            </a:pPr>
            <a:endParaRPr lang="en-US" altLang="en-US" sz="2200" dirty="0"/>
          </a:p>
          <a:p>
            <a:pPr marL="0" indent="0" fontAlgn="base">
              <a:spcAft>
                <a:spcPct val="0"/>
              </a:spcAft>
              <a:buNone/>
              <a:defRPr/>
            </a:pPr>
            <a:endParaRPr lang="en-US" altLang="en-US" sz="2200" dirty="0"/>
          </a:p>
        </p:txBody>
      </p:sp>
      <p:sp>
        <p:nvSpPr>
          <p:cNvPr id="4" name="Slide Number Placeholder 3">
            <a:extLst>
              <a:ext uri="{FF2B5EF4-FFF2-40B4-BE49-F238E27FC236}">
                <a16:creationId xmlns:a16="http://schemas.microsoft.com/office/drawing/2014/main" id="{3FE7E40F-CAC1-5E4B-B237-30E8FCDE89CB}"/>
              </a:ext>
            </a:extLst>
          </p:cNvPr>
          <p:cNvSpPr>
            <a:spLocks noGrp="1"/>
          </p:cNvSpPr>
          <p:nvPr>
            <p:ph type="sldNum" sz="quarter" idx="12"/>
          </p:nvPr>
        </p:nvSpPr>
        <p:spPr/>
        <p:txBody>
          <a:bodyPr/>
          <a:lstStyle/>
          <a:p>
            <a:fld id="{093862CD-2CE4-D846-9F15-15300DCE1BBC}" type="slidenum">
              <a:rPr lang="en-US" smtClean="0"/>
              <a:pPr/>
              <a:t>12</a:t>
            </a:fld>
            <a:endParaRPr lang="en-US" dirty="0"/>
          </a:p>
        </p:txBody>
      </p:sp>
      <p:pic>
        <p:nvPicPr>
          <p:cNvPr id="5" name="Picture 4"/>
          <p:cNvPicPr>
            <a:picLocks noChangeAspect="1"/>
          </p:cNvPicPr>
          <p:nvPr/>
        </p:nvPicPr>
        <p:blipFill>
          <a:blip r:embed="rId3"/>
          <a:stretch>
            <a:fillRect/>
          </a:stretch>
        </p:blipFill>
        <p:spPr>
          <a:xfrm>
            <a:off x="973907" y="1431348"/>
            <a:ext cx="7672552" cy="6370551"/>
          </a:xfrm>
          <a:prstGeom prst="rect">
            <a:avLst/>
          </a:prstGeom>
        </p:spPr>
      </p:pic>
    </p:spTree>
    <p:extLst>
      <p:ext uri="{BB962C8B-B14F-4D97-AF65-F5344CB8AC3E}">
        <p14:creationId xmlns:p14="http://schemas.microsoft.com/office/powerpoint/2010/main" val="3798553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4568" y="1051033"/>
            <a:ext cx="8087031" cy="207447"/>
          </a:xfrm>
          <a:ln>
            <a:solidFill>
              <a:schemeClr val="accent1"/>
            </a:solidFill>
          </a:ln>
        </p:spPr>
        <p:txBody>
          <a:bodyPr>
            <a:noAutofit/>
          </a:bodyPr>
          <a:lstStyle/>
          <a:p>
            <a:pPr algn="ctr" defTabSz="914400" fontAlgn="ctr">
              <a:lnSpc>
                <a:spcPts val="1300"/>
              </a:lnSpc>
              <a:spcBef>
                <a:spcPts val="0"/>
              </a:spcBef>
              <a:tabLst>
                <a:tab pos="180340" algn="l"/>
                <a:tab pos="360045" algn="l"/>
                <a:tab pos="540385" algn="l"/>
              </a:tabLst>
            </a:pPr>
            <a:r>
              <a:rPr lang="en-US" sz="1800" dirty="0">
                <a:solidFill>
                  <a:schemeClr val="bg1"/>
                </a:solidFill>
                <a:ea typeface="MS Mincho"/>
              </a:rPr>
              <a:t>Financial Management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64429001"/>
              </p:ext>
            </p:extLst>
          </p:nvPr>
        </p:nvGraphicFramePr>
        <p:xfrm>
          <a:off x="3354" y="1345324"/>
          <a:ext cx="8988245" cy="3579769"/>
        </p:xfrm>
        <a:graphic>
          <a:graphicData uri="http://schemas.openxmlformats.org/drawingml/2006/table">
            <a:tbl>
              <a:tblPr firstRow="1" bandRow="1">
                <a:tableStyleId>{69012ECD-51FC-41F1-AA8D-1B2483CD663E}</a:tableStyleId>
              </a:tblPr>
              <a:tblGrid>
                <a:gridCol w="3806023">
                  <a:extLst>
                    <a:ext uri="{9D8B030D-6E8A-4147-A177-3AD203B41FA5}">
                      <a16:colId xmlns:a16="http://schemas.microsoft.com/office/drawing/2014/main" val="58908047"/>
                    </a:ext>
                  </a:extLst>
                </a:gridCol>
                <a:gridCol w="686451">
                  <a:extLst>
                    <a:ext uri="{9D8B030D-6E8A-4147-A177-3AD203B41FA5}">
                      <a16:colId xmlns:a16="http://schemas.microsoft.com/office/drawing/2014/main" val="3028574587"/>
                    </a:ext>
                  </a:extLst>
                </a:gridCol>
                <a:gridCol w="937828">
                  <a:extLst>
                    <a:ext uri="{9D8B030D-6E8A-4147-A177-3AD203B41FA5}">
                      <a16:colId xmlns:a16="http://schemas.microsoft.com/office/drawing/2014/main" val="2152750006"/>
                    </a:ext>
                  </a:extLst>
                </a:gridCol>
                <a:gridCol w="1208540">
                  <a:extLst>
                    <a:ext uri="{9D8B030D-6E8A-4147-A177-3AD203B41FA5}">
                      <a16:colId xmlns:a16="http://schemas.microsoft.com/office/drawing/2014/main" val="2867781618"/>
                    </a:ext>
                  </a:extLst>
                </a:gridCol>
                <a:gridCol w="768633">
                  <a:extLst>
                    <a:ext uri="{9D8B030D-6E8A-4147-A177-3AD203B41FA5}">
                      <a16:colId xmlns:a16="http://schemas.microsoft.com/office/drawing/2014/main" val="2184089335"/>
                    </a:ext>
                  </a:extLst>
                </a:gridCol>
                <a:gridCol w="1580770">
                  <a:extLst>
                    <a:ext uri="{9D8B030D-6E8A-4147-A177-3AD203B41FA5}">
                      <a16:colId xmlns:a16="http://schemas.microsoft.com/office/drawing/2014/main" val="3102848622"/>
                    </a:ext>
                  </a:extLst>
                </a:gridCol>
              </a:tblGrid>
              <a:tr h="497178">
                <a:tc>
                  <a:txBody>
                    <a:bodyPr/>
                    <a:lstStyle/>
                    <a:p>
                      <a:pPr algn="ctr"/>
                      <a:r>
                        <a:rPr lang="en-US" sz="1200" b="1" dirty="0">
                          <a:solidFill>
                            <a:schemeClr val="bg1"/>
                          </a:solidFill>
                        </a:rPr>
                        <a:t>Outputs/ key deliverables</a:t>
                      </a:r>
                      <a:endParaRPr lang="en-US" sz="1200" b="1" dirty="0">
                        <a:solidFill>
                          <a:schemeClr val="bg1"/>
                        </a:solidFill>
                        <a:latin typeface="Arial" panose="020B0604020202020204" pitchFamily="34" charset="0"/>
                        <a:cs typeface="Arial" panose="020B0604020202020204" pitchFamily="34" charset="0"/>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en-US" sz="1200" b="1" dirty="0">
                          <a:solidFill>
                            <a:schemeClr val="bg1"/>
                          </a:solidFill>
                        </a:rPr>
                        <a:t>Annual Target</a:t>
                      </a:r>
                      <a:endParaRPr lang="en-US" sz="1200" b="1" dirty="0">
                        <a:solidFill>
                          <a:schemeClr val="bg1"/>
                        </a:solidFill>
                        <a:latin typeface="Arial" panose="020B0604020202020204" pitchFamily="34" charset="0"/>
                        <a:cs typeface="Arial" panose="020B0604020202020204" pitchFamily="34" charset="0"/>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en-US" sz="1200" b="1" baseline="0" dirty="0">
                          <a:solidFill>
                            <a:schemeClr val="bg1"/>
                          </a:solidFill>
                        </a:rPr>
                        <a:t>Quarter 4</a:t>
                      </a:r>
                    </a:p>
                    <a:p>
                      <a:pPr algn="ctr"/>
                      <a:r>
                        <a:rPr lang="en-US" sz="1200" b="1" baseline="0" dirty="0">
                          <a:solidFill>
                            <a:schemeClr val="bg1"/>
                          </a:solidFill>
                        </a:rPr>
                        <a:t> Target </a:t>
                      </a:r>
                      <a:endParaRPr lang="en-US" sz="1200" b="1" dirty="0">
                        <a:solidFill>
                          <a:schemeClr val="bg1"/>
                        </a:solidFill>
                        <a:latin typeface="Arial" panose="020B0604020202020204" pitchFamily="34" charset="0"/>
                        <a:cs typeface="Arial" panose="020B0604020202020204" pitchFamily="34" charset="0"/>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en-US" sz="1200" b="1" baseline="0" dirty="0">
                          <a:solidFill>
                            <a:schemeClr val="bg1"/>
                          </a:solidFill>
                          <a:latin typeface="+mn-lt"/>
                          <a:cs typeface="Arial" panose="020B0604020202020204" pitchFamily="34" charset="0"/>
                        </a:rPr>
                        <a:t>Actual Quarter</a:t>
                      </a:r>
                    </a:p>
                    <a:p>
                      <a:pPr algn="ctr"/>
                      <a:r>
                        <a:rPr lang="en-US" sz="1200" b="1" baseline="0" dirty="0">
                          <a:solidFill>
                            <a:schemeClr val="bg1"/>
                          </a:solidFill>
                          <a:latin typeface="+mn-lt"/>
                          <a:cs typeface="Arial" panose="020B0604020202020204" pitchFamily="34" charset="0"/>
                        </a:rPr>
                        <a:t>Performance</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mn-lt"/>
                          <a:ea typeface="+mn-ea"/>
                          <a:cs typeface="+mn-cs"/>
                        </a:rPr>
                        <a:t>Average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mn-lt"/>
                          <a:ea typeface="+mn-ea"/>
                          <a:cs typeface="+mn-cs"/>
                        </a:rPr>
                        <a:t>Variance </a:t>
                      </a:r>
                      <a:endParaRPr kumimoji="0" lang="en-US" sz="1200" b="1" i="0" u="none" strike="noStrike" kern="1200" cap="none" spc="0" normalizeH="0" baseline="0" noProof="0" dirty="0">
                        <a:ln>
                          <a:noFill/>
                        </a:ln>
                        <a:solidFill>
                          <a:prstClr val="white"/>
                        </a:solidFill>
                        <a:effectLst/>
                        <a:uLnTx/>
                        <a:uFillTx/>
                        <a:latin typeface="+mn-lt"/>
                        <a:ea typeface="+mn-ea"/>
                        <a:cs typeface="Arial" panose="020B0604020202020204" pitchFamily="34" charset="0"/>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l"/>
                      <a:r>
                        <a:rPr lang="en-US" sz="1200" b="1" dirty="0">
                          <a:solidFill>
                            <a:schemeClr val="bg1"/>
                          </a:solidFill>
                          <a:latin typeface="+mn-lt"/>
                          <a:cs typeface="Arial" panose="020B0604020202020204" pitchFamily="34" charset="0"/>
                        </a:rPr>
                        <a:t>Progress to</a:t>
                      </a:r>
                      <a:r>
                        <a:rPr lang="en-US" sz="1200" b="1" baseline="0" dirty="0">
                          <a:solidFill>
                            <a:schemeClr val="bg1"/>
                          </a:solidFill>
                          <a:latin typeface="+mn-lt"/>
                          <a:cs typeface="Arial" panose="020B0604020202020204" pitchFamily="34" charset="0"/>
                        </a:rPr>
                        <a:t> date Against AT</a:t>
                      </a:r>
                      <a:endParaRPr lang="en-US" sz="1200" b="1" dirty="0">
                        <a:solidFill>
                          <a:schemeClr val="bg1"/>
                        </a:solidFill>
                        <a:latin typeface="+mn-lt"/>
                        <a:cs typeface="Arial" panose="020B0604020202020204" pitchFamily="34" charset="0"/>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3082591">
                <a:tc>
                  <a:txBody>
                    <a:bodyPr/>
                    <a:lstStyle/>
                    <a:p>
                      <a:pPr marL="0" marR="0" algn="l" defTabSz="914400" rtl="0" eaLnBrk="1" fontAlgn="ctr" latinLnBrk="0" hangingPunct="1">
                        <a:lnSpc>
                          <a:spcPct val="100000"/>
                        </a:lnSpc>
                        <a:spcBef>
                          <a:spcPts val="0"/>
                        </a:spcBef>
                        <a:spcAft>
                          <a:spcPts val="0"/>
                        </a:spcAft>
                        <a:tabLst>
                          <a:tab pos="180340" algn="l"/>
                          <a:tab pos="360045" algn="l"/>
                          <a:tab pos="540385" algn="l"/>
                        </a:tabLst>
                      </a:pPr>
                      <a:r>
                        <a:rPr lang="en-US" sz="1000" b="0" i="0" kern="1200" dirty="0">
                          <a:solidFill>
                            <a:schemeClr val="tx1"/>
                          </a:solidFill>
                          <a:effectLst/>
                          <a:latin typeface="+mn-lt"/>
                          <a:ea typeface="MS Mincho"/>
                          <a:cs typeface="Arial" panose="020B0604020202020204" pitchFamily="34" charset="0"/>
                        </a:rPr>
                        <a:t>Invoices paid within 10  working days of receipt</a:t>
                      </a:r>
                    </a:p>
                    <a:p>
                      <a:pPr marL="0" marR="0" algn="l" defTabSz="914400" rtl="0" eaLnBrk="1" fontAlgn="ctr" latinLnBrk="0" hangingPunct="1">
                        <a:lnSpc>
                          <a:spcPct val="1000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l" defTabSz="914400" rtl="0" eaLnBrk="1" fontAlgn="ctr" latinLnBrk="0" hangingPunct="1">
                        <a:lnSpc>
                          <a:spcPct val="100000"/>
                        </a:lnSpc>
                        <a:spcBef>
                          <a:spcPts val="0"/>
                        </a:spcBef>
                        <a:spcAft>
                          <a:spcPts val="0"/>
                        </a:spcAft>
                        <a:tabLst>
                          <a:tab pos="180340" algn="l"/>
                          <a:tab pos="360045" algn="l"/>
                          <a:tab pos="540385" algn="l"/>
                        </a:tabLst>
                      </a:pPr>
                      <a:r>
                        <a:rPr lang="en-US" sz="900" b="0" i="1" kern="1200" dirty="0">
                          <a:solidFill>
                            <a:schemeClr val="tx1"/>
                          </a:solidFill>
                          <a:effectLst/>
                          <a:latin typeface="+mn-lt"/>
                          <a:ea typeface="MS Mincho"/>
                          <a:cs typeface="Arial" panose="020B0604020202020204" pitchFamily="34" charset="0"/>
                        </a:rPr>
                        <a:t>Invoices paid within 15  working days of receipt</a:t>
                      </a:r>
                    </a:p>
                    <a:p>
                      <a:pPr marL="0" marR="0" algn="l" defTabSz="914400" rtl="0" eaLnBrk="1" fontAlgn="ctr" latinLnBrk="0" hangingPunct="1">
                        <a:lnSpc>
                          <a:spcPct val="100000"/>
                        </a:lnSpc>
                        <a:spcBef>
                          <a:spcPts val="0"/>
                        </a:spcBef>
                        <a:spcAft>
                          <a:spcPts val="0"/>
                        </a:spcAft>
                        <a:tabLst>
                          <a:tab pos="180340" algn="l"/>
                          <a:tab pos="360045" algn="l"/>
                          <a:tab pos="540385" algn="l"/>
                        </a:tabLst>
                      </a:pPr>
                      <a:endParaRPr lang="en-US" sz="900" b="0" i="1" kern="1200" dirty="0">
                        <a:solidFill>
                          <a:schemeClr val="tx1"/>
                        </a:solidFill>
                        <a:effectLst/>
                        <a:latin typeface="+mn-lt"/>
                        <a:ea typeface="MS Mincho"/>
                        <a:cs typeface="Arial" panose="020B0604020202020204" pitchFamily="34" charset="0"/>
                      </a:endParaRPr>
                    </a:p>
                    <a:p>
                      <a:pPr marL="0" marR="0" indent="0" algn="l" defTabSz="914400" rtl="0" eaLnBrk="1" fontAlgn="ctr" latinLnBrk="0" hangingPunct="1">
                        <a:lnSpc>
                          <a:spcPct val="100000"/>
                        </a:lnSpc>
                        <a:spcBef>
                          <a:spcPts val="0"/>
                        </a:spcBef>
                        <a:spcAft>
                          <a:spcPts val="0"/>
                        </a:spcAft>
                        <a:buFont typeface="Arial" panose="020B0604020202020204" pitchFamily="34" charset="0"/>
                        <a:buNone/>
                        <a:tabLst>
                          <a:tab pos="180340" algn="l"/>
                          <a:tab pos="360045" algn="l"/>
                          <a:tab pos="540385" algn="l"/>
                        </a:tabLst>
                      </a:pPr>
                      <a:r>
                        <a:rPr lang="en-US" sz="900" b="0" i="1" kern="1200" dirty="0">
                          <a:solidFill>
                            <a:schemeClr val="tx1"/>
                          </a:solidFill>
                          <a:effectLst/>
                          <a:latin typeface="+mn-lt"/>
                          <a:ea typeface="MS Mincho"/>
                          <a:cs typeface="Arial" panose="020B0604020202020204" pitchFamily="34" charset="0"/>
                        </a:rPr>
                        <a:t>Invoices paid within 30  working days of receipt</a:t>
                      </a:r>
                    </a:p>
                    <a:p>
                      <a:pPr marL="0" marR="0" indent="0" algn="l" defTabSz="914400" rtl="0" eaLnBrk="1" fontAlgn="ctr" latinLnBrk="0" hangingPunct="1">
                        <a:lnSpc>
                          <a:spcPct val="100000"/>
                        </a:lnSpc>
                        <a:spcBef>
                          <a:spcPts val="0"/>
                        </a:spcBef>
                        <a:spcAft>
                          <a:spcPts val="0"/>
                        </a:spcAft>
                        <a:buFont typeface="Arial" panose="020B0604020202020204" pitchFamily="34" charset="0"/>
                        <a:buNone/>
                        <a:tabLst>
                          <a:tab pos="180340" algn="l"/>
                          <a:tab pos="360045" algn="l"/>
                          <a:tab pos="540385" algn="l"/>
                        </a:tabLst>
                      </a:pPr>
                      <a:endParaRPr lang="en-US" sz="1000" b="0" i="1" kern="1200" dirty="0">
                        <a:solidFill>
                          <a:schemeClr val="tx1"/>
                        </a:solidFill>
                        <a:effectLst/>
                        <a:latin typeface="+mn-lt"/>
                        <a:ea typeface="MS Mincho"/>
                        <a:cs typeface="Arial" panose="020B0604020202020204" pitchFamily="34" charset="0"/>
                      </a:endParaRPr>
                    </a:p>
                    <a:p>
                      <a:pPr marL="0" marR="0" indent="0" algn="l" defTabSz="914400" rtl="0" eaLnBrk="1" fontAlgn="ctr" latinLnBrk="0" hangingPunct="1">
                        <a:lnSpc>
                          <a:spcPct val="100000"/>
                        </a:lnSpc>
                        <a:spcBef>
                          <a:spcPts val="0"/>
                        </a:spcBef>
                        <a:spcAft>
                          <a:spcPts val="0"/>
                        </a:spcAft>
                        <a:buFont typeface="Arial" panose="020B0604020202020204" pitchFamily="34" charset="0"/>
                        <a:buNone/>
                        <a:tabLst>
                          <a:tab pos="180340" algn="l"/>
                          <a:tab pos="360045" algn="l"/>
                          <a:tab pos="540385" algn="l"/>
                        </a:tabLst>
                      </a:pPr>
                      <a:r>
                        <a:rPr lang="en-US" sz="1000" b="0" i="0" kern="1200" dirty="0">
                          <a:solidFill>
                            <a:schemeClr val="tx1"/>
                          </a:solidFill>
                          <a:effectLst/>
                          <a:latin typeface="+mn-lt"/>
                          <a:ea typeface="MS Mincho"/>
                          <a:cs typeface="Arial" panose="020B0604020202020204" pitchFamily="34" charset="0"/>
                        </a:rPr>
                        <a:t>Total procurement that targets businesses owned by Women</a:t>
                      </a:r>
                    </a:p>
                    <a:p>
                      <a:pPr marL="0" marR="0" indent="0" algn="l" defTabSz="914400" rtl="0" eaLnBrk="1" fontAlgn="ctr" latinLnBrk="0" hangingPunct="1">
                        <a:lnSpc>
                          <a:spcPct val="100000"/>
                        </a:lnSpc>
                        <a:spcBef>
                          <a:spcPts val="0"/>
                        </a:spcBef>
                        <a:spcAft>
                          <a:spcPts val="0"/>
                        </a:spcAft>
                        <a:buFont typeface="Arial" panose="020B0604020202020204" pitchFamily="34" charset="0"/>
                        <a:buNone/>
                        <a:tabLst>
                          <a:tab pos="180340" algn="l"/>
                          <a:tab pos="360045" algn="l"/>
                          <a:tab pos="540385" algn="l"/>
                        </a:tabLst>
                      </a:pPr>
                      <a:endParaRPr lang="en-US" sz="1000" b="0" i="0" kern="1200" dirty="0">
                        <a:solidFill>
                          <a:schemeClr val="tx1"/>
                        </a:solidFill>
                        <a:effectLst/>
                        <a:latin typeface="+mn-lt"/>
                        <a:ea typeface="MS Mincho"/>
                        <a:cs typeface="Arial" panose="020B0604020202020204" pitchFamily="34" charset="0"/>
                      </a:endParaRPr>
                    </a:p>
                    <a:p>
                      <a:pPr marL="0" marR="0" indent="0" algn="l" defTabSz="914400" rtl="0" eaLnBrk="1" fontAlgn="ctr" latinLnBrk="0" hangingPunct="1">
                        <a:lnSpc>
                          <a:spcPct val="100000"/>
                        </a:lnSpc>
                        <a:spcBef>
                          <a:spcPts val="0"/>
                        </a:spcBef>
                        <a:spcAft>
                          <a:spcPts val="0"/>
                        </a:spcAft>
                        <a:buFont typeface="Arial" panose="020B0604020202020204" pitchFamily="34" charset="0"/>
                        <a:buNone/>
                        <a:tabLst>
                          <a:tab pos="180340" algn="l"/>
                          <a:tab pos="360045" algn="l"/>
                          <a:tab pos="540385" algn="l"/>
                        </a:tabLst>
                      </a:pPr>
                      <a:r>
                        <a:rPr lang="en-US" sz="1000" b="0" i="0" kern="1200" dirty="0">
                          <a:solidFill>
                            <a:schemeClr val="tx1"/>
                          </a:solidFill>
                          <a:effectLst/>
                          <a:latin typeface="+mn-lt"/>
                          <a:ea typeface="MS Mincho"/>
                          <a:cs typeface="Arial" panose="020B0604020202020204" pitchFamily="34" charset="0"/>
                        </a:rPr>
                        <a:t>Total procurement that targets businesses owned by Youth</a:t>
                      </a:r>
                    </a:p>
                    <a:p>
                      <a:pPr marL="0" marR="0" indent="0" algn="l" defTabSz="914400" rtl="0" eaLnBrk="1" fontAlgn="ctr" latinLnBrk="0" hangingPunct="1">
                        <a:lnSpc>
                          <a:spcPct val="100000"/>
                        </a:lnSpc>
                        <a:spcBef>
                          <a:spcPts val="0"/>
                        </a:spcBef>
                        <a:spcAft>
                          <a:spcPts val="0"/>
                        </a:spcAft>
                        <a:buFont typeface="Arial" panose="020B0604020202020204" pitchFamily="34" charset="0"/>
                        <a:buNone/>
                        <a:tabLst>
                          <a:tab pos="180340" algn="l"/>
                          <a:tab pos="360045" algn="l"/>
                          <a:tab pos="540385" algn="l"/>
                        </a:tabLst>
                      </a:pPr>
                      <a:endParaRPr lang="en-US" sz="1000" b="0" i="0" kern="1200" dirty="0">
                        <a:solidFill>
                          <a:schemeClr val="tx1"/>
                        </a:solidFill>
                        <a:effectLst/>
                        <a:latin typeface="+mn-lt"/>
                        <a:ea typeface="MS Mincho"/>
                        <a:cs typeface="Arial" panose="020B0604020202020204" pitchFamily="34" charset="0"/>
                      </a:endParaRPr>
                    </a:p>
                    <a:p>
                      <a:pPr marL="0" marR="0" indent="0" algn="l" defTabSz="914400" rtl="0" eaLnBrk="1" fontAlgn="ctr" latinLnBrk="0" hangingPunct="1">
                        <a:lnSpc>
                          <a:spcPct val="100000"/>
                        </a:lnSpc>
                        <a:spcBef>
                          <a:spcPts val="0"/>
                        </a:spcBef>
                        <a:spcAft>
                          <a:spcPts val="0"/>
                        </a:spcAft>
                        <a:buFont typeface="Arial" panose="020B0604020202020204" pitchFamily="34" charset="0"/>
                        <a:buNone/>
                        <a:tabLst>
                          <a:tab pos="180340" algn="l"/>
                          <a:tab pos="360045" algn="l"/>
                          <a:tab pos="540385" algn="l"/>
                        </a:tabLst>
                      </a:pPr>
                      <a:r>
                        <a:rPr lang="en-US" sz="1000" b="0" i="0" kern="1200" dirty="0">
                          <a:solidFill>
                            <a:schemeClr val="tx1"/>
                          </a:solidFill>
                          <a:effectLst/>
                          <a:latin typeface="+mn-lt"/>
                          <a:ea typeface="MS Mincho"/>
                          <a:cs typeface="Arial" panose="020B0604020202020204" pitchFamily="34" charset="0"/>
                        </a:rPr>
                        <a:t>Total procurement that targets businesses owned by </a:t>
                      </a:r>
                      <a:r>
                        <a:rPr lang="en-US" sz="1000" b="0" i="0" kern="1200" dirty="0" err="1">
                          <a:solidFill>
                            <a:schemeClr val="tx1"/>
                          </a:solidFill>
                          <a:effectLst/>
                          <a:latin typeface="+mn-lt"/>
                          <a:ea typeface="MS Mincho"/>
                          <a:cs typeface="Arial" panose="020B0604020202020204" pitchFamily="34" charset="0"/>
                        </a:rPr>
                        <a:t>PwDs</a:t>
                      </a:r>
                      <a:endParaRPr lang="en-US" sz="1000" b="0" i="0" kern="1200" dirty="0">
                        <a:solidFill>
                          <a:schemeClr val="tx1"/>
                        </a:solidFill>
                        <a:effectLst/>
                        <a:latin typeface="+mn-lt"/>
                        <a:ea typeface="MS Mincho"/>
                        <a:cs typeface="Arial" panose="020B0604020202020204" pitchFamily="34" charset="0"/>
                      </a:endParaRPr>
                    </a:p>
                    <a:p>
                      <a:pPr marL="0" marR="0" indent="0" algn="l" defTabSz="914400" rtl="0" eaLnBrk="1" fontAlgn="ctr" latinLnBrk="0" hangingPunct="1">
                        <a:lnSpc>
                          <a:spcPct val="100000"/>
                        </a:lnSpc>
                        <a:spcBef>
                          <a:spcPts val="0"/>
                        </a:spcBef>
                        <a:spcAft>
                          <a:spcPts val="0"/>
                        </a:spcAft>
                        <a:buFont typeface="Arial" panose="020B0604020202020204" pitchFamily="34" charset="0"/>
                        <a:buNone/>
                        <a:tabLst>
                          <a:tab pos="180340" algn="l"/>
                          <a:tab pos="360045" algn="l"/>
                          <a:tab pos="540385" algn="l"/>
                        </a:tabLst>
                      </a:pPr>
                      <a:endParaRPr lang="en-US" sz="1000" b="0" i="0" kern="1200" dirty="0">
                        <a:solidFill>
                          <a:schemeClr val="tx1"/>
                        </a:solidFill>
                        <a:effectLst/>
                        <a:latin typeface="+mn-lt"/>
                        <a:ea typeface="MS Mincho"/>
                        <a:cs typeface="Arial" panose="020B0604020202020204" pitchFamily="34" charset="0"/>
                      </a:endParaRPr>
                    </a:p>
                    <a:p>
                      <a:pPr marL="0" marR="0" indent="0" algn="l" defTabSz="914400" rtl="0" eaLnBrk="1" fontAlgn="ctr" latinLnBrk="0" hangingPunct="1">
                        <a:lnSpc>
                          <a:spcPct val="100000"/>
                        </a:lnSpc>
                        <a:spcBef>
                          <a:spcPts val="0"/>
                        </a:spcBef>
                        <a:spcAft>
                          <a:spcPts val="0"/>
                        </a:spcAft>
                        <a:buFont typeface="Arial" panose="020B0604020202020204" pitchFamily="34" charset="0"/>
                        <a:buNone/>
                        <a:tabLst>
                          <a:tab pos="180340" algn="l"/>
                          <a:tab pos="360045" algn="l"/>
                          <a:tab pos="540385" algn="l"/>
                        </a:tabLst>
                      </a:pPr>
                      <a:r>
                        <a:rPr lang="en-US" sz="1000" b="0" i="0" kern="1200" dirty="0">
                          <a:solidFill>
                            <a:schemeClr val="tx1"/>
                          </a:solidFill>
                          <a:effectLst/>
                          <a:latin typeface="+mn-lt"/>
                          <a:ea typeface="MS Mincho"/>
                          <a:cs typeface="Arial" panose="020B0604020202020204" pitchFamily="34" charset="0"/>
                        </a:rPr>
                        <a:t>Total procurement that targets businesses owned by  Military Veterans</a:t>
                      </a:r>
                    </a:p>
                    <a:p>
                      <a:pPr marL="0" marR="0" indent="0" algn="l" defTabSz="914400" rtl="0" eaLnBrk="1" fontAlgn="ctr" latinLnBrk="0" hangingPunct="1">
                        <a:lnSpc>
                          <a:spcPct val="100000"/>
                        </a:lnSpc>
                        <a:spcBef>
                          <a:spcPts val="0"/>
                        </a:spcBef>
                        <a:spcAft>
                          <a:spcPts val="0"/>
                        </a:spcAft>
                        <a:buFont typeface="Arial" panose="020B0604020202020204" pitchFamily="34" charset="0"/>
                        <a:buNone/>
                        <a:tabLst>
                          <a:tab pos="180340" algn="l"/>
                          <a:tab pos="360045" algn="l"/>
                          <a:tab pos="540385" algn="l"/>
                        </a:tabLst>
                      </a:pPr>
                      <a:endParaRPr lang="en-US" sz="1000" b="0" i="1" kern="1200" dirty="0">
                        <a:solidFill>
                          <a:schemeClr val="tx1"/>
                        </a:solidFill>
                        <a:effectLst/>
                        <a:latin typeface="+mn-lt"/>
                        <a:ea typeface="MS Mincho"/>
                        <a:cs typeface="Arial" panose="020B0604020202020204" pitchFamily="34" charset="0"/>
                      </a:endParaRPr>
                    </a:p>
                    <a:p>
                      <a:pPr marL="0" marR="0" indent="0" algn="l" defTabSz="914400" rtl="0" eaLnBrk="1" fontAlgn="ctr" latinLnBrk="0" hangingPunct="1">
                        <a:lnSpc>
                          <a:spcPct val="100000"/>
                        </a:lnSpc>
                        <a:spcBef>
                          <a:spcPts val="0"/>
                        </a:spcBef>
                        <a:spcAft>
                          <a:spcPts val="0"/>
                        </a:spcAft>
                        <a:buFont typeface="Arial" panose="020B0604020202020204" pitchFamily="34" charset="0"/>
                        <a:buNone/>
                        <a:tabLst>
                          <a:tab pos="180340" algn="l"/>
                          <a:tab pos="360045" algn="l"/>
                          <a:tab pos="540385" algn="l"/>
                        </a:tabLst>
                      </a:pPr>
                      <a:endParaRPr lang="en-US" sz="1000" b="0" i="0" kern="1200" dirty="0">
                        <a:solidFill>
                          <a:schemeClr val="tx1"/>
                        </a:solidFill>
                        <a:effectLst/>
                        <a:latin typeface="+mn-lt"/>
                        <a:ea typeface="MS Mincho"/>
                        <a:cs typeface="Arial" panose="020B0604020202020204" pitchFamily="34" charset="0"/>
                      </a:endParaRPr>
                    </a:p>
                    <a:p>
                      <a:pPr marL="0" marR="0" indent="0" algn="l" defTabSz="914400" rtl="0" eaLnBrk="1" fontAlgn="ctr" latinLnBrk="0" hangingPunct="1">
                        <a:lnSpc>
                          <a:spcPct val="100000"/>
                        </a:lnSpc>
                        <a:spcBef>
                          <a:spcPts val="0"/>
                        </a:spcBef>
                        <a:spcAft>
                          <a:spcPts val="0"/>
                        </a:spcAft>
                        <a:buFont typeface="Arial" panose="020B0604020202020204" pitchFamily="34" charset="0"/>
                        <a:buNone/>
                        <a:tabLst>
                          <a:tab pos="180340" algn="l"/>
                          <a:tab pos="360045" algn="l"/>
                          <a:tab pos="540385" algn="l"/>
                        </a:tabLst>
                      </a:pPr>
                      <a:r>
                        <a:rPr lang="en-US" sz="1000" b="0" i="0" kern="1200" dirty="0">
                          <a:solidFill>
                            <a:schemeClr val="tx1"/>
                          </a:solidFill>
                          <a:effectLst/>
                          <a:latin typeface="+mn-lt"/>
                          <a:ea typeface="MS Mincho"/>
                          <a:cs typeface="Arial" panose="020B0604020202020204" pitchFamily="34" charset="0"/>
                        </a:rPr>
                        <a:t>% Increase in department spend in township</a:t>
                      </a:r>
                    </a:p>
                    <a:p>
                      <a:pPr marL="0" marR="0" indent="0" algn="l" defTabSz="914400" rtl="0" eaLnBrk="1" fontAlgn="ctr" latinLnBrk="0" hangingPunct="1">
                        <a:lnSpc>
                          <a:spcPct val="100000"/>
                        </a:lnSpc>
                        <a:spcBef>
                          <a:spcPts val="0"/>
                        </a:spcBef>
                        <a:spcAft>
                          <a:spcPts val="0"/>
                        </a:spcAft>
                        <a:buFont typeface="Arial" panose="020B0604020202020204" pitchFamily="34" charset="0"/>
                        <a:buNone/>
                        <a:tabLst>
                          <a:tab pos="180340" algn="l"/>
                          <a:tab pos="360045" algn="l"/>
                          <a:tab pos="540385" algn="l"/>
                        </a:tabLst>
                      </a:pPr>
                      <a:endParaRPr lang="en-US" sz="1000" b="0" i="0" kern="1200" dirty="0">
                        <a:solidFill>
                          <a:schemeClr val="tx1"/>
                        </a:solidFill>
                        <a:effectLst/>
                        <a:latin typeface="+mn-lt"/>
                        <a:ea typeface="MS Mincho"/>
                        <a:cs typeface="Arial" panose="020B0604020202020204" pitchFamily="34" charset="0"/>
                      </a:endParaRPr>
                    </a:p>
                    <a:p>
                      <a:pPr marL="0" marR="0" indent="0" algn="l" defTabSz="914400" rtl="0" eaLnBrk="1" fontAlgn="ctr" latinLnBrk="0" hangingPunct="1">
                        <a:lnSpc>
                          <a:spcPct val="100000"/>
                        </a:lnSpc>
                        <a:spcBef>
                          <a:spcPts val="0"/>
                        </a:spcBef>
                        <a:spcAft>
                          <a:spcPts val="0"/>
                        </a:spcAft>
                        <a:buFont typeface="Arial" panose="020B0604020202020204" pitchFamily="34" charset="0"/>
                        <a:buNone/>
                        <a:tabLst>
                          <a:tab pos="180340" algn="l"/>
                          <a:tab pos="360045" algn="l"/>
                          <a:tab pos="540385" algn="l"/>
                        </a:tabLst>
                      </a:pPr>
                      <a:r>
                        <a:rPr lang="en-US" sz="1000" b="0" i="0" kern="1200" dirty="0">
                          <a:solidFill>
                            <a:schemeClr val="tx1"/>
                          </a:solidFill>
                          <a:effectLst/>
                          <a:latin typeface="+mn-lt"/>
                          <a:ea typeface="MS Mincho"/>
                          <a:cs typeface="Arial" panose="020B0604020202020204" pitchFamily="34" charset="0"/>
                        </a:rPr>
                        <a:t>Total procurement that targets on Co-operative businesses.</a:t>
                      </a: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457200" rtl="0" eaLnBrk="1" latinLnBrk="0" hangingPunct="1">
                        <a:lnSpc>
                          <a:spcPct val="100000"/>
                        </a:lnSpc>
                      </a:pPr>
                      <a:r>
                        <a:rPr lang="en-US" sz="1000" b="0" kern="1200" dirty="0">
                          <a:solidFill>
                            <a:schemeClr val="tx1"/>
                          </a:solidFill>
                          <a:effectLst/>
                          <a:latin typeface="+mn-lt"/>
                          <a:ea typeface="MS Mincho"/>
                          <a:cs typeface="Arial" panose="020B0604020202020204" pitchFamily="34" charset="0"/>
                        </a:rPr>
                        <a:t>100%</a:t>
                      </a:r>
                    </a:p>
                    <a:p>
                      <a:pPr marL="0" algn="ctr" defTabSz="457200" rtl="0" eaLnBrk="1" latinLnBrk="0" hangingPunct="1">
                        <a:lnSpc>
                          <a:spcPct val="100000"/>
                        </a:lnSpc>
                      </a:pPr>
                      <a:endParaRPr lang="en-US" sz="1000" b="0" kern="1200" dirty="0">
                        <a:solidFill>
                          <a:schemeClr val="tx1"/>
                        </a:solidFill>
                        <a:effectLst/>
                        <a:latin typeface="+mn-lt"/>
                        <a:ea typeface="MS Mincho"/>
                        <a:cs typeface="Arial" panose="020B0604020202020204" pitchFamily="34" charset="0"/>
                      </a:endParaRPr>
                    </a:p>
                    <a:p>
                      <a:pPr marL="0" algn="ctr" defTabSz="457200" rtl="0" eaLnBrk="1" latinLnBrk="0" hangingPunct="1">
                        <a:lnSpc>
                          <a:spcPct val="100000"/>
                        </a:lnSpc>
                      </a:pPr>
                      <a:r>
                        <a:rPr lang="en-US" sz="1000" b="0" kern="1200" dirty="0">
                          <a:solidFill>
                            <a:schemeClr val="tx1"/>
                          </a:solidFill>
                          <a:effectLst/>
                          <a:latin typeface="+mn-lt"/>
                          <a:ea typeface="MS Mincho"/>
                          <a:cs typeface="Arial" panose="020B0604020202020204" pitchFamily="34" charset="0"/>
                        </a:rPr>
                        <a:t>100%</a:t>
                      </a:r>
                    </a:p>
                    <a:p>
                      <a:pPr marL="0" algn="ctr" defTabSz="457200" rtl="0" eaLnBrk="1" latinLnBrk="0" hangingPunct="1">
                        <a:lnSpc>
                          <a:spcPct val="100000"/>
                        </a:lnSpc>
                      </a:pPr>
                      <a:endParaRPr lang="en-US" sz="1000" b="0" kern="1200" dirty="0">
                        <a:solidFill>
                          <a:schemeClr val="tx1"/>
                        </a:solidFill>
                        <a:effectLst/>
                        <a:latin typeface="+mn-lt"/>
                        <a:ea typeface="MS Mincho"/>
                        <a:cs typeface="Arial" panose="020B0604020202020204" pitchFamily="34" charset="0"/>
                      </a:endParaRPr>
                    </a:p>
                    <a:p>
                      <a:pPr marL="0" algn="ctr" defTabSz="457200" rtl="0" eaLnBrk="1" latinLnBrk="0" hangingPunct="1">
                        <a:lnSpc>
                          <a:spcPct val="100000"/>
                        </a:lnSpc>
                      </a:pPr>
                      <a:r>
                        <a:rPr lang="en-US" sz="1000" b="0" kern="1200" dirty="0">
                          <a:solidFill>
                            <a:schemeClr val="tx1"/>
                          </a:solidFill>
                          <a:effectLst/>
                          <a:latin typeface="+mn-lt"/>
                          <a:ea typeface="MS Mincho"/>
                          <a:cs typeface="Arial" panose="020B0604020202020204" pitchFamily="34" charset="0"/>
                        </a:rPr>
                        <a:t>100%</a:t>
                      </a:r>
                    </a:p>
                    <a:p>
                      <a:pPr marL="0" algn="ctr" defTabSz="457200" rtl="0" eaLnBrk="1" latinLnBrk="0" hangingPunct="1">
                        <a:lnSpc>
                          <a:spcPct val="100000"/>
                        </a:lnSpc>
                      </a:pPr>
                      <a:endParaRPr lang="en-US" sz="1000" b="0" kern="1200" dirty="0">
                        <a:solidFill>
                          <a:schemeClr val="tx1"/>
                        </a:solidFill>
                        <a:effectLst/>
                        <a:latin typeface="+mn-lt"/>
                        <a:ea typeface="MS Mincho"/>
                        <a:cs typeface="Arial" panose="020B0604020202020204" pitchFamily="34" charset="0"/>
                      </a:endParaRPr>
                    </a:p>
                    <a:p>
                      <a:pPr marL="0" algn="ctr" defTabSz="457200" rtl="0" eaLnBrk="1" latinLnBrk="0" hangingPunct="1">
                        <a:lnSpc>
                          <a:spcPct val="100000"/>
                        </a:lnSpc>
                      </a:pPr>
                      <a:r>
                        <a:rPr lang="en-US" sz="1000" b="0" kern="1200" dirty="0">
                          <a:solidFill>
                            <a:schemeClr val="tx1"/>
                          </a:solidFill>
                          <a:effectLst/>
                          <a:latin typeface="+mn-lt"/>
                          <a:ea typeface="MS Mincho"/>
                          <a:cs typeface="Arial" panose="020B0604020202020204" pitchFamily="34" charset="0"/>
                        </a:rPr>
                        <a:t>40%</a:t>
                      </a:r>
                    </a:p>
                    <a:p>
                      <a:pPr marL="0" algn="ctr" defTabSz="457200" rtl="0" eaLnBrk="1" latinLnBrk="0" hangingPunct="1">
                        <a:lnSpc>
                          <a:spcPct val="100000"/>
                        </a:lnSpc>
                      </a:pPr>
                      <a:endParaRPr lang="en-US" sz="1000" b="0" kern="1200" dirty="0">
                        <a:solidFill>
                          <a:schemeClr val="tx1"/>
                        </a:solidFill>
                        <a:effectLst/>
                        <a:latin typeface="+mn-lt"/>
                        <a:ea typeface="MS Mincho"/>
                        <a:cs typeface="Arial" panose="020B0604020202020204" pitchFamily="34" charset="0"/>
                      </a:endParaRPr>
                    </a:p>
                    <a:p>
                      <a:pPr marL="0" algn="ctr" defTabSz="457200" rtl="0" eaLnBrk="1" latinLnBrk="0" hangingPunct="1">
                        <a:lnSpc>
                          <a:spcPct val="100000"/>
                        </a:lnSpc>
                      </a:pPr>
                      <a:r>
                        <a:rPr lang="en-US" sz="1000" b="0" kern="1200" dirty="0">
                          <a:solidFill>
                            <a:schemeClr val="tx1"/>
                          </a:solidFill>
                          <a:effectLst/>
                          <a:latin typeface="+mn-lt"/>
                          <a:ea typeface="MS Mincho"/>
                          <a:cs typeface="Arial" panose="020B0604020202020204" pitchFamily="34" charset="0"/>
                        </a:rPr>
                        <a:t>30%</a:t>
                      </a:r>
                    </a:p>
                    <a:p>
                      <a:pPr marL="0" algn="ctr" defTabSz="457200" rtl="0" eaLnBrk="1" latinLnBrk="0" hangingPunct="1">
                        <a:lnSpc>
                          <a:spcPct val="100000"/>
                        </a:lnSpc>
                      </a:pPr>
                      <a:endParaRPr lang="en-US" sz="1000" b="0" kern="1200" dirty="0">
                        <a:solidFill>
                          <a:schemeClr val="tx1"/>
                        </a:solidFill>
                        <a:effectLst/>
                        <a:latin typeface="+mn-lt"/>
                        <a:ea typeface="MS Mincho"/>
                        <a:cs typeface="Arial" panose="020B0604020202020204" pitchFamily="34" charset="0"/>
                      </a:endParaRPr>
                    </a:p>
                    <a:p>
                      <a:pPr marL="0" algn="ctr" defTabSz="457200" rtl="0" eaLnBrk="1" latinLnBrk="0" hangingPunct="1">
                        <a:lnSpc>
                          <a:spcPct val="100000"/>
                        </a:lnSpc>
                      </a:pPr>
                      <a:r>
                        <a:rPr lang="en-US" sz="1000" b="0" kern="1200" dirty="0">
                          <a:solidFill>
                            <a:schemeClr val="tx1"/>
                          </a:solidFill>
                          <a:effectLst/>
                          <a:latin typeface="+mn-lt"/>
                          <a:ea typeface="MS Mincho"/>
                          <a:cs typeface="Arial" panose="020B0604020202020204" pitchFamily="34" charset="0"/>
                        </a:rPr>
                        <a:t>7%</a:t>
                      </a:r>
                    </a:p>
                    <a:p>
                      <a:pPr marL="0" algn="ctr" defTabSz="457200" rtl="0" eaLnBrk="1" latinLnBrk="0" hangingPunct="1">
                        <a:lnSpc>
                          <a:spcPct val="100000"/>
                        </a:lnSpc>
                      </a:pPr>
                      <a:endParaRPr lang="en-US" sz="1000" b="0" kern="1200" dirty="0">
                        <a:solidFill>
                          <a:schemeClr val="tx1"/>
                        </a:solidFill>
                        <a:effectLst/>
                        <a:latin typeface="+mn-lt"/>
                        <a:ea typeface="MS Mincho"/>
                        <a:cs typeface="Arial" panose="020B0604020202020204" pitchFamily="34" charset="0"/>
                      </a:endParaRPr>
                    </a:p>
                    <a:p>
                      <a:pPr marL="0" algn="ctr" defTabSz="457200" rtl="0" eaLnBrk="1" latinLnBrk="0" hangingPunct="1">
                        <a:lnSpc>
                          <a:spcPct val="100000"/>
                        </a:lnSpc>
                      </a:pPr>
                      <a:r>
                        <a:rPr lang="en-US" sz="1000" b="0" kern="1200" dirty="0">
                          <a:solidFill>
                            <a:schemeClr val="tx1"/>
                          </a:solidFill>
                          <a:effectLst/>
                          <a:latin typeface="+mn-lt"/>
                          <a:ea typeface="MS Mincho"/>
                          <a:cs typeface="Arial" panose="020B0604020202020204" pitchFamily="34" charset="0"/>
                        </a:rPr>
                        <a:t>0.2%</a:t>
                      </a:r>
                    </a:p>
                    <a:p>
                      <a:pPr marL="0" algn="ctr" defTabSz="457200" rtl="0" eaLnBrk="1" latinLnBrk="0" hangingPunct="1">
                        <a:lnSpc>
                          <a:spcPct val="100000"/>
                        </a:lnSpc>
                      </a:pPr>
                      <a:endParaRPr lang="en-US" sz="1000" b="0" kern="1200" dirty="0">
                        <a:solidFill>
                          <a:schemeClr val="tx1"/>
                        </a:solidFill>
                        <a:effectLst/>
                        <a:latin typeface="+mn-lt"/>
                        <a:ea typeface="MS Mincho"/>
                        <a:cs typeface="Arial" panose="020B0604020202020204" pitchFamily="34" charset="0"/>
                      </a:endParaRPr>
                    </a:p>
                    <a:p>
                      <a:pPr marL="0" algn="ctr" defTabSz="457200" rtl="0" eaLnBrk="1" latinLnBrk="0" hangingPunct="1">
                        <a:lnSpc>
                          <a:spcPct val="100000"/>
                        </a:lnSpc>
                      </a:pPr>
                      <a:r>
                        <a:rPr lang="en-US" sz="1000" b="0" kern="1200" dirty="0">
                          <a:solidFill>
                            <a:schemeClr val="tx1"/>
                          </a:solidFill>
                          <a:effectLst/>
                          <a:latin typeface="+mn-lt"/>
                          <a:ea typeface="MS Mincho"/>
                          <a:cs typeface="Arial" panose="020B0604020202020204" pitchFamily="34" charset="0"/>
                        </a:rPr>
                        <a:t>40%</a:t>
                      </a:r>
                    </a:p>
                    <a:p>
                      <a:pPr marL="0" algn="ctr" defTabSz="457200" rtl="0" eaLnBrk="1" latinLnBrk="0" hangingPunct="1">
                        <a:lnSpc>
                          <a:spcPct val="100000"/>
                        </a:lnSpc>
                      </a:pPr>
                      <a:endParaRPr lang="en-US" sz="1000" b="0" kern="1200" dirty="0">
                        <a:solidFill>
                          <a:schemeClr val="tx1"/>
                        </a:solidFill>
                        <a:effectLst/>
                        <a:latin typeface="+mn-lt"/>
                        <a:ea typeface="MS Mincho"/>
                        <a:cs typeface="Arial" panose="020B0604020202020204" pitchFamily="34" charset="0"/>
                      </a:endParaRPr>
                    </a:p>
                    <a:p>
                      <a:pPr marL="0" algn="ctr" defTabSz="457200" rtl="0" eaLnBrk="1" latinLnBrk="0" hangingPunct="1">
                        <a:lnSpc>
                          <a:spcPct val="100000"/>
                        </a:lnSpc>
                      </a:pPr>
                      <a:r>
                        <a:rPr lang="en-US" sz="1000" b="0" kern="1200" dirty="0">
                          <a:solidFill>
                            <a:schemeClr val="tx1"/>
                          </a:solidFill>
                          <a:effectLst/>
                          <a:latin typeface="+mn-lt"/>
                          <a:ea typeface="MS Mincho"/>
                          <a:cs typeface="Arial" panose="020B0604020202020204" pitchFamily="34" charset="0"/>
                        </a:rPr>
                        <a:t>15%</a:t>
                      </a:r>
                    </a:p>
                    <a:p>
                      <a:pPr marL="0" algn="ctr" defTabSz="457200" rtl="0" eaLnBrk="1" latinLnBrk="0" hangingPunct="1">
                        <a:lnSpc>
                          <a:spcPct val="100000"/>
                        </a:lnSpc>
                      </a:pPr>
                      <a:endParaRPr lang="en-US" sz="1000" b="0" kern="1200" dirty="0">
                        <a:solidFill>
                          <a:schemeClr val="tx1"/>
                        </a:solidFill>
                        <a:effectLst/>
                        <a:latin typeface="+mn-lt"/>
                        <a:ea typeface="MS Mincho"/>
                        <a:cs typeface="Arial" panose="020B0604020202020204" pitchFamily="34" charset="0"/>
                      </a:endParaRPr>
                    </a:p>
                  </a:txBody>
                  <a:tcPr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1" kern="1200" dirty="0">
                          <a:solidFill>
                            <a:schemeClr val="tx1"/>
                          </a:solidFill>
                          <a:effectLst/>
                          <a:latin typeface="+mn-lt"/>
                          <a:ea typeface="MS Mincho"/>
                          <a:cs typeface="Arial" panose="020B0604020202020204" pitchFamily="34" charset="0"/>
                        </a:rPr>
                        <a:t>100%</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1" kern="1200" dirty="0">
                        <a:solidFill>
                          <a:schemeClr val="tx1"/>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1" kern="1200" dirty="0">
                          <a:solidFill>
                            <a:schemeClr val="tx1"/>
                          </a:solidFill>
                          <a:effectLst/>
                          <a:latin typeface="+mn-lt"/>
                          <a:ea typeface="MS Mincho"/>
                          <a:cs typeface="Arial" panose="020B0604020202020204" pitchFamily="34" charset="0"/>
                        </a:rPr>
                        <a:t>100%</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1" kern="1200" dirty="0">
                        <a:solidFill>
                          <a:schemeClr val="tx1"/>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1" kern="1200" dirty="0">
                          <a:solidFill>
                            <a:schemeClr val="tx1"/>
                          </a:solidFill>
                          <a:effectLst/>
                          <a:latin typeface="+mn-lt"/>
                          <a:ea typeface="MS Mincho"/>
                          <a:cs typeface="Arial" panose="020B0604020202020204" pitchFamily="34" charset="0"/>
                        </a:rPr>
                        <a:t>100%</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1" kern="1200" dirty="0">
                        <a:solidFill>
                          <a:schemeClr val="tx1"/>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1" kern="1200" dirty="0">
                          <a:solidFill>
                            <a:schemeClr val="tx1"/>
                          </a:solidFill>
                          <a:effectLst/>
                          <a:latin typeface="+mn-lt"/>
                          <a:ea typeface="MS Mincho"/>
                          <a:cs typeface="Arial" panose="020B0604020202020204" pitchFamily="34" charset="0"/>
                        </a:rPr>
                        <a:t>40%</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1" kern="1200" dirty="0">
                        <a:solidFill>
                          <a:schemeClr val="tx1"/>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1" kern="1200" dirty="0">
                          <a:solidFill>
                            <a:schemeClr val="tx1"/>
                          </a:solidFill>
                          <a:effectLst/>
                          <a:latin typeface="+mn-lt"/>
                          <a:ea typeface="MS Mincho"/>
                          <a:cs typeface="Arial" panose="020B0604020202020204" pitchFamily="34" charset="0"/>
                        </a:rPr>
                        <a:t>30%</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1" kern="1200" dirty="0">
                        <a:solidFill>
                          <a:schemeClr val="tx1"/>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1" kern="1200" dirty="0">
                          <a:solidFill>
                            <a:schemeClr val="tx1"/>
                          </a:solidFill>
                          <a:effectLst/>
                          <a:latin typeface="+mn-lt"/>
                          <a:ea typeface="MS Mincho"/>
                          <a:cs typeface="Arial" panose="020B0604020202020204" pitchFamily="34" charset="0"/>
                        </a:rPr>
                        <a:t>7%</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1" kern="1200" dirty="0">
                        <a:solidFill>
                          <a:schemeClr val="tx1"/>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1" kern="1200" dirty="0">
                          <a:solidFill>
                            <a:schemeClr val="tx1"/>
                          </a:solidFill>
                          <a:effectLst/>
                          <a:latin typeface="+mn-lt"/>
                          <a:ea typeface="MS Mincho"/>
                          <a:cs typeface="Arial" panose="020B0604020202020204" pitchFamily="34" charset="0"/>
                        </a:rPr>
                        <a:t>0.2%</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1" kern="1200" dirty="0">
                        <a:solidFill>
                          <a:schemeClr val="tx1"/>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1" kern="1200" dirty="0">
                          <a:solidFill>
                            <a:schemeClr val="tx1"/>
                          </a:solidFill>
                          <a:effectLst/>
                          <a:latin typeface="+mn-lt"/>
                          <a:ea typeface="MS Mincho"/>
                          <a:cs typeface="Arial" panose="020B0604020202020204" pitchFamily="34" charset="0"/>
                        </a:rPr>
                        <a:t>40%</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1" kern="1200" dirty="0">
                        <a:solidFill>
                          <a:schemeClr val="tx1"/>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1" kern="1200" dirty="0">
                          <a:solidFill>
                            <a:schemeClr val="tx1"/>
                          </a:solidFill>
                          <a:effectLst/>
                          <a:latin typeface="+mn-lt"/>
                          <a:ea typeface="MS Mincho"/>
                          <a:cs typeface="Arial" panose="020B0604020202020204" pitchFamily="34" charset="0"/>
                        </a:rPr>
                        <a:t>15%</a:t>
                      </a:r>
                    </a:p>
                  </a:txBody>
                  <a:tcPr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1" kern="1200" dirty="0">
                          <a:solidFill>
                            <a:srgbClr val="0033CC"/>
                          </a:solidFill>
                          <a:effectLst/>
                          <a:latin typeface="+mn-lt"/>
                          <a:ea typeface="MS Mincho"/>
                          <a:cs typeface="Arial" panose="020B0604020202020204" pitchFamily="34" charset="0"/>
                        </a:rPr>
                        <a:t>98%</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1" kern="1200" dirty="0">
                        <a:solidFill>
                          <a:srgbClr val="0033CC"/>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1" kern="1200" dirty="0">
                          <a:solidFill>
                            <a:srgbClr val="0033CC"/>
                          </a:solidFill>
                          <a:effectLst/>
                          <a:latin typeface="+mn-lt"/>
                          <a:ea typeface="MS Mincho"/>
                          <a:cs typeface="Arial" panose="020B0604020202020204" pitchFamily="34" charset="0"/>
                        </a:rPr>
                        <a:t>98%</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1" kern="1200" dirty="0">
                        <a:solidFill>
                          <a:srgbClr val="0033CC"/>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1" kern="1200" dirty="0">
                          <a:solidFill>
                            <a:srgbClr val="0033CC"/>
                          </a:solidFill>
                          <a:effectLst/>
                          <a:latin typeface="+mn-lt"/>
                          <a:ea typeface="MS Mincho"/>
                          <a:cs typeface="Arial" panose="020B0604020202020204" pitchFamily="34" charset="0"/>
                        </a:rPr>
                        <a:t>100%</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1" kern="1200" dirty="0">
                        <a:solidFill>
                          <a:srgbClr val="0033CC"/>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1" kern="1200" dirty="0">
                          <a:solidFill>
                            <a:srgbClr val="0033CC"/>
                          </a:solidFill>
                          <a:effectLst/>
                          <a:latin typeface="+mn-lt"/>
                          <a:ea typeface="MS Mincho"/>
                          <a:cs typeface="Arial" panose="020B0604020202020204" pitchFamily="34" charset="0"/>
                        </a:rPr>
                        <a:t>37%</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1" kern="1200" dirty="0">
                        <a:solidFill>
                          <a:srgbClr val="0033CC"/>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1" kern="1200" dirty="0">
                          <a:solidFill>
                            <a:srgbClr val="0033CC"/>
                          </a:solidFill>
                          <a:effectLst/>
                          <a:latin typeface="+mn-lt"/>
                          <a:ea typeface="MS Mincho"/>
                          <a:cs typeface="Arial" panose="020B0604020202020204" pitchFamily="34" charset="0"/>
                        </a:rPr>
                        <a:t>16%</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1" kern="1200" dirty="0">
                        <a:solidFill>
                          <a:srgbClr val="0033CC"/>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1" kern="1200" dirty="0">
                          <a:solidFill>
                            <a:srgbClr val="0033CC"/>
                          </a:solidFill>
                          <a:effectLst/>
                          <a:latin typeface="+mn-lt"/>
                          <a:ea typeface="MS Mincho"/>
                          <a:cs typeface="Arial" panose="020B0604020202020204" pitchFamily="34" charset="0"/>
                        </a:rPr>
                        <a:t>3%</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1" kern="1200" dirty="0">
                        <a:solidFill>
                          <a:srgbClr val="0033CC"/>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1" kern="1200" dirty="0">
                          <a:solidFill>
                            <a:srgbClr val="0033CC"/>
                          </a:solidFill>
                          <a:effectLst/>
                          <a:latin typeface="+mn-lt"/>
                          <a:ea typeface="MS Mincho"/>
                          <a:cs typeface="Arial" panose="020B0604020202020204" pitchFamily="34" charset="0"/>
                        </a:rPr>
                        <a:t>0%</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1" kern="1200" dirty="0">
                        <a:solidFill>
                          <a:srgbClr val="0033CC"/>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1" kern="1200" dirty="0">
                          <a:solidFill>
                            <a:srgbClr val="0033CC"/>
                          </a:solidFill>
                          <a:effectLst/>
                          <a:latin typeface="+mn-lt"/>
                          <a:ea typeface="MS Mincho"/>
                          <a:cs typeface="Arial" panose="020B0604020202020204" pitchFamily="34" charset="0"/>
                        </a:rPr>
                        <a:t>31%</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1" kern="1200" dirty="0">
                        <a:solidFill>
                          <a:srgbClr val="0033CC"/>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1" kern="1200" dirty="0">
                          <a:solidFill>
                            <a:srgbClr val="0033CC"/>
                          </a:solidFill>
                          <a:effectLst/>
                          <a:latin typeface="+mn-lt"/>
                          <a:ea typeface="MS Mincho"/>
                          <a:cs typeface="Arial" panose="020B0604020202020204" pitchFamily="34" charset="0"/>
                        </a:rPr>
                        <a:t>0%</a:t>
                      </a:r>
                    </a:p>
                  </a:txBody>
                  <a:tcPr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-2%</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-2%</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0%</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-3%</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-14%</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-4%</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-0.2%</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-9%</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-15%</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96%</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96%</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ctr" defTabSz="457200" rtl="0" eaLnBrk="1" fontAlgn="ctr" latinLnBrk="0" hangingPunct="1">
                        <a:lnSpc>
                          <a:spcPct val="1000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100%</a:t>
                      </a:r>
                    </a:p>
                    <a:p>
                      <a:pPr marL="0" marR="0" algn="ctr" defTabSz="457200" rtl="0" eaLnBrk="1" fontAlgn="ctr" latinLnBrk="0" hangingPunct="1">
                        <a:lnSpc>
                          <a:spcPct val="1000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lvl="0" indent="0" algn="ctr" defTabSz="457200" rtl="0" eaLnBrk="1" fontAlgn="ctr" latinLnBrk="0" hangingPunct="1">
                        <a:lnSpc>
                          <a:spcPct val="100000"/>
                        </a:lnSpc>
                        <a:spcBef>
                          <a:spcPts val="0"/>
                        </a:spcBef>
                        <a:spcAft>
                          <a:spcPts val="0"/>
                        </a:spcAft>
                        <a:buClrTx/>
                        <a:buSzTx/>
                        <a:buFontTx/>
                        <a:buNone/>
                        <a:tabLst>
                          <a:tab pos="180340" algn="l"/>
                          <a:tab pos="360045" algn="l"/>
                          <a:tab pos="540385" algn="l"/>
                        </a:tabLst>
                        <a:defRPr/>
                      </a:pPr>
                      <a:r>
                        <a:rPr kumimoji="0" lang="en-US" sz="1000" b="0" i="0" u="none" strike="noStrike" kern="1200" cap="none" spc="0" normalizeH="0" baseline="0" noProof="0" dirty="0">
                          <a:ln>
                            <a:noFill/>
                          </a:ln>
                          <a:solidFill>
                            <a:prstClr val="black"/>
                          </a:solidFill>
                          <a:effectLst/>
                          <a:uLnTx/>
                          <a:uFillTx/>
                          <a:latin typeface="+mn-lt"/>
                          <a:ea typeface="MS Mincho"/>
                          <a:cs typeface="Arial" panose="020B0604020202020204" pitchFamily="34" charset="0"/>
                        </a:rPr>
                        <a:t>37%</a:t>
                      </a:r>
                    </a:p>
                    <a:p>
                      <a:pPr marL="0" marR="0" lvl="0" indent="0" algn="ctr" defTabSz="457200" rtl="0" eaLnBrk="1" fontAlgn="ctr" latinLnBrk="0" hangingPunct="1">
                        <a:lnSpc>
                          <a:spcPct val="100000"/>
                        </a:lnSpc>
                        <a:spcBef>
                          <a:spcPts val="0"/>
                        </a:spcBef>
                        <a:spcAft>
                          <a:spcPts val="0"/>
                        </a:spcAft>
                        <a:buClrTx/>
                        <a:buSzTx/>
                        <a:buFontTx/>
                        <a:buNone/>
                        <a:tabLst>
                          <a:tab pos="180340" algn="l"/>
                          <a:tab pos="360045" algn="l"/>
                          <a:tab pos="540385" algn="l"/>
                        </a:tabLst>
                        <a:defRPr/>
                      </a:pPr>
                      <a:endParaRPr kumimoji="0" lang="en-US" sz="1000" b="0" i="0" u="none" strike="noStrike" kern="1200" cap="none" spc="0" normalizeH="0" baseline="0" noProof="0" dirty="0">
                        <a:ln>
                          <a:noFill/>
                        </a:ln>
                        <a:solidFill>
                          <a:prstClr val="black"/>
                        </a:solidFill>
                        <a:effectLst/>
                        <a:uLnTx/>
                        <a:uFillTx/>
                        <a:latin typeface="+mn-lt"/>
                        <a:ea typeface="MS Mincho"/>
                        <a:cs typeface="Arial" panose="020B0604020202020204" pitchFamily="34" charset="0"/>
                      </a:endParaRPr>
                    </a:p>
                    <a:p>
                      <a:pPr marL="0" marR="0" lvl="0" indent="0" algn="ctr" defTabSz="457200" rtl="0" eaLnBrk="1" fontAlgn="ctr" latinLnBrk="0" hangingPunct="1">
                        <a:lnSpc>
                          <a:spcPct val="100000"/>
                        </a:lnSpc>
                        <a:spcBef>
                          <a:spcPts val="0"/>
                        </a:spcBef>
                        <a:spcAft>
                          <a:spcPts val="0"/>
                        </a:spcAft>
                        <a:buClrTx/>
                        <a:buSzTx/>
                        <a:buFontTx/>
                        <a:buNone/>
                        <a:tabLst>
                          <a:tab pos="180340" algn="l"/>
                          <a:tab pos="360045" algn="l"/>
                          <a:tab pos="540385" algn="l"/>
                        </a:tabLst>
                        <a:defRPr/>
                      </a:pPr>
                      <a:r>
                        <a:rPr kumimoji="0" lang="en-US" sz="1000" b="0" i="0" u="none" strike="noStrike" kern="1200" cap="none" spc="0" normalizeH="0" baseline="0" noProof="0" dirty="0">
                          <a:ln>
                            <a:noFill/>
                          </a:ln>
                          <a:solidFill>
                            <a:prstClr val="black"/>
                          </a:solidFill>
                          <a:effectLst/>
                          <a:uLnTx/>
                          <a:uFillTx/>
                          <a:latin typeface="+mn-lt"/>
                          <a:ea typeface="MS Mincho"/>
                          <a:cs typeface="Arial" panose="020B0604020202020204" pitchFamily="34" charset="0"/>
                        </a:rPr>
                        <a:t>16%</a:t>
                      </a:r>
                    </a:p>
                    <a:p>
                      <a:pPr marL="0" marR="0" lvl="0" indent="0" algn="ctr" defTabSz="457200" rtl="0" eaLnBrk="1" fontAlgn="ctr" latinLnBrk="0" hangingPunct="1">
                        <a:lnSpc>
                          <a:spcPct val="100000"/>
                        </a:lnSpc>
                        <a:spcBef>
                          <a:spcPts val="0"/>
                        </a:spcBef>
                        <a:spcAft>
                          <a:spcPts val="0"/>
                        </a:spcAft>
                        <a:buClrTx/>
                        <a:buSzTx/>
                        <a:buFontTx/>
                        <a:buNone/>
                        <a:tabLst>
                          <a:tab pos="180340" algn="l"/>
                          <a:tab pos="360045" algn="l"/>
                          <a:tab pos="540385" algn="l"/>
                        </a:tabLst>
                        <a:defRPr/>
                      </a:pPr>
                      <a:endParaRPr kumimoji="0" lang="en-US" sz="1000" b="0" i="0" u="none" strike="noStrike" kern="1200" cap="none" spc="0" normalizeH="0" baseline="0" noProof="0" dirty="0">
                        <a:ln>
                          <a:noFill/>
                        </a:ln>
                        <a:solidFill>
                          <a:prstClr val="black"/>
                        </a:solidFill>
                        <a:effectLst/>
                        <a:uLnTx/>
                        <a:uFillTx/>
                        <a:latin typeface="+mn-lt"/>
                        <a:ea typeface="MS Mincho"/>
                        <a:cs typeface="Arial" panose="020B0604020202020204" pitchFamily="34" charset="0"/>
                      </a:endParaRPr>
                    </a:p>
                    <a:p>
                      <a:pPr marL="0" marR="0" lvl="0" indent="0" algn="ctr" defTabSz="457200" rtl="0" eaLnBrk="1" fontAlgn="ctr" latinLnBrk="0" hangingPunct="1">
                        <a:lnSpc>
                          <a:spcPct val="100000"/>
                        </a:lnSpc>
                        <a:spcBef>
                          <a:spcPts val="0"/>
                        </a:spcBef>
                        <a:spcAft>
                          <a:spcPts val="0"/>
                        </a:spcAft>
                        <a:buClrTx/>
                        <a:buSzTx/>
                        <a:buFontTx/>
                        <a:buNone/>
                        <a:tabLst>
                          <a:tab pos="180340" algn="l"/>
                          <a:tab pos="360045" algn="l"/>
                          <a:tab pos="540385" algn="l"/>
                        </a:tabLst>
                        <a:defRPr/>
                      </a:pPr>
                      <a:r>
                        <a:rPr kumimoji="0" lang="en-US" sz="1000" b="0" i="0" u="none" strike="noStrike" kern="1200" cap="none" spc="0" normalizeH="0" baseline="0" noProof="0" dirty="0">
                          <a:ln>
                            <a:noFill/>
                          </a:ln>
                          <a:solidFill>
                            <a:prstClr val="black"/>
                          </a:solidFill>
                          <a:effectLst/>
                          <a:uLnTx/>
                          <a:uFillTx/>
                          <a:latin typeface="+mn-lt"/>
                          <a:ea typeface="MS Mincho"/>
                          <a:cs typeface="Arial" panose="020B0604020202020204" pitchFamily="34" charset="0"/>
                        </a:rPr>
                        <a:t>3%</a:t>
                      </a:r>
                    </a:p>
                    <a:p>
                      <a:pPr marL="0" marR="0" lvl="0" indent="0" algn="ctr" defTabSz="457200" rtl="0" eaLnBrk="1" fontAlgn="ctr" latinLnBrk="0" hangingPunct="1">
                        <a:lnSpc>
                          <a:spcPct val="100000"/>
                        </a:lnSpc>
                        <a:spcBef>
                          <a:spcPts val="0"/>
                        </a:spcBef>
                        <a:spcAft>
                          <a:spcPts val="0"/>
                        </a:spcAft>
                        <a:buClrTx/>
                        <a:buSzTx/>
                        <a:buFontTx/>
                        <a:buNone/>
                        <a:tabLst>
                          <a:tab pos="180340" algn="l"/>
                          <a:tab pos="360045" algn="l"/>
                          <a:tab pos="540385" algn="l"/>
                        </a:tabLst>
                        <a:defRPr/>
                      </a:pPr>
                      <a:endParaRPr kumimoji="0" lang="en-US" sz="1000" b="0" i="0" u="none" strike="noStrike" kern="1200" cap="none" spc="0" normalizeH="0" baseline="0" noProof="0" dirty="0">
                        <a:ln>
                          <a:noFill/>
                        </a:ln>
                        <a:solidFill>
                          <a:prstClr val="black"/>
                        </a:solidFill>
                        <a:effectLst/>
                        <a:uLnTx/>
                        <a:uFillTx/>
                        <a:latin typeface="+mn-lt"/>
                        <a:ea typeface="MS Mincho"/>
                        <a:cs typeface="Arial" panose="020B0604020202020204" pitchFamily="34" charset="0"/>
                      </a:endParaRPr>
                    </a:p>
                    <a:p>
                      <a:pPr marL="0" marR="0" lvl="0" indent="0" algn="ctr" defTabSz="457200" rtl="0" eaLnBrk="1" fontAlgn="ctr" latinLnBrk="0" hangingPunct="1">
                        <a:lnSpc>
                          <a:spcPct val="100000"/>
                        </a:lnSpc>
                        <a:spcBef>
                          <a:spcPts val="0"/>
                        </a:spcBef>
                        <a:spcAft>
                          <a:spcPts val="0"/>
                        </a:spcAft>
                        <a:buClrTx/>
                        <a:buSzTx/>
                        <a:buFontTx/>
                        <a:buNone/>
                        <a:tabLst>
                          <a:tab pos="180340" algn="l"/>
                          <a:tab pos="360045" algn="l"/>
                          <a:tab pos="540385" algn="l"/>
                        </a:tabLst>
                        <a:defRPr/>
                      </a:pPr>
                      <a:r>
                        <a:rPr kumimoji="0" lang="en-US" sz="1000" b="0" i="0" u="none" strike="noStrike" kern="1200" cap="none" spc="0" normalizeH="0" baseline="0" noProof="0" dirty="0">
                          <a:ln>
                            <a:noFill/>
                          </a:ln>
                          <a:solidFill>
                            <a:prstClr val="black"/>
                          </a:solidFill>
                          <a:effectLst/>
                          <a:uLnTx/>
                          <a:uFillTx/>
                          <a:latin typeface="+mn-lt"/>
                          <a:ea typeface="MS Mincho"/>
                          <a:cs typeface="Arial" panose="020B0604020202020204" pitchFamily="34" charset="0"/>
                        </a:rPr>
                        <a:t>0%</a:t>
                      </a:r>
                    </a:p>
                    <a:p>
                      <a:pPr marL="0" marR="0" lvl="0" indent="0" algn="ctr" defTabSz="457200" rtl="0" eaLnBrk="1" fontAlgn="ctr" latinLnBrk="0" hangingPunct="1">
                        <a:lnSpc>
                          <a:spcPct val="100000"/>
                        </a:lnSpc>
                        <a:spcBef>
                          <a:spcPts val="0"/>
                        </a:spcBef>
                        <a:spcAft>
                          <a:spcPts val="0"/>
                        </a:spcAft>
                        <a:buClrTx/>
                        <a:buSzTx/>
                        <a:buFontTx/>
                        <a:buNone/>
                        <a:tabLst>
                          <a:tab pos="180340" algn="l"/>
                          <a:tab pos="360045" algn="l"/>
                          <a:tab pos="540385" algn="l"/>
                        </a:tabLst>
                        <a:defRPr/>
                      </a:pPr>
                      <a:endParaRPr kumimoji="0" lang="en-US" sz="1000" b="0" i="0" u="none" strike="noStrike" kern="1200" cap="none" spc="0" normalizeH="0" baseline="0" noProof="0" dirty="0">
                        <a:ln>
                          <a:noFill/>
                        </a:ln>
                        <a:solidFill>
                          <a:prstClr val="black"/>
                        </a:solidFill>
                        <a:effectLst/>
                        <a:uLnTx/>
                        <a:uFillTx/>
                        <a:latin typeface="+mn-lt"/>
                        <a:ea typeface="MS Mincho"/>
                        <a:cs typeface="Arial" panose="020B0604020202020204" pitchFamily="34" charset="0"/>
                      </a:endParaRPr>
                    </a:p>
                    <a:p>
                      <a:pPr marL="0" marR="0" lvl="0" indent="0" algn="ctr" defTabSz="457200" rtl="0" eaLnBrk="1" fontAlgn="ctr" latinLnBrk="0" hangingPunct="1">
                        <a:lnSpc>
                          <a:spcPct val="100000"/>
                        </a:lnSpc>
                        <a:spcBef>
                          <a:spcPts val="0"/>
                        </a:spcBef>
                        <a:spcAft>
                          <a:spcPts val="0"/>
                        </a:spcAft>
                        <a:buClrTx/>
                        <a:buSzTx/>
                        <a:buFontTx/>
                        <a:buNone/>
                        <a:tabLst>
                          <a:tab pos="180340" algn="l"/>
                          <a:tab pos="360045" algn="l"/>
                          <a:tab pos="540385" algn="l"/>
                        </a:tabLst>
                        <a:defRPr/>
                      </a:pPr>
                      <a:r>
                        <a:rPr kumimoji="0" lang="en-US" sz="1000" b="0" i="0" u="none" strike="noStrike" kern="1200" cap="none" spc="0" normalizeH="0" baseline="0" noProof="0" dirty="0">
                          <a:ln>
                            <a:noFill/>
                          </a:ln>
                          <a:solidFill>
                            <a:prstClr val="black"/>
                          </a:solidFill>
                          <a:effectLst/>
                          <a:uLnTx/>
                          <a:uFillTx/>
                          <a:latin typeface="+mn-lt"/>
                          <a:ea typeface="MS Mincho"/>
                          <a:cs typeface="Arial" panose="020B0604020202020204" pitchFamily="34" charset="0"/>
                        </a:rPr>
                        <a:t>31%</a:t>
                      </a:r>
                    </a:p>
                    <a:p>
                      <a:pPr marL="0" marR="0" lvl="0" indent="0" algn="ctr" defTabSz="457200" rtl="0" eaLnBrk="1" fontAlgn="ctr" latinLnBrk="0" hangingPunct="1">
                        <a:lnSpc>
                          <a:spcPct val="100000"/>
                        </a:lnSpc>
                        <a:spcBef>
                          <a:spcPts val="0"/>
                        </a:spcBef>
                        <a:spcAft>
                          <a:spcPts val="0"/>
                        </a:spcAft>
                        <a:buClrTx/>
                        <a:buSzTx/>
                        <a:buFontTx/>
                        <a:buNone/>
                        <a:tabLst>
                          <a:tab pos="180340" algn="l"/>
                          <a:tab pos="360045" algn="l"/>
                          <a:tab pos="540385" algn="l"/>
                        </a:tabLst>
                        <a:defRPr/>
                      </a:pPr>
                      <a:endParaRPr kumimoji="0" lang="en-US" sz="1000" b="0" i="0" u="none" strike="noStrike" kern="1200" cap="none" spc="0" normalizeH="0" baseline="0" noProof="0" dirty="0">
                        <a:ln>
                          <a:noFill/>
                        </a:ln>
                        <a:solidFill>
                          <a:prstClr val="black"/>
                        </a:solidFill>
                        <a:effectLst/>
                        <a:uLnTx/>
                        <a:uFillTx/>
                        <a:latin typeface="+mn-lt"/>
                        <a:ea typeface="MS Mincho"/>
                        <a:cs typeface="Arial" panose="020B0604020202020204" pitchFamily="34" charset="0"/>
                      </a:endParaRPr>
                    </a:p>
                    <a:p>
                      <a:pPr marL="0" marR="0" lvl="0" indent="0" algn="ctr" defTabSz="457200" rtl="0" eaLnBrk="1" fontAlgn="ctr" latinLnBrk="0" hangingPunct="1">
                        <a:lnSpc>
                          <a:spcPct val="100000"/>
                        </a:lnSpc>
                        <a:spcBef>
                          <a:spcPts val="0"/>
                        </a:spcBef>
                        <a:spcAft>
                          <a:spcPts val="0"/>
                        </a:spcAft>
                        <a:buClrTx/>
                        <a:buSzTx/>
                        <a:buFontTx/>
                        <a:buNone/>
                        <a:tabLst>
                          <a:tab pos="180340" algn="l"/>
                          <a:tab pos="360045" algn="l"/>
                          <a:tab pos="540385" algn="l"/>
                        </a:tabLst>
                        <a:defRPr/>
                      </a:pPr>
                      <a:r>
                        <a:rPr kumimoji="0" lang="en-US" sz="1000" b="0" i="0" u="none" strike="noStrike" kern="1200" cap="none" spc="0" normalizeH="0" baseline="0" noProof="0" dirty="0">
                          <a:ln>
                            <a:noFill/>
                          </a:ln>
                          <a:solidFill>
                            <a:prstClr val="black"/>
                          </a:solidFill>
                          <a:effectLst/>
                          <a:uLnTx/>
                          <a:uFillTx/>
                          <a:latin typeface="+mn-lt"/>
                          <a:ea typeface="MS Mincho"/>
                          <a:cs typeface="Arial" panose="020B0604020202020204" pitchFamily="34" charset="0"/>
                        </a:rPr>
                        <a:t>0%</a:t>
                      </a:r>
                    </a:p>
                    <a:p>
                      <a:pPr marL="0" marR="0" lvl="0" indent="0" algn="ctr" defTabSz="457200" rtl="0" eaLnBrk="1" fontAlgn="ctr" latinLnBrk="0" hangingPunct="1">
                        <a:lnSpc>
                          <a:spcPct val="100000"/>
                        </a:lnSpc>
                        <a:spcBef>
                          <a:spcPts val="0"/>
                        </a:spcBef>
                        <a:spcAft>
                          <a:spcPts val="0"/>
                        </a:spcAft>
                        <a:buClrTx/>
                        <a:buSzTx/>
                        <a:buFontTx/>
                        <a:buNone/>
                        <a:tabLst>
                          <a:tab pos="180340" algn="l"/>
                          <a:tab pos="360045" algn="l"/>
                          <a:tab pos="540385" algn="l"/>
                        </a:tabLst>
                        <a:defRPr/>
                      </a:pPr>
                      <a:endParaRPr kumimoji="0" lang="en-US" sz="1000" b="0" i="0" u="none" strike="noStrike" kern="1200" cap="none" spc="0" normalizeH="0" baseline="0" noProof="0" dirty="0">
                        <a:ln>
                          <a:noFill/>
                        </a:ln>
                        <a:solidFill>
                          <a:prstClr val="black"/>
                        </a:solidFill>
                        <a:effectLst/>
                        <a:uLnTx/>
                        <a:uFillTx/>
                        <a:latin typeface="+mn-lt"/>
                        <a:ea typeface="MS Mincho"/>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887823"/>
                  </a:ext>
                </a:extLst>
              </a:tr>
            </a:tbl>
          </a:graphicData>
        </a:graphic>
      </p:graphicFrame>
      <p:graphicFrame>
        <p:nvGraphicFramePr>
          <p:cNvPr id="3" name="Table 2">
            <a:extLst>
              <a:ext uri="{FF2B5EF4-FFF2-40B4-BE49-F238E27FC236}">
                <a16:creationId xmlns:a16="http://schemas.microsoft.com/office/drawing/2014/main" id="{CAF1BDED-16C0-F040-8C48-6375D5CE4373}"/>
              </a:ext>
            </a:extLst>
          </p:cNvPr>
          <p:cNvGraphicFramePr>
            <a:graphicFrameLocks noGrp="1"/>
          </p:cNvGraphicFramePr>
          <p:nvPr>
            <p:extLst>
              <p:ext uri="{D42A27DB-BD31-4B8C-83A1-F6EECF244321}">
                <p14:modId xmlns:p14="http://schemas.microsoft.com/office/powerpoint/2010/main" val="611491545"/>
              </p:ext>
            </p:extLst>
          </p:nvPr>
        </p:nvGraphicFramePr>
        <p:xfrm>
          <a:off x="3354" y="4644087"/>
          <a:ext cx="9020838" cy="2926158"/>
        </p:xfrm>
        <a:graphic>
          <a:graphicData uri="http://schemas.openxmlformats.org/drawingml/2006/table">
            <a:tbl>
              <a:tblPr firstRow="1" bandRow="1">
                <a:tableStyleId>{5C22544A-7EE6-4342-B048-85BDC9FD1C3A}</a:tableStyleId>
              </a:tblPr>
              <a:tblGrid>
                <a:gridCol w="4463543">
                  <a:extLst>
                    <a:ext uri="{9D8B030D-6E8A-4147-A177-3AD203B41FA5}">
                      <a16:colId xmlns:a16="http://schemas.microsoft.com/office/drawing/2014/main" val="1707054436"/>
                    </a:ext>
                  </a:extLst>
                </a:gridCol>
                <a:gridCol w="4557295">
                  <a:extLst>
                    <a:ext uri="{9D8B030D-6E8A-4147-A177-3AD203B41FA5}">
                      <a16:colId xmlns:a16="http://schemas.microsoft.com/office/drawing/2014/main" val="3103485341"/>
                    </a:ext>
                  </a:extLst>
                </a:gridCol>
              </a:tblGrid>
              <a:tr h="256223">
                <a:tc>
                  <a:txBody>
                    <a:bodyPr/>
                    <a:lstStyle/>
                    <a:p>
                      <a:pPr algn="ctr"/>
                      <a:r>
                        <a:rPr lang="en-US" sz="1200" b="1" dirty="0">
                          <a:solidFill>
                            <a:srgbClr val="000000"/>
                          </a:solidFill>
                          <a:latin typeface="Arial" panose="020B0604020202020204" pitchFamily="34" charset="0"/>
                          <a:cs typeface="Arial" panose="020B0604020202020204" pitchFamily="34" charset="0"/>
                        </a:rPr>
                        <a:t>Reason</a:t>
                      </a:r>
                      <a:r>
                        <a:rPr lang="en-US" sz="1200" b="1" baseline="0" dirty="0">
                          <a:solidFill>
                            <a:srgbClr val="000000"/>
                          </a:solidFill>
                          <a:latin typeface="Arial" panose="020B0604020202020204" pitchFamily="34" charset="0"/>
                          <a:cs typeface="Arial" panose="020B0604020202020204" pitchFamily="34" charset="0"/>
                        </a:rPr>
                        <a:t> for deviation</a:t>
                      </a:r>
                      <a:endParaRPr lang="en-US" sz="1200" b="1" dirty="0">
                        <a:solidFill>
                          <a:srgbClr val="000000"/>
                        </a:solidFill>
                        <a:latin typeface="Arial" panose="020B0604020202020204" pitchFamily="34" charset="0"/>
                        <a:cs typeface="Arial" panose="020B0604020202020204" pitchFamily="34" charset="0"/>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r>
                        <a:rPr lang="en-GB" sz="1200" b="1" kern="1200" dirty="0">
                          <a:solidFill>
                            <a:srgbClr val="000000"/>
                          </a:solidFill>
                          <a:latin typeface="Arial" panose="020B0604020202020204" pitchFamily="34" charset="0"/>
                          <a:ea typeface="+mn-ea"/>
                          <a:cs typeface="Arial" panose="020B0604020202020204" pitchFamily="34" charset="0"/>
                        </a:rPr>
                        <a:t>Corrective</a:t>
                      </a:r>
                      <a:r>
                        <a:rPr lang="en-GB" sz="1200" b="1" kern="1200" baseline="0" dirty="0">
                          <a:solidFill>
                            <a:srgbClr val="000000"/>
                          </a:solidFill>
                          <a:latin typeface="Arial" panose="020B0604020202020204" pitchFamily="34" charset="0"/>
                          <a:ea typeface="+mn-ea"/>
                          <a:cs typeface="Arial" panose="020B0604020202020204" pitchFamily="34" charset="0"/>
                        </a:rPr>
                        <a:t> Measures</a:t>
                      </a:r>
                      <a:endParaRPr lang="en-ZA" sz="1200" b="1" dirty="0">
                        <a:solidFill>
                          <a:srgbClr val="000000"/>
                        </a:solidFill>
                        <a:latin typeface="Arial" panose="020B0604020202020204" pitchFamily="34" charset="0"/>
                        <a:cs typeface="Arial" panose="020B0604020202020204" pitchFamily="34" charset="0"/>
                      </a:endParaRPr>
                    </a:p>
                  </a:txBody>
                  <a:tcPr marL="91423" marR="91423" marT="45759" marB="457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extLst>
                  <a:ext uri="{0D108BD9-81ED-4DB2-BD59-A6C34878D82A}">
                    <a16:rowId xmlns:a16="http://schemas.microsoft.com/office/drawing/2014/main" val="88253216"/>
                  </a:ext>
                </a:extLst>
              </a:tr>
              <a:tr h="2541014">
                <a:tc>
                  <a:txBody>
                    <a:bodyPr/>
                    <a:lstStyle/>
                    <a:p>
                      <a:pPr marL="171450" marR="0" indent="-171450" algn="l" defTabSz="914400" rtl="0" eaLnBrk="1" fontAlgn="ctr" latinLnBrk="0" hangingPunct="1">
                        <a:lnSpc>
                          <a:spcPct val="100000"/>
                        </a:lnSpc>
                        <a:spcBef>
                          <a:spcPts val="0"/>
                        </a:spcBef>
                        <a:spcAft>
                          <a:spcPts val="0"/>
                        </a:spcAft>
                        <a:buFont typeface="Arial" panose="020B0604020202020204" pitchFamily="34" charset="0"/>
                        <a:buChar char="•"/>
                        <a:tabLst>
                          <a:tab pos="180340" algn="l"/>
                          <a:tab pos="360045" algn="l"/>
                          <a:tab pos="540385" algn="l"/>
                        </a:tabLst>
                      </a:pPr>
                      <a:r>
                        <a:rPr lang="en-US" sz="1200" b="0" i="0" kern="1200" dirty="0">
                          <a:solidFill>
                            <a:schemeClr val="tx1"/>
                          </a:solidFill>
                          <a:effectLst/>
                          <a:latin typeface="+mn-lt"/>
                          <a:ea typeface="MS Mincho"/>
                          <a:cs typeface="Arial" panose="020B0604020202020204" pitchFamily="34" charset="0"/>
                        </a:rPr>
                        <a:t>One invoice was confirmed on the payment run, but Provincial Treasury only processed it after the availability of the system, and one supplier was paid in 11 days due to late confirmation of grant payment by Provincial Treasury</a:t>
                      </a:r>
                    </a:p>
                    <a:p>
                      <a:pPr marL="0" marR="0" indent="0" algn="l" defTabSz="914400" rtl="0" eaLnBrk="1" fontAlgn="ctr" latinLnBrk="0" hangingPunct="1">
                        <a:lnSpc>
                          <a:spcPct val="100000"/>
                        </a:lnSpc>
                        <a:spcBef>
                          <a:spcPts val="0"/>
                        </a:spcBef>
                        <a:spcAft>
                          <a:spcPts val="0"/>
                        </a:spcAft>
                        <a:buFont typeface="Arial" panose="020B0604020202020204" pitchFamily="34" charset="0"/>
                        <a:buNone/>
                        <a:tabLst>
                          <a:tab pos="180340" algn="l"/>
                          <a:tab pos="360045" algn="l"/>
                          <a:tab pos="540385" algn="l"/>
                        </a:tabLst>
                      </a:pPr>
                      <a:endParaRPr lang="en-US" sz="1200" b="0" i="0" kern="1200" dirty="0">
                        <a:solidFill>
                          <a:schemeClr val="tx1"/>
                        </a:solidFill>
                        <a:effectLst/>
                        <a:latin typeface="+mn-lt"/>
                        <a:ea typeface="MS Mincho"/>
                        <a:cs typeface="Arial" panose="020B0604020202020204" pitchFamily="34" charset="0"/>
                      </a:endParaRPr>
                    </a:p>
                    <a:p>
                      <a:pPr marL="171450" marR="0" indent="-171450" algn="l" defTabSz="914400" rtl="0" eaLnBrk="1" fontAlgn="ctr" latinLnBrk="0" hangingPunct="1">
                        <a:lnSpc>
                          <a:spcPct val="100000"/>
                        </a:lnSpc>
                        <a:spcBef>
                          <a:spcPts val="0"/>
                        </a:spcBef>
                        <a:spcAft>
                          <a:spcPts val="0"/>
                        </a:spcAft>
                        <a:buFont typeface="Arial" panose="020B0604020202020204" pitchFamily="34" charset="0"/>
                        <a:buChar char="•"/>
                        <a:tabLst>
                          <a:tab pos="180340" algn="l"/>
                          <a:tab pos="360045" algn="l"/>
                          <a:tab pos="540385" algn="l"/>
                        </a:tabLst>
                      </a:pPr>
                      <a:endParaRPr lang="en-US" sz="1200" b="0" i="0" kern="1200" dirty="0">
                        <a:solidFill>
                          <a:schemeClr val="tx1"/>
                        </a:solidFill>
                        <a:effectLst/>
                        <a:latin typeface="+mn-lt"/>
                        <a:ea typeface="MS Mincho"/>
                        <a:cs typeface="Arial" panose="020B0604020202020204" pitchFamily="34" charset="0"/>
                      </a:endParaRPr>
                    </a:p>
                    <a:p>
                      <a:pPr marL="171450" marR="0" indent="-171450" algn="l" defTabSz="914400" rtl="0" eaLnBrk="1" fontAlgn="ctr" latinLnBrk="0" hangingPunct="1">
                        <a:lnSpc>
                          <a:spcPct val="100000"/>
                        </a:lnSpc>
                        <a:spcBef>
                          <a:spcPts val="0"/>
                        </a:spcBef>
                        <a:spcAft>
                          <a:spcPts val="0"/>
                        </a:spcAft>
                        <a:buFont typeface="Arial" panose="020B0604020202020204" pitchFamily="34" charset="0"/>
                        <a:buChar char="•"/>
                        <a:tabLst>
                          <a:tab pos="180340" algn="l"/>
                          <a:tab pos="360045" algn="l"/>
                          <a:tab pos="540385" algn="l"/>
                        </a:tabLst>
                      </a:pPr>
                      <a:r>
                        <a:rPr lang="en-US" sz="1200" b="0" i="0" kern="1200" dirty="0">
                          <a:solidFill>
                            <a:srgbClr val="000000"/>
                          </a:solidFill>
                          <a:effectLst/>
                          <a:latin typeface="+mn-lt"/>
                          <a:ea typeface="MS Mincho"/>
                          <a:cs typeface="Arial" panose="020B0604020202020204" pitchFamily="34" charset="0"/>
                        </a:rPr>
                        <a:t>Non-responsiveness of tenders for targeted businesses owned by designated groups when requests for procurement for &lt;/= R 1 million were made</a:t>
                      </a:r>
                    </a:p>
                    <a:p>
                      <a:pPr marL="0" marR="0" indent="0" algn="l" defTabSz="914400" rtl="0" eaLnBrk="1" fontAlgn="ctr" latinLnBrk="0" hangingPunct="1">
                        <a:lnSpc>
                          <a:spcPct val="100000"/>
                        </a:lnSpc>
                        <a:spcBef>
                          <a:spcPts val="0"/>
                        </a:spcBef>
                        <a:spcAft>
                          <a:spcPts val="0"/>
                        </a:spcAft>
                        <a:buFont typeface="Arial" panose="020B0604020202020204" pitchFamily="34" charset="0"/>
                        <a:buNone/>
                        <a:tabLst>
                          <a:tab pos="180340" algn="l"/>
                          <a:tab pos="360045" algn="l"/>
                          <a:tab pos="540385" algn="l"/>
                        </a:tabLst>
                      </a:pPr>
                      <a:endParaRPr lang="en-US" sz="1200" b="0" i="0" kern="1200" dirty="0">
                        <a:solidFill>
                          <a:schemeClr val="tx1"/>
                        </a:solidFill>
                        <a:effectLst/>
                        <a:latin typeface="+mn-lt"/>
                        <a:ea typeface="MS Mincho"/>
                        <a:cs typeface="Arial" panose="020B0604020202020204" pitchFamily="34" charset="0"/>
                      </a:endParaRPr>
                    </a:p>
                    <a:p>
                      <a:pPr marL="171450" marR="0" indent="-171450" algn="l" defTabSz="914400" rtl="0" eaLnBrk="1" fontAlgn="ctr" latinLnBrk="0" hangingPunct="1">
                        <a:lnSpc>
                          <a:spcPct val="100000"/>
                        </a:lnSpc>
                        <a:spcBef>
                          <a:spcPts val="0"/>
                        </a:spcBef>
                        <a:spcAft>
                          <a:spcPts val="0"/>
                        </a:spcAft>
                        <a:buFont typeface="Arial" panose="020B0604020202020204" pitchFamily="34" charset="0"/>
                        <a:buChar char="•"/>
                        <a:tabLst>
                          <a:tab pos="180340" algn="l"/>
                          <a:tab pos="360045" algn="l"/>
                          <a:tab pos="540385" algn="l"/>
                        </a:tabLst>
                      </a:pPr>
                      <a:r>
                        <a:rPr lang="en-US" sz="1200" b="0" i="0" kern="1200" dirty="0">
                          <a:solidFill>
                            <a:schemeClr val="tx1"/>
                          </a:solidFill>
                          <a:effectLst/>
                          <a:latin typeface="+mn-lt"/>
                          <a:ea typeface="MS Mincho"/>
                          <a:cs typeface="Arial" panose="020B0604020202020204" pitchFamily="34" charset="0"/>
                        </a:rPr>
                        <a:t>During the reporting period, the commencement of Preferential Procurement Regulation (PPR) posed as a challenge due to specific goals requirements</a:t>
                      </a:r>
                    </a:p>
                    <a:p>
                      <a:pPr marL="0" marR="0" indent="0" algn="l" defTabSz="914400" rtl="0" eaLnBrk="1" fontAlgn="ctr" latinLnBrk="0" hangingPunct="1">
                        <a:lnSpc>
                          <a:spcPct val="100000"/>
                        </a:lnSpc>
                        <a:spcBef>
                          <a:spcPts val="0"/>
                        </a:spcBef>
                        <a:spcAft>
                          <a:spcPts val="0"/>
                        </a:spcAft>
                        <a:buFont typeface="Arial" panose="020B0604020202020204" pitchFamily="34" charset="0"/>
                        <a:buNone/>
                        <a:tabLst>
                          <a:tab pos="180340" algn="l"/>
                          <a:tab pos="360045" algn="l"/>
                          <a:tab pos="540385" algn="l"/>
                        </a:tabLst>
                      </a:pPr>
                      <a:endParaRPr lang="en-US" sz="1200" b="0" i="0" kern="1200" dirty="0">
                        <a:solidFill>
                          <a:schemeClr val="tx1"/>
                        </a:solidFill>
                        <a:effectLst/>
                        <a:latin typeface="+mn-lt"/>
                        <a:ea typeface="MS Mincho"/>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indent="-171450" algn="l" defTabSz="914400" rtl="0" eaLnBrk="1" fontAlgn="ctr" latinLnBrk="0" hangingPunct="1">
                        <a:lnSpc>
                          <a:spcPct val="100000"/>
                        </a:lnSpc>
                        <a:spcBef>
                          <a:spcPts val="0"/>
                        </a:spcBef>
                        <a:spcAft>
                          <a:spcPts val="0"/>
                        </a:spcAft>
                        <a:buFont typeface="Arial" panose="020B0604020202020204" pitchFamily="34" charset="0"/>
                        <a:buChar char="•"/>
                        <a:tabLst>
                          <a:tab pos="180340" algn="l"/>
                          <a:tab pos="360045" algn="l"/>
                          <a:tab pos="540385" algn="l"/>
                        </a:tabLst>
                      </a:pPr>
                      <a:r>
                        <a:rPr lang="en-US" sz="1200" b="0" i="0" kern="1200" dirty="0">
                          <a:solidFill>
                            <a:schemeClr val="tx1"/>
                          </a:solidFill>
                          <a:effectLst/>
                          <a:latin typeface="+mn-lt"/>
                          <a:ea typeface="MS Mincho"/>
                          <a:cs typeface="Arial" panose="020B0604020202020204" pitchFamily="34" charset="0"/>
                        </a:rPr>
                        <a:t>All system related errors and Payment run errors are known by Provincial Treasury and the Department do not have any control over these system errors.  The Payment section will continue to follow up with E-Gov to raise any system related challenges so that it can be resolved</a:t>
                      </a:r>
                    </a:p>
                    <a:p>
                      <a:pPr marL="171450" marR="0" indent="-171450" algn="l" defTabSz="914400" rtl="0" eaLnBrk="1" fontAlgn="ctr" latinLnBrk="0" hangingPunct="1">
                        <a:lnSpc>
                          <a:spcPct val="100000"/>
                        </a:lnSpc>
                        <a:spcBef>
                          <a:spcPts val="0"/>
                        </a:spcBef>
                        <a:spcAft>
                          <a:spcPts val="0"/>
                        </a:spcAft>
                        <a:buFont typeface="Arial" panose="020B0604020202020204" pitchFamily="34" charset="0"/>
                        <a:buChar char="•"/>
                        <a:tabLst>
                          <a:tab pos="180340" algn="l"/>
                          <a:tab pos="360045" algn="l"/>
                          <a:tab pos="540385" algn="l"/>
                        </a:tabLst>
                      </a:pPr>
                      <a:endParaRPr lang="en-US" sz="1200" b="0" i="0" kern="1200" dirty="0">
                        <a:solidFill>
                          <a:schemeClr val="tx1"/>
                        </a:solidFill>
                        <a:effectLst/>
                        <a:latin typeface="+mn-lt"/>
                        <a:ea typeface="MS Mincho"/>
                        <a:cs typeface="Arial" panose="020B0604020202020204" pitchFamily="34" charset="0"/>
                      </a:endParaRPr>
                    </a:p>
                    <a:p>
                      <a:pPr marL="171450" marR="0" indent="-171450" algn="l" defTabSz="914400" rtl="0" eaLnBrk="1" fontAlgn="ctr" latinLnBrk="0" hangingPunct="1">
                        <a:lnSpc>
                          <a:spcPct val="100000"/>
                        </a:lnSpc>
                        <a:spcBef>
                          <a:spcPts val="0"/>
                        </a:spcBef>
                        <a:spcAft>
                          <a:spcPts val="0"/>
                        </a:spcAft>
                        <a:buFont typeface="Arial" panose="020B0604020202020204" pitchFamily="34" charset="0"/>
                        <a:buChar char="•"/>
                        <a:tabLst>
                          <a:tab pos="180340" algn="l"/>
                          <a:tab pos="360045" algn="l"/>
                          <a:tab pos="540385" algn="l"/>
                        </a:tabLst>
                      </a:pPr>
                      <a:r>
                        <a:rPr lang="en-US" sz="1200" b="0" i="0" kern="1200" dirty="0">
                          <a:solidFill>
                            <a:schemeClr val="tx1"/>
                          </a:solidFill>
                          <a:effectLst/>
                          <a:latin typeface="+mn-lt"/>
                          <a:ea typeface="MS Mincho"/>
                          <a:cs typeface="Arial" panose="020B0604020202020204" pitchFamily="34" charset="0"/>
                        </a:rPr>
                        <a:t>The Department will ensure that tenders are re-advertised and there will be deliberate procurement to achieve the targets on designated groups.</a:t>
                      </a:r>
                    </a:p>
                    <a:p>
                      <a:pPr marL="0" marR="0" indent="0" algn="l" defTabSz="914400" rtl="0" eaLnBrk="1" fontAlgn="ctr" latinLnBrk="0" hangingPunct="1">
                        <a:lnSpc>
                          <a:spcPct val="100000"/>
                        </a:lnSpc>
                        <a:spcBef>
                          <a:spcPts val="0"/>
                        </a:spcBef>
                        <a:spcAft>
                          <a:spcPts val="0"/>
                        </a:spcAft>
                        <a:buFont typeface="Arial" panose="020B0604020202020204" pitchFamily="34" charset="0"/>
                        <a:buNone/>
                        <a:tabLst>
                          <a:tab pos="180340" algn="l"/>
                          <a:tab pos="360045" algn="l"/>
                          <a:tab pos="540385" algn="l"/>
                        </a:tabLst>
                      </a:pPr>
                      <a:endParaRPr lang="en-US" sz="1200" b="0" i="0" kern="1200" dirty="0">
                        <a:solidFill>
                          <a:schemeClr val="tx1"/>
                        </a:solidFill>
                        <a:effectLst/>
                        <a:latin typeface="+mn-lt"/>
                        <a:ea typeface="MS Mincho"/>
                        <a:cs typeface="Arial" panose="020B0604020202020204" pitchFamily="34" charset="0"/>
                      </a:endParaRPr>
                    </a:p>
                    <a:p>
                      <a:pPr marL="171450" marR="0" indent="-171450" algn="l" defTabSz="914400" rtl="0" eaLnBrk="1" fontAlgn="ctr" latinLnBrk="0" hangingPunct="1">
                        <a:lnSpc>
                          <a:spcPct val="100000"/>
                        </a:lnSpc>
                        <a:spcBef>
                          <a:spcPts val="0"/>
                        </a:spcBef>
                        <a:spcAft>
                          <a:spcPts val="0"/>
                        </a:spcAft>
                        <a:buFont typeface="Arial" panose="020B0604020202020204" pitchFamily="34" charset="0"/>
                        <a:buChar char="•"/>
                        <a:tabLst>
                          <a:tab pos="180340" algn="l"/>
                          <a:tab pos="360045" algn="l"/>
                          <a:tab pos="540385" algn="l"/>
                        </a:tabLst>
                      </a:pPr>
                      <a:r>
                        <a:rPr lang="en-US" sz="1200" b="0" i="0" kern="1200" dirty="0">
                          <a:solidFill>
                            <a:schemeClr val="tx1"/>
                          </a:solidFill>
                          <a:effectLst/>
                          <a:latin typeface="+mn-lt"/>
                          <a:ea typeface="MS Mincho"/>
                          <a:cs typeface="Arial" panose="020B0604020202020204" pitchFamily="34" charset="0"/>
                        </a:rPr>
                        <a:t>GDARDE has since reviewed the SCM policy and the SOP in line with the PPR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7408983"/>
                  </a:ext>
                </a:extLst>
              </a:tr>
            </a:tbl>
          </a:graphicData>
        </a:graphic>
      </p:graphicFrame>
      <p:sp>
        <p:nvSpPr>
          <p:cNvPr id="4" name="Slide Number Placeholder 3">
            <a:extLst>
              <a:ext uri="{FF2B5EF4-FFF2-40B4-BE49-F238E27FC236}">
                <a16:creationId xmlns:a16="http://schemas.microsoft.com/office/drawing/2014/main" id="{29B482B2-7084-7348-BCD3-4D556E798823}"/>
              </a:ext>
            </a:extLst>
          </p:cNvPr>
          <p:cNvSpPr>
            <a:spLocks noGrp="1"/>
          </p:cNvSpPr>
          <p:nvPr>
            <p:ph type="sldNum" sz="quarter" idx="12"/>
          </p:nvPr>
        </p:nvSpPr>
        <p:spPr/>
        <p:txBody>
          <a:bodyPr/>
          <a:lstStyle/>
          <a:p>
            <a:fld id="{093862CD-2CE4-D846-9F15-15300DCE1BBC}" type="slidenum">
              <a:rPr lang="en-US">
                <a:solidFill>
                  <a:prstClr val="black"/>
                </a:solidFill>
                <a:latin typeface="Calibri"/>
              </a:rPr>
              <a:pPr/>
              <a:t>13</a:t>
            </a:fld>
            <a:endParaRPr lang="en-US" dirty="0">
              <a:solidFill>
                <a:prstClr val="black"/>
              </a:solidFill>
              <a:latin typeface="Calibri"/>
            </a:endParaRPr>
          </a:p>
        </p:txBody>
      </p:sp>
    </p:spTree>
    <p:extLst>
      <p:ext uri="{BB962C8B-B14F-4D97-AF65-F5344CB8AC3E}">
        <p14:creationId xmlns:p14="http://schemas.microsoft.com/office/powerpoint/2010/main" val="26827092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298" y="965932"/>
            <a:ext cx="8078087" cy="482008"/>
          </a:xfrm>
          <a:ln>
            <a:solidFill>
              <a:schemeClr val="accent1"/>
            </a:solidFill>
          </a:ln>
        </p:spPr>
        <p:txBody>
          <a:bodyPr>
            <a:noAutofit/>
          </a:bodyPr>
          <a:lstStyle/>
          <a:p>
            <a:pPr algn="ctr" defTabSz="914400" fontAlgn="ctr">
              <a:lnSpc>
                <a:spcPts val="1300"/>
              </a:lnSpc>
              <a:spcBef>
                <a:spcPts val="0"/>
              </a:spcBef>
              <a:tabLst>
                <a:tab pos="180340" algn="l"/>
                <a:tab pos="360045" algn="l"/>
                <a:tab pos="540385" algn="l"/>
              </a:tabLst>
            </a:pPr>
            <a:r>
              <a:rPr lang="en-US" sz="2000" dirty="0">
                <a:solidFill>
                  <a:schemeClr val="bg1"/>
                </a:solidFill>
                <a:ea typeface="MS Mincho"/>
              </a:rPr>
              <a:t>Agriculture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81416935"/>
              </p:ext>
            </p:extLst>
          </p:nvPr>
        </p:nvGraphicFramePr>
        <p:xfrm>
          <a:off x="97119" y="1366346"/>
          <a:ext cx="8923720" cy="2865114"/>
        </p:xfrm>
        <a:graphic>
          <a:graphicData uri="http://schemas.openxmlformats.org/drawingml/2006/table">
            <a:tbl>
              <a:tblPr firstRow="1" bandRow="1">
                <a:tableStyleId>{69012ECD-51FC-41F1-AA8D-1B2483CD663E}</a:tableStyleId>
              </a:tblPr>
              <a:tblGrid>
                <a:gridCol w="1942427">
                  <a:extLst>
                    <a:ext uri="{9D8B030D-6E8A-4147-A177-3AD203B41FA5}">
                      <a16:colId xmlns:a16="http://schemas.microsoft.com/office/drawing/2014/main" val="58908047"/>
                    </a:ext>
                  </a:extLst>
                </a:gridCol>
                <a:gridCol w="772615">
                  <a:extLst>
                    <a:ext uri="{9D8B030D-6E8A-4147-A177-3AD203B41FA5}">
                      <a16:colId xmlns:a16="http://schemas.microsoft.com/office/drawing/2014/main" val="3028574587"/>
                    </a:ext>
                  </a:extLst>
                </a:gridCol>
                <a:gridCol w="1481382">
                  <a:extLst>
                    <a:ext uri="{9D8B030D-6E8A-4147-A177-3AD203B41FA5}">
                      <a16:colId xmlns:a16="http://schemas.microsoft.com/office/drawing/2014/main" val="2152750006"/>
                    </a:ext>
                  </a:extLst>
                </a:gridCol>
                <a:gridCol w="1306029">
                  <a:extLst>
                    <a:ext uri="{9D8B030D-6E8A-4147-A177-3AD203B41FA5}">
                      <a16:colId xmlns:a16="http://schemas.microsoft.com/office/drawing/2014/main" val="2867781618"/>
                    </a:ext>
                  </a:extLst>
                </a:gridCol>
                <a:gridCol w="1181978">
                  <a:extLst>
                    <a:ext uri="{9D8B030D-6E8A-4147-A177-3AD203B41FA5}">
                      <a16:colId xmlns:a16="http://schemas.microsoft.com/office/drawing/2014/main" val="2184089335"/>
                    </a:ext>
                  </a:extLst>
                </a:gridCol>
                <a:gridCol w="2239289">
                  <a:extLst>
                    <a:ext uri="{9D8B030D-6E8A-4147-A177-3AD203B41FA5}">
                      <a16:colId xmlns:a16="http://schemas.microsoft.com/office/drawing/2014/main" val="3102848622"/>
                    </a:ext>
                  </a:extLst>
                </a:gridCol>
              </a:tblGrid>
              <a:tr h="331356">
                <a:tc>
                  <a:txBody>
                    <a:bodyPr/>
                    <a:lstStyle/>
                    <a:p>
                      <a:pPr algn="ctr"/>
                      <a:r>
                        <a:rPr lang="en-US" sz="1000" b="1" kern="1200" dirty="0">
                          <a:solidFill>
                            <a:schemeClr val="bg1"/>
                          </a:solidFill>
                          <a:latin typeface="+mn-lt"/>
                          <a:ea typeface="+mn-ea"/>
                          <a:cs typeface="Arial" panose="020B0604020202020204" pitchFamily="34" charset="0"/>
                        </a:rPr>
                        <a:t>Outputs/ key deliverables</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en-US" sz="1000" b="1" kern="1200" dirty="0">
                          <a:solidFill>
                            <a:schemeClr val="bg1"/>
                          </a:solidFill>
                          <a:latin typeface="+mn-lt"/>
                          <a:ea typeface="+mn-ea"/>
                          <a:cs typeface="Arial" panose="020B0604020202020204" pitchFamily="34" charset="0"/>
                        </a:rPr>
                        <a:t>Annual Target</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en-US" sz="1000" b="1" kern="1200" dirty="0">
                          <a:solidFill>
                            <a:schemeClr val="bg1"/>
                          </a:solidFill>
                          <a:latin typeface="+mn-lt"/>
                          <a:ea typeface="+mn-ea"/>
                          <a:cs typeface="Arial" panose="020B0604020202020204" pitchFamily="34" charset="0"/>
                        </a:rPr>
                        <a:t>Quarter 4</a:t>
                      </a:r>
                    </a:p>
                    <a:p>
                      <a:pPr algn="ctr"/>
                      <a:r>
                        <a:rPr lang="en-US" sz="1000" b="1" kern="1200" dirty="0">
                          <a:solidFill>
                            <a:schemeClr val="bg1"/>
                          </a:solidFill>
                          <a:latin typeface="+mn-lt"/>
                          <a:ea typeface="+mn-ea"/>
                          <a:cs typeface="Arial" panose="020B0604020202020204" pitchFamily="34" charset="0"/>
                        </a:rPr>
                        <a:t> Target </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en-US" sz="1000" b="1" kern="1200" dirty="0">
                          <a:solidFill>
                            <a:schemeClr val="bg1"/>
                          </a:solidFill>
                          <a:latin typeface="+mn-lt"/>
                          <a:ea typeface="+mn-ea"/>
                          <a:cs typeface="Arial" panose="020B0604020202020204" pitchFamily="34" charset="0"/>
                        </a:rPr>
                        <a:t>Actual Quarter</a:t>
                      </a:r>
                    </a:p>
                    <a:p>
                      <a:pPr algn="ctr"/>
                      <a:r>
                        <a:rPr lang="en-US" sz="1000" b="1" kern="1200" dirty="0">
                          <a:solidFill>
                            <a:schemeClr val="bg1"/>
                          </a:solidFill>
                          <a:latin typeface="+mn-lt"/>
                          <a:ea typeface="+mn-ea"/>
                          <a:cs typeface="Arial" panose="020B0604020202020204" pitchFamily="34" charset="0"/>
                        </a:rPr>
                        <a:t>Performance</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b="1" kern="1200" noProof="0" dirty="0">
                          <a:solidFill>
                            <a:schemeClr val="bg1"/>
                          </a:solidFill>
                          <a:latin typeface="+mn-lt"/>
                          <a:ea typeface="+mn-ea"/>
                          <a:cs typeface="Arial" panose="020B0604020202020204" pitchFamily="34" charset="0"/>
                        </a:rPr>
                        <a:t>Average</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b="1" kern="1200" noProof="0" dirty="0">
                          <a:solidFill>
                            <a:schemeClr val="bg1"/>
                          </a:solidFill>
                          <a:latin typeface="+mn-lt"/>
                          <a:ea typeface="+mn-ea"/>
                          <a:cs typeface="Arial" panose="020B0604020202020204" pitchFamily="34" charset="0"/>
                        </a:rPr>
                        <a:t>Variance </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l"/>
                      <a:r>
                        <a:rPr lang="en-US" sz="1000" b="1" dirty="0">
                          <a:solidFill>
                            <a:schemeClr val="bg1"/>
                          </a:solidFill>
                          <a:latin typeface="+mn-lt"/>
                          <a:cs typeface="Arial" panose="020B0604020202020204" pitchFamily="34" charset="0"/>
                        </a:rPr>
                        <a:t>Progress  to</a:t>
                      </a:r>
                      <a:r>
                        <a:rPr lang="en-US" sz="1000" b="1" baseline="0" dirty="0">
                          <a:solidFill>
                            <a:schemeClr val="bg1"/>
                          </a:solidFill>
                          <a:latin typeface="+mn-lt"/>
                          <a:cs typeface="Arial" panose="020B0604020202020204" pitchFamily="34" charset="0"/>
                        </a:rPr>
                        <a:t> date Against AT</a:t>
                      </a:r>
                      <a:endParaRPr lang="en-US" sz="1000" b="1" dirty="0">
                        <a:solidFill>
                          <a:schemeClr val="bg1"/>
                        </a:solidFill>
                        <a:latin typeface="+mn-lt"/>
                        <a:cs typeface="Arial" panose="020B0604020202020204" pitchFamily="34" charset="0"/>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64673">
                <a:tc>
                  <a:txBody>
                    <a:bodyPr/>
                    <a:lstStyle/>
                    <a:p>
                      <a:pPr marL="0" marR="0" algn="l" defTabSz="914400" rtl="0" eaLnBrk="1" fontAlgn="ctr" latinLnBrk="0" hangingPunct="1">
                        <a:lnSpc>
                          <a:spcPct val="100000"/>
                        </a:lnSpc>
                        <a:spcBef>
                          <a:spcPts val="0"/>
                        </a:spcBef>
                        <a:spcAft>
                          <a:spcPts val="0"/>
                        </a:spcAft>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Agricultural infrastructure established</a:t>
                      </a:r>
                    </a:p>
                    <a:p>
                      <a:pPr marL="0" marR="0" algn="l"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l" defTabSz="914400" rtl="0" eaLnBrk="1" fontAlgn="ctr" latinLnBrk="0" hangingPunct="1">
                        <a:lnSpc>
                          <a:spcPct val="100000"/>
                        </a:lnSpc>
                        <a:spcBef>
                          <a:spcPts val="0"/>
                        </a:spcBef>
                        <a:spcAft>
                          <a:spcPts val="0"/>
                        </a:spcAft>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School food gardens supported</a:t>
                      </a:r>
                    </a:p>
                    <a:p>
                      <a:pPr marL="0" marR="0" algn="l"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l" defTabSz="914400" rtl="0" eaLnBrk="1" fontAlgn="ctr" latinLnBrk="0" hangingPunct="1">
                        <a:lnSpc>
                          <a:spcPct val="100000"/>
                        </a:lnSpc>
                        <a:spcBef>
                          <a:spcPts val="0"/>
                        </a:spcBef>
                        <a:spcAft>
                          <a:spcPts val="0"/>
                        </a:spcAft>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Hectares of agricultural land rehabilitated </a:t>
                      </a:r>
                    </a:p>
                    <a:p>
                      <a:pPr marL="0" marR="0" algn="l"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pPr>
                      <a:r>
                        <a:rPr lang="en-US" sz="1200" dirty="0">
                          <a:solidFill>
                            <a:schemeClr val="tx1"/>
                          </a:solidFill>
                          <a:latin typeface="+mn-lt"/>
                        </a:rPr>
                        <a:t>56</a:t>
                      </a:r>
                    </a:p>
                    <a:p>
                      <a:pPr algn="ctr">
                        <a:lnSpc>
                          <a:spcPct val="100000"/>
                        </a:lnSpc>
                      </a:pPr>
                      <a:endParaRPr lang="en-US" sz="1200" dirty="0">
                        <a:solidFill>
                          <a:schemeClr val="tx1"/>
                        </a:solidFill>
                        <a:latin typeface="+mn-lt"/>
                      </a:endParaRPr>
                    </a:p>
                    <a:p>
                      <a:pPr algn="ctr">
                        <a:lnSpc>
                          <a:spcPct val="100000"/>
                        </a:lnSpc>
                      </a:pPr>
                      <a:endParaRPr lang="en-US" sz="1200" dirty="0">
                        <a:solidFill>
                          <a:schemeClr val="tx1"/>
                        </a:solidFill>
                        <a:latin typeface="+mn-lt"/>
                      </a:endParaRPr>
                    </a:p>
                    <a:p>
                      <a:pPr algn="ctr">
                        <a:lnSpc>
                          <a:spcPct val="100000"/>
                        </a:lnSpc>
                      </a:pPr>
                      <a:r>
                        <a:rPr lang="en-US" sz="1200" dirty="0">
                          <a:solidFill>
                            <a:schemeClr val="tx1"/>
                          </a:solidFill>
                          <a:latin typeface="+mn-lt"/>
                        </a:rPr>
                        <a:t>100</a:t>
                      </a:r>
                    </a:p>
                    <a:p>
                      <a:pPr algn="ctr">
                        <a:lnSpc>
                          <a:spcPct val="100000"/>
                        </a:lnSpc>
                      </a:pPr>
                      <a:endParaRPr lang="en-US" sz="1200" dirty="0">
                        <a:solidFill>
                          <a:schemeClr val="tx1"/>
                        </a:solidFill>
                        <a:latin typeface="+mn-lt"/>
                      </a:endParaRPr>
                    </a:p>
                    <a:p>
                      <a:pPr algn="ctr">
                        <a:lnSpc>
                          <a:spcPct val="100000"/>
                        </a:lnSpc>
                      </a:pPr>
                      <a:endParaRPr lang="en-US" sz="1200" dirty="0">
                        <a:solidFill>
                          <a:schemeClr val="tx1"/>
                        </a:solidFill>
                        <a:latin typeface="+mn-lt"/>
                      </a:endParaRPr>
                    </a:p>
                    <a:p>
                      <a:pPr algn="ctr">
                        <a:lnSpc>
                          <a:spcPct val="100000"/>
                        </a:lnSpc>
                      </a:pPr>
                      <a:r>
                        <a:rPr lang="en-US" sz="1200" dirty="0">
                          <a:solidFill>
                            <a:schemeClr val="tx1"/>
                          </a:solidFill>
                          <a:latin typeface="+mn-lt"/>
                        </a:rPr>
                        <a:t>1 400</a:t>
                      </a:r>
                    </a:p>
                    <a:p>
                      <a:pPr algn="ctr">
                        <a:lnSpc>
                          <a:spcPct val="100000"/>
                        </a:lnSpc>
                      </a:pPr>
                      <a:endParaRPr lang="en-US" sz="1200" dirty="0">
                        <a:solidFill>
                          <a:schemeClr val="tx1"/>
                        </a:solidFill>
                        <a:latin typeface="+mn-lt"/>
                      </a:endParaRPr>
                    </a:p>
                    <a:p>
                      <a:pPr algn="ctr">
                        <a:lnSpc>
                          <a:spcPct val="100000"/>
                        </a:lnSpc>
                      </a:pPr>
                      <a:endParaRPr lang="en-US" sz="1200" dirty="0">
                        <a:solidFill>
                          <a:schemeClr val="tx1"/>
                        </a:solidFill>
                        <a:latin typeface="+mn-lt"/>
                      </a:endParaRPr>
                    </a:p>
                    <a:p>
                      <a:pPr algn="ctr">
                        <a:lnSpc>
                          <a:spcPct val="100000"/>
                        </a:lnSpc>
                      </a:pPr>
                      <a:endParaRPr lang="en-US" sz="1200" dirty="0">
                        <a:solidFill>
                          <a:schemeClr val="tx1"/>
                        </a:solidFill>
                        <a:latin typeface="+mn-lt"/>
                      </a:endParaRPr>
                    </a:p>
                    <a:p>
                      <a:pPr algn="ctr">
                        <a:lnSpc>
                          <a:spcPct val="100000"/>
                        </a:lnSpc>
                      </a:pPr>
                      <a:endParaRPr lang="en-US" sz="1200" dirty="0">
                        <a:solidFill>
                          <a:schemeClr val="tx1"/>
                        </a:solidFill>
                        <a:latin typeface="+mn-lt"/>
                      </a:endParaRPr>
                    </a:p>
                  </a:txBody>
                  <a:tcPr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200" b="1" kern="1200" dirty="0">
                          <a:solidFill>
                            <a:schemeClr val="tx1"/>
                          </a:solidFill>
                          <a:effectLst/>
                          <a:latin typeface="+mn-lt"/>
                          <a:ea typeface="MS Mincho"/>
                          <a:cs typeface="Arial" panose="020B0604020202020204" pitchFamily="34" charset="0"/>
                        </a:rPr>
                        <a:t>13</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200" b="1" kern="1200" dirty="0">
                          <a:solidFill>
                            <a:schemeClr val="tx1"/>
                          </a:solidFill>
                          <a:effectLst/>
                          <a:latin typeface="+mn-lt"/>
                          <a:ea typeface="MS Mincho"/>
                          <a:cs typeface="Arial" panose="020B0604020202020204" pitchFamily="34" charset="0"/>
                        </a:rPr>
                        <a:t>30</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1"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200" b="1" kern="1200" dirty="0">
                          <a:solidFill>
                            <a:schemeClr val="tx1"/>
                          </a:solidFill>
                          <a:effectLst/>
                          <a:latin typeface="+mn-lt"/>
                          <a:ea typeface="MS Mincho"/>
                          <a:cs typeface="Arial" panose="020B0604020202020204" pitchFamily="34" charset="0"/>
                        </a:rPr>
                        <a:t>350</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1"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txBody>
                  <a:tcPr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200" b="1" kern="1200" dirty="0">
                          <a:solidFill>
                            <a:srgbClr val="0033CC"/>
                          </a:solidFill>
                          <a:effectLst/>
                          <a:latin typeface="+mn-lt"/>
                          <a:ea typeface="MS Mincho"/>
                          <a:cs typeface="Arial" panose="020B0604020202020204" pitchFamily="34" charset="0"/>
                        </a:rPr>
                        <a:t>0</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200" b="1" kern="1200" dirty="0">
                          <a:solidFill>
                            <a:srgbClr val="0033CC"/>
                          </a:solidFill>
                          <a:effectLst/>
                          <a:latin typeface="+mn-lt"/>
                          <a:ea typeface="MS Mincho"/>
                          <a:cs typeface="Arial" panose="020B0604020202020204" pitchFamily="34" charset="0"/>
                        </a:rPr>
                        <a:t>21</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1" kern="1200" dirty="0">
                        <a:solidFill>
                          <a:srgbClr val="0033CC"/>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200" b="1" kern="1200" dirty="0">
                          <a:solidFill>
                            <a:srgbClr val="0033CC"/>
                          </a:solidFill>
                          <a:effectLst/>
                          <a:latin typeface="+mn-lt"/>
                          <a:ea typeface="MS Mincho"/>
                          <a:cs typeface="Arial" panose="020B0604020202020204" pitchFamily="34" charset="0"/>
                        </a:rPr>
                        <a:t>0</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1" kern="1200" dirty="0">
                        <a:solidFill>
                          <a:srgbClr val="0033CC"/>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1" kern="1200" dirty="0">
                        <a:solidFill>
                          <a:srgbClr val="0033CC"/>
                        </a:solidFill>
                        <a:effectLst/>
                        <a:latin typeface="+mn-lt"/>
                        <a:ea typeface="MS Mincho"/>
                        <a:cs typeface="Arial" panose="020B0604020202020204" pitchFamily="34" charset="0"/>
                      </a:endParaRPr>
                    </a:p>
                  </a:txBody>
                  <a:tcPr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200" b="0" kern="1200" dirty="0">
                          <a:solidFill>
                            <a:schemeClr val="tx1"/>
                          </a:solidFill>
                          <a:effectLst/>
                          <a:latin typeface="+mn-lt"/>
                        </a:rPr>
                        <a:t>-13</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200" b="0" kern="1200" dirty="0">
                          <a:solidFill>
                            <a:schemeClr val="tx1"/>
                          </a:solidFill>
                          <a:effectLst/>
                          <a:latin typeface="+mn-lt"/>
                        </a:rPr>
                        <a:t>-9</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200" b="0" kern="1200" dirty="0">
                          <a:solidFill>
                            <a:schemeClr val="tx1"/>
                          </a:solidFill>
                          <a:effectLst/>
                          <a:latin typeface="+mn-lt"/>
                        </a:rPr>
                        <a:t>-350</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kern="1200" dirty="0">
                        <a:solidFill>
                          <a:schemeClr val="tx1"/>
                        </a:solidFill>
                        <a:effectLst/>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200" b="0" i="0" kern="1200" dirty="0">
                          <a:solidFill>
                            <a:schemeClr val="tx1"/>
                          </a:solidFill>
                          <a:effectLst/>
                          <a:latin typeface="+mn-lt"/>
                          <a:ea typeface="MS Mincho"/>
                          <a:cs typeface="Arial" panose="020B0604020202020204" pitchFamily="34" charset="0"/>
                        </a:rPr>
                        <a:t>-44</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i="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i="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200" b="0" i="0" kern="1200" dirty="0">
                          <a:solidFill>
                            <a:schemeClr val="tx1"/>
                          </a:solidFill>
                          <a:effectLst/>
                          <a:latin typeface="+mn-lt"/>
                          <a:ea typeface="MS Mincho"/>
                          <a:cs typeface="Arial" panose="020B0604020202020204" pitchFamily="34" charset="0"/>
                        </a:rPr>
                        <a:t>116</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i="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i="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200" b="0" i="0" kern="1200" dirty="0">
                          <a:solidFill>
                            <a:schemeClr val="tx1"/>
                          </a:solidFill>
                          <a:effectLst/>
                          <a:latin typeface="+mn-lt"/>
                          <a:ea typeface="MS Mincho"/>
                          <a:cs typeface="Arial" panose="020B0604020202020204" pitchFamily="34" charset="0"/>
                        </a:rPr>
                        <a:t>-1 400</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i="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i="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i="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i="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200" b="0" i="0" kern="1200" dirty="0">
                        <a:solidFill>
                          <a:schemeClr val="tx1"/>
                        </a:solidFill>
                        <a:effectLst/>
                        <a:latin typeface="+mn-lt"/>
                        <a:ea typeface="MS Mincho"/>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4101994"/>
                  </a:ext>
                </a:extLst>
              </a:tr>
            </a:tbl>
          </a:graphicData>
        </a:graphic>
      </p:graphicFrame>
      <p:graphicFrame>
        <p:nvGraphicFramePr>
          <p:cNvPr id="3" name="Table 2">
            <a:extLst>
              <a:ext uri="{FF2B5EF4-FFF2-40B4-BE49-F238E27FC236}">
                <a16:creationId xmlns:a16="http://schemas.microsoft.com/office/drawing/2014/main" id="{CAF1BDED-16C0-F040-8C48-6375D5CE4373}"/>
              </a:ext>
            </a:extLst>
          </p:cNvPr>
          <p:cNvGraphicFramePr>
            <a:graphicFrameLocks noGrp="1"/>
          </p:cNvGraphicFramePr>
          <p:nvPr>
            <p:extLst>
              <p:ext uri="{D42A27DB-BD31-4B8C-83A1-F6EECF244321}">
                <p14:modId xmlns:p14="http://schemas.microsoft.com/office/powerpoint/2010/main" val="1512577151"/>
              </p:ext>
            </p:extLst>
          </p:nvPr>
        </p:nvGraphicFramePr>
        <p:xfrm>
          <a:off x="0" y="3657600"/>
          <a:ext cx="9144001" cy="4257996"/>
        </p:xfrm>
        <a:graphic>
          <a:graphicData uri="http://schemas.openxmlformats.org/drawingml/2006/table">
            <a:tbl>
              <a:tblPr firstRow="1" bandRow="1">
                <a:tableStyleId>{5C22544A-7EE6-4342-B048-85BDC9FD1C3A}</a:tableStyleId>
              </a:tblPr>
              <a:tblGrid>
                <a:gridCol w="4288220">
                  <a:extLst>
                    <a:ext uri="{9D8B030D-6E8A-4147-A177-3AD203B41FA5}">
                      <a16:colId xmlns:a16="http://schemas.microsoft.com/office/drawing/2014/main" val="1707054436"/>
                    </a:ext>
                  </a:extLst>
                </a:gridCol>
                <a:gridCol w="4855781">
                  <a:extLst>
                    <a:ext uri="{9D8B030D-6E8A-4147-A177-3AD203B41FA5}">
                      <a16:colId xmlns:a16="http://schemas.microsoft.com/office/drawing/2014/main" val="3103485341"/>
                    </a:ext>
                  </a:extLst>
                </a:gridCol>
              </a:tblGrid>
              <a:tr h="581689">
                <a:tc>
                  <a:txBody>
                    <a:bodyPr/>
                    <a:lstStyle/>
                    <a:p>
                      <a:pPr algn="ctr"/>
                      <a:r>
                        <a:rPr lang="en-US" sz="1600" b="1" dirty="0">
                          <a:solidFill>
                            <a:schemeClr val="tx1"/>
                          </a:solidFill>
                          <a:latin typeface="+mn-lt"/>
                          <a:cs typeface="Arial" panose="020B0604020202020204" pitchFamily="34" charset="0"/>
                        </a:rPr>
                        <a:t>Reason</a:t>
                      </a:r>
                      <a:r>
                        <a:rPr lang="en-US" sz="1600" b="1" baseline="0" dirty="0">
                          <a:solidFill>
                            <a:schemeClr val="tx1"/>
                          </a:solidFill>
                          <a:latin typeface="+mn-lt"/>
                          <a:cs typeface="Arial" panose="020B0604020202020204" pitchFamily="34" charset="0"/>
                        </a:rPr>
                        <a:t> for deviation</a:t>
                      </a:r>
                      <a:endParaRPr lang="en-US" sz="1600" b="1" dirty="0">
                        <a:solidFill>
                          <a:schemeClr val="tx1"/>
                        </a:solidFill>
                        <a:latin typeface="+mn-lt"/>
                        <a:cs typeface="Arial" panose="020B0604020202020204" pitchFamily="34" charset="0"/>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r>
                        <a:rPr lang="en-GB" sz="1600" b="1" kern="1200" dirty="0">
                          <a:solidFill>
                            <a:srgbClr val="000000"/>
                          </a:solidFill>
                          <a:latin typeface="+mn-lt"/>
                          <a:ea typeface="+mn-ea"/>
                          <a:cs typeface="Arial" panose="020B0604020202020204" pitchFamily="34" charset="0"/>
                        </a:rPr>
                        <a:t>Corrective</a:t>
                      </a:r>
                      <a:r>
                        <a:rPr lang="en-GB" sz="1600" b="1" kern="1200" baseline="0" dirty="0">
                          <a:solidFill>
                            <a:srgbClr val="000000"/>
                          </a:solidFill>
                          <a:latin typeface="+mn-lt"/>
                          <a:ea typeface="+mn-ea"/>
                          <a:cs typeface="Arial" panose="020B0604020202020204" pitchFamily="34" charset="0"/>
                        </a:rPr>
                        <a:t> Measures</a:t>
                      </a:r>
                      <a:endParaRPr lang="en-ZA" sz="1600" b="1" dirty="0">
                        <a:solidFill>
                          <a:srgbClr val="000000"/>
                        </a:solidFill>
                        <a:latin typeface="+mn-lt"/>
                        <a:cs typeface="Arial" panose="020B0604020202020204" pitchFamily="34" charset="0"/>
                      </a:endParaRPr>
                    </a:p>
                  </a:txBody>
                  <a:tcPr marL="91423" marR="91423" marT="45759" marB="457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extLst>
                  <a:ext uri="{0D108BD9-81ED-4DB2-BD59-A6C34878D82A}">
                    <a16:rowId xmlns:a16="http://schemas.microsoft.com/office/drawing/2014/main" val="88253216"/>
                  </a:ext>
                </a:extLst>
              </a:tr>
              <a:tr h="3676307">
                <a:tc>
                  <a:txBody>
                    <a:bodyPr/>
                    <a:lstStyle/>
                    <a:p>
                      <a:pPr marL="0" marR="0" indent="0" algn="l"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800" b="0" kern="1200" baseline="0" dirty="0">
                        <a:solidFill>
                          <a:schemeClr val="tx1"/>
                        </a:solidFill>
                        <a:effectLst/>
                        <a:latin typeface="+mn-lt"/>
                        <a:ea typeface="MS Mincho"/>
                        <a:cs typeface="Arial" panose="020B0604020202020204" pitchFamily="34" charset="0"/>
                      </a:endParaRPr>
                    </a:p>
                    <a:p>
                      <a:pPr marL="171450" marR="0" indent="-171450" algn="l"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800" b="0" kern="1200" baseline="0" dirty="0">
                          <a:solidFill>
                            <a:schemeClr val="tx1"/>
                          </a:solidFill>
                          <a:effectLst/>
                          <a:latin typeface="+mn-lt"/>
                          <a:ea typeface="MS Mincho"/>
                          <a:cs typeface="Arial" panose="020B0604020202020204" pitchFamily="34" charset="0"/>
                        </a:rPr>
                        <a:t>Infrastructure Projects are still under construction phase, pending final completion</a:t>
                      </a:r>
                    </a:p>
                    <a:p>
                      <a:pPr marL="171450" marR="0" indent="-171450" algn="l"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endParaRPr lang="en-US" sz="1800" b="0" kern="1200" baseline="0" dirty="0">
                        <a:solidFill>
                          <a:schemeClr val="tx1"/>
                        </a:solidFill>
                        <a:effectLst/>
                        <a:latin typeface="+mn-lt"/>
                        <a:ea typeface="MS Mincho"/>
                        <a:cs typeface="Arial" panose="020B0604020202020204" pitchFamily="34" charset="0"/>
                      </a:endParaRPr>
                    </a:p>
                    <a:p>
                      <a:pPr marL="0" marR="0" indent="0" algn="l"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800" b="0" kern="1200" baseline="0" dirty="0">
                        <a:solidFill>
                          <a:schemeClr val="tx1"/>
                        </a:solidFill>
                        <a:effectLst/>
                        <a:latin typeface="+mn-lt"/>
                        <a:ea typeface="MS Mincho"/>
                        <a:cs typeface="Arial" panose="020B0604020202020204" pitchFamily="34" charset="0"/>
                      </a:endParaRPr>
                    </a:p>
                    <a:p>
                      <a:pPr marL="0" marR="0" indent="0" algn="l"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800" b="0" kern="1200" baseline="0" dirty="0">
                        <a:solidFill>
                          <a:schemeClr val="tx1"/>
                        </a:solidFill>
                        <a:effectLst/>
                        <a:latin typeface="+mn-lt"/>
                        <a:ea typeface="MS Mincho"/>
                        <a:cs typeface="Arial" panose="020B0604020202020204" pitchFamily="34" charset="0"/>
                      </a:endParaRPr>
                    </a:p>
                    <a:p>
                      <a:pPr marL="171450" marR="0" indent="-171450" algn="l"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800" b="0" kern="1200" baseline="0" dirty="0">
                          <a:solidFill>
                            <a:schemeClr val="tx1"/>
                          </a:solidFill>
                          <a:effectLst/>
                          <a:latin typeface="+mn-lt"/>
                          <a:ea typeface="MS Mincho"/>
                          <a:cs typeface="Arial" panose="020B0604020202020204" pitchFamily="34" charset="0"/>
                        </a:rPr>
                        <a:t>Delayed delivery of production inputs by the service provider due to access and unavailability of required stock during the reporting period under review</a:t>
                      </a:r>
                    </a:p>
                    <a:p>
                      <a:pPr marL="171450" marR="0" indent="-171450" algn="l"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endParaRPr lang="en-US" sz="1800" b="0" kern="1200" baseline="0" dirty="0">
                        <a:solidFill>
                          <a:schemeClr val="tx1"/>
                        </a:solidFill>
                        <a:effectLst/>
                        <a:latin typeface="+mn-lt"/>
                        <a:ea typeface="MS Mincho"/>
                        <a:cs typeface="Arial" panose="020B0604020202020204" pitchFamily="34" charset="0"/>
                      </a:endParaRPr>
                    </a:p>
                    <a:p>
                      <a:pPr marL="171450" marR="0" indent="-171450" algn="l"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800" b="0" kern="1200" baseline="0" dirty="0">
                          <a:solidFill>
                            <a:schemeClr val="tx1"/>
                          </a:solidFill>
                          <a:effectLst/>
                          <a:latin typeface="+mn-lt"/>
                          <a:ea typeface="MS Mincho"/>
                          <a:cs typeface="Arial" panose="020B0604020202020204" pitchFamily="34" charset="0"/>
                        </a:rPr>
                        <a:t>Delayed approval of Landcare Conditional Grant Business Plans which resulted in the delays of the appointment of service providers for the eradication of alien invasion species</a:t>
                      </a:r>
                    </a:p>
                    <a:p>
                      <a:pPr marL="171450" marR="0" indent="-171450" algn="l"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endParaRPr lang="en-US" sz="1800" b="0" kern="1200" baseline="0" dirty="0">
                        <a:solidFill>
                          <a:schemeClr val="tx1"/>
                        </a:solidFill>
                        <a:effectLst/>
                        <a:latin typeface="+mn-lt"/>
                        <a:ea typeface="MS Mincho"/>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indent="-171450" algn="just"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endParaRPr lang="en-US" sz="1800" b="0" kern="1200" dirty="0">
                        <a:solidFill>
                          <a:schemeClr val="tx1"/>
                        </a:solidFill>
                        <a:effectLst/>
                        <a:latin typeface="+mn-lt"/>
                        <a:ea typeface="MS Mincho"/>
                        <a:cs typeface="Arial" panose="020B0604020202020204" pitchFamily="34" charset="0"/>
                      </a:endParaRPr>
                    </a:p>
                    <a:p>
                      <a:pPr marL="171450" marR="0" indent="-171450" algn="just"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800" b="0" kern="1200" dirty="0">
                          <a:solidFill>
                            <a:schemeClr val="tx1"/>
                          </a:solidFill>
                          <a:effectLst/>
                          <a:latin typeface="+mn-lt"/>
                          <a:ea typeface="MS Mincho"/>
                          <a:cs typeface="Arial" panose="020B0604020202020204" pitchFamily="34" charset="0"/>
                        </a:rPr>
                        <a:t>DBSA together with GDARDE has monthly progress reporting meetings, to closely monitor the contractors towards ensuring completion of infrastructure projects under construction, and timely payment of service providers</a:t>
                      </a:r>
                    </a:p>
                    <a:p>
                      <a:pPr marL="0" marR="0" indent="0" algn="just"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800" b="0" kern="1200" dirty="0">
                        <a:solidFill>
                          <a:schemeClr val="tx1"/>
                        </a:solidFill>
                        <a:effectLst/>
                        <a:latin typeface="+mn-lt"/>
                        <a:ea typeface="MS Mincho"/>
                        <a:cs typeface="Arial" panose="020B0604020202020204" pitchFamily="34" charset="0"/>
                      </a:endParaRPr>
                    </a:p>
                    <a:p>
                      <a:pPr marL="171450" marR="0" indent="-171450" algn="just"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800" b="0" kern="1200" dirty="0">
                          <a:solidFill>
                            <a:schemeClr val="tx1"/>
                          </a:solidFill>
                          <a:effectLst/>
                          <a:latin typeface="+mn-lt"/>
                          <a:ea typeface="MS Mincho"/>
                          <a:cs typeface="Arial" panose="020B0604020202020204" pitchFamily="34" charset="0"/>
                        </a:rPr>
                        <a:t>No mitigation</a:t>
                      </a:r>
                    </a:p>
                    <a:p>
                      <a:pPr marL="0" marR="0" indent="0" algn="just"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800" b="0" kern="1200" dirty="0">
                        <a:solidFill>
                          <a:schemeClr val="tx1"/>
                        </a:solidFill>
                        <a:effectLst/>
                        <a:latin typeface="+mn-lt"/>
                        <a:ea typeface="MS Mincho"/>
                        <a:cs typeface="Arial" panose="020B0604020202020204" pitchFamily="34" charset="0"/>
                      </a:endParaRPr>
                    </a:p>
                    <a:p>
                      <a:pPr marL="0" marR="0" indent="0" algn="just"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800" b="0" kern="1200" dirty="0">
                        <a:solidFill>
                          <a:schemeClr val="tx1"/>
                        </a:solidFill>
                        <a:effectLst/>
                        <a:latin typeface="+mn-lt"/>
                        <a:ea typeface="MS Mincho"/>
                        <a:cs typeface="Arial" panose="020B0604020202020204" pitchFamily="34" charset="0"/>
                      </a:endParaRPr>
                    </a:p>
                    <a:p>
                      <a:pPr marL="0" marR="0" indent="0" algn="just"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800" b="0" kern="1200" dirty="0">
                        <a:solidFill>
                          <a:schemeClr val="tx1"/>
                        </a:solidFill>
                        <a:effectLst/>
                        <a:latin typeface="+mn-lt"/>
                        <a:ea typeface="MS Mincho"/>
                        <a:cs typeface="Arial" panose="020B0604020202020204" pitchFamily="34" charset="0"/>
                      </a:endParaRPr>
                    </a:p>
                    <a:p>
                      <a:pPr marL="0" marR="0" indent="0" algn="just"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800" b="0" kern="1200" dirty="0">
                        <a:solidFill>
                          <a:schemeClr val="tx1"/>
                        </a:solidFill>
                        <a:effectLst/>
                        <a:latin typeface="+mn-lt"/>
                        <a:ea typeface="MS Mincho"/>
                        <a:cs typeface="Arial" panose="020B0604020202020204" pitchFamily="34" charset="0"/>
                      </a:endParaRPr>
                    </a:p>
                    <a:p>
                      <a:pPr marL="171450" marR="0" indent="-171450" algn="just"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800" b="0" kern="1200" dirty="0">
                          <a:solidFill>
                            <a:schemeClr val="tx1"/>
                          </a:solidFill>
                          <a:effectLst/>
                          <a:latin typeface="+mn-lt"/>
                          <a:ea typeface="MS Mincho"/>
                          <a:cs typeface="Arial" panose="020B0604020202020204" pitchFamily="34" charset="0"/>
                        </a:rPr>
                        <a:t>Whilst awaiting the approval of the Landcare Conditional Grant Business Plans for the 2023/24 financial year, the Department will run a parallel process by implementing the Landcare Conditional Grant Projects for the eradication of alien invasion species through the equitable share to accelerate implementation.</a:t>
                      </a:r>
                    </a:p>
                    <a:p>
                      <a:pPr marL="171450" marR="0" indent="-171450" algn="just"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endParaRPr lang="en-US" sz="1800" b="0" kern="1200" dirty="0">
                        <a:solidFill>
                          <a:schemeClr val="tx1"/>
                        </a:solidFill>
                        <a:effectLst/>
                        <a:latin typeface="+mn-lt"/>
                        <a:ea typeface="MS Mincho"/>
                        <a:cs typeface="Arial" panose="020B0604020202020204" pitchFamily="34" charset="0"/>
                      </a:endParaRPr>
                    </a:p>
                    <a:p>
                      <a:pPr marL="0" marR="0" algn="just" defTabSz="914400" rtl="0" eaLnBrk="1" fontAlgn="ctr" latinLnBrk="0" hangingPunct="1">
                        <a:lnSpc>
                          <a:spcPts val="1300"/>
                        </a:lnSpc>
                        <a:spcBef>
                          <a:spcPts val="0"/>
                        </a:spcBef>
                        <a:spcAft>
                          <a:spcPts val="0"/>
                        </a:spcAft>
                        <a:tabLst>
                          <a:tab pos="180340" algn="l"/>
                          <a:tab pos="360045" algn="l"/>
                          <a:tab pos="540385" algn="l"/>
                        </a:tabLst>
                      </a:pPr>
                      <a:endParaRPr lang="en-US" sz="1800" b="0" kern="1200" dirty="0">
                        <a:solidFill>
                          <a:schemeClr val="tx1"/>
                        </a:solidFill>
                        <a:effectLst/>
                        <a:latin typeface="+mn-lt"/>
                        <a:ea typeface="MS Mincho"/>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7408983"/>
                  </a:ext>
                </a:extLst>
              </a:tr>
            </a:tbl>
          </a:graphicData>
        </a:graphic>
      </p:graphicFrame>
      <p:sp>
        <p:nvSpPr>
          <p:cNvPr id="4" name="Slide Number Placeholder 3">
            <a:extLst>
              <a:ext uri="{FF2B5EF4-FFF2-40B4-BE49-F238E27FC236}">
                <a16:creationId xmlns:a16="http://schemas.microsoft.com/office/drawing/2014/main" id="{29B482B2-7084-7348-BCD3-4D556E798823}"/>
              </a:ext>
            </a:extLst>
          </p:cNvPr>
          <p:cNvSpPr>
            <a:spLocks noGrp="1"/>
          </p:cNvSpPr>
          <p:nvPr>
            <p:ph type="sldNum" sz="quarter" idx="12"/>
          </p:nvPr>
        </p:nvSpPr>
        <p:spPr/>
        <p:txBody>
          <a:bodyPr/>
          <a:lstStyle/>
          <a:p>
            <a:fld id="{093862CD-2CE4-D846-9F15-15300DCE1BBC}" type="slidenum">
              <a:rPr lang="en-US" smtClean="0"/>
              <a:pPr/>
              <a:t>14</a:t>
            </a:fld>
            <a:endParaRPr lang="en-US" dirty="0"/>
          </a:p>
        </p:txBody>
      </p:sp>
    </p:spTree>
    <p:extLst>
      <p:ext uri="{BB962C8B-B14F-4D97-AF65-F5344CB8AC3E}">
        <p14:creationId xmlns:p14="http://schemas.microsoft.com/office/powerpoint/2010/main" val="39295657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5903" y="965932"/>
            <a:ext cx="8078087" cy="482008"/>
          </a:xfrm>
          <a:ln>
            <a:solidFill>
              <a:schemeClr val="accent1"/>
            </a:solidFill>
          </a:ln>
        </p:spPr>
        <p:txBody>
          <a:bodyPr>
            <a:noAutofit/>
          </a:bodyPr>
          <a:lstStyle/>
          <a:p>
            <a:pPr algn="ctr" defTabSz="914400" fontAlgn="ctr">
              <a:lnSpc>
                <a:spcPts val="1300"/>
              </a:lnSpc>
              <a:spcBef>
                <a:spcPts val="0"/>
              </a:spcBef>
              <a:tabLst>
                <a:tab pos="180340" algn="l"/>
                <a:tab pos="360045" algn="l"/>
                <a:tab pos="540385" algn="l"/>
              </a:tabLst>
            </a:pPr>
            <a:r>
              <a:rPr lang="en-US" sz="2000" dirty="0">
                <a:solidFill>
                  <a:schemeClr val="bg1"/>
                </a:solidFill>
                <a:ea typeface="MS Mincho"/>
              </a:rPr>
              <a:t>Agriculture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66158668"/>
              </p:ext>
            </p:extLst>
          </p:nvPr>
        </p:nvGraphicFramePr>
        <p:xfrm>
          <a:off x="285957" y="1324304"/>
          <a:ext cx="8734883" cy="3169914"/>
        </p:xfrm>
        <a:graphic>
          <a:graphicData uri="http://schemas.openxmlformats.org/drawingml/2006/table">
            <a:tbl>
              <a:tblPr firstRow="1" bandRow="1">
                <a:tableStyleId>{69012ECD-51FC-41F1-AA8D-1B2483CD663E}</a:tableStyleId>
              </a:tblPr>
              <a:tblGrid>
                <a:gridCol w="1901323">
                  <a:extLst>
                    <a:ext uri="{9D8B030D-6E8A-4147-A177-3AD203B41FA5}">
                      <a16:colId xmlns:a16="http://schemas.microsoft.com/office/drawing/2014/main" val="58908047"/>
                    </a:ext>
                  </a:extLst>
                </a:gridCol>
                <a:gridCol w="756265">
                  <a:extLst>
                    <a:ext uri="{9D8B030D-6E8A-4147-A177-3AD203B41FA5}">
                      <a16:colId xmlns:a16="http://schemas.microsoft.com/office/drawing/2014/main" val="3028574587"/>
                    </a:ext>
                  </a:extLst>
                </a:gridCol>
                <a:gridCol w="1450034">
                  <a:extLst>
                    <a:ext uri="{9D8B030D-6E8A-4147-A177-3AD203B41FA5}">
                      <a16:colId xmlns:a16="http://schemas.microsoft.com/office/drawing/2014/main" val="2152750006"/>
                    </a:ext>
                  </a:extLst>
                </a:gridCol>
                <a:gridCol w="1278392">
                  <a:extLst>
                    <a:ext uri="{9D8B030D-6E8A-4147-A177-3AD203B41FA5}">
                      <a16:colId xmlns:a16="http://schemas.microsoft.com/office/drawing/2014/main" val="2867781618"/>
                    </a:ext>
                  </a:extLst>
                </a:gridCol>
                <a:gridCol w="1156966">
                  <a:extLst>
                    <a:ext uri="{9D8B030D-6E8A-4147-A177-3AD203B41FA5}">
                      <a16:colId xmlns:a16="http://schemas.microsoft.com/office/drawing/2014/main" val="2184089335"/>
                    </a:ext>
                  </a:extLst>
                </a:gridCol>
                <a:gridCol w="2191903">
                  <a:extLst>
                    <a:ext uri="{9D8B030D-6E8A-4147-A177-3AD203B41FA5}">
                      <a16:colId xmlns:a16="http://schemas.microsoft.com/office/drawing/2014/main" val="3102848622"/>
                    </a:ext>
                  </a:extLst>
                </a:gridCol>
              </a:tblGrid>
              <a:tr h="392813">
                <a:tc>
                  <a:txBody>
                    <a:bodyPr/>
                    <a:lstStyle/>
                    <a:p>
                      <a:pPr algn="ctr"/>
                      <a:r>
                        <a:rPr lang="en-US" sz="1000" b="1" kern="1200" dirty="0">
                          <a:solidFill>
                            <a:schemeClr val="bg1"/>
                          </a:solidFill>
                          <a:latin typeface="+mn-lt"/>
                          <a:ea typeface="+mn-ea"/>
                          <a:cs typeface="Arial" panose="020B0604020202020204" pitchFamily="34" charset="0"/>
                        </a:rPr>
                        <a:t>Outputs/ key deliverables</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en-US" sz="1000" b="1" kern="1200" dirty="0">
                          <a:solidFill>
                            <a:schemeClr val="bg1"/>
                          </a:solidFill>
                          <a:latin typeface="+mn-lt"/>
                          <a:ea typeface="+mn-ea"/>
                          <a:cs typeface="Arial" panose="020B0604020202020204" pitchFamily="34" charset="0"/>
                        </a:rPr>
                        <a:t>Annual Target</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en-US" sz="1000" b="1" kern="1200" dirty="0">
                          <a:solidFill>
                            <a:schemeClr val="bg1"/>
                          </a:solidFill>
                          <a:latin typeface="+mn-lt"/>
                          <a:ea typeface="+mn-ea"/>
                          <a:cs typeface="Arial" panose="020B0604020202020204" pitchFamily="34" charset="0"/>
                        </a:rPr>
                        <a:t>Quarter 4</a:t>
                      </a:r>
                    </a:p>
                    <a:p>
                      <a:pPr algn="ctr"/>
                      <a:r>
                        <a:rPr lang="en-US" sz="1000" b="1" kern="1200" dirty="0">
                          <a:solidFill>
                            <a:schemeClr val="bg1"/>
                          </a:solidFill>
                          <a:latin typeface="+mn-lt"/>
                          <a:ea typeface="+mn-ea"/>
                          <a:cs typeface="Arial" panose="020B0604020202020204" pitchFamily="34" charset="0"/>
                        </a:rPr>
                        <a:t> Target </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en-US" sz="1000" b="1" kern="1200" dirty="0">
                          <a:solidFill>
                            <a:schemeClr val="bg1"/>
                          </a:solidFill>
                          <a:latin typeface="+mn-lt"/>
                          <a:ea typeface="+mn-ea"/>
                          <a:cs typeface="Arial" panose="020B0604020202020204" pitchFamily="34" charset="0"/>
                        </a:rPr>
                        <a:t>Actual Quarter</a:t>
                      </a:r>
                    </a:p>
                    <a:p>
                      <a:pPr algn="ctr"/>
                      <a:r>
                        <a:rPr lang="en-US" sz="1000" b="1" kern="1200" dirty="0">
                          <a:solidFill>
                            <a:schemeClr val="bg1"/>
                          </a:solidFill>
                          <a:latin typeface="+mn-lt"/>
                          <a:ea typeface="+mn-ea"/>
                          <a:cs typeface="Arial" panose="020B0604020202020204" pitchFamily="34" charset="0"/>
                        </a:rPr>
                        <a:t>Performance</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b="1" kern="1200" noProof="0" dirty="0">
                          <a:solidFill>
                            <a:schemeClr val="bg1"/>
                          </a:solidFill>
                          <a:latin typeface="+mn-lt"/>
                          <a:ea typeface="+mn-ea"/>
                          <a:cs typeface="Arial" panose="020B0604020202020204" pitchFamily="34" charset="0"/>
                        </a:rPr>
                        <a:t>Average</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b="1" kern="1200" noProof="0" dirty="0">
                          <a:solidFill>
                            <a:schemeClr val="bg1"/>
                          </a:solidFill>
                          <a:latin typeface="+mn-lt"/>
                          <a:ea typeface="+mn-ea"/>
                          <a:cs typeface="Arial" panose="020B0604020202020204" pitchFamily="34" charset="0"/>
                        </a:rPr>
                        <a:t>Variance </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l"/>
                      <a:r>
                        <a:rPr lang="en-US" sz="1000" b="1" dirty="0">
                          <a:solidFill>
                            <a:schemeClr val="bg1"/>
                          </a:solidFill>
                          <a:latin typeface="+mn-lt"/>
                          <a:cs typeface="Arial" panose="020B0604020202020204" pitchFamily="34" charset="0"/>
                        </a:rPr>
                        <a:t>Progress  to</a:t>
                      </a:r>
                      <a:r>
                        <a:rPr lang="en-US" sz="1000" b="1" baseline="0" dirty="0">
                          <a:solidFill>
                            <a:schemeClr val="bg1"/>
                          </a:solidFill>
                          <a:latin typeface="+mn-lt"/>
                          <a:cs typeface="Arial" panose="020B0604020202020204" pitchFamily="34" charset="0"/>
                        </a:rPr>
                        <a:t> date Against AT</a:t>
                      </a:r>
                      <a:endParaRPr lang="en-US" sz="1000" b="1" dirty="0">
                        <a:solidFill>
                          <a:schemeClr val="bg1"/>
                        </a:solidFill>
                        <a:latin typeface="+mn-lt"/>
                        <a:cs typeface="Arial" panose="020B0604020202020204" pitchFamily="34" charset="0"/>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749781">
                <a:tc>
                  <a:txBody>
                    <a:bodyPr/>
                    <a:lstStyle/>
                    <a:p>
                      <a:pPr marL="0" marR="0" algn="l" defTabSz="914400" rtl="0" eaLnBrk="1" fontAlgn="ctr" latinLnBrk="0" hangingPunct="1">
                        <a:lnSpc>
                          <a:spcPct val="100000"/>
                        </a:lnSpc>
                        <a:spcBef>
                          <a:spcPts val="0"/>
                        </a:spcBef>
                        <a:spcAft>
                          <a:spcPts val="0"/>
                        </a:spcAft>
                        <a:tabLst>
                          <a:tab pos="180340" algn="l"/>
                          <a:tab pos="360045" algn="l"/>
                          <a:tab pos="540385" algn="l"/>
                        </a:tabLst>
                      </a:pPr>
                      <a:r>
                        <a:rPr lang="en-US" sz="1100" b="0" kern="1200" dirty="0">
                          <a:solidFill>
                            <a:schemeClr val="tx1"/>
                          </a:solidFill>
                          <a:effectLst/>
                          <a:latin typeface="+mn-lt"/>
                          <a:ea typeface="MS Mincho"/>
                          <a:cs typeface="Arial" panose="020B0604020202020204" pitchFamily="34" charset="0"/>
                        </a:rPr>
                        <a:t>Hectares of agricultural land released for food production purposes</a:t>
                      </a:r>
                    </a:p>
                    <a:p>
                      <a:pPr marL="0" marR="0" algn="l" defTabSz="914400" rtl="0" eaLnBrk="1" fontAlgn="ctr" latinLnBrk="0" hangingPunct="1">
                        <a:lnSpc>
                          <a:spcPct val="100000"/>
                        </a:lnSpc>
                        <a:spcBef>
                          <a:spcPts val="0"/>
                        </a:spcBef>
                        <a:spcAft>
                          <a:spcPts val="0"/>
                        </a:spcAft>
                        <a:tabLst>
                          <a:tab pos="180340" algn="l"/>
                          <a:tab pos="360045" algn="l"/>
                          <a:tab pos="540385" algn="l"/>
                        </a:tabLst>
                      </a:pPr>
                      <a:r>
                        <a:rPr lang="en-US" sz="1100" b="0" kern="1200" dirty="0">
                          <a:solidFill>
                            <a:schemeClr val="tx1"/>
                          </a:solidFill>
                          <a:effectLst/>
                          <a:latin typeface="+mn-lt"/>
                          <a:ea typeface="MS Mincho"/>
                          <a:cs typeface="Arial" panose="020B0604020202020204" pitchFamily="34" charset="0"/>
                        </a:rPr>
                        <a:t>Agricultural land allocated to youth farmers for agricultural production</a:t>
                      </a:r>
                    </a:p>
                    <a:p>
                      <a:pPr marL="0" marR="0" algn="l" defTabSz="914400" rtl="0" eaLnBrk="1" fontAlgn="ctr" latinLnBrk="0" hangingPunct="1">
                        <a:lnSpc>
                          <a:spcPct val="100000"/>
                        </a:lnSpc>
                        <a:spcBef>
                          <a:spcPts val="0"/>
                        </a:spcBef>
                        <a:spcAft>
                          <a:spcPts val="0"/>
                        </a:spcAft>
                        <a:tabLst>
                          <a:tab pos="180340" algn="l"/>
                          <a:tab pos="360045" algn="l"/>
                          <a:tab pos="540385" algn="l"/>
                        </a:tabLst>
                      </a:pPr>
                      <a:endParaRPr lang="en-US" sz="1100" b="0" kern="1200" dirty="0">
                        <a:solidFill>
                          <a:schemeClr val="tx1"/>
                        </a:solidFill>
                        <a:effectLst/>
                        <a:latin typeface="+mn-lt"/>
                        <a:ea typeface="MS Mincho"/>
                        <a:cs typeface="Arial" panose="020B0604020202020204" pitchFamily="34" charset="0"/>
                      </a:endParaRPr>
                    </a:p>
                    <a:p>
                      <a:pPr marL="0" marR="0" algn="l" defTabSz="914400" rtl="0" eaLnBrk="1" fontAlgn="ctr" latinLnBrk="0" hangingPunct="1">
                        <a:lnSpc>
                          <a:spcPct val="100000"/>
                        </a:lnSpc>
                        <a:spcBef>
                          <a:spcPts val="0"/>
                        </a:spcBef>
                        <a:spcAft>
                          <a:spcPts val="0"/>
                        </a:spcAft>
                        <a:tabLst>
                          <a:tab pos="180340" algn="l"/>
                          <a:tab pos="360045" algn="l"/>
                          <a:tab pos="540385" algn="l"/>
                        </a:tabLst>
                      </a:pPr>
                      <a:r>
                        <a:rPr lang="en-US" sz="1100" b="0" kern="1200" dirty="0">
                          <a:solidFill>
                            <a:schemeClr val="tx1"/>
                          </a:solidFill>
                          <a:effectLst/>
                          <a:latin typeface="+mn-lt"/>
                          <a:ea typeface="MS Mincho"/>
                          <a:cs typeface="Arial" panose="020B0604020202020204" pitchFamily="34" charset="0"/>
                        </a:rPr>
                        <a:t>Agricultural land allocated to women farmers for agricultural production</a:t>
                      </a:r>
                    </a:p>
                    <a:p>
                      <a:pPr marL="0" marR="0" algn="l" defTabSz="914400" rtl="0" eaLnBrk="1" fontAlgn="ctr" latinLnBrk="0" hangingPunct="1">
                        <a:lnSpc>
                          <a:spcPct val="100000"/>
                        </a:lnSpc>
                        <a:spcBef>
                          <a:spcPts val="0"/>
                        </a:spcBef>
                        <a:spcAft>
                          <a:spcPts val="0"/>
                        </a:spcAft>
                        <a:tabLst>
                          <a:tab pos="180340" algn="l"/>
                          <a:tab pos="360045" algn="l"/>
                          <a:tab pos="540385" algn="l"/>
                        </a:tabLst>
                      </a:pPr>
                      <a:endParaRPr lang="en-US" sz="1100" b="0" kern="1200" dirty="0">
                        <a:solidFill>
                          <a:schemeClr val="tx1"/>
                        </a:solidFill>
                        <a:effectLst/>
                        <a:latin typeface="+mn-lt"/>
                        <a:ea typeface="MS Mincho"/>
                        <a:cs typeface="Arial" panose="020B0604020202020204" pitchFamily="34" charset="0"/>
                      </a:endParaRPr>
                    </a:p>
                    <a:p>
                      <a:pPr marL="0" marR="0" algn="l" defTabSz="914400" rtl="0" eaLnBrk="1" fontAlgn="ctr" latinLnBrk="0" hangingPunct="1">
                        <a:lnSpc>
                          <a:spcPct val="100000"/>
                        </a:lnSpc>
                        <a:spcBef>
                          <a:spcPts val="0"/>
                        </a:spcBef>
                        <a:spcAft>
                          <a:spcPts val="0"/>
                        </a:spcAft>
                        <a:tabLst>
                          <a:tab pos="180340" algn="l"/>
                          <a:tab pos="360045" algn="l"/>
                          <a:tab pos="540385" algn="l"/>
                        </a:tabLst>
                      </a:pPr>
                      <a:r>
                        <a:rPr lang="en-US" sz="1100" b="0" kern="1200" dirty="0">
                          <a:solidFill>
                            <a:schemeClr val="tx1"/>
                          </a:solidFill>
                          <a:effectLst/>
                          <a:latin typeface="+mn-lt"/>
                          <a:ea typeface="MS Mincho"/>
                          <a:cs typeface="Arial" panose="020B0604020202020204" pitchFamily="34" charset="0"/>
                        </a:rPr>
                        <a:t>Agri-parks established per district</a:t>
                      </a: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pPr>
                      <a:r>
                        <a:rPr lang="en-US" sz="1100" dirty="0">
                          <a:solidFill>
                            <a:schemeClr val="tx1"/>
                          </a:solidFill>
                          <a:latin typeface="+mn-lt"/>
                        </a:rPr>
                        <a:t>10 000 ha</a:t>
                      </a:r>
                    </a:p>
                    <a:p>
                      <a:pPr algn="ctr">
                        <a:lnSpc>
                          <a:spcPct val="100000"/>
                        </a:lnSpc>
                      </a:pPr>
                      <a:r>
                        <a:rPr lang="en-US" sz="1100" dirty="0">
                          <a:solidFill>
                            <a:schemeClr val="tx1"/>
                          </a:solidFill>
                          <a:latin typeface="+mn-lt"/>
                        </a:rPr>
                        <a:t>30% </a:t>
                      </a:r>
                    </a:p>
                    <a:p>
                      <a:pPr algn="ctr">
                        <a:lnSpc>
                          <a:spcPct val="100000"/>
                        </a:lnSpc>
                      </a:pPr>
                      <a:endParaRPr lang="en-US" sz="1100" dirty="0">
                        <a:solidFill>
                          <a:schemeClr val="tx1"/>
                        </a:solidFill>
                        <a:latin typeface="+mn-lt"/>
                      </a:endParaRPr>
                    </a:p>
                    <a:p>
                      <a:pPr algn="ctr">
                        <a:lnSpc>
                          <a:spcPct val="100000"/>
                        </a:lnSpc>
                      </a:pPr>
                      <a:r>
                        <a:rPr lang="en-US" sz="1100" dirty="0">
                          <a:solidFill>
                            <a:schemeClr val="tx1"/>
                          </a:solidFill>
                          <a:latin typeface="+mn-lt"/>
                        </a:rPr>
                        <a:t>(3 000 ha)</a:t>
                      </a:r>
                    </a:p>
                    <a:p>
                      <a:pPr algn="ctr">
                        <a:lnSpc>
                          <a:spcPct val="100000"/>
                        </a:lnSpc>
                      </a:pPr>
                      <a:r>
                        <a:rPr lang="en-US" sz="1100" dirty="0">
                          <a:solidFill>
                            <a:schemeClr val="tx1"/>
                          </a:solidFill>
                          <a:latin typeface="+mn-lt"/>
                        </a:rPr>
                        <a:t>40% </a:t>
                      </a:r>
                    </a:p>
                    <a:p>
                      <a:pPr algn="ctr">
                        <a:lnSpc>
                          <a:spcPct val="100000"/>
                        </a:lnSpc>
                      </a:pPr>
                      <a:endParaRPr lang="en-US" sz="1100" dirty="0">
                        <a:solidFill>
                          <a:schemeClr val="tx1"/>
                        </a:solidFill>
                        <a:latin typeface="+mn-lt"/>
                      </a:endParaRPr>
                    </a:p>
                    <a:p>
                      <a:pPr algn="ctr">
                        <a:lnSpc>
                          <a:spcPct val="100000"/>
                        </a:lnSpc>
                      </a:pPr>
                      <a:r>
                        <a:rPr lang="en-US" sz="1100" dirty="0">
                          <a:solidFill>
                            <a:schemeClr val="tx1"/>
                          </a:solidFill>
                          <a:latin typeface="+mn-lt"/>
                        </a:rPr>
                        <a:t>(4 000 ha)</a:t>
                      </a:r>
                    </a:p>
                    <a:p>
                      <a:pPr algn="ctr">
                        <a:lnSpc>
                          <a:spcPct val="100000"/>
                        </a:lnSpc>
                      </a:pPr>
                      <a:endParaRPr lang="en-US" sz="1100" dirty="0">
                        <a:solidFill>
                          <a:schemeClr val="tx1"/>
                        </a:solidFill>
                        <a:latin typeface="+mn-lt"/>
                      </a:endParaRPr>
                    </a:p>
                    <a:p>
                      <a:pPr algn="ctr">
                        <a:lnSpc>
                          <a:spcPct val="100000"/>
                        </a:lnSpc>
                      </a:pPr>
                      <a:endParaRPr lang="en-US" sz="1100" dirty="0">
                        <a:solidFill>
                          <a:schemeClr val="tx1"/>
                        </a:solidFill>
                        <a:latin typeface="+mn-lt"/>
                      </a:endParaRPr>
                    </a:p>
                    <a:p>
                      <a:pPr algn="ctr">
                        <a:lnSpc>
                          <a:spcPct val="100000"/>
                        </a:lnSpc>
                      </a:pPr>
                      <a:r>
                        <a:rPr lang="en-US" sz="1100" dirty="0">
                          <a:solidFill>
                            <a:schemeClr val="tx1"/>
                          </a:solidFill>
                          <a:latin typeface="+mn-lt"/>
                        </a:rPr>
                        <a:t>1</a:t>
                      </a:r>
                    </a:p>
                    <a:p>
                      <a:pPr algn="ctr">
                        <a:lnSpc>
                          <a:spcPct val="100000"/>
                        </a:lnSpc>
                      </a:pPr>
                      <a:endParaRPr lang="en-US" sz="1100" dirty="0">
                        <a:solidFill>
                          <a:schemeClr val="tx1"/>
                        </a:solidFill>
                        <a:latin typeface="+mn-lt"/>
                      </a:endParaRPr>
                    </a:p>
                    <a:p>
                      <a:pPr algn="ctr">
                        <a:lnSpc>
                          <a:spcPct val="100000"/>
                        </a:lnSpc>
                      </a:pPr>
                      <a:endParaRPr lang="en-US" sz="1100" dirty="0">
                        <a:solidFill>
                          <a:schemeClr val="tx1"/>
                        </a:solidFill>
                        <a:latin typeface="+mn-lt"/>
                      </a:endParaRPr>
                    </a:p>
                    <a:p>
                      <a:pPr algn="ctr">
                        <a:lnSpc>
                          <a:spcPct val="100000"/>
                        </a:lnSpc>
                      </a:pPr>
                      <a:endParaRPr lang="en-US" sz="1100" dirty="0">
                        <a:solidFill>
                          <a:schemeClr val="tx1"/>
                        </a:solidFill>
                        <a:latin typeface="+mn-lt"/>
                      </a:endParaRPr>
                    </a:p>
                    <a:p>
                      <a:pPr algn="ctr">
                        <a:lnSpc>
                          <a:spcPct val="100000"/>
                        </a:lnSpc>
                      </a:pPr>
                      <a:r>
                        <a:rPr lang="en-US" sz="1100" dirty="0">
                          <a:solidFill>
                            <a:schemeClr val="tx1"/>
                          </a:solidFill>
                          <a:latin typeface="+mn-lt"/>
                        </a:rPr>
                        <a:t>1</a:t>
                      </a:r>
                    </a:p>
                  </a:txBody>
                  <a:tcPr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100" b="1" kern="1200" dirty="0">
                          <a:solidFill>
                            <a:schemeClr val="tx1"/>
                          </a:solidFill>
                          <a:effectLst/>
                          <a:latin typeface="+mn-lt"/>
                          <a:ea typeface="MS Mincho"/>
                          <a:cs typeface="Arial" panose="020B0604020202020204" pitchFamily="34" charset="0"/>
                        </a:rPr>
                        <a:t>10 000 ha</a:t>
                      </a:r>
                    </a:p>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100" b="1" kern="1200" dirty="0">
                          <a:solidFill>
                            <a:schemeClr val="tx1"/>
                          </a:solidFill>
                          <a:effectLst/>
                          <a:latin typeface="+mn-lt"/>
                          <a:ea typeface="MS Mincho"/>
                          <a:cs typeface="Arial" panose="020B0604020202020204" pitchFamily="34" charset="0"/>
                        </a:rPr>
                        <a:t>30% </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100" b="1" kern="1200" dirty="0">
                          <a:solidFill>
                            <a:schemeClr val="tx1"/>
                          </a:solidFill>
                          <a:effectLst/>
                          <a:latin typeface="+mn-lt"/>
                          <a:ea typeface="MS Mincho"/>
                          <a:cs typeface="Arial" panose="020B0604020202020204" pitchFamily="34" charset="0"/>
                        </a:rPr>
                        <a:t>(3 000 ha)</a:t>
                      </a:r>
                    </a:p>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100" b="1" kern="1200" dirty="0">
                          <a:solidFill>
                            <a:schemeClr val="tx1"/>
                          </a:solidFill>
                          <a:effectLst/>
                          <a:latin typeface="+mn-lt"/>
                          <a:ea typeface="MS Mincho"/>
                          <a:cs typeface="Arial" panose="020B0604020202020204" pitchFamily="34" charset="0"/>
                        </a:rPr>
                        <a:t>40% </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100" b="1" kern="1200" dirty="0">
                          <a:solidFill>
                            <a:schemeClr val="tx1"/>
                          </a:solidFill>
                          <a:effectLst/>
                          <a:latin typeface="+mn-lt"/>
                          <a:ea typeface="MS Mincho"/>
                          <a:cs typeface="Arial" panose="020B0604020202020204" pitchFamily="34" charset="0"/>
                        </a:rPr>
                        <a:t>(4 000 ha)</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1"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100" b="1" kern="1200" dirty="0">
                          <a:solidFill>
                            <a:schemeClr val="tx1"/>
                          </a:solidFill>
                          <a:effectLst/>
                          <a:latin typeface="+mn-lt"/>
                          <a:ea typeface="MS Mincho"/>
                          <a:cs typeface="Arial" panose="020B0604020202020204" pitchFamily="34" charset="0"/>
                        </a:rPr>
                        <a:t>1</a:t>
                      </a:r>
                    </a:p>
                  </a:txBody>
                  <a:tcPr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100" b="1" kern="1200" dirty="0">
                          <a:solidFill>
                            <a:srgbClr val="0033CC"/>
                          </a:solidFill>
                          <a:effectLst/>
                          <a:latin typeface="+mn-lt"/>
                          <a:ea typeface="MS Mincho"/>
                          <a:cs typeface="Arial" panose="020B0604020202020204" pitchFamily="34" charset="0"/>
                        </a:rPr>
                        <a:t>0</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100" b="1" kern="1200" dirty="0">
                          <a:solidFill>
                            <a:srgbClr val="0033CC"/>
                          </a:solidFill>
                          <a:effectLst/>
                          <a:latin typeface="+mn-lt"/>
                          <a:ea typeface="MS Mincho"/>
                          <a:cs typeface="Arial" panose="020B0604020202020204" pitchFamily="34" charset="0"/>
                        </a:rPr>
                        <a:t>0</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100" b="1" kern="1200" dirty="0">
                          <a:solidFill>
                            <a:srgbClr val="0033CC"/>
                          </a:solidFill>
                          <a:effectLst/>
                          <a:latin typeface="+mn-lt"/>
                          <a:ea typeface="MS Mincho"/>
                          <a:cs typeface="Arial" panose="020B0604020202020204" pitchFamily="34" charset="0"/>
                        </a:rPr>
                        <a:t>0</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1" kern="1200" dirty="0">
                        <a:solidFill>
                          <a:srgbClr val="0033CC"/>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1" kern="1200" dirty="0">
                        <a:solidFill>
                          <a:srgbClr val="0033CC"/>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1" kern="1200" dirty="0">
                        <a:solidFill>
                          <a:srgbClr val="0033CC"/>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100" b="1" kern="1200" dirty="0">
                          <a:solidFill>
                            <a:srgbClr val="0033CC"/>
                          </a:solidFill>
                          <a:effectLst/>
                          <a:latin typeface="+mn-lt"/>
                          <a:ea typeface="MS Mincho"/>
                          <a:cs typeface="Arial" panose="020B0604020202020204" pitchFamily="34" charset="0"/>
                        </a:rPr>
                        <a:t>0</a:t>
                      </a:r>
                    </a:p>
                  </a:txBody>
                  <a:tcPr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100" b="0" kern="1200" dirty="0">
                          <a:solidFill>
                            <a:schemeClr val="tx1"/>
                          </a:solidFill>
                          <a:effectLst/>
                          <a:latin typeface="+mn-lt"/>
                        </a:rPr>
                        <a:t>-10 000 ha</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kern="1200" dirty="0">
                        <a:solidFill>
                          <a:schemeClr val="tx1"/>
                        </a:solidFill>
                        <a:effectLst/>
                        <a:latin typeface="+mn-lt"/>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kern="1200" dirty="0">
                        <a:solidFill>
                          <a:schemeClr val="tx1"/>
                        </a:solidFill>
                        <a:effectLst/>
                        <a:latin typeface="+mn-lt"/>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100" b="0" kern="1200" dirty="0">
                          <a:solidFill>
                            <a:schemeClr val="tx1"/>
                          </a:solidFill>
                          <a:effectLst/>
                          <a:latin typeface="+mn-lt"/>
                        </a:rPr>
                        <a:t>-3 000 ha</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kern="1200" dirty="0">
                        <a:solidFill>
                          <a:schemeClr val="tx1"/>
                        </a:solidFill>
                        <a:effectLst/>
                        <a:latin typeface="+mn-lt"/>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kern="1200" dirty="0">
                        <a:solidFill>
                          <a:schemeClr val="tx1"/>
                        </a:solidFill>
                        <a:effectLst/>
                        <a:latin typeface="+mn-lt"/>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kern="1200" dirty="0">
                        <a:solidFill>
                          <a:schemeClr val="tx1"/>
                        </a:solidFill>
                        <a:effectLst/>
                        <a:latin typeface="+mn-lt"/>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100" b="0" kern="1200" dirty="0">
                          <a:solidFill>
                            <a:schemeClr val="tx1"/>
                          </a:solidFill>
                          <a:effectLst/>
                          <a:latin typeface="+mn-lt"/>
                        </a:rPr>
                        <a:t>-4 000 ha</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kern="1200" dirty="0">
                        <a:solidFill>
                          <a:schemeClr val="tx1"/>
                        </a:solidFill>
                        <a:effectLst/>
                        <a:latin typeface="+mn-lt"/>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kern="1200" dirty="0">
                        <a:solidFill>
                          <a:schemeClr val="tx1"/>
                        </a:solidFill>
                        <a:effectLst/>
                        <a:latin typeface="+mn-lt"/>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kern="1200" dirty="0">
                        <a:solidFill>
                          <a:schemeClr val="tx1"/>
                        </a:solidFill>
                        <a:effectLst/>
                        <a:latin typeface="+mn-lt"/>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100" b="0" kern="1200" dirty="0">
                          <a:solidFill>
                            <a:schemeClr val="tx1"/>
                          </a:solidFill>
                          <a:effectLst/>
                          <a:latin typeface="+mn-l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100" b="0" i="0" kern="1200" dirty="0">
                          <a:solidFill>
                            <a:schemeClr val="tx1"/>
                          </a:solidFill>
                          <a:effectLst/>
                          <a:latin typeface="+mn-lt"/>
                          <a:ea typeface="MS Mincho"/>
                          <a:cs typeface="Arial" panose="020B0604020202020204" pitchFamily="34" charset="0"/>
                        </a:rPr>
                        <a:t>0</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i="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i="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100" b="0" i="0" kern="1200" dirty="0">
                          <a:solidFill>
                            <a:schemeClr val="tx1"/>
                          </a:solidFill>
                          <a:effectLst/>
                          <a:latin typeface="+mn-lt"/>
                          <a:ea typeface="MS Mincho"/>
                          <a:cs typeface="Arial" panose="020B0604020202020204" pitchFamily="34" charset="0"/>
                        </a:rPr>
                        <a:t>0</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i="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i="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i="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100" b="0" i="0" kern="1200" dirty="0">
                          <a:solidFill>
                            <a:schemeClr val="tx1"/>
                          </a:solidFill>
                          <a:effectLst/>
                          <a:latin typeface="+mn-lt"/>
                          <a:ea typeface="MS Mincho"/>
                          <a:cs typeface="Arial" panose="020B0604020202020204" pitchFamily="34" charset="0"/>
                        </a:rPr>
                        <a:t>0</a:t>
                      </a: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i="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i="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endParaRPr lang="en-US" sz="1100" b="0" i="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ct val="100000"/>
                        </a:lnSpc>
                        <a:spcBef>
                          <a:spcPts val="0"/>
                        </a:spcBef>
                        <a:spcAft>
                          <a:spcPts val="0"/>
                        </a:spcAft>
                        <a:tabLst>
                          <a:tab pos="180340" algn="l"/>
                          <a:tab pos="360045" algn="l"/>
                          <a:tab pos="540385" algn="l"/>
                        </a:tabLst>
                      </a:pPr>
                      <a:r>
                        <a:rPr lang="en-US" sz="1100" b="0" i="0" kern="1200" dirty="0">
                          <a:solidFill>
                            <a:schemeClr val="tx1"/>
                          </a:solidFill>
                          <a:effectLst/>
                          <a:latin typeface="+mn-lt"/>
                          <a:ea typeface="MS Mincho"/>
                          <a:cs typeface="Arial" panose="020B0604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4101994"/>
                  </a:ext>
                </a:extLst>
              </a:tr>
            </a:tbl>
          </a:graphicData>
        </a:graphic>
      </p:graphicFrame>
      <p:graphicFrame>
        <p:nvGraphicFramePr>
          <p:cNvPr id="3" name="Table 2">
            <a:extLst>
              <a:ext uri="{FF2B5EF4-FFF2-40B4-BE49-F238E27FC236}">
                <a16:creationId xmlns:a16="http://schemas.microsoft.com/office/drawing/2014/main" id="{CAF1BDED-16C0-F040-8C48-6375D5CE4373}"/>
              </a:ext>
            </a:extLst>
          </p:cNvPr>
          <p:cNvGraphicFramePr>
            <a:graphicFrameLocks noGrp="1"/>
          </p:cNvGraphicFramePr>
          <p:nvPr>
            <p:extLst>
              <p:ext uri="{D42A27DB-BD31-4B8C-83A1-F6EECF244321}">
                <p14:modId xmlns:p14="http://schemas.microsoft.com/office/powerpoint/2010/main" val="1636867439"/>
              </p:ext>
            </p:extLst>
          </p:nvPr>
        </p:nvGraphicFramePr>
        <p:xfrm>
          <a:off x="97119" y="4109545"/>
          <a:ext cx="9046881" cy="3000068"/>
        </p:xfrm>
        <a:graphic>
          <a:graphicData uri="http://schemas.openxmlformats.org/drawingml/2006/table">
            <a:tbl>
              <a:tblPr firstRow="1" bandRow="1">
                <a:tableStyleId>{5C22544A-7EE6-4342-B048-85BDC9FD1C3A}</a:tableStyleId>
              </a:tblPr>
              <a:tblGrid>
                <a:gridCol w="4306715">
                  <a:extLst>
                    <a:ext uri="{9D8B030D-6E8A-4147-A177-3AD203B41FA5}">
                      <a16:colId xmlns:a16="http://schemas.microsoft.com/office/drawing/2014/main" val="1707054436"/>
                    </a:ext>
                  </a:extLst>
                </a:gridCol>
                <a:gridCol w="4740166">
                  <a:extLst>
                    <a:ext uri="{9D8B030D-6E8A-4147-A177-3AD203B41FA5}">
                      <a16:colId xmlns:a16="http://schemas.microsoft.com/office/drawing/2014/main" val="3103485341"/>
                    </a:ext>
                  </a:extLst>
                </a:gridCol>
              </a:tblGrid>
              <a:tr h="409903">
                <a:tc>
                  <a:txBody>
                    <a:bodyPr/>
                    <a:lstStyle/>
                    <a:p>
                      <a:pPr algn="ctr"/>
                      <a:r>
                        <a:rPr lang="en-US" sz="1600" b="1" dirty="0">
                          <a:solidFill>
                            <a:schemeClr val="tx1"/>
                          </a:solidFill>
                          <a:latin typeface="+mn-lt"/>
                          <a:cs typeface="Arial" panose="020B0604020202020204" pitchFamily="34" charset="0"/>
                        </a:rPr>
                        <a:t>Reason</a:t>
                      </a:r>
                      <a:r>
                        <a:rPr lang="en-US" sz="1600" b="1" baseline="0" dirty="0">
                          <a:solidFill>
                            <a:schemeClr val="tx1"/>
                          </a:solidFill>
                          <a:latin typeface="+mn-lt"/>
                          <a:cs typeface="Arial" panose="020B0604020202020204" pitchFamily="34" charset="0"/>
                        </a:rPr>
                        <a:t> for deviation</a:t>
                      </a:r>
                      <a:endParaRPr lang="en-US" sz="1600" b="1" dirty="0">
                        <a:solidFill>
                          <a:schemeClr val="tx1"/>
                        </a:solidFill>
                        <a:latin typeface="+mn-lt"/>
                        <a:cs typeface="Arial" panose="020B0604020202020204" pitchFamily="34" charset="0"/>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r>
                        <a:rPr lang="en-GB" sz="1600" b="1" kern="1200" dirty="0">
                          <a:solidFill>
                            <a:srgbClr val="000000"/>
                          </a:solidFill>
                          <a:latin typeface="+mn-lt"/>
                          <a:ea typeface="+mn-ea"/>
                          <a:cs typeface="Arial" panose="020B0604020202020204" pitchFamily="34" charset="0"/>
                        </a:rPr>
                        <a:t>Corrective</a:t>
                      </a:r>
                      <a:r>
                        <a:rPr lang="en-GB" sz="1600" b="1" kern="1200" baseline="0" dirty="0">
                          <a:solidFill>
                            <a:srgbClr val="000000"/>
                          </a:solidFill>
                          <a:latin typeface="+mn-lt"/>
                          <a:ea typeface="+mn-ea"/>
                          <a:cs typeface="Arial" panose="020B0604020202020204" pitchFamily="34" charset="0"/>
                        </a:rPr>
                        <a:t> Measures</a:t>
                      </a:r>
                      <a:endParaRPr lang="en-ZA" sz="1600" b="1" dirty="0">
                        <a:solidFill>
                          <a:srgbClr val="000000"/>
                        </a:solidFill>
                        <a:latin typeface="+mn-lt"/>
                        <a:cs typeface="Arial" panose="020B0604020202020204" pitchFamily="34" charset="0"/>
                      </a:endParaRPr>
                    </a:p>
                  </a:txBody>
                  <a:tcPr marL="91423" marR="91423" marT="45759" marB="457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extLst>
                  <a:ext uri="{0D108BD9-81ED-4DB2-BD59-A6C34878D82A}">
                    <a16:rowId xmlns:a16="http://schemas.microsoft.com/office/drawing/2014/main" val="88253216"/>
                  </a:ext>
                </a:extLst>
              </a:tr>
              <a:tr h="2546096">
                <a:tc>
                  <a:txBody>
                    <a:bodyPr/>
                    <a:lstStyle/>
                    <a:p>
                      <a:pPr marL="285750" marR="0" indent="-285750" algn="just"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800" kern="1200" dirty="0">
                          <a:solidFill>
                            <a:schemeClr val="dk1"/>
                          </a:solidFill>
                          <a:effectLst/>
                          <a:latin typeface="+mn-lt"/>
                          <a:ea typeface="+mn-ea"/>
                          <a:cs typeface="+mn-cs"/>
                        </a:rPr>
                        <a:t>The land parcels that were initially targeted for food production are not available for agricultural production, and furthermore, this was confirmed by the Land Audit Project final report</a:t>
                      </a:r>
                      <a:r>
                        <a:rPr lang="en-US" sz="1800" b="0" kern="1200" baseline="0" dirty="0">
                          <a:solidFill>
                            <a:schemeClr val="tx1"/>
                          </a:solidFill>
                          <a:effectLst/>
                          <a:latin typeface="+mn-lt"/>
                          <a:ea typeface="MS Mincho"/>
                          <a:cs typeface="Arial" panose="020B0604020202020204" pitchFamily="34" charset="0"/>
                        </a:rPr>
                        <a:t>, which indicates that there’s no GPG land parcels available for agricultural purposes</a:t>
                      </a:r>
                    </a:p>
                    <a:p>
                      <a:pPr marL="0" marR="0" indent="0" algn="l"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800" b="0" kern="1200" baseline="0" dirty="0">
                        <a:solidFill>
                          <a:schemeClr val="tx1"/>
                        </a:solidFill>
                        <a:effectLst/>
                        <a:latin typeface="+mn-lt"/>
                        <a:ea typeface="MS Mincho"/>
                        <a:cs typeface="Arial" panose="020B0604020202020204" pitchFamily="34" charset="0"/>
                      </a:endParaRPr>
                    </a:p>
                    <a:p>
                      <a:pPr marL="0" marR="0" indent="0" algn="l"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800" b="0" kern="1200" baseline="0" dirty="0">
                        <a:solidFill>
                          <a:schemeClr val="tx1"/>
                        </a:solidFill>
                        <a:effectLst/>
                        <a:latin typeface="+mn-lt"/>
                        <a:ea typeface="MS Mincho"/>
                        <a:cs typeface="Arial" panose="020B0604020202020204" pitchFamily="34" charset="0"/>
                      </a:endParaRPr>
                    </a:p>
                    <a:p>
                      <a:pPr marL="171450" marR="0" indent="-171450" algn="l"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800" b="0" kern="1200" baseline="0" dirty="0">
                          <a:solidFill>
                            <a:schemeClr val="tx1"/>
                          </a:solidFill>
                          <a:effectLst/>
                          <a:latin typeface="+mn-lt"/>
                          <a:ea typeface="MS Mincho"/>
                          <a:cs typeface="Arial" panose="020B0604020202020204" pitchFamily="34" charset="0"/>
                        </a:rPr>
                        <a:t>Delays for implementation of phase 1 work by DBSA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gn="just">
                        <a:buFont typeface="Arial" panose="020B0604020202020204" pitchFamily="34" charset="0"/>
                        <a:buChar char="•"/>
                      </a:pPr>
                      <a:r>
                        <a:rPr lang="en-US" sz="1800" kern="1200" dirty="0">
                          <a:solidFill>
                            <a:schemeClr val="dk1"/>
                          </a:solidFill>
                          <a:effectLst/>
                          <a:latin typeface="+mn-lt"/>
                          <a:ea typeface="+mn-ea"/>
                          <a:cs typeface="+mn-cs"/>
                        </a:rPr>
                        <a:t>GDARDE is exploring alternative sources of land  parcels such as the private sector, municipalities and DALRRD</a:t>
                      </a:r>
                    </a:p>
                    <a:p>
                      <a:pPr marL="0" indent="0" algn="just">
                        <a:buFont typeface="Arial" panose="020B0604020202020204" pitchFamily="34" charset="0"/>
                        <a:buNone/>
                      </a:pPr>
                      <a:endParaRPr lang="en-US" sz="1800" kern="1200" dirty="0">
                        <a:solidFill>
                          <a:schemeClr val="dk1"/>
                        </a:solidFill>
                        <a:effectLst/>
                        <a:latin typeface="+mn-lt"/>
                        <a:ea typeface="+mn-ea"/>
                        <a:cs typeface="+mn-cs"/>
                      </a:endParaRPr>
                    </a:p>
                    <a:p>
                      <a:pPr marL="0" indent="0">
                        <a:buFont typeface="Arial" panose="020B0604020202020204" pitchFamily="34" charset="0"/>
                        <a:buNone/>
                      </a:pPr>
                      <a:endParaRPr lang="en-US" sz="1800" kern="1200" dirty="0">
                        <a:solidFill>
                          <a:schemeClr val="dk1"/>
                        </a:solidFill>
                        <a:effectLst/>
                        <a:latin typeface="+mn-lt"/>
                        <a:ea typeface="+mn-ea"/>
                        <a:cs typeface="+mn-cs"/>
                      </a:endParaRPr>
                    </a:p>
                    <a:p>
                      <a:pPr marL="0" indent="0">
                        <a:buFont typeface="Arial" panose="020B0604020202020204" pitchFamily="34" charset="0"/>
                        <a:buNone/>
                      </a:pPr>
                      <a:endParaRPr lang="en-US" sz="1800" kern="1200" dirty="0">
                        <a:solidFill>
                          <a:schemeClr val="dk1"/>
                        </a:solidFill>
                        <a:effectLst/>
                        <a:latin typeface="+mn-lt"/>
                        <a:ea typeface="+mn-ea"/>
                        <a:cs typeface="+mn-cs"/>
                      </a:endParaRPr>
                    </a:p>
                    <a:p>
                      <a:pPr marL="285750" marR="0" indent="-285750" algn="just"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800" b="0" kern="1200" dirty="0">
                          <a:solidFill>
                            <a:schemeClr val="tx1"/>
                          </a:solidFill>
                          <a:effectLst/>
                          <a:latin typeface="+mn-lt"/>
                          <a:ea typeface="MS Mincho"/>
                          <a:cs typeface="Arial" panose="020B0604020202020204" pitchFamily="34" charset="0"/>
                        </a:rPr>
                        <a:t>DBSA has been requested to prioritize phase 1 work implementation, and GDARDE will form part of the work that is to be done by DBSA</a:t>
                      </a:r>
                    </a:p>
                    <a:p>
                      <a:pPr marL="0" marR="0" algn="just" defTabSz="914400" rtl="0" eaLnBrk="1" fontAlgn="ctr" latinLnBrk="0" hangingPunct="1">
                        <a:lnSpc>
                          <a:spcPts val="1300"/>
                        </a:lnSpc>
                        <a:spcBef>
                          <a:spcPts val="0"/>
                        </a:spcBef>
                        <a:spcAft>
                          <a:spcPts val="0"/>
                        </a:spcAft>
                        <a:tabLst>
                          <a:tab pos="180340" algn="l"/>
                          <a:tab pos="360045" algn="l"/>
                          <a:tab pos="540385" algn="l"/>
                        </a:tabLst>
                      </a:pPr>
                      <a:endParaRPr lang="en-US" sz="1800" b="0" kern="1200" dirty="0">
                        <a:solidFill>
                          <a:schemeClr val="tx1"/>
                        </a:solidFill>
                        <a:effectLst/>
                        <a:latin typeface="+mn-lt"/>
                        <a:ea typeface="MS Mincho"/>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7408983"/>
                  </a:ext>
                </a:extLst>
              </a:tr>
            </a:tbl>
          </a:graphicData>
        </a:graphic>
      </p:graphicFrame>
      <p:sp>
        <p:nvSpPr>
          <p:cNvPr id="4" name="Slide Number Placeholder 3">
            <a:extLst>
              <a:ext uri="{FF2B5EF4-FFF2-40B4-BE49-F238E27FC236}">
                <a16:creationId xmlns:a16="http://schemas.microsoft.com/office/drawing/2014/main" id="{29B482B2-7084-7348-BCD3-4D556E798823}"/>
              </a:ext>
            </a:extLst>
          </p:cNvPr>
          <p:cNvSpPr>
            <a:spLocks noGrp="1"/>
          </p:cNvSpPr>
          <p:nvPr>
            <p:ph type="sldNum" sz="quarter" idx="12"/>
          </p:nvPr>
        </p:nvSpPr>
        <p:spPr/>
        <p:txBody>
          <a:bodyPr/>
          <a:lstStyle/>
          <a:p>
            <a:fld id="{093862CD-2CE4-D846-9F15-15300DCE1BBC}" type="slidenum">
              <a:rPr lang="en-US" smtClean="0"/>
              <a:pPr/>
              <a:t>15</a:t>
            </a:fld>
            <a:endParaRPr lang="en-US" dirty="0"/>
          </a:p>
        </p:txBody>
      </p:sp>
    </p:spTree>
    <p:extLst>
      <p:ext uri="{BB962C8B-B14F-4D97-AF65-F5344CB8AC3E}">
        <p14:creationId xmlns:p14="http://schemas.microsoft.com/office/powerpoint/2010/main" val="8207692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373" y="990686"/>
            <a:ext cx="7994145" cy="378487"/>
          </a:xfrm>
          <a:ln>
            <a:solidFill>
              <a:schemeClr val="accent1"/>
            </a:solidFill>
          </a:ln>
        </p:spPr>
        <p:txBody>
          <a:bodyPr>
            <a:noAutofit/>
          </a:bodyPr>
          <a:lstStyle/>
          <a:p>
            <a:pPr algn="ctr" defTabSz="914400" fontAlgn="ctr">
              <a:lnSpc>
                <a:spcPts val="1300"/>
              </a:lnSpc>
              <a:spcBef>
                <a:spcPts val="0"/>
              </a:spcBef>
              <a:tabLst>
                <a:tab pos="180340" algn="l"/>
                <a:tab pos="360045" algn="l"/>
                <a:tab pos="540385" algn="l"/>
              </a:tabLst>
            </a:pPr>
            <a:br>
              <a:rPr lang="en-US" sz="2400" dirty="0">
                <a:solidFill>
                  <a:srgbClr val="FFFF00"/>
                </a:solidFill>
                <a:ea typeface="MS Mincho"/>
              </a:rPr>
            </a:br>
            <a:r>
              <a:rPr lang="en-US" sz="2400" dirty="0">
                <a:solidFill>
                  <a:schemeClr val="bg1"/>
                </a:solidFill>
                <a:ea typeface="MS Mincho"/>
              </a:rPr>
              <a:t>Environment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61382720"/>
              </p:ext>
            </p:extLst>
          </p:nvPr>
        </p:nvGraphicFramePr>
        <p:xfrm>
          <a:off x="448056" y="1439917"/>
          <a:ext cx="8534463" cy="2316456"/>
        </p:xfrm>
        <a:graphic>
          <a:graphicData uri="http://schemas.openxmlformats.org/drawingml/2006/table">
            <a:tbl>
              <a:tblPr firstRow="1" bandRow="1">
                <a:tableStyleId>{69012ECD-51FC-41F1-AA8D-1B2483CD663E}</a:tableStyleId>
              </a:tblPr>
              <a:tblGrid>
                <a:gridCol w="2933577">
                  <a:extLst>
                    <a:ext uri="{9D8B030D-6E8A-4147-A177-3AD203B41FA5}">
                      <a16:colId xmlns:a16="http://schemas.microsoft.com/office/drawing/2014/main" val="58908047"/>
                    </a:ext>
                  </a:extLst>
                </a:gridCol>
                <a:gridCol w="594740">
                  <a:extLst>
                    <a:ext uri="{9D8B030D-6E8A-4147-A177-3AD203B41FA5}">
                      <a16:colId xmlns:a16="http://schemas.microsoft.com/office/drawing/2014/main" val="2623018173"/>
                    </a:ext>
                  </a:extLst>
                </a:gridCol>
                <a:gridCol w="1126845">
                  <a:extLst>
                    <a:ext uri="{9D8B030D-6E8A-4147-A177-3AD203B41FA5}">
                      <a16:colId xmlns:a16="http://schemas.microsoft.com/office/drawing/2014/main" val="3541964620"/>
                    </a:ext>
                  </a:extLst>
                </a:gridCol>
                <a:gridCol w="1431647">
                  <a:extLst>
                    <a:ext uri="{9D8B030D-6E8A-4147-A177-3AD203B41FA5}">
                      <a16:colId xmlns:a16="http://schemas.microsoft.com/office/drawing/2014/main" val="4290996929"/>
                    </a:ext>
                  </a:extLst>
                </a:gridCol>
                <a:gridCol w="1228445">
                  <a:extLst>
                    <a:ext uri="{9D8B030D-6E8A-4147-A177-3AD203B41FA5}">
                      <a16:colId xmlns:a16="http://schemas.microsoft.com/office/drawing/2014/main" val="4071238701"/>
                    </a:ext>
                  </a:extLst>
                </a:gridCol>
                <a:gridCol w="1219209">
                  <a:extLst>
                    <a:ext uri="{9D8B030D-6E8A-4147-A177-3AD203B41FA5}">
                      <a16:colId xmlns:a16="http://schemas.microsoft.com/office/drawing/2014/main" val="2225777261"/>
                    </a:ext>
                  </a:extLst>
                </a:gridCol>
              </a:tblGrid>
              <a:tr h="343602">
                <a:tc>
                  <a:txBody>
                    <a:bodyPr/>
                    <a:lstStyle/>
                    <a:p>
                      <a:pPr algn="ctr"/>
                      <a:r>
                        <a:rPr lang="en-US" sz="1000" b="1" dirty="0">
                          <a:solidFill>
                            <a:schemeClr val="bg1"/>
                          </a:solidFill>
                        </a:rPr>
                        <a:t>Outputs/ key deliverables</a:t>
                      </a:r>
                      <a:endParaRPr lang="en-US" sz="1000" b="1" dirty="0">
                        <a:solidFill>
                          <a:schemeClr val="bg1"/>
                        </a:solidFill>
                        <a:latin typeface="Arial" panose="020B0604020202020204" pitchFamily="34" charset="0"/>
                        <a:cs typeface="Arial" panose="020B0604020202020204" pitchFamily="34" charset="0"/>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kern="1200" dirty="0">
                          <a:solidFill>
                            <a:schemeClr val="bg1"/>
                          </a:solidFill>
                          <a:latin typeface="+mn-lt"/>
                          <a:ea typeface="+mn-ea"/>
                          <a:cs typeface="+mn-cs"/>
                        </a:rPr>
                        <a:t>Annual Target</a:t>
                      </a:r>
                      <a:endParaRPr lang="en-US" sz="1000" b="1" dirty="0">
                        <a:solidFill>
                          <a:schemeClr val="bg1"/>
                        </a:solidFill>
                        <a:latin typeface="Arial" panose="020B0604020202020204" pitchFamily="34" charset="0"/>
                        <a:cs typeface="Arial" panose="020B0604020202020204" pitchFamily="34" charset="0"/>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kern="1200" noProof="0" dirty="0">
                          <a:solidFill>
                            <a:schemeClr val="bg1"/>
                          </a:solidFill>
                          <a:latin typeface="+mn-lt"/>
                          <a:ea typeface="+mn-ea"/>
                          <a:cs typeface="+mn-cs"/>
                        </a:rPr>
                        <a:t>Quarter 4</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kern="1200" noProof="0" dirty="0">
                          <a:solidFill>
                            <a:schemeClr val="bg1"/>
                          </a:solidFill>
                          <a:latin typeface="+mn-lt"/>
                          <a:ea typeface="+mn-ea"/>
                          <a:cs typeface="+mn-cs"/>
                        </a:rPr>
                        <a:t> Target </a:t>
                      </a:r>
                      <a:endParaRPr lang="en-ZA" dirty="0"/>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algn="l" defTabSz="457200" rtl="0" eaLnBrk="1" latinLnBrk="0" hangingPunct="1"/>
                      <a:r>
                        <a:rPr lang="en-US" sz="1000" b="1" kern="1200" dirty="0">
                          <a:solidFill>
                            <a:schemeClr val="bg1"/>
                          </a:solidFill>
                          <a:latin typeface="+mn-lt"/>
                          <a:ea typeface="+mn-ea"/>
                          <a:cs typeface="+mn-cs"/>
                        </a:rPr>
                        <a:t>Actual Quarter</a:t>
                      </a:r>
                    </a:p>
                    <a:p>
                      <a:pPr marL="0" algn="l" defTabSz="457200" rtl="0" eaLnBrk="1" latinLnBrk="0" hangingPunct="1"/>
                      <a:r>
                        <a:rPr lang="en-US" sz="1000" b="1" kern="1200" dirty="0">
                          <a:solidFill>
                            <a:schemeClr val="bg1"/>
                          </a:solidFill>
                          <a:latin typeface="+mn-lt"/>
                          <a:ea typeface="+mn-ea"/>
                          <a:cs typeface="+mn-cs"/>
                        </a:rPr>
                        <a:t>Performance</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mn-lt"/>
                          <a:ea typeface="+mn-ea"/>
                          <a:cs typeface="+mn-cs"/>
                        </a:rPr>
                        <a:t>Average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mn-lt"/>
                          <a:ea typeface="+mn-ea"/>
                          <a:cs typeface="+mn-cs"/>
                        </a:rPr>
                        <a:t>Variance </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mn-lt"/>
                          <a:ea typeface="+mn-ea"/>
                          <a:cs typeface="Arial" panose="020B0604020202020204" pitchFamily="34" charset="0"/>
                        </a:rPr>
                        <a:t>Progress  to date Against AT</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885198">
                <a:tc>
                  <a:txBody>
                    <a:bodyPr/>
                    <a:lstStyle/>
                    <a:p>
                      <a:pPr algn="l"/>
                      <a:r>
                        <a:rPr lang="en-US" sz="1000" b="0" kern="1200" dirty="0">
                          <a:solidFill>
                            <a:schemeClr val="tx1"/>
                          </a:solidFill>
                          <a:effectLst/>
                          <a:latin typeface="+mn-lt"/>
                          <a:ea typeface="MS Mincho"/>
                          <a:cs typeface="Arial" panose="020B0604020202020204" pitchFamily="34" charset="0"/>
                        </a:rPr>
                        <a:t>Administrative enforcement notices complied with</a:t>
                      </a:r>
                    </a:p>
                    <a:p>
                      <a:pPr algn="l"/>
                      <a:endParaRPr lang="en-US" sz="1000" b="0" kern="1200" dirty="0">
                        <a:solidFill>
                          <a:schemeClr val="tx1"/>
                        </a:solidFill>
                        <a:effectLst/>
                        <a:latin typeface="+mn-lt"/>
                        <a:ea typeface="MS Mincho"/>
                        <a:cs typeface="Arial" panose="020B0604020202020204" pitchFamily="34" charset="0"/>
                      </a:endParaRPr>
                    </a:p>
                    <a:p>
                      <a:pPr algn="l"/>
                      <a:endParaRPr lang="en-US" sz="1000" b="0" kern="1200" dirty="0">
                        <a:solidFill>
                          <a:schemeClr val="tx1"/>
                        </a:solidFill>
                        <a:effectLst/>
                        <a:latin typeface="+mn-lt"/>
                        <a:ea typeface="MS Mincho"/>
                        <a:cs typeface="Arial" panose="020B0604020202020204" pitchFamily="34" charset="0"/>
                      </a:endParaRPr>
                    </a:p>
                    <a:p>
                      <a:pPr algn="l"/>
                      <a:r>
                        <a:rPr lang="en-US" sz="1000" b="0" kern="1200" dirty="0">
                          <a:solidFill>
                            <a:schemeClr val="tx1"/>
                          </a:solidFill>
                          <a:effectLst/>
                          <a:latin typeface="+mn-lt"/>
                          <a:ea typeface="MS Mincho"/>
                          <a:cs typeface="Arial" panose="020B0604020202020204" pitchFamily="34" charset="0"/>
                        </a:rPr>
                        <a:t>Compliance to legislative obligations in respect of licensed facilities inspected</a:t>
                      </a:r>
                    </a:p>
                    <a:p>
                      <a:pPr algn="l"/>
                      <a:endParaRPr lang="en-US" sz="1000" b="0" kern="1200" dirty="0">
                        <a:solidFill>
                          <a:schemeClr val="tx1"/>
                        </a:solidFill>
                        <a:effectLst/>
                        <a:latin typeface="+mn-lt"/>
                        <a:ea typeface="MS Mincho"/>
                        <a:cs typeface="Arial" panose="020B0604020202020204" pitchFamily="34" charset="0"/>
                      </a:endParaRPr>
                    </a:p>
                    <a:p>
                      <a:pPr algn="l"/>
                      <a:r>
                        <a:rPr lang="en-US" sz="1000" b="0" kern="1200" dirty="0">
                          <a:solidFill>
                            <a:schemeClr val="tx1"/>
                          </a:solidFill>
                          <a:effectLst/>
                          <a:latin typeface="+mn-lt"/>
                          <a:ea typeface="MS Mincho"/>
                          <a:cs typeface="Arial" panose="020B0604020202020204" pitchFamily="34" charset="0"/>
                        </a:rPr>
                        <a:t>S24G applications finalized within 60 days of payment of administrative fine</a:t>
                      </a:r>
                    </a:p>
                    <a:p>
                      <a:pPr algn="l"/>
                      <a:endParaRPr lang="en-US" sz="1000" b="0" kern="1200" dirty="0">
                        <a:solidFill>
                          <a:schemeClr val="tx1"/>
                        </a:solidFill>
                        <a:effectLst/>
                        <a:latin typeface="+mn-lt"/>
                        <a:ea typeface="MS Mincho"/>
                        <a:cs typeface="Arial" panose="020B0604020202020204" pitchFamily="34" charset="0"/>
                      </a:endParaRPr>
                    </a:p>
                    <a:p>
                      <a:pPr algn="l"/>
                      <a:r>
                        <a:rPr lang="en-US" sz="1000" b="0" kern="1200" dirty="0">
                          <a:solidFill>
                            <a:schemeClr val="tx1"/>
                          </a:solidFill>
                          <a:effectLst/>
                          <a:latin typeface="+mn-lt"/>
                          <a:ea typeface="MS Mincho"/>
                          <a:cs typeface="Arial" panose="020B0604020202020204" pitchFamily="34" charset="0"/>
                        </a:rPr>
                        <a:t>Designated Environmental Management Inspectors (EMI) in provincial departments and local government</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b="0" kern="1200" dirty="0">
                          <a:solidFill>
                            <a:schemeClr val="tx1"/>
                          </a:solidFill>
                          <a:effectLst/>
                          <a:latin typeface="+mn-lt"/>
                          <a:ea typeface="MS Mincho"/>
                          <a:cs typeface="Arial" panose="020B0604020202020204" pitchFamily="34" charset="0"/>
                        </a:rPr>
                        <a:t>65%</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000" b="0" kern="120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000" b="0" kern="120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b="0" kern="1200" dirty="0">
                          <a:solidFill>
                            <a:schemeClr val="tx1"/>
                          </a:solidFill>
                          <a:effectLst/>
                          <a:latin typeface="+mn-lt"/>
                          <a:ea typeface="MS Mincho"/>
                          <a:cs typeface="Arial" panose="020B0604020202020204" pitchFamily="34" charset="0"/>
                        </a:rPr>
                        <a:t>65%</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000" b="0" kern="120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000" b="0" kern="120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b="0" kern="1200" dirty="0">
                          <a:solidFill>
                            <a:schemeClr val="tx1"/>
                          </a:solidFill>
                          <a:effectLst/>
                          <a:latin typeface="+mn-lt"/>
                          <a:ea typeface="MS Mincho"/>
                          <a:cs typeface="Arial" panose="020B0604020202020204" pitchFamily="34" charset="0"/>
                        </a:rPr>
                        <a:t>25</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000" b="0" kern="120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000" b="0" kern="120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b="0" kern="1200" dirty="0">
                          <a:solidFill>
                            <a:schemeClr val="tx1"/>
                          </a:solidFill>
                          <a:effectLst/>
                          <a:latin typeface="+mn-lt"/>
                          <a:ea typeface="MS Mincho"/>
                          <a:cs typeface="Arial" panose="020B0604020202020204" pitchFamily="34" charset="0"/>
                        </a:rPr>
                        <a:t>8</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ZA" sz="1000" b="1" kern="1200" dirty="0">
                          <a:solidFill>
                            <a:schemeClr val="tx1"/>
                          </a:solidFill>
                          <a:effectLst/>
                          <a:latin typeface="+mn-lt"/>
                          <a:ea typeface="MS Mincho"/>
                          <a:cs typeface="Arial" panose="020B0604020202020204" pitchFamily="34" charset="0"/>
                        </a:rPr>
                        <a:t>65%</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ZA" sz="1000" b="0" kern="120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ZA" sz="1000" b="0" kern="120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ZA" sz="1000" b="1" kern="1200" dirty="0">
                          <a:solidFill>
                            <a:schemeClr val="tx1"/>
                          </a:solidFill>
                          <a:effectLst/>
                          <a:latin typeface="+mn-lt"/>
                          <a:ea typeface="MS Mincho"/>
                          <a:cs typeface="Arial" panose="020B0604020202020204" pitchFamily="34" charset="0"/>
                        </a:rPr>
                        <a:t>65%</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ZA" sz="1000" b="0" kern="120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ZA" sz="1000" b="0" kern="120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ZA" sz="1000" b="1" kern="1200" dirty="0">
                          <a:solidFill>
                            <a:schemeClr val="tx1"/>
                          </a:solidFill>
                          <a:effectLst/>
                          <a:latin typeface="+mn-lt"/>
                          <a:ea typeface="MS Mincho"/>
                          <a:cs typeface="Arial" panose="020B0604020202020204" pitchFamily="34" charset="0"/>
                        </a:rPr>
                        <a:t>5</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ZA" sz="1000" b="0" kern="120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ZA" sz="1000" b="0" kern="120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ZA" sz="1000" b="1" kern="1200" dirty="0">
                          <a:solidFill>
                            <a:schemeClr val="tx1"/>
                          </a:solidFill>
                          <a:effectLst/>
                          <a:latin typeface="+mn-lt"/>
                          <a:ea typeface="MS Mincho"/>
                          <a:cs typeface="Arial" panose="020B0604020202020204" pitchFamily="34" charset="0"/>
                        </a:rPr>
                        <a:t>8</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457200" rtl="0" eaLnBrk="1" latinLnBrk="0" hangingPunct="1"/>
                      <a:r>
                        <a:rPr lang="en-US" sz="1000" b="1" kern="1200" dirty="0">
                          <a:solidFill>
                            <a:srgbClr val="0033CC"/>
                          </a:solidFill>
                          <a:effectLst/>
                          <a:latin typeface="+mn-lt"/>
                          <a:ea typeface="MS Mincho"/>
                          <a:cs typeface="Arial" panose="020B0604020202020204" pitchFamily="34" charset="0"/>
                        </a:rPr>
                        <a:t>13%</a:t>
                      </a:r>
                    </a:p>
                    <a:p>
                      <a:pPr marL="0" algn="ctr" defTabSz="457200" rtl="0" eaLnBrk="1" latinLnBrk="0" hangingPunct="1"/>
                      <a:endParaRPr lang="en-US" sz="1000" b="0" kern="1200" dirty="0">
                        <a:solidFill>
                          <a:schemeClr val="tx1"/>
                        </a:solidFill>
                        <a:effectLst/>
                        <a:latin typeface="+mn-lt"/>
                        <a:ea typeface="MS Mincho"/>
                        <a:cs typeface="Arial" panose="020B0604020202020204" pitchFamily="34" charset="0"/>
                      </a:endParaRPr>
                    </a:p>
                    <a:p>
                      <a:pPr marL="0" algn="ctr" defTabSz="457200" rtl="0" eaLnBrk="1" latinLnBrk="0" hangingPunct="1"/>
                      <a:endParaRPr lang="en-US" sz="1000" b="0" kern="1200" dirty="0">
                        <a:solidFill>
                          <a:schemeClr val="tx1"/>
                        </a:solidFill>
                        <a:effectLst/>
                        <a:latin typeface="+mn-lt"/>
                        <a:ea typeface="MS Mincho"/>
                        <a:cs typeface="Arial" panose="020B0604020202020204" pitchFamily="34" charset="0"/>
                      </a:endParaRPr>
                    </a:p>
                    <a:p>
                      <a:pPr marL="0" algn="ctr" defTabSz="457200" rtl="0" eaLnBrk="1" latinLnBrk="0" hangingPunct="1"/>
                      <a:r>
                        <a:rPr lang="en-US" sz="1000" b="1" kern="1200" dirty="0">
                          <a:solidFill>
                            <a:srgbClr val="0033CC"/>
                          </a:solidFill>
                          <a:effectLst/>
                          <a:latin typeface="+mn-lt"/>
                          <a:ea typeface="MS Mincho"/>
                          <a:cs typeface="Arial" panose="020B0604020202020204" pitchFamily="34" charset="0"/>
                        </a:rPr>
                        <a:t>53%</a:t>
                      </a:r>
                    </a:p>
                    <a:p>
                      <a:pPr marL="0" algn="ctr" defTabSz="457200" rtl="0" eaLnBrk="1" latinLnBrk="0" hangingPunct="1"/>
                      <a:endParaRPr lang="en-US" sz="1000" b="0" kern="1200" dirty="0">
                        <a:solidFill>
                          <a:schemeClr val="tx1"/>
                        </a:solidFill>
                        <a:effectLst/>
                        <a:latin typeface="+mn-lt"/>
                        <a:ea typeface="MS Mincho"/>
                        <a:cs typeface="Arial" panose="020B0604020202020204" pitchFamily="34" charset="0"/>
                      </a:endParaRPr>
                    </a:p>
                    <a:p>
                      <a:pPr marL="0" algn="ctr" defTabSz="457200" rtl="0" eaLnBrk="1" latinLnBrk="0" hangingPunct="1"/>
                      <a:endParaRPr lang="en-US" sz="1000" b="0" kern="1200" dirty="0">
                        <a:solidFill>
                          <a:schemeClr val="tx1"/>
                        </a:solidFill>
                        <a:effectLst/>
                        <a:latin typeface="+mn-lt"/>
                        <a:ea typeface="MS Mincho"/>
                        <a:cs typeface="Arial" panose="020B0604020202020204" pitchFamily="34" charset="0"/>
                      </a:endParaRPr>
                    </a:p>
                    <a:p>
                      <a:pPr marL="0" algn="ctr" defTabSz="457200" rtl="0" eaLnBrk="1" latinLnBrk="0" hangingPunct="1"/>
                      <a:r>
                        <a:rPr lang="en-US" sz="1000" b="1" kern="1200" dirty="0">
                          <a:solidFill>
                            <a:srgbClr val="0033CC"/>
                          </a:solidFill>
                          <a:effectLst/>
                          <a:latin typeface="+mn-lt"/>
                          <a:ea typeface="MS Mincho"/>
                          <a:cs typeface="Arial" panose="020B0604020202020204" pitchFamily="34" charset="0"/>
                        </a:rPr>
                        <a:t>4</a:t>
                      </a:r>
                    </a:p>
                    <a:p>
                      <a:pPr marL="0" algn="ctr" defTabSz="457200" rtl="0" eaLnBrk="1" latinLnBrk="0" hangingPunct="1"/>
                      <a:endParaRPr lang="en-US" sz="1000" b="0" kern="1200" dirty="0">
                        <a:solidFill>
                          <a:schemeClr val="tx1"/>
                        </a:solidFill>
                        <a:effectLst/>
                        <a:latin typeface="+mn-lt"/>
                        <a:ea typeface="MS Mincho"/>
                        <a:cs typeface="Arial" panose="020B0604020202020204" pitchFamily="34" charset="0"/>
                      </a:endParaRPr>
                    </a:p>
                    <a:p>
                      <a:pPr marL="0" algn="ctr" defTabSz="457200" rtl="0" eaLnBrk="1" latinLnBrk="0" hangingPunct="1"/>
                      <a:endParaRPr lang="en-US" sz="1000" b="0" kern="1200" dirty="0">
                        <a:solidFill>
                          <a:schemeClr val="tx1"/>
                        </a:solidFill>
                        <a:effectLst/>
                        <a:latin typeface="+mn-lt"/>
                        <a:ea typeface="MS Mincho"/>
                        <a:cs typeface="Arial" panose="020B0604020202020204" pitchFamily="34" charset="0"/>
                      </a:endParaRPr>
                    </a:p>
                    <a:p>
                      <a:pPr marL="0" algn="ctr" defTabSz="457200" rtl="0" eaLnBrk="1" latinLnBrk="0" hangingPunct="1"/>
                      <a:r>
                        <a:rPr lang="en-US" sz="1000" b="1" kern="1200" dirty="0">
                          <a:solidFill>
                            <a:srgbClr val="0033CC"/>
                          </a:solidFill>
                          <a:effectLst/>
                          <a:latin typeface="+mn-lt"/>
                          <a:ea typeface="MS Mincho"/>
                          <a:cs typeface="Arial" panose="020B0604020202020204" pitchFamily="34" charset="0"/>
                        </a:rPr>
                        <a:t>2</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b="0" kern="1200" noProof="0" dirty="0">
                          <a:solidFill>
                            <a:schemeClr val="tx1"/>
                          </a:solidFill>
                          <a:effectLst/>
                          <a:latin typeface="+mn-lt"/>
                          <a:ea typeface="MS Mincho"/>
                          <a:cs typeface="Arial" panose="020B0604020202020204" pitchFamily="34" charset="0"/>
                        </a:rPr>
                        <a:t>-52</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0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0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b="0" kern="1200" noProof="0" dirty="0">
                          <a:solidFill>
                            <a:schemeClr val="tx1"/>
                          </a:solidFill>
                          <a:effectLst/>
                          <a:latin typeface="+mn-lt"/>
                          <a:ea typeface="MS Mincho"/>
                          <a:cs typeface="Arial" panose="020B0604020202020204" pitchFamily="34" charset="0"/>
                        </a:rPr>
                        <a:t>-12%</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0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0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b="0" kern="1200" noProof="0" dirty="0">
                          <a:solidFill>
                            <a:schemeClr val="tx1"/>
                          </a:solidFill>
                          <a:effectLst/>
                          <a:latin typeface="+mn-lt"/>
                          <a:ea typeface="MS Mincho"/>
                          <a:cs typeface="Arial" panose="020B0604020202020204" pitchFamily="34" charset="0"/>
                        </a:rPr>
                        <a:t>-1</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0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0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b="0" kern="1200" noProof="0" dirty="0">
                          <a:solidFill>
                            <a:schemeClr val="tx1"/>
                          </a:solidFill>
                          <a:effectLst/>
                          <a:latin typeface="+mn-lt"/>
                          <a:ea typeface="MS Mincho"/>
                          <a:cs typeface="Arial" panose="020B0604020202020204" pitchFamily="34" charset="0"/>
                        </a:rPr>
                        <a:t>-6</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b="0" kern="1200" noProof="0" dirty="0">
                          <a:solidFill>
                            <a:schemeClr val="tx1"/>
                          </a:solidFill>
                          <a:effectLst/>
                          <a:latin typeface="+mn-lt"/>
                          <a:ea typeface="MS Mincho"/>
                          <a:cs typeface="Arial" panose="020B0604020202020204" pitchFamily="34" charset="0"/>
                        </a:rPr>
                        <a:t>13%</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0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0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b="0" kern="1200" noProof="0" dirty="0">
                          <a:solidFill>
                            <a:schemeClr val="tx1"/>
                          </a:solidFill>
                          <a:effectLst/>
                          <a:latin typeface="+mn-lt"/>
                          <a:ea typeface="MS Mincho"/>
                          <a:cs typeface="Arial" panose="020B0604020202020204" pitchFamily="34" charset="0"/>
                        </a:rPr>
                        <a:t>53%</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0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0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b="0" kern="1200" noProof="0" dirty="0">
                          <a:solidFill>
                            <a:schemeClr val="tx1"/>
                          </a:solidFill>
                          <a:effectLst/>
                          <a:latin typeface="+mn-lt"/>
                          <a:ea typeface="MS Mincho"/>
                          <a:cs typeface="Arial" panose="020B0604020202020204" pitchFamily="34" charset="0"/>
                        </a:rPr>
                        <a:t>28</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0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0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b="0" kern="1200" noProof="0" dirty="0">
                          <a:solidFill>
                            <a:schemeClr val="tx1"/>
                          </a:solidFill>
                          <a:effectLst/>
                          <a:latin typeface="+mn-lt"/>
                          <a:ea typeface="MS Mincho"/>
                          <a:cs typeface="Arial" panose="020B0604020202020204" pitchFamily="34" charset="0"/>
                        </a:rPr>
                        <a:t>2</a:t>
                      </a:r>
                    </a:p>
                  </a:txBody>
                  <a:tcPr marT="45714" marB="45714">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157763320"/>
                  </a:ext>
                </a:extLst>
              </a:tr>
            </a:tbl>
          </a:graphicData>
        </a:graphic>
      </p:graphicFrame>
      <p:graphicFrame>
        <p:nvGraphicFramePr>
          <p:cNvPr id="3" name="Table 2">
            <a:extLst>
              <a:ext uri="{FF2B5EF4-FFF2-40B4-BE49-F238E27FC236}">
                <a16:creationId xmlns:a16="http://schemas.microsoft.com/office/drawing/2014/main" id="{CAF1BDED-16C0-F040-8C48-6375D5CE4373}"/>
              </a:ext>
            </a:extLst>
          </p:cNvPr>
          <p:cNvGraphicFramePr>
            <a:graphicFrameLocks noGrp="1"/>
          </p:cNvGraphicFramePr>
          <p:nvPr>
            <p:extLst>
              <p:ext uri="{D42A27DB-BD31-4B8C-83A1-F6EECF244321}">
                <p14:modId xmlns:p14="http://schemas.microsoft.com/office/powerpoint/2010/main" val="3668270150"/>
              </p:ext>
            </p:extLst>
          </p:nvPr>
        </p:nvGraphicFramePr>
        <p:xfrm>
          <a:off x="280447" y="3762375"/>
          <a:ext cx="8821074" cy="3552055"/>
        </p:xfrm>
        <a:graphic>
          <a:graphicData uri="http://schemas.openxmlformats.org/drawingml/2006/table">
            <a:tbl>
              <a:tblPr firstRow="1" bandRow="1">
                <a:tableStyleId>{5C22544A-7EE6-4342-B048-85BDC9FD1C3A}</a:tableStyleId>
              </a:tblPr>
              <a:tblGrid>
                <a:gridCol w="4806560">
                  <a:extLst>
                    <a:ext uri="{9D8B030D-6E8A-4147-A177-3AD203B41FA5}">
                      <a16:colId xmlns:a16="http://schemas.microsoft.com/office/drawing/2014/main" val="1707054436"/>
                    </a:ext>
                  </a:extLst>
                </a:gridCol>
                <a:gridCol w="4014514">
                  <a:extLst>
                    <a:ext uri="{9D8B030D-6E8A-4147-A177-3AD203B41FA5}">
                      <a16:colId xmlns:a16="http://schemas.microsoft.com/office/drawing/2014/main" val="3103485341"/>
                    </a:ext>
                  </a:extLst>
                </a:gridCol>
              </a:tblGrid>
              <a:tr h="311650">
                <a:tc>
                  <a:txBody>
                    <a:bodyPr/>
                    <a:lstStyle/>
                    <a:p>
                      <a:pPr algn="ctr"/>
                      <a:r>
                        <a:rPr lang="en-US" sz="1200" b="1" dirty="0">
                          <a:solidFill>
                            <a:srgbClr val="000000"/>
                          </a:solidFill>
                          <a:latin typeface="Arial" panose="020B0604020202020204" pitchFamily="34" charset="0"/>
                          <a:cs typeface="Arial" panose="020B0604020202020204" pitchFamily="34" charset="0"/>
                        </a:rPr>
                        <a:t>Reason</a:t>
                      </a:r>
                      <a:r>
                        <a:rPr lang="en-US" sz="1200" b="1" baseline="0" dirty="0">
                          <a:solidFill>
                            <a:srgbClr val="000000"/>
                          </a:solidFill>
                          <a:latin typeface="Arial" panose="020B0604020202020204" pitchFamily="34" charset="0"/>
                          <a:cs typeface="Arial" panose="020B0604020202020204" pitchFamily="34" charset="0"/>
                        </a:rPr>
                        <a:t> for deviation</a:t>
                      </a:r>
                      <a:endParaRPr lang="en-US" sz="1200" b="1" dirty="0">
                        <a:solidFill>
                          <a:srgbClr val="000000"/>
                        </a:solidFill>
                        <a:latin typeface="Arial" panose="020B0604020202020204" pitchFamily="34" charset="0"/>
                        <a:cs typeface="Arial" panose="020B0604020202020204" pitchFamily="34" charset="0"/>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r>
                        <a:rPr lang="en-GB" sz="1200" b="1" kern="1200" dirty="0">
                          <a:solidFill>
                            <a:srgbClr val="000000"/>
                          </a:solidFill>
                          <a:latin typeface="Arial" panose="020B0604020202020204" pitchFamily="34" charset="0"/>
                          <a:ea typeface="+mn-ea"/>
                          <a:cs typeface="Arial" panose="020B0604020202020204" pitchFamily="34" charset="0"/>
                        </a:rPr>
                        <a:t>Corrective</a:t>
                      </a:r>
                      <a:r>
                        <a:rPr lang="en-GB" sz="1200" b="1" kern="1200" baseline="0" dirty="0">
                          <a:solidFill>
                            <a:srgbClr val="000000"/>
                          </a:solidFill>
                          <a:latin typeface="Arial" panose="020B0604020202020204" pitchFamily="34" charset="0"/>
                          <a:ea typeface="+mn-ea"/>
                          <a:cs typeface="Arial" panose="020B0604020202020204" pitchFamily="34" charset="0"/>
                        </a:rPr>
                        <a:t> Measures</a:t>
                      </a:r>
                      <a:endParaRPr lang="en-ZA" sz="1200" b="1" dirty="0">
                        <a:solidFill>
                          <a:srgbClr val="000000"/>
                        </a:solidFill>
                        <a:latin typeface="Arial" panose="020B0604020202020204" pitchFamily="34" charset="0"/>
                        <a:cs typeface="Arial" panose="020B0604020202020204" pitchFamily="34" charset="0"/>
                      </a:endParaRPr>
                    </a:p>
                  </a:txBody>
                  <a:tcPr marL="91423" marR="91423" marT="45759" marB="457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extLst>
                  <a:ext uri="{0D108BD9-81ED-4DB2-BD59-A6C34878D82A}">
                    <a16:rowId xmlns:a16="http://schemas.microsoft.com/office/drawing/2014/main" val="88253216"/>
                  </a:ext>
                </a:extLst>
              </a:tr>
              <a:tr h="3109122">
                <a:tc>
                  <a:txBody>
                    <a:bodyPr/>
                    <a:lstStyle/>
                    <a:p>
                      <a:pPr marL="171450" marR="0" indent="-171450" algn="l"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400" b="0" kern="1200" dirty="0">
                          <a:solidFill>
                            <a:schemeClr val="tx1"/>
                          </a:solidFill>
                          <a:effectLst/>
                          <a:latin typeface="+mn-lt"/>
                          <a:ea typeface="MS Mincho"/>
                          <a:cs typeface="Arial" panose="020B0604020202020204" pitchFamily="34" charset="0"/>
                        </a:rPr>
                        <a:t>Some administrative notices were not yet complied with because the time frames stipulated on the enforcement actions issued had not yet lapsed </a:t>
                      </a:r>
                    </a:p>
                    <a:p>
                      <a:pPr marL="171450" marR="0" indent="-171450" algn="l"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endParaRPr lang="en-US" sz="1400" b="0" kern="1200" dirty="0">
                        <a:solidFill>
                          <a:schemeClr val="tx1"/>
                        </a:solidFill>
                        <a:effectLst/>
                        <a:latin typeface="+mn-lt"/>
                        <a:ea typeface="MS Mincho"/>
                        <a:cs typeface="Arial" panose="020B0604020202020204" pitchFamily="34" charset="0"/>
                      </a:endParaRPr>
                    </a:p>
                    <a:p>
                      <a:pPr marL="171450" marR="0" indent="-171450" algn="l"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400" b="0" kern="1200" dirty="0">
                          <a:solidFill>
                            <a:schemeClr val="tx1"/>
                          </a:solidFill>
                          <a:effectLst/>
                          <a:latin typeface="+mn-lt"/>
                          <a:ea typeface="MS Mincho"/>
                          <a:cs typeface="Arial" panose="020B0604020202020204" pitchFamily="34" charset="0"/>
                        </a:rPr>
                        <a:t>The target varied by -12% as a total of 19 facilities were not fully compliant with their legislative obligations</a:t>
                      </a:r>
                    </a:p>
                    <a:p>
                      <a:pPr marL="0" marR="0" indent="0" algn="l"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400" b="0" kern="1200" dirty="0">
                        <a:solidFill>
                          <a:schemeClr val="tx1"/>
                        </a:solidFill>
                        <a:effectLst/>
                        <a:latin typeface="+mn-lt"/>
                        <a:ea typeface="MS Mincho"/>
                        <a:cs typeface="Arial" panose="020B0604020202020204" pitchFamily="34" charset="0"/>
                      </a:endParaRPr>
                    </a:p>
                    <a:p>
                      <a:pPr marL="0" marR="0" indent="0" algn="l"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400" b="0" kern="1200" dirty="0">
                        <a:solidFill>
                          <a:schemeClr val="tx1"/>
                        </a:solidFill>
                        <a:effectLst/>
                        <a:latin typeface="+mn-lt"/>
                        <a:ea typeface="MS Mincho"/>
                        <a:cs typeface="Arial" panose="020B0604020202020204" pitchFamily="34" charset="0"/>
                      </a:endParaRPr>
                    </a:p>
                    <a:p>
                      <a:pPr marL="171450" marR="0" indent="-171450" algn="l"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400" b="0" kern="1200" dirty="0">
                          <a:solidFill>
                            <a:schemeClr val="tx1"/>
                          </a:solidFill>
                          <a:effectLst/>
                          <a:latin typeface="+mn-lt"/>
                          <a:ea typeface="MS Mincho"/>
                          <a:cs typeface="Arial" panose="020B0604020202020204" pitchFamily="34" charset="0"/>
                        </a:rPr>
                        <a:t>No payment has been received for some applications while some others are still being paid in instalments. The finalization of S24G application is dependent on the full payment of the section 24G administrative fine</a:t>
                      </a:r>
                    </a:p>
                    <a:p>
                      <a:pPr marL="171450" marR="0" indent="-171450" algn="l"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endParaRPr lang="en-US" sz="1400" b="0" kern="1200" dirty="0">
                        <a:solidFill>
                          <a:schemeClr val="tx1"/>
                        </a:solidFill>
                        <a:effectLst/>
                        <a:latin typeface="+mn-lt"/>
                        <a:ea typeface="MS Mincho"/>
                        <a:cs typeface="Arial" panose="020B0604020202020204" pitchFamily="34" charset="0"/>
                      </a:endParaRPr>
                    </a:p>
                    <a:p>
                      <a:pPr marL="171450" marR="0" indent="-171450" algn="l"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400" b="0" kern="1200" dirty="0">
                          <a:solidFill>
                            <a:schemeClr val="tx1"/>
                          </a:solidFill>
                          <a:effectLst/>
                          <a:latin typeface="+mn-lt"/>
                          <a:ea typeface="MS Mincho"/>
                          <a:cs typeface="Arial" panose="020B0604020202020204" pitchFamily="34" charset="0"/>
                        </a:rPr>
                        <a:t>Two (2) officials were trained and designated as Environmental Management Inspectors (EMIs). These two (2) officials were the only officials designated during the financial year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just"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400" b="0" kern="1200" dirty="0">
                          <a:solidFill>
                            <a:schemeClr val="tx1"/>
                          </a:solidFill>
                          <a:effectLst/>
                          <a:latin typeface="+mn-lt"/>
                          <a:ea typeface="MS Mincho"/>
                          <a:cs typeface="Arial" panose="020B0604020202020204" pitchFamily="34" charset="0"/>
                        </a:rPr>
                        <a:t>EMIs will continue to follow up on these to ensure full compliance with the instructions in the administrative notices</a:t>
                      </a:r>
                    </a:p>
                    <a:p>
                      <a:pPr marL="285750" marR="0" indent="-285750" algn="just"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endParaRPr lang="en-US" sz="1400" b="0" kern="1200" dirty="0">
                        <a:solidFill>
                          <a:schemeClr val="tx1"/>
                        </a:solidFill>
                        <a:effectLst/>
                        <a:latin typeface="+mn-lt"/>
                        <a:ea typeface="MS Mincho"/>
                        <a:cs typeface="Arial" panose="020B0604020202020204" pitchFamily="34" charset="0"/>
                      </a:endParaRPr>
                    </a:p>
                    <a:p>
                      <a:pPr marL="285750" marR="0" indent="-285750" algn="just"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400" b="0" kern="1200" dirty="0">
                          <a:solidFill>
                            <a:schemeClr val="tx1"/>
                          </a:solidFill>
                          <a:effectLst/>
                          <a:latin typeface="+mn-lt"/>
                          <a:ea typeface="MS Mincho"/>
                          <a:cs typeface="Arial" panose="020B0604020202020204" pitchFamily="34" charset="0"/>
                        </a:rPr>
                        <a:t>The non-compliant facilities are issued with administrative notices to bring them into compliance with the requirements of the licenses</a:t>
                      </a:r>
                    </a:p>
                    <a:p>
                      <a:pPr marL="285750" marR="0" indent="-285750" algn="just"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endParaRPr lang="en-US" sz="1400" b="0" kern="1200" dirty="0">
                        <a:solidFill>
                          <a:schemeClr val="tx1"/>
                        </a:solidFill>
                        <a:effectLst/>
                        <a:latin typeface="+mn-lt"/>
                        <a:ea typeface="MS Mincho"/>
                        <a:cs typeface="Arial" panose="020B0604020202020204" pitchFamily="34" charset="0"/>
                      </a:endParaRPr>
                    </a:p>
                    <a:p>
                      <a:pPr marL="285750" marR="0" indent="-285750" algn="just"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400" kern="1200" dirty="0">
                          <a:solidFill>
                            <a:schemeClr val="dk1"/>
                          </a:solidFill>
                          <a:effectLst/>
                          <a:latin typeface="+mn-lt"/>
                          <a:ea typeface="+mn-ea"/>
                          <a:cs typeface="+mn-cs"/>
                        </a:rPr>
                        <a:t>Finalization of decisions is dependent on applications for which administrative fines have been paid fully paid</a:t>
                      </a:r>
                      <a:endParaRPr lang="en-US" sz="1400" b="0" kern="1200" dirty="0">
                        <a:solidFill>
                          <a:schemeClr val="tx1"/>
                        </a:solidFill>
                        <a:effectLst/>
                        <a:latin typeface="+mn-lt"/>
                        <a:ea typeface="MS Mincho"/>
                        <a:cs typeface="Arial" panose="020B0604020202020204" pitchFamily="34" charset="0"/>
                      </a:endParaRPr>
                    </a:p>
                    <a:p>
                      <a:pPr marL="0" marR="0" indent="0" algn="just"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400" b="0" kern="1200" dirty="0">
                        <a:solidFill>
                          <a:schemeClr val="tx1"/>
                        </a:solidFill>
                        <a:effectLst/>
                        <a:latin typeface="+mn-lt"/>
                        <a:ea typeface="MS Mincho"/>
                        <a:cs typeface="Arial" panose="020B0604020202020204" pitchFamily="34" charset="0"/>
                      </a:endParaRPr>
                    </a:p>
                    <a:p>
                      <a:pPr marL="285750" marR="0" indent="-285750" algn="just"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400" b="0" kern="1200" dirty="0">
                          <a:solidFill>
                            <a:schemeClr val="tx1"/>
                          </a:solidFill>
                          <a:effectLst/>
                          <a:latin typeface="+mn-lt"/>
                          <a:ea typeface="MS Mincho"/>
                          <a:cs typeface="Arial" panose="020B0604020202020204" pitchFamily="34" charset="0"/>
                        </a:rPr>
                        <a:t>This indicator is demand-driven and dependent upon the appointment of new officials within the Inspectorate (Provincial and Municipalities) that require the EMI Basic training to perform their Environmental Management Inspectorate tasks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7408983"/>
                  </a:ext>
                </a:extLst>
              </a:tr>
            </a:tbl>
          </a:graphicData>
        </a:graphic>
      </p:graphicFrame>
      <p:sp>
        <p:nvSpPr>
          <p:cNvPr id="4" name="Slide Number Placeholder 3">
            <a:extLst>
              <a:ext uri="{FF2B5EF4-FFF2-40B4-BE49-F238E27FC236}">
                <a16:creationId xmlns:a16="http://schemas.microsoft.com/office/drawing/2014/main" id="{29B482B2-7084-7348-BCD3-4D556E798823}"/>
              </a:ext>
            </a:extLst>
          </p:cNvPr>
          <p:cNvSpPr>
            <a:spLocks noGrp="1"/>
          </p:cNvSpPr>
          <p:nvPr>
            <p:ph type="sldNum" sz="quarter" idx="12"/>
          </p:nvPr>
        </p:nvSpPr>
        <p:spPr/>
        <p:txBody>
          <a:bodyPr/>
          <a:lstStyle/>
          <a:p>
            <a:fld id="{093862CD-2CE4-D846-9F15-15300DCE1BBC}" type="slidenum">
              <a:rPr lang="en-US" smtClean="0"/>
              <a:pPr/>
              <a:t>16</a:t>
            </a:fld>
            <a:endParaRPr lang="en-US" dirty="0"/>
          </a:p>
        </p:txBody>
      </p:sp>
    </p:spTree>
    <p:extLst>
      <p:ext uri="{BB962C8B-B14F-4D97-AF65-F5344CB8AC3E}">
        <p14:creationId xmlns:p14="http://schemas.microsoft.com/office/powerpoint/2010/main" val="19579252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373" y="990686"/>
            <a:ext cx="7994145" cy="378487"/>
          </a:xfrm>
          <a:ln>
            <a:solidFill>
              <a:schemeClr val="accent1"/>
            </a:solidFill>
          </a:ln>
        </p:spPr>
        <p:txBody>
          <a:bodyPr>
            <a:noAutofit/>
          </a:bodyPr>
          <a:lstStyle/>
          <a:p>
            <a:pPr algn="ctr" defTabSz="914400" fontAlgn="ctr">
              <a:lnSpc>
                <a:spcPts val="1300"/>
              </a:lnSpc>
              <a:spcBef>
                <a:spcPts val="0"/>
              </a:spcBef>
              <a:tabLst>
                <a:tab pos="180340" algn="l"/>
                <a:tab pos="360045" algn="l"/>
                <a:tab pos="540385" algn="l"/>
              </a:tabLst>
            </a:pPr>
            <a:br>
              <a:rPr lang="en-US" sz="2400" dirty="0">
                <a:solidFill>
                  <a:schemeClr val="bg1"/>
                </a:solidFill>
                <a:ea typeface="MS Mincho"/>
              </a:rPr>
            </a:br>
            <a:r>
              <a:rPr lang="en-US" sz="2400" dirty="0">
                <a:solidFill>
                  <a:schemeClr val="bg1"/>
                </a:solidFill>
                <a:ea typeface="MS Mincho"/>
              </a:rPr>
              <a:t>Environment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92829081"/>
              </p:ext>
            </p:extLst>
          </p:nvPr>
        </p:nvGraphicFramePr>
        <p:xfrm>
          <a:off x="0" y="1369315"/>
          <a:ext cx="8982519" cy="2629774"/>
        </p:xfrm>
        <a:graphic>
          <a:graphicData uri="http://schemas.openxmlformats.org/drawingml/2006/table">
            <a:tbl>
              <a:tblPr firstRow="1" bandRow="1">
                <a:tableStyleId>{69012ECD-51FC-41F1-AA8D-1B2483CD663E}</a:tableStyleId>
              </a:tblPr>
              <a:tblGrid>
                <a:gridCol w="2390723">
                  <a:extLst>
                    <a:ext uri="{9D8B030D-6E8A-4147-A177-3AD203B41FA5}">
                      <a16:colId xmlns:a16="http://schemas.microsoft.com/office/drawing/2014/main" val="58908047"/>
                    </a:ext>
                  </a:extLst>
                </a:gridCol>
                <a:gridCol w="1027096">
                  <a:extLst>
                    <a:ext uri="{9D8B030D-6E8A-4147-A177-3AD203B41FA5}">
                      <a16:colId xmlns:a16="http://schemas.microsoft.com/office/drawing/2014/main" val="3662842241"/>
                    </a:ext>
                  </a:extLst>
                </a:gridCol>
                <a:gridCol w="1026756">
                  <a:extLst>
                    <a:ext uri="{9D8B030D-6E8A-4147-A177-3AD203B41FA5}">
                      <a16:colId xmlns:a16="http://schemas.microsoft.com/office/drawing/2014/main" val="2623018173"/>
                    </a:ext>
                  </a:extLst>
                </a:gridCol>
                <a:gridCol w="130755">
                  <a:extLst>
                    <a:ext uri="{9D8B030D-6E8A-4147-A177-3AD203B41FA5}">
                      <a16:colId xmlns:a16="http://schemas.microsoft.com/office/drawing/2014/main" val="924759687"/>
                    </a:ext>
                  </a:extLst>
                </a:gridCol>
                <a:gridCol w="1574698">
                  <a:extLst>
                    <a:ext uri="{9D8B030D-6E8A-4147-A177-3AD203B41FA5}">
                      <a16:colId xmlns:a16="http://schemas.microsoft.com/office/drawing/2014/main" val="1055871277"/>
                    </a:ext>
                  </a:extLst>
                </a:gridCol>
                <a:gridCol w="1514483">
                  <a:extLst>
                    <a:ext uri="{9D8B030D-6E8A-4147-A177-3AD203B41FA5}">
                      <a16:colId xmlns:a16="http://schemas.microsoft.com/office/drawing/2014/main" val="1275712601"/>
                    </a:ext>
                  </a:extLst>
                </a:gridCol>
                <a:gridCol w="1318008">
                  <a:extLst>
                    <a:ext uri="{9D8B030D-6E8A-4147-A177-3AD203B41FA5}">
                      <a16:colId xmlns:a16="http://schemas.microsoft.com/office/drawing/2014/main" val="2793583075"/>
                    </a:ext>
                  </a:extLst>
                </a:gridCol>
              </a:tblGrid>
              <a:tr h="383906">
                <a:tc>
                  <a:txBody>
                    <a:bodyPr/>
                    <a:lstStyle/>
                    <a:p>
                      <a:pPr algn="ctr"/>
                      <a:r>
                        <a:rPr lang="en-US" sz="1000" b="1" dirty="0">
                          <a:solidFill>
                            <a:schemeClr val="bg1"/>
                          </a:solidFill>
                        </a:rPr>
                        <a:t>Outputs/ key deliverables</a:t>
                      </a:r>
                      <a:endParaRPr lang="en-US" sz="1000" b="1" dirty="0">
                        <a:solidFill>
                          <a:schemeClr val="bg1"/>
                        </a:solidFill>
                        <a:latin typeface="Arial" panose="020B0604020202020204" pitchFamily="34" charset="0"/>
                        <a:cs typeface="Arial" panose="020B0604020202020204" pitchFamily="34" charset="0"/>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algn="l" defTabSz="457200" rtl="0" eaLnBrk="1" latinLnBrk="0" hangingPunct="1"/>
                      <a:r>
                        <a:rPr lang="en-US" sz="1000" b="1" kern="1200" dirty="0">
                          <a:solidFill>
                            <a:schemeClr val="bg1"/>
                          </a:solidFill>
                          <a:latin typeface="+mn-lt"/>
                          <a:ea typeface="+mn-ea"/>
                          <a:cs typeface="+mn-cs"/>
                        </a:rPr>
                        <a:t>Annual Target</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grid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kern="1200" noProof="0" dirty="0">
                          <a:solidFill>
                            <a:schemeClr val="bg1"/>
                          </a:solidFill>
                          <a:latin typeface="+mn-lt"/>
                          <a:ea typeface="+mn-ea"/>
                          <a:cs typeface="+mn-cs"/>
                        </a:rPr>
                        <a:t>Quarter 4</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kern="1200" noProof="0" dirty="0">
                          <a:solidFill>
                            <a:schemeClr val="bg1"/>
                          </a:solidFill>
                          <a:latin typeface="+mn-lt"/>
                          <a:ea typeface="+mn-ea"/>
                          <a:cs typeface="+mn-cs"/>
                        </a:rPr>
                        <a:t> Target </a:t>
                      </a:r>
                      <a:endParaRPr lang="en-US" sz="1000" b="1" dirty="0">
                        <a:solidFill>
                          <a:schemeClr val="bg1"/>
                        </a:solidFill>
                        <a:latin typeface="Arial" panose="020B0604020202020204" pitchFamily="34" charset="0"/>
                        <a:cs typeface="Arial" panose="020B0604020202020204" pitchFamily="34" charset="0"/>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pPr marL="0" algn="l" defTabSz="457200" rtl="0" eaLnBrk="1" latinLnBrk="0" hangingPunct="1"/>
                      <a:r>
                        <a:rPr lang="en-US" sz="1000" b="1" kern="1200" dirty="0">
                          <a:solidFill>
                            <a:schemeClr val="bg1"/>
                          </a:solidFill>
                          <a:latin typeface="+mn-lt"/>
                          <a:ea typeface="+mn-ea"/>
                          <a:cs typeface="+mn-cs"/>
                        </a:rPr>
                        <a:t>Actual Monthly</a:t>
                      </a:r>
                    </a:p>
                    <a:p>
                      <a:pPr marL="0" algn="l" defTabSz="457200" rtl="0" eaLnBrk="1" latinLnBrk="0" hangingPunct="1"/>
                      <a:r>
                        <a:rPr lang="en-US" sz="1000" b="1" kern="1200" dirty="0">
                          <a:solidFill>
                            <a:schemeClr val="bg1"/>
                          </a:solidFill>
                          <a:latin typeface="+mn-lt"/>
                          <a:ea typeface="+mn-ea"/>
                          <a:cs typeface="+mn-cs"/>
                        </a:rPr>
                        <a:t>Performance</a:t>
                      </a:r>
                    </a:p>
                  </a:txBody>
                  <a:tcPr marT="45714" marB="45714">
                    <a:solidFill>
                      <a:srgbClr val="0070C0"/>
                    </a:solidFill>
                  </a:tcPr>
                </a:tc>
                <a:tc>
                  <a:txBody>
                    <a:bodyPr/>
                    <a:lstStyle/>
                    <a:p>
                      <a:pPr marL="0" algn="l" defTabSz="457200" rtl="0" eaLnBrk="1" latinLnBrk="0" hangingPunct="1"/>
                      <a:r>
                        <a:rPr lang="en-US" sz="1000" b="1" kern="1200" dirty="0">
                          <a:solidFill>
                            <a:schemeClr val="bg1"/>
                          </a:solidFill>
                          <a:latin typeface="+mn-lt"/>
                          <a:ea typeface="+mn-ea"/>
                          <a:cs typeface="+mn-cs"/>
                        </a:rPr>
                        <a:t>Actual Quarter</a:t>
                      </a:r>
                    </a:p>
                    <a:p>
                      <a:pPr marL="0" algn="l" defTabSz="457200" rtl="0" eaLnBrk="1" latinLnBrk="0" hangingPunct="1"/>
                      <a:r>
                        <a:rPr lang="en-US" sz="1000" b="1" kern="1200" dirty="0">
                          <a:solidFill>
                            <a:schemeClr val="bg1"/>
                          </a:solidFill>
                          <a:latin typeface="+mn-lt"/>
                          <a:ea typeface="+mn-ea"/>
                          <a:cs typeface="+mn-cs"/>
                        </a:rPr>
                        <a:t>Performance</a:t>
                      </a:r>
                      <a:endParaRPr lang="en-ZA" dirty="0"/>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mn-lt"/>
                          <a:ea typeface="+mn-ea"/>
                          <a:cs typeface="+mn-cs"/>
                        </a:rPr>
                        <a:t>Average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mn-lt"/>
                          <a:ea typeface="+mn-ea"/>
                          <a:cs typeface="+mn-cs"/>
                        </a:rPr>
                        <a:t>Variance </a:t>
                      </a:r>
                      <a:endParaRPr lang="en-ZA" dirty="0"/>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mn-lt"/>
                          <a:ea typeface="+mn-ea"/>
                          <a:cs typeface="Arial" panose="020B0604020202020204" pitchFamily="34" charset="0"/>
                        </a:rPr>
                        <a:t>Progress  to date Against AT</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417446">
                <a:tc>
                  <a:txBody>
                    <a:bodyPr/>
                    <a:lstStyle/>
                    <a:p>
                      <a:pPr marL="0" marR="0" algn="l" defTabSz="457200" rtl="0" eaLnBrk="1" fontAlgn="ctr" latinLnBrk="0" hangingPunct="1">
                        <a:lnSpc>
                          <a:spcPts val="13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Percentage of complete EIA applications finalised within legislated timeframes</a:t>
                      </a: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ZA" sz="1000" b="0" kern="1200" noProof="0" dirty="0">
                          <a:solidFill>
                            <a:schemeClr val="tx1"/>
                          </a:solidFill>
                          <a:effectLst/>
                          <a:latin typeface="+mn-lt"/>
                          <a:ea typeface="MS Mincho"/>
                          <a:cs typeface="Arial" panose="020B0604020202020204" pitchFamily="34" charset="0"/>
                        </a:rPr>
                        <a:t>100%</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457200" rtl="0" eaLnBrk="1" latinLnBrk="0" hangingPunct="1"/>
                      <a:r>
                        <a:rPr lang="en-US" sz="1000" b="1" kern="1200" dirty="0">
                          <a:solidFill>
                            <a:schemeClr val="tx1"/>
                          </a:solidFill>
                          <a:effectLst/>
                          <a:latin typeface="+mn-lt"/>
                          <a:ea typeface="MS Mincho"/>
                          <a:cs typeface="Arial" panose="020B0604020202020204" pitchFamily="34" charset="0"/>
                        </a:rPr>
                        <a:t>100%</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algn="ctr" defTabSz="457200" rtl="0" eaLnBrk="1" latinLnBrk="0" hangingPunct="1"/>
                      <a:r>
                        <a:rPr lang="en-US" sz="1000" b="0" kern="1200" dirty="0">
                          <a:solidFill>
                            <a:schemeClr val="tx1"/>
                          </a:solidFill>
                          <a:effectLst/>
                          <a:latin typeface="+mn-lt"/>
                          <a:ea typeface="MS Mincho"/>
                          <a:cs typeface="Arial" panose="020B0604020202020204" pitchFamily="34" charset="0"/>
                        </a:rPr>
                        <a:t> </a:t>
                      </a:r>
                      <a:r>
                        <a:rPr lang="en-US" sz="1000" b="1" kern="1200" dirty="0">
                          <a:solidFill>
                            <a:srgbClr val="0033CC"/>
                          </a:solidFill>
                          <a:effectLst/>
                          <a:latin typeface="+mn-lt"/>
                          <a:ea typeface="MS Mincho"/>
                          <a:cs typeface="Arial" panose="020B0604020202020204" pitchFamily="34" charset="0"/>
                        </a:rPr>
                        <a:t>89%</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0" lang="en-US" sz="1000" b="0" i="0" u="none" strike="noStrike" kern="1200" cap="none" spc="0" normalizeH="0" baseline="0" dirty="0">
                        <a:ln>
                          <a:noFill/>
                        </a:ln>
                        <a:solidFill>
                          <a:schemeClr val="tx1"/>
                        </a:solidFill>
                        <a:effectLst/>
                        <a:uLnTx/>
                        <a:uFillTx/>
                        <a:latin typeface="+mn-lt"/>
                        <a:cs typeface="Times New Roman"/>
                      </a:endParaRPr>
                    </a:p>
                  </a:txBody>
                  <a:tcPr marT="45725" marB="45725"/>
                </a:tc>
                <a:tc>
                  <a:txBody>
                    <a:bodyPr/>
                    <a:lstStyle/>
                    <a:p>
                      <a:pPr marL="0" marR="0" algn="ctr" defTabSz="914400" rtl="0" eaLnBrk="1" fontAlgn="ctr" latinLnBrk="0" hangingPunct="1">
                        <a:lnSpc>
                          <a:spcPts val="13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fontAlgn="ctr" latinLnBrk="0" hangingPunct="1">
                        <a:lnSpc>
                          <a:spcPts val="13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88%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92285133"/>
                  </a:ext>
                </a:extLst>
              </a:tr>
              <a:tr h="693704">
                <a:tc>
                  <a:txBody>
                    <a:bodyPr/>
                    <a:lstStyle/>
                    <a:p>
                      <a:pPr marL="0" marR="0" algn="l" defTabSz="457200" rtl="0" eaLnBrk="1" fontAlgn="ctr" latinLnBrk="0" hangingPunct="1">
                        <a:lnSpc>
                          <a:spcPts val="1300"/>
                        </a:lnSpc>
                        <a:spcBef>
                          <a:spcPts val="0"/>
                        </a:spcBef>
                        <a:spcAft>
                          <a:spcPts val="0"/>
                        </a:spcAft>
                        <a:tabLst>
                          <a:tab pos="180340" algn="l"/>
                          <a:tab pos="360045" algn="l"/>
                          <a:tab pos="540385" algn="l"/>
                        </a:tabLst>
                      </a:pPr>
                      <a:r>
                        <a:rPr lang="en-US" sz="1000" b="0" i="1" kern="1200" dirty="0">
                          <a:solidFill>
                            <a:schemeClr val="tx1"/>
                          </a:solidFill>
                          <a:effectLst/>
                          <a:latin typeface="+mn-lt"/>
                          <a:ea typeface="MS Mincho"/>
                          <a:cs typeface="Arial" panose="020B0604020202020204" pitchFamily="34" charset="0"/>
                        </a:rPr>
                        <a:t>Percentage of complete EIA applications finalised within 30 working days</a:t>
                      </a:r>
                    </a:p>
                    <a:p>
                      <a:pPr marL="0" marR="0" algn="l" defTabSz="457200" rtl="0" eaLnBrk="1" fontAlgn="ctr" latinLnBrk="0" hangingPunct="1">
                        <a:lnSpc>
                          <a:spcPts val="13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l" defTabSz="457200" rtl="0" eaLnBrk="1" fontAlgn="ctr" latinLnBrk="0" hangingPunct="1">
                        <a:lnSpc>
                          <a:spcPts val="13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Feasibility Study for the Regional Integrated waste facility</a:t>
                      </a:r>
                    </a:p>
                    <a:p>
                      <a:pPr marL="0" marR="0" algn="l" defTabSz="457200" rtl="0" eaLnBrk="1" fontAlgn="ctr" latinLnBrk="0" hangingPunct="1">
                        <a:lnSpc>
                          <a:spcPts val="13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l" defTabSz="457200" rtl="0" eaLnBrk="1" fontAlgn="ctr" latinLnBrk="0" hangingPunct="1">
                        <a:lnSpc>
                          <a:spcPts val="13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l" defTabSz="457200" rtl="0" eaLnBrk="1" fontAlgn="ctr" latinLnBrk="0" hangingPunct="1">
                        <a:lnSpc>
                          <a:spcPts val="13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Waste recycling cooperatives trained</a:t>
                      </a:r>
                    </a:p>
                    <a:p>
                      <a:pPr marL="0" marR="0" algn="l" defTabSz="457200" rtl="0" eaLnBrk="1" fontAlgn="ctr" latinLnBrk="0" hangingPunct="1">
                        <a:lnSpc>
                          <a:spcPts val="13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l" defTabSz="457200" rtl="0" eaLnBrk="1" fontAlgn="ctr" latinLnBrk="0" hangingPunct="1">
                        <a:lnSpc>
                          <a:spcPts val="13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Waste recycling cooperatives formalized</a:t>
                      </a:r>
                    </a:p>
                    <a:p>
                      <a:pPr marL="0" marR="0" algn="l" defTabSz="457200" rtl="0" eaLnBrk="1" fontAlgn="ctr" latinLnBrk="0" hangingPunct="1">
                        <a:lnSpc>
                          <a:spcPts val="13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ZA" sz="1000" b="0" kern="1200" noProof="0" dirty="0">
                          <a:solidFill>
                            <a:schemeClr val="tx1"/>
                          </a:solidFill>
                          <a:effectLst/>
                          <a:latin typeface="+mn-lt"/>
                          <a:ea typeface="MS Mincho"/>
                          <a:cs typeface="Arial" panose="020B0604020202020204" pitchFamily="34" charset="0"/>
                        </a:rPr>
                        <a:t>100%</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ZA" sz="10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ZA" sz="10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ZA" sz="10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ZA" sz="1000" b="0" kern="1200" noProof="0" dirty="0">
                          <a:solidFill>
                            <a:schemeClr val="tx1"/>
                          </a:solidFill>
                          <a:effectLst/>
                          <a:latin typeface="+mn-lt"/>
                          <a:ea typeface="MS Mincho"/>
                          <a:cs typeface="Arial" panose="020B0604020202020204" pitchFamily="34" charset="0"/>
                        </a:rPr>
                        <a:t>1</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ZA" sz="10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ZA" sz="10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ZA" sz="1000" b="0" kern="1200" noProof="0" dirty="0">
                          <a:solidFill>
                            <a:schemeClr val="tx1"/>
                          </a:solidFill>
                          <a:effectLst/>
                          <a:latin typeface="+mn-lt"/>
                          <a:ea typeface="MS Mincho"/>
                          <a:cs typeface="Arial" panose="020B0604020202020204" pitchFamily="34" charset="0"/>
                        </a:rPr>
                        <a:t>50</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ZA" sz="10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ZA" sz="10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ZA" sz="1000" b="0" kern="1200" noProof="0" dirty="0">
                          <a:solidFill>
                            <a:schemeClr val="tx1"/>
                          </a:solidFill>
                          <a:effectLst/>
                          <a:latin typeface="+mn-lt"/>
                          <a:ea typeface="MS Mincho"/>
                          <a:cs typeface="Arial" panose="020B0604020202020204" pitchFamily="34" charset="0"/>
                        </a:rPr>
                        <a:t>50</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457200" rtl="0" eaLnBrk="1" latinLnBrk="0" hangingPunct="1"/>
                      <a:r>
                        <a:rPr lang="en-US" sz="1000" b="1" kern="1200" dirty="0">
                          <a:solidFill>
                            <a:schemeClr val="tx1"/>
                          </a:solidFill>
                          <a:effectLst/>
                          <a:latin typeface="+mn-lt"/>
                          <a:ea typeface="MS Mincho"/>
                          <a:cs typeface="Arial" panose="020B0604020202020204" pitchFamily="34" charset="0"/>
                        </a:rPr>
                        <a:t>100%</a:t>
                      </a:r>
                    </a:p>
                    <a:p>
                      <a:pPr marL="0" algn="ctr" defTabSz="457200" rtl="0" eaLnBrk="1" latinLnBrk="0" hangingPunct="1"/>
                      <a:endParaRPr lang="en-US" sz="1000" b="0" kern="1200" dirty="0">
                        <a:solidFill>
                          <a:schemeClr val="tx1"/>
                        </a:solidFill>
                        <a:effectLst/>
                        <a:latin typeface="+mn-lt"/>
                        <a:ea typeface="MS Mincho"/>
                        <a:cs typeface="Arial" panose="020B0604020202020204" pitchFamily="34" charset="0"/>
                      </a:endParaRPr>
                    </a:p>
                    <a:p>
                      <a:pPr marL="0" algn="ctr" defTabSz="457200" rtl="0" eaLnBrk="1" latinLnBrk="0" hangingPunct="1"/>
                      <a:endParaRPr lang="en-US" sz="1000" b="0" kern="1200" dirty="0">
                        <a:solidFill>
                          <a:schemeClr val="tx1"/>
                        </a:solidFill>
                        <a:effectLst/>
                        <a:latin typeface="+mn-lt"/>
                        <a:ea typeface="MS Mincho"/>
                        <a:cs typeface="Arial" panose="020B0604020202020204" pitchFamily="34" charset="0"/>
                      </a:endParaRPr>
                    </a:p>
                    <a:p>
                      <a:pPr marL="0" algn="ctr" defTabSz="457200" rtl="0" eaLnBrk="1" latinLnBrk="0" hangingPunct="1"/>
                      <a:endParaRPr lang="en-US" sz="1000" b="0" kern="1200" dirty="0">
                        <a:solidFill>
                          <a:schemeClr val="tx1"/>
                        </a:solidFill>
                        <a:effectLst/>
                        <a:latin typeface="+mn-lt"/>
                        <a:ea typeface="MS Mincho"/>
                        <a:cs typeface="Arial" panose="020B0604020202020204" pitchFamily="34" charset="0"/>
                      </a:endParaRPr>
                    </a:p>
                    <a:p>
                      <a:pPr marL="0" algn="ctr" defTabSz="457200" rtl="0" eaLnBrk="1" latinLnBrk="0" hangingPunct="1"/>
                      <a:r>
                        <a:rPr lang="en-US" sz="1000" b="1" kern="1200" dirty="0">
                          <a:solidFill>
                            <a:schemeClr val="tx1"/>
                          </a:solidFill>
                          <a:effectLst/>
                          <a:latin typeface="+mn-lt"/>
                          <a:ea typeface="MS Mincho"/>
                          <a:cs typeface="Arial" panose="020B0604020202020204" pitchFamily="34" charset="0"/>
                        </a:rPr>
                        <a:t>1</a:t>
                      </a:r>
                    </a:p>
                    <a:p>
                      <a:pPr marL="0" algn="ctr" defTabSz="457200" rtl="0" eaLnBrk="1" latinLnBrk="0" hangingPunct="1"/>
                      <a:endParaRPr lang="en-US" sz="1000" b="0" kern="1200" dirty="0">
                        <a:solidFill>
                          <a:schemeClr val="tx1"/>
                        </a:solidFill>
                        <a:effectLst/>
                        <a:latin typeface="+mn-lt"/>
                        <a:ea typeface="MS Mincho"/>
                        <a:cs typeface="Arial" panose="020B0604020202020204" pitchFamily="34" charset="0"/>
                      </a:endParaRPr>
                    </a:p>
                    <a:p>
                      <a:pPr marL="0" algn="ctr" defTabSz="457200" rtl="0" eaLnBrk="1" latinLnBrk="0" hangingPunct="1"/>
                      <a:endParaRPr lang="en-US" sz="1000" b="0" kern="1200" dirty="0">
                        <a:solidFill>
                          <a:schemeClr val="tx1"/>
                        </a:solidFill>
                        <a:effectLst/>
                        <a:latin typeface="+mn-lt"/>
                        <a:ea typeface="MS Mincho"/>
                        <a:cs typeface="Arial" panose="020B0604020202020204" pitchFamily="34" charset="0"/>
                      </a:endParaRPr>
                    </a:p>
                    <a:p>
                      <a:pPr marL="0" algn="ctr" defTabSz="457200" rtl="0" eaLnBrk="1" latinLnBrk="0" hangingPunct="1"/>
                      <a:r>
                        <a:rPr lang="en-US" sz="1000" b="1" kern="1200" dirty="0">
                          <a:solidFill>
                            <a:schemeClr val="tx1"/>
                          </a:solidFill>
                          <a:effectLst/>
                          <a:latin typeface="+mn-lt"/>
                          <a:ea typeface="MS Mincho"/>
                          <a:cs typeface="Arial" panose="020B0604020202020204" pitchFamily="34" charset="0"/>
                        </a:rPr>
                        <a:t>50</a:t>
                      </a:r>
                    </a:p>
                    <a:p>
                      <a:pPr marL="0" algn="ctr" defTabSz="457200" rtl="0" eaLnBrk="1" latinLnBrk="0" hangingPunct="1"/>
                      <a:endParaRPr lang="en-US" sz="1000" b="0" kern="1200" dirty="0">
                        <a:solidFill>
                          <a:schemeClr val="tx1"/>
                        </a:solidFill>
                        <a:effectLst/>
                        <a:latin typeface="+mn-lt"/>
                        <a:ea typeface="MS Mincho"/>
                        <a:cs typeface="Arial" panose="020B0604020202020204" pitchFamily="34" charset="0"/>
                      </a:endParaRPr>
                    </a:p>
                    <a:p>
                      <a:pPr marL="0" algn="ctr" defTabSz="457200" rtl="0" eaLnBrk="1" latinLnBrk="0" hangingPunct="1"/>
                      <a:endParaRPr lang="en-US" sz="1000" b="0" kern="1200" dirty="0">
                        <a:solidFill>
                          <a:schemeClr val="tx1"/>
                        </a:solidFill>
                        <a:effectLst/>
                        <a:latin typeface="+mn-lt"/>
                        <a:ea typeface="MS Mincho"/>
                        <a:cs typeface="Arial" panose="020B0604020202020204" pitchFamily="34" charset="0"/>
                      </a:endParaRPr>
                    </a:p>
                    <a:p>
                      <a:pPr marL="0" algn="ctr" defTabSz="457200" rtl="0" eaLnBrk="1" latinLnBrk="0" hangingPunct="1"/>
                      <a:r>
                        <a:rPr lang="en-US" sz="1000" b="1" kern="1200" dirty="0">
                          <a:solidFill>
                            <a:schemeClr val="tx1"/>
                          </a:solidFill>
                          <a:effectLst/>
                          <a:latin typeface="+mn-lt"/>
                          <a:ea typeface="MS Mincho"/>
                          <a:cs typeface="Arial" panose="020B0604020202020204" pitchFamily="34" charset="0"/>
                        </a:rPr>
                        <a:t>50</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algn="ctr" defTabSz="457200" rtl="0" eaLnBrk="1" latinLnBrk="0" hangingPunct="1"/>
                      <a:r>
                        <a:rPr lang="en-US" sz="1000" b="1" kern="1200" dirty="0">
                          <a:solidFill>
                            <a:srgbClr val="0033CC"/>
                          </a:solidFill>
                          <a:effectLst/>
                          <a:latin typeface="+mn-lt"/>
                          <a:ea typeface="MS Mincho"/>
                          <a:cs typeface="Arial" panose="020B0604020202020204" pitchFamily="34" charset="0"/>
                        </a:rPr>
                        <a:t>68%</a:t>
                      </a:r>
                    </a:p>
                    <a:p>
                      <a:pPr marL="0" algn="ctr" defTabSz="457200" rtl="0" eaLnBrk="1" latinLnBrk="0" hangingPunct="1"/>
                      <a:endParaRPr lang="en-US" sz="1000" b="0" kern="1200" dirty="0">
                        <a:solidFill>
                          <a:srgbClr val="0033CC"/>
                        </a:solidFill>
                        <a:effectLst/>
                        <a:latin typeface="+mn-lt"/>
                        <a:ea typeface="MS Mincho"/>
                        <a:cs typeface="Arial" panose="020B0604020202020204" pitchFamily="34" charset="0"/>
                      </a:endParaRPr>
                    </a:p>
                    <a:p>
                      <a:pPr marL="0" algn="ctr" defTabSz="457200" rtl="0" eaLnBrk="1" latinLnBrk="0" hangingPunct="1"/>
                      <a:endParaRPr lang="en-US" sz="1000" b="0" kern="1200" dirty="0">
                        <a:solidFill>
                          <a:srgbClr val="0033CC"/>
                        </a:solidFill>
                        <a:effectLst/>
                        <a:latin typeface="+mn-lt"/>
                        <a:ea typeface="MS Mincho"/>
                        <a:cs typeface="Arial" panose="020B0604020202020204" pitchFamily="34" charset="0"/>
                      </a:endParaRPr>
                    </a:p>
                    <a:p>
                      <a:pPr marL="0" algn="ctr" defTabSz="457200" rtl="0" eaLnBrk="1" latinLnBrk="0" hangingPunct="1"/>
                      <a:endParaRPr lang="en-US" sz="1000" b="0" kern="1200" dirty="0">
                        <a:solidFill>
                          <a:srgbClr val="0033CC"/>
                        </a:solidFill>
                        <a:effectLst/>
                        <a:latin typeface="+mn-lt"/>
                        <a:ea typeface="MS Mincho"/>
                        <a:cs typeface="Arial" panose="020B0604020202020204" pitchFamily="34" charset="0"/>
                      </a:endParaRPr>
                    </a:p>
                    <a:p>
                      <a:pPr marL="0" algn="ctr" defTabSz="457200" rtl="0" eaLnBrk="1" latinLnBrk="0" hangingPunct="1"/>
                      <a:r>
                        <a:rPr lang="en-US" sz="1000" b="1" kern="1200" dirty="0">
                          <a:solidFill>
                            <a:srgbClr val="0033CC"/>
                          </a:solidFill>
                          <a:effectLst/>
                          <a:latin typeface="+mn-lt"/>
                          <a:ea typeface="MS Mincho"/>
                          <a:cs typeface="Arial" panose="020B0604020202020204" pitchFamily="34" charset="0"/>
                        </a:rPr>
                        <a:t>0</a:t>
                      </a:r>
                    </a:p>
                    <a:p>
                      <a:pPr marL="0" algn="ctr" defTabSz="457200" rtl="0" eaLnBrk="1" latinLnBrk="0" hangingPunct="1"/>
                      <a:endParaRPr lang="en-US" sz="1000" b="0" kern="1200" dirty="0">
                        <a:solidFill>
                          <a:srgbClr val="0033CC"/>
                        </a:solidFill>
                        <a:effectLst/>
                        <a:latin typeface="+mn-lt"/>
                        <a:ea typeface="MS Mincho"/>
                        <a:cs typeface="Arial" panose="020B0604020202020204" pitchFamily="34" charset="0"/>
                      </a:endParaRPr>
                    </a:p>
                    <a:p>
                      <a:pPr marL="0" algn="ctr" defTabSz="457200" rtl="0" eaLnBrk="1" latinLnBrk="0" hangingPunct="1"/>
                      <a:endParaRPr lang="en-US" sz="1000" b="0" kern="1200" dirty="0">
                        <a:solidFill>
                          <a:srgbClr val="0033CC"/>
                        </a:solidFill>
                        <a:effectLst/>
                        <a:latin typeface="+mn-lt"/>
                        <a:ea typeface="MS Mincho"/>
                        <a:cs typeface="Arial" panose="020B0604020202020204" pitchFamily="34" charset="0"/>
                      </a:endParaRPr>
                    </a:p>
                    <a:p>
                      <a:pPr marL="0" algn="ctr" defTabSz="457200" rtl="0" eaLnBrk="1" latinLnBrk="0" hangingPunct="1"/>
                      <a:r>
                        <a:rPr lang="en-US" sz="1000" b="1" kern="1200" dirty="0">
                          <a:solidFill>
                            <a:srgbClr val="0033CC"/>
                          </a:solidFill>
                          <a:effectLst/>
                          <a:latin typeface="+mn-lt"/>
                          <a:ea typeface="MS Mincho"/>
                          <a:cs typeface="Arial" panose="020B0604020202020204" pitchFamily="34" charset="0"/>
                        </a:rPr>
                        <a:t>47</a:t>
                      </a:r>
                    </a:p>
                    <a:p>
                      <a:pPr marL="0" algn="ctr" defTabSz="457200" rtl="0" eaLnBrk="1" latinLnBrk="0" hangingPunct="1"/>
                      <a:endParaRPr lang="en-US" sz="1000" b="0" kern="1200" dirty="0">
                        <a:solidFill>
                          <a:srgbClr val="0033CC"/>
                        </a:solidFill>
                        <a:effectLst/>
                        <a:latin typeface="+mn-lt"/>
                        <a:ea typeface="MS Mincho"/>
                        <a:cs typeface="Arial" panose="020B0604020202020204" pitchFamily="34" charset="0"/>
                      </a:endParaRPr>
                    </a:p>
                    <a:p>
                      <a:pPr marL="0" algn="ctr" defTabSz="457200" rtl="0" eaLnBrk="1" latinLnBrk="0" hangingPunct="1"/>
                      <a:endParaRPr lang="en-US" sz="1000" b="0" kern="1200" dirty="0">
                        <a:solidFill>
                          <a:srgbClr val="0033CC"/>
                        </a:solidFill>
                        <a:effectLst/>
                        <a:latin typeface="+mn-lt"/>
                        <a:ea typeface="MS Mincho"/>
                        <a:cs typeface="Arial" panose="020B0604020202020204" pitchFamily="34" charset="0"/>
                      </a:endParaRPr>
                    </a:p>
                    <a:p>
                      <a:pPr marL="0" algn="ctr" defTabSz="457200" rtl="0" eaLnBrk="1" latinLnBrk="0" hangingPunct="1"/>
                      <a:r>
                        <a:rPr lang="en-US" sz="1000" b="1" kern="1200" dirty="0">
                          <a:solidFill>
                            <a:srgbClr val="0033CC"/>
                          </a:solidFill>
                          <a:effectLst/>
                          <a:latin typeface="+mn-lt"/>
                          <a:ea typeface="MS Mincho"/>
                          <a:cs typeface="Arial" panose="020B0604020202020204" pitchFamily="34" charset="0"/>
                        </a:rPr>
                        <a:t>5</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0" lang="en-US" sz="1000" b="0" i="0" u="none" strike="noStrike" kern="1200" cap="none" spc="0" normalizeH="0" baseline="0" dirty="0">
                        <a:ln>
                          <a:noFill/>
                        </a:ln>
                        <a:solidFill>
                          <a:schemeClr val="tx1"/>
                        </a:solidFill>
                        <a:effectLst/>
                        <a:uLnTx/>
                        <a:uFillTx/>
                        <a:latin typeface="+mn-lt"/>
                        <a:cs typeface="Times New Roman"/>
                      </a:endParaRPr>
                    </a:p>
                  </a:txBody>
                  <a:tcPr marT="45725" marB="45725"/>
                </a:tc>
                <a:tc>
                  <a:txBody>
                    <a:bodyPr/>
                    <a:lstStyle/>
                    <a:p>
                      <a:pPr marL="0" marR="0" algn="ctr" defTabSz="914400" rtl="0" eaLnBrk="1" fontAlgn="ctr" latinLnBrk="0" hangingPunct="1">
                        <a:lnSpc>
                          <a:spcPts val="13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  -32%</a:t>
                      </a: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-1</a:t>
                      </a: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-3</a:t>
                      </a: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fontAlgn="ctr" latinLnBrk="0" hangingPunct="1">
                        <a:lnSpc>
                          <a:spcPts val="13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68%</a:t>
                      </a: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0</a:t>
                      </a: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47</a:t>
                      </a: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0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r>
                        <a:rPr lang="en-US" sz="1000" b="0" kern="1200" dirty="0">
                          <a:solidFill>
                            <a:schemeClr val="tx1"/>
                          </a:solidFill>
                          <a:effectLst/>
                          <a:latin typeface="+mn-lt"/>
                          <a:ea typeface="MS Mincho"/>
                          <a:cs typeface="Arial" panose="020B0604020202020204" pitchFamily="34"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5004310"/>
                  </a:ext>
                </a:extLst>
              </a:tr>
            </a:tbl>
          </a:graphicData>
        </a:graphic>
      </p:graphicFrame>
      <p:graphicFrame>
        <p:nvGraphicFramePr>
          <p:cNvPr id="3" name="Table 2">
            <a:extLst>
              <a:ext uri="{FF2B5EF4-FFF2-40B4-BE49-F238E27FC236}">
                <a16:creationId xmlns:a16="http://schemas.microsoft.com/office/drawing/2014/main" id="{CAF1BDED-16C0-F040-8C48-6375D5CE4373}"/>
              </a:ext>
            </a:extLst>
          </p:cNvPr>
          <p:cNvGraphicFramePr>
            <a:graphicFrameLocks noGrp="1"/>
          </p:cNvGraphicFramePr>
          <p:nvPr>
            <p:extLst>
              <p:ext uri="{D42A27DB-BD31-4B8C-83A1-F6EECF244321}">
                <p14:modId xmlns:p14="http://schemas.microsoft.com/office/powerpoint/2010/main" val="3259481028"/>
              </p:ext>
            </p:extLst>
          </p:nvPr>
        </p:nvGraphicFramePr>
        <p:xfrm>
          <a:off x="-42479" y="3950839"/>
          <a:ext cx="9144000" cy="3202463"/>
        </p:xfrm>
        <a:graphic>
          <a:graphicData uri="http://schemas.openxmlformats.org/drawingml/2006/table">
            <a:tbl>
              <a:tblPr firstRow="1" bandRow="1">
                <a:tableStyleId>{5C22544A-7EE6-4342-B048-85BDC9FD1C3A}</a:tableStyleId>
              </a:tblPr>
              <a:tblGrid>
                <a:gridCol w="4477845">
                  <a:extLst>
                    <a:ext uri="{9D8B030D-6E8A-4147-A177-3AD203B41FA5}">
                      <a16:colId xmlns:a16="http://schemas.microsoft.com/office/drawing/2014/main" val="1707054436"/>
                    </a:ext>
                  </a:extLst>
                </a:gridCol>
                <a:gridCol w="4666155">
                  <a:extLst>
                    <a:ext uri="{9D8B030D-6E8A-4147-A177-3AD203B41FA5}">
                      <a16:colId xmlns:a16="http://schemas.microsoft.com/office/drawing/2014/main" val="3103485341"/>
                    </a:ext>
                  </a:extLst>
                </a:gridCol>
              </a:tblGrid>
              <a:tr h="393858">
                <a:tc>
                  <a:txBody>
                    <a:bodyPr/>
                    <a:lstStyle/>
                    <a:p>
                      <a:pPr algn="ctr"/>
                      <a:r>
                        <a:rPr lang="en-US" sz="1200" b="1" dirty="0">
                          <a:solidFill>
                            <a:srgbClr val="000000"/>
                          </a:solidFill>
                          <a:latin typeface="Arial" panose="020B0604020202020204" pitchFamily="34" charset="0"/>
                          <a:cs typeface="Arial" panose="020B0604020202020204" pitchFamily="34" charset="0"/>
                        </a:rPr>
                        <a:t>Reason</a:t>
                      </a:r>
                      <a:r>
                        <a:rPr lang="en-US" sz="1200" b="1" baseline="0" dirty="0">
                          <a:solidFill>
                            <a:srgbClr val="000000"/>
                          </a:solidFill>
                          <a:latin typeface="Arial" panose="020B0604020202020204" pitchFamily="34" charset="0"/>
                          <a:cs typeface="Arial" panose="020B0604020202020204" pitchFamily="34" charset="0"/>
                        </a:rPr>
                        <a:t> for deviation</a:t>
                      </a:r>
                      <a:endParaRPr lang="en-US" sz="1200" b="1" dirty="0">
                        <a:solidFill>
                          <a:srgbClr val="000000"/>
                        </a:solidFill>
                        <a:latin typeface="Arial" panose="020B0604020202020204" pitchFamily="34" charset="0"/>
                        <a:cs typeface="Arial" panose="020B0604020202020204" pitchFamily="34" charset="0"/>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r>
                        <a:rPr lang="en-GB" sz="1200" b="1" kern="1200" dirty="0">
                          <a:solidFill>
                            <a:srgbClr val="000000"/>
                          </a:solidFill>
                          <a:latin typeface="Arial" panose="020B0604020202020204" pitchFamily="34" charset="0"/>
                          <a:ea typeface="+mn-ea"/>
                          <a:cs typeface="Arial" panose="020B0604020202020204" pitchFamily="34" charset="0"/>
                        </a:rPr>
                        <a:t>Corrective</a:t>
                      </a:r>
                      <a:r>
                        <a:rPr lang="en-GB" sz="1200" b="1" kern="1200" baseline="0" dirty="0">
                          <a:solidFill>
                            <a:srgbClr val="000000"/>
                          </a:solidFill>
                          <a:latin typeface="Arial" panose="020B0604020202020204" pitchFamily="34" charset="0"/>
                          <a:ea typeface="+mn-ea"/>
                          <a:cs typeface="Arial" panose="020B0604020202020204" pitchFamily="34" charset="0"/>
                        </a:rPr>
                        <a:t> Measures</a:t>
                      </a:r>
                      <a:endParaRPr lang="en-ZA" sz="1200" b="1" dirty="0">
                        <a:solidFill>
                          <a:srgbClr val="000000"/>
                        </a:solidFill>
                        <a:latin typeface="Arial" panose="020B0604020202020204" pitchFamily="34" charset="0"/>
                        <a:cs typeface="Arial" panose="020B0604020202020204" pitchFamily="34" charset="0"/>
                      </a:endParaRPr>
                    </a:p>
                  </a:txBody>
                  <a:tcPr marL="91423" marR="91423" marT="45759" marB="457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extLst>
                  <a:ext uri="{0D108BD9-81ED-4DB2-BD59-A6C34878D82A}">
                    <a16:rowId xmlns:a16="http://schemas.microsoft.com/office/drawing/2014/main" val="88253216"/>
                  </a:ext>
                </a:extLst>
              </a:tr>
              <a:tr h="2027063">
                <a:tc>
                  <a:txBody>
                    <a:bodyPr/>
                    <a:lstStyle/>
                    <a:p>
                      <a:pPr marL="171450" indent="-171450">
                        <a:buFont typeface="Arial" panose="020B0604020202020204" pitchFamily="34" charset="0"/>
                        <a:buChar char="•"/>
                      </a:pPr>
                      <a:r>
                        <a:rPr lang="en-US" sz="1200" kern="1200" dirty="0">
                          <a:solidFill>
                            <a:schemeClr val="dk1"/>
                          </a:solidFill>
                          <a:effectLst/>
                          <a:latin typeface="+mn-lt"/>
                          <a:ea typeface="+mn-ea"/>
                          <a:cs typeface="+mn-cs"/>
                        </a:rPr>
                        <a:t>During the period of reporting (End of February 2022 to 1</a:t>
                      </a:r>
                      <a:r>
                        <a:rPr lang="en-US" sz="1200" kern="1200" baseline="30000" dirty="0">
                          <a:solidFill>
                            <a:schemeClr val="dk1"/>
                          </a:solidFill>
                          <a:effectLst/>
                          <a:latin typeface="+mn-lt"/>
                          <a:ea typeface="+mn-ea"/>
                          <a:cs typeface="+mn-cs"/>
                        </a:rPr>
                        <a:t>st</a:t>
                      </a:r>
                      <a:r>
                        <a:rPr lang="en-US" sz="1200" kern="1200" dirty="0">
                          <a:solidFill>
                            <a:schemeClr val="dk1"/>
                          </a:solidFill>
                          <a:effectLst/>
                          <a:latin typeface="+mn-lt"/>
                          <a:ea typeface="+mn-ea"/>
                          <a:cs typeface="+mn-cs"/>
                        </a:rPr>
                        <a:t> week of March 2023), the provincial network was not accessible for processing the applications, as a result a total of 13 applications were processed out of the time frames</a:t>
                      </a:r>
                    </a:p>
                    <a:p>
                      <a:pPr marL="0" marR="0" indent="0" algn="l"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171450" marR="0" indent="-171450" algn="l"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200" kern="1200" dirty="0">
                          <a:solidFill>
                            <a:schemeClr val="dk1"/>
                          </a:solidFill>
                          <a:effectLst/>
                          <a:latin typeface="+mn-lt"/>
                          <a:ea typeface="+mn-ea"/>
                          <a:cs typeface="+mn-cs"/>
                        </a:rPr>
                        <a:t>There were delays experienced in finalizing funding negotiations with the Climate Fund that is co- financing the study due to GPT requirements</a:t>
                      </a:r>
                    </a:p>
                    <a:p>
                      <a:pPr marL="0" marR="0" indent="0" algn="l"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200" b="0" kern="1200" dirty="0">
                        <a:solidFill>
                          <a:schemeClr val="dk1"/>
                        </a:solidFill>
                        <a:effectLst/>
                        <a:latin typeface="+mn-lt"/>
                        <a:ea typeface="+mn-ea"/>
                        <a:cs typeface="+mn-cs"/>
                      </a:endParaRPr>
                    </a:p>
                    <a:p>
                      <a:pPr marL="171450" marR="0" indent="-171450" algn="l"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There was lack of response from the other targeted buy-back </a:t>
                      </a:r>
                      <a:r>
                        <a:rPr lang="en-US" sz="1200" b="0" kern="1200" dirty="0" err="1">
                          <a:solidFill>
                            <a:schemeClr val="tx1"/>
                          </a:solidFill>
                          <a:effectLst/>
                          <a:latin typeface="+mn-lt"/>
                          <a:ea typeface="MS Mincho"/>
                          <a:cs typeface="Arial" panose="020B0604020202020204" pitchFamily="34" charset="0"/>
                        </a:rPr>
                        <a:t>centres</a:t>
                      </a:r>
                      <a:r>
                        <a:rPr lang="en-US" sz="1200" b="0" kern="1200" dirty="0">
                          <a:solidFill>
                            <a:schemeClr val="tx1"/>
                          </a:solidFill>
                          <a:effectLst/>
                          <a:latin typeface="+mn-lt"/>
                          <a:ea typeface="MS Mincho"/>
                          <a:cs typeface="Arial" panose="020B0604020202020204" pitchFamily="34" charset="0"/>
                        </a:rPr>
                        <a:t> and cooperatives invited for training , as a result  47 out of 50 attended the training as scheduled by the Department </a:t>
                      </a:r>
                    </a:p>
                    <a:p>
                      <a:pPr marL="0" marR="0" indent="0" algn="l"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171450" marR="0" indent="-171450" algn="l"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Due to technical error with the CIPC system only 5 cooperatives were registered and the rest are still at name reservation stage</a:t>
                      </a:r>
                    </a:p>
                    <a:p>
                      <a:pPr marL="171450" marR="0" indent="-171450" algn="l"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indent="-171450" algn="just"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200" kern="1200" dirty="0">
                          <a:solidFill>
                            <a:schemeClr val="dk1"/>
                          </a:solidFill>
                          <a:effectLst/>
                          <a:latin typeface="+mn-lt"/>
                          <a:ea typeface="+mn-ea"/>
                          <a:cs typeface="+mn-cs"/>
                        </a:rPr>
                        <a:t>A committee has been established to investigate all the applications that might affect the performance of 2023/24 financial year to  ensure that any applications that might be delayed are prioritized and processed within the legislated time frames.</a:t>
                      </a:r>
                      <a:endParaRPr lang="en-US" sz="1200" b="0" kern="1200" dirty="0">
                        <a:solidFill>
                          <a:schemeClr val="tx1"/>
                        </a:solidFill>
                        <a:effectLst/>
                        <a:latin typeface="+mn-lt"/>
                        <a:ea typeface="MS Mincho"/>
                        <a:cs typeface="Arial" panose="020B0604020202020204" pitchFamily="34" charset="0"/>
                      </a:endParaRPr>
                    </a:p>
                    <a:p>
                      <a:pPr marL="171450" marR="0" indent="-171450" algn="just"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171450" marR="0" indent="-171450" algn="just"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The response required that the concept be changed from the Feasibility Study to a Pre-Feasibility Study, as part of the GPT requirements for funding. A Service Provider was appointed in February 2023 to undertake the Pre-Feasibility Study.</a:t>
                      </a:r>
                    </a:p>
                    <a:p>
                      <a:pPr marL="0" marR="0" indent="0" algn="just"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171450" marR="0" indent="-171450" algn="just"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The Department to consider accessing potential trainees through other means such as the Waste Pickers Associations, Tshepo 1million etc. </a:t>
                      </a:r>
                    </a:p>
                    <a:p>
                      <a:pPr marL="0" marR="0" indent="0" algn="just"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171450" marR="0" indent="-171450" algn="just"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The Department does not have control over the CIPC system therefore no mitigation can be provided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7408983"/>
                  </a:ext>
                </a:extLst>
              </a:tr>
            </a:tbl>
          </a:graphicData>
        </a:graphic>
      </p:graphicFrame>
      <p:sp>
        <p:nvSpPr>
          <p:cNvPr id="4" name="Slide Number Placeholder 3">
            <a:extLst>
              <a:ext uri="{FF2B5EF4-FFF2-40B4-BE49-F238E27FC236}">
                <a16:creationId xmlns:a16="http://schemas.microsoft.com/office/drawing/2014/main" id="{29B482B2-7084-7348-BCD3-4D556E798823}"/>
              </a:ext>
            </a:extLst>
          </p:cNvPr>
          <p:cNvSpPr>
            <a:spLocks noGrp="1"/>
          </p:cNvSpPr>
          <p:nvPr>
            <p:ph type="sldNum" sz="quarter" idx="12"/>
          </p:nvPr>
        </p:nvSpPr>
        <p:spPr/>
        <p:txBody>
          <a:bodyPr/>
          <a:lstStyle/>
          <a:p>
            <a:fld id="{093862CD-2CE4-D846-9F15-15300DCE1BBC}" type="slidenum">
              <a:rPr lang="en-US" smtClean="0"/>
              <a:pPr/>
              <a:t>17</a:t>
            </a:fld>
            <a:endParaRPr lang="en-US" dirty="0"/>
          </a:p>
        </p:txBody>
      </p:sp>
    </p:spTree>
    <p:extLst>
      <p:ext uri="{BB962C8B-B14F-4D97-AF65-F5344CB8AC3E}">
        <p14:creationId xmlns:p14="http://schemas.microsoft.com/office/powerpoint/2010/main" val="2235017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373" y="990686"/>
            <a:ext cx="7994145" cy="378487"/>
          </a:xfrm>
          <a:ln>
            <a:solidFill>
              <a:schemeClr val="accent1"/>
            </a:solidFill>
          </a:ln>
        </p:spPr>
        <p:txBody>
          <a:bodyPr>
            <a:noAutofit/>
          </a:bodyPr>
          <a:lstStyle/>
          <a:p>
            <a:pPr algn="ctr" defTabSz="914400" fontAlgn="ctr">
              <a:lnSpc>
                <a:spcPts val="1300"/>
              </a:lnSpc>
              <a:spcBef>
                <a:spcPts val="0"/>
              </a:spcBef>
              <a:tabLst>
                <a:tab pos="180340" algn="l"/>
                <a:tab pos="360045" algn="l"/>
                <a:tab pos="540385" algn="l"/>
              </a:tabLst>
            </a:pPr>
            <a:br>
              <a:rPr lang="en-US" sz="2400" dirty="0">
                <a:solidFill>
                  <a:srgbClr val="FFFF00"/>
                </a:solidFill>
                <a:ea typeface="MS Mincho"/>
              </a:rPr>
            </a:br>
            <a:r>
              <a:rPr lang="en-US" sz="2400" dirty="0">
                <a:solidFill>
                  <a:schemeClr val="bg1"/>
                </a:solidFill>
                <a:ea typeface="MS Mincho"/>
              </a:rPr>
              <a:t>Environment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26762006"/>
              </p:ext>
            </p:extLst>
          </p:nvPr>
        </p:nvGraphicFramePr>
        <p:xfrm>
          <a:off x="0" y="1369173"/>
          <a:ext cx="8982519" cy="3006727"/>
        </p:xfrm>
        <a:graphic>
          <a:graphicData uri="http://schemas.openxmlformats.org/drawingml/2006/table">
            <a:tbl>
              <a:tblPr firstRow="1" bandRow="1">
                <a:tableStyleId>{69012ECD-51FC-41F1-AA8D-1B2483CD663E}</a:tableStyleId>
              </a:tblPr>
              <a:tblGrid>
                <a:gridCol w="2390723">
                  <a:extLst>
                    <a:ext uri="{9D8B030D-6E8A-4147-A177-3AD203B41FA5}">
                      <a16:colId xmlns:a16="http://schemas.microsoft.com/office/drawing/2014/main" val="58908047"/>
                    </a:ext>
                  </a:extLst>
                </a:gridCol>
                <a:gridCol w="1027096">
                  <a:extLst>
                    <a:ext uri="{9D8B030D-6E8A-4147-A177-3AD203B41FA5}">
                      <a16:colId xmlns:a16="http://schemas.microsoft.com/office/drawing/2014/main" val="3662842241"/>
                    </a:ext>
                  </a:extLst>
                </a:gridCol>
                <a:gridCol w="1026756">
                  <a:extLst>
                    <a:ext uri="{9D8B030D-6E8A-4147-A177-3AD203B41FA5}">
                      <a16:colId xmlns:a16="http://schemas.microsoft.com/office/drawing/2014/main" val="2623018173"/>
                    </a:ext>
                  </a:extLst>
                </a:gridCol>
                <a:gridCol w="1705453">
                  <a:extLst>
                    <a:ext uri="{9D8B030D-6E8A-4147-A177-3AD203B41FA5}">
                      <a16:colId xmlns:a16="http://schemas.microsoft.com/office/drawing/2014/main" val="924759687"/>
                    </a:ext>
                  </a:extLst>
                </a:gridCol>
                <a:gridCol w="1514483">
                  <a:extLst>
                    <a:ext uri="{9D8B030D-6E8A-4147-A177-3AD203B41FA5}">
                      <a16:colId xmlns:a16="http://schemas.microsoft.com/office/drawing/2014/main" val="1275712601"/>
                    </a:ext>
                  </a:extLst>
                </a:gridCol>
                <a:gridCol w="1318008">
                  <a:extLst>
                    <a:ext uri="{9D8B030D-6E8A-4147-A177-3AD203B41FA5}">
                      <a16:colId xmlns:a16="http://schemas.microsoft.com/office/drawing/2014/main" val="2793583075"/>
                    </a:ext>
                  </a:extLst>
                </a:gridCol>
              </a:tblGrid>
              <a:tr h="413431">
                <a:tc>
                  <a:txBody>
                    <a:bodyPr/>
                    <a:lstStyle/>
                    <a:p>
                      <a:pPr algn="ctr"/>
                      <a:r>
                        <a:rPr lang="en-US" sz="1000" b="1" dirty="0">
                          <a:solidFill>
                            <a:schemeClr val="bg1"/>
                          </a:solidFill>
                        </a:rPr>
                        <a:t>Outputs/ key deliverables</a:t>
                      </a:r>
                      <a:endParaRPr lang="en-US" sz="1000" b="1" dirty="0">
                        <a:solidFill>
                          <a:schemeClr val="bg1"/>
                        </a:solidFill>
                        <a:latin typeface="Arial" panose="020B0604020202020204" pitchFamily="34" charset="0"/>
                        <a:cs typeface="Arial" panose="020B0604020202020204" pitchFamily="34" charset="0"/>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algn="l" defTabSz="457200" rtl="0" eaLnBrk="1" latinLnBrk="0" hangingPunct="1"/>
                      <a:r>
                        <a:rPr lang="en-US" sz="1000" b="1" kern="1200" dirty="0">
                          <a:solidFill>
                            <a:schemeClr val="bg1"/>
                          </a:solidFill>
                          <a:latin typeface="+mn-lt"/>
                          <a:ea typeface="+mn-ea"/>
                          <a:cs typeface="+mn-cs"/>
                        </a:rPr>
                        <a:t>Annual Target</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kern="1200" noProof="0" dirty="0">
                          <a:solidFill>
                            <a:schemeClr val="bg1"/>
                          </a:solidFill>
                          <a:latin typeface="+mn-lt"/>
                          <a:ea typeface="+mn-ea"/>
                          <a:cs typeface="+mn-cs"/>
                        </a:rPr>
                        <a:t>Quarter 4</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kern="1200" noProof="0" dirty="0">
                          <a:solidFill>
                            <a:schemeClr val="bg1"/>
                          </a:solidFill>
                          <a:latin typeface="+mn-lt"/>
                          <a:ea typeface="+mn-ea"/>
                          <a:cs typeface="+mn-cs"/>
                        </a:rPr>
                        <a:t> Target </a:t>
                      </a:r>
                      <a:endParaRPr lang="en-US" sz="1000" b="1" dirty="0">
                        <a:solidFill>
                          <a:schemeClr val="bg1"/>
                        </a:solidFill>
                        <a:latin typeface="Arial" panose="020B0604020202020204" pitchFamily="34" charset="0"/>
                        <a:cs typeface="Arial" panose="020B0604020202020204" pitchFamily="34" charset="0"/>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algn="l" defTabSz="457200" rtl="0" eaLnBrk="1" latinLnBrk="0" hangingPunct="1"/>
                      <a:r>
                        <a:rPr lang="en-US" sz="1000" b="1" kern="1200" dirty="0">
                          <a:solidFill>
                            <a:schemeClr val="bg1"/>
                          </a:solidFill>
                          <a:latin typeface="+mn-lt"/>
                          <a:ea typeface="+mn-ea"/>
                          <a:cs typeface="+mn-cs"/>
                        </a:rPr>
                        <a:t>Actual Quarter</a:t>
                      </a:r>
                    </a:p>
                    <a:p>
                      <a:pPr marL="0" algn="l" defTabSz="457200" rtl="0" eaLnBrk="1" latinLnBrk="0" hangingPunct="1"/>
                      <a:r>
                        <a:rPr lang="en-US" sz="1000" b="1" kern="1200" dirty="0">
                          <a:solidFill>
                            <a:schemeClr val="bg1"/>
                          </a:solidFill>
                          <a:latin typeface="+mn-lt"/>
                          <a:ea typeface="+mn-ea"/>
                          <a:cs typeface="+mn-cs"/>
                        </a:rPr>
                        <a:t>Performance</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mn-lt"/>
                          <a:ea typeface="+mn-ea"/>
                          <a:cs typeface="+mn-cs"/>
                        </a:rPr>
                        <a:t>Average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mn-lt"/>
                          <a:ea typeface="+mn-ea"/>
                          <a:cs typeface="+mn-cs"/>
                        </a:rPr>
                        <a:t>Variance </a:t>
                      </a:r>
                      <a:endParaRPr lang="en-ZA" dirty="0"/>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mn-lt"/>
                          <a:ea typeface="+mn-ea"/>
                          <a:cs typeface="Arial" panose="020B0604020202020204" pitchFamily="34" charset="0"/>
                        </a:rPr>
                        <a:t>Progress  to date Against AT</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349174">
                <a:tc>
                  <a:txBody>
                    <a:bodyPr/>
                    <a:lstStyle/>
                    <a:p>
                      <a:pPr marL="0" marR="0" algn="l" defTabSz="457200" rtl="0" eaLnBrk="1" fontAlgn="ctr" latinLnBrk="0" hangingPunct="1">
                        <a:lnSpc>
                          <a:spcPts val="1300"/>
                        </a:lnSpc>
                        <a:spcBef>
                          <a:spcPts val="0"/>
                        </a:spcBef>
                        <a:spcAft>
                          <a:spcPts val="0"/>
                        </a:spcAft>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Gauteng Waste </a:t>
                      </a:r>
                      <a:r>
                        <a:rPr lang="en-US" sz="1200" b="0" kern="1200" dirty="0" err="1">
                          <a:solidFill>
                            <a:schemeClr val="tx1"/>
                          </a:solidFill>
                          <a:effectLst/>
                          <a:latin typeface="+mn-lt"/>
                          <a:ea typeface="MS Mincho"/>
                          <a:cs typeface="Arial" panose="020B0604020202020204" pitchFamily="34" charset="0"/>
                        </a:rPr>
                        <a:t>Minimisation</a:t>
                      </a:r>
                      <a:r>
                        <a:rPr lang="en-US" sz="1200" b="0" kern="1200" dirty="0">
                          <a:solidFill>
                            <a:schemeClr val="tx1"/>
                          </a:solidFill>
                          <a:effectLst/>
                          <a:latin typeface="+mn-lt"/>
                          <a:ea typeface="MS Mincho"/>
                          <a:cs typeface="Arial" panose="020B0604020202020204" pitchFamily="34" charset="0"/>
                        </a:rPr>
                        <a:t> Regulation promulgated</a:t>
                      </a: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ZA" sz="1200" b="0" kern="1200" noProof="0" dirty="0">
                          <a:solidFill>
                            <a:schemeClr val="tx1"/>
                          </a:solidFill>
                          <a:effectLst/>
                          <a:latin typeface="+mn-lt"/>
                          <a:ea typeface="MS Mincho"/>
                          <a:cs typeface="Arial" panose="020B0604020202020204" pitchFamily="34" charset="0"/>
                        </a:rPr>
                        <a:t>1</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457200" rtl="0" eaLnBrk="1" latinLnBrk="0" hangingPunct="1"/>
                      <a:r>
                        <a:rPr lang="en-US" sz="1200" b="1" kern="1200" dirty="0">
                          <a:solidFill>
                            <a:schemeClr val="tx1"/>
                          </a:solidFill>
                          <a:effectLst/>
                          <a:latin typeface="+mn-lt"/>
                          <a:ea typeface="MS Mincho"/>
                          <a:cs typeface="Arial" panose="020B0604020202020204" pitchFamily="34" charset="0"/>
                        </a:rPr>
                        <a:t>1</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457200" rtl="0" eaLnBrk="1" latinLnBrk="0" hangingPunct="1"/>
                      <a:r>
                        <a:rPr lang="en-US" sz="1200" b="1" kern="1200" dirty="0">
                          <a:solidFill>
                            <a:srgbClr val="0033CC"/>
                          </a:solidFill>
                          <a:effectLst/>
                          <a:latin typeface="+mn-lt"/>
                          <a:ea typeface="MS Mincho"/>
                          <a:cs typeface="Arial" panose="020B0604020202020204" pitchFamily="34" charset="0"/>
                        </a:rPr>
                        <a:t> 0</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fontAlgn="ctr" latinLnBrk="0" hangingPunct="1">
                        <a:lnSpc>
                          <a:spcPts val="1300"/>
                        </a:lnSpc>
                        <a:spcBef>
                          <a:spcPts val="0"/>
                        </a:spcBef>
                        <a:spcAft>
                          <a:spcPts val="0"/>
                        </a:spcAft>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fontAlgn="ctr" latinLnBrk="0" hangingPunct="1">
                        <a:lnSpc>
                          <a:spcPts val="1300"/>
                        </a:lnSpc>
                        <a:spcBef>
                          <a:spcPts val="0"/>
                        </a:spcBef>
                        <a:spcAft>
                          <a:spcPts val="0"/>
                        </a:spcAft>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92285133"/>
                  </a:ext>
                </a:extLst>
              </a:tr>
              <a:tr h="2244122">
                <a:tc>
                  <a:txBody>
                    <a:bodyPr/>
                    <a:lstStyle/>
                    <a:p>
                      <a:pPr marL="0" marR="0" algn="l" defTabSz="457200" rtl="0" eaLnBrk="1" fontAlgn="ctr" latinLnBrk="0" hangingPunct="1">
                        <a:lnSpc>
                          <a:spcPts val="1300"/>
                        </a:lnSpc>
                        <a:spcBef>
                          <a:spcPts val="0"/>
                        </a:spcBef>
                        <a:spcAft>
                          <a:spcPts val="0"/>
                        </a:spcAft>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Gauteng Waste Information System updated with correct data</a:t>
                      </a:r>
                    </a:p>
                    <a:p>
                      <a:pPr marL="0" marR="0" algn="l" defTabSz="457200" rtl="0" eaLnBrk="1" fontAlgn="ctr" latinLnBrk="0" hangingPunct="1">
                        <a:lnSpc>
                          <a:spcPts val="13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l" defTabSz="457200" rtl="0" eaLnBrk="1" fontAlgn="ctr" latinLnBrk="0" hangingPunct="1">
                        <a:lnSpc>
                          <a:spcPts val="1300"/>
                        </a:lnSpc>
                        <a:spcBef>
                          <a:spcPts val="0"/>
                        </a:spcBef>
                        <a:spcAft>
                          <a:spcPts val="0"/>
                        </a:spcAft>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Standardized cost reflective tariff model developed</a:t>
                      </a:r>
                    </a:p>
                    <a:p>
                      <a:pPr marL="0" marR="0" algn="l" defTabSz="457200" rtl="0" eaLnBrk="1" fontAlgn="ctr" latinLnBrk="0" hangingPunct="1">
                        <a:lnSpc>
                          <a:spcPts val="13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l" defTabSz="457200" rtl="0" eaLnBrk="1" fontAlgn="ctr" latinLnBrk="0" hangingPunct="1">
                        <a:lnSpc>
                          <a:spcPts val="1300"/>
                        </a:lnSpc>
                        <a:spcBef>
                          <a:spcPts val="0"/>
                        </a:spcBef>
                        <a:spcAft>
                          <a:spcPts val="0"/>
                        </a:spcAft>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Hectares under the conservation estate</a:t>
                      </a:r>
                    </a:p>
                    <a:p>
                      <a:pPr marL="0" marR="0" algn="l" defTabSz="457200" rtl="0" eaLnBrk="1" fontAlgn="ctr" latinLnBrk="0" hangingPunct="1">
                        <a:lnSpc>
                          <a:spcPts val="13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l" defTabSz="457200" rtl="0" eaLnBrk="1" fontAlgn="ctr" latinLnBrk="0" hangingPunct="1">
                        <a:lnSpc>
                          <a:spcPts val="1300"/>
                        </a:lnSpc>
                        <a:spcBef>
                          <a:spcPts val="0"/>
                        </a:spcBef>
                        <a:spcAft>
                          <a:spcPts val="0"/>
                        </a:spcAft>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Stewardship sites assisted to increase land under Conservation through the Biodiversity Stewardship Programme</a:t>
                      </a: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ZA" sz="1200" b="0" kern="1200" noProof="0" dirty="0">
                          <a:solidFill>
                            <a:schemeClr val="tx1"/>
                          </a:solidFill>
                          <a:effectLst/>
                          <a:latin typeface="+mn-lt"/>
                          <a:ea typeface="MS Mincho"/>
                          <a:cs typeface="Arial" panose="020B0604020202020204" pitchFamily="34" charset="0"/>
                        </a:rPr>
                        <a:t>1</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ZA" sz="12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ZA" sz="12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ZA" sz="1200" b="0" kern="1200" noProof="0" dirty="0">
                          <a:solidFill>
                            <a:schemeClr val="tx1"/>
                          </a:solidFill>
                          <a:effectLst/>
                          <a:latin typeface="+mn-lt"/>
                          <a:ea typeface="MS Mincho"/>
                          <a:cs typeface="Arial" panose="020B0604020202020204" pitchFamily="34" charset="0"/>
                        </a:rPr>
                        <a:t>1</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ZA" sz="12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ZA" sz="1200" b="0" kern="1200" noProof="0" dirty="0">
                          <a:solidFill>
                            <a:schemeClr val="tx1"/>
                          </a:solidFill>
                          <a:effectLst/>
                          <a:latin typeface="+mn-lt"/>
                          <a:ea typeface="MS Mincho"/>
                          <a:cs typeface="Arial" panose="020B0604020202020204" pitchFamily="34" charset="0"/>
                        </a:rPr>
                        <a:t>89 012</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ZA" sz="12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ZA" sz="1200" b="0" kern="1200" noProof="0" dirty="0">
                        <a:solidFill>
                          <a:schemeClr val="tx1"/>
                        </a:solidFill>
                        <a:effectLst/>
                        <a:latin typeface="+mn-lt"/>
                        <a:ea typeface="MS Mincho"/>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ZA" sz="1200" b="0" kern="1200" noProof="0" dirty="0">
                          <a:solidFill>
                            <a:schemeClr val="tx1"/>
                          </a:solidFill>
                          <a:effectLst/>
                          <a:latin typeface="+mn-lt"/>
                          <a:ea typeface="MS Mincho"/>
                          <a:cs typeface="Arial" panose="020B0604020202020204" pitchFamily="34" charset="0"/>
                        </a:rPr>
                        <a:t>1</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457200" rtl="0" eaLnBrk="1" latinLnBrk="0" hangingPunct="1"/>
                      <a:r>
                        <a:rPr lang="en-US" sz="1200" b="1" kern="1200" dirty="0">
                          <a:solidFill>
                            <a:schemeClr val="tx1"/>
                          </a:solidFill>
                          <a:effectLst/>
                          <a:latin typeface="+mn-lt"/>
                          <a:ea typeface="MS Mincho"/>
                          <a:cs typeface="Arial" panose="020B0604020202020204" pitchFamily="34" charset="0"/>
                        </a:rPr>
                        <a:t>1</a:t>
                      </a:r>
                    </a:p>
                    <a:p>
                      <a:pPr marL="0" algn="ctr" defTabSz="457200" rtl="0" eaLnBrk="1" latinLnBrk="0" hangingPunct="1"/>
                      <a:endParaRPr lang="en-US" sz="1200" b="0" kern="1200" dirty="0">
                        <a:solidFill>
                          <a:schemeClr val="tx1"/>
                        </a:solidFill>
                        <a:effectLst/>
                        <a:latin typeface="+mn-lt"/>
                        <a:ea typeface="MS Mincho"/>
                        <a:cs typeface="Arial" panose="020B0604020202020204" pitchFamily="34" charset="0"/>
                      </a:endParaRPr>
                    </a:p>
                    <a:p>
                      <a:pPr marL="0" algn="ctr" defTabSz="457200" rtl="0" eaLnBrk="1" latinLnBrk="0" hangingPunct="1"/>
                      <a:endParaRPr lang="en-US" sz="1200" b="0" kern="1200" dirty="0">
                        <a:solidFill>
                          <a:schemeClr val="tx1"/>
                        </a:solidFill>
                        <a:effectLst/>
                        <a:latin typeface="+mn-lt"/>
                        <a:ea typeface="MS Mincho"/>
                        <a:cs typeface="Arial" panose="020B0604020202020204" pitchFamily="34" charset="0"/>
                      </a:endParaRPr>
                    </a:p>
                    <a:p>
                      <a:pPr marL="0" algn="ctr" defTabSz="457200" rtl="0" eaLnBrk="1" latinLnBrk="0" hangingPunct="1"/>
                      <a:r>
                        <a:rPr lang="en-US" sz="1200" b="1" kern="1200" dirty="0">
                          <a:solidFill>
                            <a:schemeClr val="tx1"/>
                          </a:solidFill>
                          <a:effectLst/>
                          <a:latin typeface="+mn-lt"/>
                          <a:ea typeface="MS Mincho"/>
                          <a:cs typeface="Arial" panose="020B0604020202020204" pitchFamily="34" charset="0"/>
                        </a:rPr>
                        <a:t>1</a:t>
                      </a:r>
                    </a:p>
                    <a:p>
                      <a:pPr marL="0" algn="ctr" defTabSz="457200" rtl="0" eaLnBrk="1" latinLnBrk="0" hangingPunct="1"/>
                      <a:endParaRPr lang="en-US" sz="1200" b="0" kern="1200" dirty="0">
                        <a:solidFill>
                          <a:schemeClr val="tx1"/>
                        </a:solidFill>
                        <a:effectLst/>
                        <a:latin typeface="+mn-lt"/>
                        <a:ea typeface="MS Mincho"/>
                        <a:cs typeface="Arial" panose="020B0604020202020204" pitchFamily="34" charset="0"/>
                      </a:endParaRPr>
                    </a:p>
                    <a:p>
                      <a:pPr marL="0" algn="ctr" defTabSz="457200" rtl="0" eaLnBrk="1" latinLnBrk="0" hangingPunct="1"/>
                      <a:r>
                        <a:rPr lang="en-US" sz="1200" b="1" kern="1200" dirty="0">
                          <a:solidFill>
                            <a:schemeClr val="tx1"/>
                          </a:solidFill>
                          <a:effectLst/>
                          <a:latin typeface="+mn-lt"/>
                          <a:ea typeface="MS Mincho"/>
                          <a:cs typeface="Arial" panose="020B0604020202020204" pitchFamily="34" charset="0"/>
                        </a:rPr>
                        <a:t>89 012</a:t>
                      </a:r>
                    </a:p>
                    <a:p>
                      <a:pPr marL="0" algn="ctr" defTabSz="457200" rtl="0" eaLnBrk="1" latinLnBrk="0" hangingPunct="1"/>
                      <a:endParaRPr lang="en-US" sz="1200" b="0" kern="1200" dirty="0">
                        <a:solidFill>
                          <a:schemeClr val="tx1"/>
                        </a:solidFill>
                        <a:effectLst/>
                        <a:latin typeface="+mn-lt"/>
                        <a:ea typeface="MS Mincho"/>
                        <a:cs typeface="Arial" panose="020B0604020202020204" pitchFamily="34" charset="0"/>
                      </a:endParaRPr>
                    </a:p>
                    <a:p>
                      <a:pPr marL="0" algn="ctr" defTabSz="457200" rtl="0" eaLnBrk="1" latinLnBrk="0" hangingPunct="1"/>
                      <a:endParaRPr lang="en-US" sz="1200" b="0" kern="1200" dirty="0">
                        <a:solidFill>
                          <a:schemeClr val="tx1"/>
                        </a:solidFill>
                        <a:effectLst/>
                        <a:latin typeface="+mn-lt"/>
                        <a:ea typeface="MS Mincho"/>
                        <a:cs typeface="Arial" panose="020B0604020202020204" pitchFamily="34" charset="0"/>
                      </a:endParaRPr>
                    </a:p>
                    <a:p>
                      <a:pPr marL="0" algn="ctr" defTabSz="457200" rtl="0" eaLnBrk="1" latinLnBrk="0" hangingPunct="1"/>
                      <a:r>
                        <a:rPr lang="en-US" sz="1200" b="1" kern="1200" dirty="0">
                          <a:solidFill>
                            <a:schemeClr val="tx1"/>
                          </a:solidFill>
                          <a:effectLst/>
                          <a:latin typeface="+mn-lt"/>
                          <a:ea typeface="MS Mincho"/>
                          <a:cs typeface="Arial" panose="020B0604020202020204" pitchFamily="34" charset="0"/>
                        </a:rPr>
                        <a:t>1</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457200" rtl="0" eaLnBrk="1" latinLnBrk="0" hangingPunct="1"/>
                      <a:r>
                        <a:rPr lang="en-US" sz="1200" b="1" kern="1200" dirty="0">
                          <a:solidFill>
                            <a:srgbClr val="0033CC"/>
                          </a:solidFill>
                          <a:effectLst/>
                          <a:latin typeface="+mn-lt"/>
                          <a:ea typeface="MS Mincho"/>
                          <a:cs typeface="Arial" panose="020B0604020202020204" pitchFamily="34" charset="0"/>
                        </a:rPr>
                        <a:t>0</a:t>
                      </a:r>
                    </a:p>
                    <a:p>
                      <a:pPr marL="0" algn="ctr" defTabSz="457200" rtl="0" eaLnBrk="1" latinLnBrk="0" hangingPunct="1"/>
                      <a:endParaRPr lang="en-US" sz="1200" b="1" kern="1200" dirty="0">
                        <a:solidFill>
                          <a:srgbClr val="0033CC"/>
                        </a:solidFill>
                        <a:effectLst/>
                        <a:latin typeface="+mn-lt"/>
                        <a:ea typeface="MS Mincho"/>
                        <a:cs typeface="Arial" panose="020B0604020202020204" pitchFamily="34" charset="0"/>
                      </a:endParaRPr>
                    </a:p>
                    <a:p>
                      <a:pPr marL="0" algn="ctr" defTabSz="457200" rtl="0" eaLnBrk="1" latinLnBrk="0" hangingPunct="1"/>
                      <a:endParaRPr lang="en-US" sz="1200" b="1" kern="1200" dirty="0">
                        <a:solidFill>
                          <a:srgbClr val="0033CC"/>
                        </a:solidFill>
                        <a:effectLst/>
                        <a:latin typeface="+mn-lt"/>
                        <a:ea typeface="MS Mincho"/>
                        <a:cs typeface="Arial" panose="020B0604020202020204" pitchFamily="34" charset="0"/>
                      </a:endParaRPr>
                    </a:p>
                    <a:p>
                      <a:pPr marL="0" algn="ctr" defTabSz="457200" rtl="0" eaLnBrk="1" latinLnBrk="0" hangingPunct="1"/>
                      <a:r>
                        <a:rPr lang="en-US" sz="1200" b="1" kern="1200" dirty="0">
                          <a:solidFill>
                            <a:srgbClr val="0033CC"/>
                          </a:solidFill>
                          <a:effectLst/>
                          <a:latin typeface="+mn-lt"/>
                          <a:ea typeface="MS Mincho"/>
                          <a:cs typeface="Arial" panose="020B0604020202020204" pitchFamily="34" charset="0"/>
                        </a:rPr>
                        <a:t>0</a:t>
                      </a:r>
                    </a:p>
                    <a:p>
                      <a:pPr marL="0" algn="ctr" defTabSz="457200" rtl="0" eaLnBrk="1" latinLnBrk="0" hangingPunct="1"/>
                      <a:endParaRPr lang="en-US" sz="1200" b="1" kern="1200" dirty="0">
                        <a:solidFill>
                          <a:srgbClr val="0033CC"/>
                        </a:solidFill>
                        <a:effectLst/>
                        <a:latin typeface="+mn-lt"/>
                        <a:ea typeface="MS Mincho"/>
                        <a:cs typeface="Arial" panose="020B0604020202020204" pitchFamily="34" charset="0"/>
                      </a:endParaRPr>
                    </a:p>
                    <a:p>
                      <a:pPr marL="0" algn="ctr" defTabSz="457200" rtl="0" eaLnBrk="1" latinLnBrk="0" hangingPunct="1"/>
                      <a:r>
                        <a:rPr lang="en-US" sz="1200" b="1" kern="1200" dirty="0">
                          <a:solidFill>
                            <a:srgbClr val="0033CC"/>
                          </a:solidFill>
                          <a:effectLst/>
                          <a:latin typeface="+mn-lt"/>
                          <a:ea typeface="MS Mincho"/>
                          <a:cs typeface="Arial" panose="020B0604020202020204" pitchFamily="34" charset="0"/>
                        </a:rPr>
                        <a:t>87 430</a:t>
                      </a:r>
                    </a:p>
                    <a:p>
                      <a:pPr marL="0" algn="ctr" defTabSz="457200" rtl="0" eaLnBrk="1" latinLnBrk="0" hangingPunct="1"/>
                      <a:endParaRPr lang="en-US" sz="1200" b="1" kern="1200" dirty="0">
                        <a:solidFill>
                          <a:srgbClr val="0033CC"/>
                        </a:solidFill>
                        <a:effectLst/>
                        <a:latin typeface="+mn-lt"/>
                        <a:ea typeface="MS Mincho"/>
                        <a:cs typeface="Arial" panose="020B0604020202020204" pitchFamily="34" charset="0"/>
                      </a:endParaRPr>
                    </a:p>
                    <a:p>
                      <a:pPr marL="0" algn="ctr" defTabSz="457200" rtl="0" eaLnBrk="1" latinLnBrk="0" hangingPunct="1"/>
                      <a:endParaRPr lang="en-US" sz="1200" b="1" kern="1200" dirty="0">
                        <a:solidFill>
                          <a:srgbClr val="0033CC"/>
                        </a:solidFill>
                        <a:effectLst/>
                        <a:latin typeface="+mn-lt"/>
                        <a:ea typeface="MS Mincho"/>
                        <a:cs typeface="Arial" panose="020B0604020202020204" pitchFamily="34" charset="0"/>
                      </a:endParaRPr>
                    </a:p>
                    <a:p>
                      <a:pPr marL="0" algn="ctr" defTabSz="457200" rtl="0" eaLnBrk="1" latinLnBrk="0" hangingPunct="1"/>
                      <a:r>
                        <a:rPr lang="en-US" sz="1200" b="1" kern="1200" dirty="0">
                          <a:solidFill>
                            <a:srgbClr val="0033CC"/>
                          </a:solidFill>
                          <a:effectLst/>
                          <a:latin typeface="+mn-lt"/>
                          <a:ea typeface="MS Mincho"/>
                          <a:cs typeface="Arial" panose="020B0604020202020204" pitchFamily="34" charset="0"/>
                        </a:rPr>
                        <a:t>0</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fontAlgn="ctr" latinLnBrk="0" hangingPunct="1">
                        <a:lnSpc>
                          <a:spcPts val="1300"/>
                        </a:lnSpc>
                        <a:spcBef>
                          <a:spcPts val="0"/>
                        </a:spcBef>
                        <a:spcAft>
                          <a:spcPts val="0"/>
                        </a:spcAft>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-1</a:t>
                      </a: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-1</a:t>
                      </a: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-1 582</a:t>
                      </a: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fontAlgn="ctr" latinLnBrk="0" hangingPunct="1">
                        <a:lnSpc>
                          <a:spcPts val="1300"/>
                        </a:lnSpc>
                        <a:spcBef>
                          <a:spcPts val="0"/>
                        </a:spcBef>
                        <a:spcAft>
                          <a:spcPts val="0"/>
                        </a:spcAft>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0</a:t>
                      </a: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0</a:t>
                      </a: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87 430</a:t>
                      </a: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endParaRPr lang="en-US" sz="1200" b="0" kern="1200" dirty="0">
                        <a:solidFill>
                          <a:schemeClr val="tx1"/>
                        </a:solidFill>
                        <a:effectLst/>
                        <a:latin typeface="+mn-lt"/>
                        <a:ea typeface="MS Mincho"/>
                        <a:cs typeface="Arial" panose="020B0604020202020204" pitchFamily="34" charset="0"/>
                      </a:endParaRPr>
                    </a:p>
                    <a:p>
                      <a:pPr marL="0" marR="0" algn="ctr" defTabSz="914400" rtl="0" eaLnBrk="1" fontAlgn="ctr" latinLnBrk="0" hangingPunct="1">
                        <a:lnSpc>
                          <a:spcPts val="1300"/>
                        </a:lnSpc>
                        <a:spcBef>
                          <a:spcPts val="0"/>
                        </a:spcBef>
                        <a:spcAft>
                          <a:spcPts val="0"/>
                        </a:spcAft>
                        <a:tabLst>
                          <a:tab pos="180340" algn="l"/>
                          <a:tab pos="360045" algn="l"/>
                          <a:tab pos="540385" algn="l"/>
                        </a:tabLst>
                      </a:pPr>
                      <a:r>
                        <a:rPr lang="en-US" sz="1200" b="0" kern="1200" dirty="0">
                          <a:solidFill>
                            <a:schemeClr val="tx1"/>
                          </a:solidFill>
                          <a:effectLst/>
                          <a:latin typeface="+mn-lt"/>
                          <a:ea typeface="MS Mincho"/>
                          <a:cs typeface="Arial" panose="020B0604020202020204" pitchFamily="34"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5004310"/>
                  </a:ext>
                </a:extLst>
              </a:tr>
            </a:tbl>
          </a:graphicData>
        </a:graphic>
      </p:graphicFrame>
      <p:graphicFrame>
        <p:nvGraphicFramePr>
          <p:cNvPr id="3" name="Table 2">
            <a:extLst>
              <a:ext uri="{FF2B5EF4-FFF2-40B4-BE49-F238E27FC236}">
                <a16:creationId xmlns:a16="http://schemas.microsoft.com/office/drawing/2014/main" id="{CAF1BDED-16C0-F040-8C48-6375D5CE4373}"/>
              </a:ext>
            </a:extLst>
          </p:cNvPr>
          <p:cNvGraphicFramePr>
            <a:graphicFrameLocks noGrp="1"/>
          </p:cNvGraphicFramePr>
          <p:nvPr>
            <p:extLst>
              <p:ext uri="{D42A27DB-BD31-4B8C-83A1-F6EECF244321}">
                <p14:modId xmlns:p14="http://schemas.microsoft.com/office/powerpoint/2010/main" val="801423555"/>
              </p:ext>
            </p:extLst>
          </p:nvPr>
        </p:nvGraphicFramePr>
        <p:xfrm>
          <a:off x="0" y="4078014"/>
          <a:ext cx="9144000" cy="3392553"/>
        </p:xfrm>
        <a:graphic>
          <a:graphicData uri="http://schemas.openxmlformats.org/drawingml/2006/table">
            <a:tbl>
              <a:tblPr firstRow="1" bandRow="1">
                <a:tableStyleId>{5C22544A-7EE6-4342-B048-85BDC9FD1C3A}</a:tableStyleId>
              </a:tblPr>
              <a:tblGrid>
                <a:gridCol w="4445876">
                  <a:extLst>
                    <a:ext uri="{9D8B030D-6E8A-4147-A177-3AD203B41FA5}">
                      <a16:colId xmlns:a16="http://schemas.microsoft.com/office/drawing/2014/main" val="1707054436"/>
                    </a:ext>
                  </a:extLst>
                </a:gridCol>
                <a:gridCol w="4698124">
                  <a:extLst>
                    <a:ext uri="{9D8B030D-6E8A-4147-A177-3AD203B41FA5}">
                      <a16:colId xmlns:a16="http://schemas.microsoft.com/office/drawing/2014/main" val="3103485341"/>
                    </a:ext>
                  </a:extLst>
                </a:gridCol>
              </a:tblGrid>
              <a:tr h="305332">
                <a:tc>
                  <a:txBody>
                    <a:bodyPr/>
                    <a:lstStyle/>
                    <a:p>
                      <a:pPr algn="ctr"/>
                      <a:r>
                        <a:rPr lang="en-US" sz="1200" b="1" dirty="0">
                          <a:solidFill>
                            <a:srgbClr val="000000"/>
                          </a:solidFill>
                          <a:latin typeface="Arial" panose="020B0604020202020204" pitchFamily="34" charset="0"/>
                          <a:cs typeface="Arial" panose="020B0604020202020204" pitchFamily="34" charset="0"/>
                        </a:rPr>
                        <a:t>Reason</a:t>
                      </a:r>
                      <a:r>
                        <a:rPr lang="en-US" sz="1200" b="1" baseline="0" dirty="0">
                          <a:solidFill>
                            <a:srgbClr val="000000"/>
                          </a:solidFill>
                          <a:latin typeface="Arial" panose="020B0604020202020204" pitchFamily="34" charset="0"/>
                          <a:cs typeface="Arial" panose="020B0604020202020204" pitchFamily="34" charset="0"/>
                        </a:rPr>
                        <a:t> for deviation</a:t>
                      </a:r>
                      <a:endParaRPr lang="en-US" sz="1200" b="1" dirty="0">
                        <a:solidFill>
                          <a:srgbClr val="000000"/>
                        </a:solidFill>
                        <a:latin typeface="Arial" panose="020B0604020202020204" pitchFamily="34" charset="0"/>
                        <a:cs typeface="Arial" panose="020B0604020202020204" pitchFamily="34" charset="0"/>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r>
                        <a:rPr lang="en-GB" sz="1200" b="1" kern="1200" dirty="0">
                          <a:solidFill>
                            <a:srgbClr val="000000"/>
                          </a:solidFill>
                          <a:latin typeface="Arial" panose="020B0604020202020204" pitchFamily="34" charset="0"/>
                          <a:ea typeface="+mn-ea"/>
                          <a:cs typeface="Arial" panose="020B0604020202020204" pitchFamily="34" charset="0"/>
                        </a:rPr>
                        <a:t>Corrective</a:t>
                      </a:r>
                      <a:r>
                        <a:rPr lang="en-GB" sz="1200" b="1" kern="1200" baseline="0" dirty="0">
                          <a:solidFill>
                            <a:srgbClr val="000000"/>
                          </a:solidFill>
                          <a:latin typeface="Arial" panose="020B0604020202020204" pitchFamily="34" charset="0"/>
                          <a:ea typeface="+mn-ea"/>
                          <a:cs typeface="Arial" panose="020B0604020202020204" pitchFamily="34" charset="0"/>
                        </a:rPr>
                        <a:t> Measures</a:t>
                      </a:r>
                      <a:endParaRPr lang="en-ZA" sz="1200" b="1" dirty="0">
                        <a:solidFill>
                          <a:srgbClr val="000000"/>
                        </a:solidFill>
                        <a:latin typeface="Arial" panose="020B0604020202020204" pitchFamily="34" charset="0"/>
                        <a:cs typeface="Arial" panose="020B0604020202020204" pitchFamily="34" charset="0"/>
                      </a:endParaRPr>
                    </a:p>
                  </a:txBody>
                  <a:tcPr marL="91423" marR="91423" marT="45759" marB="457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extLst>
                  <a:ext uri="{0D108BD9-81ED-4DB2-BD59-A6C34878D82A}">
                    <a16:rowId xmlns:a16="http://schemas.microsoft.com/office/drawing/2014/main" val="88253216"/>
                  </a:ext>
                </a:extLst>
              </a:tr>
              <a:tr h="3087221">
                <a:tc>
                  <a:txBody>
                    <a:bodyPr/>
                    <a:lstStyle/>
                    <a:p>
                      <a:pPr marL="171450" marR="0" indent="-171450" algn="l"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400" b="0" kern="1200" dirty="0">
                          <a:solidFill>
                            <a:schemeClr val="tx1"/>
                          </a:solidFill>
                          <a:effectLst/>
                          <a:latin typeface="+mn-lt"/>
                          <a:ea typeface="MS Mincho"/>
                          <a:cs typeface="Arial" panose="020B0604020202020204" pitchFamily="34" charset="0"/>
                        </a:rPr>
                        <a:t>(</a:t>
                      </a:r>
                      <a:r>
                        <a:rPr lang="en-US" sz="1400" b="0" kern="1200" dirty="0" err="1">
                          <a:solidFill>
                            <a:schemeClr val="tx1"/>
                          </a:solidFill>
                          <a:effectLst/>
                          <a:latin typeface="+mn-lt"/>
                          <a:ea typeface="MS Mincho"/>
                          <a:cs typeface="Arial" panose="020B0604020202020204" pitchFamily="34" charset="0"/>
                        </a:rPr>
                        <a:t>i</a:t>
                      </a:r>
                      <a:r>
                        <a:rPr lang="en-US" sz="1400" b="0" kern="1200" dirty="0">
                          <a:solidFill>
                            <a:schemeClr val="tx1"/>
                          </a:solidFill>
                          <a:effectLst/>
                          <a:latin typeface="+mn-lt"/>
                          <a:ea typeface="MS Mincho"/>
                          <a:cs typeface="Arial" panose="020B0604020202020204" pitchFamily="34" charset="0"/>
                        </a:rPr>
                        <a:t>)</a:t>
                      </a:r>
                      <a:r>
                        <a:rPr lang="en-US" sz="1400" b="0" kern="1200" dirty="0" err="1">
                          <a:solidFill>
                            <a:schemeClr val="tx1"/>
                          </a:solidFill>
                          <a:effectLst/>
                          <a:latin typeface="+mn-lt"/>
                          <a:ea typeface="MS Mincho"/>
                          <a:cs typeface="Arial" panose="020B0604020202020204" pitchFamily="34" charset="0"/>
                        </a:rPr>
                        <a:t>ToRs</a:t>
                      </a:r>
                      <a:r>
                        <a:rPr lang="en-US" sz="1400" b="0" kern="1200" dirty="0">
                          <a:solidFill>
                            <a:schemeClr val="tx1"/>
                          </a:solidFill>
                          <a:effectLst/>
                          <a:latin typeface="+mn-lt"/>
                          <a:ea typeface="MS Mincho"/>
                          <a:cs typeface="Arial" panose="020B0604020202020204" pitchFamily="34" charset="0"/>
                        </a:rPr>
                        <a:t> required Probity Auditor’s approval</a:t>
                      </a:r>
                    </a:p>
                    <a:p>
                      <a:pPr marL="171450" marR="0" indent="-171450" algn="l"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400" b="0" kern="1200" dirty="0">
                          <a:solidFill>
                            <a:schemeClr val="tx1"/>
                          </a:solidFill>
                          <a:effectLst/>
                          <a:latin typeface="+mn-lt"/>
                          <a:ea typeface="MS Mincho"/>
                          <a:cs typeface="Arial" panose="020B0604020202020204" pitchFamily="34" charset="0"/>
                        </a:rPr>
                        <a:t>(ii) Awaiting Minister's concurrence</a:t>
                      </a:r>
                    </a:p>
                    <a:p>
                      <a:pPr marL="0" marR="0" indent="0" algn="l"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400" b="0" kern="1200" dirty="0">
                        <a:solidFill>
                          <a:schemeClr val="tx1"/>
                        </a:solidFill>
                        <a:effectLst/>
                        <a:latin typeface="+mn-lt"/>
                        <a:ea typeface="MS Mincho"/>
                        <a:cs typeface="Arial" panose="020B0604020202020204" pitchFamily="34" charset="0"/>
                      </a:endParaRPr>
                    </a:p>
                    <a:p>
                      <a:pPr marL="171450" marR="0" indent="-171450" algn="l"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endParaRPr lang="en-US" sz="1400" b="0" kern="1200" dirty="0">
                        <a:solidFill>
                          <a:schemeClr val="tx1"/>
                        </a:solidFill>
                        <a:effectLst/>
                        <a:latin typeface="+mn-lt"/>
                        <a:ea typeface="MS Mincho"/>
                        <a:cs typeface="Arial" panose="020B0604020202020204" pitchFamily="34" charset="0"/>
                      </a:endParaRPr>
                    </a:p>
                    <a:p>
                      <a:pPr marL="0" marR="0" indent="0" algn="l"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400" b="0" kern="1200" dirty="0">
                        <a:solidFill>
                          <a:schemeClr val="tx1"/>
                        </a:solidFill>
                        <a:effectLst/>
                        <a:latin typeface="+mn-lt"/>
                        <a:ea typeface="MS Mincho"/>
                        <a:cs typeface="Arial" panose="020B0604020202020204" pitchFamily="34" charset="0"/>
                      </a:endParaRPr>
                    </a:p>
                    <a:p>
                      <a:pPr marL="0" marR="0" indent="0" algn="l"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400" b="0" kern="1200" dirty="0">
                        <a:solidFill>
                          <a:schemeClr val="tx1"/>
                        </a:solidFill>
                        <a:effectLst/>
                        <a:latin typeface="+mn-lt"/>
                        <a:ea typeface="MS Mincho"/>
                        <a:cs typeface="Arial" panose="020B0604020202020204" pitchFamily="34" charset="0"/>
                      </a:endParaRPr>
                    </a:p>
                    <a:p>
                      <a:pPr marL="285750" marR="0" indent="-285750" algn="l"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400" b="0" kern="1200" dirty="0">
                          <a:solidFill>
                            <a:schemeClr val="tx1"/>
                          </a:solidFill>
                          <a:effectLst/>
                          <a:latin typeface="+mn-lt"/>
                          <a:ea typeface="MS Mincho"/>
                          <a:cs typeface="Arial" panose="020B0604020202020204" pitchFamily="34" charset="0"/>
                        </a:rPr>
                        <a:t>There was a delay appointment of the service provider</a:t>
                      </a:r>
                    </a:p>
                    <a:p>
                      <a:pPr marL="0" marR="0" indent="0" algn="l"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400" b="0" kern="1200" dirty="0">
                        <a:solidFill>
                          <a:schemeClr val="tx1"/>
                        </a:solidFill>
                        <a:effectLst/>
                        <a:latin typeface="+mn-lt"/>
                        <a:ea typeface="MS Mincho"/>
                        <a:cs typeface="Arial" panose="020B0604020202020204" pitchFamily="34" charset="0"/>
                      </a:endParaRPr>
                    </a:p>
                    <a:p>
                      <a:pPr marL="0" marR="0" indent="0" algn="l"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400" b="0" kern="1200" dirty="0">
                        <a:solidFill>
                          <a:schemeClr val="tx1"/>
                        </a:solidFill>
                        <a:effectLst/>
                        <a:latin typeface="+mn-lt"/>
                        <a:ea typeface="MS Mincho"/>
                        <a:cs typeface="Arial" panose="020B0604020202020204" pitchFamily="34" charset="0"/>
                      </a:endParaRPr>
                    </a:p>
                    <a:p>
                      <a:pPr marL="0" marR="0" indent="0" algn="l"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400" b="0" kern="1200" dirty="0">
                        <a:solidFill>
                          <a:schemeClr val="tx1"/>
                        </a:solidFill>
                        <a:effectLst/>
                        <a:latin typeface="+mn-lt"/>
                        <a:ea typeface="MS Mincho"/>
                        <a:cs typeface="Arial" panose="020B0604020202020204" pitchFamily="34" charset="0"/>
                      </a:endParaRPr>
                    </a:p>
                    <a:p>
                      <a:pPr marL="0" marR="0" indent="0" algn="l"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400" b="0" kern="1200" dirty="0">
                        <a:solidFill>
                          <a:schemeClr val="tx1"/>
                        </a:solidFill>
                        <a:effectLst/>
                        <a:latin typeface="+mn-lt"/>
                        <a:ea typeface="MS Mincho"/>
                        <a:cs typeface="Arial" panose="020B0604020202020204" pitchFamily="34" charset="0"/>
                      </a:endParaRPr>
                    </a:p>
                    <a:p>
                      <a:pPr marL="285750" indent="-285750">
                        <a:buFont typeface="Arial" panose="020B0604020202020204" pitchFamily="34" charset="0"/>
                        <a:buChar char="•"/>
                      </a:pPr>
                      <a:r>
                        <a:rPr lang="en-US" sz="1400" b="0" kern="1200" dirty="0">
                          <a:solidFill>
                            <a:schemeClr val="tx1"/>
                          </a:solidFill>
                          <a:effectLst/>
                          <a:latin typeface="+mn-lt"/>
                          <a:ea typeface="MS Mincho"/>
                          <a:cs typeface="Arial" panose="020B0604020202020204" pitchFamily="34" charset="0"/>
                        </a:rPr>
                        <a:t>The</a:t>
                      </a:r>
                      <a:r>
                        <a:rPr lang="en-US" sz="1400" kern="1200" dirty="0">
                          <a:solidFill>
                            <a:schemeClr val="dk1"/>
                          </a:solidFill>
                          <a:effectLst/>
                          <a:latin typeface="+mn-lt"/>
                          <a:ea typeface="+mn-ea"/>
                          <a:cs typeface="+mn-cs"/>
                        </a:rPr>
                        <a:t> Department experienced lengthy processes that preceded publication of the declaration notices and could not be achieved within the anticipated time-frames, due to various dependencies, including delayed responses from various stakeholders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just"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400" b="0" kern="1200" dirty="0">
                          <a:solidFill>
                            <a:schemeClr val="tx1"/>
                          </a:solidFill>
                          <a:effectLst/>
                          <a:latin typeface="+mn-lt"/>
                          <a:ea typeface="MS Mincho"/>
                          <a:cs typeface="Arial" panose="020B0604020202020204" pitchFamily="34" charset="0"/>
                        </a:rPr>
                        <a:t>(</a:t>
                      </a:r>
                      <a:r>
                        <a:rPr lang="en-US" sz="1400" b="0" kern="1200" dirty="0" err="1">
                          <a:solidFill>
                            <a:schemeClr val="tx1"/>
                          </a:solidFill>
                          <a:effectLst/>
                          <a:latin typeface="+mn-lt"/>
                          <a:ea typeface="MS Mincho"/>
                          <a:cs typeface="Arial" panose="020B0604020202020204" pitchFamily="34" charset="0"/>
                        </a:rPr>
                        <a:t>i</a:t>
                      </a:r>
                      <a:r>
                        <a:rPr lang="en-US" sz="1400" b="0" kern="1200" dirty="0">
                          <a:solidFill>
                            <a:schemeClr val="tx1"/>
                          </a:solidFill>
                          <a:effectLst/>
                          <a:latin typeface="+mn-lt"/>
                          <a:ea typeface="MS Mincho"/>
                          <a:cs typeface="Arial" panose="020B0604020202020204" pitchFamily="34" charset="0"/>
                        </a:rPr>
                        <a:t>)Probity Auditor commented on the </a:t>
                      </a:r>
                      <a:r>
                        <a:rPr lang="en-US" sz="1400" b="0" kern="1200" dirty="0" err="1">
                          <a:solidFill>
                            <a:schemeClr val="tx1"/>
                          </a:solidFill>
                          <a:effectLst/>
                          <a:latin typeface="+mn-lt"/>
                          <a:ea typeface="MS Mincho"/>
                          <a:cs typeface="Arial" panose="020B0604020202020204" pitchFamily="34" charset="0"/>
                        </a:rPr>
                        <a:t>ToRs</a:t>
                      </a:r>
                      <a:r>
                        <a:rPr lang="en-US" sz="1400" b="0" kern="1200" dirty="0">
                          <a:solidFill>
                            <a:schemeClr val="tx1"/>
                          </a:solidFill>
                          <a:effectLst/>
                          <a:latin typeface="+mn-lt"/>
                          <a:ea typeface="MS Mincho"/>
                          <a:cs typeface="Arial" panose="020B0604020202020204" pitchFamily="34" charset="0"/>
                        </a:rPr>
                        <a:t> and the amendments have already been effected in line with Probity Auditor's comments.</a:t>
                      </a:r>
                    </a:p>
                    <a:p>
                      <a:pPr marL="285750" marR="0" indent="-285750" algn="just"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400" b="0" kern="1200" dirty="0">
                          <a:solidFill>
                            <a:schemeClr val="tx1"/>
                          </a:solidFill>
                          <a:effectLst/>
                          <a:latin typeface="+mn-lt"/>
                          <a:ea typeface="MS Mincho"/>
                          <a:cs typeface="Arial" panose="020B0604020202020204" pitchFamily="34" charset="0"/>
                        </a:rPr>
                        <a:t>(ii)The meeting was held with DFFE official to pursue the Minister to sign the concurrence letter</a:t>
                      </a:r>
                    </a:p>
                    <a:p>
                      <a:pPr marL="0" marR="0" indent="0" algn="just" defTabSz="914400" rtl="0" eaLnBrk="1" fontAlgn="ctr" latinLnBrk="0" hangingPunct="1">
                        <a:lnSpc>
                          <a:spcPts val="1300"/>
                        </a:lnSpc>
                        <a:spcBef>
                          <a:spcPts val="0"/>
                        </a:spcBef>
                        <a:spcAft>
                          <a:spcPts val="0"/>
                        </a:spcAft>
                        <a:buFont typeface="Arial" panose="020B0604020202020204" pitchFamily="34" charset="0"/>
                        <a:buNone/>
                        <a:tabLst>
                          <a:tab pos="180340" algn="l"/>
                          <a:tab pos="360045" algn="l"/>
                          <a:tab pos="540385" algn="l"/>
                        </a:tabLst>
                      </a:pPr>
                      <a:endParaRPr lang="en-US" sz="1400" b="0" kern="1200" dirty="0">
                        <a:solidFill>
                          <a:schemeClr val="tx1"/>
                        </a:solidFill>
                        <a:effectLst/>
                        <a:latin typeface="+mn-lt"/>
                        <a:ea typeface="MS Mincho"/>
                        <a:cs typeface="Arial" panose="020B0604020202020204" pitchFamily="34" charset="0"/>
                      </a:endParaRPr>
                    </a:p>
                    <a:p>
                      <a:pPr marL="285750" marR="0" indent="-285750" algn="just"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400" kern="1200" dirty="0">
                          <a:solidFill>
                            <a:schemeClr val="dk1"/>
                          </a:solidFill>
                          <a:effectLst/>
                          <a:latin typeface="+mn-lt"/>
                          <a:ea typeface="+mn-ea"/>
                          <a:cs typeface="+mn-cs"/>
                        </a:rPr>
                        <a:t>The service provider was appointed on 23 January and the study is underway and will be concluded in June 2023. A request for rollover of funds was also submitted to Finance to allow for the final payments of the service provided within FY22/23 budget.</a:t>
                      </a:r>
                      <a:endParaRPr lang="en-US" sz="1400" b="0" kern="1200" dirty="0">
                        <a:solidFill>
                          <a:schemeClr val="tx1"/>
                        </a:solidFill>
                        <a:effectLst/>
                        <a:latin typeface="+mn-lt"/>
                        <a:ea typeface="MS Mincho"/>
                        <a:cs typeface="Arial" panose="020B0604020202020204" pitchFamily="34" charset="0"/>
                      </a:endParaRPr>
                    </a:p>
                    <a:p>
                      <a:pPr marL="285750" marR="0" indent="-285750" algn="just" defTabSz="914400" rtl="0" eaLnBrk="1" fontAlgn="ctr" latinLnBrk="0" hangingPunct="1">
                        <a:lnSpc>
                          <a:spcPts val="1300"/>
                        </a:lnSpc>
                        <a:spcBef>
                          <a:spcPts val="0"/>
                        </a:spcBef>
                        <a:spcAft>
                          <a:spcPts val="0"/>
                        </a:spcAft>
                        <a:buFont typeface="Arial" panose="020B0604020202020204" pitchFamily="34" charset="0"/>
                        <a:buChar char="•"/>
                        <a:tabLst>
                          <a:tab pos="180340" algn="l"/>
                          <a:tab pos="360045" algn="l"/>
                          <a:tab pos="540385" algn="l"/>
                        </a:tabLst>
                      </a:pPr>
                      <a:r>
                        <a:rPr lang="en-US" sz="1400" b="0" kern="1200" dirty="0">
                          <a:solidFill>
                            <a:schemeClr val="tx1"/>
                          </a:solidFill>
                          <a:effectLst/>
                          <a:latin typeface="+mn-lt"/>
                          <a:ea typeface="MS Mincho"/>
                          <a:cs typeface="Arial" panose="020B0604020202020204" pitchFamily="34" charset="0"/>
                        </a:rPr>
                        <a:t>The Department to continuously address challenges experienced, due to external dependencies delaying the declaration process</a:t>
                      </a:r>
                    </a:p>
                    <a:p>
                      <a:pPr marL="0" marR="0" algn="just" defTabSz="914400" rtl="0" eaLnBrk="1" fontAlgn="ctr" latinLnBrk="0" hangingPunct="1">
                        <a:lnSpc>
                          <a:spcPts val="1300"/>
                        </a:lnSpc>
                        <a:spcBef>
                          <a:spcPts val="0"/>
                        </a:spcBef>
                        <a:spcAft>
                          <a:spcPts val="0"/>
                        </a:spcAft>
                        <a:tabLst>
                          <a:tab pos="180340" algn="l"/>
                          <a:tab pos="360045" algn="l"/>
                          <a:tab pos="540385" algn="l"/>
                        </a:tabLst>
                      </a:pPr>
                      <a:endParaRPr lang="en-US" sz="1400" b="0" kern="1200" dirty="0">
                        <a:solidFill>
                          <a:schemeClr val="tx1"/>
                        </a:solidFill>
                        <a:effectLst/>
                        <a:latin typeface="+mn-lt"/>
                        <a:ea typeface="MS Mincho"/>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7408983"/>
                  </a:ext>
                </a:extLst>
              </a:tr>
            </a:tbl>
          </a:graphicData>
        </a:graphic>
      </p:graphicFrame>
      <p:sp>
        <p:nvSpPr>
          <p:cNvPr id="4" name="Slide Number Placeholder 3">
            <a:extLst>
              <a:ext uri="{FF2B5EF4-FFF2-40B4-BE49-F238E27FC236}">
                <a16:creationId xmlns:a16="http://schemas.microsoft.com/office/drawing/2014/main" id="{29B482B2-7084-7348-BCD3-4D556E798823}"/>
              </a:ext>
            </a:extLst>
          </p:cNvPr>
          <p:cNvSpPr>
            <a:spLocks noGrp="1"/>
          </p:cNvSpPr>
          <p:nvPr>
            <p:ph type="sldNum" sz="quarter" idx="12"/>
          </p:nvPr>
        </p:nvSpPr>
        <p:spPr/>
        <p:txBody>
          <a:bodyPr/>
          <a:lstStyle/>
          <a:p>
            <a:fld id="{093862CD-2CE4-D846-9F15-15300DCE1BBC}" type="slidenum">
              <a:rPr lang="en-US" smtClean="0"/>
              <a:pPr/>
              <a:t>18</a:t>
            </a:fld>
            <a:endParaRPr lang="en-US" dirty="0"/>
          </a:p>
        </p:txBody>
      </p:sp>
    </p:spTree>
    <p:extLst>
      <p:ext uri="{BB962C8B-B14F-4D97-AF65-F5344CB8AC3E}">
        <p14:creationId xmlns:p14="http://schemas.microsoft.com/office/powerpoint/2010/main" val="28863668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B234D3-10EE-8546-BADC-94309472125E}"/>
              </a:ext>
            </a:extLst>
          </p:cNvPr>
          <p:cNvSpPr/>
          <p:nvPr/>
        </p:nvSpPr>
        <p:spPr>
          <a:xfrm>
            <a:off x="709750" y="2114368"/>
            <a:ext cx="7151915" cy="1612749"/>
          </a:xfrm>
          <a:prstGeom prst="rect">
            <a:avLst/>
          </a:prstGeom>
        </p:spPr>
        <p:txBody>
          <a:bodyPr wrap="square">
            <a:spAutoFit/>
          </a:bodyPr>
          <a:lstStyle/>
          <a:p>
            <a:pPr lvl="5" algn="just">
              <a:lnSpc>
                <a:spcPct val="300000"/>
              </a:lnSpc>
              <a:defRPr/>
            </a:pPr>
            <a:r>
              <a:rPr lang="en-ZA" sz="4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Calibri"/>
              </a:rPr>
              <a:t>THANK YOU</a:t>
            </a:r>
          </a:p>
        </p:txBody>
      </p:sp>
    </p:spTree>
    <p:extLst>
      <p:ext uri="{BB962C8B-B14F-4D97-AF65-F5344CB8AC3E}">
        <p14:creationId xmlns:p14="http://schemas.microsoft.com/office/powerpoint/2010/main" val="304243311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84766-83D2-4468-B5D2-A8A69288837A}"/>
              </a:ext>
            </a:extLst>
          </p:cNvPr>
          <p:cNvSpPr>
            <a:spLocks noGrp="1"/>
          </p:cNvSpPr>
          <p:nvPr>
            <p:ph type="title"/>
          </p:nvPr>
        </p:nvSpPr>
        <p:spPr/>
        <p:txBody>
          <a:bodyPr/>
          <a:lstStyle/>
          <a:p>
            <a:pPr algn="ctr"/>
            <a:r>
              <a:rPr lang="en-ZA" sz="2800" dirty="0">
                <a:solidFill>
                  <a:schemeClr val="bg1"/>
                </a:solidFill>
              </a:rPr>
              <a:t>Table of Contents</a:t>
            </a:r>
          </a:p>
        </p:txBody>
      </p:sp>
      <p:sp>
        <p:nvSpPr>
          <p:cNvPr id="3" name="Content Placeholder 2">
            <a:extLst>
              <a:ext uri="{FF2B5EF4-FFF2-40B4-BE49-F238E27FC236}">
                <a16:creationId xmlns:a16="http://schemas.microsoft.com/office/drawing/2014/main" id="{2396696D-E82B-4359-BDA2-994A8BC085E4}"/>
              </a:ext>
            </a:extLst>
          </p:cNvPr>
          <p:cNvSpPr>
            <a:spLocks noGrp="1"/>
          </p:cNvSpPr>
          <p:nvPr>
            <p:ph idx="1"/>
          </p:nvPr>
        </p:nvSpPr>
        <p:spPr/>
        <p:txBody>
          <a:bodyPr/>
          <a:lstStyle/>
          <a:p>
            <a:pPr>
              <a:defRPr/>
            </a:pPr>
            <a:r>
              <a:rPr lang="en-ZA" sz="3200" dirty="0">
                <a:solidFill>
                  <a:prstClr val="black"/>
                </a:solidFill>
                <a:latin typeface="Calibri" panose="020F0502020204030204" pitchFamily="34" charset="0"/>
                <a:cs typeface="Calibri" panose="020F0502020204030204" pitchFamily="34" charset="0"/>
              </a:rPr>
              <a:t>Overall non-financial performance progress for </a:t>
            </a:r>
            <a:r>
              <a:rPr lang="en-ZA" sz="3200" b="1" dirty="0">
                <a:solidFill>
                  <a:srgbClr val="0033CC"/>
                </a:solidFill>
                <a:latin typeface="Calibri" panose="020F0502020204030204" pitchFamily="34" charset="0"/>
                <a:cs typeface="Calibri" panose="020F0502020204030204" pitchFamily="34" charset="0"/>
              </a:rPr>
              <a:t>2022/23 FY Q1- Q4</a:t>
            </a:r>
            <a:endParaRPr lang="en-US" sz="3200" b="1" dirty="0">
              <a:solidFill>
                <a:srgbClr val="0033CC"/>
              </a:solidFill>
              <a:latin typeface="Calibri" panose="020F0502020204030204" pitchFamily="34" charset="0"/>
              <a:cs typeface="Calibri" panose="020F0502020204030204" pitchFamily="34" charset="0"/>
            </a:endParaRPr>
          </a:p>
          <a:p>
            <a:pPr>
              <a:defRPr/>
            </a:pPr>
            <a:r>
              <a:rPr lang="en-US" sz="3200" dirty="0">
                <a:solidFill>
                  <a:prstClr val="black"/>
                </a:solidFill>
                <a:latin typeface="Calibri" panose="020F0502020204030204" pitchFamily="34" charset="0"/>
                <a:cs typeface="Calibri" panose="020F0502020204030204" pitchFamily="34" charset="0"/>
              </a:rPr>
              <a:t>Q4 Performance</a:t>
            </a:r>
          </a:p>
          <a:p>
            <a:pPr>
              <a:defRPr/>
            </a:pPr>
            <a:r>
              <a:rPr lang="en-US" sz="3200" dirty="0">
                <a:solidFill>
                  <a:prstClr val="black"/>
                </a:solidFill>
                <a:latin typeface="Calibri" panose="020F0502020204030204" pitchFamily="34" charset="0"/>
                <a:cs typeface="Calibri" panose="020F0502020204030204" pitchFamily="34" charset="0"/>
              </a:rPr>
              <a:t>Areas of Performance</a:t>
            </a:r>
          </a:p>
          <a:p>
            <a:r>
              <a:rPr lang="en-US" sz="3200" dirty="0">
                <a:latin typeface="+mn-lt"/>
              </a:rPr>
              <a:t>Areas of under performance </a:t>
            </a:r>
          </a:p>
          <a:p>
            <a:pPr marL="0" indent="0">
              <a:buNone/>
            </a:pPr>
            <a:endParaRPr lang="en-US" dirty="0"/>
          </a:p>
          <a:p>
            <a:endParaRPr lang="en-US" dirty="0"/>
          </a:p>
          <a:p>
            <a:endParaRPr lang="en-US" dirty="0"/>
          </a:p>
          <a:p>
            <a:endParaRPr lang="en-US" dirty="0"/>
          </a:p>
          <a:p>
            <a:endParaRPr lang="en-ZA" dirty="0"/>
          </a:p>
        </p:txBody>
      </p:sp>
      <p:sp>
        <p:nvSpPr>
          <p:cNvPr id="4" name="Slide Number Placeholder 3">
            <a:extLst>
              <a:ext uri="{FF2B5EF4-FFF2-40B4-BE49-F238E27FC236}">
                <a16:creationId xmlns:a16="http://schemas.microsoft.com/office/drawing/2014/main" id="{21560BC1-DEC9-4410-94E3-2FFF86E2B3CC}"/>
              </a:ext>
            </a:extLst>
          </p:cNvPr>
          <p:cNvSpPr>
            <a:spLocks noGrp="1"/>
          </p:cNvSpPr>
          <p:nvPr>
            <p:ph type="sldNum" sz="quarter" idx="12"/>
          </p:nvPr>
        </p:nvSpPr>
        <p:spPr>
          <a:xfrm>
            <a:off x="8136818" y="6936829"/>
            <a:ext cx="964703" cy="646942"/>
          </a:xfrm>
        </p:spPr>
        <p:txBody>
          <a:bodyPr/>
          <a:lstStyle/>
          <a:p>
            <a:pPr>
              <a:defRPr/>
            </a:pPr>
            <a:endParaRPr lang="en-US" dirty="0">
              <a:solidFill>
                <a:prstClr val="black"/>
              </a:solidFill>
              <a:latin typeface="Calibri"/>
            </a:endParaRPr>
          </a:p>
        </p:txBody>
      </p:sp>
    </p:spTree>
    <p:extLst>
      <p:ext uri="{BB962C8B-B14F-4D97-AF65-F5344CB8AC3E}">
        <p14:creationId xmlns:p14="http://schemas.microsoft.com/office/powerpoint/2010/main" val="131079691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7182" y="982712"/>
            <a:ext cx="8013659" cy="400623"/>
          </a:xfrm>
        </p:spPr>
        <p:txBody>
          <a:bodyPr>
            <a:noAutofit/>
          </a:bodyPr>
          <a:lstStyle/>
          <a:p>
            <a:r>
              <a:rPr lang="en-ZA" sz="1600" dirty="0">
                <a:solidFill>
                  <a:schemeClr val="bg1"/>
                </a:solidFill>
              </a:rPr>
              <a:t>Overall Non-Financial Performance Progress For 2022/23 FY Q1-To Date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89840949"/>
              </p:ext>
            </p:extLst>
          </p:nvPr>
        </p:nvGraphicFramePr>
        <p:xfrm>
          <a:off x="565150" y="1677242"/>
          <a:ext cx="8013700" cy="5119688"/>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093862CD-2CE4-D846-9F15-15300DCE1BBC}" type="slidenum">
              <a:rPr lang="en-US">
                <a:solidFill>
                  <a:prstClr val="black"/>
                </a:solidFill>
                <a:latin typeface="Calibri"/>
              </a:rPr>
              <a:pPr/>
              <a:t>3</a:t>
            </a:fld>
            <a:endParaRPr lang="en-US" dirty="0">
              <a:solidFill>
                <a:prstClr val="black"/>
              </a:solidFill>
              <a:latin typeface="Calibri"/>
            </a:endParaRPr>
          </a:p>
        </p:txBody>
      </p:sp>
    </p:spTree>
    <p:extLst>
      <p:ext uri="{BB962C8B-B14F-4D97-AF65-F5344CB8AC3E}">
        <p14:creationId xmlns:p14="http://schemas.microsoft.com/office/powerpoint/2010/main" val="163158279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ABE14-A974-8646-8E75-E43F121941E2}"/>
              </a:ext>
            </a:extLst>
          </p:cNvPr>
          <p:cNvSpPr>
            <a:spLocks noGrp="1"/>
          </p:cNvSpPr>
          <p:nvPr>
            <p:ph type="title"/>
          </p:nvPr>
        </p:nvSpPr>
        <p:spPr/>
        <p:txBody>
          <a:bodyPr/>
          <a:lstStyle/>
          <a:p>
            <a:pPr algn="ctr"/>
            <a:r>
              <a:rPr lang="en-GB" sz="2800" dirty="0">
                <a:solidFill>
                  <a:schemeClr val="bg1"/>
                </a:solidFill>
              </a:rPr>
              <a:t>Financial and Non-Financial Performance </a:t>
            </a:r>
          </a:p>
        </p:txBody>
      </p:sp>
      <p:sp>
        <p:nvSpPr>
          <p:cNvPr id="6" name="Content Placeholder 5">
            <a:extLst>
              <a:ext uri="{FF2B5EF4-FFF2-40B4-BE49-F238E27FC236}">
                <a16:creationId xmlns:a16="http://schemas.microsoft.com/office/drawing/2014/main" id="{05F12F13-227B-FE4F-BBDD-218B0BDD00C4}"/>
              </a:ext>
            </a:extLst>
          </p:cNvPr>
          <p:cNvSpPr>
            <a:spLocks noGrp="1"/>
          </p:cNvSpPr>
          <p:nvPr>
            <p:ph idx="1"/>
          </p:nvPr>
        </p:nvSpPr>
        <p:spPr>
          <a:xfrm>
            <a:off x="3" y="3762375"/>
            <a:ext cx="1803399" cy="685800"/>
          </a:xfrm>
        </p:spPr>
        <p:txBody>
          <a:bodyPr>
            <a:normAutofit fontScale="25000" lnSpcReduction="20000"/>
          </a:bodyPr>
          <a:lstStyle/>
          <a:p>
            <a:pPr marL="0" indent="0" algn="ctr" fontAlgn="b">
              <a:buNone/>
            </a:pPr>
            <a:endParaRPr lang="en-US" sz="19200" b="1" dirty="0">
              <a:solidFill>
                <a:srgbClr val="FF0000"/>
              </a:solidFill>
              <a:latin typeface="Century Gothic" panose="020B0502020202020204" pitchFamily="34" charset="0"/>
            </a:endParaRPr>
          </a:p>
          <a:p>
            <a:pPr marL="0" indent="0" algn="ctr" fontAlgn="b">
              <a:buNone/>
            </a:pPr>
            <a:endParaRPr lang="en-US" sz="8000" dirty="0">
              <a:solidFill>
                <a:srgbClr val="000000"/>
              </a:solidFill>
            </a:endParaRPr>
          </a:p>
          <a:p>
            <a:pPr marL="0" indent="0" algn="ctr" fontAlgn="b">
              <a:buNone/>
            </a:pPr>
            <a:endParaRPr lang="en-US" b="1" dirty="0">
              <a:solidFill>
                <a:srgbClr val="000000"/>
              </a:solidFill>
              <a:latin typeface="Century Gothic" panose="020B0502020202020204" pitchFamily="34" charset="0"/>
            </a:endParaRPr>
          </a:p>
        </p:txBody>
      </p:sp>
      <p:sp>
        <p:nvSpPr>
          <p:cNvPr id="8" name="Content Placeholder 5">
            <a:extLst>
              <a:ext uri="{FF2B5EF4-FFF2-40B4-BE49-F238E27FC236}">
                <a16:creationId xmlns:a16="http://schemas.microsoft.com/office/drawing/2014/main" id="{DD660B94-7F3E-584A-A4CB-96279DD6490D}"/>
              </a:ext>
            </a:extLst>
          </p:cNvPr>
          <p:cNvSpPr txBox="1">
            <a:spLocks/>
          </p:cNvSpPr>
          <p:nvPr/>
        </p:nvSpPr>
        <p:spPr>
          <a:xfrm>
            <a:off x="1803402" y="3572041"/>
            <a:ext cx="5377343" cy="1422400"/>
          </a:xfrm>
          <a:prstGeom prst="rect">
            <a:avLst/>
          </a:prstGeom>
        </p:spPr>
        <p:txBody>
          <a:bodyPr vert="horz" lIns="91440" tIns="45720" rIns="91440" bIns="45720" rtlCol="0">
            <a:normAutofit fontScale="62500" lnSpcReduction="20000"/>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defRPr/>
            </a:pPr>
            <a:r>
              <a:rPr lang="en-GB" sz="5400" b="1" dirty="0">
                <a:latin typeface="Century Gothic" panose="020B0502020202020204" pitchFamily="34" charset="0"/>
                <a:cs typeface="Arial Black" panose="020B0604020202020204" pitchFamily="34" charset="0"/>
              </a:rPr>
              <a:t>Q4 Performance Report</a:t>
            </a:r>
          </a:p>
          <a:p>
            <a:pPr marL="0" indent="0" algn="ctr">
              <a:buNone/>
              <a:defRPr/>
            </a:pPr>
            <a:r>
              <a:rPr lang="en-GB" sz="4800" b="1" dirty="0">
                <a:latin typeface="Century Gothic" panose="020B0502020202020204" pitchFamily="34" charset="0"/>
                <a:cs typeface="Arial Black" panose="020B0604020202020204" pitchFamily="34" charset="0"/>
              </a:rPr>
              <a:t> </a:t>
            </a:r>
          </a:p>
        </p:txBody>
      </p:sp>
      <p:sp>
        <p:nvSpPr>
          <p:cNvPr id="7" name="Slide Number Placeholder 6">
            <a:extLst>
              <a:ext uri="{FF2B5EF4-FFF2-40B4-BE49-F238E27FC236}">
                <a16:creationId xmlns:a16="http://schemas.microsoft.com/office/drawing/2014/main" id="{2F10C8DA-C08F-DB48-8596-7E73D4C9C22F}"/>
              </a:ext>
            </a:extLst>
          </p:cNvPr>
          <p:cNvSpPr>
            <a:spLocks noGrp="1"/>
          </p:cNvSpPr>
          <p:nvPr>
            <p:ph type="sldNum" sz="quarter" idx="12"/>
          </p:nvPr>
        </p:nvSpPr>
        <p:spPr/>
        <p:txBody>
          <a:bodyPr/>
          <a:lstStyle/>
          <a:p>
            <a:pPr>
              <a:defRPr/>
            </a:pPr>
            <a:fld id="{093862CD-2CE4-D846-9F15-15300DCE1BBC}" type="slidenum">
              <a:rPr lang="en-US">
                <a:solidFill>
                  <a:prstClr val="black"/>
                </a:solidFill>
                <a:latin typeface="Calibri"/>
              </a:rPr>
              <a:pPr>
                <a:defRPr/>
              </a:pPr>
              <a:t>4</a:t>
            </a:fld>
            <a:endParaRPr lang="en-US" dirty="0">
              <a:solidFill>
                <a:prstClr val="black"/>
              </a:solidFill>
              <a:latin typeface="Calibri"/>
            </a:endParaRPr>
          </a:p>
        </p:txBody>
      </p:sp>
    </p:spTree>
    <p:extLst>
      <p:ext uri="{BB962C8B-B14F-4D97-AF65-F5344CB8AC3E}">
        <p14:creationId xmlns:p14="http://schemas.microsoft.com/office/powerpoint/2010/main" val="5855287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261F8-E868-BF4E-9E4B-2AEA16CF7507}"/>
              </a:ext>
            </a:extLst>
          </p:cNvPr>
          <p:cNvSpPr>
            <a:spLocks noGrp="1"/>
          </p:cNvSpPr>
          <p:nvPr>
            <p:ph type="title"/>
          </p:nvPr>
        </p:nvSpPr>
        <p:spPr/>
        <p:txBody>
          <a:bodyPr/>
          <a:lstStyle/>
          <a:p>
            <a:pPr algn="ctr"/>
            <a:r>
              <a:rPr lang="en-GB" dirty="0">
                <a:solidFill>
                  <a:schemeClr val="bg1"/>
                </a:solidFill>
              </a:rPr>
              <a:t>Overview of GDARDE Q4 Performance </a:t>
            </a:r>
          </a:p>
        </p:txBody>
      </p:sp>
      <p:graphicFrame>
        <p:nvGraphicFramePr>
          <p:cNvPr id="7" name="Content Placeholder 4">
            <a:extLst>
              <a:ext uri="{FF2B5EF4-FFF2-40B4-BE49-F238E27FC236}">
                <a16:creationId xmlns:a16="http://schemas.microsoft.com/office/drawing/2014/main" id="{F874D0C8-ED4C-48C8-825C-DD755896761B}"/>
              </a:ext>
            </a:extLst>
          </p:cNvPr>
          <p:cNvGraphicFramePr>
            <a:graphicFrameLocks noGrp="1"/>
          </p:cNvGraphicFramePr>
          <p:nvPr>
            <p:ph idx="1"/>
            <p:extLst>
              <p:ext uri="{D42A27DB-BD31-4B8C-83A1-F6EECF244321}">
                <p14:modId xmlns:p14="http://schemas.microsoft.com/office/powerpoint/2010/main" val="3556935730"/>
              </p:ext>
            </p:extLst>
          </p:nvPr>
        </p:nvGraphicFramePr>
        <p:xfrm>
          <a:off x="-53694" y="1705884"/>
          <a:ext cx="9144000" cy="53567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Content Placeholder 2">
            <a:extLst>
              <a:ext uri="{FF2B5EF4-FFF2-40B4-BE49-F238E27FC236}">
                <a16:creationId xmlns:a16="http://schemas.microsoft.com/office/drawing/2014/main" id="{B6FACF47-A424-6C44-8F49-BB6081C44702}"/>
              </a:ext>
            </a:extLst>
          </p:cNvPr>
          <p:cNvSpPr txBox="1">
            <a:spLocks/>
          </p:cNvSpPr>
          <p:nvPr/>
        </p:nvSpPr>
        <p:spPr>
          <a:xfrm>
            <a:off x="635789" y="3045099"/>
            <a:ext cx="1253419" cy="606916"/>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GB" sz="2800" b="1" dirty="0"/>
              <a:t>73%</a:t>
            </a:r>
          </a:p>
        </p:txBody>
      </p:sp>
      <p:sp>
        <p:nvSpPr>
          <p:cNvPr id="9" name="Content Placeholder 2">
            <a:extLst>
              <a:ext uri="{FF2B5EF4-FFF2-40B4-BE49-F238E27FC236}">
                <a16:creationId xmlns:a16="http://schemas.microsoft.com/office/drawing/2014/main" id="{4F10345C-EC41-6149-B889-B826B888CAB0}"/>
              </a:ext>
            </a:extLst>
          </p:cNvPr>
          <p:cNvSpPr txBox="1">
            <a:spLocks/>
          </p:cNvSpPr>
          <p:nvPr/>
        </p:nvSpPr>
        <p:spPr>
          <a:xfrm>
            <a:off x="3806433" y="3076520"/>
            <a:ext cx="1253419" cy="606916"/>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GB" sz="2800" b="1" dirty="0"/>
              <a:t>90%</a:t>
            </a:r>
          </a:p>
        </p:txBody>
      </p:sp>
      <p:sp>
        <p:nvSpPr>
          <p:cNvPr id="12" name="Content Placeholder 2">
            <a:extLst>
              <a:ext uri="{FF2B5EF4-FFF2-40B4-BE49-F238E27FC236}">
                <a16:creationId xmlns:a16="http://schemas.microsoft.com/office/drawing/2014/main" id="{CFE599CE-BD95-7E46-9A18-5339C7232181}"/>
              </a:ext>
            </a:extLst>
          </p:cNvPr>
          <p:cNvSpPr txBox="1">
            <a:spLocks/>
          </p:cNvSpPr>
          <p:nvPr/>
        </p:nvSpPr>
        <p:spPr>
          <a:xfrm>
            <a:off x="6977077" y="3079850"/>
            <a:ext cx="1253419" cy="606916"/>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GB" sz="2800" b="1" dirty="0"/>
              <a:t>70%</a:t>
            </a:r>
          </a:p>
        </p:txBody>
      </p:sp>
      <p:sp>
        <p:nvSpPr>
          <p:cNvPr id="13" name="Content Placeholder 2">
            <a:extLst>
              <a:ext uri="{FF2B5EF4-FFF2-40B4-BE49-F238E27FC236}">
                <a16:creationId xmlns:a16="http://schemas.microsoft.com/office/drawing/2014/main" id="{D31AA34F-5AC0-AE45-B905-CD95E48DAD61}"/>
              </a:ext>
            </a:extLst>
          </p:cNvPr>
          <p:cNvSpPr txBox="1">
            <a:spLocks/>
          </p:cNvSpPr>
          <p:nvPr/>
        </p:nvSpPr>
        <p:spPr>
          <a:xfrm>
            <a:off x="473568" y="1908724"/>
            <a:ext cx="2281810" cy="76644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1400" dirty="0"/>
              <a:t>33  indicators </a:t>
            </a:r>
          </a:p>
          <a:p>
            <a:pPr marL="0" indent="0">
              <a:buNone/>
            </a:pPr>
            <a:r>
              <a:rPr lang="en-GB" sz="1400" dirty="0"/>
              <a:t>9 indicators not achieved </a:t>
            </a:r>
          </a:p>
        </p:txBody>
      </p:sp>
      <p:sp>
        <p:nvSpPr>
          <p:cNvPr id="14" name="Content Placeholder 2">
            <a:extLst>
              <a:ext uri="{FF2B5EF4-FFF2-40B4-BE49-F238E27FC236}">
                <a16:creationId xmlns:a16="http://schemas.microsoft.com/office/drawing/2014/main" id="{8BB11EA9-55B8-5D43-9329-16431555E3E5}"/>
              </a:ext>
            </a:extLst>
          </p:cNvPr>
          <p:cNvSpPr txBox="1">
            <a:spLocks/>
          </p:cNvSpPr>
          <p:nvPr/>
        </p:nvSpPr>
        <p:spPr>
          <a:xfrm>
            <a:off x="3279972" y="1909086"/>
            <a:ext cx="2356901" cy="76644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1400" dirty="0"/>
              <a:t>68 indicators </a:t>
            </a:r>
          </a:p>
          <a:p>
            <a:pPr marL="0" indent="0">
              <a:buNone/>
            </a:pPr>
            <a:r>
              <a:rPr lang="en-GB" sz="1400" dirty="0"/>
              <a:t>7 indicators not achieved </a:t>
            </a:r>
          </a:p>
        </p:txBody>
      </p:sp>
      <p:sp>
        <p:nvSpPr>
          <p:cNvPr id="15" name="Content Placeholder 2">
            <a:extLst>
              <a:ext uri="{FF2B5EF4-FFF2-40B4-BE49-F238E27FC236}">
                <a16:creationId xmlns:a16="http://schemas.microsoft.com/office/drawing/2014/main" id="{DC4A2D68-9860-FF45-A0BF-ABF39126B7E8}"/>
              </a:ext>
            </a:extLst>
          </p:cNvPr>
          <p:cNvSpPr txBox="1">
            <a:spLocks/>
          </p:cNvSpPr>
          <p:nvPr/>
        </p:nvSpPr>
        <p:spPr>
          <a:xfrm>
            <a:off x="6388626" y="1908724"/>
            <a:ext cx="2257835" cy="76644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1400" dirty="0"/>
              <a:t>44 indicators </a:t>
            </a:r>
          </a:p>
          <a:p>
            <a:pPr marL="0" indent="0">
              <a:buNone/>
            </a:pPr>
            <a:r>
              <a:rPr lang="en-GB" sz="1400" dirty="0"/>
              <a:t>13 indicators not achieved </a:t>
            </a:r>
          </a:p>
        </p:txBody>
      </p:sp>
      <p:sp>
        <p:nvSpPr>
          <p:cNvPr id="16" name="Slide Number Placeholder 15">
            <a:extLst>
              <a:ext uri="{FF2B5EF4-FFF2-40B4-BE49-F238E27FC236}">
                <a16:creationId xmlns:a16="http://schemas.microsoft.com/office/drawing/2014/main" id="{CC9AC7EA-C363-A742-A907-EEE796C8A46A}"/>
              </a:ext>
            </a:extLst>
          </p:cNvPr>
          <p:cNvSpPr>
            <a:spLocks noGrp="1"/>
          </p:cNvSpPr>
          <p:nvPr>
            <p:ph type="sldNum" sz="quarter" idx="12"/>
          </p:nvPr>
        </p:nvSpPr>
        <p:spPr/>
        <p:txBody>
          <a:bodyPr/>
          <a:lstStyle/>
          <a:p>
            <a:fld id="{093862CD-2CE4-D846-9F15-15300DCE1BBC}" type="slidenum">
              <a:rPr lang="en-US" smtClean="0"/>
              <a:pPr/>
              <a:t>5</a:t>
            </a:fld>
            <a:endParaRPr lang="en-US" dirty="0"/>
          </a:p>
        </p:txBody>
      </p:sp>
    </p:spTree>
    <p:extLst>
      <p:ext uri="{BB962C8B-B14F-4D97-AF65-F5344CB8AC3E}">
        <p14:creationId xmlns:p14="http://schemas.microsoft.com/office/powerpoint/2010/main" val="6016147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78365-48E3-DC4A-B5C3-6AD317DDA3FF}"/>
              </a:ext>
            </a:extLst>
          </p:cNvPr>
          <p:cNvSpPr>
            <a:spLocks noGrp="1"/>
          </p:cNvSpPr>
          <p:nvPr>
            <p:ph type="title"/>
          </p:nvPr>
        </p:nvSpPr>
        <p:spPr/>
        <p:txBody>
          <a:bodyPr/>
          <a:lstStyle/>
          <a:p>
            <a:pPr algn="ctr"/>
            <a:r>
              <a:rPr lang="en-GB" sz="3200" dirty="0">
                <a:solidFill>
                  <a:schemeClr val="bg1"/>
                </a:solidFill>
              </a:rPr>
              <a:t>Areas of Performance </a:t>
            </a:r>
          </a:p>
        </p:txBody>
      </p:sp>
      <p:sp>
        <p:nvSpPr>
          <p:cNvPr id="9" name="Slide Number Placeholder 8">
            <a:extLst>
              <a:ext uri="{FF2B5EF4-FFF2-40B4-BE49-F238E27FC236}">
                <a16:creationId xmlns:a16="http://schemas.microsoft.com/office/drawing/2014/main" id="{D75ED590-F0FF-9E4A-861C-2F8256932533}"/>
              </a:ext>
            </a:extLst>
          </p:cNvPr>
          <p:cNvSpPr>
            <a:spLocks noGrp="1"/>
          </p:cNvSpPr>
          <p:nvPr>
            <p:ph type="sldNum" sz="quarter" idx="12"/>
          </p:nvPr>
        </p:nvSpPr>
        <p:spPr/>
        <p:txBody>
          <a:bodyPr/>
          <a:lstStyle/>
          <a:p>
            <a:fld id="{093862CD-2CE4-D846-9F15-15300DCE1BBC}" type="slidenum">
              <a:rPr lang="en-US" smtClean="0"/>
              <a:pPr/>
              <a:t>6</a:t>
            </a:fld>
            <a:endParaRPr lang="en-US" dirty="0"/>
          </a:p>
        </p:txBody>
      </p:sp>
      <p:pic>
        <p:nvPicPr>
          <p:cNvPr id="3" name="Picture 2"/>
          <p:cNvPicPr>
            <a:picLocks noChangeAspect="1"/>
          </p:cNvPicPr>
          <p:nvPr/>
        </p:nvPicPr>
        <p:blipFill>
          <a:blip r:embed="rId3"/>
          <a:stretch>
            <a:fillRect/>
          </a:stretch>
        </p:blipFill>
        <p:spPr>
          <a:xfrm>
            <a:off x="1502982" y="1867887"/>
            <a:ext cx="5948855" cy="5012153"/>
          </a:xfrm>
          <a:prstGeom prst="rect">
            <a:avLst/>
          </a:prstGeom>
        </p:spPr>
      </p:pic>
    </p:spTree>
    <p:extLst>
      <p:ext uri="{BB962C8B-B14F-4D97-AF65-F5344CB8AC3E}">
        <p14:creationId xmlns:p14="http://schemas.microsoft.com/office/powerpoint/2010/main" val="752682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A5856-CB31-464F-AED3-78E979B4B09E}"/>
              </a:ext>
            </a:extLst>
          </p:cNvPr>
          <p:cNvSpPr>
            <a:spLocks noGrp="1"/>
          </p:cNvSpPr>
          <p:nvPr>
            <p:ph type="title"/>
          </p:nvPr>
        </p:nvSpPr>
        <p:spPr>
          <a:xfrm>
            <a:off x="914403" y="1135481"/>
            <a:ext cx="8106439" cy="529390"/>
          </a:xfrm>
          <a:solidFill>
            <a:schemeClr val="bg1"/>
          </a:solidFill>
          <a:ln>
            <a:solidFill>
              <a:schemeClr val="bg1"/>
            </a:solidFill>
          </a:ln>
        </p:spPr>
        <p:txBody>
          <a:bodyPr/>
          <a:lstStyle/>
          <a:p>
            <a:endParaRPr lang="en-GB" dirty="0"/>
          </a:p>
        </p:txBody>
      </p:sp>
      <p:graphicFrame>
        <p:nvGraphicFramePr>
          <p:cNvPr id="9" name="Table 4">
            <a:extLst>
              <a:ext uri="{FF2B5EF4-FFF2-40B4-BE49-F238E27FC236}">
                <a16:creationId xmlns:a16="http://schemas.microsoft.com/office/drawing/2014/main" id="{D212B285-C024-C542-8939-4266FA406B75}"/>
              </a:ext>
            </a:extLst>
          </p:cNvPr>
          <p:cNvGraphicFramePr>
            <a:graphicFrameLocks/>
          </p:cNvGraphicFramePr>
          <p:nvPr>
            <p:extLst>
              <p:ext uri="{D42A27DB-BD31-4B8C-83A1-F6EECF244321}">
                <p14:modId xmlns:p14="http://schemas.microsoft.com/office/powerpoint/2010/main" val="462949978"/>
              </p:ext>
            </p:extLst>
          </p:nvPr>
        </p:nvGraphicFramePr>
        <p:xfrm>
          <a:off x="42480" y="831723"/>
          <a:ext cx="9059041" cy="5729165"/>
        </p:xfrm>
        <a:graphic>
          <a:graphicData uri="http://schemas.openxmlformats.org/drawingml/2006/table">
            <a:tbl>
              <a:tblPr firstRow="1" bandRow="1">
                <a:tableStyleId>{69012ECD-51FC-41F1-AA8D-1B2483CD663E}</a:tableStyleId>
              </a:tblPr>
              <a:tblGrid>
                <a:gridCol w="988877">
                  <a:extLst>
                    <a:ext uri="{9D8B030D-6E8A-4147-A177-3AD203B41FA5}">
                      <a16:colId xmlns:a16="http://schemas.microsoft.com/office/drawing/2014/main" val="1304945294"/>
                    </a:ext>
                  </a:extLst>
                </a:gridCol>
                <a:gridCol w="6546236">
                  <a:extLst>
                    <a:ext uri="{9D8B030D-6E8A-4147-A177-3AD203B41FA5}">
                      <a16:colId xmlns:a16="http://schemas.microsoft.com/office/drawing/2014/main" val="967464725"/>
                    </a:ext>
                  </a:extLst>
                </a:gridCol>
                <a:gridCol w="1523928">
                  <a:extLst>
                    <a:ext uri="{9D8B030D-6E8A-4147-A177-3AD203B41FA5}">
                      <a16:colId xmlns:a16="http://schemas.microsoft.com/office/drawing/2014/main" val="1487218324"/>
                    </a:ext>
                  </a:extLst>
                </a:gridCol>
              </a:tblGrid>
              <a:tr h="1115064">
                <a:tc>
                  <a:txBody>
                    <a:bodyPr/>
                    <a:lstStyle/>
                    <a:p>
                      <a:pPr algn="ctr"/>
                      <a:r>
                        <a:rPr lang="en-GB" sz="1100" dirty="0">
                          <a:solidFill>
                            <a:schemeClr val="bg1"/>
                          </a:solidFill>
                        </a:rPr>
                        <a:t>Programme </a:t>
                      </a:r>
                    </a:p>
                  </a:txBody>
                  <a:tcPr marL="41028" marR="41028" marT="0" marB="0"/>
                </a:tc>
                <a:tc gridSpan="2">
                  <a:txBody>
                    <a:bodyPr/>
                    <a:lstStyle/>
                    <a:p>
                      <a:pPr algn="ctr"/>
                      <a:r>
                        <a:rPr lang="en-GB" sz="1800" dirty="0">
                          <a:solidFill>
                            <a:schemeClr val="bg1"/>
                          </a:solidFill>
                        </a:rPr>
                        <a:t>Achievements </a:t>
                      </a:r>
                    </a:p>
                  </a:txBody>
                  <a:tcPr marL="91150" marR="91150" marT="45575" marB="45575">
                    <a:lnB w="12700" cap="flat" cmpd="sng" algn="ctr">
                      <a:solidFill>
                        <a:schemeClr val="tx1"/>
                      </a:solidFill>
                      <a:prstDash val="solid"/>
                      <a:round/>
                      <a:headEnd type="none" w="med" len="med"/>
                      <a:tailEnd type="none" w="med" len="med"/>
                    </a:lnB>
                  </a:tcPr>
                </a:tc>
                <a:tc hMerge="1">
                  <a:txBody>
                    <a:bodyPr/>
                    <a:lstStyle/>
                    <a:p>
                      <a:pPr algn="ctr"/>
                      <a:endParaRPr lang="en-GB" sz="1800" dirty="0"/>
                    </a:p>
                  </a:txBody>
                  <a:tcPr/>
                </a:tc>
                <a:extLst>
                  <a:ext uri="{0D108BD9-81ED-4DB2-BD59-A6C34878D82A}">
                    <a16:rowId xmlns:a16="http://schemas.microsoft.com/office/drawing/2014/main" val="4101324573"/>
                  </a:ext>
                </a:extLst>
              </a:tr>
              <a:tr h="3048415">
                <a:tc>
                  <a:txBody>
                    <a:bodyPr/>
                    <a:lstStyle/>
                    <a:p>
                      <a:pPr algn="ctr"/>
                      <a:r>
                        <a:rPr lang="en-GB" sz="1100" b="1" dirty="0"/>
                        <a:t>Administration</a:t>
                      </a:r>
                    </a:p>
                    <a:p>
                      <a:pPr algn="ctr"/>
                      <a:endParaRPr lang="en-GB" sz="1000" b="1" dirty="0"/>
                    </a:p>
                    <a:p>
                      <a:pPr algn="ctr"/>
                      <a:r>
                        <a:rPr lang="en-GB" sz="1600" b="1" dirty="0"/>
                        <a:t>73% </a:t>
                      </a:r>
                    </a:p>
                  </a:txBody>
                  <a:tcPr marL="41028" marR="41028" marT="0" marB="0" vert="vert270">
                    <a:lnR w="12700" cap="flat" cmpd="sng" algn="ctr">
                      <a:solidFill>
                        <a:schemeClr val="tx1"/>
                      </a:solidFill>
                      <a:prstDash val="solid"/>
                      <a:round/>
                      <a:headEnd type="none" w="med" len="med"/>
                      <a:tailEnd type="none" w="med" len="med"/>
                    </a:lnR>
                    <a:solidFill>
                      <a:srgbClr val="92D050"/>
                    </a:solidFill>
                  </a:tcPr>
                </a:tc>
                <a:tc>
                  <a:txBody>
                    <a:bodyPr/>
                    <a:lstStyle/>
                    <a:p>
                      <a:pPr marL="171450" indent="-171450" fontAlgn="base">
                        <a:lnSpc>
                          <a:spcPct val="150000"/>
                        </a:lnSpc>
                        <a:spcBef>
                          <a:spcPct val="0"/>
                        </a:spcBef>
                        <a:spcAft>
                          <a:spcPct val="0"/>
                        </a:spcAft>
                        <a:buFont typeface="Arial" panose="020B0604020202020204" pitchFamily="34" charset="0"/>
                        <a:buChar char="•"/>
                        <a:defRPr/>
                      </a:pPr>
                      <a:endParaRPr lang="en-US" sz="800" b="0" dirty="0">
                        <a:solidFill>
                          <a:schemeClr val="tx1"/>
                        </a:solidFill>
                      </a:endParaRPr>
                    </a:p>
                    <a:p>
                      <a:pPr marL="17145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100% (100%) Procurement implemented through the open tender system</a:t>
                      </a:r>
                    </a:p>
                    <a:p>
                      <a:pPr marL="17145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100% (100%) Rand value of tenders above R30 million to be sub-contracted to SMMEs</a:t>
                      </a:r>
                    </a:p>
                    <a:p>
                      <a:pPr marL="17145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100% (80%) Procurement that targets BBBEE compliant empowering suppliers</a:t>
                      </a:r>
                    </a:p>
                    <a:p>
                      <a:pPr marL="17145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100% (15%) Procurement that targets on EME’s.</a:t>
                      </a:r>
                    </a:p>
                    <a:p>
                      <a:pPr marL="17145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100% (15%) Procurement that targets on QSE’s.</a:t>
                      </a:r>
                    </a:p>
                    <a:p>
                      <a:pPr marL="17145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100% (50%) Procurement that targets on Black owned enterprises</a:t>
                      </a:r>
                    </a:p>
                    <a:p>
                      <a:pPr marL="17145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100% (75%) Procurement that targets on locally manufactured goods</a:t>
                      </a:r>
                    </a:p>
                    <a:p>
                      <a:pPr marL="171450" indent="-171450" algn="l" defTabSz="457200" rtl="0" eaLnBrk="1" fontAlgn="base" latinLnBrk="0" hangingPunct="1">
                        <a:lnSpc>
                          <a:spcPct val="150000"/>
                        </a:lnSpc>
                        <a:spcBef>
                          <a:spcPct val="0"/>
                        </a:spcBef>
                        <a:spcAft>
                          <a:spcPct val="0"/>
                        </a:spcAft>
                        <a:buFont typeface="Arial" panose="020B0604020202020204" pitchFamily="34" charset="0"/>
                        <a:buChar char="•"/>
                        <a:defRPr/>
                      </a:pPr>
                      <a:r>
                        <a:rPr lang="en-US" sz="800" b="0" dirty="0">
                          <a:solidFill>
                            <a:schemeClr val="tx1"/>
                          </a:solidFill>
                        </a:rPr>
                        <a:t>8% (0.2%) Procurement that targets on </a:t>
                      </a:r>
                      <a:r>
                        <a:rPr lang="en-US" sz="800" b="0" kern="1200" dirty="0">
                          <a:solidFill>
                            <a:schemeClr val="tx1"/>
                          </a:solidFill>
                          <a:latin typeface="+mn-lt"/>
                          <a:ea typeface="+mn-ea"/>
                          <a:cs typeface="+mn-cs"/>
                        </a:rPr>
                        <a:t>enterprises in the institutions supplier database</a:t>
                      </a:r>
                    </a:p>
                    <a:p>
                      <a:pPr marL="171450" indent="-171450" algn="l" defTabSz="457200" rtl="0" eaLnBrk="1" fontAlgn="base" latinLnBrk="0" hangingPunct="1">
                        <a:lnSpc>
                          <a:spcPct val="150000"/>
                        </a:lnSpc>
                        <a:spcBef>
                          <a:spcPct val="0"/>
                        </a:spcBef>
                        <a:spcAft>
                          <a:spcPct val="0"/>
                        </a:spcAft>
                        <a:buFont typeface="Arial" panose="020B0604020202020204" pitchFamily="34" charset="0"/>
                        <a:buChar char="•"/>
                        <a:defRPr/>
                      </a:pPr>
                      <a:r>
                        <a:rPr lang="en-US" sz="800" b="0" kern="1200" dirty="0">
                          <a:solidFill>
                            <a:schemeClr val="tx1"/>
                          </a:solidFill>
                          <a:latin typeface="+mn-lt"/>
                          <a:ea typeface="+mn-ea"/>
                          <a:cs typeface="+mn-cs"/>
                        </a:rPr>
                        <a:t>0.49% (0.1%) procurement that targets on enterprises that are outside the institutions database</a:t>
                      </a:r>
                    </a:p>
                    <a:p>
                      <a:pPr marL="171450" indent="-171450" algn="l" defTabSz="457200" rtl="0" eaLnBrk="1" fontAlgn="base" latinLnBrk="0" hangingPunct="1">
                        <a:lnSpc>
                          <a:spcPct val="150000"/>
                        </a:lnSpc>
                        <a:spcBef>
                          <a:spcPct val="0"/>
                        </a:spcBef>
                        <a:spcAft>
                          <a:spcPct val="0"/>
                        </a:spcAft>
                        <a:buFont typeface="Arial" panose="020B0604020202020204" pitchFamily="34" charset="0"/>
                        <a:buChar char="•"/>
                        <a:defRPr/>
                      </a:pPr>
                      <a:r>
                        <a:rPr lang="en-US" sz="800" b="0" kern="1200" dirty="0">
                          <a:solidFill>
                            <a:schemeClr val="tx1"/>
                          </a:solidFill>
                          <a:latin typeface="+mn-lt"/>
                          <a:ea typeface="+mn-ea"/>
                          <a:cs typeface="+mn-cs"/>
                        </a:rPr>
                        <a:t>8% (0.1%) Total procurement that targets on collective ownership or group of beneficiaries or equipment that will benefit more than one beneficiary.</a:t>
                      </a:r>
                    </a:p>
                    <a:p>
                      <a:pPr marL="171450" indent="-171450" algn="l" defTabSz="457200" rtl="0" eaLnBrk="1" fontAlgn="base" latinLnBrk="0" hangingPunct="1">
                        <a:lnSpc>
                          <a:spcPct val="150000"/>
                        </a:lnSpc>
                        <a:spcBef>
                          <a:spcPct val="0"/>
                        </a:spcBef>
                        <a:spcAft>
                          <a:spcPct val="0"/>
                        </a:spcAft>
                        <a:buFont typeface="Arial" panose="020B0604020202020204" pitchFamily="34" charset="0"/>
                        <a:buChar char="•"/>
                        <a:defRPr/>
                      </a:pPr>
                      <a:r>
                        <a:rPr lang="en-US" sz="800" b="0" kern="1200" dirty="0">
                          <a:solidFill>
                            <a:schemeClr val="tx1"/>
                          </a:solidFill>
                          <a:latin typeface="+mn-lt"/>
                          <a:ea typeface="+mn-ea"/>
                          <a:cs typeface="+mn-cs"/>
                        </a:rPr>
                        <a:t>62% (50%) Women employed at SMS level within the </a:t>
                      </a:r>
                      <a:r>
                        <a:rPr lang="en-US" sz="800" b="0" dirty="0">
                          <a:solidFill>
                            <a:schemeClr val="tx1"/>
                          </a:solidFill>
                        </a:rPr>
                        <a:t>department.</a:t>
                      </a:r>
                    </a:p>
                    <a:p>
                      <a:pPr marL="17145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3% (2%) People with disabilities employed within the department</a:t>
                      </a:r>
                    </a:p>
                    <a:p>
                      <a:pPr marL="17145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9% (10%) Vacancy rate maintained below 10%</a:t>
                      </a:r>
                    </a:p>
                    <a:p>
                      <a:pPr marL="17145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100% (60%) Black people employed in executive management positions</a:t>
                      </a:r>
                    </a:p>
                    <a:p>
                      <a:pPr marL="17145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67% (30%) Black women employed in executive management positions</a:t>
                      </a:r>
                    </a:p>
                    <a:p>
                      <a:pPr marL="17145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96% (60%) Black people employed in Senior Management positions</a:t>
                      </a:r>
                    </a:p>
                    <a:p>
                      <a:pPr marL="17145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88% (75%) Black people employed in middle management positions</a:t>
                      </a:r>
                    </a:p>
                    <a:p>
                      <a:pPr marL="17145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92% (88%) Black people employed in junior management positions</a:t>
                      </a:r>
                    </a:p>
                    <a:p>
                      <a:pPr marL="17145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47% (44%) Black women employed in junior management positions</a:t>
                      </a:r>
                    </a:p>
                    <a:p>
                      <a:pPr marL="17145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100% (100%) Bursaries awarded to Black students</a:t>
                      </a:r>
                    </a:p>
                    <a:p>
                      <a:pPr marL="17145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5% (5%) Interns placed in the department</a:t>
                      </a:r>
                    </a:p>
                    <a:p>
                      <a:pPr marL="17145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100% (100%) Interns recruited in the vacancies under Environmental Services</a:t>
                      </a:r>
                    </a:p>
                    <a:p>
                      <a:pPr marL="17145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100% (70%) Ntirhisano commitments achieved </a:t>
                      </a:r>
                    </a:p>
                    <a:p>
                      <a:pPr marL="17145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1 628 (750) work opportunities created through Tshepo 1 million</a:t>
                      </a:r>
                    </a:p>
                  </a:txBody>
                  <a:tcPr marL="41028" marR="41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fontAlgn="base">
                        <a:lnSpc>
                          <a:spcPct val="100000"/>
                        </a:lnSpc>
                        <a:spcBef>
                          <a:spcPct val="0"/>
                        </a:spcBef>
                        <a:spcAft>
                          <a:spcPct val="0"/>
                        </a:spcAft>
                        <a:buFont typeface="Arial" panose="020B0604020202020204" pitchFamily="34" charset="0"/>
                        <a:buNone/>
                        <a:defRPr/>
                      </a:pPr>
                      <a:r>
                        <a:rPr lang="en-US" sz="800" b="1" dirty="0">
                          <a:solidFill>
                            <a:schemeClr val="tx1"/>
                          </a:solidFill>
                        </a:rPr>
                        <a:t>%</a:t>
                      </a:r>
                      <a:r>
                        <a:rPr lang="en-US" sz="800" b="1" baseline="0" dirty="0">
                          <a:solidFill>
                            <a:schemeClr val="tx1"/>
                          </a:solidFill>
                        </a:rPr>
                        <a:t> Achievement against Annual Target</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100%</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100%</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100%</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100%</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100%</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100%</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100%</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100%</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100%</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100%</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62%</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150%</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9%</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100%</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67%</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96%</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88%</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92%</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47%</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100%</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100%</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100%</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100%</a:t>
                      </a:r>
                    </a:p>
                    <a:p>
                      <a:pPr marL="0" indent="0" fontAlgn="base">
                        <a:lnSpc>
                          <a:spcPct val="150000"/>
                        </a:lnSpc>
                        <a:spcBef>
                          <a:spcPct val="0"/>
                        </a:spcBef>
                        <a:spcAft>
                          <a:spcPct val="0"/>
                        </a:spcAft>
                        <a:buFont typeface="Arial" panose="020B0604020202020204" pitchFamily="34" charset="0"/>
                        <a:buNone/>
                        <a:defRPr/>
                      </a:pPr>
                      <a:r>
                        <a:rPr lang="en-US" sz="800" b="1" baseline="0" dirty="0">
                          <a:solidFill>
                            <a:schemeClr val="tx1"/>
                          </a:solidFill>
                        </a:rPr>
                        <a:t>211%</a:t>
                      </a:r>
                    </a:p>
                  </a:txBody>
                  <a:tcPr marL="41028" marR="41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0783275"/>
                  </a:ext>
                </a:extLst>
              </a:tr>
            </a:tbl>
          </a:graphicData>
        </a:graphic>
      </p:graphicFrame>
      <p:sp>
        <p:nvSpPr>
          <p:cNvPr id="10" name="Slide Number Placeholder 9">
            <a:extLst>
              <a:ext uri="{FF2B5EF4-FFF2-40B4-BE49-F238E27FC236}">
                <a16:creationId xmlns:a16="http://schemas.microsoft.com/office/drawing/2014/main" id="{0A892D58-3C39-EF4C-BAB2-0019C61DB4D2}"/>
              </a:ext>
            </a:extLst>
          </p:cNvPr>
          <p:cNvSpPr>
            <a:spLocks noGrp="1"/>
          </p:cNvSpPr>
          <p:nvPr>
            <p:ph type="sldNum" sz="quarter" idx="12"/>
          </p:nvPr>
        </p:nvSpPr>
        <p:spPr/>
        <p:txBody>
          <a:bodyPr/>
          <a:lstStyle/>
          <a:p>
            <a:fld id="{093862CD-2CE4-D846-9F15-15300DCE1BBC}" type="slidenum">
              <a:rPr lang="en-US" smtClean="0"/>
              <a:pPr/>
              <a:t>7</a:t>
            </a:fld>
            <a:endParaRPr lang="en-US" dirty="0"/>
          </a:p>
        </p:txBody>
      </p:sp>
    </p:spTree>
    <p:extLst>
      <p:ext uri="{BB962C8B-B14F-4D97-AF65-F5344CB8AC3E}">
        <p14:creationId xmlns:p14="http://schemas.microsoft.com/office/powerpoint/2010/main" val="18343093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A5856-CB31-464F-AED3-78E979B4B09E}"/>
              </a:ext>
            </a:extLst>
          </p:cNvPr>
          <p:cNvSpPr>
            <a:spLocks noGrp="1"/>
          </p:cNvSpPr>
          <p:nvPr>
            <p:ph type="title"/>
          </p:nvPr>
        </p:nvSpPr>
        <p:spPr>
          <a:xfrm>
            <a:off x="914403" y="1135481"/>
            <a:ext cx="8106439" cy="529390"/>
          </a:xfrm>
          <a:solidFill>
            <a:schemeClr val="bg1"/>
          </a:solidFill>
          <a:ln>
            <a:solidFill>
              <a:schemeClr val="bg1"/>
            </a:solidFill>
          </a:ln>
        </p:spPr>
        <p:txBody>
          <a:bodyPr/>
          <a:lstStyle/>
          <a:p>
            <a:endParaRPr lang="en-GB" dirty="0"/>
          </a:p>
        </p:txBody>
      </p:sp>
      <p:graphicFrame>
        <p:nvGraphicFramePr>
          <p:cNvPr id="9" name="Table 4">
            <a:extLst>
              <a:ext uri="{FF2B5EF4-FFF2-40B4-BE49-F238E27FC236}">
                <a16:creationId xmlns:a16="http://schemas.microsoft.com/office/drawing/2014/main" id="{D212B285-C024-C542-8939-4266FA406B75}"/>
              </a:ext>
            </a:extLst>
          </p:cNvPr>
          <p:cNvGraphicFramePr>
            <a:graphicFrameLocks/>
          </p:cNvGraphicFramePr>
          <p:nvPr>
            <p:extLst>
              <p:ext uri="{D42A27DB-BD31-4B8C-83A1-F6EECF244321}">
                <p14:modId xmlns:p14="http://schemas.microsoft.com/office/powerpoint/2010/main" val="5925450"/>
              </p:ext>
            </p:extLst>
          </p:nvPr>
        </p:nvGraphicFramePr>
        <p:xfrm>
          <a:off x="42480" y="794673"/>
          <a:ext cx="9059041" cy="7296051"/>
        </p:xfrm>
        <a:graphic>
          <a:graphicData uri="http://schemas.openxmlformats.org/drawingml/2006/table">
            <a:tbl>
              <a:tblPr firstRow="1" bandRow="1">
                <a:tableStyleId>{69012ECD-51FC-41F1-AA8D-1B2483CD663E}</a:tableStyleId>
              </a:tblPr>
              <a:tblGrid>
                <a:gridCol w="837414">
                  <a:extLst>
                    <a:ext uri="{9D8B030D-6E8A-4147-A177-3AD203B41FA5}">
                      <a16:colId xmlns:a16="http://schemas.microsoft.com/office/drawing/2014/main" val="1304945294"/>
                    </a:ext>
                  </a:extLst>
                </a:gridCol>
                <a:gridCol w="7212054">
                  <a:extLst>
                    <a:ext uri="{9D8B030D-6E8A-4147-A177-3AD203B41FA5}">
                      <a16:colId xmlns:a16="http://schemas.microsoft.com/office/drawing/2014/main" val="967464725"/>
                    </a:ext>
                  </a:extLst>
                </a:gridCol>
                <a:gridCol w="1009573">
                  <a:extLst>
                    <a:ext uri="{9D8B030D-6E8A-4147-A177-3AD203B41FA5}">
                      <a16:colId xmlns:a16="http://schemas.microsoft.com/office/drawing/2014/main" val="1487218324"/>
                    </a:ext>
                  </a:extLst>
                </a:gridCol>
              </a:tblGrid>
              <a:tr h="339567">
                <a:tc>
                  <a:txBody>
                    <a:bodyPr/>
                    <a:lstStyle/>
                    <a:p>
                      <a:pPr algn="ctr"/>
                      <a:r>
                        <a:rPr lang="en-GB" sz="1000" dirty="0">
                          <a:solidFill>
                            <a:schemeClr val="bg1"/>
                          </a:solidFill>
                        </a:rPr>
                        <a:t>Programme </a:t>
                      </a:r>
                    </a:p>
                  </a:txBody>
                  <a:tcPr marL="41028" marR="41028" marT="0" marB="0"/>
                </a:tc>
                <a:tc gridSpan="2">
                  <a:txBody>
                    <a:bodyPr/>
                    <a:lstStyle/>
                    <a:p>
                      <a:pPr algn="ctr"/>
                      <a:r>
                        <a:rPr lang="en-GB" sz="1800" dirty="0">
                          <a:solidFill>
                            <a:schemeClr val="bg1"/>
                          </a:solidFill>
                        </a:rPr>
                        <a:t>Achievements </a:t>
                      </a:r>
                    </a:p>
                  </a:txBody>
                  <a:tcPr marL="91150" marR="91150" marT="45575" marB="45575">
                    <a:lnB w="12700" cap="flat" cmpd="sng" algn="ctr">
                      <a:solidFill>
                        <a:schemeClr val="tx1"/>
                      </a:solidFill>
                      <a:prstDash val="solid"/>
                      <a:round/>
                      <a:headEnd type="none" w="med" len="med"/>
                      <a:tailEnd type="none" w="med" len="med"/>
                    </a:lnB>
                  </a:tcPr>
                </a:tc>
                <a:tc hMerge="1">
                  <a:txBody>
                    <a:bodyPr/>
                    <a:lstStyle/>
                    <a:p>
                      <a:pPr algn="ctr"/>
                      <a:endParaRPr lang="en-GB" sz="1800" dirty="0"/>
                    </a:p>
                  </a:txBody>
                  <a:tcPr/>
                </a:tc>
                <a:extLst>
                  <a:ext uri="{0D108BD9-81ED-4DB2-BD59-A6C34878D82A}">
                    <a16:rowId xmlns:a16="http://schemas.microsoft.com/office/drawing/2014/main" val="4101324573"/>
                  </a:ext>
                </a:extLst>
              </a:tr>
              <a:tr h="6269450">
                <a:tc>
                  <a:txBody>
                    <a:bodyPr/>
                    <a:lstStyle/>
                    <a:p>
                      <a:pPr algn="ctr"/>
                      <a:r>
                        <a:rPr lang="en-GB" sz="1400" b="1" dirty="0">
                          <a:solidFill>
                            <a:srgbClr val="000000"/>
                          </a:solidFill>
                        </a:rPr>
                        <a:t>Agriculture</a:t>
                      </a:r>
                      <a:r>
                        <a:rPr lang="en-GB" sz="1400" b="1" dirty="0">
                          <a:solidFill>
                            <a:schemeClr val="bg1"/>
                          </a:solidFill>
                        </a:rPr>
                        <a:t> </a:t>
                      </a:r>
                      <a:endParaRPr lang="en-GB" sz="1100" dirty="0">
                        <a:solidFill>
                          <a:schemeClr val="bg1"/>
                        </a:solidFill>
                      </a:endParaRPr>
                    </a:p>
                    <a:p>
                      <a:pPr algn="ctr"/>
                      <a:r>
                        <a:rPr lang="en-GB" sz="1400" b="1" dirty="0">
                          <a:solidFill>
                            <a:srgbClr val="000000"/>
                          </a:solidFill>
                        </a:rPr>
                        <a:t>90%</a:t>
                      </a:r>
                    </a:p>
                  </a:txBody>
                  <a:tcPr marL="41028" marR="41028" marT="0" marB="0" vert="vert270">
                    <a:lnR w="12700" cap="flat" cmpd="sng" algn="ctr">
                      <a:solidFill>
                        <a:schemeClr val="tx1"/>
                      </a:solidFill>
                      <a:prstDash val="solid"/>
                      <a:round/>
                      <a:headEnd type="none" w="med" len="med"/>
                      <a:tailEnd type="none" w="med" len="med"/>
                    </a:lnR>
                    <a:solidFill>
                      <a:srgbClr val="92D050"/>
                    </a:solidFill>
                  </a:tcPr>
                </a:tc>
                <a:tc>
                  <a:txBody>
                    <a:bodyPr/>
                    <a:lstStyle/>
                    <a:p>
                      <a:pPr marL="171450" lvl="0" indent="-171450" fontAlgn="base">
                        <a:lnSpc>
                          <a:spcPct val="150000"/>
                        </a:lnSpc>
                        <a:spcBef>
                          <a:spcPct val="0"/>
                        </a:spcBef>
                        <a:spcAft>
                          <a:spcPct val="0"/>
                        </a:spcAft>
                        <a:buFont typeface="Arial" panose="020B0604020202020204" pitchFamily="34" charset="0"/>
                        <a:buChar char="•"/>
                        <a:defRPr/>
                      </a:pPr>
                      <a:r>
                        <a:rPr lang="en-ZA" sz="800" b="0" kern="0" dirty="0">
                          <a:solidFill>
                            <a:schemeClr val="tx1"/>
                          </a:solidFill>
                        </a:rPr>
                        <a:t>342 (100) Green jobs created</a:t>
                      </a:r>
                    </a:p>
                    <a:p>
                      <a:pPr marL="171450" lvl="0" indent="-171450" fontAlgn="base">
                        <a:lnSpc>
                          <a:spcPct val="150000"/>
                        </a:lnSpc>
                        <a:spcBef>
                          <a:spcPct val="0"/>
                        </a:spcBef>
                        <a:spcAft>
                          <a:spcPct val="0"/>
                        </a:spcAft>
                        <a:buFont typeface="Arial" panose="020B0604020202020204" pitchFamily="34" charset="0"/>
                        <a:buChar char="•"/>
                        <a:defRPr/>
                      </a:pPr>
                      <a:r>
                        <a:rPr lang="en-ZA" sz="800" b="0" kern="0" dirty="0">
                          <a:solidFill>
                            <a:schemeClr val="tx1"/>
                          </a:solidFill>
                        </a:rPr>
                        <a:t>152 (20) </a:t>
                      </a:r>
                      <a:r>
                        <a:rPr lang="en-US" sz="800" b="0" kern="0" dirty="0">
                          <a:solidFill>
                            <a:schemeClr val="tx1"/>
                          </a:solidFill>
                        </a:rPr>
                        <a:t>hectares of cultivated land under Conservation Agricultural practices </a:t>
                      </a:r>
                      <a:endParaRPr lang="en-ZA" sz="800" b="0" kern="0" dirty="0">
                        <a:solidFill>
                          <a:schemeClr val="tx1"/>
                        </a:solidFill>
                      </a:endParaRPr>
                    </a:p>
                    <a:p>
                      <a:pPr marL="171450" lvl="0" indent="-171450" fontAlgn="base">
                        <a:lnSpc>
                          <a:spcPct val="150000"/>
                        </a:lnSpc>
                        <a:spcBef>
                          <a:spcPct val="0"/>
                        </a:spcBef>
                        <a:spcAft>
                          <a:spcPct val="0"/>
                        </a:spcAft>
                        <a:buFont typeface="Arial" panose="020B0604020202020204" pitchFamily="34" charset="0"/>
                        <a:buChar char="•"/>
                        <a:defRPr/>
                      </a:pPr>
                      <a:r>
                        <a:rPr lang="en-ZA" sz="800" b="0" kern="0" dirty="0">
                          <a:solidFill>
                            <a:schemeClr val="tx1"/>
                          </a:solidFill>
                        </a:rPr>
                        <a:t>1(1)  Agro-ecosystem management plan was developed in Q4.</a:t>
                      </a:r>
                    </a:p>
                    <a:p>
                      <a:pPr marL="171450" lvl="0" indent="-171450" fontAlgn="base">
                        <a:lnSpc>
                          <a:spcPct val="150000"/>
                        </a:lnSpc>
                        <a:spcBef>
                          <a:spcPct val="0"/>
                        </a:spcBef>
                        <a:spcAft>
                          <a:spcPct val="0"/>
                        </a:spcAft>
                        <a:buFont typeface="Arial" panose="020B0604020202020204" pitchFamily="34" charset="0"/>
                        <a:buChar char="•"/>
                        <a:defRPr/>
                      </a:pPr>
                      <a:r>
                        <a:rPr lang="en-ZA" sz="800" b="0" kern="0" dirty="0">
                          <a:solidFill>
                            <a:schemeClr val="tx1"/>
                          </a:solidFill>
                        </a:rPr>
                        <a:t>64 (20) Farm management plans were developed in Q4. </a:t>
                      </a:r>
                      <a:r>
                        <a:rPr lang="en-US" sz="800" b="0" kern="0" dirty="0">
                          <a:solidFill>
                            <a:schemeClr val="tx1"/>
                          </a:solidFill>
                        </a:rPr>
                        <a:t> More farm assessment requests were received from farmers and other government institutions.</a:t>
                      </a:r>
                    </a:p>
                    <a:p>
                      <a:pPr marL="171450" lvl="0" indent="-171450" fontAlgn="base">
                        <a:lnSpc>
                          <a:spcPct val="150000"/>
                        </a:lnSpc>
                        <a:spcBef>
                          <a:spcPct val="0"/>
                        </a:spcBef>
                        <a:spcAft>
                          <a:spcPct val="0"/>
                        </a:spcAft>
                        <a:buFont typeface="Arial" panose="020B0604020202020204" pitchFamily="34" charset="0"/>
                        <a:buChar char="•"/>
                        <a:defRPr/>
                      </a:pPr>
                      <a:r>
                        <a:rPr lang="en-US" sz="800" b="0" kern="0" dirty="0">
                          <a:solidFill>
                            <a:schemeClr val="tx1"/>
                          </a:solidFill>
                        </a:rPr>
                        <a:t>1(1) Disaster Relief Scheme was managed in Q4.</a:t>
                      </a:r>
                    </a:p>
                    <a:p>
                      <a:pPr marL="171450" lvl="0" indent="-171450" fontAlgn="base">
                        <a:lnSpc>
                          <a:spcPct val="150000"/>
                        </a:lnSpc>
                        <a:spcBef>
                          <a:spcPct val="0"/>
                        </a:spcBef>
                        <a:spcAft>
                          <a:spcPct val="0"/>
                        </a:spcAft>
                        <a:buFont typeface="Arial" panose="020B0604020202020204" pitchFamily="34" charset="0"/>
                        <a:buChar char="•"/>
                        <a:defRPr/>
                      </a:pPr>
                      <a:r>
                        <a:rPr lang="en-US" sz="800" b="0" kern="0" dirty="0">
                          <a:solidFill>
                            <a:schemeClr val="tx1"/>
                          </a:solidFill>
                        </a:rPr>
                        <a:t>1 (1) Awareness campaigns on disaster risk reduction was conducted in Q4.</a:t>
                      </a:r>
                    </a:p>
                    <a:p>
                      <a:pPr marL="171450" lvl="0" indent="-171450" fontAlgn="base">
                        <a:lnSpc>
                          <a:spcPct val="150000"/>
                        </a:lnSpc>
                        <a:spcBef>
                          <a:spcPct val="0"/>
                        </a:spcBef>
                        <a:spcAft>
                          <a:spcPct val="0"/>
                        </a:spcAft>
                        <a:buFont typeface="Arial" panose="020B0604020202020204" pitchFamily="34" charset="0"/>
                        <a:buChar char="•"/>
                        <a:defRPr/>
                      </a:pPr>
                      <a:r>
                        <a:rPr lang="en-US" sz="800" b="0" kern="0" dirty="0">
                          <a:solidFill>
                            <a:schemeClr val="tx1"/>
                          </a:solidFill>
                        </a:rPr>
                        <a:t>1 (1) Surveys on uptake for early warning information was conducted in Q4.</a:t>
                      </a:r>
                    </a:p>
                    <a:p>
                      <a:pPr marL="171450" lvl="0" indent="-171450" fontAlgn="base">
                        <a:lnSpc>
                          <a:spcPct val="150000"/>
                        </a:lnSpc>
                        <a:spcBef>
                          <a:spcPct val="0"/>
                        </a:spcBef>
                        <a:spcAft>
                          <a:spcPct val="0"/>
                        </a:spcAft>
                        <a:buFont typeface="Arial" panose="020B0604020202020204" pitchFamily="34" charset="0"/>
                        <a:buChar char="•"/>
                        <a:defRPr/>
                      </a:pPr>
                      <a:r>
                        <a:rPr lang="en-US" sz="800" b="0" kern="0" dirty="0">
                          <a:solidFill>
                            <a:schemeClr val="tx1"/>
                          </a:solidFill>
                        </a:rPr>
                        <a:t>7 (3) Producers supported in the Red Meat commodity in Q4.</a:t>
                      </a:r>
                    </a:p>
                    <a:p>
                      <a:pPr marL="171450" lvl="0" indent="-171450" fontAlgn="base">
                        <a:lnSpc>
                          <a:spcPct val="150000"/>
                        </a:lnSpc>
                        <a:spcBef>
                          <a:spcPct val="0"/>
                        </a:spcBef>
                        <a:spcAft>
                          <a:spcPct val="0"/>
                        </a:spcAft>
                        <a:buFont typeface="Arial" panose="020B0604020202020204" pitchFamily="34" charset="0"/>
                        <a:buChar char="•"/>
                        <a:defRPr/>
                      </a:pPr>
                      <a:r>
                        <a:rPr lang="en-US" sz="800" b="0" kern="0" dirty="0">
                          <a:solidFill>
                            <a:schemeClr val="tx1"/>
                          </a:solidFill>
                        </a:rPr>
                        <a:t>11 (10) Producers were supported in the Grain commodity in Q4.</a:t>
                      </a:r>
                    </a:p>
                    <a:p>
                      <a:pPr marL="171450" lvl="0" indent="-171450" fontAlgn="base">
                        <a:lnSpc>
                          <a:spcPct val="150000"/>
                        </a:lnSpc>
                        <a:spcBef>
                          <a:spcPct val="0"/>
                        </a:spcBef>
                        <a:spcAft>
                          <a:spcPct val="0"/>
                        </a:spcAft>
                        <a:buFont typeface="Arial" panose="020B0604020202020204" pitchFamily="34" charset="0"/>
                        <a:buChar char="•"/>
                        <a:defRPr/>
                      </a:pPr>
                      <a:r>
                        <a:rPr lang="en-US" sz="800" b="0" kern="0" dirty="0">
                          <a:solidFill>
                            <a:schemeClr val="tx1"/>
                          </a:solidFill>
                        </a:rPr>
                        <a:t>2 (1) Producers supported in the Citrus commodity</a:t>
                      </a:r>
                    </a:p>
                    <a:p>
                      <a:pPr marL="171450" lvl="0" indent="-171450" fontAlgn="base">
                        <a:lnSpc>
                          <a:spcPct val="150000"/>
                        </a:lnSpc>
                        <a:spcBef>
                          <a:spcPct val="0"/>
                        </a:spcBef>
                        <a:spcAft>
                          <a:spcPct val="0"/>
                        </a:spcAft>
                        <a:buFont typeface="Arial" panose="020B0604020202020204" pitchFamily="34" charset="0"/>
                        <a:buChar char="•"/>
                        <a:defRPr/>
                      </a:pPr>
                      <a:r>
                        <a:rPr lang="en-US" sz="800" b="0" kern="0" dirty="0">
                          <a:solidFill>
                            <a:schemeClr val="tx1"/>
                          </a:solidFill>
                        </a:rPr>
                        <a:t>65 (15)</a:t>
                      </a:r>
                      <a:r>
                        <a:rPr lang="en-US" sz="800" b="0" kern="0" dirty="0">
                          <a:solidFill>
                            <a:srgbClr val="FF0000"/>
                          </a:solidFill>
                        </a:rPr>
                        <a:t> </a:t>
                      </a:r>
                      <a:r>
                        <a:rPr lang="en-US" sz="800" b="0" kern="0" dirty="0">
                          <a:solidFill>
                            <a:schemeClr val="tx1"/>
                          </a:solidFill>
                        </a:rPr>
                        <a:t>Women producers were supported with production inputs.</a:t>
                      </a:r>
                    </a:p>
                    <a:p>
                      <a:pPr marL="171450" lvl="0" indent="-171450" fontAlgn="base">
                        <a:lnSpc>
                          <a:spcPct val="150000"/>
                        </a:lnSpc>
                        <a:spcBef>
                          <a:spcPct val="0"/>
                        </a:spcBef>
                        <a:spcAft>
                          <a:spcPct val="0"/>
                        </a:spcAft>
                        <a:buFont typeface="Arial" panose="020B0604020202020204" pitchFamily="34" charset="0"/>
                        <a:buChar char="•"/>
                        <a:defRPr/>
                      </a:pPr>
                      <a:r>
                        <a:rPr lang="en-US" sz="800" b="0" kern="0" dirty="0">
                          <a:solidFill>
                            <a:schemeClr val="tx1"/>
                          </a:solidFill>
                        </a:rPr>
                        <a:t>3 348 (1 147) Hectares planted for food production in Q4.</a:t>
                      </a:r>
                    </a:p>
                    <a:p>
                      <a:pPr marL="171450" lvl="0" indent="-171450" fontAlgn="base">
                        <a:lnSpc>
                          <a:spcPct val="150000"/>
                        </a:lnSpc>
                        <a:spcBef>
                          <a:spcPct val="0"/>
                        </a:spcBef>
                        <a:spcAft>
                          <a:spcPct val="0"/>
                        </a:spcAft>
                        <a:buFont typeface="Arial" panose="020B0604020202020204" pitchFamily="34" charset="0"/>
                        <a:buChar char="•"/>
                        <a:defRPr/>
                      </a:pPr>
                      <a:r>
                        <a:rPr lang="en-US" sz="800" b="0" kern="0" dirty="0">
                          <a:solidFill>
                            <a:schemeClr val="tx1"/>
                          </a:solidFill>
                        </a:rPr>
                        <a:t>13 (13) Smallholder producers were </a:t>
                      </a:r>
                      <a:r>
                        <a:rPr lang="en-US" sz="800" b="0" kern="0" dirty="0" err="1">
                          <a:solidFill>
                            <a:schemeClr val="tx1"/>
                          </a:solidFill>
                        </a:rPr>
                        <a:t>commercialised</a:t>
                      </a:r>
                      <a:r>
                        <a:rPr lang="en-US" sz="800" b="0" kern="0" dirty="0">
                          <a:solidFill>
                            <a:schemeClr val="tx1"/>
                          </a:solidFill>
                        </a:rPr>
                        <a:t> in Q4.</a:t>
                      </a:r>
                    </a:p>
                    <a:p>
                      <a:pPr marL="171450" lvl="0" indent="-171450" fontAlgn="base">
                        <a:lnSpc>
                          <a:spcPct val="150000"/>
                        </a:lnSpc>
                        <a:spcBef>
                          <a:spcPct val="0"/>
                        </a:spcBef>
                        <a:spcAft>
                          <a:spcPct val="0"/>
                        </a:spcAft>
                        <a:buFont typeface="Arial" panose="020B0604020202020204" pitchFamily="34" charset="0"/>
                        <a:buChar char="•"/>
                        <a:defRPr/>
                      </a:pPr>
                      <a:r>
                        <a:rPr lang="en-US" sz="800" b="0" kern="0" dirty="0">
                          <a:solidFill>
                            <a:schemeClr val="tx1"/>
                          </a:solidFill>
                        </a:rPr>
                        <a:t> 139 (65) Smallholder producers were  supported with piggery, poultry feed and vegetable production inputs in Q4.</a:t>
                      </a:r>
                    </a:p>
                    <a:p>
                      <a:pPr marL="171450" lvl="0" indent="-171450" fontAlgn="base">
                        <a:lnSpc>
                          <a:spcPct val="150000"/>
                        </a:lnSpc>
                        <a:spcBef>
                          <a:spcPct val="0"/>
                        </a:spcBef>
                        <a:spcAft>
                          <a:spcPct val="0"/>
                        </a:spcAft>
                        <a:buFont typeface="Arial" panose="020B0604020202020204" pitchFamily="34" charset="0"/>
                        <a:buChar char="•"/>
                        <a:defRPr/>
                      </a:pPr>
                      <a:r>
                        <a:rPr lang="en-US" sz="800" b="0" kern="0" dirty="0">
                          <a:solidFill>
                            <a:schemeClr val="tx1"/>
                          </a:solidFill>
                        </a:rPr>
                        <a:t>58 (35) Smallholder producers were supported with piggery, poultry feed and vegetable production inputs to produce food in Sedibeng and West Rand in Q4.</a:t>
                      </a:r>
                    </a:p>
                    <a:p>
                      <a:pPr marL="171450" lvl="0" indent="-171450" fontAlgn="base">
                        <a:lnSpc>
                          <a:spcPct val="150000"/>
                        </a:lnSpc>
                        <a:spcBef>
                          <a:spcPct val="0"/>
                        </a:spcBef>
                        <a:spcAft>
                          <a:spcPct val="0"/>
                        </a:spcAft>
                        <a:buFont typeface="Arial" panose="020B0604020202020204" pitchFamily="34" charset="0"/>
                        <a:buChar char="•"/>
                        <a:defRPr/>
                      </a:pPr>
                      <a:r>
                        <a:rPr lang="en-US" sz="800" b="0" kern="0" dirty="0">
                          <a:solidFill>
                            <a:schemeClr val="tx1"/>
                          </a:solidFill>
                        </a:rPr>
                        <a:t>266 (190) participants were trained in various skills development programmes in the sector in  February.</a:t>
                      </a:r>
                    </a:p>
                    <a:p>
                      <a:pPr marL="171450" lvl="0" indent="-171450" fontAlgn="base">
                        <a:lnSpc>
                          <a:spcPct val="150000"/>
                        </a:lnSpc>
                        <a:spcBef>
                          <a:spcPct val="0"/>
                        </a:spcBef>
                        <a:spcAft>
                          <a:spcPct val="0"/>
                        </a:spcAft>
                        <a:buFont typeface="Arial" panose="020B0604020202020204" pitchFamily="34" charset="0"/>
                        <a:buChar char="•"/>
                        <a:defRPr/>
                      </a:pPr>
                      <a:r>
                        <a:rPr lang="en-US" sz="800" b="0" kern="0" dirty="0">
                          <a:solidFill>
                            <a:schemeClr val="tx1"/>
                          </a:solidFill>
                        </a:rPr>
                        <a:t>581 (375) Capacity building activities were conducted for smallholder producers. </a:t>
                      </a:r>
                    </a:p>
                    <a:p>
                      <a:pPr marL="171450" lvl="0" indent="-171450" fontAlgn="base">
                        <a:lnSpc>
                          <a:spcPct val="150000"/>
                        </a:lnSpc>
                        <a:spcBef>
                          <a:spcPct val="0"/>
                        </a:spcBef>
                        <a:spcAft>
                          <a:spcPct val="0"/>
                        </a:spcAft>
                        <a:buFont typeface="Arial" panose="020B0604020202020204" pitchFamily="34" charset="0"/>
                        <a:buChar char="•"/>
                        <a:defRPr/>
                      </a:pPr>
                      <a:r>
                        <a:rPr lang="en-US" sz="800" b="0" kern="0" dirty="0">
                          <a:solidFill>
                            <a:schemeClr val="tx1"/>
                          </a:solidFill>
                        </a:rPr>
                        <a:t>37 (20) Capacity building activities were conducted for smallholder producers to be commercialized.</a:t>
                      </a:r>
                    </a:p>
                    <a:p>
                      <a:pPr marL="171450" lvl="0" indent="-171450" fontAlgn="base">
                        <a:lnSpc>
                          <a:spcPct val="150000"/>
                        </a:lnSpc>
                        <a:spcBef>
                          <a:spcPct val="0"/>
                        </a:spcBef>
                        <a:spcAft>
                          <a:spcPct val="0"/>
                        </a:spcAft>
                        <a:buFont typeface="Arial" panose="020B0604020202020204" pitchFamily="34" charset="0"/>
                        <a:buChar char="•"/>
                        <a:defRPr/>
                      </a:pPr>
                      <a:r>
                        <a:rPr lang="en-US" sz="800" b="0" kern="0" dirty="0">
                          <a:solidFill>
                            <a:schemeClr val="tx1"/>
                          </a:solidFill>
                          <a:latin typeface="+mn-lt"/>
                          <a:ea typeface="+mn-ea"/>
                          <a:cs typeface="+mn-cs"/>
                        </a:rPr>
                        <a:t> 1 631 (1 000) Subsistence women producers were supported with garden tools, seeds and seedlings, fertilizers, training and extension and advisory in Q4.</a:t>
                      </a:r>
                    </a:p>
                    <a:p>
                      <a:pPr marL="171450" lvl="0" indent="-171450" fontAlgn="base">
                        <a:lnSpc>
                          <a:spcPct val="150000"/>
                        </a:lnSpc>
                        <a:spcBef>
                          <a:spcPct val="0"/>
                        </a:spcBef>
                        <a:spcAft>
                          <a:spcPct val="0"/>
                        </a:spcAft>
                        <a:buFont typeface="Arial" panose="020B0604020202020204" pitchFamily="34" charset="0"/>
                        <a:buChar char="•"/>
                        <a:defRPr/>
                      </a:pPr>
                      <a:r>
                        <a:rPr lang="en-ZA" sz="800" b="0" kern="1200" dirty="0">
                          <a:solidFill>
                            <a:schemeClr val="tx1"/>
                          </a:solidFill>
                          <a:latin typeface="+mn-lt"/>
                          <a:ea typeface="+mn-ea"/>
                          <a:cs typeface="+mn-cs"/>
                        </a:rPr>
                        <a:t>2 404 (2 000) Subsistence producers were supported with </a:t>
                      </a:r>
                      <a:r>
                        <a:rPr lang="en-US" sz="800" b="0" kern="1200" dirty="0">
                          <a:solidFill>
                            <a:schemeClr val="tx1"/>
                          </a:solidFill>
                          <a:latin typeface="+mn-lt"/>
                          <a:ea typeface="+mn-ea"/>
                          <a:cs typeface="+mn-cs"/>
                        </a:rPr>
                        <a:t>supported with garden tools, seeds and seedlings, fertilizers, training and extension and advisory in Q4.</a:t>
                      </a:r>
                    </a:p>
                    <a:p>
                      <a:pPr marL="171450" lvl="0" indent="-171450" fontAlgn="base">
                        <a:lnSpc>
                          <a:spcPct val="150000"/>
                        </a:lnSpc>
                        <a:spcBef>
                          <a:spcPct val="0"/>
                        </a:spcBef>
                        <a:spcAft>
                          <a:spcPct val="0"/>
                        </a:spcAft>
                        <a:buFont typeface="Arial" panose="020B0604020202020204" pitchFamily="34" charset="0"/>
                        <a:buChar char="•"/>
                        <a:defRPr/>
                      </a:pPr>
                      <a:r>
                        <a:rPr lang="en-US" sz="800" b="0" kern="1200" dirty="0">
                          <a:solidFill>
                            <a:schemeClr val="tx1"/>
                          </a:solidFill>
                          <a:latin typeface="+mn-lt"/>
                          <a:ea typeface="+mn-ea"/>
                          <a:cs typeface="+mn-cs"/>
                        </a:rPr>
                        <a:t>1 (1) Horticulture production hub was established in Q4.</a:t>
                      </a:r>
                    </a:p>
                    <a:p>
                      <a:pPr marL="171450" lvl="0" indent="-171450" fontAlgn="base">
                        <a:lnSpc>
                          <a:spcPct val="150000"/>
                        </a:lnSpc>
                        <a:spcBef>
                          <a:spcPct val="0"/>
                        </a:spcBef>
                        <a:spcAft>
                          <a:spcPct val="0"/>
                        </a:spcAft>
                        <a:buFont typeface="Arial" panose="020B0604020202020204" pitchFamily="34" charset="0"/>
                        <a:buChar char="•"/>
                        <a:defRPr/>
                      </a:pPr>
                      <a:r>
                        <a:rPr lang="en-US" sz="800" b="0" kern="1200" dirty="0">
                          <a:solidFill>
                            <a:schemeClr val="tx1"/>
                          </a:solidFill>
                          <a:latin typeface="+mn-lt"/>
                          <a:ea typeface="+mn-ea"/>
                          <a:cs typeface="+mn-cs"/>
                        </a:rPr>
                        <a:t>2 362 (1 500)Visits to epidemiological units for veterinary interventions</a:t>
                      </a:r>
                    </a:p>
                    <a:p>
                      <a:pPr marL="171450" lvl="0" indent="-171450" fontAlgn="base">
                        <a:lnSpc>
                          <a:spcPct val="150000"/>
                        </a:lnSpc>
                        <a:spcBef>
                          <a:spcPct val="0"/>
                        </a:spcBef>
                        <a:spcAft>
                          <a:spcPct val="0"/>
                        </a:spcAft>
                        <a:buFont typeface="Arial" panose="020B0604020202020204" pitchFamily="34" charset="0"/>
                        <a:buChar char="•"/>
                        <a:defRPr/>
                      </a:pPr>
                      <a:r>
                        <a:rPr lang="en-US" sz="800" b="0" kern="1200" dirty="0">
                          <a:solidFill>
                            <a:schemeClr val="tx1"/>
                          </a:solidFill>
                          <a:latin typeface="+mn-lt"/>
                          <a:ea typeface="+mn-ea"/>
                          <a:cs typeface="+mn-cs"/>
                        </a:rPr>
                        <a:t>7 424 (4 000) Cases attended to at Themba animal clinic</a:t>
                      </a:r>
                    </a:p>
                    <a:p>
                      <a:pPr marL="171450" lvl="0" indent="-171450" fontAlgn="base">
                        <a:lnSpc>
                          <a:spcPct val="150000"/>
                        </a:lnSpc>
                        <a:spcBef>
                          <a:spcPct val="0"/>
                        </a:spcBef>
                        <a:spcAft>
                          <a:spcPct val="0"/>
                        </a:spcAft>
                        <a:buFont typeface="Arial" panose="020B0604020202020204" pitchFamily="34" charset="0"/>
                        <a:buChar char="•"/>
                        <a:defRPr/>
                      </a:pPr>
                      <a:r>
                        <a:rPr lang="en-US" sz="800" b="0" kern="1200" dirty="0">
                          <a:solidFill>
                            <a:schemeClr val="tx1"/>
                          </a:solidFill>
                          <a:latin typeface="+mn-lt"/>
                          <a:ea typeface="+mn-ea"/>
                          <a:cs typeface="+mn-cs"/>
                        </a:rPr>
                        <a:t>173 (125) Samples collected for targeted animal diseases surveillance</a:t>
                      </a:r>
                    </a:p>
                    <a:p>
                      <a:pPr marL="171450" lvl="0" indent="-171450" fontAlgn="base">
                        <a:lnSpc>
                          <a:spcPct val="150000"/>
                        </a:lnSpc>
                        <a:spcBef>
                          <a:spcPct val="0"/>
                        </a:spcBef>
                        <a:spcAft>
                          <a:spcPct val="0"/>
                        </a:spcAft>
                        <a:buFont typeface="Arial" panose="020B0604020202020204" pitchFamily="34" charset="0"/>
                        <a:buChar char="•"/>
                        <a:defRPr/>
                      </a:pPr>
                      <a:r>
                        <a:rPr lang="en-US" sz="800" b="0" kern="1200" dirty="0">
                          <a:solidFill>
                            <a:schemeClr val="tx1"/>
                          </a:solidFill>
                          <a:latin typeface="+mn-lt"/>
                          <a:ea typeface="+mn-ea"/>
                          <a:cs typeface="+mn-cs"/>
                        </a:rPr>
                        <a:t>61 (60) Smallholder producers targeted for commercialization producers receiving Veterinary support</a:t>
                      </a:r>
                    </a:p>
                    <a:p>
                      <a:pPr marL="171450" lvl="0" indent="-171450" fontAlgn="base">
                        <a:lnSpc>
                          <a:spcPct val="150000"/>
                        </a:lnSpc>
                        <a:spcBef>
                          <a:spcPct val="0"/>
                        </a:spcBef>
                        <a:spcAft>
                          <a:spcPct val="0"/>
                        </a:spcAft>
                        <a:buFont typeface="Arial" panose="020B0604020202020204" pitchFamily="34" charset="0"/>
                        <a:buChar char="•"/>
                        <a:defRPr/>
                      </a:pPr>
                      <a:r>
                        <a:rPr lang="en-US" sz="800" b="0" kern="1200" dirty="0">
                          <a:solidFill>
                            <a:schemeClr val="tx1"/>
                          </a:solidFill>
                          <a:latin typeface="+mn-lt"/>
                          <a:ea typeface="+mn-ea"/>
                          <a:cs typeface="+mn-cs"/>
                        </a:rPr>
                        <a:t>4 399 (4 000) Veterinary certificates issued for export facilitation</a:t>
                      </a:r>
                    </a:p>
                    <a:p>
                      <a:pPr marL="171450" lvl="0" indent="-171450" fontAlgn="base">
                        <a:lnSpc>
                          <a:spcPct val="150000"/>
                        </a:lnSpc>
                        <a:spcBef>
                          <a:spcPct val="0"/>
                        </a:spcBef>
                        <a:spcAft>
                          <a:spcPct val="0"/>
                        </a:spcAft>
                        <a:buFont typeface="Arial" panose="020B0604020202020204" pitchFamily="34" charset="0"/>
                        <a:buChar char="•"/>
                        <a:defRPr/>
                      </a:pPr>
                      <a:r>
                        <a:rPr lang="en-US" sz="800" b="0" kern="1200" dirty="0">
                          <a:solidFill>
                            <a:schemeClr val="tx1"/>
                          </a:solidFill>
                          <a:latin typeface="+mn-lt"/>
                          <a:ea typeface="+mn-ea"/>
                          <a:cs typeface="+mn-cs"/>
                        </a:rPr>
                        <a:t>1 (1) Export Value Reports providing Amount and Rand Value compiled</a:t>
                      </a:r>
                    </a:p>
                    <a:p>
                      <a:pPr marL="171450" lvl="0" indent="-171450" fontAlgn="base">
                        <a:lnSpc>
                          <a:spcPct val="150000"/>
                        </a:lnSpc>
                        <a:spcBef>
                          <a:spcPct val="0"/>
                        </a:spcBef>
                        <a:spcAft>
                          <a:spcPct val="0"/>
                        </a:spcAft>
                        <a:buFont typeface="Arial" panose="020B0604020202020204" pitchFamily="34" charset="0"/>
                        <a:buChar char="•"/>
                        <a:defRPr/>
                      </a:pPr>
                      <a:r>
                        <a:rPr lang="en-US" sz="800" b="0" kern="1200" dirty="0">
                          <a:solidFill>
                            <a:schemeClr val="tx1"/>
                          </a:solidFill>
                          <a:latin typeface="+mn-lt"/>
                          <a:ea typeface="+mn-ea"/>
                          <a:cs typeface="+mn-cs"/>
                        </a:rPr>
                        <a:t>4 590 437 071 (3Bn) Rand value of exports of animals/animal products/food of animal origin </a:t>
                      </a:r>
                    </a:p>
                    <a:p>
                      <a:pPr marL="171450" lvl="0" indent="-171450" fontAlgn="base">
                        <a:lnSpc>
                          <a:spcPct val="150000"/>
                        </a:lnSpc>
                        <a:spcBef>
                          <a:spcPct val="0"/>
                        </a:spcBef>
                        <a:spcAft>
                          <a:spcPct val="0"/>
                        </a:spcAft>
                        <a:buFont typeface="Arial" panose="020B0604020202020204" pitchFamily="34" charset="0"/>
                        <a:buChar char="•"/>
                        <a:defRPr/>
                      </a:pPr>
                      <a:r>
                        <a:rPr lang="en-US" sz="800" b="0" kern="1200" dirty="0">
                          <a:solidFill>
                            <a:schemeClr val="tx1"/>
                          </a:solidFill>
                          <a:latin typeface="+mn-lt"/>
                          <a:ea typeface="+mn-ea"/>
                          <a:cs typeface="+mn-cs"/>
                        </a:rPr>
                        <a:t>415 (300)  Inspections conducted on facilities producing meat</a:t>
                      </a:r>
                    </a:p>
                    <a:p>
                      <a:pPr marL="171450" lvl="0" indent="-171450" fontAlgn="base">
                        <a:lnSpc>
                          <a:spcPct val="150000"/>
                        </a:lnSpc>
                        <a:spcBef>
                          <a:spcPct val="0"/>
                        </a:spcBef>
                        <a:spcAft>
                          <a:spcPct val="0"/>
                        </a:spcAft>
                        <a:buFont typeface="Arial" panose="020B0604020202020204" pitchFamily="34" charset="0"/>
                        <a:buChar char="•"/>
                        <a:defRPr/>
                      </a:pPr>
                      <a:r>
                        <a:rPr lang="en-US" sz="800" b="0" kern="1200" dirty="0">
                          <a:solidFill>
                            <a:schemeClr val="tx1"/>
                          </a:solidFill>
                          <a:latin typeface="+mn-lt"/>
                          <a:ea typeface="+mn-ea"/>
                          <a:cs typeface="+mn-cs"/>
                        </a:rPr>
                        <a:t>96% (85%)compliance of all operating abattoirs in the province to the meat safety legislation</a:t>
                      </a:r>
                    </a:p>
                    <a:p>
                      <a:pPr marL="171450" lvl="0" indent="-171450" fontAlgn="base">
                        <a:lnSpc>
                          <a:spcPct val="150000"/>
                        </a:lnSpc>
                        <a:spcBef>
                          <a:spcPct val="0"/>
                        </a:spcBef>
                        <a:spcAft>
                          <a:spcPct val="0"/>
                        </a:spcAft>
                        <a:buFont typeface="Arial" panose="020B0604020202020204" pitchFamily="34" charset="0"/>
                        <a:buChar char="•"/>
                        <a:defRPr/>
                      </a:pPr>
                      <a:r>
                        <a:rPr lang="en-US" sz="800" b="0" kern="1200" dirty="0">
                          <a:solidFill>
                            <a:schemeClr val="tx1"/>
                          </a:solidFill>
                          <a:latin typeface="+mn-lt"/>
                          <a:ea typeface="+mn-ea"/>
                          <a:cs typeface="+mn-cs"/>
                        </a:rPr>
                        <a:t>16 1712 (13 000) Laboratory tests performed according to approved standards</a:t>
                      </a:r>
                    </a:p>
                    <a:p>
                      <a:pPr marL="171450" lvl="0" indent="-171450" fontAlgn="base">
                        <a:lnSpc>
                          <a:spcPct val="150000"/>
                        </a:lnSpc>
                        <a:spcBef>
                          <a:spcPct val="0"/>
                        </a:spcBef>
                        <a:spcAft>
                          <a:spcPct val="0"/>
                        </a:spcAft>
                        <a:buFont typeface="Arial" panose="020B0604020202020204" pitchFamily="34" charset="0"/>
                        <a:buChar char="•"/>
                        <a:defRPr/>
                      </a:pPr>
                      <a:r>
                        <a:rPr lang="en-US" sz="800" b="0" kern="1200" dirty="0">
                          <a:solidFill>
                            <a:schemeClr val="tx1"/>
                          </a:solidFill>
                          <a:latin typeface="+mn-lt"/>
                          <a:ea typeface="+mn-ea"/>
                          <a:cs typeface="+mn-cs"/>
                        </a:rPr>
                        <a:t>97% (75%) VPH and Exports clients satisfied with the quality of service received from the customer satisfaction survey</a:t>
                      </a:r>
                    </a:p>
                    <a:p>
                      <a:pPr marL="171450" lvl="0" indent="-171450" fontAlgn="base">
                        <a:lnSpc>
                          <a:spcPct val="150000"/>
                        </a:lnSpc>
                        <a:spcBef>
                          <a:spcPct val="0"/>
                        </a:spcBef>
                        <a:spcAft>
                          <a:spcPct val="0"/>
                        </a:spcAft>
                        <a:buFont typeface="Arial" panose="020B0604020202020204" pitchFamily="34" charset="0"/>
                        <a:buChar char="•"/>
                        <a:defRPr/>
                      </a:pPr>
                      <a:r>
                        <a:rPr lang="en-US" sz="800" b="0" kern="1200" dirty="0">
                          <a:solidFill>
                            <a:schemeClr val="tx1"/>
                          </a:solidFill>
                          <a:latin typeface="+mn-lt"/>
                          <a:ea typeface="+mn-ea"/>
                          <a:cs typeface="+mn-cs"/>
                        </a:rPr>
                        <a:t>100% (100%) Poultry and piggery facilities ZA registrations compliant with VPN 39 &amp; VPN 44 </a:t>
                      </a:r>
                    </a:p>
                    <a:p>
                      <a:pPr marL="171450" lvl="0" indent="-171450" fontAlgn="base">
                        <a:lnSpc>
                          <a:spcPct val="150000"/>
                        </a:lnSpc>
                        <a:spcBef>
                          <a:spcPct val="0"/>
                        </a:spcBef>
                        <a:spcAft>
                          <a:spcPct val="0"/>
                        </a:spcAft>
                        <a:buFont typeface="Arial" panose="020B0604020202020204" pitchFamily="34" charset="0"/>
                        <a:buChar char="•"/>
                        <a:defRPr/>
                      </a:pPr>
                      <a:r>
                        <a:rPr lang="en-US" sz="800" b="0" kern="1200" dirty="0">
                          <a:solidFill>
                            <a:schemeClr val="tx1"/>
                          </a:solidFill>
                          <a:latin typeface="+mn-lt"/>
                          <a:ea typeface="+mn-ea"/>
                          <a:cs typeface="+mn-cs"/>
                        </a:rPr>
                        <a:t>72 (40) PAPA compliant licenses issued</a:t>
                      </a:r>
                    </a:p>
                    <a:p>
                      <a:pPr marL="0" lvl="0" indent="0" fontAlgn="base">
                        <a:lnSpc>
                          <a:spcPct val="150000"/>
                        </a:lnSpc>
                        <a:spcBef>
                          <a:spcPct val="0"/>
                        </a:spcBef>
                        <a:spcAft>
                          <a:spcPct val="0"/>
                        </a:spcAft>
                        <a:buFont typeface="Arial" panose="020B0604020202020204" pitchFamily="34" charset="0"/>
                        <a:buNone/>
                        <a:defRPr/>
                      </a:pPr>
                      <a:endParaRPr lang="en-US" sz="800" b="0" kern="1200" dirty="0">
                        <a:solidFill>
                          <a:schemeClr val="tx1"/>
                        </a:solidFill>
                        <a:latin typeface="+mn-lt"/>
                        <a:ea typeface="+mn-ea"/>
                        <a:cs typeface="+mn-cs"/>
                      </a:endParaRPr>
                    </a:p>
                    <a:p>
                      <a:pPr marL="0" lvl="0" indent="0" fontAlgn="base">
                        <a:lnSpc>
                          <a:spcPct val="150000"/>
                        </a:lnSpc>
                        <a:spcBef>
                          <a:spcPct val="0"/>
                        </a:spcBef>
                        <a:spcAft>
                          <a:spcPct val="0"/>
                        </a:spcAft>
                        <a:buFont typeface="Arial" panose="020B0604020202020204" pitchFamily="34" charset="0"/>
                        <a:buNone/>
                        <a:defRPr/>
                      </a:pPr>
                      <a:endParaRPr lang="en-US" sz="800" b="0" dirty="0">
                        <a:solidFill>
                          <a:schemeClr val="tx1"/>
                        </a:solidFill>
                      </a:endParaRPr>
                    </a:p>
                  </a:txBody>
                  <a:tcPr marL="41028" marR="41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342%</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760%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205%</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70%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22%</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200%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269%</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140%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166%</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157%</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155%</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161%</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170%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131%</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123%</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189%</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464%</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101%</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120%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153%</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141%</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96%</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118%</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97%</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180%</a:t>
                      </a:r>
                    </a:p>
                    <a:p>
                      <a:pPr marL="0" lvl="0" indent="0" fontAlgn="base">
                        <a:lnSpc>
                          <a:spcPct val="150000"/>
                        </a:lnSpc>
                        <a:spcBef>
                          <a:spcPct val="0"/>
                        </a:spcBef>
                        <a:spcAft>
                          <a:spcPct val="0"/>
                        </a:spcAft>
                        <a:buFont typeface="Arial" panose="020B0604020202020204" pitchFamily="34" charset="0"/>
                        <a:buNone/>
                        <a:defRPr/>
                      </a:pPr>
                      <a:endParaRPr lang="en-ZA" sz="800" b="1" dirty="0">
                        <a:solidFill>
                          <a:schemeClr val="tx1"/>
                        </a:solidFill>
                      </a:endParaRPr>
                    </a:p>
                    <a:p>
                      <a:pPr marL="0" lvl="0" indent="0" fontAlgn="base">
                        <a:lnSpc>
                          <a:spcPct val="150000"/>
                        </a:lnSpc>
                        <a:spcBef>
                          <a:spcPct val="0"/>
                        </a:spcBef>
                        <a:spcAft>
                          <a:spcPct val="0"/>
                        </a:spcAft>
                        <a:buFont typeface="Arial" panose="020B0604020202020204" pitchFamily="34" charset="0"/>
                        <a:buNone/>
                        <a:defRPr/>
                      </a:pPr>
                      <a:endParaRPr lang="en-ZA" sz="800" b="1" dirty="0">
                        <a:solidFill>
                          <a:schemeClr val="tx1"/>
                        </a:solidFill>
                      </a:endParaRPr>
                    </a:p>
                    <a:p>
                      <a:pPr marL="0" lvl="0" indent="0" fontAlgn="base">
                        <a:lnSpc>
                          <a:spcPct val="150000"/>
                        </a:lnSpc>
                        <a:spcBef>
                          <a:spcPct val="0"/>
                        </a:spcBef>
                        <a:spcAft>
                          <a:spcPct val="0"/>
                        </a:spcAft>
                        <a:buFont typeface="Arial" panose="020B0604020202020204" pitchFamily="34" charset="0"/>
                        <a:buNone/>
                        <a:defRPr/>
                      </a:pPr>
                      <a:endParaRPr lang="en-ZA" sz="800" b="1" dirty="0">
                        <a:solidFill>
                          <a:schemeClr val="tx1"/>
                        </a:solidFill>
                      </a:endParaRPr>
                    </a:p>
                    <a:p>
                      <a:pPr marL="0" lvl="0" indent="0" fontAlgn="base">
                        <a:lnSpc>
                          <a:spcPct val="150000"/>
                        </a:lnSpc>
                        <a:spcBef>
                          <a:spcPct val="0"/>
                        </a:spcBef>
                        <a:spcAft>
                          <a:spcPct val="0"/>
                        </a:spcAft>
                        <a:buFont typeface="Arial" panose="020B0604020202020204" pitchFamily="34" charset="0"/>
                        <a:buNone/>
                        <a:defRPr/>
                      </a:pPr>
                      <a:endParaRPr lang="en-ZA" sz="800" b="1" dirty="0">
                        <a:solidFill>
                          <a:schemeClr val="tx1"/>
                        </a:solidFill>
                      </a:endParaRPr>
                    </a:p>
                  </a:txBody>
                  <a:tcPr marL="41028" marR="41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3365583"/>
                  </a:ext>
                </a:extLst>
              </a:tr>
            </a:tbl>
          </a:graphicData>
        </a:graphic>
      </p:graphicFrame>
      <p:sp>
        <p:nvSpPr>
          <p:cNvPr id="10" name="Slide Number Placeholder 9">
            <a:extLst>
              <a:ext uri="{FF2B5EF4-FFF2-40B4-BE49-F238E27FC236}">
                <a16:creationId xmlns:a16="http://schemas.microsoft.com/office/drawing/2014/main" id="{0A892D58-3C39-EF4C-BAB2-0019C61DB4D2}"/>
              </a:ext>
            </a:extLst>
          </p:cNvPr>
          <p:cNvSpPr>
            <a:spLocks noGrp="1"/>
          </p:cNvSpPr>
          <p:nvPr>
            <p:ph type="sldNum" sz="quarter" idx="12"/>
          </p:nvPr>
        </p:nvSpPr>
        <p:spPr/>
        <p:txBody>
          <a:bodyPr/>
          <a:lstStyle/>
          <a:p>
            <a:fld id="{093862CD-2CE4-D846-9F15-15300DCE1BBC}" type="slidenum">
              <a:rPr lang="en-US" smtClean="0"/>
              <a:pPr/>
              <a:t>8</a:t>
            </a:fld>
            <a:endParaRPr lang="en-US" dirty="0"/>
          </a:p>
        </p:txBody>
      </p:sp>
    </p:spTree>
    <p:extLst>
      <p:ext uri="{BB962C8B-B14F-4D97-AF65-F5344CB8AC3E}">
        <p14:creationId xmlns:p14="http://schemas.microsoft.com/office/powerpoint/2010/main" val="15107452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A5856-CB31-464F-AED3-78E979B4B09E}"/>
              </a:ext>
            </a:extLst>
          </p:cNvPr>
          <p:cNvSpPr>
            <a:spLocks noGrp="1"/>
          </p:cNvSpPr>
          <p:nvPr>
            <p:ph type="title"/>
          </p:nvPr>
        </p:nvSpPr>
        <p:spPr>
          <a:xfrm>
            <a:off x="914403" y="1135481"/>
            <a:ext cx="8106439" cy="529390"/>
          </a:xfrm>
          <a:solidFill>
            <a:schemeClr val="bg1"/>
          </a:solidFill>
          <a:ln>
            <a:solidFill>
              <a:schemeClr val="bg1"/>
            </a:solidFill>
          </a:ln>
        </p:spPr>
        <p:txBody>
          <a:bodyPr/>
          <a:lstStyle/>
          <a:p>
            <a:endParaRPr lang="en-GB" dirty="0"/>
          </a:p>
        </p:txBody>
      </p:sp>
      <p:graphicFrame>
        <p:nvGraphicFramePr>
          <p:cNvPr id="9" name="Table 4">
            <a:extLst>
              <a:ext uri="{FF2B5EF4-FFF2-40B4-BE49-F238E27FC236}">
                <a16:creationId xmlns:a16="http://schemas.microsoft.com/office/drawing/2014/main" id="{D212B285-C024-C542-8939-4266FA406B75}"/>
              </a:ext>
            </a:extLst>
          </p:cNvPr>
          <p:cNvGraphicFramePr>
            <a:graphicFrameLocks/>
          </p:cNvGraphicFramePr>
          <p:nvPr>
            <p:extLst>
              <p:ext uri="{D42A27DB-BD31-4B8C-83A1-F6EECF244321}">
                <p14:modId xmlns:p14="http://schemas.microsoft.com/office/powerpoint/2010/main" val="2976474776"/>
              </p:ext>
            </p:extLst>
          </p:nvPr>
        </p:nvGraphicFramePr>
        <p:xfrm>
          <a:off x="42479" y="831723"/>
          <a:ext cx="9101521" cy="6198771"/>
        </p:xfrm>
        <a:graphic>
          <a:graphicData uri="http://schemas.openxmlformats.org/drawingml/2006/table">
            <a:tbl>
              <a:tblPr firstRow="1" bandRow="1">
                <a:tableStyleId>{69012ECD-51FC-41F1-AA8D-1B2483CD663E}</a:tableStyleId>
              </a:tblPr>
              <a:tblGrid>
                <a:gridCol w="993514">
                  <a:extLst>
                    <a:ext uri="{9D8B030D-6E8A-4147-A177-3AD203B41FA5}">
                      <a16:colId xmlns:a16="http://schemas.microsoft.com/office/drawing/2014/main" val="1304945294"/>
                    </a:ext>
                  </a:extLst>
                </a:gridCol>
                <a:gridCol w="6413537">
                  <a:extLst>
                    <a:ext uri="{9D8B030D-6E8A-4147-A177-3AD203B41FA5}">
                      <a16:colId xmlns:a16="http://schemas.microsoft.com/office/drawing/2014/main" val="967464725"/>
                    </a:ext>
                  </a:extLst>
                </a:gridCol>
                <a:gridCol w="1694470">
                  <a:extLst>
                    <a:ext uri="{9D8B030D-6E8A-4147-A177-3AD203B41FA5}">
                      <a16:colId xmlns:a16="http://schemas.microsoft.com/office/drawing/2014/main" val="1487218324"/>
                    </a:ext>
                  </a:extLst>
                </a:gridCol>
              </a:tblGrid>
              <a:tr h="351337">
                <a:tc>
                  <a:txBody>
                    <a:bodyPr/>
                    <a:lstStyle/>
                    <a:p>
                      <a:pPr algn="ctr"/>
                      <a:r>
                        <a:rPr lang="en-GB" sz="1100" dirty="0">
                          <a:solidFill>
                            <a:schemeClr val="bg1"/>
                          </a:solidFill>
                        </a:rPr>
                        <a:t>Programme </a:t>
                      </a:r>
                    </a:p>
                  </a:txBody>
                  <a:tcPr marL="41028" marR="41028" marT="0" marB="0"/>
                </a:tc>
                <a:tc gridSpan="2">
                  <a:txBody>
                    <a:bodyPr/>
                    <a:lstStyle/>
                    <a:p>
                      <a:pPr algn="ctr"/>
                      <a:r>
                        <a:rPr lang="en-GB" sz="1800" dirty="0">
                          <a:solidFill>
                            <a:schemeClr val="bg1"/>
                          </a:solidFill>
                        </a:rPr>
                        <a:t>Achievements </a:t>
                      </a:r>
                    </a:p>
                  </a:txBody>
                  <a:tcPr marL="91150" marR="91150" marT="45575" marB="45575">
                    <a:lnB w="12700" cap="flat" cmpd="sng" algn="ctr">
                      <a:solidFill>
                        <a:schemeClr val="tx1"/>
                      </a:solidFill>
                      <a:prstDash val="solid"/>
                      <a:round/>
                      <a:headEnd type="none" w="med" len="med"/>
                      <a:tailEnd type="none" w="med" len="med"/>
                    </a:lnB>
                  </a:tcPr>
                </a:tc>
                <a:tc hMerge="1">
                  <a:txBody>
                    <a:bodyPr/>
                    <a:lstStyle/>
                    <a:p>
                      <a:pPr algn="ctr"/>
                      <a:endParaRPr lang="en-GB" sz="1800" dirty="0"/>
                    </a:p>
                  </a:txBody>
                  <a:tcPr/>
                </a:tc>
                <a:extLst>
                  <a:ext uri="{0D108BD9-81ED-4DB2-BD59-A6C34878D82A}">
                    <a16:rowId xmlns:a16="http://schemas.microsoft.com/office/drawing/2014/main" val="4101324573"/>
                  </a:ext>
                </a:extLst>
              </a:tr>
              <a:tr h="4904497">
                <a:tc>
                  <a:txBody>
                    <a:bodyPr/>
                    <a:lstStyle/>
                    <a:p>
                      <a:pPr algn="ctr"/>
                      <a:r>
                        <a:rPr lang="en-GB" sz="1400" b="1" dirty="0">
                          <a:solidFill>
                            <a:srgbClr val="000000"/>
                          </a:solidFill>
                        </a:rPr>
                        <a:t>Agriculture </a:t>
                      </a:r>
                      <a:endParaRPr lang="en-GB" sz="1100" dirty="0">
                        <a:solidFill>
                          <a:srgbClr val="000000"/>
                        </a:solidFill>
                      </a:endParaRPr>
                    </a:p>
                    <a:p>
                      <a:pPr algn="ctr"/>
                      <a:r>
                        <a:rPr lang="en-GB" sz="1400" b="1" dirty="0">
                          <a:solidFill>
                            <a:srgbClr val="000000"/>
                          </a:solidFill>
                        </a:rPr>
                        <a:t>90%</a:t>
                      </a:r>
                    </a:p>
                  </a:txBody>
                  <a:tcPr marL="41028" marR="41028" marT="0" marB="0" vert="vert270">
                    <a:lnR w="12700" cap="flat" cmpd="sng" algn="ctr">
                      <a:solidFill>
                        <a:schemeClr val="tx1"/>
                      </a:solidFill>
                      <a:prstDash val="solid"/>
                      <a:round/>
                      <a:headEnd type="none" w="med" len="med"/>
                      <a:tailEnd type="none" w="med" len="med"/>
                    </a:lnR>
                    <a:solidFill>
                      <a:srgbClr val="92D050"/>
                    </a:solidFill>
                  </a:tcPr>
                </a:tc>
                <a:tc>
                  <a:txBody>
                    <a:bodyPr/>
                    <a:lstStyle/>
                    <a:p>
                      <a:pPr marL="0" lvl="0" indent="0" fontAlgn="base">
                        <a:lnSpc>
                          <a:spcPct val="150000"/>
                        </a:lnSpc>
                        <a:spcBef>
                          <a:spcPct val="0"/>
                        </a:spcBef>
                        <a:spcAft>
                          <a:spcPct val="0"/>
                        </a:spcAft>
                        <a:buFont typeface="Arial" panose="020B0604020202020204" pitchFamily="34" charset="0"/>
                        <a:buNone/>
                        <a:defRPr/>
                      </a:pPr>
                      <a:endParaRPr lang="en-US" sz="800" b="0" dirty="0">
                        <a:solidFill>
                          <a:schemeClr val="tx1"/>
                        </a:solidFill>
                      </a:endParaRP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14 (10) Research projects were implemented to improve agricultural production in Q4.</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35 (32) Research presentations were made at peer reviewed events in Q4.</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2 (2) Research presentations were made at technology transfer events in Q4.</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7 (5) Scientific papers were published in Q4</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2 339 (500) Hectares were worked by GDARDE tractors in February.</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 (1) </a:t>
                      </a:r>
                      <a:r>
                        <a:rPr lang="en-US" sz="800" b="0" dirty="0" err="1">
                          <a:solidFill>
                            <a:schemeClr val="tx1"/>
                          </a:solidFill>
                        </a:rPr>
                        <a:t>Agrotropolis</a:t>
                      </a:r>
                      <a:r>
                        <a:rPr lang="en-US" sz="800" b="0" dirty="0">
                          <a:solidFill>
                            <a:schemeClr val="tx1"/>
                          </a:solidFill>
                        </a:rPr>
                        <a:t> initiatives were supported in Q4.</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 (1) New technologies were developed for smallholder producers in Q4.</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 (1) Research infrastructure was managed in Q4.</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107 (85) Clients were supported with production economic services through Family market days, awareness workshops on food safety, study groups and the development of business plans in Q4.</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18 (5) Agribusinesses supported with Black Economic Empowerment advisory services</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20 (20) Agri-businesses were supported with marketing services in Q4.</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13 (13) Agri-businesses were supported with </a:t>
                      </a:r>
                      <a:r>
                        <a:rPr lang="en-US" sz="800" b="0" dirty="0" err="1">
                          <a:solidFill>
                            <a:schemeClr val="tx1"/>
                          </a:solidFill>
                        </a:rPr>
                        <a:t>agro</a:t>
                      </a:r>
                      <a:r>
                        <a:rPr lang="en-US" sz="800" b="0" dirty="0">
                          <a:solidFill>
                            <a:schemeClr val="tx1"/>
                          </a:solidFill>
                        </a:rPr>
                        <a:t>-processing initiative in Q4. </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12 (12) </a:t>
                      </a:r>
                      <a:r>
                        <a:rPr lang="en-US" sz="800" b="0" dirty="0" err="1">
                          <a:solidFill>
                            <a:schemeClr val="tx1"/>
                          </a:solidFill>
                        </a:rPr>
                        <a:t>Agro</a:t>
                      </a:r>
                      <a:r>
                        <a:rPr lang="en-US" sz="800" b="0" dirty="0">
                          <a:solidFill>
                            <a:schemeClr val="tx1"/>
                          </a:solidFill>
                        </a:rPr>
                        <a:t>-processors were commercialized in Q4.</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2 (2) Agri-businesses were supported with </a:t>
                      </a:r>
                      <a:r>
                        <a:rPr lang="en-US" sz="800" b="0" dirty="0" err="1">
                          <a:solidFill>
                            <a:schemeClr val="tx1"/>
                          </a:solidFill>
                        </a:rPr>
                        <a:t>agro</a:t>
                      </a:r>
                      <a:r>
                        <a:rPr lang="en-US" sz="800" b="0" dirty="0">
                          <a:solidFill>
                            <a:schemeClr val="tx1"/>
                          </a:solidFill>
                        </a:rPr>
                        <a:t>-logistics services in Q4.</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2 (2) Township </a:t>
                      </a:r>
                      <a:r>
                        <a:rPr lang="en-US" sz="800" b="0" dirty="0" err="1">
                          <a:solidFill>
                            <a:schemeClr val="tx1"/>
                          </a:solidFill>
                        </a:rPr>
                        <a:t>Agroprocessing</a:t>
                      </a:r>
                      <a:r>
                        <a:rPr lang="en-US" sz="800" b="0" dirty="0">
                          <a:solidFill>
                            <a:schemeClr val="tx1"/>
                          </a:solidFill>
                        </a:rPr>
                        <a:t> Facilities were established in Q4.</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35 (35) Capacity development initiatives were undertaken targeting </a:t>
                      </a:r>
                      <a:r>
                        <a:rPr lang="en-US" sz="800" b="0" dirty="0" err="1">
                          <a:solidFill>
                            <a:schemeClr val="tx1"/>
                          </a:solidFill>
                        </a:rPr>
                        <a:t>agroprenuers</a:t>
                      </a:r>
                      <a:r>
                        <a:rPr lang="en-US" sz="800" b="0" dirty="0">
                          <a:solidFill>
                            <a:schemeClr val="tx1"/>
                          </a:solidFill>
                        </a:rPr>
                        <a:t> in Q4.</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 (1) Gauteng Cannabis Industrialisation Masterplan was developed in Q4.</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668</a:t>
                      </a:r>
                      <a:r>
                        <a:rPr lang="en-US" sz="800" b="0" dirty="0">
                          <a:solidFill>
                            <a:srgbClr val="FF0000"/>
                          </a:solidFill>
                        </a:rPr>
                        <a:t> </a:t>
                      </a:r>
                      <a:r>
                        <a:rPr lang="en-US" sz="800" b="0" dirty="0">
                          <a:solidFill>
                            <a:schemeClr val="tx1"/>
                          </a:solidFill>
                        </a:rPr>
                        <a:t>(350tons) Volume of agricultural produce were aggregated through </a:t>
                      </a:r>
                      <a:r>
                        <a:rPr lang="en-US" sz="800" b="0" dirty="0" err="1">
                          <a:solidFill>
                            <a:schemeClr val="tx1"/>
                          </a:solidFill>
                        </a:rPr>
                        <a:t>agro</a:t>
                      </a:r>
                      <a:r>
                        <a:rPr lang="en-US" sz="800" b="0" dirty="0">
                          <a:solidFill>
                            <a:schemeClr val="tx1"/>
                          </a:solidFill>
                        </a:rPr>
                        <a:t>-logistics for </a:t>
                      </a:r>
                      <a:r>
                        <a:rPr lang="en-US" sz="800" b="0" dirty="0" err="1">
                          <a:solidFill>
                            <a:schemeClr val="tx1"/>
                          </a:solidFill>
                        </a:rPr>
                        <a:t>agriparks</a:t>
                      </a:r>
                      <a:r>
                        <a:rPr lang="en-US" sz="800" b="0" dirty="0">
                          <a:solidFill>
                            <a:schemeClr val="tx1"/>
                          </a:solidFill>
                        </a:rPr>
                        <a:t> in Q4.</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100 (100) Agricultural economic information responses were provided through Information days and advisory service in Q4.</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2 (2) Economic report  on Fresh Produce Market in Gauteng and the Impact of loadshedding in Agriculture were compiled in Q4.</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9 (5) Transformation agreements monitored in the five agriculture/agro-processing priority sectors</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9 (6) Stakeholders contributing to the implementation of the Rural Development Program</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4 (3) Skills opportunities provided</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33 (10) Sustainable rural enterprises supported (Rural SMMEs)</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13 (4) Rural Infrastructure projects supported </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49 (4) Agricultural production initiatives in communal areas and rural nodes supported</a:t>
                      </a:r>
                    </a:p>
                    <a:p>
                      <a:pPr marL="171450" lvl="0" indent="-171450" fontAlgn="base">
                        <a:lnSpc>
                          <a:spcPct val="150000"/>
                        </a:lnSpc>
                        <a:spcBef>
                          <a:spcPct val="0"/>
                        </a:spcBef>
                        <a:spcAft>
                          <a:spcPct val="0"/>
                        </a:spcAft>
                        <a:buFont typeface="Arial" panose="020B0604020202020204" pitchFamily="34" charset="0"/>
                        <a:buChar char="•"/>
                        <a:defRPr/>
                      </a:pPr>
                      <a:r>
                        <a:rPr lang="en-US" sz="800" b="0" dirty="0">
                          <a:solidFill>
                            <a:schemeClr val="tx1"/>
                          </a:solidFill>
                        </a:rPr>
                        <a:t>1 008 (1 000) Home-based enterprises profiled in targeted households in all districts</a:t>
                      </a:r>
                    </a:p>
                    <a:p>
                      <a:pPr marL="171450" lvl="0" indent="-171450" fontAlgn="base">
                        <a:lnSpc>
                          <a:spcPct val="150000"/>
                        </a:lnSpc>
                        <a:spcBef>
                          <a:spcPct val="0"/>
                        </a:spcBef>
                        <a:spcAft>
                          <a:spcPct val="0"/>
                        </a:spcAft>
                        <a:buFont typeface="Arial" panose="020B0604020202020204" pitchFamily="34" charset="0"/>
                        <a:buChar char="•"/>
                        <a:defRPr/>
                      </a:pPr>
                      <a:endParaRPr lang="en-US" sz="800" b="0" dirty="0">
                        <a:solidFill>
                          <a:schemeClr val="tx1"/>
                        </a:solidFill>
                      </a:endParaRPr>
                    </a:p>
                    <a:p>
                      <a:pPr marL="0" lvl="0" indent="0" fontAlgn="base">
                        <a:lnSpc>
                          <a:spcPct val="150000"/>
                        </a:lnSpc>
                        <a:spcBef>
                          <a:spcPct val="0"/>
                        </a:spcBef>
                        <a:spcAft>
                          <a:spcPct val="0"/>
                        </a:spcAft>
                        <a:buFont typeface="Arial" panose="020B0604020202020204" pitchFamily="34" charset="0"/>
                        <a:buNone/>
                        <a:defRPr/>
                      </a:pPr>
                      <a:endParaRPr lang="en-US" sz="800" b="0" dirty="0">
                        <a:solidFill>
                          <a:schemeClr val="tx1"/>
                        </a:solidFill>
                      </a:endParaRPr>
                    </a:p>
                    <a:p>
                      <a:pPr marL="0" lvl="0" indent="0" fontAlgn="base">
                        <a:lnSpc>
                          <a:spcPct val="150000"/>
                        </a:lnSpc>
                        <a:spcBef>
                          <a:spcPct val="0"/>
                        </a:spcBef>
                        <a:spcAft>
                          <a:spcPct val="0"/>
                        </a:spcAft>
                        <a:buFont typeface="Arial" panose="020B0604020202020204" pitchFamily="34" charset="0"/>
                        <a:buNone/>
                        <a:defRPr/>
                      </a:pPr>
                      <a:endParaRPr lang="en-US" sz="800" b="0" dirty="0">
                        <a:solidFill>
                          <a:schemeClr val="tx1"/>
                        </a:solidFill>
                      </a:endParaRPr>
                    </a:p>
                  </a:txBody>
                  <a:tcPr marL="41028" marR="41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 Achievement against Annual Target</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140%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109%</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113%</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140%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281%</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110%</a:t>
                      </a:r>
                    </a:p>
                    <a:p>
                      <a:pPr marL="0" lvl="0" indent="0" fontAlgn="base">
                        <a:lnSpc>
                          <a:spcPct val="150000"/>
                        </a:lnSpc>
                        <a:spcBef>
                          <a:spcPct val="0"/>
                        </a:spcBef>
                        <a:spcAft>
                          <a:spcPct val="0"/>
                        </a:spcAft>
                        <a:buFont typeface="Arial" panose="020B0604020202020204" pitchFamily="34" charset="0"/>
                        <a:buNone/>
                        <a:defRPr/>
                      </a:pPr>
                      <a:endParaRPr lang="en-ZA" sz="800" b="1" dirty="0">
                        <a:solidFill>
                          <a:schemeClr val="tx1"/>
                        </a:solidFill>
                      </a:endParaRP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480%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110%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119%</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190%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132%</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100%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180%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150%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133%</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330%</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325%</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1 225%</a:t>
                      </a:r>
                    </a:p>
                    <a:p>
                      <a:pPr marL="0" lvl="0" indent="0" fontAlgn="base">
                        <a:lnSpc>
                          <a:spcPct val="150000"/>
                        </a:lnSpc>
                        <a:spcBef>
                          <a:spcPct val="0"/>
                        </a:spcBef>
                        <a:spcAft>
                          <a:spcPct val="0"/>
                        </a:spcAft>
                        <a:buFont typeface="Arial" panose="020B0604020202020204" pitchFamily="34" charset="0"/>
                        <a:buNone/>
                        <a:defRPr/>
                      </a:pPr>
                      <a:r>
                        <a:rPr lang="en-ZA" sz="800" b="1" dirty="0">
                          <a:solidFill>
                            <a:schemeClr val="tx1"/>
                          </a:solidFill>
                        </a:rPr>
                        <a:t>101%</a:t>
                      </a:r>
                    </a:p>
                    <a:p>
                      <a:pPr marL="0" lvl="0" indent="0" fontAlgn="base">
                        <a:lnSpc>
                          <a:spcPct val="150000"/>
                        </a:lnSpc>
                        <a:spcBef>
                          <a:spcPct val="0"/>
                        </a:spcBef>
                        <a:spcAft>
                          <a:spcPct val="0"/>
                        </a:spcAft>
                        <a:buFont typeface="Arial" panose="020B0604020202020204" pitchFamily="34" charset="0"/>
                        <a:buNone/>
                        <a:defRPr/>
                      </a:pPr>
                      <a:endParaRPr lang="en-ZA" sz="800" b="1" dirty="0">
                        <a:solidFill>
                          <a:schemeClr val="tx1"/>
                        </a:solidFill>
                      </a:endParaRPr>
                    </a:p>
                  </a:txBody>
                  <a:tcPr marL="41028" marR="41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3365583"/>
                  </a:ext>
                </a:extLst>
              </a:tr>
            </a:tbl>
          </a:graphicData>
        </a:graphic>
      </p:graphicFrame>
      <p:sp>
        <p:nvSpPr>
          <p:cNvPr id="10" name="Slide Number Placeholder 9">
            <a:extLst>
              <a:ext uri="{FF2B5EF4-FFF2-40B4-BE49-F238E27FC236}">
                <a16:creationId xmlns:a16="http://schemas.microsoft.com/office/drawing/2014/main" id="{0A892D58-3C39-EF4C-BAB2-0019C61DB4D2}"/>
              </a:ext>
            </a:extLst>
          </p:cNvPr>
          <p:cNvSpPr>
            <a:spLocks noGrp="1"/>
          </p:cNvSpPr>
          <p:nvPr>
            <p:ph type="sldNum" sz="quarter" idx="12"/>
          </p:nvPr>
        </p:nvSpPr>
        <p:spPr/>
        <p:txBody>
          <a:bodyPr/>
          <a:lstStyle/>
          <a:p>
            <a:fld id="{093862CD-2CE4-D846-9F15-15300DCE1BBC}" type="slidenum">
              <a:rPr lang="en-US" smtClean="0"/>
              <a:pPr/>
              <a:t>9</a:t>
            </a:fld>
            <a:endParaRPr lang="en-US" dirty="0"/>
          </a:p>
        </p:txBody>
      </p:sp>
    </p:spTree>
    <p:extLst>
      <p:ext uri="{BB962C8B-B14F-4D97-AF65-F5344CB8AC3E}">
        <p14:creationId xmlns:p14="http://schemas.microsoft.com/office/powerpoint/2010/main" val="30593379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65BB0A43AE8BE42B9955F953825895C" ma:contentTypeVersion="3" ma:contentTypeDescription="Create a new document." ma:contentTypeScope="" ma:versionID="04abc69b6e715ffff4fd6e4331660f1e">
  <xsd:schema xmlns:xsd="http://www.w3.org/2001/XMLSchema" xmlns:xs="http://www.w3.org/2001/XMLSchema" xmlns:p="http://schemas.microsoft.com/office/2006/metadata/properties" xmlns:ns3="12c353e3-591d-4afd-bddd-d137fb5ff9d1" targetNamespace="http://schemas.microsoft.com/office/2006/metadata/properties" ma:root="true" ma:fieldsID="2ba3f77e1dbffd51a42cbea9d93aef28" ns3:_="">
    <xsd:import namespace="12c353e3-591d-4afd-bddd-d137fb5ff9d1"/>
    <xsd:element name="properties">
      <xsd:complexType>
        <xsd:sequence>
          <xsd:element name="documentManagement">
            <xsd:complexType>
              <xsd:all>
                <xsd:element ref="ns3:MediaServiceMetadata" minOccurs="0"/>
                <xsd:element ref="ns3:MediaServiceFastMetadata"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c353e3-591d-4afd-bddd-d137fb5ff9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7F7AF07-376D-4460-97AD-E00AB99A0325}">
  <ds:schemaRefs>
    <ds:schemaRef ds:uri="http://schemas.microsoft.com/sharepoint/v3/contenttype/forms"/>
  </ds:schemaRefs>
</ds:datastoreItem>
</file>

<file path=customXml/itemProps2.xml><?xml version="1.0" encoding="utf-8"?>
<ds:datastoreItem xmlns:ds="http://schemas.openxmlformats.org/officeDocument/2006/customXml" ds:itemID="{69CBD60D-606C-41BC-80BD-759793CD22AA}">
  <ds:schemaRefs>
    <ds:schemaRef ds:uri="http://purl.org/dc/terms/"/>
    <ds:schemaRef ds:uri="http://www.w3.org/XML/1998/namespace"/>
    <ds:schemaRef ds:uri="http://purl.org/dc/elements/1.1/"/>
    <ds:schemaRef ds:uri="http://schemas.microsoft.com/office/2006/documentManagement/types"/>
    <ds:schemaRef ds:uri="http://schemas.openxmlformats.org/package/2006/metadata/core-properties"/>
    <ds:schemaRef ds:uri="http://schemas.microsoft.com/office/infopath/2007/PartnerControls"/>
    <ds:schemaRef ds:uri="12c353e3-591d-4afd-bddd-d137fb5ff9d1"/>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7CD53F54-65A8-4EB6-B925-AE80C1BE35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c353e3-591d-4afd-bddd-d137fb5ff9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25673</TotalTime>
  <Words>3672</Words>
  <Application>Microsoft Office PowerPoint</Application>
  <PresentationFormat>Custom</PresentationFormat>
  <Paragraphs>906</Paragraphs>
  <Slides>19</Slides>
  <Notes>18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19</vt:i4>
      </vt:variant>
    </vt:vector>
  </HeadingPairs>
  <TitlesOfParts>
    <vt:vector size="26" baseType="lpstr">
      <vt:lpstr>Arial</vt:lpstr>
      <vt:lpstr>Calibri</vt:lpstr>
      <vt:lpstr>Calibri Light</vt:lpstr>
      <vt:lpstr>Century Gothic</vt:lpstr>
      <vt:lpstr>Office Theme</vt:lpstr>
      <vt:lpstr>1_Office Theme</vt:lpstr>
      <vt:lpstr>2_Office Theme</vt:lpstr>
      <vt:lpstr>DEPARTMENT OF AGRICULTURE, RURAL DEVELOPMENT AND ENVIRONMENT </vt:lpstr>
      <vt:lpstr>Table of Contents</vt:lpstr>
      <vt:lpstr>Overall Non-Financial Performance Progress For 2022/23 FY Q1-To Date</vt:lpstr>
      <vt:lpstr>Financial and Non-Financial Performance </vt:lpstr>
      <vt:lpstr>Overview of GDARDE Q4 Performance </vt:lpstr>
      <vt:lpstr>Areas of Performance </vt:lpstr>
      <vt:lpstr>PowerPoint Presentation</vt:lpstr>
      <vt:lpstr>PowerPoint Presentation</vt:lpstr>
      <vt:lpstr>PowerPoint Presentation</vt:lpstr>
      <vt:lpstr>PowerPoint Presentation</vt:lpstr>
      <vt:lpstr>PowerPoint Presentation</vt:lpstr>
      <vt:lpstr>Areas of Non-Performance </vt:lpstr>
      <vt:lpstr>Financial Management</vt:lpstr>
      <vt:lpstr>Agriculture</vt:lpstr>
      <vt:lpstr>Agriculture</vt:lpstr>
      <vt:lpstr> Environment</vt:lpstr>
      <vt:lpstr> Environment</vt:lpstr>
      <vt:lpstr> Environment</vt:lpstr>
      <vt:lpstr>PowerPoint Presentation</vt:lpstr>
    </vt:vector>
  </TitlesOfParts>
  <Company>Office of the Premier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Noble Mufhandu</dc:creator>
  <cp:lastModifiedBy>MURINGAI, SAMU (GDARD)</cp:lastModifiedBy>
  <cp:revision>1073</cp:revision>
  <cp:lastPrinted>2022-01-20T10:23:22Z</cp:lastPrinted>
  <dcterms:created xsi:type="dcterms:W3CDTF">2013-11-07T08:17:59Z</dcterms:created>
  <dcterms:modified xsi:type="dcterms:W3CDTF">2023-05-09T12:54:05Z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0x010100965BB0A43AE8BE42B9955F953825895C</vt:lpwstr>
  </property>
</Properties>
</file>