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0" r:id="rId5"/>
  </p:sldMasterIdLst>
  <p:notesMasterIdLst>
    <p:notesMasterId r:id="rId38"/>
  </p:notesMasterIdLst>
  <p:handoutMasterIdLst>
    <p:handoutMasterId r:id="rId39"/>
  </p:handoutMasterIdLst>
  <p:sldIdLst>
    <p:sldId id="7954" r:id="rId6"/>
    <p:sldId id="479" r:id="rId7"/>
    <p:sldId id="1775" r:id="rId8"/>
    <p:sldId id="2134805680" r:id="rId9"/>
    <p:sldId id="2134805681" r:id="rId10"/>
    <p:sldId id="4439" r:id="rId11"/>
    <p:sldId id="2147375096" r:id="rId12"/>
    <p:sldId id="4440" r:id="rId13"/>
    <p:sldId id="2147375210" r:id="rId14"/>
    <p:sldId id="2134805646" r:id="rId15"/>
    <p:sldId id="2147375211" r:id="rId16"/>
    <p:sldId id="4156" r:id="rId17"/>
    <p:sldId id="4194" r:id="rId18"/>
    <p:sldId id="4195" r:id="rId19"/>
    <p:sldId id="4196" r:id="rId20"/>
    <p:sldId id="4199" r:id="rId21"/>
    <p:sldId id="4160" r:id="rId22"/>
    <p:sldId id="4161" r:id="rId23"/>
    <p:sldId id="4162" r:id="rId24"/>
    <p:sldId id="4200" r:id="rId25"/>
    <p:sldId id="4163" r:id="rId26"/>
    <p:sldId id="4164" r:id="rId27"/>
    <p:sldId id="4201" r:id="rId28"/>
    <p:sldId id="2147375213" r:id="rId29"/>
    <p:sldId id="4203" r:id="rId30"/>
    <p:sldId id="2147375214" r:id="rId31"/>
    <p:sldId id="4192" r:id="rId32"/>
    <p:sldId id="4193" r:id="rId33"/>
    <p:sldId id="2147375215" r:id="rId34"/>
    <p:sldId id="4197" r:id="rId35"/>
    <p:sldId id="4198" r:id="rId36"/>
    <p:sldId id="1990" r:id="rId37"/>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12">
          <p15:clr>
            <a:srgbClr val="A4A3A4"/>
          </p15:clr>
        </p15:guide>
        <p15:guide id="2" pos="16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RINGAI, SAMU (GDARD)" initials="MS(" lastIdx="2" clrIdx="0">
    <p:extLst>
      <p:ext uri="{19B8F6BF-5375-455C-9EA6-DF929625EA0E}">
        <p15:presenceInfo xmlns:p15="http://schemas.microsoft.com/office/powerpoint/2012/main" userId="S::SAMU.MURINGAI@gauteng.gov.za::e93dc836-02d1-4c89-a1bc-73c882f29d55" providerId="AD"/>
      </p:ext>
    </p:extLst>
  </p:cmAuthor>
  <p:cmAuthor id="2" name="MODISE, DORAH (GDARD)" initials="MD(" lastIdx="1" clrIdx="1">
    <p:extLst>
      <p:ext uri="{19B8F6BF-5375-455C-9EA6-DF929625EA0E}">
        <p15:presenceInfo xmlns:p15="http://schemas.microsoft.com/office/powerpoint/2012/main" userId="S::DORAH.MODISE@gauteng.gov.za::7af2278e-48b2-4e30-814e-8e5cf5f419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8B6077-F63B-4CE1-99BF-046E2FC02556}" v="806" dt="2023-05-07T20:00:29.8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0688" autoAdjust="0"/>
  </p:normalViewPr>
  <p:slideViewPr>
    <p:cSldViewPr snapToGrid="0" snapToObjects="1">
      <p:cViewPr varScale="1">
        <p:scale>
          <a:sx n="100" d="100"/>
          <a:sy n="100" d="100"/>
        </p:scale>
        <p:origin x="948" y="46"/>
      </p:cViewPr>
      <p:guideLst>
        <p:guide orient="horz" pos="1312"/>
        <p:guide pos="16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5" d="100"/>
        <a:sy n="5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45"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46"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elembe, Rhulani (GDARDE)" userId="cac7f330-bc11-492b-8762-1fdc18edcf7e" providerId="ADAL" clId="{796C7B23-8D7F-4CB7-ADF8-4E63DC1B8EA1}"/>
    <pc:docChg chg="modSld">
      <pc:chgData name="Phelembe, Rhulani (GDARDE)" userId="cac7f330-bc11-492b-8762-1fdc18edcf7e" providerId="ADAL" clId="{796C7B23-8D7F-4CB7-ADF8-4E63DC1B8EA1}" dt="2023-05-08T13:33:26.659" v="1" actId="20577"/>
      <pc:docMkLst>
        <pc:docMk/>
      </pc:docMkLst>
      <pc:sldChg chg="modSp mod">
        <pc:chgData name="Phelembe, Rhulani (GDARDE)" userId="cac7f330-bc11-492b-8762-1fdc18edcf7e" providerId="ADAL" clId="{796C7B23-8D7F-4CB7-ADF8-4E63DC1B8EA1}" dt="2023-05-08T13:33:26.659" v="1" actId="20577"/>
        <pc:sldMkLst>
          <pc:docMk/>
          <pc:sldMk cId="3740629895" sldId="4163"/>
        </pc:sldMkLst>
        <pc:spChg chg="mod">
          <ac:chgData name="Phelembe, Rhulani (GDARDE)" userId="cac7f330-bc11-492b-8762-1fdc18edcf7e" providerId="ADAL" clId="{796C7B23-8D7F-4CB7-ADF8-4E63DC1B8EA1}" dt="2023-05-08T13:33:26.659" v="1" actId="20577"/>
          <ac:spMkLst>
            <pc:docMk/>
            <pc:sldMk cId="3740629895" sldId="4163"/>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E7C656-E9E8-48BF-9756-ABB5E63CF10B}"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en-US"/>
        </a:p>
      </dgm:t>
    </dgm:pt>
    <dgm:pt modelId="{8431324C-5394-4590-B0C8-95D8696153EB}">
      <dgm:prSet custT="1"/>
      <dgm:spPr/>
      <dgm:t>
        <a:bodyPr/>
        <a:lstStyle/>
        <a:p>
          <a:r>
            <a:rPr lang="en-US" sz="2400" b="1" dirty="0">
              <a:solidFill>
                <a:schemeClr val="bg1"/>
              </a:solidFill>
            </a:rPr>
            <a:t>MTEF BUDGET PROJECTION PER PROGRAMME </a:t>
          </a:r>
        </a:p>
      </dgm:t>
    </dgm:pt>
    <dgm:pt modelId="{FB8245F3-AAEF-4184-A63E-B857F3D79061}" type="parTrans" cxnId="{B498E011-433D-4229-9F63-75E718E5739F}">
      <dgm:prSet/>
      <dgm:spPr/>
      <dgm:t>
        <a:bodyPr/>
        <a:lstStyle/>
        <a:p>
          <a:endParaRPr lang="en-US"/>
        </a:p>
      </dgm:t>
    </dgm:pt>
    <dgm:pt modelId="{2A2E8F8A-32DD-4CD3-8E1D-1997DCD95CA3}" type="sibTrans" cxnId="{B498E011-433D-4229-9F63-75E718E5739F}">
      <dgm:prSet/>
      <dgm:spPr/>
      <dgm:t>
        <a:bodyPr/>
        <a:lstStyle/>
        <a:p>
          <a:endParaRPr lang="en-US"/>
        </a:p>
      </dgm:t>
    </dgm:pt>
    <dgm:pt modelId="{05DDF02F-9BD7-46BD-BF56-18D6A042FEB4}">
      <dgm:prSet custT="1"/>
      <dgm:spPr>
        <a:solidFill>
          <a:schemeClr val="accent5">
            <a:lumMod val="75000"/>
          </a:schemeClr>
        </a:solidFill>
      </dgm:spPr>
      <dgm:t>
        <a:bodyPr/>
        <a:lstStyle/>
        <a:p>
          <a:r>
            <a:rPr lang="en-US" sz="2400" b="1" dirty="0"/>
            <a:t>MTEF BUDGET FOR CONDITIONAL GRANT </a:t>
          </a:r>
          <a:endParaRPr lang="en-US" sz="2400" dirty="0"/>
        </a:p>
      </dgm:t>
    </dgm:pt>
    <dgm:pt modelId="{4C7C7336-134B-4FE1-904C-C6FBED53967B}" type="parTrans" cxnId="{A53EECF2-F37F-4E99-85B3-E44C1C8FB12B}">
      <dgm:prSet/>
      <dgm:spPr/>
      <dgm:t>
        <a:bodyPr/>
        <a:lstStyle/>
        <a:p>
          <a:endParaRPr lang="en-US"/>
        </a:p>
      </dgm:t>
    </dgm:pt>
    <dgm:pt modelId="{351AAD02-4F0F-4383-8BDE-F0DF64843DBE}" type="sibTrans" cxnId="{A53EECF2-F37F-4E99-85B3-E44C1C8FB12B}">
      <dgm:prSet/>
      <dgm:spPr/>
      <dgm:t>
        <a:bodyPr/>
        <a:lstStyle/>
        <a:p>
          <a:endParaRPr lang="en-US"/>
        </a:p>
      </dgm:t>
    </dgm:pt>
    <dgm:pt modelId="{5F7FC989-0562-403B-BD79-A6489F8010B9}">
      <dgm:prSet custT="1"/>
      <dgm:spPr/>
      <dgm:t>
        <a:bodyPr/>
        <a:lstStyle/>
        <a:p>
          <a:r>
            <a:rPr lang="en-US" sz="2400" dirty="0"/>
            <a:t> APPROVED YEAR END SHIFTS AND VIREMENTS </a:t>
          </a:r>
        </a:p>
      </dgm:t>
    </dgm:pt>
    <dgm:pt modelId="{52C5BC5A-11B5-4926-B8AC-C6A98F62CD4E}" type="sibTrans" cxnId="{0C504C03-B4BA-401B-B979-8CA1E6B501CB}">
      <dgm:prSet/>
      <dgm:spPr/>
      <dgm:t>
        <a:bodyPr/>
        <a:lstStyle/>
        <a:p>
          <a:endParaRPr lang="en-US"/>
        </a:p>
      </dgm:t>
    </dgm:pt>
    <dgm:pt modelId="{5CB41BAE-2826-4552-929B-7DFB6B0BCF8E}" type="parTrans" cxnId="{0C504C03-B4BA-401B-B979-8CA1E6B501CB}">
      <dgm:prSet/>
      <dgm:spPr/>
      <dgm:t>
        <a:bodyPr/>
        <a:lstStyle/>
        <a:p>
          <a:endParaRPr lang="en-US"/>
        </a:p>
      </dgm:t>
    </dgm:pt>
    <dgm:pt modelId="{8D06D50C-2ED4-42D2-B8EB-977E54690903}">
      <dgm:prSet phldrT="[Text]" custT="1"/>
      <dgm:spPr>
        <a:solidFill>
          <a:schemeClr val="accent3">
            <a:lumMod val="60000"/>
            <a:lumOff val="40000"/>
          </a:schemeClr>
        </a:solidFill>
      </dgm:spPr>
      <dgm:t>
        <a:bodyPr/>
        <a:lstStyle/>
        <a:p>
          <a:r>
            <a:rPr lang="en-US" sz="2400" b="1" dirty="0">
              <a:solidFill>
                <a:schemeClr val="bg1"/>
              </a:solidFill>
            </a:rPr>
            <a:t> QUARTER 4 FINANCIAL PERFORMANCE REPORT</a:t>
          </a:r>
        </a:p>
      </dgm:t>
    </dgm:pt>
    <dgm:pt modelId="{12946C0E-4089-40DC-A193-5874ABD976E8}" type="sibTrans" cxnId="{B00C7987-07C4-4848-BB71-B483B9EBA519}">
      <dgm:prSet/>
      <dgm:spPr/>
      <dgm:t>
        <a:bodyPr/>
        <a:lstStyle/>
        <a:p>
          <a:endParaRPr lang="en-US" sz="1400" b="1">
            <a:solidFill>
              <a:schemeClr val="tx1"/>
            </a:solidFill>
          </a:endParaRPr>
        </a:p>
      </dgm:t>
    </dgm:pt>
    <dgm:pt modelId="{67ECDC5D-9124-49A4-9844-E391763E5D44}" type="parTrans" cxnId="{B00C7987-07C4-4848-BB71-B483B9EBA519}">
      <dgm:prSet/>
      <dgm:spPr/>
      <dgm:t>
        <a:bodyPr/>
        <a:lstStyle/>
        <a:p>
          <a:endParaRPr lang="en-US" sz="1400" b="1">
            <a:solidFill>
              <a:schemeClr val="tx1"/>
            </a:solidFill>
          </a:endParaRPr>
        </a:p>
      </dgm:t>
    </dgm:pt>
    <dgm:pt modelId="{E682C0D0-92D5-431C-81C2-5CCEA99E3C21}">
      <dgm:prSet phldrT="[Text]" custT="1"/>
      <dgm:spPr/>
      <dgm:t>
        <a:bodyPr/>
        <a:lstStyle/>
        <a:p>
          <a:r>
            <a:rPr lang="en-US" sz="2400" b="1" dirty="0">
              <a:solidFill>
                <a:schemeClr val="bg1"/>
              </a:solidFill>
            </a:rPr>
            <a:t>PAYMENT OF INVOICES </a:t>
          </a:r>
        </a:p>
      </dgm:t>
    </dgm:pt>
    <dgm:pt modelId="{9615BA6F-A00C-422D-A803-3777CF655869}" type="sibTrans" cxnId="{7DECA607-FE2C-45D6-B6CE-8A0A47391A91}">
      <dgm:prSet/>
      <dgm:spPr/>
      <dgm:t>
        <a:bodyPr/>
        <a:lstStyle/>
        <a:p>
          <a:endParaRPr lang="en-US" sz="1400" b="1">
            <a:solidFill>
              <a:schemeClr val="tx1"/>
            </a:solidFill>
          </a:endParaRPr>
        </a:p>
      </dgm:t>
    </dgm:pt>
    <dgm:pt modelId="{D992FB65-3E11-403A-B2CE-92D1FFE49101}" type="parTrans" cxnId="{7DECA607-FE2C-45D6-B6CE-8A0A47391A91}">
      <dgm:prSet/>
      <dgm:spPr/>
      <dgm:t>
        <a:bodyPr/>
        <a:lstStyle/>
        <a:p>
          <a:endParaRPr lang="en-US" sz="1400" b="1">
            <a:solidFill>
              <a:schemeClr val="tx1"/>
            </a:solidFill>
          </a:endParaRPr>
        </a:p>
      </dgm:t>
    </dgm:pt>
    <dgm:pt modelId="{6DB88982-B10A-48DA-BF2A-1371E699FAC5}">
      <dgm:prSet phldrT="[Text]" custT="1"/>
      <dgm:spPr>
        <a:solidFill>
          <a:schemeClr val="accent2">
            <a:lumMod val="60000"/>
            <a:lumOff val="40000"/>
          </a:schemeClr>
        </a:solidFill>
      </dgm:spPr>
      <dgm:t>
        <a:bodyPr/>
        <a:lstStyle/>
        <a:p>
          <a:r>
            <a:rPr lang="en-US" sz="2400" b="1" dirty="0">
              <a:solidFill>
                <a:schemeClr val="bg1"/>
              </a:solidFill>
            </a:rPr>
            <a:t>REVENUE COLLECTED AS AT 31 MARCH 2023 </a:t>
          </a:r>
        </a:p>
      </dgm:t>
    </dgm:pt>
    <dgm:pt modelId="{6168BD8C-8F66-4F0F-A844-04DC14B22998}" type="sibTrans" cxnId="{DB6DF87C-4283-4337-BCEB-B816379E15D3}">
      <dgm:prSet/>
      <dgm:spPr/>
      <dgm:t>
        <a:bodyPr/>
        <a:lstStyle/>
        <a:p>
          <a:endParaRPr lang="en-US" sz="1400" b="1">
            <a:solidFill>
              <a:schemeClr val="tx1"/>
            </a:solidFill>
          </a:endParaRPr>
        </a:p>
      </dgm:t>
    </dgm:pt>
    <dgm:pt modelId="{0DEB1C2F-1C23-4669-A33F-67666B2AC9B3}" type="parTrans" cxnId="{DB6DF87C-4283-4337-BCEB-B816379E15D3}">
      <dgm:prSet/>
      <dgm:spPr/>
      <dgm:t>
        <a:bodyPr/>
        <a:lstStyle/>
        <a:p>
          <a:endParaRPr lang="en-US" sz="1400" b="1">
            <a:solidFill>
              <a:schemeClr val="tx1"/>
            </a:solidFill>
          </a:endParaRPr>
        </a:p>
      </dgm:t>
    </dgm:pt>
    <dgm:pt modelId="{0202B3C5-C314-4AF0-A499-7E39D7FA2E29}" type="pres">
      <dgm:prSet presAssocID="{90E7C656-E9E8-48BF-9756-ABB5E63CF10B}" presName="Name0" presStyleCnt="0">
        <dgm:presLayoutVars>
          <dgm:chMax val="7"/>
          <dgm:chPref val="7"/>
          <dgm:dir/>
        </dgm:presLayoutVars>
      </dgm:prSet>
      <dgm:spPr/>
    </dgm:pt>
    <dgm:pt modelId="{29EFF23D-131D-4DCA-B195-7126FDD004AE}" type="pres">
      <dgm:prSet presAssocID="{90E7C656-E9E8-48BF-9756-ABB5E63CF10B}" presName="Name1" presStyleCnt="0"/>
      <dgm:spPr/>
    </dgm:pt>
    <dgm:pt modelId="{5DA0A803-3DA8-45EF-907A-1558A64F2793}" type="pres">
      <dgm:prSet presAssocID="{90E7C656-E9E8-48BF-9756-ABB5E63CF10B}" presName="cycle" presStyleCnt="0"/>
      <dgm:spPr/>
    </dgm:pt>
    <dgm:pt modelId="{3AB7D3F2-C01D-47E0-A522-91C88CB221CB}" type="pres">
      <dgm:prSet presAssocID="{90E7C656-E9E8-48BF-9756-ABB5E63CF10B}" presName="srcNode" presStyleLbl="node1" presStyleIdx="0" presStyleCnt="6"/>
      <dgm:spPr/>
    </dgm:pt>
    <dgm:pt modelId="{03A92A1E-BFEC-4873-A246-4888D4963B10}" type="pres">
      <dgm:prSet presAssocID="{90E7C656-E9E8-48BF-9756-ABB5E63CF10B}" presName="conn" presStyleLbl="parChTrans1D2" presStyleIdx="0" presStyleCnt="1"/>
      <dgm:spPr/>
    </dgm:pt>
    <dgm:pt modelId="{0EC04962-8380-427D-AF2D-BDFF808CE2E8}" type="pres">
      <dgm:prSet presAssocID="{90E7C656-E9E8-48BF-9756-ABB5E63CF10B}" presName="extraNode" presStyleLbl="node1" presStyleIdx="0" presStyleCnt="6"/>
      <dgm:spPr/>
    </dgm:pt>
    <dgm:pt modelId="{EA811AD6-E0EB-430B-A85F-0CA05174F0CD}" type="pres">
      <dgm:prSet presAssocID="{90E7C656-E9E8-48BF-9756-ABB5E63CF10B}" presName="dstNode" presStyleLbl="node1" presStyleIdx="0" presStyleCnt="6"/>
      <dgm:spPr/>
    </dgm:pt>
    <dgm:pt modelId="{A5EAA291-9030-4B23-95ED-9FE039E0D935}" type="pres">
      <dgm:prSet presAssocID="{8431324C-5394-4590-B0C8-95D8696153EB}" presName="text_1" presStyleLbl="node1" presStyleIdx="0" presStyleCnt="6" custScaleY="122777">
        <dgm:presLayoutVars>
          <dgm:bulletEnabled val="1"/>
        </dgm:presLayoutVars>
      </dgm:prSet>
      <dgm:spPr/>
    </dgm:pt>
    <dgm:pt modelId="{9838CB3A-BCDC-4CD1-BE58-5B0E1BF1F68C}" type="pres">
      <dgm:prSet presAssocID="{8431324C-5394-4590-B0C8-95D8696153EB}" presName="accent_1" presStyleCnt="0"/>
      <dgm:spPr/>
    </dgm:pt>
    <dgm:pt modelId="{C3982BE8-A2F2-4E67-8E86-7E709862C10E}" type="pres">
      <dgm:prSet presAssocID="{8431324C-5394-4590-B0C8-95D8696153EB}" presName="accentRepeatNode" presStyleLbl="solidFgAcc1" presStyleIdx="0" presStyleCnt="6"/>
      <dgm:spPr/>
    </dgm:pt>
    <dgm:pt modelId="{D7D56380-C1A1-4FDF-8D06-C1960BF20DE9}" type="pres">
      <dgm:prSet presAssocID="{05DDF02F-9BD7-46BD-BF56-18D6A042FEB4}" presName="text_2" presStyleLbl="node1" presStyleIdx="1" presStyleCnt="6" custScaleY="124973">
        <dgm:presLayoutVars>
          <dgm:bulletEnabled val="1"/>
        </dgm:presLayoutVars>
      </dgm:prSet>
      <dgm:spPr/>
    </dgm:pt>
    <dgm:pt modelId="{DE7D1646-9CC0-4699-8E9E-904818FD9182}" type="pres">
      <dgm:prSet presAssocID="{05DDF02F-9BD7-46BD-BF56-18D6A042FEB4}" presName="accent_2" presStyleCnt="0"/>
      <dgm:spPr/>
    </dgm:pt>
    <dgm:pt modelId="{F3EBD87A-6930-4FA7-9785-00EACB90FB46}" type="pres">
      <dgm:prSet presAssocID="{05DDF02F-9BD7-46BD-BF56-18D6A042FEB4}" presName="accentRepeatNode" presStyleLbl="solidFgAcc1" presStyleIdx="1" presStyleCnt="6"/>
      <dgm:spPr/>
    </dgm:pt>
    <dgm:pt modelId="{BE588483-AE1A-4B01-9287-68F93AD743C4}" type="pres">
      <dgm:prSet presAssocID="{8D06D50C-2ED4-42D2-B8EB-977E54690903}" presName="text_3" presStyleLbl="node1" presStyleIdx="2" presStyleCnt="6" custScaleY="118253">
        <dgm:presLayoutVars>
          <dgm:bulletEnabled val="1"/>
        </dgm:presLayoutVars>
      </dgm:prSet>
      <dgm:spPr/>
    </dgm:pt>
    <dgm:pt modelId="{3754A354-53E4-4B9B-9405-12AFB1DD7929}" type="pres">
      <dgm:prSet presAssocID="{8D06D50C-2ED4-42D2-B8EB-977E54690903}" presName="accent_3" presStyleCnt="0"/>
      <dgm:spPr/>
    </dgm:pt>
    <dgm:pt modelId="{9565BE64-755B-4566-B75D-5153469C5492}" type="pres">
      <dgm:prSet presAssocID="{8D06D50C-2ED4-42D2-B8EB-977E54690903}" presName="accentRepeatNode" presStyleLbl="solidFgAcc1" presStyleIdx="2" presStyleCnt="6"/>
      <dgm:spPr/>
    </dgm:pt>
    <dgm:pt modelId="{EB73FC9F-9431-4353-956A-75180B066489}" type="pres">
      <dgm:prSet presAssocID="{5F7FC989-0562-403B-BD79-A6489F8010B9}" presName="text_4" presStyleLbl="node1" presStyleIdx="3" presStyleCnt="6" custScaleX="98048" custScaleY="118253" custLinFactNeighborX="-2763" custLinFactNeighborY="-4808">
        <dgm:presLayoutVars>
          <dgm:bulletEnabled val="1"/>
        </dgm:presLayoutVars>
      </dgm:prSet>
      <dgm:spPr/>
    </dgm:pt>
    <dgm:pt modelId="{BD2185A1-0B10-4233-BC42-935988909FDD}" type="pres">
      <dgm:prSet presAssocID="{5F7FC989-0562-403B-BD79-A6489F8010B9}" presName="accent_4" presStyleCnt="0"/>
      <dgm:spPr/>
    </dgm:pt>
    <dgm:pt modelId="{5C5D791D-5739-45C2-8AFF-408B1CC4637B}" type="pres">
      <dgm:prSet presAssocID="{5F7FC989-0562-403B-BD79-A6489F8010B9}" presName="accentRepeatNode" presStyleLbl="solidFgAcc1" presStyleIdx="3" presStyleCnt="6"/>
      <dgm:spPr/>
    </dgm:pt>
    <dgm:pt modelId="{9888C8C2-77EF-46FF-A1BF-298E0B7B5C38}" type="pres">
      <dgm:prSet presAssocID="{6DB88982-B10A-48DA-BF2A-1371E699FAC5}" presName="text_5" presStyleLbl="node1" presStyleIdx="4" presStyleCnt="6" custScaleY="104609">
        <dgm:presLayoutVars>
          <dgm:bulletEnabled val="1"/>
        </dgm:presLayoutVars>
      </dgm:prSet>
      <dgm:spPr/>
    </dgm:pt>
    <dgm:pt modelId="{21EC6585-2E3F-4B2B-919B-291111467BDA}" type="pres">
      <dgm:prSet presAssocID="{6DB88982-B10A-48DA-BF2A-1371E699FAC5}" presName="accent_5" presStyleCnt="0"/>
      <dgm:spPr/>
    </dgm:pt>
    <dgm:pt modelId="{33586A4C-BF0B-4BEE-AA04-91139E2F3AE0}" type="pres">
      <dgm:prSet presAssocID="{6DB88982-B10A-48DA-BF2A-1371E699FAC5}" presName="accentRepeatNode" presStyleLbl="solidFgAcc1" presStyleIdx="4" presStyleCnt="6"/>
      <dgm:spPr/>
    </dgm:pt>
    <dgm:pt modelId="{A7F5CD44-54F4-49A4-9DE5-1D19A0D8D3ED}" type="pres">
      <dgm:prSet presAssocID="{E682C0D0-92D5-431C-81C2-5CCEA99E3C21}" presName="text_6" presStyleLbl="node1" presStyleIdx="5" presStyleCnt="6" custScaleY="109143">
        <dgm:presLayoutVars>
          <dgm:bulletEnabled val="1"/>
        </dgm:presLayoutVars>
      </dgm:prSet>
      <dgm:spPr/>
    </dgm:pt>
    <dgm:pt modelId="{4BDFC6D6-5166-4A2E-B6DD-4D630FB8D282}" type="pres">
      <dgm:prSet presAssocID="{E682C0D0-92D5-431C-81C2-5CCEA99E3C21}" presName="accent_6" presStyleCnt="0"/>
      <dgm:spPr/>
    </dgm:pt>
    <dgm:pt modelId="{2E26EAD0-3C79-4D3B-88F9-BA1D263F2681}" type="pres">
      <dgm:prSet presAssocID="{E682C0D0-92D5-431C-81C2-5CCEA99E3C21}" presName="accentRepeatNode" presStyleLbl="solidFgAcc1" presStyleIdx="5" presStyleCnt="6"/>
      <dgm:spPr/>
    </dgm:pt>
  </dgm:ptLst>
  <dgm:cxnLst>
    <dgm:cxn modelId="{0C504C03-B4BA-401B-B979-8CA1E6B501CB}" srcId="{90E7C656-E9E8-48BF-9756-ABB5E63CF10B}" destId="{5F7FC989-0562-403B-BD79-A6489F8010B9}" srcOrd="3" destOrd="0" parTransId="{5CB41BAE-2826-4552-929B-7DFB6B0BCF8E}" sibTransId="{52C5BC5A-11B5-4926-B8AC-C6A98F62CD4E}"/>
    <dgm:cxn modelId="{7DECA607-FE2C-45D6-B6CE-8A0A47391A91}" srcId="{90E7C656-E9E8-48BF-9756-ABB5E63CF10B}" destId="{E682C0D0-92D5-431C-81C2-5CCEA99E3C21}" srcOrd="5" destOrd="0" parTransId="{D992FB65-3E11-403A-B2CE-92D1FFE49101}" sibTransId="{9615BA6F-A00C-422D-A803-3777CF655869}"/>
    <dgm:cxn modelId="{DD3E4108-407C-461C-A127-E55A3E3D0334}" type="presOf" srcId="{8D06D50C-2ED4-42D2-B8EB-977E54690903}" destId="{BE588483-AE1A-4B01-9287-68F93AD743C4}" srcOrd="0" destOrd="0" presId="urn:microsoft.com/office/officeart/2008/layout/VerticalCurvedList"/>
    <dgm:cxn modelId="{B498E011-433D-4229-9F63-75E718E5739F}" srcId="{90E7C656-E9E8-48BF-9756-ABB5E63CF10B}" destId="{8431324C-5394-4590-B0C8-95D8696153EB}" srcOrd="0" destOrd="0" parTransId="{FB8245F3-AAEF-4184-A63E-B857F3D79061}" sibTransId="{2A2E8F8A-32DD-4CD3-8E1D-1997DCD95CA3}"/>
    <dgm:cxn modelId="{184CDD36-DCA3-477B-92D6-67F64FC7F219}" type="presOf" srcId="{6DB88982-B10A-48DA-BF2A-1371E699FAC5}" destId="{9888C8C2-77EF-46FF-A1BF-298E0B7B5C38}" srcOrd="0" destOrd="0" presId="urn:microsoft.com/office/officeart/2008/layout/VerticalCurvedList"/>
    <dgm:cxn modelId="{A3832061-0CCA-42E6-BFB7-3DBDD12405F2}" type="presOf" srcId="{8431324C-5394-4590-B0C8-95D8696153EB}" destId="{A5EAA291-9030-4B23-95ED-9FE039E0D935}" srcOrd="0" destOrd="0" presId="urn:microsoft.com/office/officeart/2008/layout/VerticalCurvedList"/>
    <dgm:cxn modelId="{2B476B5A-D6E1-4922-826B-417A9DF64E03}" type="presOf" srcId="{5F7FC989-0562-403B-BD79-A6489F8010B9}" destId="{EB73FC9F-9431-4353-956A-75180B066489}" srcOrd="0" destOrd="0" presId="urn:microsoft.com/office/officeart/2008/layout/VerticalCurvedList"/>
    <dgm:cxn modelId="{DB6DF87C-4283-4337-BCEB-B816379E15D3}" srcId="{90E7C656-E9E8-48BF-9756-ABB5E63CF10B}" destId="{6DB88982-B10A-48DA-BF2A-1371E699FAC5}" srcOrd="4" destOrd="0" parTransId="{0DEB1C2F-1C23-4669-A33F-67666B2AC9B3}" sibTransId="{6168BD8C-8F66-4F0F-A844-04DC14B22998}"/>
    <dgm:cxn modelId="{B00C7987-07C4-4848-BB71-B483B9EBA519}" srcId="{90E7C656-E9E8-48BF-9756-ABB5E63CF10B}" destId="{8D06D50C-2ED4-42D2-B8EB-977E54690903}" srcOrd="2" destOrd="0" parTransId="{67ECDC5D-9124-49A4-9844-E391763E5D44}" sibTransId="{12946C0E-4089-40DC-A193-5874ABD976E8}"/>
    <dgm:cxn modelId="{DA761390-D76B-4589-B60D-1182963D41ED}" type="presOf" srcId="{2A2E8F8A-32DD-4CD3-8E1D-1997DCD95CA3}" destId="{03A92A1E-BFEC-4873-A246-4888D4963B10}" srcOrd="0" destOrd="0" presId="urn:microsoft.com/office/officeart/2008/layout/VerticalCurvedList"/>
    <dgm:cxn modelId="{42E5B7C9-D8A3-48A0-BAE6-888BE0ACA478}" type="presOf" srcId="{E682C0D0-92D5-431C-81C2-5CCEA99E3C21}" destId="{A7F5CD44-54F4-49A4-9DE5-1D19A0D8D3ED}" srcOrd="0" destOrd="0" presId="urn:microsoft.com/office/officeart/2008/layout/VerticalCurvedList"/>
    <dgm:cxn modelId="{2F847ED2-2A47-4F05-AC77-AFA3EBBFC313}" type="presOf" srcId="{90E7C656-E9E8-48BF-9756-ABB5E63CF10B}" destId="{0202B3C5-C314-4AF0-A499-7E39D7FA2E29}" srcOrd="0" destOrd="0" presId="urn:microsoft.com/office/officeart/2008/layout/VerticalCurvedList"/>
    <dgm:cxn modelId="{A53EECF2-F37F-4E99-85B3-E44C1C8FB12B}" srcId="{90E7C656-E9E8-48BF-9756-ABB5E63CF10B}" destId="{05DDF02F-9BD7-46BD-BF56-18D6A042FEB4}" srcOrd="1" destOrd="0" parTransId="{4C7C7336-134B-4FE1-904C-C6FBED53967B}" sibTransId="{351AAD02-4F0F-4383-8BDE-F0DF64843DBE}"/>
    <dgm:cxn modelId="{74411DF5-A18E-45FC-8E2F-FFF0E5BA611E}" type="presOf" srcId="{05DDF02F-9BD7-46BD-BF56-18D6A042FEB4}" destId="{D7D56380-C1A1-4FDF-8D06-C1960BF20DE9}" srcOrd="0" destOrd="0" presId="urn:microsoft.com/office/officeart/2008/layout/VerticalCurvedList"/>
    <dgm:cxn modelId="{7B5FC720-5BC9-49A1-A40E-0A723A13E6A5}" type="presParOf" srcId="{0202B3C5-C314-4AF0-A499-7E39D7FA2E29}" destId="{29EFF23D-131D-4DCA-B195-7126FDD004AE}" srcOrd="0" destOrd="0" presId="urn:microsoft.com/office/officeart/2008/layout/VerticalCurvedList"/>
    <dgm:cxn modelId="{EAC20E46-102E-45A0-AD2B-4C563789FD29}" type="presParOf" srcId="{29EFF23D-131D-4DCA-B195-7126FDD004AE}" destId="{5DA0A803-3DA8-45EF-907A-1558A64F2793}" srcOrd="0" destOrd="0" presId="urn:microsoft.com/office/officeart/2008/layout/VerticalCurvedList"/>
    <dgm:cxn modelId="{5F883994-8BFB-4F50-94B6-688348DEFE9B}" type="presParOf" srcId="{5DA0A803-3DA8-45EF-907A-1558A64F2793}" destId="{3AB7D3F2-C01D-47E0-A522-91C88CB221CB}" srcOrd="0" destOrd="0" presId="urn:microsoft.com/office/officeart/2008/layout/VerticalCurvedList"/>
    <dgm:cxn modelId="{F9AF2041-DE09-472E-B8A7-F950D11C4E7D}" type="presParOf" srcId="{5DA0A803-3DA8-45EF-907A-1558A64F2793}" destId="{03A92A1E-BFEC-4873-A246-4888D4963B10}" srcOrd="1" destOrd="0" presId="urn:microsoft.com/office/officeart/2008/layout/VerticalCurvedList"/>
    <dgm:cxn modelId="{D3B94949-2B23-4AED-9FD5-DCB548EA3E38}" type="presParOf" srcId="{5DA0A803-3DA8-45EF-907A-1558A64F2793}" destId="{0EC04962-8380-427D-AF2D-BDFF808CE2E8}" srcOrd="2" destOrd="0" presId="urn:microsoft.com/office/officeart/2008/layout/VerticalCurvedList"/>
    <dgm:cxn modelId="{FFA4A2B1-2090-48CD-A00B-4B48C286FC28}" type="presParOf" srcId="{5DA0A803-3DA8-45EF-907A-1558A64F2793}" destId="{EA811AD6-E0EB-430B-A85F-0CA05174F0CD}" srcOrd="3" destOrd="0" presId="urn:microsoft.com/office/officeart/2008/layout/VerticalCurvedList"/>
    <dgm:cxn modelId="{D0933F39-BD6A-41D5-8CB4-998DD711245C}" type="presParOf" srcId="{29EFF23D-131D-4DCA-B195-7126FDD004AE}" destId="{A5EAA291-9030-4B23-95ED-9FE039E0D935}" srcOrd="1" destOrd="0" presId="urn:microsoft.com/office/officeart/2008/layout/VerticalCurvedList"/>
    <dgm:cxn modelId="{436C4C37-7AB0-4741-9523-B4CD13D2CC18}" type="presParOf" srcId="{29EFF23D-131D-4DCA-B195-7126FDD004AE}" destId="{9838CB3A-BCDC-4CD1-BE58-5B0E1BF1F68C}" srcOrd="2" destOrd="0" presId="urn:microsoft.com/office/officeart/2008/layout/VerticalCurvedList"/>
    <dgm:cxn modelId="{09D9BD83-6E31-41DE-8516-337F5765083A}" type="presParOf" srcId="{9838CB3A-BCDC-4CD1-BE58-5B0E1BF1F68C}" destId="{C3982BE8-A2F2-4E67-8E86-7E709862C10E}" srcOrd="0" destOrd="0" presId="urn:microsoft.com/office/officeart/2008/layout/VerticalCurvedList"/>
    <dgm:cxn modelId="{FF11D561-9522-4AC8-A43D-4A82FE81CD32}" type="presParOf" srcId="{29EFF23D-131D-4DCA-B195-7126FDD004AE}" destId="{D7D56380-C1A1-4FDF-8D06-C1960BF20DE9}" srcOrd="3" destOrd="0" presId="urn:microsoft.com/office/officeart/2008/layout/VerticalCurvedList"/>
    <dgm:cxn modelId="{D6E85CE4-94EB-4711-B744-AD7166FF87F4}" type="presParOf" srcId="{29EFF23D-131D-4DCA-B195-7126FDD004AE}" destId="{DE7D1646-9CC0-4699-8E9E-904818FD9182}" srcOrd="4" destOrd="0" presId="urn:microsoft.com/office/officeart/2008/layout/VerticalCurvedList"/>
    <dgm:cxn modelId="{D960DCB2-A1D4-416C-A311-777A65DABE56}" type="presParOf" srcId="{DE7D1646-9CC0-4699-8E9E-904818FD9182}" destId="{F3EBD87A-6930-4FA7-9785-00EACB90FB46}" srcOrd="0" destOrd="0" presId="urn:microsoft.com/office/officeart/2008/layout/VerticalCurvedList"/>
    <dgm:cxn modelId="{27FA2C17-6F6B-4C57-A192-70E5248CE2A8}" type="presParOf" srcId="{29EFF23D-131D-4DCA-B195-7126FDD004AE}" destId="{BE588483-AE1A-4B01-9287-68F93AD743C4}" srcOrd="5" destOrd="0" presId="urn:microsoft.com/office/officeart/2008/layout/VerticalCurvedList"/>
    <dgm:cxn modelId="{0AF77F06-C8E2-4A53-9EDC-42928189CB73}" type="presParOf" srcId="{29EFF23D-131D-4DCA-B195-7126FDD004AE}" destId="{3754A354-53E4-4B9B-9405-12AFB1DD7929}" srcOrd="6" destOrd="0" presId="urn:microsoft.com/office/officeart/2008/layout/VerticalCurvedList"/>
    <dgm:cxn modelId="{A992CAC8-CD13-447F-8A11-4FC95834BA64}" type="presParOf" srcId="{3754A354-53E4-4B9B-9405-12AFB1DD7929}" destId="{9565BE64-755B-4566-B75D-5153469C5492}" srcOrd="0" destOrd="0" presId="urn:microsoft.com/office/officeart/2008/layout/VerticalCurvedList"/>
    <dgm:cxn modelId="{FEC38D84-9358-456E-99B6-80F3D11230C8}" type="presParOf" srcId="{29EFF23D-131D-4DCA-B195-7126FDD004AE}" destId="{EB73FC9F-9431-4353-956A-75180B066489}" srcOrd="7" destOrd="0" presId="urn:microsoft.com/office/officeart/2008/layout/VerticalCurvedList"/>
    <dgm:cxn modelId="{C0BF8C0E-FDCF-4754-91C1-215645670C48}" type="presParOf" srcId="{29EFF23D-131D-4DCA-B195-7126FDD004AE}" destId="{BD2185A1-0B10-4233-BC42-935988909FDD}" srcOrd="8" destOrd="0" presId="urn:microsoft.com/office/officeart/2008/layout/VerticalCurvedList"/>
    <dgm:cxn modelId="{EC88F2C0-DEA0-4A0A-9F06-CDB49A5FD47B}" type="presParOf" srcId="{BD2185A1-0B10-4233-BC42-935988909FDD}" destId="{5C5D791D-5739-45C2-8AFF-408B1CC4637B}" srcOrd="0" destOrd="0" presId="urn:microsoft.com/office/officeart/2008/layout/VerticalCurvedList"/>
    <dgm:cxn modelId="{37569B3B-28D8-4DFD-A8AB-66C222DE3EEF}" type="presParOf" srcId="{29EFF23D-131D-4DCA-B195-7126FDD004AE}" destId="{9888C8C2-77EF-46FF-A1BF-298E0B7B5C38}" srcOrd="9" destOrd="0" presId="urn:microsoft.com/office/officeart/2008/layout/VerticalCurvedList"/>
    <dgm:cxn modelId="{E44BB4EE-2285-444C-B3AA-95ABE9EC0805}" type="presParOf" srcId="{29EFF23D-131D-4DCA-B195-7126FDD004AE}" destId="{21EC6585-2E3F-4B2B-919B-291111467BDA}" srcOrd="10" destOrd="0" presId="urn:microsoft.com/office/officeart/2008/layout/VerticalCurvedList"/>
    <dgm:cxn modelId="{F4656C73-8D58-4048-9A17-900D4CB23C8C}" type="presParOf" srcId="{21EC6585-2E3F-4B2B-919B-291111467BDA}" destId="{33586A4C-BF0B-4BEE-AA04-91139E2F3AE0}" srcOrd="0" destOrd="0" presId="urn:microsoft.com/office/officeart/2008/layout/VerticalCurvedList"/>
    <dgm:cxn modelId="{A534AC3B-E3C8-4C3C-B38A-7A47248DE856}" type="presParOf" srcId="{29EFF23D-131D-4DCA-B195-7126FDD004AE}" destId="{A7F5CD44-54F4-49A4-9DE5-1D19A0D8D3ED}" srcOrd="11" destOrd="0" presId="urn:microsoft.com/office/officeart/2008/layout/VerticalCurvedList"/>
    <dgm:cxn modelId="{5DFAFF45-58E2-4D91-84C1-8CB54BC72FDB}" type="presParOf" srcId="{29EFF23D-131D-4DCA-B195-7126FDD004AE}" destId="{4BDFC6D6-5166-4A2E-B6DD-4D630FB8D282}" srcOrd="12" destOrd="0" presId="urn:microsoft.com/office/officeart/2008/layout/VerticalCurvedList"/>
    <dgm:cxn modelId="{00051815-661E-4893-BA0E-08341E87AE29}" type="presParOf" srcId="{4BDFC6D6-5166-4A2E-B6DD-4D630FB8D282}" destId="{2E26EAD0-3C79-4D3B-88F9-BA1D263F268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087C2E-38D3-4049-9B20-BF9CBC615FF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ZA"/>
        </a:p>
      </dgm:t>
    </dgm:pt>
    <dgm:pt modelId="{991B2BBA-C4F6-4596-9875-5A9BB3A8B16E}">
      <dgm:prSet custT="1"/>
      <dgm:spPr/>
      <dgm:t>
        <a:bodyPr/>
        <a:lstStyle/>
        <a:p>
          <a:pPr algn="ctr" rtl="0"/>
          <a:endParaRPr lang="en-ZA" sz="2400" b="1" dirty="0"/>
        </a:p>
        <a:p>
          <a:pPr algn="ctr" rtl="0"/>
          <a:r>
            <a:rPr lang="en-US" sz="2400" b="1" dirty="0">
              <a:solidFill>
                <a:prstClr val="white"/>
              </a:solidFill>
            </a:rPr>
            <a:t>MTEF BUDGET PROJECTION PER PROGRAMME</a:t>
          </a:r>
          <a:r>
            <a:rPr lang="en-US" sz="2400" dirty="0">
              <a:solidFill>
                <a:prstClr val="white"/>
              </a:solidFill>
            </a:rPr>
            <a:t> </a:t>
          </a:r>
          <a:r>
            <a:rPr lang="en-ZA" sz="2400" b="1" dirty="0"/>
            <a:t>  </a:t>
          </a:r>
        </a:p>
      </dgm:t>
    </dgm:pt>
    <dgm:pt modelId="{CF9178CD-1BBD-40CC-8360-640D53CE6A12}" type="parTrans" cxnId="{B8233E41-B466-4D80-9F2A-E211D20FB8C6}">
      <dgm:prSet/>
      <dgm:spPr/>
      <dgm:t>
        <a:bodyPr/>
        <a:lstStyle/>
        <a:p>
          <a:endParaRPr lang="en-ZA"/>
        </a:p>
      </dgm:t>
    </dgm:pt>
    <dgm:pt modelId="{BB7E1BA5-29C9-4246-AABD-0E8AD22ACB6E}" type="sibTrans" cxnId="{B8233E41-B466-4D80-9F2A-E211D20FB8C6}">
      <dgm:prSet/>
      <dgm:spPr/>
      <dgm:t>
        <a:bodyPr/>
        <a:lstStyle/>
        <a:p>
          <a:endParaRPr lang="en-ZA"/>
        </a:p>
      </dgm:t>
    </dgm:pt>
    <dgm:pt modelId="{55C8BD0F-7594-4716-938E-97FB2D7014B8}" type="pres">
      <dgm:prSet presAssocID="{63087C2E-38D3-4049-9B20-BF9CBC615FF0}" presName="cycle" presStyleCnt="0">
        <dgm:presLayoutVars>
          <dgm:dir/>
          <dgm:resizeHandles val="exact"/>
        </dgm:presLayoutVars>
      </dgm:prSet>
      <dgm:spPr/>
    </dgm:pt>
    <dgm:pt modelId="{9EA132DD-84BD-4CD0-82FB-22A1E94DAE93}" type="pres">
      <dgm:prSet presAssocID="{991B2BBA-C4F6-4596-9875-5A9BB3A8B16E}" presName="node" presStyleLbl="node1" presStyleIdx="0" presStyleCnt="1">
        <dgm:presLayoutVars>
          <dgm:bulletEnabled val="1"/>
        </dgm:presLayoutVars>
      </dgm:prSet>
      <dgm:spPr/>
    </dgm:pt>
  </dgm:ptLst>
  <dgm:cxnLst>
    <dgm:cxn modelId="{B8233E41-B466-4D80-9F2A-E211D20FB8C6}" srcId="{63087C2E-38D3-4049-9B20-BF9CBC615FF0}" destId="{991B2BBA-C4F6-4596-9875-5A9BB3A8B16E}" srcOrd="0" destOrd="0" parTransId="{CF9178CD-1BBD-40CC-8360-640D53CE6A12}" sibTransId="{BB7E1BA5-29C9-4246-AABD-0E8AD22ACB6E}"/>
    <dgm:cxn modelId="{E1C4D861-2600-4D71-89C1-CAC8DDB59046}" type="presOf" srcId="{991B2BBA-C4F6-4596-9875-5A9BB3A8B16E}" destId="{9EA132DD-84BD-4CD0-82FB-22A1E94DAE93}" srcOrd="0" destOrd="0" presId="urn:microsoft.com/office/officeart/2005/8/layout/cycle2"/>
    <dgm:cxn modelId="{BED22984-F50F-4C49-A8EC-C0FFA5A2B9D0}" type="presOf" srcId="{63087C2E-38D3-4049-9B20-BF9CBC615FF0}" destId="{55C8BD0F-7594-4716-938E-97FB2D7014B8}" srcOrd="0" destOrd="0" presId="urn:microsoft.com/office/officeart/2005/8/layout/cycle2"/>
    <dgm:cxn modelId="{8A2FAEBC-43E2-4DCE-8DE7-17425BC7C432}" type="presParOf" srcId="{55C8BD0F-7594-4716-938E-97FB2D7014B8}" destId="{9EA132DD-84BD-4CD0-82FB-22A1E94DAE9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087C2E-38D3-4049-9B20-BF9CBC615FF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ZA"/>
        </a:p>
      </dgm:t>
    </dgm:pt>
    <dgm:pt modelId="{991B2BBA-C4F6-4596-9875-5A9BB3A8B16E}">
      <dgm:prSet custT="1"/>
      <dgm:spPr/>
      <dgm:t>
        <a:bodyPr/>
        <a:lstStyle/>
        <a:p>
          <a:pPr algn="ctr" rtl="0"/>
          <a:endParaRPr lang="en-ZA" sz="2400" b="1" dirty="0"/>
        </a:p>
        <a:p>
          <a:pPr algn="ctr" rtl="0"/>
          <a:r>
            <a:rPr lang="en-US" sz="2400" b="1" dirty="0">
              <a:solidFill>
                <a:prstClr val="white"/>
              </a:solidFill>
            </a:rPr>
            <a:t>MTEF BUDGET FOR CONDITIONAL GRANTS</a:t>
          </a:r>
          <a:endParaRPr lang="en-ZA" sz="2400" b="1" dirty="0"/>
        </a:p>
      </dgm:t>
    </dgm:pt>
    <dgm:pt modelId="{CF9178CD-1BBD-40CC-8360-640D53CE6A12}" type="parTrans" cxnId="{B8233E41-B466-4D80-9F2A-E211D20FB8C6}">
      <dgm:prSet/>
      <dgm:spPr/>
      <dgm:t>
        <a:bodyPr/>
        <a:lstStyle/>
        <a:p>
          <a:endParaRPr lang="en-ZA"/>
        </a:p>
      </dgm:t>
    </dgm:pt>
    <dgm:pt modelId="{BB7E1BA5-29C9-4246-AABD-0E8AD22ACB6E}" type="sibTrans" cxnId="{B8233E41-B466-4D80-9F2A-E211D20FB8C6}">
      <dgm:prSet/>
      <dgm:spPr/>
      <dgm:t>
        <a:bodyPr/>
        <a:lstStyle/>
        <a:p>
          <a:endParaRPr lang="en-ZA"/>
        </a:p>
      </dgm:t>
    </dgm:pt>
    <dgm:pt modelId="{55C8BD0F-7594-4716-938E-97FB2D7014B8}" type="pres">
      <dgm:prSet presAssocID="{63087C2E-38D3-4049-9B20-BF9CBC615FF0}" presName="cycle" presStyleCnt="0">
        <dgm:presLayoutVars>
          <dgm:dir/>
          <dgm:resizeHandles val="exact"/>
        </dgm:presLayoutVars>
      </dgm:prSet>
      <dgm:spPr/>
    </dgm:pt>
    <dgm:pt modelId="{9EA132DD-84BD-4CD0-82FB-22A1E94DAE93}" type="pres">
      <dgm:prSet presAssocID="{991B2BBA-C4F6-4596-9875-5A9BB3A8B16E}" presName="node" presStyleLbl="node1" presStyleIdx="0" presStyleCnt="1">
        <dgm:presLayoutVars>
          <dgm:bulletEnabled val="1"/>
        </dgm:presLayoutVars>
      </dgm:prSet>
      <dgm:spPr/>
    </dgm:pt>
  </dgm:ptLst>
  <dgm:cxnLst>
    <dgm:cxn modelId="{B8233E41-B466-4D80-9F2A-E211D20FB8C6}" srcId="{63087C2E-38D3-4049-9B20-BF9CBC615FF0}" destId="{991B2BBA-C4F6-4596-9875-5A9BB3A8B16E}" srcOrd="0" destOrd="0" parTransId="{CF9178CD-1BBD-40CC-8360-640D53CE6A12}" sibTransId="{BB7E1BA5-29C9-4246-AABD-0E8AD22ACB6E}"/>
    <dgm:cxn modelId="{E1C4D861-2600-4D71-89C1-CAC8DDB59046}" type="presOf" srcId="{991B2BBA-C4F6-4596-9875-5A9BB3A8B16E}" destId="{9EA132DD-84BD-4CD0-82FB-22A1E94DAE93}" srcOrd="0" destOrd="0" presId="urn:microsoft.com/office/officeart/2005/8/layout/cycle2"/>
    <dgm:cxn modelId="{BED22984-F50F-4C49-A8EC-C0FFA5A2B9D0}" type="presOf" srcId="{63087C2E-38D3-4049-9B20-BF9CBC615FF0}" destId="{55C8BD0F-7594-4716-938E-97FB2D7014B8}" srcOrd="0" destOrd="0" presId="urn:microsoft.com/office/officeart/2005/8/layout/cycle2"/>
    <dgm:cxn modelId="{8A2FAEBC-43E2-4DCE-8DE7-17425BC7C432}" type="presParOf" srcId="{55C8BD0F-7594-4716-938E-97FB2D7014B8}" destId="{9EA132DD-84BD-4CD0-82FB-22A1E94DAE9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087C2E-38D3-4049-9B20-BF9CBC615FF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ZA"/>
        </a:p>
      </dgm:t>
    </dgm:pt>
    <dgm:pt modelId="{991B2BBA-C4F6-4596-9875-5A9BB3A8B16E}">
      <dgm:prSet custT="1"/>
      <dgm:spPr/>
      <dgm:t>
        <a:bodyPr/>
        <a:lstStyle/>
        <a:p>
          <a:pPr algn="ctr" rtl="0"/>
          <a:endParaRPr lang="en-ZA" sz="2400" b="1" dirty="0"/>
        </a:p>
        <a:p>
          <a:pPr algn="ctr" rtl="0"/>
          <a:r>
            <a:rPr lang="en-US" sz="2400" b="1" dirty="0">
              <a:solidFill>
                <a:prstClr val="white"/>
              </a:solidFill>
            </a:rPr>
            <a:t>QUARTER 4</a:t>
          </a:r>
        </a:p>
        <a:p>
          <a:pPr algn="ctr" rtl="0"/>
          <a:r>
            <a:rPr lang="en-US" sz="2400" b="1" dirty="0">
              <a:solidFill>
                <a:prstClr val="white"/>
              </a:solidFill>
            </a:rPr>
            <a:t>FINANCIAL PERFORMANCE</a:t>
          </a:r>
        </a:p>
        <a:p>
          <a:pPr algn="ctr" rtl="0"/>
          <a:r>
            <a:rPr lang="en-US" sz="2400" b="1" dirty="0">
              <a:solidFill>
                <a:prstClr val="white"/>
              </a:solidFill>
            </a:rPr>
            <a:t>AS AT 31 MARCH 2023</a:t>
          </a:r>
          <a:r>
            <a:rPr lang="en-ZA" sz="2400" b="1" dirty="0"/>
            <a:t>  </a:t>
          </a:r>
        </a:p>
      </dgm:t>
    </dgm:pt>
    <dgm:pt modelId="{CF9178CD-1BBD-40CC-8360-640D53CE6A12}" type="parTrans" cxnId="{B8233E41-B466-4D80-9F2A-E211D20FB8C6}">
      <dgm:prSet/>
      <dgm:spPr/>
      <dgm:t>
        <a:bodyPr/>
        <a:lstStyle/>
        <a:p>
          <a:endParaRPr lang="en-ZA"/>
        </a:p>
      </dgm:t>
    </dgm:pt>
    <dgm:pt modelId="{BB7E1BA5-29C9-4246-AABD-0E8AD22ACB6E}" type="sibTrans" cxnId="{B8233E41-B466-4D80-9F2A-E211D20FB8C6}">
      <dgm:prSet/>
      <dgm:spPr/>
      <dgm:t>
        <a:bodyPr/>
        <a:lstStyle/>
        <a:p>
          <a:endParaRPr lang="en-ZA"/>
        </a:p>
      </dgm:t>
    </dgm:pt>
    <dgm:pt modelId="{55C8BD0F-7594-4716-938E-97FB2D7014B8}" type="pres">
      <dgm:prSet presAssocID="{63087C2E-38D3-4049-9B20-BF9CBC615FF0}" presName="cycle" presStyleCnt="0">
        <dgm:presLayoutVars>
          <dgm:dir/>
          <dgm:resizeHandles val="exact"/>
        </dgm:presLayoutVars>
      </dgm:prSet>
      <dgm:spPr/>
    </dgm:pt>
    <dgm:pt modelId="{9EA132DD-84BD-4CD0-82FB-22A1E94DAE93}" type="pres">
      <dgm:prSet presAssocID="{991B2BBA-C4F6-4596-9875-5A9BB3A8B16E}" presName="node" presStyleLbl="node1" presStyleIdx="0" presStyleCnt="1" custRadScaleRad="100000" custRadScaleInc="-3">
        <dgm:presLayoutVars>
          <dgm:bulletEnabled val="1"/>
        </dgm:presLayoutVars>
      </dgm:prSet>
      <dgm:spPr/>
    </dgm:pt>
  </dgm:ptLst>
  <dgm:cxnLst>
    <dgm:cxn modelId="{B8233E41-B466-4D80-9F2A-E211D20FB8C6}" srcId="{63087C2E-38D3-4049-9B20-BF9CBC615FF0}" destId="{991B2BBA-C4F6-4596-9875-5A9BB3A8B16E}" srcOrd="0" destOrd="0" parTransId="{CF9178CD-1BBD-40CC-8360-640D53CE6A12}" sibTransId="{BB7E1BA5-29C9-4246-AABD-0E8AD22ACB6E}"/>
    <dgm:cxn modelId="{E1C4D861-2600-4D71-89C1-CAC8DDB59046}" type="presOf" srcId="{991B2BBA-C4F6-4596-9875-5A9BB3A8B16E}" destId="{9EA132DD-84BD-4CD0-82FB-22A1E94DAE93}" srcOrd="0" destOrd="0" presId="urn:microsoft.com/office/officeart/2005/8/layout/cycle2"/>
    <dgm:cxn modelId="{BED22984-F50F-4C49-A8EC-C0FFA5A2B9D0}" type="presOf" srcId="{63087C2E-38D3-4049-9B20-BF9CBC615FF0}" destId="{55C8BD0F-7594-4716-938E-97FB2D7014B8}" srcOrd="0" destOrd="0" presId="urn:microsoft.com/office/officeart/2005/8/layout/cycle2"/>
    <dgm:cxn modelId="{8A2FAEBC-43E2-4DCE-8DE7-17425BC7C432}" type="presParOf" srcId="{55C8BD0F-7594-4716-938E-97FB2D7014B8}" destId="{9EA132DD-84BD-4CD0-82FB-22A1E94DAE9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087C2E-38D3-4049-9B20-BF9CBC615FF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ZA"/>
        </a:p>
      </dgm:t>
    </dgm:pt>
    <dgm:pt modelId="{991B2BBA-C4F6-4596-9875-5A9BB3A8B16E}">
      <dgm:prSet custT="1"/>
      <dgm:spPr/>
      <dgm:t>
        <a:bodyPr/>
        <a:lstStyle/>
        <a:p>
          <a:pPr algn="ctr" rtl="0"/>
          <a:endParaRPr lang="en-ZA" sz="2400" b="1" dirty="0"/>
        </a:p>
        <a:p>
          <a:pPr algn="ctr" rtl="0"/>
          <a:r>
            <a:rPr lang="en-ZA" sz="2400" b="1" dirty="0"/>
            <a:t>APPROVED YEAR END SHIFTS AND VIREMENTS </a:t>
          </a:r>
        </a:p>
        <a:p>
          <a:pPr algn="ctr" rtl="0"/>
          <a:r>
            <a:rPr lang="en-ZA" sz="2400" b="1" dirty="0"/>
            <a:t>2022/23 FY </a:t>
          </a:r>
        </a:p>
      </dgm:t>
    </dgm:pt>
    <dgm:pt modelId="{CF9178CD-1BBD-40CC-8360-640D53CE6A12}" type="parTrans" cxnId="{B8233E41-B466-4D80-9F2A-E211D20FB8C6}">
      <dgm:prSet/>
      <dgm:spPr/>
      <dgm:t>
        <a:bodyPr/>
        <a:lstStyle/>
        <a:p>
          <a:endParaRPr lang="en-ZA"/>
        </a:p>
      </dgm:t>
    </dgm:pt>
    <dgm:pt modelId="{BB7E1BA5-29C9-4246-AABD-0E8AD22ACB6E}" type="sibTrans" cxnId="{B8233E41-B466-4D80-9F2A-E211D20FB8C6}">
      <dgm:prSet/>
      <dgm:spPr/>
      <dgm:t>
        <a:bodyPr/>
        <a:lstStyle/>
        <a:p>
          <a:endParaRPr lang="en-ZA"/>
        </a:p>
      </dgm:t>
    </dgm:pt>
    <dgm:pt modelId="{55C8BD0F-7594-4716-938E-97FB2D7014B8}" type="pres">
      <dgm:prSet presAssocID="{63087C2E-38D3-4049-9B20-BF9CBC615FF0}" presName="cycle" presStyleCnt="0">
        <dgm:presLayoutVars>
          <dgm:dir/>
          <dgm:resizeHandles val="exact"/>
        </dgm:presLayoutVars>
      </dgm:prSet>
      <dgm:spPr/>
    </dgm:pt>
    <dgm:pt modelId="{9EA132DD-84BD-4CD0-82FB-22A1E94DAE93}" type="pres">
      <dgm:prSet presAssocID="{991B2BBA-C4F6-4596-9875-5A9BB3A8B16E}" presName="node" presStyleLbl="node1" presStyleIdx="0" presStyleCnt="1">
        <dgm:presLayoutVars>
          <dgm:bulletEnabled val="1"/>
        </dgm:presLayoutVars>
      </dgm:prSet>
      <dgm:spPr/>
    </dgm:pt>
  </dgm:ptLst>
  <dgm:cxnLst>
    <dgm:cxn modelId="{B8233E41-B466-4D80-9F2A-E211D20FB8C6}" srcId="{63087C2E-38D3-4049-9B20-BF9CBC615FF0}" destId="{991B2BBA-C4F6-4596-9875-5A9BB3A8B16E}" srcOrd="0" destOrd="0" parTransId="{CF9178CD-1BBD-40CC-8360-640D53CE6A12}" sibTransId="{BB7E1BA5-29C9-4246-AABD-0E8AD22ACB6E}"/>
    <dgm:cxn modelId="{E1C4D861-2600-4D71-89C1-CAC8DDB59046}" type="presOf" srcId="{991B2BBA-C4F6-4596-9875-5A9BB3A8B16E}" destId="{9EA132DD-84BD-4CD0-82FB-22A1E94DAE93}" srcOrd="0" destOrd="0" presId="urn:microsoft.com/office/officeart/2005/8/layout/cycle2"/>
    <dgm:cxn modelId="{BED22984-F50F-4C49-A8EC-C0FFA5A2B9D0}" type="presOf" srcId="{63087C2E-38D3-4049-9B20-BF9CBC615FF0}" destId="{55C8BD0F-7594-4716-938E-97FB2D7014B8}" srcOrd="0" destOrd="0" presId="urn:microsoft.com/office/officeart/2005/8/layout/cycle2"/>
    <dgm:cxn modelId="{8A2FAEBC-43E2-4DCE-8DE7-17425BC7C432}" type="presParOf" srcId="{55C8BD0F-7594-4716-938E-97FB2D7014B8}" destId="{9EA132DD-84BD-4CD0-82FB-22A1E94DAE9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087C2E-38D3-4049-9B20-BF9CBC615FF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ZA"/>
        </a:p>
      </dgm:t>
    </dgm:pt>
    <dgm:pt modelId="{991B2BBA-C4F6-4596-9875-5A9BB3A8B16E}">
      <dgm:prSet custT="1"/>
      <dgm:spPr/>
      <dgm:t>
        <a:bodyPr/>
        <a:lstStyle/>
        <a:p>
          <a:pPr algn="ctr" rtl="0"/>
          <a:endParaRPr lang="en-ZA" sz="2400" b="1" dirty="0"/>
        </a:p>
        <a:p>
          <a:pPr algn="ctr" rtl="0"/>
          <a:r>
            <a:rPr lang="en-US" sz="2400" b="1" dirty="0">
              <a:solidFill>
                <a:prstClr val="white"/>
              </a:solidFill>
            </a:rPr>
            <a:t>REVENUE COLLECTED</a:t>
          </a:r>
        </a:p>
        <a:p>
          <a:pPr algn="ctr" rtl="0"/>
          <a:r>
            <a:rPr lang="en-US" sz="2400" b="1" dirty="0">
              <a:solidFill>
                <a:prstClr val="white"/>
              </a:solidFill>
            </a:rPr>
            <a:t>AS AT 31 MARCH 2023</a:t>
          </a:r>
          <a:endParaRPr lang="en-ZA" sz="2400" b="1" dirty="0"/>
        </a:p>
      </dgm:t>
    </dgm:pt>
    <dgm:pt modelId="{CF9178CD-1BBD-40CC-8360-640D53CE6A12}" type="parTrans" cxnId="{B8233E41-B466-4D80-9F2A-E211D20FB8C6}">
      <dgm:prSet/>
      <dgm:spPr/>
      <dgm:t>
        <a:bodyPr/>
        <a:lstStyle/>
        <a:p>
          <a:endParaRPr lang="en-ZA"/>
        </a:p>
      </dgm:t>
    </dgm:pt>
    <dgm:pt modelId="{BB7E1BA5-29C9-4246-AABD-0E8AD22ACB6E}" type="sibTrans" cxnId="{B8233E41-B466-4D80-9F2A-E211D20FB8C6}">
      <dgm:prSet/>
      <dgm:spPr/>
      <dgm:t>
        <a:bodyPr/>
        <a:lstStyle/>
        <a:p>
          <a:endParaRPr lang="en-ZA"/>
        </a:p>
      </dgm:t>
    </dgm:pt>
    <dgm:pt modelId="{55C8BD0F-7594-4716-938E-97FB2D7014B8}" type="pres">
      <dgm:prSet presAssocID="{63087C2E-38D3-4049-9B20-BF9CBC615FF0}" presName="cycle" presStyleCnt="0">
        <dgm:presLayoutVars>
          <dgm:dir/>
          <dgm:resizeHandles val="exact"/>
        </dgm:presLayoutVars>
      </dgm:prSet>
      <dgm:spPr/>
    </dgm:pt>
    <dgm:pt modelId="{9EA132DD-84BD-4CD0-82FB-22A1E94DAE93}" type="pres">
      <dgm:prSet presAssocID="{991B2BBA-C4F6-4596-9875-5A9BB3A8B16E}" presName="node" presStyleLbl="node1" presStyleIdx="0" presStyleCnt="1">
        <dgm:presLayoutVars>
          <dgm:bulletEnabled val="1"/>
        </dgm:presLayoutVars>
      </dgm:prSet>
      <dgm:spPr/>
    </dgm:pt>
  </dgm:ptLst>
  <dgm:cxnLst>
    <dgm:cxn modelId="{B8233E41-B466-4D80-9F2A-E211D20FB8C6}" srcId="{63087C2E-38D3-4049-9B20-BF9CBC615FF0}" destId="{991B2BBA-C4F6-4596-9875-5A9BB3A8B16E}" srcOrd="0" destOrd="0" parTransId="{CF9178CD-1BBD-40CC-8360-640D53CE6A12}" sibTransId="{BB7E1BA5-29C9-4246-AABD-0E8AD22ACB6E}"/>
    <dgm:cxn modelId="{E1C4D861-2600-4D71-89C1-CAC8DDB59046}" type="presOf" srcId="{991B2BBA-C4F6-4596-9875-5A9BB3A8B16E}" destId="{9EA132DD-84BD-4CD0-82FB-22A1E94DAE93}" srcOrd="0" destOrd="0" presId="urn:microsoft.com/office/officeart/2005/8/layout/cycle2"/>
    <dgm:cxn modelId="{BED22984-F50F-4C49-A8EC-C0FFA5A2B9D0}" type="presOf" srcId="{63087C2E-38D3-4049-9B20-BF9CBC615FF0}" destId="{55C8BD0F-7594-4716-938E-97FB2D7014B8}" srcOrd="0" destOrd="0" presId="urn:microsoft.com/office/officeart/2005/8/layout/cycle2"/>
    <dgm:cxn modelId="{8A2FAEBC-43E2-4DCE-8DE7-17425BC7C432}" type="presParOf" srcId="{55C8BD0F-7594-4716-938E-97FB2D7014B8}" destId="{9EA132DD-84BD-4CD0-82FB-22A1E94DAE9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087C2E-38D3-4049-9B20-BF9CBC615FF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ZA"/>
        </a:p>
      </dgm:t>
    </dgm:pt>
    <dgm:pt modelId="{991B2BBA-C4F6-4596-9875-5A9BB3A8B16E}">
      <dgm:prSet custT="1"/>
      <dgm:spPr/>
      <dgm:t>
        <a:bodyPr/>
        <a:lstStyle/>
        <a:p>
          <a:pPr algn="ctr" rtl="0"/>
          <a:endParaRPr lang="en-ZA" sz="2400" b="1" dirty="0"/>
        </a:p>
        <a:p>
          <a:pPr algn="ctr" rtl="0"/>
          <a:r>
            <a:rPr lang="en-US" sz="2400" b="1" dirty="0">
              <a:solidFill>
                <a:prstClr val="white"/>
              </a:solidFill>
            </a:rPr>
            <a:t>PAYMENT OF INVOICES WITHIN </a:t>
          </a:r>
        </a:p>
        <a:p>
          <a:pPr algn="ctr" rtl="0"/>
          <a:r>
            <a:rPr lang="en-US" sz="2400" b="1" dirty="0">
              <a:solidFill>
                <a:prstClr val="white"/>
              </a:solidFill>
            </a:rPr>
            <a:t>10 </a:t>
          </a:r>
        </a:p>
        <a:p>
          <a:pPr algn="ctr" rtl="0"/>
          <a:r>
            <a:rPr lang="en-US" sz="2400" b="1" dirty="0">
              <a:solidFill>
                <a:prstClr val="white"/>
              </a:solidFill>
            </a:rPr>
            <a:t>15  </a:t>
          </a:r>
        </a:p>
        <a:p>
          <a:pPr algn="ctr" rtl="0"/>
          <a:r>
            <a:rPr lang="en-US" sz="2400" b="1" dirty="0">
              <a:solidFill>
                <a:prstClr val="white"/>
              </a:solidFill>
            </a:rPr>
            <a:t>3O </a:t>
          </a:r>
        </a:p>
        <a:p>
          <a:pPr algn="ctr" rtl="0"/>
          <a:r>
            <a:rPr lang="en-US" sz="2400" b="1" dirty="0">
              <a:solidFill>
                <a:prstClr val="white"/>
              </a:solidFill>
            </a:rPr>
            <a:t>AS AT 31 MARCH 2023</a:t>
          </a:r>
          <a:r>
            <a:rPr lang="en-ZA" sz="2400" b="1" dirty="0"/>
            <a:t>  </a:t>
          </a:r>
        </a:p>
      </dgm:t>
    </dgm:pt>
    <dgm:pt modelId="{CF9178CD-1BBD-40CC-8360-640D53CE6A12}" type="parTrans" cxnId="{B8233E41-B466-4D80-9F2A-E211D20FB8C6}">
      <dgm:prSet/>
      <dgm:spPr/>
      <dgm:t>
        <a:bodyPr/>
        <a:lstStyle/>
        <a:p>
          <a:endParaRPr lang="en-ZA"/>
        </a:p>
      </dgm:t>
    </dgm:pt>
    <dgm:pt modelId="{BB7E1BA5-29C9-4246-AABD-0E8AD22ACB6E}" type="sibTrans" cxnId="{B8233E41-B466-4D80-9F2A-E211D20FB8C6}">
      <dgm:prSet/>
      <dgm:spPr/>
      <dgm:t>
        <a:bodyPr/>
        <a:lstStyle/>
        <a:p>
          <a:endParaRPr lang="en-ZA"/>
        </a:p>
      </dgm:t>
    </dgm:pt>
    <dgm:pt modelId="{55C8BD0F-7594-4716-938E-97FB2D7014B8}" type="pres">
      <dgm:prSet presAssocID="{63087C2E-38D3-4049-9B20-BF9CBC615FF0}" presName="cycle" presStyleCnt="0">
        <dgm:presLayoutVars>
          <dgm:dir/>
          <dgm:resizeHandles val="exact"/>
        </dgm:presLayoutVars>
      </dgm:prSet>
      <dgm:spPr/>
    </dgm:pt>
    <dgm:pt modelId="{9EA132DD-84BD-4CD0-82FB-22A1E94DAE93}" type="pres">
      <dgm:prSet presAssocID="{991B2BBA-C4F6-4596-9875-5A9BB3A8B16E}" presName="node" presStyleLbl="node1" presStyleIdx="0" presStyleCnt="1">
        <dgm:presLayoutVars>
          <dgm:bulletEnabled val="1"/>
        </dgm:presLayoutVars>
      </dgm:prSet>
      <dgm:spPr/>
    </dgm:pt>
  </dgm:ptLst>
  <dgm:cxnLst>
    <dgm:cxn modelId="{B8233E41-B466-4D80-9F2A-E211D20FB8C6}" srcId="{63087C2E-38D3-4049-9B20-BF9CBC615FF0}" destId="{991B2BBA-C4F6-4596-9875-5A9BB3A8B16E}" srcOrd="0" destOrd="0" parTransId="{CF9178CD-1BBD-40CC-8360-640D53CE6A12}" sibTransId="{BB7E1BA5-29C9-4246-AABD-0E8AD22ACB6E}"/>
    <dgm:cxn modelId="{E1C4D861-2600-4D71-89C1-CAC8DDB59046}" type="presOf" srcId="{991B2BBA-C4F6-4596-9875-5A9BB3A8B16E}" destId="{9EA132DD-84BD-4CD0-82FB-22A1E94DAE93}" srcOrd="0" destOrd="0" presId="urn:microsoft.com/office/officeart/2005/8/layout/cycle2"/>
    <dgm:cxn modelId="{BED22984-F50F-4C49-A8EC-C0FFA5A2B9D0}" type="presOf" srcId="{63087C2E-38D3-4049-9B20-BF9CBC615FF0}" destId="{55C8BD0F-7594-4716-938E-97FB2D7014B8}" srcOrd="0" destOrd="0" presId="urn:microsoft.com/office/officeart/2005/8/layout/cycle2"/>
    <dgm:cxn modelId="{8A2FAEBC-43E2-4DCE-8DE7-17425BC7C432}" type="presParOf" srcId="{55C8BD0F-7594-4716-938E-97FB2D7014B8}" destId="{9EA132DD-84BD-4CD0-82FB-22A1E94DAE9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A92A1E-BFEC-4873-A246-4888D4963B10}">
      <dsp:nvSpPr>
        <dsp:cNvPr id="0" name=""/>
        <dsp:cNvSpPr/>
      </dsp:nvSpPr>
      <dsp:spPr>
        <a:xfrm>
          <a:off x="-5920179" y="-905971"/>
          <a:ext cx="7047822" cy="7047822"/>
        </a:xfrm>
        <a:prstGeom prst="blockArc">
          <a:avLst>
            <a:gd name="adj1" fmla="val 18900000"/>
            <a:gd name="adj2" fmla="val 2700000"/>
            <a:gd name="adj3" fmla="val 306"/>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EAA291-9030-4B23-95ED-9FE039E0D935}">
      <dsp:nvSpPr>
        <dsp:cNvPr id="0" name=""/>
        <dsp:cNvSpPr/>
      </dsp:nvSpPr>
      <dsp:spPr>
        <a:xfrm>
          <a:off x="420048" y="212944"/>
          <a:ext cx="7740899" cy="67678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7542" tIns="60960" rIns="60960" bIns="6096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bg1"/>
              </a:solidFill>
            </a:rPr>
            <a:t>MTEF BUDGET PROJECTION PER PROGRAMME </a:t>
          </a:r>
        </a:p>
      </dsp:txBody>
      <dsp:txXfrm>
        <a:off x="420048" y="212944"/>
        <a:ext cx="7740899" cy="676787"/>
      </dsp:txXfrm>
    </dsp:sp>
    <dsp:sp modelId="{C3982BE8-A2F2-4E67-8E86-7E709862C10E}">
      <dsp:nvSpPr>
        <dsp:cNvPr id="0" name=""/>
        <dsp:cNvSpPr/>
      </dsp:nvSpPr>
      <dsp:spPr>
        <a:xfrm>
          <a:off x="75527" y="206817"/>
          <a:ext cx="689041" cy="689041"/>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D56380-C1A1-4FDF-8D06-C1960BF20DE9}">
      <dsp:nvSpPr>
        <dsp:cNvPr id="0" name=""/>
        <dsp:cNvSpPr/>
      </dsp:nvSpPr>
      <dsp:spPr>
        <a:xfrm>
          <a:off x="873475" y="1033637"/>
          <a:ext cx="7287472" cy="688892"/>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7542" tIns="60960" rIns="60960" bIns="60960" numCol="1" spcCol="1270" anchor="ctr" anchorCtr="0">
          <a:noAutofit/>
        </a:bodyPr>
        <a:lstStyle/>
        <a:p>
          <a:pPr marL="0" lvl="0" indent="0" algn="l" defTabSz="1066800">
            <a:lnSpc>
              <a:spcPct val="90000"/>
            </a:lnSpc>
            <a:spcBef>
              <a:spcPct val="0"/>
            </a:spcBef>
            <a:spcAft>
              <a:spcPct val="35000"/>
            </a:spcAft>
            <a:buNone/>
          </a:pPr>
          <a:r>
            <a:rPr lang="en-US" sz="2400" b="1" kern="1200" dirty="0"/>
            <a:t>MTEF BUDGET FOR CONDITIONAL GRANT </a:t>
          </a:r>
          <a:endParaRPr lang="en-US" sz="2400" kern="1200" dirty="0"/>
        </a:p>
      </dsp:txBody>
      <dsp:txXfrm>
        <a:off x="873475" y="1033637"/>
        <a:ext cx="7287472" cy="688892"/>
      </dsp:txXfrm>
    </dsp:sp>
    <dsp:sp modelId="{F3EBD87A-6930-4FA7-9785-00EACB90FB46}">
      <dsp:nvSpPr>
        <dsp:cNvPr id="0" name=""/>
        <dsp:cNvSpPr/>
      </dsp:nvSpPr>
      <dsp:spPr>
        <a:xfrm>
          <a:off x="528954" y="1033562"/>
          <a:ext cx="689041" cy="689041"/>
        </a:xfrm>
        <a:prstGeom prst="ellipse">
          <a:avLst/>
        </a:prstGeom>
        <a:solidFill>
          <a:schemeClr val="lt1">
            <a:hueOff val="0"/>
            <a:satOff val="0"/>
            <a:lumOff val="0"/>
            <a:alphaOff val="0"/>
          </a:schemeClr>
        </a:solidFill>
        <a:ln w="25400" cap="flat" cmpd="sng" algn="ctr">
          <a:solidFill>
            <a:schemeClr val="accent4">
              <a:hueOff val="-892954"/>
              <a:satOff val="5380"/>
              <a:lumOff val="431"/>
              <a:alphaOff val="0"/>
            </a:schemeClr>
          </a:solidFill>
          <a:prstDash val="solid"/>
        </a:ln>
        <a:effectLst/>
      </dsp:spPr>
      <dsp:style>
        <a:lnRef idx="2">
          <a:scrgbClr r="0" g="0" b="0"/>
        </a:lnRef>
        <a:fillRef idx="1">
          <a:scrgbClr r="0" g="0" b="0"/>
        </a:fillRef>
        <a:effectRef idx="0">
          <a:scrgbClr r="0" g="0" b="0"/>
        </a:effectRef>
        <a:fontRef idx="minor"/>
      </dsp:style>
    </dsp:sp>
    <dsp:sp modelId="{BE588483-AE1A-4B01-9287-68F93AD743C4}">
      <dsp:nvSpPr>
        <dsp:cNvPr id="0" name=""/>
        <dsp:cNvSpPr/>
      </dsp:nvSpPr>
      <dsp:spPr>
        <a:xfrm>
          <a:off x="1080816" y="1878904"/>
          <a:ext cx="7080131" cy="651850"/>
        </a:xfrm>
        <a:prstGeom prst="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7542" tIns="60960" rIns="60960" bIns="6096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bg1"/>
              </a:solidFill>
            </a:rPr>
            <a:t> QUARTER 4 FINANCIAL PERFORMANCE REPORT</a:t>
          </a:r>
        </a:p>
      </dsp:txBody>
      <dsp:txXfrm>
        <a:off x="1080816" y="1878904"/>
        <a:ext cx="7080131" cy="651850"/>
      </dsp:txXfrm>
    </dsp:sp>
    <dsp:sp modelId="{9565BE64-755B-4566-B75D-5153469C5492}">
      <dsp:nvSpPr>
        <dsp:cNvPr id="0" name=""/>
        <dsp:cNvSpPr/>
      </dsp:nvSpPr>
      <dsp:spPr>
        <a:xfrm>
          <a:off x="736295" y="1860308"/>
          <a:ext cx="689041" cy="689041"/>
        </a:xfrm>
        <a:prstGeom prst="ellipse">
          <a:avLst/>
        </a:prstGeom>
        <a:solidFill>
          <a:schemeClr val="lt1">
            <a:hueOff val="0"/>
            <a:satOff val="0"/>
            <a:lumOff val="0"/>
            <a:alphaOff val="0"/>
          </a:schemeClr>
        </a:solidFill>
        <a:ln w="25400" cap="flat" cmpd="sng" algn="ctr">
          <a:solidFill>
            <a:schemeClr val="accent4">
              <a:hueOff val="-1785908"/>
              <a:satOff val="10760"/>
              <a:lumOff val="862"/>
              <a:alphaOff val="0"/>
            </a:schemeClr>
          </a:solidFill>
          <a:prstDash val="solid"/>
        </a:ln>
        <a:effectLst/>
      </dsp:spPr>
      <dsp:style>
        <a:lnRef idx="2">
          <a:scrgbClr r="0" g="0" b="0"/>
        </a:lnRef>
        <a:fillRef idx="1">
          <a:scrgbClr r="0" g="0" b="0"/>
        </a:fillRef>
        <a:effectRef idx="0">
          <a:scrgbClr r="0" g="0" b="0"/>
        </a:effectRef>
        <a:fontRef idx="minor"/>
      </dsp:style>
    </dsp:sp>
    <dsp:sp modelId="{EB73FC9F-9431-4353-956A-75180B066489}">
      <dsp:nvSpPr>
        <dsp:cNvPr id="0" name=""/>
        <dsp:cNvSpPr/>
      </dsp:nvSpPr>
      <dsp:spPr>
        <a:xfrm>
          <a:off x="954294" y="2678622"/>
          <a:ext cx="6941927" cy="651850"/>
        </a:xfrm>
        <a:prstGeom prst="rect">
          <a:avLst/>
        </a:prstGeom>
        <a:solidFill>
          <a:schemeClr val="accent4">
            <a:hueOff val="-2678862"/>
            <a:satOff val="16139"/>
            <a:lumOff val="1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7542"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t> APPROVED YEAR END SHIFTS AND VIREMENTS </a:t>
          </a:r>
        </a:p>
      </dsp:txBody>
      <dsp:txXfrm>
        <a:off x="954294" y="2678622"/>
        <a:ext cx="6941927" cy="651850"/>
      </dsp:txXfrm>
    </dsp:sp>
    <dsp:sp modelId="{5C5D791D-5739-45C2-8AFF-408B1CC4637B}">
      <dsp:nvSpPr>
        <dsp:cNvPr id="0" name=""/>
        <dsp:cNvSpPr/>
      </dsp:nvSpPr>
      <dsp:spPr>
        <a:xfrm>
          <a:off x="736295" y="2686530"/>
          <a:ext cx="689041" cy="689041"/>
        </a:xfrm>
        <a:prstGeom prst="ellipse">
          <a:avLst/>
        </a:prstGeom>
        <a:solidFill>
          <a:schemeClr val="lt1">
            <a:hueOff val="0"/>
            <a:satOff val="0"/>
            <a:lumOff val="0"/>
            <a:alphaOff val="0"/>
          </a:schemeClr>
        </a:solidFill>
        <a:ln w="25400" cap="flat" cmpd="sng" algn="ctr">
          <a:solidFill>
            <a:schemeClr val="accent4">
              <a:hueOff val="-2678862"/>
              <a:satOff val="16139"/>
              <a:lumOff val="1294"/>
              <a:alphaOff val="0"/>
            </a:schemeClr>
          </a:solidFill>
          <a:prstDash val="solid"/>
        </a:ln>
        <a:effectLst/>
      </dsp:spPr>
      <dsp:style>
        <a:lnRef idx="2">
          <a:scrgbClr r="0" g="0" b="0"/>
        </a:lnRef>
        <a:fillRef idx="1">
          <a:scrgbClr r="0" g="0" b="0"/>
        </a:fillRef>
        <a:effectRef idx="0">
          <a:scrgbClr r="0" g="0" b="0"/>
        </a:effectRef>
        <a:fontRef idx="minor"/>
      </dsp:style>
    </dsp:sp>
    <dsp:sp modelId="{9888C8C2-77EF-46FF-A1BF-298E0B7B5C38}">
      <dsp:nvSpPr>
        <dsp:cNvPr id="0" name=""/>
        <dsp:cNvSpPr/>
      </dsp:nvSpPr>
      <dsp:spPr>
        <a:xfrm>
          <a:off x="873475" y="3569476"/>
          <a:ext cx="7287472" cy="576639"/>
        </a:xfrm>
        <a:prstGeom prst="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7542" tIns="60960" rIns="60960" bIns="6096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bg1"/>
              </a:solidFill>
            </a:rPr>
            <a:t>REVENUE COLLECTED AS AT 31 MARCH 2023 </a:t>
          </a:r>
        </a:p>
      </dsp:txBody>
      <dsp:txXfrm>
        <a:off x="873475" y="3569476"/>
        <a:ext cx="7287472" cy="576639"/>
      </dsp:txXfrm>
    </dsp:sp>
    <dsp:sp modelId="{33586A4C-BF0B-4BEE-AA04-91139E2F3AE0}">
      <dsp:nvSpPr>
        <dsp:cNvPr id="0" name=""/>
        <dsp:cNvSpPr/>
      </dsp:nvSpPr>
      <dsp:spPr>
        <a:xfrm>
          <a:off x="528954" y="3513275"/>
          <a:ext cx="689041" cy="689041"/>
        </a:xfrm>
        <a:prstGeom prst="ellipse">
          <a:avLst/>
        </a:prstGeom>
        <a:solidFill>
          <a:schemeClr val="lt1">
            <a:hueOff val="0"/>
            <a:satOff val="0"/>
            <a:lumOff val="0"/>
            <a:alphaOff val="0"/>
          </a:schemeClr>
        </a:solidFill>
        <a:ln w="25400" cap="flat" cmpd="sng" algn="ctr">
          <a:solidFill>
            <a:schemeClr val="accent4">
              <a:hueOff val="-3571816"/>
              <a:satOff val="21519"/>
              <a:lumOff val="1725"/>
              <a:alphaOff val="0"/>
            </a:schemeClr>
          </a:solidFill>
          <a:prstDash val="solid"/>
        </a:ln>
        <a:effectLst/>
      </dsp:spPr>
      <dsp:style>
        <a:lnRef idx="2">
          <a:scrgbClr r="0" g="0" b="0"/>
        </a:lnRef>
        <a:fillRef idx="1">
          <a:scrgbClr r="0" g="0" b="0"/>
        </a:fillRef>
        <a:effectRef idx="0">
          <a:scrgbClr r="0" g="0" b="0"/>
        </a:effectRef>
        <a:fontRef idx="minor"/>
      </dsp:style>
    </dsp:sp>
    <dsp:sp modelId="{A7F5CD44-54F4-49A4-9DE5-1D19A0D8D3ED}">
      <dsp:nvSpPr>
        <dsp:cNvPr id="0" name=""/>
        <dsp:cNvSpPr/>
      </dsp:nvSpPr>
      <dsp:spPr>
        <a:xfrm>
          <a:off x="420048" y="4383725"/>
          <a:ext cx="7740899" cy="601632"/>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7542" tIns="60960" rIns="60960" bIns="6096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bg1"/>
              </a:solidFill>
            </a:rPr>
            <a:t>PAYMENT OF INVOICES </a:t>
          </a:r>
        </a:p>
      </dsp:txBody>
      <dsp:txXfrm>
        <a:off x="420048" y="4383725"/>
        <a:ext cx="7740899" cy="601632"/>
      </dsp:txXfrm>
    </dsp:sp>
    <dsp:sp modelId="{2E26EAD0-3C79-4D3B-88F9-BA1D263F2681}">
      <dsp:nvSpPr>
        <dsp:cNvPr id="0" name=""/>
        <dsp:cNvSpPr/>
      </dsp:nvSpPr>
      <dsp:spPr>
        <a:xfrm>
          <a:off x="75527" y="4340020"/>
          <a:ext cx="689041" cy="689041"/>
        </a:xfrm>
        <a:prstGeom prst="ellipse">
          <a:avLst/>
        </a:prstGeom>
        <a:solidFill>
          <a:schemeClr val="lt1">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132DD-84BD-4CD0-82FB-22A1E94DAE93}">
      <dsp:nvSpPr>
        <dsp:cNvPr id="0" name=""/>
        <dsp:cNvSpPr/>
      </dsp:nvSpPr>
      <dsp:spPr>
        <a:xfrm>
          <a:off x="1381260" y="2122"/>
          <a:ext cx="5251137" cy="525113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endParaRPr lang="en-ZA" sz="2400" b="1" kern="1200" dirty="0"/>
        </a:p>
        <a:p>
          <a:pPr marL="0" lvl="0" indent="0" algn="ctr" defTabSz="1066800" rtl="0">
            <a:lnSpc>
              <a:spcPct val="90000"/>
            </a:lnSpc>
            <a:spcBef>
              <a:spcPct val="0"/>
            </a:spcBef>
            <a:spcAft>
              <a:spcPct val="35000"/>
            </a:spcAft>
            <a:buNone/>
          </a:pPr>
          <a:r>
            <a:rPr lang="en-US" sz="2400" b="1" kern="1200" dirty="0">
              <a:solidFill>
                <a:prstClr val="white"/>
              </a:solidFill>
            </a:rPr>
            <a:t>MTEF BUDGET PROJECTION PER PROGRAMME</a:t>
          </a:r>
          <a:r>
            <a:rPr lang="en-US" sz="2400" kern="1200" dirty="0">
              <a:solidFill>
                <a:prstClr val="white"/>
              </a:solidFill>
            </a:rPr>
            <a:t> </a:t>
          </a:r>
          <a:r>
            <a:rPr lang="en-ZA" sz="2400" b="1" kern="1200" dirty="0"/>
            <a:t>  </a:t>
          </a:r>
        </a:p>
      </dsp:txBody>
      <dsp:txXfrm>
        <a:off x="2150271" y="771133"/>
        <a:ext cx="3713115" cy="37131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132DD-84BD-4CD0-82FB-22A1E94DAE93}">
      <dsp:nvSpPr>
        <dsp:cNvPr id="0" name=""/>
        <dsp:cNvSpPr/>
      </dsp:nvSpPr>
      <dsp:spPr>
        <a:xfrm>
          <a:off x="1381260" y="2122"/>
          <a:ext cx="5251137" cy="525113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endParaRPr lang="en-ZA" sz="2400" b="1" kern="1200" dirty="0"/>
        </a:p>
        <a:p>
          <a:pPr marL="0" lvl="0" indent="0" algn="ctr" defTabSz="1066800" rtl="0">
            <a:lnSpc>
              <a:spcPct val="90000"/>
            </a:lnSpc>
            <a:spcBef>
              <a:spcPct val="0"/>
            </a:spcBef>
            <a:spcAft>
              <a:spcPct val="35000"/>
            </a:spcAft>
            <a:buNone/>
          </a:pPr>
          <a:r>
            <a:rPr lang="en-US" sz="2400" b="1" kern="1200" dirty="0">
              <a:solidFill>
                <a:prstClr val="white"/>
              </a:solidFill>
            </a:rPr>
            <a:t>MTEF BUDGET FOR CONDITIONAL GRANTS</a:t>
          </a:r>
          <a:endParaRPr lang="en-ZA" sz="2400" b="1" kern="1200" dirty="0"/>
        </a:p>
      </dsp:txBody>
      <dsp:txXfrm>
        <a:off x="2150271" y="771133"/>
        <a:ext cx="3713115" cy="37131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132DD-84BD-4CD0-82FB-22A1E94DAE93}">
      <dsp:nvSpPr>
        <dsp:cNvPr id="0" name=""/>
        <dsp:cNvSpPr/>
      </dsp:nvSpPr>
      <dsp:spPr>
        <a:xfrm>
          <a:off x="1381260" y="4244"/>
          <a:ext cx="5251137" cy="525113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endParaRPr lang="en-ZA" sz="2400" b="1" kern="1200" dirty="0"/>
        </a:p>
        <a:p>
          <a:pPr marL="0" lvl="0" indent="0" algn="ctr" defTabSz="1066800" rtl="0">
            <a:lnSpc>
              <a:spcPct val="90000"/>
            </a:lnSpc>
            <a:spcBef>
              <a:spcPct val="0"/>
            </a:spcBef>
            <a:spcAft>
              <a:spcPct val="35000"/>
            </a:spcAft>
            <a:buNone/>
          </a:pPr>
          <a:r>
            <a:rPr lang="en-US" sz="2400" b="1" kern="1200" dirty="0">
              <a:solidFill>
                <a:prstClr val="white"/>
              </a:solidFill>
            </a:rPr>
            <a:t>QUARTER 4</a:t>
          </a:r>
        </a:p>
        <a:p>
          <a:pPr marL="0" lvl="0" indent="0" algn="ctr" defTabSz="1066800" rtl="0">
            <a:lnSpc>
              <a:spcPct val="90000"/>
            </a:lnSpc>
            <a:spcBef>
              <a:spcPct val="0"/>
            </a:spcBef>
            <a:spcAft>
              <a:spcPct val="35000"/>
            </a:spcAft>
            <a:buNone/>
          </a:pPr>
          <a:r>
            <a:rPr lang="en-US" sz="2400" b="1" kern="1200" dirty="0">
              <a:solidFill>
                <a:prstClr val="white"/>
              </a:solidFill>
            </a:rPr>
            <a:t>FINANCIAL PERFORMANCE</a:t>
          </a:r>
        </a:p>
        <a:p>
          <a:pPr marL="0" lvl="0" indent="0" algn="ctr" defTabSz="1066800" rtl="0">
            <a:lnSpc>
              <a:spcPct val="90000"/>
            </a:lnSpc>
            <a:spcBef>
              <a:spcPct val="0"/>
            </a:spcBef>
            <a:spcAft>
              <a:spcPct val="35000"/>
            </a:spcAft>
            <a:buNone/>
          </a:pPr>
          <a:r>
            <a:rPr lang="en-US" sz="2400" b="1" kern="1200" dirty="0">
              <a:solidFill>
                <a:prstClr val="white"/>
              </a:solidFill>
            </a:rPr>
            <a:t>AS AT 31 MARCH 2023</a:t>
          </a:r>
          <a:r>
            <a:rPr lang="en-ZA" sz="2400" b="1" kern="1200" dirty="0"/>
            <a:t>  </a:t>
          </a:r>
        </a:p>
      </dsp:txBody>
      <dsp:txXfrm>
        <a:off x="2150271" y="773255"/>
        <a:ext cx="3713115" cy="37131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132DD-84BD-4CD0-82FB-22A1E94DAE93}">
      <dsp:nvSpPr>
        <dsp:cNvPr id="0" name=""/>
        <dsp:cNvSpPr/>
      </dsp:nvSpPr>
      <dsp:spPr>
        <a:xfrm>
          <a:off x="1381260" y="2122"/>
          <a:ext cx="5251137" cy="525113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endParaRPr lang="en-ZA" sz="2400" b="1" kern="1200" dirty="0"/>
        </a:p>
        <a:p>
          <a:pPr marL="0" lvl="0" indent="0" algn="ctr" defTabSz="1066800" rtl="0">
            <a:lnSpc>
              <a:spcPct val="90000"/>
            </a:lnSpc>
            <a:spcBef>
              <a:spcPct val="0"/>
            </a:spcBef>
            <a:spcAft>
              <a:spcPct val="35000"/>
            </a:spcAft>
            <a:buNone/>
          </a:pPr>
          <a:r>
            <a:rPr lang="en-ZA" sz="2400" b="1" kern="1200" dirty="0"/>
            <a:t>APPROVED YEAR END SHIFTS AND VIREMENTS </a:t>
          </a:r>
        </a:p>
        <a:p>
          <a:pPr marL="0" lvl="0" indent="0" algn="ctr" defTabSz="1066800" rtl="0">
            <a:lnSpc>
              <a:spcPct val="90000"/>
            </a:lnSpc>
            <a:spcBef>
              <a:spcPct val="0"/>
            </a:spcBef>
            <a:spcAft>
              <a:spcPct val="35000"/>
            </a:spcAft>
            <a:buNone/>
          </a:pPr>
          <a:r>
            <a:rPr lang="en-ZA" sz="2400" b="1" kern="1200" dirty="0"/>
            <a:t>2022/23 FY </a:t>
          </a:r>
        </a:p>
      </dsp:txBody>
      <dsp:txXfrm>
        <a:off x="2150271" y="771133"/>
        <a:ext cx="3713115" cy="37131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132DD-84BD-4CD0-82FB-22A1E94DAE93}">
      <dsp:nvSpPr>
        <dsp:cNvPr id="0" name=""/>
        <dsp:cNvSpPr/>
      </dsp:nvSpPr>
      <dsp:spPr>
        <a:xfrm>
          <a:off x="1381260" y="2122"/>
          <a:ext cx="5251137" cy="525113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endParaRPr lang="en-ZA" sz="2400" b="1" kern="1200" dirty="0"/>
        </a:p>
        <a:p>
          <a:pPr marL="0" lvl="0" indent="0" algn="ctr" defTabSz="1066800" rtl="0">
            <a:lnSpc>
              <a:spcPct val="90000"/>
            </a:lnSpc>
            <a:spcBef>
              <a:spcPct val="0"/>
            </a:spcBef>
            <a:spcAft>
              <a:spcPct val="35000"/>
            </a:spcAft>
            <a:buNone/>
          </a:pPr>
          <a:r>
            <a:rPr lang="en-US" sz="2400" b="1" kern="1200" dirty="0">
              <a:solidFill>
                <a:prstClr val="white"/>
              </a:solidFill>
            </a:rPr>
            <a:t>REVENUE COLLECTED</a:t>
          </a:r>
        </a:p>
        <a:p>
          <a:pPr marL="0" lvl="0" indent="0" algn="ctr" defTabSz="1066800" rtl="0">
            <a:lnSpc>
              <a:spcPct val="90000"/>
            </a:lnSpc>
            <a:spcBef>
              <a:spcPct val="0"/>
            </a:spcBef>
            <a:spcAft>
              <a:spcPct val="35000"/>
            </a:spcAft>
            <a:buNone/>
          </a:pPr>
          <a:r>
            <a:rPr lang="en-US" sz="2400" b="1" kern="1200" dirty="0">
              <a:solidFill>
                <a:prstClr val="white"/>
              </a:solidFill>
            </a:rPr>
            <a:t>AS AT 31 MARCH 2023</a:t>
          </a:r>
          <a:endParaRPr lang="en-ZA" sz="2400" b="1" kern="1200" dirty="0"/>
        </a:p>
      </dsp:txBody>
      <dsp:txXfrm>
        <a:off x="2150271" y="771133"/>
        <a:ext cx="3713115" cy="37131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132DD-84BD-4CD0-82FB-22A1E94DAE93}">
      <dsp:nvSpPr>
        <dsp:cNvPr id="0" name=""/>
        <dsp:cNvSpPr/>
      </dsp:nvSpPr>
      <dsp:spPr>
        <a:xfrm>
          <a:off x="1381260" y="2122"/>
          <a:ext cx="5251137" cy="525113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endParaRPr lang="en-ZA" sz="2400" b="1" kern="1200" dirty="0"/>
        </a:p>
        <a:p>
          <a:pPr marL="0" lvl="0" indent="0" algn="ctr" defTabSz="1066800" rtl="0">
            <a:lnSpc>
              <a:spcPct val="90000"/>
            </a:lnSpc>
            <a:spcBef>
              <a:spcPct val="0"/>
            </a:spcBef>
            <a:spcAft>
              <a:spcPct val="35000"/>
            </a:spcAft>
            <a:buNone/>
          </a:pPr>
          <a:r>
            <a:rPr lang="en-US" sz="2400" b="1" kern="1200" dirty="0">
              <a:solidFill>
                <a:prstClr val="white"/>
              </a:solidFill>
            </a:rPr>
            <a:t>PAYMENT OF INVOICES WITHIN </a:t>
          </a:r>
        </a:p>
        <a:p>
          <a:pPr marL="0" lvl="0" indent="0" algn="ctr" defTabSz="1066800" rtl="0">
            <a:lnSpc>
              <a:spcPct val="90000"/>
            </a:lnSpc>
            <a:spcBef>
              <a:spcPct val="0"/>
            </a:spcBef>
            <a:spcAft>
              <a:spcPct val="35000"/>
            </a:spcAft>
            <a:buNone/>
          </a:pPr>
          <a:r>
            <a:rPr lang="en-US" sz="2400" b="1" kern="1200" dirty="0">
              <a:solidFill>
                <a:prstClr val="white"/>
              </a:solidFill>
            </a:rPr>
            <a:t>10 </a:t>
          </a:r>
        </a:p>
        <a:p>
          <a:pPr marL="0" lvl="0" indent="0" algn="ctr" defTabSz="1066800" rtl="0">
            <a:lnSpc>
              <a:spcPct val="90000"/>
            </a:lnSpc>
            <a:spcBef>
              <a:spcPct val="0"/>
            </a:spcBef>
            <a:spcAft>
              <a:spcPct val="35000"/>
            </a:spcAft>
            <a:buNone/>
          </a:pPr>
          <a:r>
            <a:rPr lang="en-US" sz="2400" b="1" kern="1200" dirty="0">
              <a:solidFill>
                <a:prstClr val="white"/>
              </a:solidFill>
            </a:rPr>
            <a:t>15  </a:t>
          </a:r>
        </a:p>
        <a:p>
          <a:pPr marL="0" lvl="0" indent="0" algn="ctr" defTabSz="1066800" rtl="0">
            <a:lnSpc>
              <a:spcPct val="90000"/>
            </a:lnSpc>
            <a:spcBef>
              <a:spcPct val="0"/>
            </a:spcBef>
            <a:spcAft>
              <a:spcPct val="35000"/>
            </a:spcAft>
            <a:buNone/>
          </a:pPr>
          <a:r>
            <a:rPr lang="en-US" sz="2400" b="1" kern="1200" dirty="0">
              <a:solidFill>
                <a:prstClr val="white"/>
              </a:solidFill>
            </a:rPr>
            <a:t>3O </a:t>
          </a:r>
        </a:p>
        <a:p>
          <a:pPr marL="0" lvl="0" indent="0" algn="ctr" defTabSz="1066800" rtl="0">
            <a:lnSpc>
              <a:spcPct val="90000"/>
            </a:lnSpc>
            <a:spcBef>
              <a:spcPct val="0"/>
            </a:spcBef>
            <a:spcAft>
              <a:spcPct val="35000"/>
            </a:spcAft>
            <a:buNone/>
          </a:pPr>
          <a:r>
            <a:rPr lang="en-US" sz="2400" b="1" kern="1200" dirty="0">
              <a:solidFill>
                <a:prstClr val="white"/>
              </a:solidFill>
            </a:rPr>
            <a:t>AS AT 31 MARCH 2023</a:t>
          </a:r>
          <a:r>
            <a:rPr lang="en-ZA" sz="2400" b="1" kern="1200" dirty="0"/>
            <a:t>  </a:t>
          </a:r>
        </a:p>
      </dsp:txBody>
      <dsp:txXfrm>
        <a:off x="2150271" y="771133"/>
        <a:ext cx="3713115" cy="3713115"/>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8" y="1"/>
            <a:ext cx="2945659" cy="496411"/>
          </a:xfrm>
          <a:prstGeom prst="rect">
            <a:avLst/>
          </a:prstGeom>
        </p:spPr>
        <p:txBody>
          <a:bodyPr vert="horz" lIns="90573" tIns="45286" rIns="90573" bIns="45286" rtlCol="0"/>
          <a:lstStyle>
            <a:lvl1pPr algn="l">
              <a:defRPr sz="1200"/>
            </a:lvl1pPr>
          </a:lstStyle>
          <a:p>
            <a:endParaRPr lang="en-ZA" dirty="0"/>
          </a:p>
        </p:txBody>
      </p:sp>
      <p:sp>
        <p:nvSpPr>
          <p:cNvPr id="3" name="Date Placeholder 2"/>
          <p:cNvSpPr>
            <a:spLocks noGrp="1"/>
          </p:cNvSpPr>
          <p:nvPr>
            <p:ph type="dt" sz="quarter" idx="1"/>
          </p:nvPr>
        </p:nvSpPr>
        <p:spPr>
          <a:xfrm>
            <a:off x="3850451" y="1"/>
            <a:ext cx="2945659" cy="496411"/>
          </a:xfrm>
          <a:prstGeom prst="rect">
            <a:avLst/>
          </a:prstGeom>
        </p:spPr>
        <p:txBody>
          <a:bodyPr vert="horz" lIns="90573" tIns="45286" rIns="90573" bIns="45286" rtlCol="0"/>
          <a:lstStyle>
            <a:lvl1pPr algn="r">
              <a:defRPr sz="1200"/>
            </a:lvl1pPr>
          </a:lstStyle>
          <a:p>
            <a:fld id="{C16C306A-74C8-4B68-BBFF-CA1D5AF6ED23}" type="datetime1">
              <a:rPr lang="en-ZA" smtClean="0"/>
              <a:t>2023/05/08</a:t>
            </a:fld>
            <a:endParaRPr lang="en-ZA" dirty="0"/>
          </a:p>
        </p:txBody>
      </p:sp>
      <p:sp>
        <p:nvSpPr>
          <p:cNvPr id="4" name="Footer Placeholder 3"/>
          <p:cNvSpPr>
            <a:spLocks noGrp="1"/>
          </p:cNvSpPr>
          <p:nvPr>
            <p:ph type="ftr" sz="quarter" idx="2"/>
          </p:nvPr>
        </p:nvSpPr>
        <p:spPr>
          <a:xfrm>
            <a:off x="8" y="9430094"/>
            <a:ext cx="2945659" cy="496411"/>
          </a:xfrm>
          <a:prstGeom prst="rect">
            <a:avLst/>
          </a:prstGeom>
        </p:spPr>
        <p:txBody>
          <a:bodyPr vert="horz" lIns="90573" tIns="45286" rIns="90573" bIns="45286"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50451" y="9430094"/>
            <a:ext cx="2945659" cy="496411"/>
          </a:xfrm>
          <a:prstGeom prst="rect">
            <a:avLst/>
          </a:prstGeom>
        </p:spPr>
        <p:txBody>
          <a:bodyPr vert="horz" lIns="90573" tIns="45286" rIns="90573" bIns="45286" rtlCol="0" anchor="b"/>
          <a:lstStyle>
            <a:lvl1pPr algn="r">
              <a:defRPr sz="1200"/>
            </a:lvl1pPr>
          </a:lstStyle>
          <a:p>
            <a:fld id="{4BE83E7B-A1AE-4A35-A880-05928AD425C2}" type="slidenum">
              <a:rPr lang="en-ZA" smtClean="0"/>
              <a:t>‹#›</a:t>
            </a:fld>
            <a:endParaRPr lang="en-ZA" dirty="0"/>
          </a:p>
        </p:txBody>
      </p:sp>
    </p:spTree>
    <p:extLst>
      <p:ext uri="{BB962C8B-B14F-4D97-AF65-F5344CB8AC3E}">
        <p14:creationId xmlns:p14="http://schemas.microsoft.com/office/powerpoint/2010/main" val="342073080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8" y="1"/>
            <a:ext cx="2945659" cy="496411"/>
          </a:xfrm>
          <a:prstGeom prst="rect">
            <a:avLst/>
          </a:prstGeom>
        </p:spPr>
        <p:txBody>
          <a:bodyPr vert="horz" lIns="90573" tIns="45286" rIns="90573" bIns="45286" rtlCol="0"/>
          <a:lstStyle>
            <a:lvl1pPr algn="l">
              <a:defRPr sz="1200"/>
            </a:lvl1pPr>
          </a:lstStyle>
          <a:p>
            <a:endParaRPr lang="en-ZA" dirty="0"/>
          </a:p>
        </p:txBody>
      </p:sp>
      <p:sp>
        <p:nvSpPr>
          <p:cNvPr id="3" name="Date Placeholder 2"/>
          <p:cNvSpPr>
            <a:spLocks noGrp="1"/>
          </p:cNvSpPr>
          <p:nvPr>
            <p:ph type="dt" idx="1"/>
          </p:nvPr>
        </p:nvSpPr>
        <p:spPr>
          <a:xfrm>
            <a:off x="3850451" y="1"/>
            <a:ext cx="2945659" cy="496411"/>
          </a:xfrm>
          <a:prstGeom prst="rect">
            <a:avLst/>
          </a:prstGeom>
        </p:spPr>
        <p:txBody>
          <a:bodyPr vert="horz" lIns="90573" tIns="45286" rIns="90573" bIns="45286" rtlCol="0"/>
          <a:lstStyle>
            <a:lvl1pPr algn="r">
              <a:defRPr sz="1200"/>
            </a:lvl1pPr>
          </a:lstStyle>
          <a:p>
            <a:fld id="{F749C1B2-5D55-4A13-ADF3-BEA4CEDA7E61}" type="datetime1">
              <a:rPr lang="en-ZA" smtClean="0"/>
              <a:t>2023/05/08</a:t>
            </a:fld>
            <a:endParaRPr lang="en-ZA" dirty="0"/>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0573" tIns="45286" rIns="90573" bIns="45286" rtlCol="0" anchor="ctr"/>
          <a:lstStyle/>
          <a:p>
            <a:endParaRPr lang="en-ZA" dirty="0"/>
          </a:p>
        </p:txBody>
      </p:sp>
      <p:sp>
        <p:nvSpPr>
          <p:cNvPr id="5" name="Notes Placeholder 4"/>
          <p:cNvSpPr>
            <a:spLocks noGrp="1"/>
          </p:cNvSpPr>
          <p:nvPr>
            <p:ph type="body" sz="quarter" idx="3"/>
          </p:nvPr>
        </p:nvSpPr>
        <p:spPr>
          <a:xfrm>
            <a:off x="679768" y="4715910"/>
            <a:ext cx="5438140" cy="4467701"/>
          </a:xfrm>
          <a:prstGeom prst="rect">
            <a:avLst/>
          </a:prstGeom>
        </p:spPr>
        <p:txBody>
          <a:bodyPr vert="horz" lIns="90573" tIns="45286" rIns="90573" bIns="452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8" y="9430094"/>
            <a:ext cx="2945659" cy="496411"/>
          </a:xfrm>
          <a:prstGeom prst="rect">
            <a:avLst/>
          </a:prstGeom>
        </p:spPr>
        <p:txBody>
          <a:bodyPr vert="horz" lIns="90573" tIns="45286" rIns="90573" bIns="45286"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50451" y="9430094"/>
            <a:ext cx="2945659" cy="496411"/>
          </a:xfrm>
          <a:prstGeom prst="rect">
            <a:avLst/>
          </a:prstGeom>
        </p:spPr>
        <p:txBody>
          <a:bodyPr vert="horz" lIns="90573" tIns="45286" rIns="90573" bIns="45286" rtlCol="0" anchor="b"/>
          <a:lstStyle>
            <a:lvl1pPr algn="r">
              <a:defRPr sz="1200"/>
            </a:lvl1pPr>
          </a:lstStyle>
          <a:p>
            <a:fld id="{237F8592-633F-440F-8469-923C65C53A94}" type="slidenum">
              <a:rPr lang="en-ZA" smtClean="0"/>
              <a:t>‹#›</a:t>
            </a:fld>
            <a:endParaRPr lang="en-ZA" dirty="0"/>
          </a:p>
        </p:txBody>
      </p:sp>
    </p:spTree>
    <p:extLst>
      <p:ext uri="{BB962C8B-B14F-4D97-AF65-F5344CB8AC3E}">
        <p14:creationId xmlns:p14="http://schemas.microsoft.com/office/powerpoint/2010/main" val="257282470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D4A67D-3D44-4900-A933-2A757724DD6C}" type="slidenum">
              <a:rPr kumimoji="0" lang="en-ZW"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ZW"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13322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77058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275B5A-3040-4CFF-8A40-A5DAA6D1A11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04685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36391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275B5A-3040-4CFF-8A40-A5DAA6D1A11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0468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275B5A-3040-4CFF-8A40-A5DAA6D1A11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0468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275B5A-3040-4CFF-8A40-A5DAA6D1A11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0468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275B5A-3040-4CFF-8A40-A5DAA6D1A11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0468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275B5A-3040-4CFF-8A40-A5DAA6D1A11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0468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6873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39085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8753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45449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391113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7" y="1103725"/>
            <a:ext cx="7938995" cy="398505"/>
          </a:xfrm>
        </p:spPr>
        <p:txBody>
          <a:bodyPr>
            <a:noAutofit/>
          </a:bodyPr>
          <a:lstStyle>
            <a:lvl1pPr algn="l">
              <a:defRPr sz="21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000898" y="1616532"/>
            <a:ext cx="7938995" cy="4560435"/>
          </a:xfrm>
        </p:spPr>
        <p:txBody>
          <a:bodyPr>
            <a:normAutofit/>
          </a:bodyPr>
          <a:lstStyle>
            <a:lvl1pPr marL="257175" indent="-257175" algn="l">
              <a:buFont typeface="Arial" panose="020B0604020202020204" pitchFamily="34" charset="0"/>
              <a:buChar char="•"/>
              <a:defRPr sz="1800" baseline="0">
                <a:solidFill>
                  <a:schemeClr val="tx1"/>
                </a:solidFill>
              </a:defRPr>
            </a:lvl1pPr>
            <a:lvl2pPr>
              <a:defRPr/>
            </a:lvl2pPr>
            <a:lvl3pPr>
              <a:defRPr/>
            </a:lvl3pPr>
            <a:lvl4pPr>
              <a:defRPr/>
            </a:lvl4pPr>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2290693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0" y="914758"/>
            <a:ext cx="8013659" cy="365125"/>
          </a:xfrm>
        </p:spPr>
        <p:txBody>
          <a:bodyPr/>
          <a:lstStyle/>
          <a:p>
            <a:r>
              <a:rPr lang="en-US" dirty="0"/>
              <a:t>Click to edit Master title style</a:t>
            </a:r>
          </a:p>
        </p:txBody>
      </p:sp>
      <p:sp>
        <p:nvSpPr>
          <p:cNvPr id="3" name="Content Placeholder 2"/>
          <p:cNvSpPr>
            <a:spLocks noGrp="1"/>
          </p:cNvSpPr>
          <p:nvPr>
            <p:ph sz="half" idx="1"/>
          </p:nvPr>
        </p:nvSpPr>
        <p:spPr>
          <a:xfrm>
            <a:off x="1007179" y="1600199"/>
            <a:ext cx="3834985"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98069" y="1600199"/>
            <a:ext cx="392277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6419913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0"/>
            <a:ext cx="8013659" cy="36512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7179" y="1724891"/>
            <a:ext cx="3866157" cy="449984"/>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07179" y="2174875"/>
            <a:ext cx="386615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29200" y="1724889"/>
            <a:ext cx="3983124" cy="44998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29200" y="2174875"/>
            <a:ext cx="398312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2317900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7180" y="925149"/>
            <a:ext cx="8013659" cy="365125"/>
          </a:xfrm>
        </p:spPr>
        <p:txBody>
          <a:bodyPr/>
          <a:lstStyle/>
          <a:p>
            <a:r>
              <a:rPr lang="en-US" dirty="0"/>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27203196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5" name="Title 1">
            <a:extLst>
              <a:ext uri="{FF2B5EF4-FFF2-40B4-BE49-F238E27FC236}">
                <a16:creationId xmlns:a16="http://schemas.microsoft.com/office/drawing/2014/main" id="{45CE6F17-BA95-494B-91A3-DCBD76065520}"/>
              </a:ext>
            </a:extLst>
          </p:cNvPr>
          <p:cNvSpPr>
            <a:spLocks noGrp="1"/>
          </p:cNvSpPr>
          <p:nvPr>
            <p:ph type="title"/>
          </p:nvPr>
        </p:nvSpPr>
        <p:spPr>
          <a:xfrm>
            <a:off x="1007180" y="935182"/>
            <a:ext cx="8013659" cy="325577"/>
          </a:xfrm>
        </p:spPr>
        <p:txBody>
          <a:bodyPr/>
          <a:lstStyle/>
          <a:p>
            <a:r>
              <a:rPr lang="en-US" dirty="0"/>
              <a:t>Click to edit Master title style</a:t>
            </a:r>
          </a:p>
        </p:txBody>
      </p:sp>
    </p:spTree>
    <p:extLst>
      <p:ext uri="{BB962C8B-B14F-4D97-AF65-F5344CB8AC3E}">
        <p14:creationId xmlns:p14="http://schemas.microsoft.com/office/powerpoint/2010/main" val="5584331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6355" y="1435100"/>
            <a:ext cx="3699163" cy="365125"/>
          </a:xfrm>
        </p:spPr>
        <p:txBody>
          <a:bodyPr anchor="b"/>
          <a:lstStyle>
            <a:lvl1pPr algn="l">
              <a:defRPr sz="2000" b="1">
                <a:solidFill>
                  <a:srgbClr val="002060"/>
                </a:solidFill>
              </a:defRPr>
            </a:lvl1pPr>
          </a:lstStyle>
          <a:p>
            <a:r>
              <a:rPr lang="en-US" dirty="0"/>
              <a:t>Click to edit Master title style</a:t>
            </a:r>
          </a:p>
        </p:txBody>
      </p:sp>
      <p:sp>
        <p:nvSpPr>
          <p:cNvPr id="3" name="Content Placeholder 2"/>
          <p:cNvSpPr>
            <a:spLocks noGrp="1"/>
          </p:cNvSpPr>
          <p:nvPr>
            <p:ph idx="1"/>
          </p:nvPr>
        </p:nvSpPr>
        <p:spPr>
          <a:xfrm>
            <a:off x="4748649" y="1435100"/>
            <a:ext cx="4260268" cy="4691063"/>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66355" y="1800226"/>
            <a:ext cx="3699162" cy="43259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FDB4AA36-669E-864D-BF7E-6DED31BC9FB0}"/>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8563000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135" y="4800600"/>
            <a:ext cx="803217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135" y="1350817"/>
            <a:ext cx="8032173" cy="33767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987135" y="5367338"/>
            <a:ext cx="803217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D7581F9D-C64A-BB4C-8033-7795EA41917D}"/>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2680792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1"/>
            <a:ext cx="8013659" cy="33431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21001003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13164"/>
            <a:ext cx="2057400" cy="47129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6354" y="1413164"/>
            <a:ext cx="5510645" cy="471299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225ACE83-0F60-CC47-802A-4D891EAD32D2}"/>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2201237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7" y="1087396"/>
            <a:ext cx="7938995" cy="414834"/>
          </a:xfrm>
        </p:spPr>
        <p:txBody>
          <a:bodyPr>
            <a:noAutofit/>
          </a:bodyPr>
          <a:lstStyle>
            <a:lvl1pPr algn="l">
              <a:defRPr sz="21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000897" y="1567547"/>
            <a:ext cx="7938995" cy="4838018"/>
          </a:xfrm>
        </p:spPr>
        <p:txBody>
          <a:bodyPr>
            <a:normAutofit/>
          </a:bodyPr>
          <a:lstStyle>
            <a:lvl1pPr marL="257175" indent="-257175" algn="l">
              <a:buFont typeface="Arial" panose="020B0604020202020204" pitchFamily="34" charset="0"/>
              <a:buChar char="•"/>
              <a:defRPr sz="18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277635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000897" y="1649187"/>
            <a:ext cx="7938995" cy="4735285"/>
          </a:xfrm>
        </p:spPr>
        <p:txBody>
          <a:bodyPr anchor="ctr">
            <a:normAutofit/>
          </a:bodyPr>
          <a:lstStyle>
            <a:lvl1pPr marL="0" indent="0" algn="ctr">
              <a:buNone/>
              <a:defRPr sz="2400" b="1"/>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Title 1">
            <a:extLst>
              <a:ext uri="{FF2B5EF4-FFF2-40B4-BE49-F238E27FC236}">
                <a16:creationId xmlns:a16="http://schemas.microsoft.com/office/drawing/2014/main" id="{40F3B1C3-F287-9C46-B95D-4950349E7A54}"/>
              </a:ext>
            </a:extLst>
          </p:cNvPr>
          <p:cNvSpPr>
            <a:spLocks noGrp="1"/>
          </p:cNvSpPr>
          <p:nvPr>
            <p:ph type="title"/>
          </p:nvPr>
        </p:nvSpPr>
        <p:spPr>
          <a:xfrm>
            <a:off x="1000897" y="1087396"/>
            <a:ext cx="7938995" cy="414834"/>
          </a:xfrm>
        </p:spPr>
        <p:txBody>
          <a:bodyPr>
            <a:noAutofit/>
          </a:bodyPr>
          <a:lstStyle>
            <a:lvl1pPr algn="l">
              <a:defRPr sz="2100" b="1" i="0" baseline="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73462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hart without Text">
  <p:cSld name="Chart without Text">
    <p:spTree>
      <p:nvGrpSpPr>
        <p:cNvPr id="1" name="Shape 160"/>
        <p:cNvGrpSpPr/>
        <p:nvPr/>
      </p:nvGrpSpPr>
      <p:grpSpPr>
        <a:xfrm>
          <a:off x="0" y="0"/>
          <a:ext cx="0" cy="0"/>
          <a:chOff x="0" y="0"/>
          <a:chExt cx="0" cy="0"/>
        </a:xfrm>
      </p:grpSpPr>
      <p:sp>
        <p:nvSpPr>
          <p:cNvPr id="161" name="Google Shape;161;p23"/>
          <p:cNvSpPr>
            <a:spLocks noGrp="1"/>
          </p:cNvSpPr>
          <p:nvPr>
            <p:ph type="chart" idx="2"/>
          </p:nvPr>
        </p:nvSpPr>
        <p:spPr>
          <a:xfrm>
            <a:off x="342916" y="1727299"/>
            <a:ext cx="8496665" cy="4686569"/>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640"/>
              </a:spcBef>
              <a:spcAft>
                <a:spcPts val="0"/>
              </a:spcAft>
              <a:buClr>
                <a:srgbClr val="3E3C3B"/>
              </a:buClr>
              <a:buSzPts val="2100"/>
              <a:buFont typeface="Arial"/>
              <a:buNone/>
              <a:defRPr sz="1034" b="0" i="0" u="none" strike="noStrike" cap="none">
                <a:solidFill>
                  <a:srgbClr val="3E3C3B"/>
                </a:solidFill>
                <a:latin typeface="Georgia"/>
                <a:ea typeface="Georgia"/>
                <a:cs typeface="Georgia"/>
                <a:sym typeface="Georgia"/>
              </a:defRPr>
            </a:lvl1pPr>
            <a:lvl2pPr marR="0" lvl="1"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2pPr>
            <a:lvl3pPr marR="0" lvl="2"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3pPr>
            <a:lvl4pPr marR="0" lvl="3"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4pPr>
            <a:lvl5pPr marR="0" lvl="4"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5pPr>
            <a:lvl6pPr marR="0" lvl="5" algn="l" rtl="0">
              <a:lnSpc>
                <a:spcPct val="90000"/>
              </a:lnSpc>
              <a:spcBef>
                <a:spcPts val="345"/>
              </a:spcBef>
              <a:spcAft>
                <a:spcPts val="0"/>
              </a:spcAft>
              <a:buClr>
                <a:schemeClr val="dk1"/>
              </a:buClr>
              <a:buSzPts val="2400"/>
              <a:buFont typeface="Arial"/>
              <a:buChar char="•"/>
              <a:defRPr sz="1183" b="0" i="0" u="none" strike="noStrike" cap="none">
                <a:solidFill>
                  <a:schemeClr val="dk1"/>
                </a:solidFill>
                <a:latin typeface="Calibri"/>
                <a:ea typeface="Calibri"/>
                <a:cs typeface="Calibri"/>
                <a:sym typeface="Calibri"/>
              </a:defRPr>
            </a:lvl6pPr>
            <a:lvl7pPr marR="0" lvl="6" algn="l" rtl="0">
              <a:lnSpc>
                <a:spcPct val="90000"/>
              </a:lnSpc>
              <a:spcBef>
                <a:spcPts val="345"/>
              </a:spcBef>
              <a:spcAft>
                <a:spcPts val="0"/>
              </a:spcAft>
              <a:buClr>
                <a:schemeClr val="dk1"/>
              </a:buClr>
              <a:buSzPts val="2400"/>
              <a:buFont typeface="Arial"/>
              <a:buChar char="•"/>
              <a:defRPr sz="1183" b="0" i="0" u="none" strike="noStrike" cap="none">
                <a:solidFill>
                  <a:schemeClr val="dk1"/>
                </a:solidFill>
                <a:latin typeface="Calibri"/>
                <a:ea typeface="Calibri"/>
                <a:cs typeface="Calibri"/>
                <a:sym typeface="Calibri"/>
              </a:defRPr>
            </a:lvl7pPr>
            <a:lvl8pPr marR="0" lvl="7" algn="l" rtl="0">
              <a:lnSpc>
                <a:spcPct val="90000"/>
              </a:lnSpc>
              <a:spcBef>
                <a:spcPts val="345"/>
              </a:spcBef>
              <a:spcAft>
                <a:spcPts val="0"/>
              </a:spcAft>
              <a:buClr>
                <a:schemeClr val="dk1"/>
              </a:buClr>
              <a:buSzPts val="2400"/>
              <a:buFont typeface="Arial"/>
              <a:buChar char="•"/>
              <a:defRPr sz="1183" b="0" i="0" u="none" strike="noStrike" cap="none">
                <a:solidFill>
                  <a:schemeClr val="dk1"/>
                </a:solidFill>
                <a:latin typeface="Calibri"/>
                <a:ea typeface="Calibri"/>
                <a:cs typeface="Calibri"/>
                <a:sym typeface="Calibri"/>
              </a:defRPr>
            </a:lvl8pPr>
            <a:lvl9pPr marR="0" lvl="8" algn="l" rtl="0">
              <a:lnSpc>
                <a:spcPct val="90000"/>
              </a:lnSpc>
              <a:spcBef>
                <a:spcPts val="345"/>
              </a:spcBef>
              <a:spcAft>
                <a:spcPts val="0"/>
              </a:spcAft>
              <a:buClr>
                <a:schemeClr val="dk1"/>
              </a:buClr>
              <a:buSzPts val="2400"/>
              <a:buFont typeface="Arial"/>
              <a:buChar char="•"/>
              <a:defRPr sz="1183"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112635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Page">
  <p:cSld name="Title Page">
    <p:spTree>
      <p:nvGrpSpPr>
        <p:cNvPr id="1" name="Shape 11"/>
        <p:cNvGrpSpPr/>
        <p:nvPr/>
      </p:nvGrpSpPr>
      <p:grpSpPr>
        <a:xfrm>
          <a:off x="0" y="0"/>
          <a:ext cx="0" cy="0"/>
          <a:chOff x="0" y="0"/>
          <a:chExt cx="0" cy="0"/>
        </a:xfrm>
      </p:grpSpPr>
      <p:sp>
        <p:nvSpPr>
          <p:cNvPr id="12" name="Google Shape;12;p2"/>
          <p:cNvSpPr/>
          <p:nvPr/>
        </p:nvSpPr>
        <p:spPr>
          <a:xfrm>
            <a:off x="-228610" y="-101606"/>
            <a:ext cx="9373003" cy="6960088"/>
          </a:xfrm>
          <a:prstGeom prst="rect">
            <a:avLst/>
          </a:prstGeom>
          <a:solidFill>
            <a:schemeClr val="lt1"/>
          </a:solidFill>
          <a:ln>
            <a:noFill/>
          </a:ln>
        </p:spPr>
        <p:txBody>
          <a:bodyPr spcFirstLastPara="1" wrap="square" lIns="60110" tIns="30043" rIns="60110" bIns="30043" anchor="ctr" anchorCtr="0">
            <a:noAutofit/>
          </a:bodyPr>
          <a:lstStyle/>
          <a:p>
            <a:pPr marL="0" marR="0" lvl="0" indent="0" algn="ctr" rtl="0">
              <a:spcBef>
                <a:spcPts val="0"/>
              </a:spcBef>
              <a:spcAft>
                <a:spcPts val="0"/>
              </a:spcAft>
              <a:buClr>
                <a:schemeClr val="dk1"/>
              </a:buClr>
              <a:buSzPts val="2500"/>
              <a:buFont typeface="Calibri"/>
              <a:buNone/>
            </a:pPr>
            <a:endParaRPr sz="1232" b="0" i="0" u="none" strike="noStrike" cap="none">
              <a:solidFill>
                <a:schemeClr val="lt1"/>
              </a:solidFill>
              <a:latin typeface="Calibri"/>
              <a:ea typeface="Calibri"/>
              <a:cs typeface="Calibri"/>
              <a:sym typeface="Calibri"/>
            </a:endParaRPr>
          </a:p>
        </p:txBody>
      </p:sp>
      <p:sp>
        <p:nvSpPr>
          <p:cNvPr id="13" name="Google Shape;13;p2"/>
          <p:cNvSpPr txBox="1"/>
          <p:nvPr/>
        </p:nvSpPr>
        <p:spPr>
          <a:xfrm>
            <a:off x="4114977" y="0"/>
            <a:ext cx="5029416" cy="6858394"/>
          </a:xfrm>
          <a:prstGeom prst="rect">
            <a:avLst/>
          </a:prstGeom>
          <a:noFill/>
          <a:ln>
            <a:noFill/>
          </a:ln>
        </p:spPr>
        <p:txBody>
          <a:bodyPr spcFirstLastPara="1" wrap="square" lIns="60110" tIns="30043" rIns="60110" bIns="30043" anchor="t" anchorCtr="0">
            <a:noAutofit/>
          </a:bodyPr>
          <a:lstStyle/>
          <a:p>
            <a:pPr marL="0" marR="0" lvl="0" indent="0" algn="l" rtl="0">
              <a:spcBef>
                <a:spcPts val="0"/>
              </a:spcBef>
              <a:spcAft>
                <a:spcPts val="0"/>
              </a:spcAft>
              <a:buClr>
                <a:schemeClr val="dk1"/>
              </a:buClr>
              <a:buSzPts val="2500"/>
              <a:buFont typeface="Calibri"/>
              <a:buNone/>
            </a:pPr>
            <a:endParaRPr sz="1232" b="0" i="0" u="none" strike="noStrike" cap="none">
              <a:solidFill>
                <a:schemeClr val="dk1"/>
              </a:solidFill>
              <a:latin typeface="Calibri"/>
              <a:ea typeface="Calibri"/>
              <a:cs typeface="Calibri"/>
              <a:sym typeface="Calibri"/>
            </a:endParaRPr>
          </a:p>
        </p:txBody>
      </p:sp>
      <p:cxnSp>
        <p:nvCxnSpPr>
          <p:cNvPr id="14" name="Google Shape;14;p2"/>
          <p:cNvCxnSpPr/>
          <p:nvPr/>
        </p:nvCxnSpPr>
        <p:spPr>
          <a:xfrm>
            <a:off x="247661" y="3038650"/>
            <a:ext cx="528706" cy="0"/>
          </a:xfrm>
          <a:prstGeom prst="straightConnector1">
            <a:avLst/>
          </a:prstGeom>
          <a:noFill/>
          <a:ln w="38100" cap="flat" cmpd="sng">
            <a:solidFill>
              <a:srgbClr val="832A2A"/>
            </a:solidFill>
            <a:prstDash val="solid"/>
            <a:miter lim="800000"/>
            <a:headEnd type="none" w="sm" len="sm"/>
            <a:tailEnd type="none" w="sm" len="sm"/>
          </a:ln>
        </p:spPr>
      </p:cxnSp>
      <p:sp>
        <p:nvSpPr>
          <p:cNvPr id="15" name="Google Shape;15;p2"/>
          <p:cNvSpPr/>
          <p:nvPr/>
        </p:nvSpPr>
        <p:spPr>
          <a:xfrm>
            <a:off x="-228610" y="4484947"/>
            <a:ext cx="4567479" cy="2398861"/>
          </a:xfrm>
          <a:prstGeom prst="rect">
            <a:avLst/>
          </a:prstGeom>
          <a:solidFill>
            <a:srgbClr val="3E3C3B"/>
          </a:solidFill>
          <a:ln>
            <a:noFill/>
          </a:ln>
        </p:spPr>
        <p:txBody>
          <a:bodyPr spcFirstLastPara="1" wrap="square" lIns="60110" tIns="30043" rIns="60110" bIns="30043" anchor="ctr" anchorCtr="0">
            <a:noAutofit/>
          </a:bodyPr>
          <a:lstStyle/>
          <a:p>
            <a:pPr marL="0" marR="0" lvl="0" indent="0" algn="ctr" rtl="0">
              <a:spcBef>
                <a:spcPts val="0"/>
              </a:spcBef>
              <a:spcAft>
                <a:spcPts val="0"/>
              </a:spcAft>
              <a:buClr>
                <a:schemeClr val="dk1"/>
              </a:buClr>
              <a:buSzPts val="2500"/>
              <a:buFont typeface="Calibri"/>
              <a:buNone/>
            </a:pPr>
            <a:endParaRPr sz="1232" b="0" i="0" u="none" strike="noStrike" cap="none">
              <a:solidFill>
                <a:schemeClr val="lt1"/>
              </a:solidFill>
              <a:latin typeface="Calibri"/>
              <a:ea typeface="Calibri"/>
              <a:cs typeface="Calibri"/>
              <a:sym typeface="Calibri"/>
            </a:endParaRPr>
          </a:p>
        </p:txBody>
      </p:sp>
      <p:sp>
        <p:nvSpPr>
          <p:cNvPr id="16" name="Google Shape;16;p2"/>
          <p:cNvSpPr/>
          <p:nvPr/>
        </p:nvSpPr>
        <p:spPr>
          <a:xfrm>
            <a:off x="-228610" y="-88905"/>
            <a:ext cx="4567479" cy="266847"/>
          </a:xfrm>
          <a:prstGeom prst="rect">
            <a:avLst/>
          </a:prstGeom>
          <a:solidFill>
            <a:srgbClr val="3E3C3B"/>
          </a:solidFill>
          <a:ln>
            <a:noFill/>
          </a:ln>
        </p:spPr>
        <p:txBody>
          <a:bodyPr spcFirstLastPara="1" wrap="square" lIns="60110" tIns="30043" rIns="60110" bIns="30043" anchor="ctr" anchorCtr="0">
            <a:noAutofit/>
          </a:bodyPr>
          <a:lstStyle/>
          <a:p>
            <a:pPr marL="0" marR="0" lvl="0" indent="0" algn="ctr" rtl="0">
              <a:spcBef>
                <a:spcPts val="0"/>
              </a:spcBef>
              <a:spcAft>
                <a:spcPts val="0"/>
              </a:spcAft>
              <a:buClr>
                <a:schemeClr val="dk1"/>
              </a:buClr>
              <a:buSzPts val="2500"/>
              <a:buFont typeface="Calibri"/>
              <a:buNone/>
            </a:pPr>
            <a:endParaRPr sz="1232" b="0" i="0" u="none" strike="noStrike" cap="none">
              <a:solidFill>
                <a:schemeClr val="lt1"/>
              </a:solidFill>
              <a:latin typeface="Calibri"/>
              <a:ea typeface="Calibri"/>
              <a:cs typeface="Calibri"/>
              <a:sym typeface="Calibri"/>
            </a:endParaRPr>
          </a:p>
        </p:txBody>
      </p:sp>
      <p:pic>
        <p:nvPicPr>
          <p:cNvPr id="17" name="Google Shape;17;p2" descr="GCRO-logo_on-black.png"/>
          <p:cNvPicPr preferRelativeResize="0"/>
          <p:nvPr/>
        </p:nvPicPr>
        <p:blipFill rotWithShape="1">
          <a:blip r:embed="rId2">
            <a:alphaModFix/>
          </a:blip>
          <a:srcRect/>
          <a:stretch/>
        </p:blipFill>
        <p:spPr>
          <a:xfrm>
            <a:off x="45247" y="5947117"/>
            <a:ext cx="1968188" cy="655724"/>
          </a:xfrm>
          <a:prstGeom prst="rect">
            <a:avLst/>
          </a:prstGeom>
          <a:noFill/>
          <a:ln>
            <a:noFill/>
          </a:ln>
        </p:spPr>
      </p:pic>
      <p:sp>
        <p:nvSpPr>
          <p:cNvPr id="18" name="Google Shape;18;p2"/>
          <p:cNvSpPr txBox="1">
            <a:spLocks noGrp="1"/>
          </p:cNvSpPr>
          <p:nvPr>
            <p:ph type="title"/>
          </p:nvPr>
        </p:nvSpPr>
        <p:spPr>
          <a:xfrm>
            <a:off x="184327" y="647738"/>
            <a:ext cx="3491018" cy="1641679"/>
          </a:xfrm>
          <a:prstGeom prst="rect">
            <a:avLst/>
          </a:prstGeom>
          <a:noFill/>
          <a:ln>
            <a:noFill/>
          </a:ln>
        </p:spPr>
        <p:txBody>
          <a:bodyPr spcFirstLastPara="1" wrap="square" lIns="122000" tIns="60975" rIns="122000" bIns="60975" anchor="b" anchorCtr="0">
            <a:noAutofit/>
          </a:bodyPr>
          <a:lstStyle>
            <a:lvl1pPr lvl="0" algn="l" rtl="0">
              <a:lnSpc>
                <a:spcPct val="90000"/>
              </a:lnSpc>
              <a:spcBef>
                <a:spcPts val="0"/>
              </a:spcBef>
              <a:spcAft>
                <a:spcPts val="0"/>
              </a:spcAft>
              <a:buClr>
                <a:schemeClr val="dk1"/>
              </a:buClr>
              <a:buSzPts val="2000"/>
              <a:buFont typeface="Calibri"/>
              <a:buNone/>
              <a:defRPr sz="2365"/>
            </a:lvl1pPr>
            <a:lvl2pPr lvl="1" algn="l" rtl="0">
              <a:lnSpc>
                <a:spcPct val="90000"/>
              </a:lnSpc>
              <a:spcBef>
                <a:spcPts val="0"/>
              </a:spcBef>
              <a:spcAft>
                <a:spcPts val="0"/>
              </a:spcAft>
              <a:buSzPts val="2000"/>
              <a:buNone/>
              <a:defRPr/>
            </a:lvl2pPr>
            <a:lvl3pPr lvl="2" algn="l" rtl="0">
              <a:lnSpc>
                <a:spcPct val="90000"/>
              </a:lnSpc>
              <a:spcBef>
                <a:spcPts val="0"/>
              </a:spcBef>
              <a:spcAft>
                <a:spcPts val="0"/>
              </a:spcAft>
              <a:buSzPts val="2000"/>
              <a:buNone/>
              <a:defRPr/>
            </a:lvl3pPr>
            <a:lvl4pPr lvl="3" algn="l" rtl="0">
              <a:lnSpc>
                <a:spcPct val="90000"/>
              </a:lnSpc>
              <a:spcBef>
                <a:spcPts val="0"/>
              </a:spcBef>
              <a:spcAft>
                <a:spcPts val="0"/>
              </a:spcAft>
              <a:buSzPts val="2000"/>
              <a:buNone/>
              <a:defRPr/>
            </a:lvl4pPr>
            <a:lvl5pPr lvl="4" algn="l" rtl="0">
              <a:lnSpc>
                <a:spcPct val="90000"/>
              </a:lnSpc>
              <a:spcBef>
                <a:spcPts val="0"/>
              </a:spcBef>
              <a:spcAft>
                <a:spcPts val="0"/>
              </a:spcAft>
              <a:buSzPts val="2000"/>
              <a:buNone/>
              <a:defRPr/>
            </a:lvl5pPr>
            <a:lvl6pPr lvl="5" algn="l" rtl="0">
              <a:lnSpc>
                <a:spcPct val="90000"/>
              </a:lnSpc>
              <a:spcBef>
                <a:spcPts val="0"/>
              </a:spcBef>
              <a:spcAft>
                <a:spcPts val="0"/>
              </a:spcAft>
              <a:buSzPts val="2000"/>
              <a:buNone/>
              <a:defRPr/>
            </a:lvl6pPr>
            <a:lvl7pPr lvl="6" algn="l" rtl="0">
              <a:lnSpc>
                <a:spcPct val="90000"/>
              </a:lnSpc>
              <a:spcBef>
                <a:spcPts val="0"/>
              </a:spcBef>
              <a:spcAft>
                <a:spcPts val="0"/>
              </a:spcAft>
              <a:buSzPts val="2000"/>
              <a:buNone/>
              <a:defRPr/>
            </a:lvl7pPr>
            <a:lvl8pPr lvl="7" algn="l" rtl="0">
              <a:lnSpc>
                <a:spcPct val="90000"/>
              </a:lnSpc>
              <a:spcBef>
                <a:spcPts val="0"/>
              </a:spcBef>
              <a:spcAft>
                <a:spcPts val="0"/>
              </a:spcAft>
              <a:buSzPts val="2000"/>
              <a:buNone/>
              <a:defRPr/>
            </a:lvl8pPr>
            <a:lvl9pPr lvl="8" algn="l" rtl="0">
              <a:lnSpc>
                <a:spcPct val="90000"/>
              </a:lnSpc>
              <a:spcBef>
                <a:spcPts val="0"/>
              </a:spcBef>
              <a:spcAft>
                <a:spcPts val="0"/>
              </a:spcAft>
              <a:buSzPts val="2000"/>
              <a:buNone/>
              <a:defRPr/>
            </a:lvl9pPr>
          </a:lstStyle>
          <a:p>
            <a:endParaRPr/>
          </a:p>
        </p:txBody>
      </p:sp>
      <p:sp>
        <p:nvSpPr>
          <p:cNvPr id="19" name="Google Shape;19;p2"/>
          <p:cNvSpPr txBox="1">
            <a:spLocks noGrp="1"/>
          </p:cNvSpPr>
          <p:nvPr>
            <p:ph type="body" idx="1"/>
          </p:nvPr>
        </p:nvSpPr>
        <p:spPr>
          <a:xfrm>
            <a:off x="184327" y="2463943"/>
            <a:ext cx="3491018" cy="562073"/>
          </a:xfrm>
          <a:prstGeom prst="rect">
            <a:avLst/>
          </a:prstGeom>
          <a:noFill/>
          <a:ln>
            <a:noFill/>
          </a:ln>
        </p:spPr>
        <p:txBody>
          <a:bodyPr spcFirstLastPara="1" wrap="square" lIns="122000" tIns="60975" rIns="122000" bIns="60975" anchor="t" anchorCtr="0">
            <a:noAutofit/>
          </a:bodyPr>
          <a:lstStyle>
            <a:lvl1pPr marL="225251" lvl="0" indent="-112625" algn="l" rtl="0">
              <a:lnSpc>
                <a:spcPct val="90000"/>
              </a:lnSpc>
              <a:spcBef>
                <a:spcPts val="690"/>
              </a:spcBef>
              <a:spcAft>
                <a:spcPts val="0"/>
              </a:spcAft>
              <a:buClr>
                <a:srgbClr val="3E3C3B"/>
              </a:buClr>
              <a:buSzPts val="2100"/>
              <a:buNone/>
              <a:defRPr sz="1034">
                <a:solidFill>
                  <a:srgbClr val="3E3C3B"/>
                </a:solidFill>
              </a:defRPr>
            </a:lvl1pPr>
            <a:lvl2pPr marL="450502" lvl="1" indent="-112625" algn="l" rtl="0">
              <a:lnSpc>
                <a:spcPct val="90000"/>
              </a:lnSpc>
              <a:spcBef>
                <a:spcPts val="345"/>
              </a:spcBef>
              <a:spcAft>
                <a:spcPts val="0"/>
              </a:spcAft>
              <a:buClr>
                <a:srgbClr val="908F8F"/>
              </a:buClr>
              <a:buSzPts val="2700"/>
              <a:buNone/>
              <a:defRPr sz="1331">
                <a:solidFill>
                  <a:srgbClr val="908F8F"/>
                </a:solidFill>
              </a:defRPr>
            </a:lvl2pPr>
            <a:lvl3pPr marL="675753" lvl="2" indent="-112625" algn="l" rtl="0">
              <a:lnSpc>
                <a:spcPct val="90000"/>
              </a:lnSpc>
              <a:spcBef>
                <a:spcPts val="345"/>
              </a:spcBef>
              <a:spcAft>
                <a:spcPts val="0"/>
              </a:spcAft>
              <a:buClr>
                <a:srgbClr val="908F8F"/>
              </a:buClr>
              <a:buSzPts val="2500"/>
              <a:buNone/>
              <a:defRPr sz="1232">
                <a:solidFill>
                  <a:srgbClr val="908F8F"/>
                </a:solidFill>
              </a:defRPr>
            </a:lvl3pPr>
            <a:lvl4pPr marL="901004" lvl="3" indent="-112625" algn="l" rtl="0">
              <a:lnSpc>
                <a:spcPct val="90000"/>
              </a:lnSpc>
              <a:spcBef>
                <a:spcPts val="345"/>
              </a:spcBef>
              <a:spcAft>
                <a:spcPts val="0"/>
              </a:spcAft>
              <a:buClr>
                <a:srgbClr val="908F8F"/>
              </a:buClr>
              <a:buSzPts val="2100"/>
              <a:buNone/>
              <a:defRPr sz="1034">
                <a:solidFill>
                  <a:srgbClr val="908F8F"/>
                </a:solidFill>
              </a:defRPr>
            </a:lvl4pPr>
            <a:lvl5pPr marL="1126255" lvl="4" indent="-112625" algn="l" rtl="0">
              <a:lnSpc>
                <a:spcPct val="90000"/>
              </a:lnSpc>
              <a:spcBef>
                <a:spcPts val="345"/>
              </a:spcBef>
              <a:spcAft>
                <a:spcPts val="0"/>
              </a:spcAft>
              <a:buClr>
                <a:srgbClr val="908F8F"/>
              </a:buClr>
              <a:buSzPts val="2100"/>
              <a:buNone/>
              <a:defRPr sz="1034">
                <a:solidFill>
                  <a:srgbClr val="908F8F"/>
                </a:solidFill>
              </a:defRPr>
            </a:lvl5pPr>
            <a:lvl6pPr marL="1351506" lvl="5" indent="-112625" algn="l" rtl="0">
              <a:lnSpc>
                <a:spcPct val="90000"/>
              </a:lnSpc>
              <a:spcBef>
                <a:spcPts val="345"/>
              </a:spcBef>
              <a:spcAft>
                <a:spcPts val="0"/>
              </a:spcAft>
              <a:buClr>
                <a:srgbClr val="908F8F"/>
              </a:buClr>
              <a:buSzPts val="2100"/>
              <a:buNone/>
              <a:defRPr sz="1034">
                <a:solidFill>
                  <a:srgbClr val="908F8F"/>
                </a:solidFill>
              </a:defRPr>
            </a:lvl6pPr>
            <a:lvl7pPr marL="1576757" lvl="6" indent="-112625" algn="l" rtl="0">
              <a:lnSpc>
                <a:spcPct val="90000"/>
              </a:lnSpc>
              <a:spcBef>
                <a:spcPts val="345"/>
              </a:spcBef>
              <a:spcAft>
                <a:spcPts val="0"/>
              </a:spcAft>
              <a:buClr>
                <a:srgbClr val="908F8F"/>
              </a:buClr>
              <a:buSzPts val="2100"/>
              <a:buNone/>
              <a:defRPr sz="1034">
                <a:solidFill>
                  <a:srgbClr val="908F8F"/>
                </a:solidFill>
              </a:defRPr>
            </a:lvl7pPr>
            <a:lvl8pPr marL="1802008" lvl="7" indent="-112625" algn="l" rtl="0">
              <a:lnSpc>
                <a:spcPct val="90000"/>
              </a:lnSpc>
              <a:spcBef>
                <a:spcPts val="345"/>
              </a:spcBef>
              <a:spcAft>
                <a:spcPts val="0"/>
              </a:spcAft>
              <a:buClr>
                <a:srgbClr val="908F8F"/>
              </a:buClr>
              <a:buSzPts val="2100"/>
              <a:buNone/>
              <a:defRPr sz="1034">
                <a:solidFill>
                  <a:srgbClr val="908F8F"/>
                </a:solidFill>
              </a:defRPr>
            </a:lvl8pPr>
            <a:lvl9pPr marL="2027259" lvl="8" indent="-112625" algn="l" rtl="0">
              <a:lnSpc>
                <a:spcPct val="90000"/>
              </a:lnSpc>
              <a:spcBef>
                <a:spcPts val="345"/>
              </a:spcBef>
              <a:spcAft>
                <a:spcPts val="0"/>
              </a:spcAft>
              <a:buClr>
                <a:srgbClr val="908F8F"/>
              </a:buClr>
              <a:buSzPts val="2100"/>
              <a:buNone/>
              <a:defRPr sz="1034">
                <a:solidFill>
                  <a:srgbClr val="908F8F"/>
                </a:solidFill>
              </a:defRPr>
            </a:lvl9pPr>
          </a:lstStyle>
          <a:p>
            <a:endParaRPr/>
          </a:p>
        </p:txBody>
      </p:sp>
      <p:sp>
        <p:nvSpPr>
          <p:cNvPr id="20" name="Google Shape;20;p2"/>
          <p:cNvSpPr txBox="1">
            <a:spLocks noGrp="1"/>
          </p:cNvSpPr>
          <p:nvPr>
            <p:ph type="body" idx="2"/>
          </p:nvPr>
        </p:nvSpPr>
        <p:spPr>
          <a:xfrm>
            <a:off x="184327" y="3225987"/>
            <a:ext cx="3491018" cy="562073"/>
          </a:xfrm>
          <a:prstGeom prst="rect">
            <a:avLst/>
          </a:prstGeom>
          <a:noFill/>
          <a:ln>
            <a:noFill/>
          </a:ln>
        </p:spPr>
        <p:txBody>
          <a:bodyPr spcFirstLastPara="1" wrap="square" lIns="122000" tIns="60975" rIns="122000" bIns="60975" anchor="t" anchorCtr="0">
            <a:noAutofit/>
          </a:bodyPr>
          <a:lstStyle>
            <a:lvl1pPr marL="225251" lvl="0" indent="-112625" algn="l" rtl="0">
              <a:lnSpc>
                <a:spcPct val="90000"/>
              </a:lnSpc>
              <a:spcBef>
                <a:spcPts val="690"/>
              </a:spcBef>
              <a:spcAft>
                <a:spcPts val="0"/>
              </a:spcAft>
              <a:buClr>
                <a:srgbClr val="3E3C3B"/>
              </a:buClr>
              <a:buSzPts val="2100"/>
              <a:buNone/>
              <a:defRPr sz="1034">
                <a:solidFill>
                  <a:srgbClr val="3E3C3B"/>
                </a:solidFill>
              </a:defRPr>
            </a:lvl1pPr>
            <a:lvl2pPr marL="450502" lvl="1" indent="-112625" algn="l" rtl="0">
              <a:lnSpc>
                <a:spcPct val="90000"/>
              </a:lnSpc>
              <a:spcBef>
                <a:spcPts val="345"/>
              </a:spcBef>
              <a:spcAft>
                <a:spcPts val="0"/>
              </a:spcAft>
              <a:buClr>
                <a:srgbClr val="908F8F"/>
              </a:buClr>
              <a:buSzPts val="2700"/>
              <a:buNone/>
              <a:defRPr sz="1331">
                <a:solidFill>
                  <a:srgbClr val="908F8F"/>
                </a:solidFill>
              </a:defRPr>
            </a:lvl2pPr>
            <a:lvl3pPr marL="675753" lvl="2" indent="-112625" algn="l" rtl="0">
              <a:lnSpc>
                <a:spcPct val="90000"/>
              </a:lnSpc>
              <a:spcBef>
                <a:spcPts val="345"/>
              </a:spcBef>
              <a:spcAft>
                <a:spcPts val="0"/>
              </a:spcAft>
              <a:buClr>
                <a:srgbClr val="908F8F"/>
              </a:buClr>
              <a:buSzPts val="2500"/>
              <a:buNone/>
              <a:defRPr sz="1232">
                <a:solidFill>
                  <a:srgbClr val="908F8F"/>
                </a:solidFill>
              </a:defRPr>
            </a:lvl3pPr>
            <a:lvl4pPr marL="901004" lvl="3" indent="-112625" algn="l" rtl="0">
              <a:lnSpc>
                <a:spcPct val="90000"/>
              </a:lnSpc>
              <a:spcBef>
                <a:spcPts val="345"/>
              </a:spcBef>
              <a:spcAft>
                <a:spcPts val="0"/>
              </a:spcAft>
              <a:buClr>
                <a:srgbClr val="908F8F"/>
              </a:buClr>
              <a:buSzPts val="2100"/>
              <a:buNone/>
              <a:defRPr sz="1034">
                <a:solidFill>
                  <a:srgbClr val="908F8F"/>
                </a:solidFill>
              </a:defRPr>
            </a:lvl4pPr>
            <a:lvl5pPr marL="1126255" lvl="4" indent="-112625" algn="l" rtl="0">
              <a:lnSpc>
                <a:spcPct val="90000"/>
              </a:lnSpc>
              <a:spcBef>
                <a:spcPts val="345"/>
              </a:spcBef>
              <a:spcAft>
                <a:spcPts val="0"/>
              </a:spcAft>
              <a:buClr>
                <a:srgbClr val="908F8F"/>
              </a:buClr>
              <a:buSzPts val="2100"/>
              <a:buNone/>
              <a:defRPr sz="1034">
                <a:solidFill>
                  <a:srgbClr val="908F8F"/>
                </a:solidFill>
              </a:defRPr>
            </a:lvl5pPr>
            <a:lvl6pPr marL="1351506" lvl="5" indent="-112625" algn="l" rtl="0">
              <a:lnSpc>
                <a:spcPct val="90000"/>
              </a:lnSpc>
              <a:spcBef>
                <a:spcPts val="345"/>
              </a:spcBef>
              <a:spcAft>
                <a:spcPts val="0"/>
              </a:spcAft>
              <a:buClr>
                <a:srgbClr val="908F8F"/>
              </a:buClr>
              <a:buSzPts val="2100"/>
              <a:buNone/>
              <a:defRPr sz="1034">
                <a:solidFill>
                  <a:srgbClr val="908F8F"/>
                </a:solidFill>
              </a:defRPr>
            </a:lvl6pPr>
            <a:lvl7pPr marL="1576757" lvl="6" indent="-112625" algn="l" rtl="0">
              <a:lnSpc>
                <a:spcPct val="90000"/>
              </a:lnSpc>
              <a:spcBef>
                <a:spcPts val="345"/>
              </a:spcBef>
              <a:spcAft>
                <a:spcPts val="0"/>
              </a:spcAft>
              <a:buClr>
                <a:srgbClr val="908F8F"/>
              </a:buClr>
              <a:buSzPts val="2100"/>
              <a:buNone/>
              <a:defRPr sz="1034">
                <a:solidFill>
                  <a:srgbClr val="908F8F"/>
                </a:solidFill>
              </a:defRPr>
            </a:lvl7pPr>
            <a:lvl8pPr marL="1802008" lvl="7" indent="-112625" algn="l" rtl="0">
              <a:lnSpc>
                <a:spcPct val="90000"/>
              </a:lnSpc>
              <a:spcBef>
                <a:spcPts val="345"/>
              </a:spcBef>
              <a:spcAft>
                <a:spcPts val="0"/>
              </a:spcAft>
              <a:buClr>
                <a:srgbClr val="908F8F"/>
              </a:buClr>
              <a:buSzPts val="2100"/>
              <a:buNone/>
              <a:defRPr sz="1034">
                <a:solidFill>
                  <a:srgbClr val="908F8F"/>
                </a:solidFill>
              </a:defRPr>
            </a:lvl8pPr>
            <a:lvl9pPr marL="2027259" lvl="8" indent="-112625" algn="l" rtl="0">
              <a:lnSpc>
                <a:spcPct val="90000"/>
              </a:lnSpc>
              <a:spcBef>
                <a:spcPts val="345"/>
              </a:spcBef>
              <a:spcAft>
                <a:spcPts val="0"/>
              </a:spcAft>
              <a:buClr>
                <a:srgbClr val="908F8F"/>
              </a:buClr>
              <a:buSzPts val="2100"/>
              <a:buNone/>
              <a:defRPr sz="1034">
                <a:solidFill>
                  <a:srgbClr val="908F8F"/>
                </a:solidFill>
              </a:defRPr>
            </a:lvl9pPr>
          </a:lstStyle>
          <a:p>
            <a:endParaRPr/>
          </a:p>
        </p:txBody>
      </p:sp>
      <p:sp>
        <p:nvSpPr>
          <p:cNvPr id="21" name="Google Shape;21;p2"/>
          <p:cNvSpPr>
            <a:spLocks noGrp="1"/>
          </p:cNvSpPr>
          <p:nvPr>
            <p:ph type="pic" idx="3"/>
          </p:nvPr>
        </p:nvSpPr>
        <p:spPr>
          <a:xfrm>
            <a:off x="4338825" y="-152409"/>
            <a:ext cx="4805524" cy="7035964"/>
          </a:xfrm>
          <a:prstGeom prst="rect">
            <a:avLst/>
          </a:prstGeom>
          <a:noFill/>
          <a:ln>
            <a:noFill/>
          </a:ln>
        </p:spPr>
        <p:txBody>
          <a:bodyPr spcFirstLastPara="1" wrap="square" lIns="122000" tIns="60975" rIns="122000" bIns="60975" anchor="t" anchorCtr="0">
            <a:noAutofit/>
          </a:bodyPr>
          <a:lstStyle>
            <a:lvl1pPr marR="0" lvl="0" algn="l" rtl="0">
              <a:lnSpc>
                <a:spcPct val="90000"/>
              </a:lnSpc>
              <a:spcBef>
                <a:spcPts val="690"/>
              </a:spcBef>
              <a:spcAft>
                <a:spcPts val="0"/>
              </a:spcAft>
              <a:buClr>
                <a:srgbClr val="3E3C3B"/>
              </a:buClr>
              <a:buSzPts val="2100"/>
              <a:buFont typeface="Arial"/>
              <a:buNone/>
              <a:defRPr sz="1034" b="0" i="0" u="none" strike="noStrike" cap="none">
                <a:solidFill>
                  <a:srgbClr val="3E3C3B"/>
                </a:solidFill>
                <a:latin typeface="Georgia"/>
                <a:ea typeface="Georgia"/>
                <a:cs typeface="Georgia"/>
                <a:sym typeface="Georgia"/>
              </a:defRPr>
            </a:lvl1pPr>
            <a:lvl2pPr marR="0" lvl="1"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2pPr>
            <a:lvl3pPr marR="0" lvl="2"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3pPr>
            <a:lvl4pPr marR="0" lvl="3"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4pPr>
            <a:lvl5pPr marR="0" lvl="4"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5pPr>
            <a:lvl6pPr marR="0" lvl="5" algn="l" rtl="0">
              <a:lnSpc>
                <a:spcPct val="90000"/>
              </a:lnSpc>
              <a:spcBef>
                <a:spcPts val="345"/>
              </a:spcBef>
              <a:spcAft>
                <a:spcPts val="0"/>
              </a:spcAft>
              <a:buClr>
                <a:schemeClr val="dk1"/>
              </a:buClr>
              <a:buSzPts val="2500"/>
              <a:buFont typeface="Arial"/>
              <a:buChar char="•"/>
              <a:defRPr sz="1232" b="0" i="0" u="none" strike="noStrike" cap="none">
                <a:solidFill>
                  <a:schemeClr val="dk1"/>
                </a:solidFill>
                <a:latin typeface="Calibri"/>
                <a:ea typeface="Calibri"/>
                <a:cs typeface="Calibri"/>
                <a:sym typeface="Calibri"/>
              </a:defRPr>
            </a:lvl6pPr>
            <a:lvl7pPr marR="0" lvl="6" algn="l" rtl="0">
              <a:lnSpc>
                <a:spcPct val="90000"/>
              </a:lnSpc>
              <a:spcBef>
                <a:spcPts val="345"/>
              </a:spcBef>
              <a:spcAft>
                <a:spcPts val="0"/>
              </a:spcAft>
              <a:buClr>
                <a:schemeClr val="dk1"/>
              </a:buClr>
              <a:buSzPts val="2500"/>
              <a:buFont typeface="Arial"/>
              <a:buChar char="•"/>
              <a:defRPr sz="1232" b="0" i="0" u="none" strike="noStrike" cap="none">
                <a:solidFill>
                  <a:schemeClr val="dk1"/>
                </a:solidFill>
                <a:latin typeface="Calibri"/>
                <a:ea typeface="Calibri"/>
                <a:cs typeface="Calibri"/>
                <a:sym typeface="Calibri"/>
              </a:defRPr>
            </a:lvl7pPr>
            <a:lvl8pPr marR="0" lvl="7" algn="l" rtl="0">
              <a:lnSpc>
                <a:spcPct val="90000"/>
              </a:lnSpc>
              <a:spcBef>
                <a:spcPts val="345"/>
              </a:spcBef>
              <a:spcAft>
                <a:spcPts val="0"/>
              </a:spcAft>
              <a:buClr>
                <a:schemeClr val="dk1"/>
              </a:buClr>
              <a:buSzPts val="2500"/>
              <a:buFont typeface="Arial"/>
              <a:buChar char="•"/>
              <a:defRPr sz="1232" b="0" i="0" u="none" strike="noStrike" cap="none">
                <a:solidFill>
                  <a:schemeClr val="dk1"/>
                </a:solidFill>
                <a:latin typeface="Calibri"/>
                <a:ea typeface="Calibri"/>
                <a:cs typeface="Calibri"/>
                <a:sym typeface="Calibri"/>
              </a:defRPr>
            </a:lvl8pPr>
            <a:lvl9pPr marR="0" lvl="8" algn="l" rtl="0">
              <a:lnSpc>
                <a:spcPct val="90000"/>
              </a:lnSpc>
              <a:spcBef>
                <a:spcPts val="345"/>
              </a:spcBef>
              <a:spcAft>
                <a:spcPts val="0"/>
              </a:spcAft>
              <a:buClr>
                <a:schemeClr val="dk1"/>
              </a:buClr>
              <a:buSzPts val="2500"/>
              <a:buFont typeface="Arial"/>
              <a:buChar char="•"/>
              <a:defRPr sz="1232" b="0" i="0" u="none" strike="noStrike" cap="none">
                <a:solidFill>
                  <a:schemeClr val="dk1"/>
                </a:solidFill>
                <a:latin typeface="Calibri"/>
                <a:ea typeface="Calibri"/>
                <a:cs typeface="Calibri"/>
                <a:sym typeface="Calibri"/>
              </a:defRPr>
            </a:lvl9pPr>
          </a:lstStyle>
          <a:p>
            <a:endParaRPr/>
          </a:p>
        </p:txBody>
      </p:sp>
      <p:sp>
        <p:nvSpPr>
          <p:cNvPr id="22" name="Google Shape;22;p2"/>
          <p:cNvSpPr txBox="1">
            <a:spLocks noGrp="1"/>
          </p:cNvSpPr>
          <p:nvPr>
            <p:ph type="body" idx="4"/>
          </p:nvPr>
        </p:nvSpPr>
        <p:spPr>
          <a:xfrm>
            <a:off x="4996077" y="6147153"/>
            <a:ext cx="3491018" cy="330504"/>
          </a:xfrm>
          <a:prstGeom prst="rect">
            <a:avLst/>
          </a:prstGeom>
          <a:noFill/>
          <a:ln>
            <a:noFill/>
          </a:ln>
        </p:spPr>
        <p:txBody>
          <a:bodyPr spcFirstLastPara="1" wrap="square" lIns="122000" tIns="60975" rIns="122000" bIns="60975" anchor="t" anchorCtr="0">
            <a:noAutofit/>
          </a:bodyPr>
          <a:lstStyle>
            <a:lvl1pPr marL="225251" lvl="0" indent="-112625" algn="ctr" rtl="0">
              <a:lnSpc>
                <a:spcPct val="90000"/>
              </a:lnSpc>
              <a:spcBef>
                <a:spcPts val="690"/>
              </a:spcBef>
              <a:spcAft>
                <a:spcPts val="0"/>
              </a:spcAft>
              <a:buClr>
                <a:srgbClr val="999C99"/>
              </a:buClr>
              <a:buSzPts val="1400"/>
              <a:buNone/>
              <a:defRPr sz="690">
                <a:solidFill>
                  <a:srgbClr val="999C99"/>
                </a:solidFill>
              </a:defRPr>
            </a:lvl1pPr>
            <a:lvl2pPr marL="450502" lvl="1" indent="-112625" algn="l" rtl="0">
              <a:lnSpc>
                <a:spcPct val="90000"/>
              </a:lnSpc>
              <a:spcBef>
                <a:spcPts val="345"/>
              </a:spcBef>
              <a:spcAft>
                <a:spcPts val="0"/>
              </a:spcAft>
              <a:buClr>
                <a:srgbClr val="908F8F"/>
              </a:buClr>
              <a:buSzPts val="2700"/>
              <a:buNone/>
              <a:defRPr sz="1331">
                <a:solidFill>
                  <a:srgbClr val="908F8F"/>
                </a:solidFill>
              </a:defRPr>
            </a:lvl2pPr>
            <a:lvl3pPr marL="675753" lvl="2" indent="-112625" algn="l" rtl="0">
              <a:lnSpc>
                <a:spcPct val="90000"/>
              </a:lnSpc>
              <a:spcBef>
                <a:spcPts val="345"/>
              </a:spcBef>
              <a:spcAft>
                <a:spcPts val="0"/>
              </a:spcAft>
              <a:buClr>
                <a:srgbClr val="908F8F"/>
              </a:buClr>
              <a:buSzPts val="2500"/>
              <a:buNone/>
              <a:defRPr sz="1232">
                <a:solidFill>
                  <a:srgbClr val="908F8F"/>
                </a:solidFill>
              </a:defRPr>
            </a:lvl3pPr>
            <a:lvl4pPr marL="901004" lvl="3" indent="-112625" algn="l" rtl="0">
              <a:lnSpc>
                <a:spcPct val="90000"/>
              </a:lnSpc>
              <a:spcBef>
                <a:spcPts val="345"/>
              </a:spcBef>
              <a:spcAft>
                <a:spcPts val="0"/>
              </a:spcAft>
              <a:buClr>
                <a:srgbClr val="908F8F"/>
              </a:buClr>
              <a:buSzPts val="2100"/>
              <a:buNone/>
              <a:defRPr sz="1034">
                <a:solidFill>
                  <a:srgbClr val="908F8F"/>
                </a:solidFill>
              </a:defRPr>
            </a:lvl4pPr>
            <a:lvl5pPr marL="1126255" lvl="4" indent="-112625" algn="l" rtl="0">
              <a:lnSpc>
                <a:spcPct val="90000"/>
              </a:lnSpc>
              <a:spcBef>
                <a:spcPts val="345"/>
              </a:spcBef>
              <a:spcAft>
                <a:spcPts val="0"/>
              </a:spcAft>
              <a:buClr>
                <a:srgbClr val="908F8F"/>
              </a:buClr>
              <a:buSzPts val="2100"/>
              <a:buNone/>
              <a:defRPr sz="1034">
                <a:solidFill>
                  <a:srgbClr val="908F8F"/>
                </a:solidFill>
              </a:defRPr>
            </a:lvl5pPr>
            <a:lvl6pPr marL="1351506" lvl="5" indent="-112625" algn="l" rtl="0">
              <a:lnSpc>
                <a:spcPct val="90000"/>
              </a:lnSpc>
              <a:spcBef>
                <a:spcPts val="345"/>
              </a:spcBef>
              <a:spcAft>
                <a:spcPts val="0"/>
              </a:spcAft>
              <a:buClr>
                <a:srgbClr val="908F8F"/>
              </a:buClr>
              <a:buSzPts val="2100"/>
              <a:buNone/>
              <a:defRPr sz="1034">
                <a:solidFill>
                  <a:srgbClr val="908F8F"/>
                </a:solidFill>
              </a:defRPr>
            </a:lvl6pPr>
            <a:lvl7pPr marL="1576757" lvl="6" indent="-112625" algn="l" rtl="0">
              <a:lnSpc>
                <a:spcPct val="90000"/>
              </a:lnSpc>
              <a:spcBef>
                <a:spcPts val="345"/>
              </a:spcBef>
              <a:spcAft>
                <a:spcPts val="0"/>
              </a:spcAft>
              <a:buClr>
                <a:srgbClr val="908F8F"/>
              </a:buClr>
              <a:buSzPts val="2100"/>
              <a:buNone/>
              <a:defRPr sz="1034">
                <a:solidFill>
                  <a:srgbClr val="908F8F"/>
                </a:solidFill>
              </a:defRPr>
            </a:lvl7pPr>
            <a:lvl8pPr marL="1802008" lvl="7" indent="-112625" algn="l" rtl="0">
              <a:lnSpc>
                <a:spcPct val="90000"/>
              </a:lnSpc>
              <a:spcBef>
                <a:spcPts val="345"/>
              </a:spcBef>
              <a:spcAft>
                <a:spcPts val="0"/>
              </a:spcAft>
              <a:buClr>
                <a:srgbClr val="908F8F"/>
              </a:buClr>
              <a:buSzPts val="2100"/>
              <a:buNone/>
              <a:defRPr sz="1034">
                <a:solidFill>
                  <a:srgbClr val="908F8F"/>
                </a:solidFill>
              </a:defRPr>
            </a:lvl8pPr>
            <a:lvl9pPr marL="2027259" lvl="8" indent="-112625" algn="l" rtl="0">
              <a:lnSpc>
                <a:spcPct val="90000"/>
              </a:lnSpc>
              <a:spcBef>
                <a:spcPts val="345"/>
              </a:spcBef>
              <a:spcAft>
                <a:spcPts val="0"/>
              </a:spcAft>
              <a:buClr>
                <a:srgbClr val="908F8F"/>
              </a:buClr>
              <a:buSzPts val="2100"/>
              <a:buNone/>
              <a:defRPr sz="1034">
                <a:solidFill>
                  <a:srgbClr val="908F8F"/>
                </a:solidFill>
              </a:defRPr>
            </a:lvl9pPr>
          </a:lstStyle>
          <a:p>
            <a:endParaRPr dirty="0"/>
          </a:p>
        </p:txBody>
      </p:sp>
    </p:spTree>
    <p:extLst>
      <p:ext uri="{BB962C8B-B14F-4D97-AF65-F5344CB8AC3E}">
        <p14:creationId xmlns:p14="http://schemas.microsoft.com/office/powerpoint/2010/main" val="2546077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hart/image and text">
  <p:cSld name="Chart/image and text">
    <p:spTree>
      <p:nvGrpSpPr>
        <p:cNvPr id="1" name="Shape 185"/>
        <p:cNvGrpSpPr/>
        <p:nvPr/>
      </p:nvGrpSpPr>
      <p:grpSpPr>
        <a:xfrm>
          <a:off x="0" y="0"/>
          <a:ext cx="0" cy="0"/>
          <a:chOff x="0" y="0"/>
          <a:chExt cx="0" cy="0"/>
        </a:xfrm>
      </p:grpSpPr>
      <p:sp>
        <p:nvSpPr>
          <p:cNvPr id="186" name="Google Shape;186;p28"/>
          <p:cNvSpPr txBox="1">
            <a:spLocks noGrp="1"/>
          </p:cNvSpPr>
          <p:nvPr>
            <p:ph type="subTitle" idx="1"/>
          </p:nvPr>
        </p:nvSpPr>
        <p:spPr>
          <a:xfrm>
            <a:off x="4631372" y="3430148"/>
            <a:ext cx="3758636" cy="1914438"/>
          </a:xfrm>
          <a:prstGeom prst="rect">
            <a:avLst/>
          </a:prstGeom>
          <a:noFill/>
          <a:ln>
            <a:noFill/>
          </a:ln>
        </p:spPr>
        <p:txBody>
          <a:bodyPr spcFirstLastPara="1" wrap="square" lIns="121975" tIns="60975" rIns="121975" bIns="60975" anchor="t" anchorCtr="0">
            <a:noAutofit/>
          </a:bodyPr>
          <a:lstStyle>
            <a:lvl1pPr lvl="0" algn="l" rtl="0">
              <a:lnSpc>
                <a:spcPct val="90000"/>
              </a:lnSpc>
              <a:spcBef>
                <a:spcPts val="640"/>
              </a:spcBef>
              <a:spcAft>
                <a:spcPts val="0"/>
              </a:spcAft>
              <a:buClr>
                <a:srgbClr val="3E3C3B"/>
              </a:buClr>
              <a:buSzPts val="2100"/>
              <a:buNone/>
              <a:defRPr sz="1034">
                <a:solidFill>
                  <a:srgbClr val="3E3C3B"/>
                </a:solidFill>
                <a:latin typeface="Georgia"/>
                <a:ea typeface="Georgia"/>
                <a:cs typeface="Georgia"/>
                <a:sym typeface="Georgia"/>
              </a:defRPr>
            </a:lvl1pPr>
            <a:lvl2pPr lvl="1" algn="ctr" rtl="0">
              <a:lnSpc>
                <a:spcPct val="90000"/>
              </a:lnSpc>
              <a:spcBef>
                <a:spcPts val="345"/>
              </a:spcBef>
              <a:spcAft>
                <a:spcPts val="0"/>
              </a:spcAft>
              <a:buClr>
                <a:srgbClr val="3E3C3B"/>
              </a:buClr>
              <a:buSzPts val="2700"/>
              <a:buNone/>
              <a:defRPr sz="1331"/>
            </a:lvl2pPr>
            <a:lvl3pPr lvl="2" algn="ctr" rtl="0">
              <a:lnSpc>
                <a:spcPct val="90000"/>
              </a:lnSpc>
              <a:spcBef>
                <a:spcPts val="345"/>
              </a:spcBef>
              <a:spcAft>
                <a:spcPts val="0"/>
              </a:spcAft>
              <a:buClr>
                <a:srgbClr val="3E3C3B"/>
              </a:buClr>
              <a:buSzPts val="2400"/>
              <a:buNone/>
              <a:defRPr sz="1183"/>
            </a:lvl3pPr>
            <a:lvl4pPr lvl="3" algn="ctr" rtl="0">
              <a:lnSpc>
                <a:spcPct val="90000"/>
              </a:lnSpc>
              <a:spcBef>
                <a:spcPts val="345"/>
              </a:spcBef>
              <a:spcAft>
                <a:spcPts val="0"/>
              </a:spcAft>
              <a:buClr>
                <a:srgbClr val="3E3C3B"/>
              </a:buClr>
              <a:buSzPts val="2100"/>
              <a:buNone/>
              <a:defRPr sz="1034"/>
            </a:lvl4pPr>
            <a:lvl5pPr lvl="4" algn="ctr" rtl="0">
              <a:lnSpc>
                <a:spcPct val="90000"/>
              </a:lnSpc>
              <a:spcBef>
                <a:spcPts val="345"/>
              </a:spcBef>
              <a:spcAft>
                <a:spcPts val="0"/>
              </a:spcAft>
              <a:buClr>
                <a:srgbClr val="3E3C3B"/>
              </a:buClr>
              <a:buSzPts val="2100"/>
              <a:buNone/>
              <a:defRPr sz="1034"/>
            </a:lvl5pPr>
            <a:lvl6pPr lvl="5" algn="ctr" rtl="0">
              <a:lnSpc>
                <a:spcPct val="90000"/>
              </a:lnSpc>
              <a:spcBef>
                <a:spcPts val="345"/>
              </a:spcBef>
              <a:spcAft>
                <a:spcPts val="0"/>
              </a:spcAft>
              <a:buClr>
                <a:schemeClr val="dk1"/>
              </a:buClr>
              <a:buSzPts val="2100"/>
              <a:buNone/>
              <a:defRPr sz="1034"/>
            </a:lvl6pPr>
            <a:lvl7pPr lvl="6" algn="ctr" rtl="0">
              <a:lnSpc>
                <a:spcPct val="90000"/>
              </a:lnSpc>
              <a:spcBef>
                <a:spcPts val="345"/>
              </a:spcBef>
              <a:spcAft>
                <a:spcPts val="0"/>
              </a:spcAft>
              <a:buClr>
                <a:schemeClr val="dk1"/>
              </a:buClr>
              <a:buSzPts val="2100"/>
              <a:buNone/>
              <a:defRPr sz="1034"/>
            </a:lvl7pPr>
            <a:lvl8pPr lvl="7" algn="ctr" rtl="0">
              <a:lnSpc>
                <a:spcPct val="90000"/>
              </a:lnSpc>
              <a:spcBef>
                <a:spcPts val="345"/>
              </a:spcBef>
              <a:spcAft>
                <a:spcPts val="0"/>
              </a:spcAft>
              <a:buClr>
                <a:schemeClr val="dk1"/>
              </a:buClr>
              <a:buSzPts val="2100"/>
              <a:buNone/>
              <a:defRPr sz="1034"/>
            </a:lvl8pPr>
            <a:lvl9pPr lvl="8" algn="ctr" rtl="0">
              <a:lnSpc>
                <a:spcPct val="90000"/>
              </a:lnSpc>
              <a:spcBef>
                <a:spcPts val="345"/>
              </a:spcBef>
              <a:spcAft>
                <a:spcPts val="0"/>
              </a:spcAft>
              <a:buClr>
                <a:schemeClr val="dk1"/>
              </a:buClr>
              <a:buSzPts val="2100"/>
              <a:buNone/>
              <a:defRPr sz="1034"/>
            </a:lvl9pPr>
          </a:lstStyle>
          <a:p>
            <a:endParaRPr/>
          </a:p>
        </p:txBody>
      </p:sp>
      <p:sp>
        <p:nvSpPr>
          <p:cNvPr id="187" name="Google Shape;187;p28"/>
          <p:cNvSpPr txBox="1">
            <a:spLocks noGrp="1"/>
          </p:cNvSpPr>
          <p:nvPr>
            <p:ph type="body" idx="2"/>
          </p:nvPr>
        </p:nvSpPr>
        <p:spPr>
          <a:xfrm>
            <a:off x="390542" y="5097755"/>
            <a:ext cx="3772062" cy="261920"/>
          </a:xfrm>
          <a:prstGeom prst="rect">
            <a:avLst/>
          </a:prstGeom>
          <a:noFill/>
          <a:ln>
            <a:noFill/>
          </a:ln>
        </p:spPr>
        <p:txBody>
          <a:bodyPr spcFirstLastPara="1" wrap="square" lIns="121975" tIns="60975" rIns="121975" bIns="60975" anchor="t" anchorCtr="0">
            <a:noAutofit/>
          </a:bodyPr>
          <a:lstStyle>
            <a:lvl1pPr marL="225251" lvl="0" indent="-112625" algn="ctr" rtl="0">
              <a:lnSpc>
                <a:spcPct val="90000"/>
              </a:lnSpc>
              <a:spcBef>
                <a:spcPts val="640"/>
              </a:spcBef>
              <a:spcAft>
                <a:spcPts val="0"/>
              </a:spcAft>
              <a:buClr>
                <a:srgbClr val="999C99"/>
              </a:buClr>
              <a:buSzPts val="1500"/>
              <a:buNone/>
              <a:defRPr sz="739">
                <a:solidFill>
                  <a:srgbClr val="999C99"/>
                </a:solidFill>
              </a:defRPr>
            </a:lvl1pPr>
            <a:lvl2pPr marL="450502" lvl="1" indent="-187709" algn="l" rtl="0">
              <a:lnSpc>
                <a:spcPct val="90000"/>
              </a:lnSpc>
              <a:spcBef>
                <a:spcPts val="345"/>
              </a:spcBef>
              <a:spcAft>
                <a:spcPts val="0"/>
              </a:spcAft>
              <a:buClr>
                <a:srgbClr val="3E3C3B"/>
              </a:buClr>
              <a:buSzPts val="2400"/>
              <a:buChar char="•"/>
              <a:defRPr/>
            </a:lvl2pPr>
            <a:lvl3pPr marL="675753" lvl="2" indent="-187709" algn="l" rtl="0">
              <a:lnSpc>
                <a:spcPct val="90000"/>
              </a:lnSpc>
              <a:spcBef>
                <a:spcPts val="345"/>
              </a:spcBef>
              <a:spcAft>
                <a:spcPts val="0"/>
              </a:spcAft>
              <a:buClr>
                <a:srgbClr val="3E3C3B"/>
              </a:buClr>
              <a:buSzPts val="2400"/>
              <a:buChar char="•"/>
              <a:defRPr/>
            </a:lvl3pPr>
            <a:lvl4pPr marL="901004" lvl="3" indent="-187709" algn="l" rtl="0">
              <a:lnSpc>
                <a:spcPct val="90000"/>
              </a:lnSpc>
              <a:spcBef>
                <a:spcPts val="345"/>
              </a:spcBef>
              <a:spcAft>
                <a:spcPts val="0"/>
              </a:spcAft>
              <a:buClr>
                <a:srgbClr val="3E3C3B"/>
              </a:buClr>
              <a:buSzPts val="2400"/>
              <a:buChar char="•"/>
              <a:defRPr/>
            </a:lvl4pPr>
            <a:lvl5pPr marL="1126255" lvl="4" indent="-187709" algn="l" rtl="0">
              <a:lnSpc>
                <a:spcPct val="90000"/>
              </a:lnSpc>
              <a:spcBef>
                <a:spcPts val="345"/>
              </a:spcBef>
              <a:spcAft>
                <a:spcPts val="0"/>
              </a:spcAft>
              <a:buClr>
                <a:srgbClr val="3E3C3B"/>
              </a:buClr>
              <a:buSzPts val="2400"/>
              <a:buChar char="•"/>
              <a:defRPr/>
            </a:lvl5pPr>
            <a:lvl6pPr marL="1351506" lvl="5" indent="-187709" algn="l" rtl="0">
              <a:lnSpc>
                <a:spcPct val="90000"/>
              </a:lnSpc>
              <a:spcBef>
                <a:spcPts val="345"/>
              </a:spcBef>
              <a:spcAft>
                <a:spcPts val="0"/>
              </a:spcAft>
              <a:buClr>
                <a:schemeClr val="dk1"/>
              </a:buClr>
              <a:buSzPts val="2400"/>
              <a:buChar char="•"/>
              <a:defRPr/>
            </a:lvl6pPr>
            <a:lvl7pPr marL="1576757" lvl="6" indent="-187709" algn="l" rtl="0">
              <a:lnSpc>
                <a:spcPct val="90000"/>
              </a:lnSpc>
              <a:spcBef>
                <a:spcPts val="345"/>
              </a:spcBef>
              <a:spcAft>
                <a:spcPts val="0"/>
              </a:spcAft>
              <a:buClr>
                <a:schemeClr val="dk1"/>
              </a:buClr>
              <a:buSzPts val="2400"/>
              <a:buChar char="•"/>
              <a:defRPr/>
            </a:lvl7pPr>
            <a:lvl8pPr marL="1802008" lvl="7" indent="-187709" algn="l" rtl="0">
              <a:lnSpc>
                <a:spcPct val="90000"/>
              </a:lnSpc>
              <a:spcBef>
                <a:spcPts val="345"/>
              </a:spcBef>
              <a:spcAft>
                <a:spcPts val="0"/>
              </a:spcAft>
              <a:buClr>
                <a:schemeClr val="dk1"/>
              </a:buClr>
              <a:buSzPts val="2400"/>
              <a:buChar char="•"/>
              <a:defRPr/>
            </a:lvl8pPr>
            <a:lvl9pPr marL="2027259" lvl="8" indent="-187709" algn="l" rtl="0">
              <a:lnSpc>
                <a:spcPct val="90000"/>
              </a:lnSpc>
              <a:spcBef>
                <a:spcPts val="345"/>
              </a:spcBef>
              <a:spcAft>
                <a:spcPts val="0"/>
              </a:spcAft>
              <a:buClr>
                <a:schemeClr val="dk1"/>
              </a:buClr>
              <a:buSzPts val="2400"/>
              <a:buChar char="•"/>
              <a:defRPr/>
            </a:lvl9pPr>
          </a:lstStyle>
          <a:p>
            <a:endParaRPr/>
          </a:p>
        </p:txBody>
      </p:sp>
      <p:sp>
        <p:nvSpPr>
          <p:cNvPr id="188" name="Google Shape;188;p28"/>
          <p:cNvSpPr>
            <a:spLocks noGrp="1"/>
          </p:cNvSpPr>
          <p:nvPr>
            <p:ph type="pic" idx="3"/>
          </p:nvPr>
        </p:nvSpPr>
        <p:spPr>
          <a:xfrm>
            <a:off x="690902" y="1970202"/>
            <a:ext cx="3105828" cy="3057701"/>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640"/>
              </a:spcBef>
              <a:spcAft>
                <a:spcPts val="0"/>
              </a:spcAft>
              <a:buClr>
                <a:srgbClr val="3E3C3B"/>
              </a:buClr>
              <a:buSzPts val="2100"/>
              <a:buFont typeface="Arial"/>
              <a:buNone/>
              <a:defRPr sz="1034" b="0" i="0" u="none" strike="noStrike" cap="none">
                <a:solidFill>
                  <a:srgbClr val="3E3C3B"/>
                </a:solidFill>
                <a:latin typeface="Georgia"/>
                <a:ea typeface="Georgia"/>
                <a:cs typeface="Georgia"/>
                <a:sym typeface="Georgia"/>
              </a:defRPr>
            </a:lvl1pPr>
            <a:lvl2pPr marR="0" lvl="1"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2pPr>
            <a:lvl3pPr marR="0" lvl="2"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3pPr>
            <a:lvl4pPr marR="0" lvl="3"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4pPr>
            <a:lvl5pPr marR="0" lvl="4" algn="l" rtl="0">
              <a:lnSpc>
                <a:spcPct val="90000"/>
              </a:lnSpc>
              <a:spcBef>
                <a:spcPts val="345"/>
              </a:spcBef>
              <a:spcAft>
                <a:spcPts val="0"/>
              </a:spcAft>
              <a:buClr>
                <a:srgbClr val="3E3C3B"/>
              </a:buClr>
              <a:buSzPts val="2100"/>
              <a:buFont typeface="Arial"/>
              <a:buChar char="•"/>
              <a:defRPr sz="1034" b="0" i="0" u="none" strike="noStrike" cap="none">
                <a:solidFill>
                  <a:srgbClr val="3E3C3B"/>
                </a:solidFill>
                <a:latin typeface="Georgia"/>
                <a:ea typeface="Georgia"/>
                <a:cs typeface="Georgia"/>
                <a:sym typeface="Georgia"/>
              </a:defRPr>
            </a:lvl5pPr>
            <a:lvl6pPr marR="0" lvl="5" algn="l" rtl="0">
              <a:lnSpc>
                <a:spcPct val="90000"/>
              </a:lnSpc>
              <a:spcBef>
                <a:spcPts val="345"/>
              </a:spcBef>
              <a:spcAft>
                <a:spcPts val="0"/>
              </a:spcAft>
              <a:buClr>
                <a:schemeClr val="dk1"/>
              </a:buClr>
              <a:buSzPts val="2400"/>
              <a:buFont typeface="Arial"/>
              <a:buChar char="•"/>
              <a:defRPr sz="1183" b="0" i="0" u="none" strike="noStrike" cap="none">
                <a:solidFill>
                  <a:schemeClr val="dk1"/>
                </a:solidFill>
                <a:latin typeface="Calibri"/>
                <a:ea typeface="Calibri"/>
                <a:cs typeface="Calibri"/>
                <a:sym typeface="Calibri"/>
              </a:defRPr>
            </a:lvl6pPr>
            <a:lvl7pPr marR="0" lvl="6" algn="l" rtl="0">
              <a:lnSpc>
                <a:spcPct val="90000"/>
              </a:lnSpc>
              <a:spcBef>
                <a:spcPts val="345"/>
              </a:spcBef>
              <a:spcAft>
                <a:spcPts val="0"/>
              </a:spcAft>
              <a:buClr>
                <a:schemeClr val="dk1"/>
              </a:buClr>
              <a:buSzPts val="2400"/>
              <a:buFont typeface="Arial"/>
              <a:buChar char="•"/>
              <a:defRPr sz="1183" b="0" i="0" u="none" strike="noStrike" cap="none">
                <a:solidFill>
                  <a:schemeClr val="dk1"/>
                </a:solidFill>
                <a:latin typeface="Calibri"/>
                <a:ea typeface="Calibri"/>
                <a:cs typeface="Calibri"/>
                <a:sym typeface="Calibri"/>
              </a:defRPr>
            </a:lvl7pPr>
            <a:lvl8pPr marR="0" lvl="7" algn="l" rtl="0">
              <a:lnSpc>
                <a:spcPct val="90000"/>
              </a:lnSpc>
              <a:spcBef>
                <a:spcPts val="345"/>
              </a:spcBef>
              <a:spcAft>
                <a:spcPts val="0"/>
              </a:spcAft>
              <a:buClr>
                <a:schemeClr val="dk1"/>
              </a:buClr>
              <a:buSzPts val="2400"/>
              <a:buFont typeface="Arial"/>
              <a:buChar char="•"/>
              <a:defRPr sz="1183" b="0" i="0" u="none" strike="noStrike" cap="none">
                <a:solidFill>
                  <a:schemeClr val="dk1"/>
                </a:solidFill>
                <a:latin typeface="Calibri"/>
                <a:ea typeface="Calibri"/>
                <a:cs typeface="Calibri"/>
                <a:sym typeface="Calibri"/>
              </a:defRPr>
            </a:lvl8pPr>
            <a:lvl9pPr marR="0" lvl="8" algn="l" rtl="0">
              <a:lnSpc>
                <a:spcPct val="90000"/>
              </a:lnSpc>
              <a:spcBef>
                <a:spcPts val="345"/>
              </a:spcBef>
              <a:spcAft>
                <a:spcPts val="0"/>
              </a:spcAft>
              <a:buClr>
                <a:schemeClr val="dk1"/>
              </a:buClr>
              <a:buSzPts val="2400"/>
              <a:buFont typeface="Arial"/>
              <a:buChar char="•"/>
              <a:defRPr sz="1183" b="0" i="0" u="none" strike="noStrike" cap="none">
                <a:solidFill>
                  <a:schemeClr val="dk1"/>
                </a:solidFill>
                <a:latin typeface="Calibri"/>
                <a:ea typeface="Calibri"/>
                <a:cs typeface="Calibri"/>
                <a:sym typeface="Calibri"/>
              </a:defRPr>
            </a:lvl9pPr>
          </a:lstStyle>
          <a:p>
            <a:endParaRPr/>
          </a:p>
        </p:txBody>
      </p:sp>
      <p:sp>
        <p:nvSpPr>
          <p:cNvPr id="189" name="Google Shape;189;p28"/>
          <p:cNvSpPr txBox="1">
            <a:spLocks noGrp="1"/>
          </p:cNvSpPr>
          <p:nvPr>
            <p:ph type="body" idx="4"/>
          </p:nvPr>
        </p:nvSpPr>
        <p:spPr>
          <a:xfrm>
            <a:off x="198735" y="813657"/>
            <a:ext cx="6448612" cy="465109"/>
          </a:xfrm>
          <a:prstGeom prst="rect">
            <a:avLst/>
          </a:prstGeom>
          <a:noFill/>
          <a:ln>
            <a:noFill/>
          </a:ln>
        </p:spPr>
        <p:txBody>
          <a:bodyPr spcFirstLastPara="1" wrap="square" lIns="121975" tIns="60975" rIns="121975" bIns="60975" anchor="t" anchorCtr="0">
            <a:noAutofit/>
          </a:bodyPr>
          <a:lstStyle>
            <a:lvl1pPr marL="225251" lvl="0" indent="-112625" algn="l" rtl="0">
              <a:lnSpc>
                <a:spcPct val="90000"/>
              </a:lnSpc>
              <a:spcBef>
                <a:spcPts val="640"/>
              </a:spcBef>
              <a:spcAft>
                <a:spcPts val="0"/>
              </a:spcAft>
              <a:buClr>
                <a:srgbClr val="FFFFFF"/>
              </a:buClr>
              <a:buSzPts val="2100"/>
              <a:buNone/>
              <a:defRPr sz="1034">
                <a:solidFill>
                  <a:srgbClr val="FFFFFF"/>
                </a:solidFill>
                <a:latin typeface="Georgia"/>
                <a:ea typeface="Georgia"/>
                <a:cs typeface="Georgia"/>
                <a:sym typeface="Georgia"/>
              </a:defRPr>
            </a:lvl1pPr>
            <a:lvl2pPr marL="450502" lvl="1" indent="-187709" algn="l" rtl="0">
              <a:lnSpc>
                <a:spcPct val="90000"/>
              </a:lnSpc>
              <a:spcBef>
                <a:spcPts val="345"/>
              </a:spcBef>
              <a:spcAft>
                <a:spcPts val="0"/>
              </a:spcAft>
              <a:buClr>
                <a:srgbClr val="3E3C3B"/>
              </a:buClr>
              <a:buSzPts val="2400"/>
              <a:buChar char="•"/>
              <a:defRPr/>
            </a:lvl2pPr>
            <a:lvl3pPr marL="675753" lvl="2" indent="-187709" algn="l" rtl="0">
              <a:lnSpc>
                <a:spcPct val="90000"/>
              </a:lnSpc>
              <a:spcBef>
                <a:spcPts val="345"/>
              </a:spcBef>
              <a:spcAft>
                <a:spcPts val="0"/>
              </a:spcAft>
              <a:buClr>
                <a:srgbClr val="3E3C3B"/>
              </a:buClr>
              <a:buSzPts val="2400"/>
              <a:buChar char="•"/>
              <a:defRPr/>
            </a:lvl3pPr>
            <a:lvl4pPr marL="901004" lvl="3" indent="-187709" algn="l" rtl="0">
              <a:lnSpc>
                <a:spcPct val="90000"/>
              </a:lnSpc>
              <a:spcBef>
                <a:spcPts val="345"/>
              </a:spcBef>
              <a:spcAft>
                <a:spcPts val="0"/>
              </a:spcAft>
              <a:buClr>
                <a:srgbClr val="3E3C3B"/>
              </a:buClr>
              <a:buSzPts val="2400"/>
              <a:buChar char="•"/>
              <a:defRPr/>
            </a:lvl4pPr>
            <a:lvl5pPr marL="1126255" lvl="4" indent="-187709" algn="l" rtl="0">
              <a:lnSpc>
                <a:spcPct val="90000"/>
              </a:lnSpc>
              <a:spcBef>
                <a:spcPts val="345"/>
              </a:spcBef>
              <a:spcAft>
                <a:spcPts val="0"/>
              </a:spcAft>
              <a:buClr>
                <a:srgbClr val="3E3C3B"/>
              </a:buClr>
              <a:buSzPts val="2400"/>
              <a:buChar char="•"/>
              <a:defRPr/>
            </a:lvl5pPr>
            <a:lvl6pPr marL="1351506" lvl="5" indent="-187709" algn="l" rtl="0">
              <a:lnSpc>
                <a:spcPct val="90000"/>
              </a:lnSpc>
              <a:spcBef>
                <a:spcPts val="345"/>
              </a:spcBef>
              <a:spcAft>
                <a:spcPts val="0"/>
              </a:spcAft>
              <a:buClr>
                <a:schemeClr val="dk1"/>
              </a:buClr>
              <a:buSzPts val="2400"/>
              <a:buChar char="•"/>
              <a:defRPr/>
            </a:lvl6pPr>
            <a:lvl7pPr marL="1576757" lvl="6" indent="-187709" algn="l" rtl="0">
              <a:lnSpc>
                <a:spcPct val="90000"/>
              </a:lnSpc>
              <a:spcBef>
                <a:spcPts val="345"/>
              </a:spcBef>
              <a:spcAft>
                <a:spcPts val="0"/>
              </a:spcAft>
              <a:buClr>
                <a:schemeClr val="dk1"/>
              </a:buClr>
              <a:buSzPts val="2400"/>
              <a:buChar char="•"/>
              <a:defRPr/>
            </a:lvl7pPr>
            <a:lvl8pPr marL="1802008" lvl="7" indent="-187709" algn="l" rtl="0">
              <a:lnSpc>
                <a:spcPct val="90000"/>
              </a:lnSpc>
              <a:spcBef>
                <a:spcPts val="345"/>
              </a:spcBef>
              <a:spcAft>
                <a:spcPts val="0"/>
              </a:spcAft>
              <a:buClr>
                <a:schemeClr val="dk1"/>
              </a:buClr>
              <a:buSzPts val="2400"/>
              <a:buChar char="•"/>
              <a:defRPr/>
            </a:lvl8pPr>
            <a:lvl9pPr marL="2027259" lvl="8" indent="-187709" algn="l" rtl="0">
              <a:lnSpc>
                <a:spcPct val="90000"/>
              </a:lnSpc>
              <a:spcBef>
                <a:spcPts val="345"/>
              </a:spcBef>
              <a:spcAft>
                <a:spcPts val="0"/>
              </a:spcAft>
              <a:buClr>
                <a:schemeClr val="dk1"/>
              </a:buClr>
              <a:buSzPts val="2400"/>
              <a:buChar char="•"/>
              <a:defRPr/>
            </a:lvl9pPr>
          </a:lstStyle>
          <a:p>
            <a:endParaRPr/>
          </a:p>
        </p:txBody>
      </p:sp>
      <p:sp>
        <p:nvSpPr>
          <p:cNvPr id="190" name="Google Shape;190;p28"/>
          <p:cNvSpPr txBox="1">
            <a:spLocks noGrp="1"/>
          </p:cNvSpPr>
          <p:nvPr>
            <p:ph type="body" idx="5"/>
          </p:nvPr>
        </p:nvSpPr>
        <p:spPr>
          <a:xfrm>
            <a:off x="191991" y="319789"/>
            <a:ext cx="6461856" cy="485212"/>
          </a:xfrm>
          <a:prstGeom prst="rect">
            <a:avLst/>
          </a:prstGeom>
          <a:noFill/>
          <a:ln>
            <a:noFill/>
          </a:ln>
        </p:spPr>
        <p:txBody>
          <a:bodyPr spcFirstLastPara="1" wrap="square" lIns="121975" tIns="60975" rIns="121975" bIns="60975" anchor="b" anchorCtr="0">
            <a:noAutofit/>
          </a:bodyPr>
          <a:lstStyle>
            <a:lvl1pPr marL="225251" lvl="0" indent="-112625" algn="l" rtl="0">
              <a:lnSpc>
                <a:spcPct val="90000"/>
              </a:lnSpc>
              <a:spcBef>
                <a:spcPts val="640"/>
              </a:spcBef>
              <a:spcAft>
                <a:spcPts val="0"/>
              </a:spcAft>
              <a:buClr>
                <a:srgbClr val="FFFFFF"/>
              </a:buClr>
              <a:buSzPts val="3700"/>
              <a:buNone/>
              <a:defRPr sz="1823" b="1">
                <a:solidFill>
                  <a:srgbClr val="FFFFFF"/>
                </a:solidFill>
                <a:latin typeface="Verdana"/>
                <a:ea typeface="Verdana"/>
                <a:cs typeface="Verdana"/>
                <a:sym typeface="Verdana"/>
              </a:defRPr>
            </a:lvl1pPr>
            <a:lvl2pPr marL="450502" lvl="1" indent="-187709" algn="l" rtl="0">
              <a:lnSpc>
                <a:spcPct val="90000"/>
              </a:lnSpc>
              <a:spcBef>
                <a:spcPts val="345"/>
              </a:spcBef>
              <a:spcAft>
                <a:spcPts val="0"/>
              </a:spcAft>
              <a:buClr>
                <a:srgbClr val="3E3C3B"/>
              </a:buClr>
              <a:buSzPts val="2400"/>
              <a:buChar char="•"/>
              <a:defRPr/>
            </a:lvl2pPr>
            <a:lvl3pPr marL="675753" lvl="2" indent="-187709" algn="l" rtl="0">
              <a:lnSpc>
                <a:spcPct val="90000"/>
              </a:lnSpc>
              <a:spcBef>
                <a:spcPts val="345"/>
              </a:spcBef>
              <a:spcAft>
                <a:spcPts val="0"/>
              </a:spcAft>
              <a:buClr>
                <a:srgbClr val="3E3C3B"/>
              </a:buClr>
              <a:buSzPts val="2400"/>
              <a:buChar char="•"/>
              <a:defRPr/>
            </a:lvl3pPr>
            <a:lvl4pPr marL="901004" lvl="3" indent="-187709" algn="l" rtl="0">
              <a:lnSpc>
                <a:spcPct val="90000"/>
              </a:lnSpc>
              <a:spcBef>
                <a:spcPts val="345"/>
              </a:spcBef>
              <a:spcAft>
                <a:spcPts val="0"/>
              </a:spcAft>
              <a:buClr>
                <a:srgbClr val="3E3C3B"/>
              </a:buClr>
              <a:buSzPts val="2400"/>
              <a:buChar char="•"/>
              <a:defRPr/>
            </a:lvl4pPr>
            <a:lvl5pPr marL="1126255" lvl="4" indent="-187709" algn="l" rtl="0">
              <a:lnSpc>
                <a:spcPct val="90000"/>
              </a:lnSpc>
              <a:spcBef>
                <a:spcPts val="345"/>
              </a:spcBef>
              <a:spcAft>
                <a:spcPts val="0"/>
              </a:spcAft>
              <a:buClr>
                <a:srgbClr val="3E3C3B"/>
              </a:buClr>
              <a:buSzPts val="2400"/>
              <a:buChar char="•"/>
              <a:defRPr/>
            </a:lvl5pPr>
            <a:lvl6pPr marL="1351506" lvl="5" indent="-187709" algn="l" rtl="0">
              <a:lnSpc>
                <a:spcPct val="90000"/>
              </a:lnSpc>
              <a:spcBef>
                <a:spcPts val="345"/>
              </a:spcBef>
              <a:spcAft>
                <a:spcPts val="0"/>
              </a:spcAft>
              <a:buClr>
                <a:schemeClr val="dk1"/>
              </a:buClr>
              <a:buSzPts val="2400"/>
              <a:buChar char="•"/>
              <a:defRPr/>
            </a:lvl6pPr>
            <a:lvl7pPr marL="1576757" lvl="6" indent="-187709" algn="l" rtl="0">
              <a:lnSpc>
                <a:spcPct val="90000"/>
              </a:lnSpc>
              <a:spcBef>
                <a:spcPts val="345"/>
              </a:spcBef>
              <a:spcAft>
                <a:spcPts val="0"/>
              </a:spcAft>
              <a:buClr>
                <a:schemeClr val="dk1"/>
              </a:buClr>
              <a:buSzPts val="2400"/>
              <a:buChar char="•"/>
              <a:defRPr/>
            </a:lvl7pPr>
            <a:lvl8pPr marL="1802008" lvl="7" indent="-187709" algn="l" rtl="0">
              <a:lnSpc>
                <a:spcPct val="90000"/>
              </a:lnSpc>
              <a:spcBef>
                <a:spcPts val="345"/>
              </a:spcBef>
              <a:spcAft>
                <a:spcPts val="0"/>
              </a:spcAft>
              <a:buClr>
                <a:schemeClr val="dk1"/>
              </a:buClr>
              <a:buSzPts val="2400"/>
              <a:buChar char="•"/>
              <a:defRPr/>
            </a:lvl8pPr>
            <a:lvl9pPr marL="2027259" lvl="8" indent="-187709" algn="l" rtl="0">
              <a:lnSpc>
                <a:spcPct val="90000"/>
              </a:lnSpc>
              <a:spcBef>
                <a:spcPts val="345"/>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4010438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14130105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7180" y="935182"/>
            <a:ext cx="8013659" cy="325577"/>
          </a:xfrm>
        </p:spPr>
        <p:txBody>
          <a:bodyPr/>
          <a:lstStyle/>
          <a:p>
            <a:r>
              <a:rPr lang="en-US" dirty="0"/>
              <a:t>Click to edit Master title style</a:t>
            </a:r>
          </a:p>
        </p:txBody>
      </p:sp>
      <p:sp>
        <p:nvSpPr>
          <p:cNvPr id="3" name="Content Placeholder 2"/>
          <p:cNvSpPr>
            <a:spLocks noGrp="1"/>
          </p:cNvSpPr>
          <p:nvPr>
            <p:ph idx="1"/>
          </p:nvPr>
        </p:nvSpPr>
        <p:spPr>
          <a:xfrm>
            <a:off x="1007180" y="1412384"/>
            <a:ext cx="8013659" cy="51208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538912"/>
            <a:ext cx="2133600" cy="365125"/>
          </a:xfrm>
          <a:prstGeom prst="rect">
            <a:avLst/>
          </a:prstGeom>
        </p:spPr>
        <p:txBody>
          <a:bodyPr/>
          <a:lstStyle>
            <a:lvl1pPr>
              <a:defRPr sz="1400"/>
            </a:lvl1pPr>
          </a:lstStyle>
          <a:p>
            <a:r>
              <a:rPr lang="en-US" dirty="0"/>
              <a:t>13</a:t>
            </a:r>
            <a:r>
              <a:rPr lang="en-US" baseline="30000" dirty="0"/>
              <a:t>th</a:t>
            </a:r>
            <a:r>
              <a:rPr lang="en-US" dirty="0"/>
              <a:t> June 2014</a:t>
            </a:r>
          </a:p>
        </p:txBody>
      </p:sp>
      <p:sp>
        <p:nvSpPr>
          <p:cNvPr id="5" name="Footer Placeholder 4"/>
          <p:cNvSpPr>
            <a:spLocks noGrp="1"/>
          </p:cNvSpPr>
          <p:nvPr>
            <p:ph type="ftr" sz="quarter" idx="11"/>
          </p:nvPr>
        </p:nvSpPr>
        <p:spPr>
          <a:xfrm>
            <a:off x="3514163" y="6533216"/>
            <a:ext cx="2895600" cy="365125"/>
          </a:xfrm>
          <a:prstGeom prst="rect">
            <a:avLst/>
          </a:prstGeom>
        </p:spPr>
        <p:txBody>
          <a:bodyPr/>
          <a:lstStyle>
            <a:lvl1pPr algn="ctr">
              <a:defRPr sz="1400"/>
            </a:lvl1pPr>
          </a:lstStyle>
          <a:p>
            <a:r>
              <a:rPr lang="en-US" dirty="0"/>
              <a:t>OoP SOPA input</a:t>
            </a:r>
          </a:p>
        </p:txBody>
      </p:sp>
      <p:sp>
        <p:nvSpPr>
          <p:cNvPr id="6" name="Slide Number Placeholder 5"/>
          <p:cNvSpPr>
            <a:spLocks noGrp="1"/>
          </p:cNvSpPr>
          <p:nvPr>
            <p:ph type="sldNum" sz="quarter" idx="12"/>
          </p:nvPr>
        </p:nvSpPr>
        <p:spPr>
          <a:xfrm>
            <a:off x="8646459" y="6546663"/>
            <a:ext cx="455062" cy="365125"/>
          </a:xfrm>
          <a:prstGeom prst="rect">
            <a:avLst/>
          </a:prstGeom>
        </p:spPr>
        <p:txBody>
          <a:bodyPr/>
          <a:lstStyle>
            <a:lvl1pPr>
              <a:defRPr sz="1400"/>
            </a:lvl1pPr>
          </a:lstStyle>
          <a:p>
            <a:fld id="{093862CD-2CE4-D846-9F15-15300DCE1BBC}" type="slidenum">
              <a:rPr lang="en-US" smtClean="0"/>
              <a:pPr/>
              <a:t>‹#›</a:t>
            </a:fld>
            <a:endParaRPr lang="en-US" dirty="0"/>
          </a:p>
        </p:txBody>
      </p:sp>
    </p:spTree>
    <p:extLst>
      <p:ext uri="{BB962C8B-B14F-4D97-AF65-F5344CB8AC3E}">
        <p14:creationId xmlns:p14="http://schemas.microsoft.com/office/powerpoint/2010/main" val="9951907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136" y="3534063"/>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87136" y="170100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5/8/2023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B63C3B79-85AB-484C-B635-28E848BDA4E5}"/>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3649631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4.jp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342901" y="365126"/>
            <a:ext cx="8172449" cy="2949575"/>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342901" y="3461657"/>
            <a:ext cx="8172449" cy="751114"/>
          </a:xfrm>
          <a:prstGeom prst="rect">
            <a:avLst/>
          </a:prstGeom>
        </p:spPr>
        <p:txBody>
          <a:bodyPr vert="horz" lIns="91440" tIns="45720" rIns="91440" bIns="45720" rtlCol="0">
            <a:normAutofit/>
          </a:bodyPr>
          <a:lstStyle/>
          <a:p>
            <a:pPr lvl="0"/>
            <a:endParaRPr lang="en-US" dirty="0"/>
          </a:p>
        </p:txBody>
      </p:sp>
    </p:spTree>
    <p:extLst>
      <p:ext uri="{BB962C8B-B14F-4D97-AF65-F5344CB8AC3E}">
        <p14:creationId xmlns:p14="http://schemas.microsoft.com/office/powerpoint/2010/main" val="42603003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 id="2147483668" r:id="rId6"/>
  </p:sldLayoutIdLst>
  <p:hf hdr="0" ftr="0" dt="0"/>
  <p:txStyles>
    <p:titleStyle>
      <a:lvl1pPr algn="ctr" defTabSz="685800" rtl="0" eaLnBrk="1" latinLnBrk="0" hangingPunct="1">
        <a:lnSpc>
          <a:spcPct val="90000"/>
        </a:lnSpc>
        <a:spcBef>
          <a:spcPct val="0"/>
        </a:spcBef>
        <a:buNone/>
        <a:defRPr sz="3300" b="1" kern="1200">
          <a:solidFill>
            <a:schemeClr val="bg1"/>
          </a:solidFill>
          <a:latin typeface="+mj-lt"/>
          <a:ea typeface="+mj-ea"/>
          <a:cs typeface="+mj-cs"/>
        </a:defRPr>
      </a:lvl1pPr>
    </p:titleStyle>
    <p:bodyStyle>
      <a:lvl1pPr marL="0" indent="0" algn="ctr" defTabSz="685800" rtl="0" eaLnBrk="1" latinLnBrk="0" hangingPunct="1">
        <a:lnSpc>
          <a:spcPct val="90000"/>
        </a:lnSpc>
        <a:spcBef>
          <a:spcPts val="750"/>
        </a:spcBef>
        <a:buFont typeface="Arial" panose="020B0604020202020204" pitchFamily="34" charset="0"/>
        <a:buNone/>
        <a:defRPr sz="2100" b="1" kern="1200">
          <a:solidFill>
            <a:schemeClr val="bg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7180" y="955964"/>
            <a:ext cx="8013659" cy="303137"/>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007180" y="1412384"/>
            <a:ext cx="8013659" cy="525538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2230436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xStyles>
    <p:title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Excel_Worksheet.xlsx"/><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 y="130629"/>
            <a:ext cx="9143999" cy="4949371"/>
          </a:xfrm>
          <a:prstGeom prst="rect">
            <a:avLst/>
          </a:prstGeom>
        </p:spPr>
        <p:txBody>
          <a:bodyPr>
            <a:normAutofit/>
          </a:bodyPr>
          <a:lstStyle>
            <a:lvl1pPr marL="0" indent="0" algn="ctr" defTabSz="685800" rtl="0" eaLnBrk="1" latinLnBrk="0" hangingPunct="1">
              <a:lnSpc>
                <a:spcPct val="90000"/>
              </a:lnSpc>
              <a:spcBef>
                <a:spcPts val="750"/>
              </a:spcBef>
              <a:buFont typeface="Arial" panose="020B0604020202020204" pitchFamily="34" charset="0"/>
              <a:buNone/>
              <a:defRPr sz="2100" b="1" kern="1200">
                <a:solidFill>
                  <a:schemeClr val="bg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3200" dirty="0">
                <a:latin typeface="Century Gothic" panose="020B0502020202020204" pitchFamily="34" charset="0"/>
              </a:rPr>
              <a:t>GAUTENG DEPARTMENT OF AGRICULTURE AND RURAL DEVELOPMENT AND ENVIROMENT</a:t>
            </a:r>
          </a:p>
          <a:p>
            <a:endParaRPr lang="en-US" sz="3200" dirty="0">
              <a:latin typeface="Century Gothic" panose="020B0502020202020204" pitchFamily="34" charset="0"/>
            </a:endParaRPr>
          </a:p>
          <a:p>
            <a:br>
              <a:rPr lang="en-US" sz="3200" dirty="0">
                <a:latin typeface="Century Gothic" panose="020B0502020202020204" pitchFamily="34" charset="0"/>
              </a:rPr>
            </a:br>
            <a:r>
              <a:rPr lang="en-US" sz="3200" dirty="0">
                <a:latin typeface="Century Gothic" panose="020B0502020202020204" pitchFamily="34" charset="0"/>
              </a:rPr>
              <a:t>2023 MTEF Budget Allocation, </a:t>
            </a:r>
          </a:p>
          <a:p>
            <a:r>
              <a:rPr lang="en-US" sz="3200" dirty="0">
                <a:latin typeface="Century Gothic" panose="020B0502020202020204" pitchFamily="34" charset="0"/>
              </a:rPr>
              <a:t>4th Quarter Performance Report</a:t>
            </a:r>
            <a:endParaRPr lang="en-US" sz="3200" dirty="0">
              <a:solidFill>
                <a:srgbClr val="FFFF00"/>
              </a:solidFill>
              <a:latin typeface="Century Gothic" panose="020B0502020202020204" pitchFamily="34" charset="0"/>
            </a:endParaRPr>
          </a:p>
          <a:p>
            <a:endParaRPr lang="en-US" sz="3200" dirty="0">
              <a:solidFill>
                <a:srgbClr val="FFFF00"/>
              </a:solidFill>
            </a:endParaRPr>
          </a:p>
          <a:p>
            <a:r>
              <a:rPr lang="en-US" sz="3200" dirty="0">
                <a:solidFill>
                  <a:srgbClr val="FFFF00"/>
                </a:solidFill>
              </a:rPr>
              <a:t>PORTFOLIO COMMITTEE</a:t>
            </a:r>
          </a:p>
          <a:p>
            <a:r>
              <a:rPr lang="en-US" sz="3200" dirty="0">
                <a:solidFill>
                  <a:srgbClr val="FFFF00"/>
                </a:solidFill>
              </a:rPr>
              <a:t>11 MAY 2023</a:t>
            </a:r>
            <a:endParaRPr lang="en-ZA" sz="3200" dirty="0">
              <a:solidFill>
                <a:srgbClr val="FFFF00"/>
              </a:solidFill>
              <a:latin typeface="Century Gothic" panose="020B0502020202020204" pitchFamily="34" charset="0"/>
            </a:endParaRPr>
          </a:p>
        </p:txBody>
      </p:sp>
    </p:spTree>
    <p:extLst>
      <p:ext uri="{BB962C8B-B14F-4D97-AF65-F5344CB8AC3E}">
        <p14:creationId xmlns:p14="http://schemas.microsoft.com/office/powerpoint/2010/main" val="3816024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897" y="1103725"/>
            <a:ext cx="7938995" cy="398505"/>
          </a:xfrm>
        </p:spPr>
        <p:txBody>
          <a:bodyPr/>
          <a:lstStyle/>
          <a:p>
            <a:pPr lvl="0" algn="ctr"/>
            <a:r>
              <a:rPr lang="en-ZA" sz="1800" dirty="0">
                <a:solidFill>
                  <a:schemeClr val="bg1"/>
                </a:solidFill>
                <a:latin typeface="+mj-lt"/>
              </a:rPr>
              <a:t>2023 MTEF BUDGET – CONDITIONAL GRANTS</a:t>
            </a:r>
            <a:endParaRPr lang="en-US" sz="1800" dirty="0">
              <a:solidFill>
                <a:schemeClr val="bg1"/>
              </a:solidFill>
              <a:latin typeface="+mj-lt"/>
            </a:endParaRPr>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8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 name="Slide Number Placeholder 3">
            <a:extLst>
              <a:ext uri="{FF2B5EF4-FFF2-40B4-BE49-F238E27FC236}">
                <a16:creationId xmlns:a16="http://schemas.microsoft.com/office/drawing/2014/main" id="{035F5A63-49C7-4E36-8C63-C935B7EC3444}"/>
              </a:ext>
            </a:extLst>
          </p:cNvPr>
          <p:cNvSpPr txBox="1">
            <a:spLocks/>
          </p:cNvSpPr>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6" name="Table 5">
            <a:extLst>
              <a:ext uri="{FF2B5EF4-FFF2-40B4-BE49-F238E27FC236}">
                <a16:creationId xmlns:a16="http://schemas.microsoft.com/office/drawing/2014/main" id="{22CFF7D5-A916-B521-0DE6-D744D87E60CF}"/>
              </a:ext>
            </a:extLst>
          </p:cNvPr>
          <p:cNvGraphicFramePr>
            <a:graphicFrameLocks noGrp="1"/>
          </p:cNvGraphicFramePr>
          <p:nvPr>
            <p:extLst>
              <p:ext uri="{D42A27DB-BD31-4B8C-83A1-F6EECF244321}">
                <p14:modId xmlns:p14="http://schemas.microsoft.com/office/powerpoint/2010/main" val="2241252036"/>
              </p:ext>
            </p:extLst>
          </p:nvPr>
        </p:nvGraphicFramePr>
        <p:xfrm>
          <a:off x="718457" y="1817913"/>
          <a:ext cx="7938995" cy="4776496"/>
        </p:xfrm>
        <a:graphic>
          <a:graphicData uri="http://schemas.openxmlformats.org/drawingml/2006/table">
            <a:tbl>
              <a:tblPr>
                <a:tableStyleId>{5C22544A-7EE6-4342-B048-85BDC9FD1C3A}</a:tableStyleId>
              </a:tblPr>
              <a:tblGrid>
                <a:gridCol w="1196068">
                  <a:extLst>
                    <a:ext uri="{9D8B030D-6E8A-4147-A177-3AD203B41FA5}">
                      <a16:colId xmlns:a16="http://schemas.microsoft.com/office/drawing/2014/main" val="1069903448"/>
                    </a:ext>
                  </a:extLst>
                </a:gridCol>
                <a:gridCol w="904875">
                  <a:extLst>
                    <a:ext uri="{9D8B030D-6E8A-4147-A177-3AD203B41FA5}">
                      <a16:colId xmlns:a16="http://schemas.microsoft.com/office/drawing/2014/main" val="2037660846"/>
                    </a:ext>
                  </a:extLst>
                </a:gridCol>
                <a:gridCol w="790575">
                  <a:extLst>
                    <a:ext uri="{9D8B030D-6E8A-4147-A177-3AD203B41FA5}">
                      <a16:colId xmlns:a16="http://schemas.microsoft.com/office/drawing/2014/main" val="3950672712"/>
                    </a:ext>
                  </a:extLst>
                </a:gridCol>
                <a:gridCol w="676275">
                  <a:extLst>
                    <a:ext uri="{9D8B030D-6E8A-4147-A177-3AD203B41FA5}">
                      <a16:colId xmlns:a16="http://schemas.microsoft.com/office/drawing/2014/main" val="1658731536"/>
                    </a:ext>
                  </a:extLst>
                </a:gridCol>
                <a:gridCol w="634093">
                  <a:extLst>
                    <a:ext uri="{9D8B030D-6E8A-4147-A177-3AD203B41FA5}">
                      <a16:colId xmlns:a16="http://schemas.microsoft.com/office/drawing/2014/main" val="2842623595"/>
                    </a:ext>
                  </a:extLst>
                </a:gridCol>
                <a:gridCol w="677524">
                  <a:extLst>
                    <a:ext uri="{9D8B030D-6E8A-4147-A177-3AD203B41FA5}">
                      <a16:colId xmlns:a16="http://schemas.microsoft.com/office/drawing/2014/main" val="331077493"/>
                    </a:ext>
                  </a:extLst>
                </a:gridCol>
                <a:gridCol w="602818">
                  <a:extLst>
                    <a:ext uri="{9D8B030D-6E8A-4147-A177-3AD203B41FA5}">
                      <a16:colId xmlns:a16="http://schemas.microsoft.com/office/drawing/2014/main" val="3179684563"/>
                    </a:ext>
                  </a:extLst>
                </a:gridCol>
                <a:gridCol w="602818">
                  <a:extLst>
                    <a:ext uri="{9D8B030D-6E8A-4147-A177-3AD203B41FA5}">
                      <a16:colId xmlns:a16="http://schemas.microsoft.com/office/drawing/2014/main" val="1916186685"/>
                    </a:ext>
                  </a:extLst>
                </a:gridCol>
                <a:gridCol w="580071">
                  <a:extLst>
                    <a:ext uri="{9D8B030D-6E8A-4147-A177-3AD203B41FA5}">
                      <a16:colId xmlns:a16="http://schemas.microsoft.com/office/drawing/2014/main" val="596916509"/>
                    </a:ext>
                  </a:extLst>
                </a:gridCol>
                <a:gridCol w="636939">
                  <a:extLst>
                    <a:ext uri="{9D8B030D-6E8A-4147-A177-3AD203B41FA5}">
                      <a16:colId xmlns:a16="http://schemas.microsoft.com/office/drawing/2014/main" val="2588061817"/>
                    </a:ext>
                  </a:extLst>
                </a:gridCol>
                <a:gridCol w="636939">
                  <a:extLst>
                    <a:ext uri="{9D8B030D-6E8A-4147-A177-3AD203B41FA5}">
                      <a16:colId xmlns:a16="http://schemas.microsoft.com/office/drawing/2014/main" val="2716668395"/>
                    </a:ext>
                  </a:extLst>
                </a:gridCol>
              </a:tblGrid>
              <a:tr h="357582">
                <a:tc gridSpan="11">
                  <a:txBody>
                    <a:bodyPr/>
                    <a:lstStyle/>
                    <a:p>
                      <a:pPr algn="l" fontAlgn="b"/>
                      <a:r>
                        <a:rPr lang="en-US" sz="1600" u="none" strike="noStrike" dirty="0">
                          <a:effectLst/>
                        </a:rPr>
                        <a:t>SUMMARY OF DEPARTMENTAL CONDITIONAL GRANTS </a:t>
                      </a:r>
                      <a:endParaRPr lang="en-US" sz="160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pPr algn="l" fontAlgn="b"/>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612836"/>
                  </a:ext>
                </a:extLst>
              </a:tr>
              <a:tr h="367395">
                <a:tc rowSpan="2">
                  <a:txBody>
                    <a:bodyPr/>
                    <a:lstStyle/>
                    <a:p>
                      <a:pPr algn="l" fontAlgn="b"/>
                      <a:r>
                        <a:rPr lang="en-ZA" sz="1050" b="1" u="none" strike="noStrike" dirty="0">
                          <a:effectLst/>
                        </a:rPr>
                        <a:t>Conditional Grants Name</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ZA" sz="1050" b="1" u="none" strike="noStrike" dirty="0">
                          <a:effectLst/>
                        </a:rPr>
                        <a:t> 2022/23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
                      <a:r>
                        <a:rPr lang="en-ZA" sz="1050" b="1" u="none" strike="noStrike" dirty="0">
                          <a:effectLst/>
                        </a:rPr>
                        <a:t> 2023/24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gridSpan="3">
                  <a:txBody>
                    <a:bodyPr/>
                    <a:lstStyle/>
                    <a:p>
                      <a:pPr algn="ctr" fontAlgn="b"/>
                      <a:r>
                        <a:rPr lang="en-ZA" sz="1050" b="1" u="none" strike="noStrike" dirty="0">
                          <a:effectLst/>
                        </a:rPr>
                        <a:t> 2024/25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gridSpan="3">
                  <a:txBody>
                    <a:bodyPr/>
                    <a:lstStyle/>
                    <a:p>
                      <a:pPr algn="ctr" fontAlgn="b"/>
                      <a:r>
                        <a:rPr lang="en-ZA" sz="1050" b="1" u="none" strike="noStrike">
                          <a:effectLst/>
                        </a:rPr>
                        <a:t> 2025/26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847658357"/>
                  </a:ext>
                </a:extLst>
              </a:tr>
              <a:tr h="713473">
                <a:tc vMerge="1">
                  <a:txBody>
                    <a:bodyPr/>
                    <a:lstStyle/>
                    <a:p>
                      <a:endParaRPr lang="en-ZA"/>
                    </a:p>
                  </a:txBody>
                  <a:tcPr/>
                </a:tc>
                <a:tc>
                  <a:txBody>
                    <a:bodyPr/>
                    <a:lstStyle/>
                    <a:p>
                      <a:pPr algn="r" fontAlgn="b"/>
                      <a:r>
                        <a:rPr lang="en-ZA" sz="1050" b="1" u="none" strike="noStrike" dirty="0">
                          <a:effectLst/>
                        </a:rPr>
                        <a:t> Main </a:t>
                      </a:r>
                      <a:br>
                        <a:rPr lang="en-ZA" sz="1050" b="1" u="none" strike="noStrike" dirty="0">
                          <a:effectLst/>
                        </a:rPr>
                      </a:br>
                      <a:r>
                        <a:rPr lang="en-ZA" sz="1050" b="1" u="none" strike="noStrike" dirty="0">
                          <a:effectLst/>
                        </a:rPr>
                        <a:t>Appropriation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b="1" u="none" strike="noStrike" dirty="0">
                          <a:effectLst/>
                        </a:rPr>
                        <a:t> Revised </a:t>
                      </a:r>
                      <a:br>
                        <a:rPr lang="en-ZA" sz="1050" b="1" u="none" strike="noStrike" dirty="0">
                          <a:effectLst/>
                        </a:rPr>
                      </a:br>
                      <a:r>
                        <a:rPr lang="en-ZA" sz="1050" b="1" u="none" strike="noStrike" dirty="0">
                          <a:effectLst/>
                        </a:rPr>
                        <a:t>Baseline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b="1" u="none" strike="noStrike" dirty="0">
                          <a:effectLst/>
                        </a:rPr>
                        <a:t> Amount Increase/</a:t>
                      </a:r>
                    </a:p>
                    <a:p>
                      <a:pPr algn="r" fontAlgn="b"/>
                      <a:r>
                        <a:rPr lang="en-ZA" sz="1050" b="1" u="none" strike="noStrike" dirty="0">
                          <a:effectLst/>
                        </a:rPr>
                        <a:t>Decrease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b="1" u="none" strike="noStrike">
                          <a:effectLst/>
                        </a:rPr>
                        <a:t> % Increase/ Decrease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b="1" u="none" strike="noStrike" dirty="0">
                          <a:effectLst/>
                        </a:rPr>
                        <a:t> Indicative </a:t>
                      </a:r>
                      <a:br>
                        <a:rPr lang="en-ZA" sz="1050" b="1" u="none" strike="noStrike" dirty="0">
                          <a:effectLst/>
                        </a:rPr>
                      </a:br>
                      <a:r>
                        <a:rPr lang="en-ZA" sz="1050" b="1" u="none" strike="noStrike" dirty="0">
                          <a:effectLst/>
                        </a:rPr>
                        <a:t>Baseline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b="1" u="none" strike="noStrike">
                          <a:effectLst/>
                        </a:rPr>
                        <a:t> Amount Increase/Decrease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b="1" u="none" strike="noStrike" dirty="0">
                          <a:effectLst/>
                        </a:rPr>
                        <a:t> % Increase/ Decrease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b="1" u="none" strike="noStrike" dirty="0">
                          <a:effectLst/>
                        </a:rPr>
                        <a:t> Planning </a:t>
                      </a:r>
                      <a:br>
                        <a:rPr lang="en-ZA" sz="1050" b="1" u="none" strike="noStrike" dirty="0">
                          <a:effectLst/>
                        </a:rPr>
                      </a:br>
                      <a:r>
                        <a:rPr lang="en-ZA" sz="1050" b="1" u="none" strike="noStrike" dirty="0">
                          <a:effectLst/>
                        </a:rPr>
                        <a:t>baseline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b="1" u="none" strike="noStrike" dirty="0">
                          <a:effectLst/>
                        </a:rPr>
                        <a:t> Amount Increase/Decrease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b="1" u="none" strike="noStrike" dirty="0">
                          <a:effectLst/>
                        </a:rPr>
                        <a:t> % Increase/ Decrease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7589491"/>
                  </a:ext>
                </a:extLst>
              </a:tr>
              <a:tr h="211053">
                <a:tc>
                  <a:txBody>
                    <a:bodyPr/>
                    <a:lstStyle/>
                    <a:p>
                      <a:pPr algn="l" fontAlgn="b"/>
                      <a:r>
                        <a:rPr lang="en-ZA" sz="1050" u="none" strike="noStrike">
                          <a:effectLst/>
                        </a:rPr>
                        <a:t>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 R'000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 R'000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 R'000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 R'000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 R'000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 R'000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 R'000 </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050" u="none" strike="noStrike">
                          <a:effectLst/>
                        </a:rPr>
                        <a:t>%</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073007"/>
                  </a:ext>
                </a:extLst>
              </a:tr>
              <a:tr h="484647">
                <a:tc>
                  <a:txBody>
                    <a:bodyPr/>
                    <a:lstStyle/>
                    <a:p>
                      <a:pPr algn="l" fontAlgn="b"/>
                      <a:r>
                        <a:rPr lang="fr-FR" sz="1050" u="none" strike="noStrike">
                          <a:effectLst/>
                        </a:rPr>
                        <a:t>Comprehensive Agricultural Support Programme Grant</a:t>
                      </a:r>
                      <a:endParaRPr lang="fr-FR" sz="1050" b="0"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121 145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     103 014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(18 131)</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-15%</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107 641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4 627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112 463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4 822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805576"/>
                  </a:ext>
                </a:extLst>
              </a:tr>
              <a:tr h="383028">
                <a:tc>
                  <a:txBody>
                    <a:bodyPr/>
                    <a:lstStyle/>
                    <a:p>
                      <a:pPr algn="l" fontAlgn="b"/>
                      <a:r>
                        <a:rPr lang="en-ZA" sz="1050" u="none" strike="noStrike">
                          <a:effectLst/>
                        </a:rPr>
                        <a:t>Ilima/Letsema Projects Grant</a:t>
                      </a:r>
                      <a:endParaRPr lang="en-ZA" sz="1050" b="0"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37 262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       37 885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623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2%</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39 587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1 702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41 361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1 774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4078136"/>
                  </a:ext>
                </a:extLst>
              </a:tr>
              <a:tr h="535527">
                <a:tc>
                  <a:txBody>
                    <a:bodyPr/>
                    <a:lstStyle/>
                    <a:p>
                      <a:pPr algn="l" fontAlgn="b"/>
                      <a:r>
                        <a:rPr lang="en-US" sz="1050" u="none" strike="noStrike">
                          <a:effectLst/>
                        </a:rPr>
                        <a:t>Land Care Programme Grant: Poverty Relief and Infrastructure Development</a:t>
                      </a:r>
                      <a:endParaRPr lang="en-US" sz="1050" b="0"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5 219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         5 360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141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3%</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5 501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141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3%</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5 748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247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5955465"/>
                  </a:ext>
                </a:extLst>
              </a:tr>
              <a:tr h="383028">
                <a:tc>
                  <a:txBody>
                    <a:bodyPr/>
                    <a:lstStyle/>
                    <a:p>
                      <a:pPr algn="r" fontAlgn="b"/>
                      <a:r>
                        <a:rPr lang="en-ZA" sz="1050" b="1" u="none" strike="noStrike" dirty="0">
                          <a:effectLst/>
                        </a:rPr>
                        <a:t>Total </a:t>
                      </a:r>
                      <a:endParaRPr lang="en-ZA" sz="1050" b="1" i="0" u="none" strike="noStrike" dirty="0">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163 626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     146 259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17 367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11%</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152 729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6 470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159 572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6 843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1041932"/>
                  </a:ext>
                </a:extLst>
              </a:tr>
              <a:tr h="535527">
                <a:tc>
                  <a:txBody>
                    <a:bodyPr/>
                    <a:lstStyle/>
                    <a:p>
                      <a:pPr algn="l" fontAlgn="b"/>
                      <a:r>
                        <a:rPr lang="en-US" sz="1050" u="none" strike="noStrike">
                          <a:effectLst/>
                        </a:rPr>
                        <a:t>Expanded Public Works Programme Incentive Grant for Provinces</a:t>
                      </a:r>
                      <a:endParaRPr lang="en-US" sz="1050" b="0"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3 355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         3 621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266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                 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1240171"/>
                  </a:ext>
                </a:extLst>
              </a:tr>
              <a:tr h="383028">
                <a:tc>
                  <a:txBody>
                    <a:bodyPr/>
                    <a:lstStyle/>
                    <a:p>
                      <a:pPr algn="l" fontAlgn="b"/>
                      <a:r>
                        <a:rPr lang="en-ZA" sz="1050" u="none" strike="noStrike">
                          <a:effectLst/>
                        </a:rPr>
                        <a:t>Total Conditional grants</a:t>
                      </a:r>
                      <a:endParaRPr lang="en-ZA" sz="1050" b="1" i="0" u="none" strike="noStrike">
                        <a:solidFill>
                          <a:srgbClr val="000000"/>
                        </a:solidFill>
                        <a:effectLst/>
                        <a:latin typeface="Arial Narrow" panose="020B0606020202030204" pitchFamily="34" charset="0"/>
                      </a:endParaRPr>
                    </a:p>
                  </a:txBody>
                  <a:tcPr marL="1520" marR="1520" marT="15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166 981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     149 880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17 633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11%</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152 729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6 470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159 572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6 843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8962343"/>
                  </a:ext>
                </a:extLst>
              </a:tr>
            </a:tbl>
          </a:graphicData>
        </a:graphic>
      </p:graphicFrame>
    </p:spTree>
    <p:extLst>
      <p:ext uri="{BB962C8B-B14F-4D97-AF65-F5344CB8AC3E}">
        <p14:creationId xmlns:p14="http://schemas.microsoft.com/office/powerpoint/2010/main" val="22648532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2400" b="1" dirty="0"/>
            </a:b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26880814"/>
              </p:ext>
            </p:extLst>
          </p:nvPr>
        </p:nvGraphicFramePr>
        <p:xfrm>
          <a:off x="1007180" y="1412384"/>
          <a:ext cx="8013659" cy="52553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164566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BUDGET VS EXPENDITURE AS AT – </a:t>
            </a:r>
            <a:r>
              <a:rPr lang="en-ZA" dirty="0"/>
              <a:t>31st of March 2023</a:t>
            </a:r>
            <a:endParaRPr lang="en-US" dirty="0"/>
          </a:p>
        </p:txBody>
      </p:sp>
      <p:graphicFrame>
        <p:nvGraphicFramePr>
          <p:cNvPr id="7" name="Content Placeholder 6">
            <a:extLst>
              <a:ext uri="{FF2B5EF4-FFF2-40B4-BE49-F238E27FC236}">
                <a16:creationId xmlns:a16="http://schemas.microsoft.com/office/drawing/2014/main" id="{1F8DFCF4-9779-4E48-B762-F6849F884AE4}"/>
              </a:ext>
            </a:extLst>
          </p:cNvPr>
          <p:cNvGraphicFramePr>
            <a:graphicFrameLocks noGrp="1"/>
          </p:cNvGraphicFramePr>
          <p:nvPr>
            <p:ph idx="1"/>
          </p:nvPr>
        </p:nvGraphicFramePr>
        <p:xfrm>
          <a:off x="154112" y="1697936"/>
          <a:ext cx="8835775" cy="4879706"/>
        </p:xfrm>
        <a:graphic>
          <a:graphicData uri="http://schemas.openxmlformats.org/drawingml/2006/table">
            <a:tbl>
              <a:tblPr/>
              <a:tblGrid>
                <a:gridCol w="1828800">
                  <a:extLst>
                    <a:ext uri="{9D8B030D-6E8A-4147-A177-3AD203B41FA5}">
                      <a16:colId xmlns:a16="http://schemas.microsoft.com/office/drawing/2014/main" val="4263573516"/>
                    </a:ext>
                  </a:extLst>
                </a:gridCol>
                <a:gridCol w="1006924">
                  <a:extLst>
                    <a:ext uri="{9D8B030D-6E8A-4147-A177-3AD203B41FA5}">
                      <a16:colId xmlns:a16="http://schemas.microsoft.com/office/drawing/2014/main" val="3752495912"/>
                    </a:ext>
                  </a:extLst>
                </a:gridCol>
                <a:gridCol w="839763">
                  <a:extLst>
                    <a:ext uri="{9D8B030D-6E8A-4147-A177-3AD203B41FA5}">
                      <a16:colId xmlns:a16="http://schemas.microsoft.com/office/drawing/2014/main" val="3623115108"/>
                    </a:ext>
                  </a:extLst>
                </a:gridCol>
                <a:gridCol w="876276">
                  <a:extLst>
                    <a:ext uri="{9D8B030D-6E8A-4147-A177-3AD203B41FA5}">
                      <a16:colId xmlns:a16="http://schemas.microsoft.com/office/drawing/2014/main" val="1928365526"/>
                    </a:ext>
                  </a:extLst>
                </a:gridCol>
                <a:gridCol w="985810">
                  <a:extLst>
                    <a:ext uri="{9D8B030D-6E8A-4147-A177-3AD203B41FA5}">
                      <a16:colId xmlns:a16="http://schemas.microsoft.com/office/drawing/2014/main" val="2887441651"/>
                    </a:ext>
                  </a:extLst>
                </a:gridCol>
                <a:gridCol w="912787">
                  <a:extLst>
                    <a:ext uri="{9D8B030D-6E8A-4147-A177-3AD203B41FA5}">
                      <a16:colId xmlns:a16="http://schemas.microsoft.com/office/drawing/2014/main" val="3020293012"/>
                    </a:ext>
                  </a:extLst>
                </a:gridCol>
                <a:gridCol w="924957">
                  <a:extLst>
                    <a:ext uri="{9D8B030D-6E8A-4147-A177-3AD203B41FA5}">
                      <a16:colId xmlns:a16="http://schemas.microsoft.com/office/drawing/2014/main" val="2167043370"/>
                    </a:ext>
                  </a:extLst>
                </a:gridCol>
                <a:gridCol w="815423">
                  <a:extLst>
                    <a:ext uri="{9D8B030D-6E8A-4147-A177-3AD203B41FA5}">
                      <a16:colId xmlns:a16="http://schemas.microsoft.com/office/drawing/2014/main" val="570760572"/>
                    </a:ext>
                  </a:extLst>
                </a:gridCol>
                <a:gridCol w="645035">
                  <a:extLst>
                    <a:ext uri="{9D8B030D-6E8A-4147-A177-3AD203B41FA5}">
                      <a16:colId xmlns:a16="http://schemas.microsoft.com/office/drawing/2014/main" val="1489621750"/>
                    </a:ext>
                  </a:extLst>
                </a:gridCol>
              </a:tblGrid>
              <a:tr h="920284">
                <a:tc>
                  <a:txBody>
                    <a:bodyPr/>
                    <a:lstStyle/>
                    <a:p>
                      <a:pPr algn="l" fontAlgn="ctr"/>
                      <a:r>
                        <a:rPr lang="en-US" sz="1000" b="1" i="0" u="none" strike="noStrike" dirty="0">
                          <a:solidFill>
                            <a:srgbClr val="000000"/>
                          </a:solidFill>
                          <a:effectLst/>
                          <a:latin typeface="Century Gothic" panose="020B0502020202020204" pitchFamily="34" charset="0"/>
                        </a:rPr>
                        <a:t>Programme</a:t>
                      </a:r>
                    </a:p>
                  </a:txBody>
                  <a:tcPr marL="5468" marR="5468" marT="54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000" b="1" i="0" u="none" strike="noStrike">
                          <a:solidFill>
                            <a:srgbClr val="000000"/>
                          </a:solidFill>
                          <a:effectLst/>
                          <a:latin typeface="Century Gothic" panose="020B0502020202020204" pitchFamily="34" charset="0"/>
                        </a:rPr>
                        <a:t>Projected Budget for the Quarter under review</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000" b="1" i="0" u="none" strike="noStrike">
                          <a:solidFill>
                            <a:srgbClr val="000000"/>
                          </a:solidFill>
                          <a:effectLst/>
                          <a:latin typeface="Century Gothic" panose="020B0502020202020204" pitchFamily="34" charset="0"/>
                        </a:rPr>
                        <a:t>Actual Expenditure for the Q4 Under review</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000" b="1" i="0" u="none" strike="noStrike">
                          <a:solidFill>
                            <a:srgbClr val="000000"/>
                          </a:solidFill>
                          <a:effectLst/>
                          <a:latin typeface="Century Gothic" panose="020B0502020202020204" pitchFamily="34" charset="0"/>
                        </a:rPr>
                        <a:t>Variance for the Q4 Under review</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000" b="1" i="0" u="none" strike="noStrike">
                          <a:solidFill>
                            <a:srgbClr val="000000"/>
                          </a:solidFill>
                          <a:effectLst/>
                          <a:latin typeface="Century Gothic" panose="020B0502020202020204" pitchFamily="34" charset="0"/>
                        </a:rPr>
                        <a:t>Percentage Expenditure for the Q4 Under review</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000" b="1" i="0" u="none" strike="noStrike">
                          <a:solidFill>
                            <a:srgbClr val="000000"/>
                          </a:solidFill>
                          <a:effectLst/>
                          <a:latin typeface="Century Gothic" panose="020B0502020202020204" pitchFamily="34" charset="0"/>
                        </a:rPr>
                        <a:t>Adjusted Appropriation</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000" b="1" i="0" u="none" strike="noStrike">
                          <a:solidFill>
                            <a:srgbClr val="000000"/>
                          </a:solidFill>
                          <a:effectLst/>
                          <a:latin typeface="Century Gothic" panose="020B0502020202020204" pitchFamily="34" charset="0"/>
                        </a:rPr>
                        <a:t>Actual Expenditure (Year to Date)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000" b="1" i="0" u="none" strike="noStrike">
                          <a:solidFill>
                            <a:srgbClr val="000000"/>
                          </a:solidFill>
                          <a:effectLst/>
                          <a:latin typeface="Century Gothic" panose="020B0502020202020204" pitchFamily="34" charset="0"/>
                        </a:rPr>
                        <a:t>Variance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000" b="1" i="0" u="none" strike="noStrike">
                          <a:solidFill>
                            <a:srgbClr val="000000"/>
                          </a:solidFill>
                          <a:effectLst/>
                          <a:latin typeface="Century Gothic" panose="020B0502020202020204" pitchFamily="34" charset="0"/>
                        </a:rPr>
                        <a:t>% spent</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94529998"/>
                  </a:ext>
                </a:extLst>
              </a:tr>
              <a:tr h="410181">
                <a:tc>
                  <a:txBody>
                    <a:bodyPr/>
                    <a:lstStyle/>
                    <a:p>
                      <a:pPr algn="l" fontAlgn="b"/>
                      <a:r>
                        <a:rPr lang="en-US" sz="1000" b="0" i="0" u="none" strike="noStrike">
                          <a:solidFill>
                            <a:srgbClr val="000000"/>
                          </a:solidFill>
                          <a:effectLst/>
                          <a:latin typeface="Century Gothic" panose="020B0502020202020204" pitchFamily="34" charset="0"/>
                        </a:rPr>
                        <a:t>Programme 1: Administration</a:t>
                      </a:r>
                    </a:p>
                  </a:txBody>
                  <a:tcPr marL="5468" marR="5468" marT="546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62,266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68,170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- 5,904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109%</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280,945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290,570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r" fontAlgn="b"/>
                      <a:r>
                        <a:rPr lang="en-US" sz="1000" b="0" i="0" u="none" strike="noStrike" dirty="0">
                          <a:solidFill>
                            <a:srgbClr val="000000"/>
                          </a:solidFill>
                          <a:effectLst/>
                          <a:latin typeface="Century Gothic" panose="020B0502020202020204" pitchFamily="34" charset="0"/>
                        </a:rPr>
                        <a:t>- 9,625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103%</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8400804"/>
                  </a:ext>
                </a:extLst>
              </a:tr>
              <a:tr h="448336">
                <a:tc>
                  <a:txBody>
                    <a:bodyPr/>
                    <a:lstStyle/>
                    <a:p>
                      <a:pPr algn="l" fontAlgn="b"/>
                      <a:r>
                        <a:rPr lang="en-US" sz="1000" b="0" i="0" u="none" strike="noStrike">
                          <a:solidFill>
                            <a:srgbClr val="000000"/>
                          </a:solidFill>
                          <a:effectLst/>
                          <a:latin typeface="Century Gothic" panose="020B0502020202020204" pitchFamily="34" charset="0"/>
                        </a:rPr>
                        <a:t>Programme  2: Agriculture and Rural development</a:t>
                      </a:r>
                    </a:p>
                  </a:txBody>
                  <a:tcPr marL="5468" marR="5468" marT="546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115,278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156,574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- 41,296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136%</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498,930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388,644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110,286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78%</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3610265"/>
                  </a:ext>
                </a:extLst>
              </a:tr>
              <a:tr h="467415">
                <a:tc>
                  <a:txBody>
                    <a:bodyPr/>
                    <a:lstStyle/>
                    <a:p>
                      <a:pPr algn="l" fontAlgn="b"/>
                      <a:r>
                        <a:rPr lang="en-US" sz="1000" b="0" i="0" u="none" strike="noStrike" dirty="0">
                          <a:solidFill>
                            <a:srgbClr val="000000"/>
                          </a:solidFill>
                          <a:effectLst/>
                          <a:latin typeface="Century Gothic" panose="020B0502020202020204" pitchFamily="34" charset="0"/>
                        </a:rPr>
                        <a:t>Programme 3: Environmental Affairs</a:t>
                      </a:r>
                    </a:p>
                  </a:txBody>
                  <a:tcPr marL="5468" marR="5468" marT="546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67,975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104,742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- 36,767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154%</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345,631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331,789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13,842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96%</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8042442"/>
                  </a:ext>
                </a:extLst>
              </a:tr>
              <a:tr h="343407">
                <a:tc>
                  <a:txBody>
                    <a:bodyPr/>
                    <a:lstStyle/>
                    <a:p>
                      <a:pPr algn="l" fontAlgn="b"/>
                      <a:r>
                        <a:rPr lang="en-US" sz="1000" b="1" i="0" u="none" strike="noStrike" dirty="0">
                          <a:solidFill>
                            <a:srgbClr val="000000"/>
                          </a:solidFill>
                          <a:effectLst/>
                          <a:latin typeface="Century Gothic" panose="020B0502020202020204" pitchFamily="34" charset="0"/>
                        </a:rPr>
                        <a:t>TOTAL</a:t>
                      </a:r>
                    </a:p>
                  </a:txBody>
                  <a:tcPr marL="5468" marR="5468" marT="5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245,519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329,486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- 83,967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134%</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1,125,506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1,011,003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          114,503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90%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0946683"/>
                  </a:ext>
                </a:extLst>
              </a:tr>
              <a:tr h="165889">
                <a:tc>
                  <a:txBody>
                    <a:bodyPr/>
                    <a:lstStyle/>
                    <a:p>
                      <a:pPr algn="l" fontAlgn="b"/>
                      <a:endParaRPr lang="en-US" sz="1000" b="0" i="0" u="none" strike="noStrike">
                        <a:solidFill>
                          <a:srgbClr val="000000"/>
                        </a:solidFill>
                        <a:effectLst/>
                        <a:latin typeface="Century Gothic" panose="020B0502020202020204" pitchFamily="34" charset="0"/>
                      </a:endParaRPr>
                    </a:p>
                  </a:txBody>
                  <a:tcPr marL="5468" marR="5468" marT="5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sz="1000" b="0" i="0" u="none" strike="noStrike">
                        <a:solidFill>
                          <a:srgbClr val="000000"/>
                        </a:solidFill>
                        <a:effectLst/>
                        <a:latin typeface="Century Gothic" panose="020B0502020202020204" pitchFamily="34" charset="0"/>
                      </a:endParaRPr>
                    </a:p>
                  </a:txBody>
                  <a:tcPr marL="5468" marR="5468" marT="5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sz="1000" b="0" i="0" u="none" strike="noStrike" dirty="0">
                        <a:solidFill>
                          <a:srgbClr val="000000"/>
                        </a:solidFill>
                        <a:effectLst/>
                        <a:latin typeface="Century Gothic" panose="020B0502020202020204" pitchFamily="34" charset="0"/>
                      </a:endParaRPr>
                    </a:p>
                  </a:txBody>
                  <a:tcPr marL="5468" marR="5468" marT="5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sz="1000" b="0" i="0" u="none" strike="noStrike" dirty="0">
                        <a:solidFill>
                          <a:srgbClr val="000000"/>
                        </a:solidFill>
                        <a:effectLst/>
                        <a:latin typeface="Century Gothic" panose="020B0502020202020204" pitchFamily="34" charset="0"/>
                      </a:endParaRPr>
                    </a:p>
                  </a:txBody>
                  <a:tcPr marL="5468" marR="5468" marT="5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sz="1000" b="1" i="0" u="none" strike="noStrike">
                        <a:solidFill>
                          <a:srgbClr val="000000"/>
                        </a:solidFill>
                        <a:effectLst/>
                        <a:latin typeface="Century Gothic" panose="020B0502020202020204" pitchFamily="34" charset="0"/>
                      </a:endParaRPr>
                    </a:p>
                  </a:txBody>
                  <a:tcPr marL="5468" marR="5468" marT="5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sz="1000" b="0" i="0" u="none" strike="noStrike">
                        <a:solidFill>
                          <a:srgbClr val="000000"/>
                        </a:solidFill>
                        <a:effectLst/>
                        <a:latin typeface="Century Gothic" panose="020B0502020202020204" pitchFamily="34" charset="0"/>
                      </a:endParaRPr>
                    </a:p>
                  </a:txBody>
                  <a:tcPr marL="5468" marR="5468" marT="5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sz="1000" b="0" i="0" u="none" strike="noStrike">
                        <a:solidFill>
                          <a:srgbClr val="000000"/>
                        </a:solidFill>
                        <a:effectLst/>
                        <a:latin typeface="Century Gothic" panose="020B0502020202020204" pitchFamily="34" charset="0"/>
                      </a:endParaRPr>
                    </a:p>
                  </a:txBody>
                  <a:tcPr marL="5468" marR="5468" marT="5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sz="1000" b="0" i="0" u="none" strike="noStrike" dirty="0">
                        <a:solidFill>
                          <a:srgbClr val="000000"/>
                        </a:solidFill>
                        <a:effectLst/>
                        <a:latin typeface="Century Gothic" panose="020B0502020202020204" pitchFamily="34" charset="0"/>
                      </a:endParaRPr>
                    </a:p>
                  </a:txBody>
                  <a:tcPr marL="5468" marR="5468" marT="5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sz="1000" b="1" i="0" u="none" strike="noStrike">
                        <a:solidFill>
                          <a:srgbClr val="000000"/>
                        </a:solidFill>
                        <a:effectLst/>
                        <a:latin typeface="Century Gothic" panose="020B0502020202020204" pitchFamily="34" charset="0"/>
                      </a:endParaRPr>
                    </a:p>
                  </a:txBody>
                  <a:tcPr marL="5468" marR="5468" marT="5468"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5935078"/>
                  </a:ext>
                </a:extLst>
              </a:tr>
              <a:tr h="250426">
                <a:tc>
                  <a:txBody>
                    <a:bodyPr/>
                    <a:lstStyle/>
                    <a:p>
                      <a:pPr algn="l" fontAlgn="b"/>
                      <a:r>
                        <a:rPr lang="en-US" sz="1000" b="1" i="0" u="none" strike="noStrike">
                          <a:solidFill>
                            <a:srgbClr val="000000"/>
                          </a:solidFill>
                          <a:effectLst/>
                          <a:latin typeface="Century Gothic" panose="020B0502020202020204" pitchFamily="34" charset="0"/>
                        </a:rPr>
                        <a:t>ECONOMIC CLASSIFICATION</a:t>
                      </a:r>
                    </a:p>
                  </a:txBody>
                  <a:tcPr marL="5468" marR="5468" marT="546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a:t>
                      </a:r>
                    </a:p>
                  </a:txBody>
                  <a:tcPr marL="5468" marR="5468" marT="5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a:t>
                      </a:r>
                    </a:p>
                  </a:txBody>
                  <a:tcPr marL="5468" marR="5468" marT="5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 </a:t>
                      </a:r>
                    </a:p>
                  </a:txBody>
                  <a:tcPr marL="5468" marR="5468" marT="5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 </a:t>
                      </a:r>
                    </a:p>
                  </a:txBody>
                  <a:tcPr marL="5468" marR="5468" marT="5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 </a:t>
                      </a:r>
                    </a:p>
                  </a:txBody>
                  <a:tcPr marL="5468" marR="5468" marT="5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 </a:t>
                      </a:r>
                    </a:p>
                  </a:txBody>
                  <a:tcPr marL="5468" marR="5468" marT="5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 </a:t>
                      </a:r>
                    </a:p>
                  </a:txBody>
                  <a:tcPr marL="5468" marR="5468" marT="5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a:t>
                      </a:r>
                    </a:p>
                  </a:txBody>
                  <a:tcPr marL="5468" marR="5468" marT="5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911905"/>
                  </a:ext>
                </a:extLst>
              </a:tr>
              <a:tr h="248016">
                <a:tc>
                  <a:txBody>
                    <a:bodyPr/>
                    <a:lstStyle/>
                    <a:p>
                      <a:pPr algn="l" rtl="0" fontAlgn="b"/>
                      <a:r>
                        <a:rPr lang="en-US" sz="1000" b="0" i="0" u="none" strike="noStrike">
                          <a:solidFill>
                            <a:srgbClr val="000000"/>
                          </a:solidFill>
                          <a:effectLst/>
                          <a:latin typeface="Century Gothic" panose="020B0502020202020204" pitchFamily="34" charset="0"/>
                        </a:rPr>
                        <a:t>Compensation of Employees</a:t>
                      </a:r>
                    </a:p>
                  </a:txBody>
                  <a:tcPr marL="5468" marR="5468" marT="546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136,963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139,937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- 2,974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102%</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591,093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561,887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29,206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95%</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5232775"/>
                  </a:ext>
                </a:extLst>
              </a:tr>
              <a:tr h="368433">
                <a:tc>
                  <a:txBody>
                    <a:bodyPr/>
                    <a:lstStyle/>
                    <a:p>
                      <a:pPr algn="l" rtl="0" fontAlgn="b"/>
                      <a:r>
                        <a:rPr lang="en-US" sz="1000" b="0" i="0" u="none" strike="noStrike">
                          <a:solidFill>
                            <a:srgbClr val="000000"/>
                          </a:solidFill>
                          <a:effectLst/>
                          <a:latin typeface="Century Gothic" panose="020B0502020202020204" pitchFamily="34" charset="0"/>
                        </a:rPr>
                        <a:t>Goods and Services</a:t>
                      </a:r>
                    </a:p>
                  </a:txBody>
                  <a:tcPr marL="5468" marR="5468" marT="546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106,178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181,728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- 75,550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171%</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483,125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422,375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60,750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87%</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7488406"/>
                  </a:ext>
                </a:extLst>
              </a:tr>
              <a:tr h="276634">
                <a:tc>
                  <a:txBody>
                    <a:bodyPr/>
                    <a:lstStyle/>
                    <a:p>
                      <a:pPr algn="l" rtl="0" fontAlgn="b"/>
                      <a:r>
                        <a:rPr lang="en-US" sz="1000" b="0" i="0" u="none" strike="noStrike" dirty="0">
                          <a:solidFill>
                            <a:srgbClr val="000000"/>
                          </a:solidFill>
                          <a:effectLst/>
                          <a:latin typeface="Century Gothic" panose="020B0502020202020204" pitchFamily="34" charset="0"/>
                        </a:rPr>
                        <a:t>Transfers and Subsidies</a:t>
                      </a:r>
                    </a:p>
                  </a:txBody>
                  <a:tcPr marL="5468" marR="5468" marT="546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457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4,619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- 4,162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1011%</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11,037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8,780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2,257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80%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0180268"/>
                  </a:ext>
                </a:extLst>
              </a:tr>
              <a:tr h="276634">
                <a:tc>
                  <a:txBody>
                    <a:bodyPr/>
                    <a:lstStyle/>
                    <a:p>
                      <a:pPr algn="l" rtl="0" fontAlgn="b"/>
                      <a:r>
                        <a:rPr lang="en-US" sz="1000" b="0" i="0" u="none" strike="noStrike">
                          <a:solidFill>
                            <a:srgbClr val="000000"/>
                          </a:solidFill>
                          <a:effectLst/>
                          <a:latin typeface="Century Gothic" panose="020B0502020202020204" pitchFamily="34" charset="0"/>
                        </a:rPr>
                        <a:t>Payments for Capital Assets</a:t>
                      </a:r>
                    </a:p>
                  </a:txBody>
                  <a:tcPr marL="5468" marR="5468" marT="546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1,921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3,202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-1,281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167%</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40,024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17,627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22,397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44%</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9622661"/>
                  </a:ext>
                </a:extLst>
              </a:tr>
              <a:tr h="260735">
                <a:tc>
                  <a:txBody>
                    <a:bodyPr/>
                    <a:lstStyle/>
                    <a:p>
                      <a:pPr algn="l" rtl="0" fontAlgn="b"/>
                      <a:r>
                        <a:rPr lang="en-US" sz="1000" b="0" i="0" u="none" strike="noStrike">
                          <a:solidFill>
                            <a:srgbClr val="000000"/>
                          </a:solidFill>
                          <a:effectLst/>
                          <a:latin typeface="Century Gothic" panose="020B0502020202020204" pitchFamily="34" charset="0"/>
                        </a:rPr>
                        <a:t>Payments for Financial Assets</a:t>
                      </a:r>
                    </a:p>
                  </a:txBody>
                  <a:tcPr marL="5468" marR="5468" marT="546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                      -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                    -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227</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entury Gothic" panose="020B0502020202020204" pitchFamily="34" charset="0"/>
                        </a:rPr>
                        <a:t>334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entury Gothic" panose="020B0502020202020204" pitchFamily="34" charset="0"/>
                        </a:rPr>
                        <a:t>-107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5373119"/>
                  </a:ext>
                </a:extLst>
              </a:tr>
              <a:tr h="305251">
                <a:tc>
                  <a:txBody>
                    <a:bodyPr/>
                    <a:lstStyle/>
                    <a:p>
                      <a:pPr algn="l" rtl="0" fontAlgn="b"/>
                      <a:r>
                        <a:rPr lang="en-US" sz="1000" b="1" i="0" u="none" strike="noStrike">
                          <a:solidFill>
                            <a:srgbClr val="000000"/>
                          </a:solidFill>
                          <a:effectLst/>
                          <a:latin typeface="Century Gothic" panose="020B0502020202020204" pitchFamily="34" charset="0"/>
                        </a:rPr>
                        <a:t>TOTAL</a:t>
                      </a:r>
                    </a:p>
                  </a:txBody>
                  <a:tcPr marL="5468" marR="5468" marT="5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245,519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329,486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-83,967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134%</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1,125,506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1,011,003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entury Gothic" panose="020B0502020202020204" pitchFamily="34" charset="0"/>
                        </a:rPr>
                        <a:t>          114,503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entury Gothic" panose="020B0502020202020204" pitchFamily="34" charset="0"/>
                        </a:rPr>
                        <a:t>90%</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4493302"/>
                  </a:ext>
                </a:extLst>
              </a:tr>
            </a:tbl>
          </a:graphicData>
        </a:graphic>
      </p:graphicFrame>
    </p:spTree>
    <p:extLst>
      <p:ext uri="{BB962C8B-B14F-4D97-AF65-F5344CB8AC3E}">
        <p14:creationId xmlns:p14="http://schemas.microsoft.com/office/powerpoint/2010/main" val="40353235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55048" y="1059531"/>
            <a:ext cx="8188952" cy="423644"/>
          </a:xfrm>
        </p:spPr>
        <p:txBody>
          <a:bodyPr/>
          <a:lstStyle/>
          <a:p>
            <a:pPr algn="l"/>
            <a:r>
              <a:rPr lang="en-ZA" altLang="en-US" sz="1600" b="1" dirty="0">
                <a:latin typeface="Arial" pitchFamily="34" charset="0"/>
                <a:cs typeface="Arial" pitchFamily="34" charset="0"/>
              </a:rPr>
              <a:t>BRIEF SUMMARY OF THE UNDER/OVER EXPENDITURE PER PROGRAMME  </a:t>
            </a:r>
          </a:p>
        </p:txBody>
      </p:sp>
      <p:sp>
        <p:nvSpPr>
          <p:cNvPr id="5123" name="Content Placeholder 2"/>
          <p:cNvSpPr>
            <a:spLocks noGrp="1"/>
          </p:cNvSpPr>
          <p:nvPr>
            <p:ph idx="1"/>
          </p:nvPr>
        </p:nvSpPr>
        <p:spPr>
          <a:xfrm>
            <a:off x="283675" y="1584325"/>
            <a:ext cx="8576650" cy="5045075"/>
          </a:xfrm>
          <a:noFill/>
        </p:spPr>
        <p:txBody>
          <a:bodyPr>
            <a:normAutofit fontScale="92500" lnSpcReduction="20000"/>
          </a:bodyPr>
          <a:lstStyle/>
          <a:p>
            <a:pPr marL="0" marR="0" indent="0" algn="just">
              <a:lnSpc>
                <a:spcPct val="115000"/>
              </a:lnSpc>
              <a:spcBef>
                <a:spcPts val="0"/>
              </a:spcBef>
              <a:spcAft>
                <a:spcPts val="0"/>
              </a:spcAft>
              <a:buNone/>
            </a:pPr>
            <a:r>
              <a:rPr lang="en-GB" sz="2000" dirty="0">
                <a:latin typeface="Arial" panose="020B0604020202020204" pitchFamily="34" charset="0"/>
                <a:ea typeface="Calibri" panose="020F0502020204030204" pitchFamily="34" charset="0"/>
              </a:rPr>
              <a:t>4</a:t>
            </a:r>
            <a:r>
              <a:rPr lang="en-GB" sz="2000" baseline="30000" dirty="0">
                <a:latin typeface="Arial" panose="020B0604020202020204" pitchFamily="34" charset="0"/>
                <a:ea typeface="Calibri" panose="020F0502020204030204" pitchFamily="34" charset="0"/>
              </a:rPr>
              <a:t>th </a:t>
            </a:r>
            <a:r>
              <a:rPr lang="en-GB" sz="2000" dirty="0">
                <a:latin typeface="Arial" panose="020B0604020202020204" pitchFamily="34" charset="0"/>
                <a:ea typeface="Calibri" panose="020F0502020204030204" pitchFamily="34" charset="0"/>
              </a:rPr>
              <a:t>Quarter Target Progress:</a:t>
            </a:r>
          </a:p>
          <a:p>
            <a:pPr marL="0" marR="0" indent="0" algn="just">
              <a:lnSpc>
                <a:spcPct val="115000"/>
              </a:lnSpc>
              <a:spcBef>
                <a:spcPts val="0"/>
              </a:spcBef>
              <a:spcAft>
                <a:spcPts val="0"/>
              </a:spcAft>
              <a:buNone/>
            </a:pPr>
            <a:r>
              <a:rPr lang="en-GB" sz="2300" b="0" dirty="0">
                <a:latin typeface="Arial" panose="020B0604020202020204" pitchFamily="34" charset="0"/>
                <a:ea typeface="Calibri" panose="020F0502020204030204" pitchFamily="34" charset="0"/>
              </a:rPr>
              <a:t>The department projected expenditure is R245 million, spent R329 million which equates to 134% in the </a:t>
            </a:r>
            <a:r>
              <a:rPr kumimoji="0" lang="en-GB"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fourth</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a:t>
            </a:r>
            <a:r>
              <a:rPr lang="en-GB" sz="2300" b="0" dirty="0">
                <a:latin typeface="Arial" panose="020B0604020202020204" pitchFamily="34" charset="0"/>
                <a:ea typeface="Calibri" panose="020F0502020204030204" pitchFamily="34" charset="0"/>
              </a:rPr>
              <a:t>quarter.</a:t>
            </a:r>
          </a:p>
          <a:p>
            <a:pPr marL="0" marR="0" indent="0" algn="just">
              <a:lnSpc>
                <a:spcPct val="115000"/>
              </a:lnSpc>
              <a:spcBef>
                <a:spcPts val="0"/>
              </a:spcBef>
              <a:spcAft>
                <a:spcPts val="0"/>
              </a:spcAft>
              <a:buNone/>
            </a:pPr>
            <a:r>
              <a:rPr lang="en-GB" sz="2000" dirty="0">
                <a:latin typeface="Arial" panose="020B0604020202020204" pitchFamily="34" charset="0"/>
                <a:ea typeface="Calibri" panose="020F0502020204030204" pitchFamily="34" charset="0"/>
              </a:rPr>
              <a:t>Expenditure to Date:</a:t>
            </a:r>
          </a:p>
          <a:p>
            <a:pPr marL="358775" marR="0" indent="-358775" algn="just">
              <a:lnSpc>
                <a:spcPct val="115000"/>
              </a:lnSpc>
              <a:spcBef>
                <a:spcPts val="0"/>
              </a:spcBef>
              <a:spcAft>
                <a:spcPts val="0"/>
              </a:spcAft>
              <a:buNone/>
            </a:pPr>
            <a:r>
              <a:rPr lang="en-GB" sz="2400" b="0" dirty="0">
                <a:effectLst/>
                <a:latin typeface="Arial" panose="020B0604020202020204" pitchFamily="34" charset="0"/>
                <a:ea typeface="Calibri" panose="020F0502020204030204" pitchFamily="34" charset="0"/>
              </a:rPr>
              <a:t>- 	The Department’s total allocated adjusted budget is R1 125 billion. Overall, the department has spent R1 011 billion which is equivalent to 90% of its total allocated budget for the 2022/23 Financial Year. </a:t>
            </a:r>
          </a:p>
          <a:p>
            <a:pPr marL="358775" marR="0" indent="-358775" algn="just">
              <a:lnSpc>
                <a:spcPct val="115000"/>
              </a:lnSpc>
              <a:spcBef>
                <a:spcPts val="0"/>
              </a:spcBef>
              <a:spcAft>
                <a:spcPts val="0"/>
              </a:spcAft>
              <a:buNone/>
            </a:pPr>
            <a:r>
              <a:rPr lang="en-GB" sz="2400" b="0" dirty="0">
                <a:effectLst/>
                <a:latin typeface="Arial" panose="020B0604020202020204" pitchFamily="34" charset="0"/>
                <a:ea typeface="Calibri" panose="020F0502020204030204" pitchFamily="34" charset="0"/>
              </a:rPr>
              <a:t>- 	Administration (Programme 1) has spent R290 million that is equivalent to 103% of its allocated budget. This will be corrected during Financial year end shift and Virement.</a:t>
            </a:r>
          </a:p>
          <a:p>
            <a:pPr marL="358775" indent="-358775" algn="just">
              <a:lnSpc>
                <a:spcPct val="115000"/>
              </a:lnSpc>
              <a:spcBef>
                <a:spcPts val="0"/>
              </a:spcBef>
              <a:buNone/>
            </a:pPr>
            <a:r>
              <a:rPr lang="en-GB" sz="2400" b="0" dirty="0">
                <a:latin typeface="Arial" panose="020B0604020202020204" pitchFamily="34" charset="0"/>
              </a:rPr>
              <a:t>- 	Agriculture and Rural Development (Programme 2) has spent R389 million that is equivalent to 78% of its allocated budget</a:t>
            </a:r>
          </a:p>
          <a:p>
            <a:pPr marL="358775" indent="-358775" algn="just">
              <a:lnSpc>
                <a:spcPct val="115000"/>
              </a:lnSpc>
              <a:spcBef>
                <a:spcPts val="0"/>
              </a:spcBef>
              <a:buNone/>
            </a:pPr>
            <a:r>
              <a:rPr lang="en-GB" sz="2400" b="0" dirty="0">
                <a:effectLst/>
                <a:latin typeface="Arial" panose="020B0604020202020204" pitchFamily="34" charset="0"/>
                <a:ea typeface="Calibri" panose="020F0502020204030204" pitchFamily="34" charset="0"/>
              </a:rPr>
              <a:t>- 	Environmental Affairs (Programme 3) has spent R332 million that is equivalent to 96% of its adjusted budget</a:t>
            </a:r>
            <a:endParaRPr lang="en-US" sz="2300" b="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a:xfrm>
            <a:off x="8345346" y="6356350"/>
            <a:ext cx="34145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8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872842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38151" y="1125188"/>
            <a:ext cx="8163370" cy="469076"/>
          </a:xfrm>
        </p:spPr>
        <p:txBody>
          <a:bodyPr/>
          <a:lstStyle/>
          <a:p>
            <a:pPr algn="l"/>
            <a:r>
              <a:rPr lang="en-ZA" altLang="en-US" sz="1600" b="1" dirty="0">
                <a:latin typeface="Arial" pitchFamily="34" charset="0"/>
                <a:cs typeface="Arial" pitchFamily="34" charset="0"/>
              </a:rPr>
              <a:t>BRIEF SUMMARY OF THE UNDER/OVER EXPENDITURE PER ECONOMIC CLASSIFICATION</a:t>
            </a:r>
          </a:p>
        </p:txBody>
      </p:sp>
      <p:sp>
        <p:nvSpPr>
          <p:cNvPr id="5123" name="Content Placeholder 2"/>
          <p:cNvSpPr>
            <a:spLocks noGrp="1"/>
          </p:cNvSpPr>
          <p:nvPr>
            <p:ph idx="1"/>
          </p:nvPr>
        </p:nvSpPr>
        <p:spPr>
          <a:xfrm>
            <a:off x="262550" y="1594264"/>
            <a:ext cx="8576650" cy="4989105"/>
          </a:xfrm>
          <a:noFill/>
        </p:spPr>
        <p:txBody>
          <a:bodyPr>
            <a:noAutofit/>
          </a:bodyPr>
          <a:lstStyle/>
          <a:p>
            <a:pPr marL="0" indent="0" algn="just">
              <a:lnSpc>
                <a:spcPct val="115000"/>
              </a:lnSpc>
              <a:spcAft>
                <a:spcPts val="0"/>
              </a:spcAft>
              <a:buNone/>
            </a:pPr>
            <a:r>
              <a:rPr lang="en-GB" sz="2000" b="1" dirty="0">
                <a:ea typeface="Times New Roman"/>
                <a:cs typeface="Calibri" panose="020F0502020204030204" pitchFamily="34" charset="0"/>
              </a:rPr>
              <a:t>Compensation of Employees:</a:t>
            </a:r>
          </a:p>
          <a:p>
            <a:pPr marL="0" marR="0" lvl="0" indent="0" algn="just" defTabSz="685800" rtl="0" eaLnBrk="1" fontAlgn="auto" latinLnBrk="0" hangingPunct="1">
              <a:lnSpc>
                <a:spcPct val="115000"/>
              </a:lnSpc>
              <a:spcBef>
                <a:spcPts val="0"/>
              </a:spcBef>
              <a:spcAft>
                <a:spcPts val="0"/>
              </a:spcAft>
              <a:buClrTx/>
              <a:buSzTx/>
              <a:buFont typeface="Arial" panose="020B0604020202020204" pitchFamily="34" charset="0"/>
              <a:buNone/>
              <a:tabLst/>
              <a:defRPr/>
            </a:pPr>
            <a:r>
              <a:rPr lang="en-GB" sz="1900" dirty="0">
                <a:solidFill>
                  <a:prstClr val="black"/>
                </a:solidFill>
                <a:latin typeface="Arial" panose="020B0604020202020204" pitchFamily="34" charset="0"/>
                <a:ea typeface="Calibri" panose="020F0502020204030204" pitchFamily="34" charset="0"/>
              </a:rPr>
              <a:t>4</a:t>
            </a:r>
            <a:r>
              <a:rPr lang="en-GB" sz="1900" baseline="30000" dirty="0">
                <a:solidFill>
                  <a:prstClr val="black"/>
                </a:solidFill>
                <a:latin typeface="Arial" panose="020B0604020202020204" pitchFamily="34" charset="0"/>
                <a:ea typeface="Calibri" panose="020F0502020204030204" pitchFamily="34" charset="0"/>
              </a:rPr>
              <a:t>th</a:t>
            </a:r>
            <a:r>
              <a:rPr lang="en-GB" sz="1900" dirty="0">
                <a:solidFill>
                  <a:prstClr val="black"/>
                </a:solidFill>
                <a:latin typeface="Arial" panose="020B0604020202020204" pitchFamily="34" charset="0"/>
                <a:ea typeface="Calibri" panose="020F0502020204030204" pitchFamily="34" charset="0"/>
              </a:rPr>
              <a:t> </a:t>
            </a:r>
            <a:r>
              <a:rPr kumimoji="0" lang="en-GB" sz="19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Quarter Target Progress:</a:t>
            </a:r>
          </a:p>
          <a:p>
            <a:pPr marL="0" marR="0" lvl="0" indent="0" algn="just" defTabSz="685800" rtl="0" eaLnBrk="1" fontAlgn="auto" latinLnBrk="0" hangingPunct="1">
              <a:lnSpc>
                <a:spcPct val="115000"/>
              </a:lnSpc>
              <a:spcBef>
                <a:spcPts val="0"/>
              </a:spcBef>
              <a:spcAft>
                <a:spcPts val="0"/>
              </a:spcAft>
              <a:buClrTx/>
              <a:buSzTx/>
              <a:buFont typeface="Arial" panose="020B0604020202020204" pitchFamily="34" charset="0"/>
              <a:buNone/>
              <a:tabLst/>
              <a:defRPr/>
            </a:pP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The department projected expenditure for the 4</a:t>
            </a:r>
            <a:r>
              <a:rPr kumimoji="0" lang="en-GB" sz="2000" b="0" i="0" u="none" strike="noStrike" kern="1200" cap="none" spc="0" normalizeH="0" baseline="30000" noProof="0" dirty="0">
                <a:ln>
                  <a:noFill/>
                </a:ln>
                <a:solidFill>
                  <a:prstClr val="black"/>
                </a:solidFill>
                <a:effectLst/>
                <a:uLnTx/>
                <a:uFillTx/>
                <a:latin typeface="Arial" panose="020B0604020202020204" pitchFamily="34" charset="0"/>
                <a:ea typeface="Calibri" panose="020F0502020204030204" pitchFamily="34" charset="0"/>
                <a:cs typeface="+mn-cs"/>
              </a:rPr>
              <a:t>th</a:t>
            </a:r>
            <a:r>
              <a:rPr lang="en-GB" sz="2000" b="0" dirty="0">
                <a:solidFill>
                  <a:prstClr val="black"/>
                </a:solidFill>
                <a:latin typeface="Arial" panose="020B0604020202020204" pitchFamily="34" charset="0"/>
                <a:ea typeface="Calibri" panose="020F0502020204030204" pitchFamily="34" charset="0"/>
              </a:rPr>
              <a:t> </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quarter is R136 million,  spent R139 million which is equates to 102% in the fourth quarter.</a:t>
            </a:r>
            <a:endParaRPr lang="en-GB" sz="2000" b="0" dirty="0">
              <a:solidFill>
                <a:prstClr val="black"/>
              </a:solidFill>
              <a:latin typeface="Arial" panose="020B0604020202020204" pitchFamily="34" charset="0"/>
              <a:ea typeface="Calibri" panose="020F0502020204030204" pitchFamily="34" charset="0"/>
            </a:endParaRPr>
          </a:p>
          <a:p>
            <a:pPr marL="0" marR="0" lvl="0" indent="0" algn="just" defTabSz="685800" rtl="0" eaLnBrk="1" fontAlgn="auto" latinLnBrk="0" hangingPunct="1">
              <a:lnSpc>
                <a:spcPct val="115000"/>
              </a:lnSpc>
              <a:spcBef>
                <a:spcPts val="0"/>
              </a:spcBef>
              <a:spcAft>
                <a:spcPts val="0"/>
              </a:spcAft>
              <a:buClrTx/>
              <a:buSzTx/>
              <a:buFont typeface="Arial" panose="020B0604020202020204" pitchFamily="34" charset="0"/>
              <a:buNone/>
              <a:tabLst/>
              <a:defRPr/>
            </a:pPr>
            <a:endParaRPr lang="en-GB" sz="2000" dirty="0">
              <a:solidFill>
                <a:srgbClr val="FF0000"/>
              </a:solidFill>
              <a:latin typeface="Arial" panose="020B0604020202020204" pitchFamily="34" charset="0"/>
              <a:ea typeface="Calibri" panose="020F0502020204030204" pitchFamily="34" charset="0"/>
            </a:endParaRPr>
          </a:p>
          <a:p>
            <a:pPr marL="0" indent="0" algn="just">
              <a:lnSpc>
                <a:spcPct val="115000"/>
              </a:lnSpc>
              <a:spcBef>
                <a:spcPts val="0"/>
              </a:spcBef>
              <a:buNone/>
              <a:defRPr/>
            </a:pPr>
            <a:r>
              <a:rPr lang="en-GB" sz="2000" dirty="0">
                <a:latin typeface="Arial" panose="020B0604020202020204" pitchFamily="34" charset="0"/>
                <a:ea typeface="Calibri" panose="020F0502020204030204" pitchFamily="34" charset="0"/>
              </a:rPr>
              <a:t>Expenditure to Date:</a:t>
            </a:r>
          </a:p>
          <a:p>
            <a:pPr marL="0" algn="just">
              <a:lnSpc>
                <a:spcPct val="115000"/>
              </a:lnSpc>
              <a:spcBef>
                <a:spcPts val="0"/>
              </a:spcBef>
            </a:pPr>
            <a:r>
              <a:rPr lang="en-GB" b="0" dirty="0">
                <a:effectLst/>
                <a:latin typeface="Arial" panose="020B0604020202020204" pitchFamily="34" charset="0"/>
                <a:ea typeface="Calibri" panose="020F0502020204030204" pitchFamily="34" charset="0"/>
                <a:cs typeface="Times New Roman" panose="02020603050405020304" pitchFamily="18" charset="0"/>
              </a:rPr>
              <a:t>The department has spent R562 million of its R591 million allocated adjusted budget, which is equivalent to 95% of its allocation. </a:t>
            </a:r>
            <a:r>
              <a:rPr lang="en-GB" b="0" dirty="0">
                <a:latin typeface="Arial" panose="020B0604020202020204" pitchFamily="34" charset="0"/>
                <a:cs typeface="Times New Roman" panose="02020603050405020304" pitchFamily="18" charset="0"/>
              </a:rPr>
              <a:t>The underspending can be attributed to SMS notch progression not yet paid, vacancies at Financial year end not filled. The Department did not fill its critical posts created on the new proposed organisational structure, the new organisation structure is reviewed before the Adjustment Budget but was not approved by the MEC to be implemented. The additional budget allocated during the Adjustment Budget to fill these critical posts amount to R19 million and could not be spent.</a:t>
            </a:r>
            <a:endParaRPr lang="en-ZA" b="0" dirty="0">
              <a:latin typeface="Arial" panose="020B0604020202020204" pitchFamily="34" charset="0"/>
              <a:cs typeface="Times New Roman" panose="02020603050405020304" pitchFamily="18" charset="0"/>
            </a:endParaRPr>
          </a:p>
          <a:p>
            <a:pPr marL="0" marR="0" algn="just">
              <a:lnSpc>
                <a:spcPct val="115000"/>
              </a:lnSpc>
              <a:spcBef>
                <a:spcPts val="0"/>
              </a:spcBef>
              <a:spcAft>
                <a:spcPts val="0"/>
              </a:spcAft>
            </a:pP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a:xfrm>
            <a:off x="8368496" y="6356350"/>
            <a:ext cx="3183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8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14</a:t>
            </a:fld>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247708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38151" y="1125188"/>
            <a:ext cx="8163370" cy="469076"/>
          </a:xfrm>
        </p:spPr>
        <p:txBody>
          <a:bodyPr/>
          <a:lstStyle/>
          <a:p>
            <a:pPr algn="l"/>
            <a:r>
              <a:rPr lang="en-ZA" altLang="en-US" sz="1600" b="1" dirty="0">
                <a:latin typeface="Arial" pitchFamily="34" charset="0"/>
                <a:cs typeface="Arial" pitchFamily="34" charset="0"/>
              </a:rPr>
              <a:t>BRIEF SUMMARY OF THE UNDER/OVER EXPENDITURE PER ECONOMIC CLASSIFICATION</a:t>
            </a:r>
          </a:p>
        </p:txBody>
      </p:sp>
      <p:sp>
        <p:nvSpPr>
          <p:cNvPr id="5123" name="Content Placeholder 2"/>
          <p:cNvSpPr>
            <a:spLocks noGrp="1"/>
          </p:cNvSpPr>
          <p:nvPr>
            <p:ph idx="1"/>
          </p:nvPr>
        </p:nvSpPr>
        <p:spPr>
          <a:xfrm>
            <a:off x="262550" y="1594264"/>
            <a:ext cx="8576650" cy="4989105"/>
          </a:xfrm>
          <a:noFill/>
        </p:spPr>
        <p:txBody>
          <a:bodyPr>
            <a:noAutofit/>
          </a:bodyPr>
          <a:lstStyle/>
          <a:p>
            <a:pPr marL="0" marR="0" indent="0" algn="just">
              <a:lnSpc>
                <a:spcPct val="115000"/>
              </a:lnSpc>
              <a:spcBef>
                <a:spcPts val="0"/>
              </a:spcBef>
              <a:spcAft>
                <a:spcPts val="0"/>
              </a:spcAft>
              <a:buNone/>
            </a:pPr>
            <a:r>
              <a:rPr lang="en-GB" dirty="0">
                <a:ea typeface="Times New Roman"/>
                <a:cs typeface="Calibri" panose="020F0502020204030204" pitchFamily="34" charset="0"/>
              </a:rPr>
              <a:t>Goods and Services:</a:t>
            </a:r>
          </a:p>
          <a:p>
            <a:pPr marL="0" marR="0" indent="0" algn="just">
              <a:lnSpc>
                <a:spcPct val="115000"/>
              </a:lnSpc>
              <a:spcBef>
                <a:spcPts val="0"/>
              </a:spcBef>
              <a:spcAft>
                <a:spcPts val="0"/>
              </a:spcAft>
              <a:buNone/>
            </a:pPr>
            <a:r>
              <a:rPr lang="en-US" dirty="0">
                <a:ea typeface="Times New Roman"/>
                <a:cs typeface="Calibri" panose="020F0502020204030204" pitchFamily="34" charset="0"/>
              </a:rPr>
              <a:t>4th Quarter Target Progress:</a:t>
            </a:r>
          </a:p>
          <a:p>
            <a:pPr marL="0" marR="0" lvl="0" indent="0" algn="just" defTabSz="685800" rtl="0" eaLnBrk="1" fontAlgn="auto" latinLnBrk="0" hangingPunct="1">
              <a:lnSpc>
                <a:spcPct val="115000"/>
              </a:lnSpc>
              <a:spcBef>
                <a:spcPts val="0"/>
              </a:spcBef>
              <a:spcAft>
                <a:spcPts val="0"/>
              </a:spcAft>
              <a:buClrTx/>
              <a:buSzTx/>
              <a:buFont typeface="Arial" panose="020B0604020202020204" pitchFamily="34" charset="0"/>
              <a:buNone/>
              <a:tabLst/>
              <a:defRPr/>
            </a:pPr>
            <a:r>
              <a:rPr kumimoji="0" lang="en-GB"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The </a:t>
            </a:r>
            <a:r>
              <a:rPr lang="en-GB" b="0" dirty="0">
                <a:solidFill>
                  <a:prstClr val="black"/>
                </a:solidFill>
                <a:latin typeface="Arial" panose="020B0604020202020204" pitchFamily="34" charset="0"/>
                <a:ea typeface="Calibri" panose="020F0502020204030204" pitchFamily="34" charset="0"/>
              </a:rPr>
              <a:t>D</a:t>
            </a:r>
            <a:r>
              <a:rPr kumimoji="0" lang="en-GB"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mn-cs"/>
              </a:rPr>
              <a:t>epartment</a:t>
            </a:r>
            <a:r>
              <a:rPr kumimoji="0" lang="en-GB"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projected expenditure for 4</a:t>
            </a:r>
            <a:r>
              <a:rPr kumimoji="0" lang="en-GB" b="0" i="0" u="none" strike="noStrike" kern="1200" cap="none" spc="0" normalizeH="0" baseline="30000" noProof="0" dirty="0">
                <a:ln>
                  <a:noFill/>
                </a:ln>
                <a:solidFill>
                  <a:prstClr val="black"/>
                </a:solidFill>
                <a:effectLst/>
                <a:uLnTx/>
                <a:uFillTx/>
                <a:latin typeface="Arial" panose="020B0604020202020204" pitchFamily="34" charset="0"/>
                <a:ea typeface="Calibri" panose="020F0502020204030204" pitchFamily="34" charset="0"/>
                <a:cs typeface="+mn-cs"/>
              </a:rPr>
              <a:t>th</a:t>
            </a:r>
            <a:r>
              <a:rPr lang="en-GB" b="0" dirty="0">
                <a:solidFill>
                  <a:prstClr val="black"/>
                </a:solidFill>
                <a:latin typeface="Arial" panose="020B0604020202020204" pitchFamily="34" charset="0"/>
                <a:ea typeface="Calibri" panose="020F0502020204030204" pitchFamily="34" charset="0"/>
              </a:rPr>
              <a:t> </a:t>
            </a:r>
            <a:r>
              <a:rPr kumimoji="0" lang="en-GB"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quarter is R106 million,  spent    R181 million which is equates to 171% in the fourth quarter. </a:t>
            </a: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The 34% over expenditure recorded in the 4th Quarter can be attributed to the delivery of goods and service increased, and project finalised in the 4th quarter of the 2022-2023 FY. </a:t>
            </a:r>
          </a:p>
          <a:p>
            <a:pPr marL="0" indent="0" algn="just">
              <a:lnSpc>
                <a:spcPct val="115000"/>
              </a:lnSpc>
              <a:spcBef>
                <a:spcPts val="0"/>
              </a:spcBef>
              <a:buNone/>
            </a:pPr>
            <a:r>
              <a:rPr lang="en-US" dirty="0">
                <a:solidFill>
                  <a:srgbClr val="FF0000"/>
                </a:solidFill>
                <a:ea typeface="Times New Roman"/>
                <a:cs typeface="Calibri" panose="020F0502020204030204" pitchFamily="34" charset="0"/>
              </a:rPr>
              <a:t> </a:t>
            </a:r>
            <a:r>
              <a:rPr lang="en-GB" dirty="0">
                <a:latin typeface="Arial" panose="020B0604020202020204" pitchFamily="34" charset="0"/>
                <a:ea typeface="Calibri" panose="020F0502020204030204" pitchFamily="34" charset="0"/>
              </a:rPr>
              <a:t>Expenditure to Date:</a:t>
            </a:r>
          </a:p>
          <a:p>
            <a:pPr marL="0" marR="0" indent="0" algn="just">
              <a:lnSpc>
                <a:spcPct val="115000"/>
              </a:lnSpc>
              <a:spcBef>
                <a:spcPts val="750"/>
              </a:spcBef>
              <a:spcAft>
                <a:spcPts val="1000"/>
              </a:spcAft>
              <a:buNone/>
            </a:pPr>
            <a:r>
              <a:rPr lang="en-GB" b="0" dirty="0">
                <a:effectLst/>
                <a:latin typeface="Arial" panose="020B0604020202020204" pitchFamily="34" charset="0"/>
                <a:ea typeface="Calibri" panose="020F0502020204030204" pitchFamily="34" charset="0"/>
              </a:rPr>
              <a:t>The Department has spent R422 million of its R483 million allocated adjusted budget that is equivalent to 87% of its allocation. </a:t>
            </a:r>
            <a:r>
              <a:rPr lang="en-US" b="0" dirty="0">
                <a:effectLst/>
                <a:latin typeface="Arial" panose="020B0604020202020204" pitchFamily="34" charset="0"/>
                <a:ea typeface="Calibri" panose="020F0502020204030204" pitchFamily="34" charset="0"/>
              </a:rPr>
              <a:t>Underspending can be attributed to procurement process finalised, but delivery of good and services could not be finalised at financial year end, the main underspending was for Conditional Grant projects under Famer Support and Development relating to good and services (R56,9 million underspending) and machinery and equipment (R8 million underspending). </a:t>
            </a:r>
            <a:endParaRPr kumimoji="0" lang="en-US"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a:xfrm>
            <a:off x="8391646" y="6356350"/>
            <a:ext cx="295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8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15</a:t>
            </a:fld>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9268564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38151" y="1125188"/>
            <a:ext cx="8163370" cy="469076"/>
          </a:xfrm>
        </p:spPr>
        <p:txBody>
          <a:bodyPr/>
          <a:lstStyle/>
          <a:p>
            <a:pPr algn="l"/>
            <a:r>
              <a:rPr lang="en-ZA" altLang="en-US" sz="1600" b="1" dirty="0">
                <a:latin typeface="Arial" pitchFamily="34" charset="0"/>
                <a:cs typeface="Arial" pitchFamily="34" charset="0"/>
              </a:rPr>
              <a:t>BRIEF SUMMARY OF THE UNDER/OVER EXPENDITURE PER ECONOMIC CLASSIFICATION</a:t>
            </a:r>
          </a:p>
        </p:txBody>
      </p:sp>
      <p:sp>
        <p:nvSpPr>
          <p:cNvPr id="5123" name="Content Placeholder 2"/>
          <p:cNvSpPr>
            <a:spLocks noGrp="1"/>
          </p:cNvSpPr>
          <p:nvPr>
            <p:ph idx="1"/>
          </p:nvPr>
        </p:nvSpPr>
        <p:spPr>
          <a:xfrm>
            <a:off x="457200" y="1868895"/>
            <a:ext cx="8576650" cy="4989105"/>
          </a:xfrm>
          <a:noFill/>
        </p:spPr>
        <p:txBody>
          <a:bodyPr>
            <a:noAutofit/>
          </a:bodyPr>
          <a:lstStyle/>
          <a:p>
            <a:pPr marL="0" marR="0" indent="0" algn="just">
              <a:lnSpc>
                <a:spcPct val="115000"/>
              </a:lnSpc>
              <a:spcBef>
                <a:spcPts val="0"/>
              </a:spcBef>
              <a:spcAft>
                <a:spcPts val="0"/>
              </a:spcAft>
              <a:buNone/>
            </a:pPr>
            <a:r>
              <a:rPr lang="en-US" sz="2000" dirty="0">
                <a:latin typeface="Arial" panose="020B0604020202020204" pitchFamily="34" charset="0"/>
              </a:rPr>
              <a:t>Expenditure to Date:</a:t>
            </a:r>
          </a:p>
          <a:p>
            <a:pPr marL="0" indent="0" algn="just">
              <a:lnSpc>
                <a:spcPct val="115000"/>
              </a:lnSpc>
              <a:spcAft>
                <a:spcPts val="1000"/>
              </a:spcAft>
              <a:buNone/>
            </a:pPr>
            <a:r>
              <a:rPr lang="en-US" b="0" dirty="0">
                <a:latin typeface="Arial" panose="020B0604020202020204" pitchFamily="34" charset="0"/>
              </a:rPr>
              <a:t>Procurement done for Research and Technology Development Services was finalised, but delivery could not take place because equipment procured needed to be imported and could not be delivered at financial year end (R8,1 million). Previously reported reasons for the under expenditure also contributed to the Department ability to spend all its allocated budget for the 2022-2023 Financial year. These were impacted by the Constitutional Court judgment regarding preferential procurement regulations of 2017 on procurement. The CASP and Ilima/Letsema conditional grants first tranche payments were received on 22</a:t>
            </a:r>
            <a:r>
              <a:rPr lang="en-US" b="0" baseline="30000" dirty="0">
                <a:latin typeface="Arial" panose="020B0604020202020204" pitchFamily="34" charset="0"/>
              </a:rPr>
              <a:t>nd</a:t>
            </a:r>
            <a:r>
              <a:rPr lang="en-US" b="0" dirty="0">
                <a:latin typeface="Arial" panose="020B0604020202020204" pitchFamily="34" charset="0"/>
              </a:rPr>
              <a:t>  August 2022. Land Care Grant was only approved in November 2022. The Department will apply for a Roll over request for the already committed funds. </a:t>
            </a:r>
          </a:p>
          <a:p>
            <a:pPr marL="0" marR="0" indent="0" algn="just">
              <a:lnSpc>
                <a:spcPct val="115000"/>
              </a:lnSpc>
              <a:spcBef>
                <a:spcPts val="0"/>
              </a:spcBef>
              <a:spcAft>
                <a:spcPts val="0"/>
              </a:spcAft>
              <a:buNone/>
            </a:pPr>
            <a:endPar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a:xfrm>
            <a:off x="8391646" y="6356350"/>
            <a:ext cx="295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8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16</a:t>
            </a:fld>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805161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1118846"/>
            <a:ext cx="8013659" cy="427001"/>
          </a:xfrm>
        </p:spPr>
        <p:txBody>
          <a:bodyPr>
            <a:noAutofit/>
          </a:bodyPr>
          <a:lstStyle/>
          <a:p>
            <a:pPr marL="0" marR="0" algn="ctr">
              <a:lnSpc>
                <a:spcPct val="115000"/>
              </a:lnSpc>
              <a:spcBef>
                <a:spcPts val="0"/>
              </a:spcBef>
              <a:spcAft>
                <a:spcPts val="0"/>
              </a:spcAft>
            </a:pPr>
            <a:r>
              <a:rPr lang="en-ZA" sz="2000" dirty="0">
                <a:ea typeface="Times New Roman"/>
                <a:cs typeface="Times New Roman"/>
              </a:rPr>
              <a:t>TRANSFERS – 31</a:t>
            </a:r>
            <a:r>
              <a:rPr lang="en-ZA" sz="2000" baseline="30000" dirty="0">
                <a:ea typeface="Times New Roman"/>
                <a:cs typeface="Times New Roman"/>
              </a:rPr>
              <a:t>st</a:t>
            </a:r>
            <a:r>
              <a:rPr lang="en-ZA" sz="2000" dirty="0">
                <a:ea typeface="Times New Roman"/>
                <a:cs typeface="Times New Roman"/>
              </a:rPr>
              <a:t> of</a:t>
            </a:r>
            <a:r>
              <a:rPr lang="en-ZA" sz="2000" dirty="0">
                <a:cs typeface="Times New Roman" pitchFamily="18" charset="0"/>
              </a:rPr>
              <a:t> March 2023 </a:t>
            </a:r>
            <a:endParaRPr lang="en-US" sz="2000" dirty="0">
              <a:ea typeface="Calibri"/>
              <a:cs typeface="Times New Roman"/>
            </a:endParaRPr>
          </a:p>
        </p:txBody>
      </p:sp>
      <p:graphicFrame>
        <p:nvGraphicFramePr>
          <p:cNvPr id="5" name="Content Placeholder 4"/>
          <p:cNvGraphicFramePr>
            <a:graphicFrameLocks noGrp="1"/>
          </p:cNvGraphicFramePr>
          <p:nvPr>
            <p:ph idx="1"/>
          </p:nvPr>
        </p:nvGraphicFramePr>
        <p:xfrm>
          <a:off x="952764" y="1629893"/>
          <a:ext cx="8056299" cy="4632011"/>
        </p:xfrm>
        <a:graphic>
          <a:graphicData uri="http://schemas.openxmlformats.org/drawingml/2006/table">
            <a:tbl>
              <a:tblPr firstRow="1" firstCol="1" bandRow="1">
                <a:tableStyleId>{5C22544A-7EE6-4342-B048-85BDC9FD1C3A}</a:tableStyleId>
              </a:tblPr>
              <a:tblGrid>
                <a:gridCol w="2540832">
                  <a:extLst>
                    <a:ext uri="{9D8B030D-6E8A-4147-A177-3AD203B41FA5}">
                      <a16:colId xmlns:a16="http://schemas.microsoft.com/office/drawing/2014/main" val="20000"/>
                    </a:ext>
                  </a:extLst>
                </a:gridCol>
                <a:gridCol w="1420837">
                  <a:extLst>
                    <a:ext uri="{9D8B030D-6E8A-4147-A177-3AD203B41FA5}">
                      <a16:colId xmlns:a16="http://schemas.microsoft.com/office/drawing/2014/main" val="20001"/>
                    </a:ext>
                  </a:extLst>
                </a:gridCol>
                <a:gridCol w="1610192">
                  <a:extLst>
                    <a:ext uri="{9D8B030D-6E8A-4147-A177-3AD203B41FA5}">
                      <a16:colId xmlns:a16="http://schemas.microsoft.com/office/drawing/2014/main" val="20002"/>
                    </a:ext>
                  </a:extLst>
                </a:gridCol>
                <a:gridCol w="1301820">
                  <a:extLst>
                    <a:ext uri="{9D8B030D-6E8A-4147-A177-3AD203B41FA5}">
                      <a16:colId xmlns:a16="http://schemas.microsoft.com/office/drawing/2014/main" val="20003"/>
                    </a:ext>
                  </a:extLst>
                </a:gridCol>
                <a:gridCol w="1182618">
                  <a:extLst>
                    <a:ext uri="{9D8B030D-6E8A-4147-A177-3AD203B41FA5}">
                      <a16:colId xmlns:a16="http://schemas.microsoft.com/office/drawing/2014/main" val="20004"/>
                    </a:ext>
                  </a:extLst>
                </a:gridCol>
              </a:tblGrid>
              <a:tr h="1059211">
                <a:tc rowSpan="2">
                  <a:txBody>
                    <a:bodyPr/>
                    <a:lstStyle/>
                    <a:p>
                      <a:pPr marL="0" marR="0" algn="ctr">
                        <a:lnSpc>
                          <a:spcPct val="115000"/>
                        </a:lnSpc>
                        <a:spcBef>
                          <a:spcPts val="0"/>
                        </a:spcBef>
                        <a:spcAft>
                          <a:spcPts val="0"/>
                        </a:spcAft>
                      </a:pPr>
                      <a:r>
                        <a:rPr lang="en-ZA" sz="1800" b="1" dirty="0">
                          <a:solidFill>
                            <a:srgbClr val="FFFFFF"/>
                          </a:solidFill>
                          <a:effectLst/>
                          <a:latin typeface="+mn-lt"/>
                          <a:ea typeface="Times New Roman"/>
                          <a:cs typeface="Times New Roman"/>
                        </a:rPr>
                        <a:t>Transfers  </a:t>
                      </a:r>
                      <a:endParaRPr lang="en-US" sz="1800" dirty="0">
                        <a:effectLst/>
                        <a:latin typeface="+mn-lt"/>
                        <a:ea typeface="Calibri"/>
                        <a:cs typeface="Times New Roman"/>
                      </a:endParaRPr>
                    </a:p>
                  </a:txBody>
                  <a:tcPr marL="68580" marR="68580" marT="0" marB="0" anchor="ctr"/>
                </a:tc>
                <a:tc>
                  <a:txBody>
                    <a:bodyPr/>
                    <a:lstStyle/>
                    <a:p>
                      <a:pPr algn="ctr" fontAlgn="b"/>
                      <a:r>
                        <a:rPr lang="en-US" sz="1600" b="1" i="0" u="none" strike="noStrike" dirty="0">
                          <a:solidFill>
                            <a:schemeClr val="bg1"/>
                          </a:solidFill>
                          <a:effectLst/>
                          <a:latin typeface="Century Gothic" panose="020B0502020202020204" pitchFamily="34" charset="0"/>
                        </a:rPr>
                        <a:t>Adjusted Budget</a:t>
                      </a:r>
                    </a:p>
                  </a:txBody>
                  <a:tcPr marL="6350" marR="6350" marT="6350" marB="0" anchor="ctr">
                    <a:solidFill>
                      <a:schemeClr val="accent1"/>
                    </a:solidFill>
                  </a:tcP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ZA" sz="1600" b="1" dirty="0">
                          <a:solidFill>
                            <a:schemeClr val="bg1"/>
                          </a:solidFill>
                          <a:effectLst/>
                          <a:latin typeface="+mn-lt"/>
                          <a:ea typeface="Times New Roman"/>
                          <a:cs typeface="Times New Roman"/>
                        </a:rPr>
                        <a:t>Expenditure</a:t>
                      </a:r>
                      <a:endParaRPr lang="en-US" sz="1600" b="1" i="0" u="none" strike="noStrike" dirty="0">
                        <a:solidFill>
                          <a:schemeClr val="bg1"/>
                        </a:solidFill>
                        <a:effectLst/>
                        <a:latin typeface="Century Gothic" panose="020B0502020202020204" pitchFamily="34" charset="0"/>
                      </a:endParaRPr>
                    </a:p>
                  </a:txBody>
                  <a:tcPr marL="6350" marR="6350" marT="6350" marB="0" anchor="ctr">
                    <a:solidFill>
                      <a:schemeClr val="accent1"/>
                    </a:solidFill>
                  </a:tcPr>
                </a:tc>
                <a:tc>
                  <a:txBody>
                    <a:bodyPr/>
                    <a:lstStyle/>
                    <a:p>
                      <a:pPr algn="ctr" fontAlgn="b"/>
                      <a:r>
                        <a:rPr lang="en-US" sz="1600" b="1" i="0" u="none" strike="noStrike" dirty="0">
                          <a:solidFill>
                            <a:schemeClr val="bg1"/>
                          </a:solidFill>
                          <a:effectLst/>
                          <a:latin typeface="Century Gothic" panose="020B0502020202020204" pitchFamily="34" charset="0"/>
                        </a:rPr>
                        <a:t>Balance </a:t>
                      </a:r>
                    </a:p>
                  </a:txBody>
                  <a:tcPr marL="6350" marR="6350" marT="6350" marB="0" anchor="ctr">
                    <a:solidFill>
                      <a:schemeClr val="accent1"/>
                    </a:solidFill>
                  </a:tcPr>
                </a:tc>
                <a:tc>
                  <a:txBody>
                    <a:bodyPr/>
                    <a:lstStyle/>
                    <a:p>
                      <a:pPr algn="ctr" fontAlgn="b"/>
                      <a:r>
                        <a:rPr lang="en-US" sz="1600" b="1" i="0" u="none" strike="noStrike" dirty="0">
                          <a:solidFill>
                            <a:schemeClr val="bg1"/>
                          </a:solidFill>
                          <a:effectLst/>
                          <a:latin typeface="Century Gothic" panose="020B0502020202020204" pitchFamily="34" charset="0"/>
                        </a:rPr>
                        <a:t> % </a:t>
                      </a:r>
                    </a:p>
                  </a:txBody>
                  <a:tcPr marL="6350" marR="6350" marT="6350" marB="0" anchor="ctr"/>
                </a:tc>
                <a:extLst>
                  <a:ext uri="{0D108BD9-81ED-4DB2-BD59-A6C34878D82A}">
                    <a16:rowId xmlns:a16="http://schemas.microsoft.com/office/drawing/2014/main" val="10001"/>
                  </a:ext>
                </a:extLst>
              </a:tr>
              <a:tr h="564029">
                <a:tc vMerge="1">
                  <a:txBody>
                    <a:bodyPr/>
                    <a:lstStyle/>
                    <a:p>
                      <a:endParaRPr lang="en-US"/>
                    </a:p>
                  </a:txBody>
                  <a:tcPr/>
                </a:tc>
                <a:tc>
                  <a:txBody>
                    <a:bodyPr/>
                    <a:lstStyle/>
                    <a:p>
                      <a:pPr marL="0" marR="0" algn="ctr">
                        <a:lnSpc>
                          <a:spcPct val="115000"/>
                        </a:lnSpc>
                        <a:spcBef>
                          <a:spcPts val="0"/>
                        </a:spcBef>
                        <a:spcAft>
                          <a:spcPts val="0"/>
                        </a:spcAft>
                      </a:pPr>
                      <a:r>
                        <a:rPr lang="en-ZA" sz="1800" b="1" dirty="0">
                          <a:effectLst/>
                        </a:rPr>
                        <a:t>R'000</a:t>
                      </a:r>
                      <a:endParaRPr lang="en-US" sz="1800" b="1"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ZA" sz="1800" b="1" dirty="0">
                          <a:effectLst/>
                        </a:rPr>
                        <a:t>R'000</a:t>
                      </a:r>
                      <a:endParaRPr lang="en-US" sz="1800" b="1"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ZA" sz="1800" b="1" dirty="0">
                          <a:effectLst/>
                        </a:rPr>
                        <a:t>R'000</a:t>
                      </a:r>
                      <a:endParaRPr lang="en-US" sz="1800" b="1" dirty="0">
                        <a:effectLst/>
                        <a:latin typeface="Calibri"/>
                        <a:ea typeface="Calibri"/>
                        <a:cs typeface="Times New Roman"/>
                      </a:endParaRPr>
                    </a:p>
                  </a:txBody>
                  <a:tcPr marL="68580" marR="68580" marT="0" marB="0" anchor="b"/>
                </a:tc>
                <a:tc>
                  <a:txBody>
                    <a:bodyPr/>
                    <a:lstStyle/>
                    <a:p>
                      <a:endParaRPr lang="en-US"/>
                    </a:p>
                  </a:txBody>
                  <a:tcPr/>
                </a:tc>
                <a:extLst>
                  <a:ext uri="{0D108BD9-81ED-4DB2-BD59-A6C34878D82A}">
                    <a16:rowId xmlns:a16="http://schemas.microsoft.com/office/drawing/2014/main" val="10002"/>
                  </a:ext>
                </a:extLst>
              </a:tr>
              <a:tr h="589639">
                <a:tc>
                  <a:txBody>
                    <a:bodyPr/>
                    <a:lstStyle/>
                    <a:p>
                      <a:pPr algn="l" fontAlgn="b"/>
                      <a:r>
                        <a:rPr lang="en-ZA" sz="1600" b="0" i="0" u="none" strike="noStrike" dirty="0">
                          <a:solidFill>
                            <a:schemeClr val="bg1"/>
                          </a:solidFill>
                          <a:effectLst/>
                          <a:latin typeface="Calibri" panose="020F0502020204030204" pitchFamily="34" charset="0"/>
                        </a:rPr>
                        <a:t>Provinces and Municipalities</a:t>
                      </a:r>
                    </a:p>
                  </a:txBody>
                  <a:tcPr marL="9525" marR="9525" marT="9525" marB="0" anchor="b"/>
                </a:tc>
                <a:tc>
                  <a:txBody>
                    <a:bodyPr/>
                    <a:lstStyle/>
                    <a:p>
                      <a:pPr algn="r" fontAlgn="b"/>
                      <a:r>
                        <a:rPr lang="en-US" sz="1800" b="0" i="0" u="none" strike="noStrike" dirty="0">
                          <a:solidFill>
                            <a:srgbClr val="000000"/>
                          </a:solidFill>
                          <a:effectLst/>
                          <a:latin typeface="Century Gothic" panose="020B0502020202020204" pitchFamily="34" charset="0"/>
                        </a:rPr>
                        <a:t>                923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              267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                 656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29%</a:t>
                      </a:r>
                    </a:p>
                  </a:txBody>
                  <a:tcPr marL="6350" marR="6350" marT="6350" marB="0" anchor="b"/>
                </a:tc>
                <a:extLst>
                  <a:ext uri="{0D108BD9-81ED-4DB2-BD59-A6C34878D82A}">
                    <a16:rowId xmlns:a16="http://schemas.microsoft.com/office/drawing/2014/main" val="10003"/>
                  </a:ext>
                </a:extLst>
              </a:tr>
              <a:tr h="589639">
                <a:tc>
                  <a:txBody>
                    <a:bodyPr/>
                    <a:lstStyle/>
                    <a:p>
                      <a:pPr algn="l" fontAlgn="b"/>
                      <a:r>
                        <a:rPr lang="en-ZA" sz="1600" b="0" i="0" u="none" strike="noStrike" dirty="0">
                          <a:solidFill>
                            <a:schemeClr val="bg1"/>
                          </a:solidFill>
                          <a:effectLst/>
                          <a:latin typeface="Calibri" panose="020F0502020204030204" pitchFamily="34" charset="0"/>
                        </a:rPr>
                        <a:t>Departmental agencies and accounts</a:t>
                      </a:r>
                    </a:p>
                  </a:txBody>
                  <a:tcPr marL="9525" marR="9525" marT="9525" marB="0" anchor="b"/>
                </a:tc>
                <a:tc>
                  <a:txBody>
                    <a:bodyPr/>
                    <a:lstStyle/>
                    <a:p>
                      <a:pPr algn="r" fontAlgn="b"/>
                      <a:r>
                        <a:rPr lang="en-US" sz="1800" b="0" i="0" u="none" strike="noStrike">
                          <a:solidFill>
                            <a:srgbClr val="000000"/>
                          </a:solidFill>
                          <a:effectLst/>
                          <a:latin typeface="Century Gothic" panose="020B0502020202020204" pitchFamily="34" charset="0"/>
                        </a:rPr>
                        <a:t>             1,322 </a:t>
                      </a:r>
                    </a:p>
                  </a:txBody>
                  <a:tcPr marL="6350" marR="6350" marT="6350" marB="0" anchor="b"/>
                </a:tc>
                <a:tc>
                  <a:txBody>
                    <a:bodyPr/>
                    <a:lstStyle/>
                    <a:p>
                      <a:pPr algn="r" fontAlgn="b"/>
                      <a:r>
                        <a:rPr lang="en-US" sz="1800" b="0" i="0" u="none" strike="noStrike" dirty="0">
                          <a:solidFill>
                            <a:srgbClr val="000000"/>
                          </a:solidFill>
                          <a:effectLst/>
                          <a:latin typeface="Century Gothic" panose="020B0502020202020204" pitchFamily="34" charset="0"/>
                        </a:rPr>
                        <a:t>           1,324 </a:t>
                      </a:r>
                    </a:p>
                  </a:txBody>
                  <a:tcPr marL="6350" marR="6350" marT="6350" marB="0" anchor="b"/>
                </a:tc>
                <a:tc>
                  <a:txBody>
                    <a:bodyPr/>
                    <a:lstStyle/>
                    <a:p>
                      <a:pPr algn="r" fontAlgn="b"/>
                      <a:r>
                        <a:rPr lang="en-US" sz="1800" b="0" i="0" u="none" strike="noStrike" dirty="0">
                          <a:solidFill>
                            <a:srgbClr val="000000"/>
                          </a:solidFill>
                          <a:effectLst/>
                          <a:latin typeface="Century Gothic" panose="020B0502020202020204" pitchFamily="34" charset="0"/>
                        </a:rPr>
                        <a:t>                    -2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100%</a:t>
                      </a:r>
                    </a:p>
                  </a:txBody>
                  <a:tcPr marL="6350" marR="6350" marT="6350" marB="0" anchor="b"/>
                </a:tc>
                <a:extLst>
                  <a:ext uri="{0D108BD9-81ED-4DB2-BD59-A6C34878D82A}">
                    <a16:rowId xmlns:a16="http://schemas.microsoft.com/office/drawing/2014/main" val="2119497170"/>
                  </a:ext>
                </a:extLst>
              </a:tr>
              <a:tr h="678890">
                <a:tc>
                  <a:txBody>
                    <a:bodyPr/>
                    <a:lstStyle/>
                    <a:p>
                      <a:pPr algn="l" fontAlgn="b"/>
                      <a:r>
                        <a:rPr lang="en-ZA" sz="1600" b="0" i="0" u="none" strike="noStrike" dirty="0">
                          <a:solidFill>
                            <a:schemeClr val="bg1"/>
                          </a:solidFill>
                          <a:effectLst/>
                          <a:latin typeface="Calibri" panose="020F0502020204030204" pitchFamily="34" charset="0"/>
                        </a:rPr>
                        <a:t>Higher education institutions</a:t>
                      </a:r>
                    </a:p>
                  </a:txBody>
                  <a:tcPr marL="9525" marR="9525" marT="9525" marB="0" anchor="b"/>
                </a:tc>
                <a:tc>
                  <a:txBody>
                    <a:bodyPr/>
                    <a:lstStyle/>
                    <a:p>
                      <a:pPr algn="r" fontAlgn="b"/>
                      <a:r>
                        <a:rPr lang="en-US" sz="1800" b="0" i="0" u="none" strike="noStrike">
                          <a:solidFill>
                            <a:srgbClr val="000000"/>
                          </a:solidFill>
                          <a:effectLst/>
                          <a:latin typeface="Century Gothic" panose="020B0502020202020204" pitchFamily="34" charset="0"/>
                        </a:rPr>
                        <a:t>             6,985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           5,700 </a:t>
                      </a:r>
                    </a:p>
                  </a:txBody>
                  <a:tcPr marL="6350" marR="6350" marT="6350" marB="0" anchor="b"/>
                </a:tc>
                <a:tc>
                  <a:txBody>
                    <a:bodyPr/>
                    <a:lstStyle/>
                    <a:p>
                      <a:pPr algn="r" fontAlgn="b"/>
                      <a:r>
                        <a:rPr lang="en-US" sz="1800" b="0" i="0" u="none" strike="noStrike" dirty="0">
                          <a:solidFill>
                            <a:srgbClr val="000000"/>
                          </a:solidFill>
                          <a:effectLst/>
                          <a:latin typeface="Century Gothic" panose="020B0502020202020204" pitchFamily="34" charset="0"/>
                        </a:rPr>
                        <a:t>              1,285 </a:t>
                      </a:r>
                    </a:p>
                  </a:txBody>
                  <a:tcPr marL="6350" marR="6350" marT="6350" marB="0" anchor="b"/>
                </a:tc>
                <a:tc>
                  <a:txBody>
                    <a:bodyPr/>
                    <a:lstStyle/>
                    <a:p>
                      <a:pPr algn="r" fontAlgn="b"/>
                      <a:r>
                        <a:rPr lang="en-US" sz="1800" b="0" i="0" u="none" strike="noStrike" dirty="0">
                          <a:solidFill>
                            <a:srgbClr val="000000"/>
                          </a:solidFill>
                          <a:effectLst/>
                          <a:latin typeface="Century Gothic" panose="020B0502020202020204" pitchFamily="34" charset="0"/>
                        </a:rPr>
                        <a:t>82%</a:t>
                      </a:r>
                    </a:p>
                  </a:txBody>
                  <a:tcPr marL="6350" marR="6350" marT="6350" marB="0" anchor="b"/>
                </a:tc>
                <a:extLst>
                  <a:ext uri="{0D108BD9-81ED-4DB2-BD59-A6C34878D82A}">
                    <a16:rowId xmlns:a16="http://schemas.microsoft.com/office/drawing/2014/main" val="10004"/>
                  </a:ext>
                </a:extLst>
              </a:tr>
              <a:tr h="589639">
                <a:tc>
                  <a:txBody>
                    <a:bodyPr/>
                    <a:lstStyle/>
                    <a:p>
                      <a:pPr algn="l" fontAlgn="b"/>
                      <a:r>
                        <a:rPr lang="en-ZA" sz="1600" b="0" i="0" u="none" strike="noStrike" dirty="0">
                          <a:solidFill>
                            <a:schemeClr val="bg1"/>
                          </a:solidFill>
                          <a:effectLst/>
                          <a:latin typeface="Calibri" panose="020F0502020204030204" pitchFamily="34" charset="0"/>
                        </a:rPr>
                        <a:t>Households </a:t>
                      </a:r>
                    </a:p>
                  </a:txBody>
                  <a:tcPr marL="9525" marR="9525" marT="9525" marB="0" anchor="b"/>
                </a:tc>
                <a:tc>
                  <a:txBody>
                    <a:bodyPr/>
                    <a:lstStyle/>
                    <a:p>
                      <a:pPr algn="r" fontAlgn="b"/>
                      <a:r>
                        <a:rPr lang="en-US" sz="1800" b="0" i="0" u="none" strike="noStrike">
                          <a:solidFill>
                            <a:srgbClr val="000000"/>
                          </a:solidFill>
                          <a:effectLst/>
                          <a:latin typeface="Century Gothic" panose="020B0502020202020204" pitchFamily="34" charset="0"/>
                        </a:rPr>
                        <a:t>             1,807 </a:t>
                      </a:r>
                    </a:p>
                  </a:txBody>
                  <a:tcPr marL="6350" marR="6350" marT="6350" marB="0" anchor="b"/>
                </a:tc>
                <a:tc>
                  <a:txBody>
                    <a:bodyPr/>
                    <a:lstStyle/>
                    <a:p>
                      <a:pPr algn="r" fontAlgn="b"/>
                      <a:r>
                        <a:rPr lang="en-US" sz="1800" b="0" i="0" u="none" strike="noStrike" dirty="0">
                          <a:solidFill>
                            <a:srgbClr val="000000"/>
                          </a:solidFill>
                          <a:effectLst/>
                          <a:latin typeface="Century Gothic" panose="020B0502020202020204" pitchFamily="34" charset="0"/>
                        </a:rPr>
                        <a:t>           1,489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                 318 </a:t>
                      </a:r>
                    </a:p>
                  </a:txBody>
                  <a:tcPr marL="6350" marR="6350" marT="6350" marB="0" anchor="b"/>
                </a:tc>
                <a:tc>
                  <a:txBody>
                    <a:bodyPr/>
                    <a:lstStyle/>
                    <a:p>
                      <a:pPr algn="r" fontAlgn="b"/>
                      <a:r>
                        <a:rPr lang="en-US" sz="1800" b="0" i="0" u="none" strike="noStrike" dirty="0">
                          <a:solidFill>
                            <a:srgbClr val="000000"/>
                          </a:solidFill>
                          <a:effectLst/>
                          <a:latin typeface="Century Gothic" panose="020B0502020202020204" pitchFamily="34" charset="0"/>
                        </a:rPr>
                        <a:t>82%</a:t>
                      </a:r>
                    </a:p>
                  </a:txBody>
                  <a:tcPr marL="6350" marR="6350" marT="6350" marB="0" anchor="b"/>
                </a:tc>
                <a:extLst>
                  <a:ext uri="{0D108BD9-81ED-4DB2-BD59-A6C34878D82A}">
                    <a16:rowId xmlns:a16="http://schemas.microsoft.com/office/drawing/2014/main" val="10007"/>
                  </a:ext>
                </a:extLst>
              </a:tr>
              <a:tr h="560964">
                <a:tc>
                  <a:txBody>
                    <a:bodyPr/>
                    <a:lstStyle/>
                    <a:p>
                      <a:pPr algn="l" fontAlgn="b"/>
                      <a:r>
                        <a:rPr lang="en-ZA" sz="1600" b="1" i="0" u="none" strike="noStrike" dirty="0">
                          <a:solidFill>
                            <a:schemeClr val="bg1"/>
                          </a:solidFill>
                          <a:effectLst/>
                          <a:latin typeface="Calibri" panose="020F0502020204030204" pitchFamily="34" charset="0"/>
                        </a:rPr>
                        <a:t>Total</a:t>
                      </a:r>
                    </a:p>
                  </a:txBody>
                  <a:tcPr marL="9525" marR="9525" marT="9525" marB="0" anchor="b"/>
                </a:tc>
                <a:tc>
                  <a:txBody>
                    <a:bodyPr/>
                    <a:lstStyle/>
                    <a:p>
                      <a:pPr algn="r" fontAlgn="b"/>
                      <a:r>
                        <a:rPr lang="en-US" sz="1800" b="1" i="0" u="none" strike="noStrike">
                          <a:solidFill>
                            <a:srgbClr val="000000"/>
                          </a:solidFill>
                          <a:effectLst/>
                          <a:latin typeface="Century Gothic" panose="020B0502020202020204" pitchFamily="34" charset="0"/>
                        </a:rPr>
                        <a:t>           11,037 </a:t>
                      </a:r>
                    </a:p>
                  </a:txBody>
                  <a:tcPr marL="6350" marR="6350" marT="6350" marB="0" anchor="b"/>
                </a:tc>
                <a:tc>
                  <a:txBody>
                    <a:bodyPr/>
                    <a:lstStyle/>
                    <a:p>
                      <a:pPr algn="r" fontAlgn="b"/>
                      <a:r>
                        <a:rPr lang="en-US" sz="1800" b="1" i="0" u="none" strike="noStrike">
                          <a:solidFill>
                            <a:srgbClr val="000000"/>
                          </a:solidFill>
                          <a:effectLst/>
                          <a:latin typeface="Century Gothic" panose="020B0502020202020204" pitchFamily="34" charset="0"/>
                        </a:rPr>
                        <a:t>           8,780 </a:t>
                      </a:r>
                    </a:p>
                  </a:txBody>
                  <a:tcPr marL="6350" marR="6350" marT="6350" marB="0" anchor="b"/>
                </a:tc>
                <a:tc>
                  <a:txBody>
                    <a:bodyPr/>
                    <a:lstStyle/>
                    <a:p>
                      <a:pPr algn="r" fontAlgn="b"/>
                      <a:r>
                        <a:rPr lang="en-US" sz="1800" b="1" i="0" u="none" strike="noStrike">
                          <a:solidFill>
                            <a:srgbClr val="000000"/>
                          </a:solidFill>
                          <a:effectLst/>
                          <a:latin typeface="Century Gothic" panose="020B0502020202020204" pitchFamily="34" charset="0"/>
                        </a:rPr>
                        <a:t>              2,257 </a:t>
                      </a:r>
                    </a:p>
                  </a:txBody>
                  <a:tcPr marL="6350" marR="6350" marT="6350" marB="0" anchor="b"/>
                </a:tc>
                <a:tc>
                  <a:txBody>
                    <a:bodyPr/>
                    <a:lstStyle/>
                    <a:p>
                      <a:pPr algn="r" fontAlgn="b"/>
                      <a:r>
                        <a:rPr lang="en-US" sz="1800" b="1" i="0" u="none" strike="noStrike" dirty="0">
                          <a:solidFill>
                            <a:srgbClr val="000000"/>
                          </a:solidFill>
                          <a:effectLst/>
                          <a:latin typeface="Century Gothic" panose="020B0502020202020204" pitchFamily="34" charset="0"/>
                        </a:rPr>
                        <a:t>80%</a:t>
                      </a:r>
                    </a:p>
                  </a:txBody>
                  <a:tcPr marL="6350" marR="6350" marT="6350" marB="0" anchor="b"/>
                </a:tc>
                <a:extLst>
                  <a:ext uri="{0D108BD9-81ED-4DB2-BD59-A6C34878D82A}">
                    <a16:rowId xmlns:a16="http://schemas.microsoft.com/office/drawing/2014/main" val="10006"/>
                  </a:ext>
                </a:extLst>
              </a:tr>
            </a:tbl>
          </a:graphicData>
        </a:graphic>
      </p:graphicFrame>
      <p:sp>
        <p:nvSpPr>
          <p:cNvPr id="3" name="Slide Number Placeholder 1">
            <a:extLst>
              <a:ext uri="{FF2B5EF4-FFF2-40B4-BE49-F238E27FC236}">
                <a16:creationId xmlns:a16="http://schemas.microsoft.com/office/drawing/2014/main" id="{125CB3AC-6F39-CFCF-8733-63FCC463ACC5}"/>
              </a:ext>
            </a:extLst>
          </p:cNvPr>
          <p:cNvSpPr txBox="1">
            <a:spLocks/>
          </p:cNvSpPr>
          <p:nvPr/>
        </p:nvSpPr>
        <p:spPr>
          <a:xfrm>
            <a:off x="8391646" y="6356350"/>
            <a:ext cx="295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093862CD-2CE4-D846-9F15-15300DCE1BBC}" type="slidenum">
              <a:rPr lang="en-US" smtClean="0">
                <a:solidFill>
                  <a:prstClr val="black"/>
                </a:solidFill>
                <a:latin typeface="Arial" panose="020B0604020202020204"/>
              </a:rPr>
              <a:pPr>
                <a:defRPr/>
              </a:pPr>
              <a:t>17</a:t>
            </a:fld>
            <a:endParaRPr lang="en-US" dirty="0">
              <a:solidFill>
                <a:prstClr val="black"/>
              </a:solidFill>
              <a:latin typeface="Arial" panose="020B0604020202020204"/>
            </a:endParaRPr>
          </a:p>
        </p:txBody>
      </p:sp>
    </p:spTree>
    <p:extLst>
      <p:ext uri="{BB962C8B-B14F-4D97-AF65-F5344CB8AC3E}">
        <p14:creationId xmlns:p14="http://schemas.microsoft.com/office/powerpoint/2010/main" val="11038143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38151" y="1125188"/>
            <a:ext cx="8163370" cy="469076"/>
          </a:xfrm>
        </p:spPr>
        <p:txBody>
          <a:bodyPr/>
          <a:lstStyle/>
          <a:p>
            <a:pPr algn="l"/>
            <a:r>
              <a:rPr lang="en-ZA" altLang="en-US" sz="1600" b="1" dirty="0">
                <a:latin typeface="Arial" pitchFamily="34" charset="0"/>
                <a:cs typeface="Arial" pitchFamily="34" charset="0"/>
              </a:rPr>
              <a:t>BRIEF SUMMARY OF THE UNDER/OVER EXPENDITURE PER ECONOMIC CLASSIFICATION</a:t>
            </a:r>
          </a:p>
        </p:txBody>
      </p:sp>
      <p:sp>
        <p:nvSpPr>
          <p:cNvPr id="5123" name="Content Placeholder 2"/>
          <p:cNvSpPr>
            <a:spLocks noGrp="1"/>
          </p:cNvSpPr>
          <p:nvPr>
            <p:ph idx="1"/>
          </p:nvPr>
        </p:nvSpPr>
        <p:spPr>
          <a:xfrm>
            <a:off x="283675" y="1594264"/>
            <a:ext cx="8576650" cy="5263736"/>
          </a:xfrm>
          <a:noFill/>
        </p:spPr>
        <p:txBody>
          <a:bodyPr>
            <a:noAutofit/>
          </a:bodyPr>
          <a:lstStyle/>
          <a:p>
            <a:pPr marL="0" indent="0" algn="just">
              <a:lnSpc>
                <a:spcPct val="115000"/>
              </a:lnSpc>
              <a:spcBef>
                <a:spcPts val="750"/>
              </a:spcBef>
              <a:spcAft>
                <a:spcPts val="1000"/>
              </a:spcAft>
              <a:buNone/>
            </a:pPr>
            <a:r>
              <a:rPr lang="en-GB" sz="2000" b="1" dirty="0"/>
              <a:t>Transfers and Subsidies: </a:t>
            </a:r>
          </a:p>
          <a:p>
            <a:pPr marL="0" marR="0" indent="0" algn="just">
              <a:lnSpc>
                <a:spcPct val="115000"/>
              </a:lnSpc>
              <a:spcBef>
                <a:spcPts val="0"/>
              </a:spcBef>
              <a:spcAft>
                <a:spcPts val="0"/>
              </a:spcAft>
              <a:buNone/>
            </a:pPr>
            <a:r>
              <a:rPr lang="en-GB" sz="2000" dirty="0">
                <a:latin typeface="Arial" panose="020B0604020202020204" pitchFamily="34" charset="0"/>
                <a:ea typeface="Calibri" panose="020F0502020204030204" pitchFamily="34" charset="0"/>
              </a:rPr>
              <a:t>4</a:t>
            </a:r>
            <a:r>
              <a:rPr lang="en-GB" sz="2000" baseline="30000" dirty="0">
                <a:latin typeface="Arial" panose="020B0604020202020204" pitchFamily="34" charset="0"/>
                <a:ea typeface="Calibri" panose="020F0502020204030204" pitchFamily="34" charset="0"/>
              </a:rPr>
              <a:t>th</a:t>
            </a:r>
            <a:r>
              <a:rPr lang="en-GB" sz="2000" dirty="0">
                <a:latin typeface="Arial" panose="020B0604020202020204" pitchFamily="34" charset="0"/>
                <a:ea typeface="Calibri" panose="020F0502020204030204" pitchFamily="34" charset="0"/>
              </a:rPr>
              <a:t> </a:t>
            </a:r>
            <a:r>
              <a:rPr lang="en-GB" sz="2000" baseline="30000" dirty="0">
                <a:latin typeface="Arial" panose="020B0604020202020204" pitchFamily="34" charset="0"/>
                <a:ea typeface="Calibri" panose="020F0502020204030204" pitchFamily="34" charset="0"/>
              </a:rPr>
              <a:t> </a:t>
            </a:r>
            <a:r>
              <a:rPr lang="en-GB" sz="2000" dirty="0">
                <a:latin typeface="Arial" panose="020B0604020202020204" pitchFamily="34" charset="0"/>
                <a:ea typeface="Calibri" panose="020F0502020204030204" pitchFamily="34" charset="0"/>
              </a:rPr>
              <a:t>Quarter Target Progress:</a:t>
            </a:r>
          </a:p>
          <a:p>
            <a:pPr algn="just">
              <a:lnSpc>
                <a:spcPct val="115000"/>
              </a:lnSpc>
              <a:spcAft>
                <a:spcPts val="1000"/>
              </a:spcAft>
            </a:pP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The department projected expenditure for the </a:t>
            </a:r>
            <a:r>
              <a:rPr lang="en-GB" sz="2000" b="0" dirty="0">
                <a:solidFill>
                  <a:prstClr val="black"/>
                </a:solidFill>
                <a:latin typeface="Arial" panose="020B0604020202020204" pitchFamily="34" charset="0"/>
                <a:ea typeface="Calibri" panose="020F0502020204030204" pitchFamily="34" charset="0"/>
              </a:rPr>
              <a:t>4th</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quarter is R457 thousand,  spent R4 million which equates to 1011% in the </a:t>
            </a:r>
            <a:r>
              <a:rPr lang="en-GB" sz="2000" b="0" dirty="0">
                <a:solidFill>
                  <a:prstClr val="black"/>
                </a:solidFill>
                <a:latin typeface="Arial" panose="020B0604020202020204" pitchFamily="34" charset="0"/>
                <a:ea typeface="Calibri" panose="020F0502020204030204" pitchFamily="34" charset="0"/>
              </a:rPr>
              <a:t>fourth</a:t>
            </a: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quarter. </a:t>
            </a:r>
            <a:r>
              <a:rPr lang="en-GB" sz="2000" b="0" dirty="0">
                <a:solidFill>
                  <a:prstClr val="black"/>
                </a:solidFill>
                <a:latin typeface="Arial" panose="020B0604020202020204" pitchFamily="34" charset="0"/>
                <a:ea typeface="Calibri" panose="020F0502020204030204" pitchFamily="34" charset="0"/>
              </a:rPr>
              <a:t>Transfers to higher education were  processed in the fourth quarter</a:t>
            </a:r>
            <a:endPar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endParaRPr>
          </a:p>
          <a:p>
            <a:pPr marL="0" indent="0" algn="just">
              <a:lnSpc>
                <a:spcPct val="115000"/>
              </a:lnSpc>
              <a:spcAft>
                <a:spcPts val="1000"/>
              </a:spcAft>
              <a:buNone/>
            </a:pPr>
            <a:r>
              <a:rPr lang="en-GB" sz="2000" dirty="0">
                <a:latin typeface="Arial" panose="020B0604020202020204" pitchFamily="34" charset="0"/>
                <a:ea typeface="Calibri" panose="020F0502020204030204" pitchFamily="34" charset="0"/>
              </a:rPr>
              <a:t>Expenditure to Date:</a:t>
            </a:r>
          </a:p>
          <a:p>
            <a:pPr marL="0" marR="0" algn="just">
              <a:lnSpc>
                <a:spcPct val="115000"/>
              </a:lnSpc>
              <a:spcBef>
                <a:spcPts val="0"/>
              </a:spcBef>
              <a:spcAft>
                <a:spcPts val="0"/>
              </a:spcAft>
            </a:pPr>
            <a:r>
              <a:rPr lang="en-GB" sz="2000" b="0" dirty="0">
                <a:effectLst/>
                <a:latin typeface="Arial" panose="020B0604020202020204" pitchFamily="34" charset="0"/>
                <a:ea typeface="Calibri" panose="020F0502020204030204" pitchFamily="34" charset="0"/>
                <a:cs typeface="Times New Roman" panose="02020603050405020304" pitchFamily="18" charset="0"/>
              </a:rPr>
              <a:t>The department has spent R9 million of its adjusted budget of R11 million which is equivalent to 80% of its allocation.</a:t>
            </a:r>
            <a:r>
              <a:rPr lang="en-US" sz="2000" b="0" dirty="0">
                <a:effectLst/>
                <a:latin typeface="Arial" panose="020B0604020202020204" pitchFamily="34" charset="0"/>
                <a:ea typeface="Calibri" panose="020F0502020204030204" pitchFamily="34" charset="0"/>
                <a:cs typeface="Times New Roman" panose="02020603050405020304" pitchFamily="18" charset="0"/>
              </a:rPr>
              <a:t> The Transfers to higher education for bursaries and internships were delayed because of the signing of the MOA by Universities. All transfers to higher education were processed. </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0"/>
              </a:spcBef>
              <a:defRPr/>
            </a:pP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a:xfrm>
            <a:off x="65532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8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18</a:t>
            </a:fld>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Slide Number Placeholder 1">
            <a:extLst>
              <a:ext uri="{FF2B5EF4-FFF2-40B4-BE49-F238E27FC236}">
                <a16:creationId xmlns:a16="http://schemas.microsoft.com/office/drawing/2014/main" id="{FDED6AB3-4A04-EC8A-679B-20B23383FF00}"/>
              </a:ext>
            </a:extLst>
          </p:cNvPr>
          <p:cNvSpPr txBox="1">
            <a:spLocks/>
          </p:cNvSpPr>
          <p:nvPr/>
        </p:nvSpPr>
        <p:spPr>
          <a:xfrm>
            <a:off x="8391646" y="6356350"/>
            <a:ext cx="295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dirty="0">
              <a:solidFill>
                <a:prstClr val="black"/>
              </a:solidFill>
              <a:latin typeface="Arial" panose="020B0604020202020204"/>
            </a:endParaRPr>
          </a:p>
        </p:txBody>
      </p:sp>
    </p:spTree>
    <p:extLst>
      <p:ext uri="{BB962C8B-B14F-4D97-AF65-F5344CB8AC3E}">
        <p14:creationId xmlns:p14="http://schemas.microsoft.com/office/powerpoint/2010/main" val="1703724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1" y="1110338"/>
            <a:ext cx="7937459" cy="427001"/>
          </a:xfrm>
        </p:spPr>
        <p:txBody>
          <a:bodyPr>
            <a:noAutofit/>
          </a:bodyPr>
          <a:lstStyle/>
          <a:p>
            <a:pPr algn="ctr"/>
            <a:r>
              <a:rPr lang="en-ZA" altLang="en-US" sz="2000" dirty="0"/>
              <a:t> </a:t>
            </a:r>
            <a:r>
              <a:rPr lang="en-ZA" sz="2000" dirty="0"/>
              <a:t>INFRASTRUCTURE </a:t>
            </a:r>
            <a:r>
              <a:rPr lang="en-ZA" altLang="en-US" sz="2000" dirty="0"/>
              <a:t>EXPENDITURE </a:t>
            </a:r>
            <a:r>
              <a:rPr lang="en-ZA" sz="2000" dirty="0">
                <a:ea typeface="Times New Roman"/>
                <a:cs typeface="Times New Roman"/>
              </a:rPr>
              <a:t>– </a:t>
            </a:r>
            <a:r>
              <a:rPr lang="en-ZA" sz="2000" dirty="0">
                <a:cs typeface="Times New Roman" pitchFamily="18" charset="0"/>
              </a:rPr>
              <a:t>31st of March 2023</a:t>
            </a:r>
            <a:endParaRPr lang="en-US" sz="2000" dirty="0"/>
          </a:p>
        </p:txBody>
      </p:sp>
      <p:graphicFrame>
        <p:nvGraphicFramePr>
          <p:cNvPr id="5" name="Content Placeholder 4"/>
          <p:cNvGraphicFramePr>
            <a:graphicFrameLocks noGrp="1"/>
          </p:cNvGraphicFramePr>
          <p:nvPr>
            <p:ph idx="1"/>
          </p:nvPr>
        </p:nvGraphicFramePr>
        <p:xfrm>
          <a:off x="838204" y="1653271"/>
          <a:ext cx="8089855" cy="4258047"/>
        </p:xfrm>
        <a:graphic>
          <a:graphicData uri="http://schemas.openxmlformats.org/drawingml/2006/table">
            <a:tbl>
              <a:tblPr firstRow="1" firstCol="1" bandRow="1">
                <a:tableStyleId>{5C22544A-7EE6-4342-B048-85BDC9FD1C3A}</a:tableStyleId>
              </a:tblPr>
              <a:tblGrid>
                <a:gridCol w="2519603">
                  <a:extLst>
                    <a:ext uri="{9D8B030D-6E8A-4147-A177-3AD203B41FA5}">
                      <a16:colId xmlns:a16="http://schemas.microsoft.com/office/drawing/2014/main" val="20000"/>
                    </a:ext>
                  </a:extLst>
                </a:gridCol>
                <a:gridCol w="1518997">
                  <a:extLst>
                    <a:ext uri="{9D8B030D-6E8A-4147-A177-3AD203B41FA5}">
                      <a16:colId xmlns:a16="http://schemas.microsoft.com/office/drawing/2014/main" val="20001"/>
                    </a:ext>
                  </a:extLst>
                </a:gridCol>
                <a:gridCol w="1445241">
                  <a:extLst>
                    <a:ext uri="{9D8B030D-6E8A-4147-A177-3AD203B41FA5}">
                      <a16:colId xmlns:a16="http://schemas.microsoft.com/office/drawing/2014/main" val="20002"/>
                    </a:ext>
                  </a:extLst>
                </a:gridCol>
                <a:gridCol w="1450358">
                  <a:extLst>
                    <a:ext uri="{9D8B030D-6E8A-4147-A177-3AD203B41FA5}">
                      <a16:colId xmlns:a16="http://schemas.microsoft.com/office/drawing/2014/main" val="20003"/>
                    </a:ext>
                  </a:extLst>
                </a:gridCol>
                <a:gridCol w="1155656">
                  <a:extLst>
                    <a:ext uri="{9D8B030D-6E8A-4147-A177-3AD203B41FA5}">
                      <a16:colId xmlns:a16="http://schemas.microsoft.com/office/drawing/2014/main" val="20004"/>
                    </a:ext>
                  </a:extLst>
                </a:gridCol>
              </a:tblGrid>
              <a:tr h="976414">
                <a:tc rowSpan="2">
                  <a:txBody>
                    <a:bodyPr/>
                    <a:lstStyle/>
                    <a:p>
                      <a:pPr marL="0" marR="0" algn="ctr">
                        <a:lnSpc>
                          <a:spcPct val="115000"/>
                        </a:lnSpc>
                        <a:spcBef>
                          <a:spcPts val="0"/>
                        </a:spcBef>
                        <a:spcAft>
                          <a:spcPts val="0"/>
                        </a:spcAft>
                      </a:pPr>
                      <a:r>
                        <a:rPr lang="en-ZA" sz="1400" b="1" dirty="0">
                          <a:solidFill>
                            <a:srgbClr val="FFFFFF"/>
                          </a:solidFill>
                          <a:effectLst/>
                          <a:latin typeface="+mn-lt"/>
                          <a:ea typeface="Times New Roman"/>
                          <a:cs typeface="Times New Roman"/>
                        </a:rPr>
                        <a:t>Infrastructure</a:t>
                      </a:r>
                      <a:endParaRPr lang="en-US" sz="1400" dirty="0">
                        <a:effectLst/>
                        <a:latin typeface="+mn-lt"/>
                        <a:ea typeface="Calibri"/>
                        <a:cs typeface="Times New Roman"/>
                      </a:endParaRPr>
                    </a:p>
                  </a:txBody>
                  <a:tcPr marL="68580" marR="68580" marT="0" marB="0" anchor="ctr"/>
                </a:tc>
                <a:tc>
                  <a:txBody>
                    <a:bodyPr/>
                    <a:lstStyle/>
                    <a:p>
                      <a:pPr algn="ctr" fontAlgn="b"/>
                      <a:r>
                        <a:rPr lang="en-US" sz="1600" b="1" i="0" u="none" strike="noStrike" dirty="0">
                          <a:solidFill>
                            <a:schemeClr val="bg1"/>
                          </a:solidFill>
                          <a:effectLst/>
                          <a:latin typeface="Century Gothic" panose="020B0502020202020204" pitchFamily="34" charset="0"/>
                        </a:rPr>
                        <a:t> Adjusted Budget</a:t>
                      </a:r>
                    </a:p>
                  </a:txBody>
                  <a:tcPr marL="6350" marR="6350" marT="6350" marB="0" anchor="ct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ZA" sz="1600" b="1" dirty="0">
                          <a:solidFill>
                            <a:schemeClr val="bg1"/>
                          </a:solidFill>
                          <a:effectLst/>
                          <a:latin typeface="+mn-lt"/>
                          <a:ea typeface="Times New Roman"/>
                          <a:cs typeface="Times New Roman"/>
                        </a:rPr>
                        <a:t>Expenditure</a:t>
                      </a:r>
                      <a:endParaRPr lang="en-US" sz="1600" b="1" i="0" u="none" strike="noStrike" dirty="0">
                        <a:solidFill>
                          <a:schemeClr val="bg1"/>
                        </a:solidFill>
                        <a:effectLst/>
                        <a:latin typeface="Century Gothic" panose="020B0502020202020204" pitchFamily="34" charset="0"/>
                      </a:endParaRPr>
                    </a:p>
                  </a:txBody>
                  <a:tcPr marL="6350" marR="6350" marT="6350" marB="0" anchor="ctr"/>
                </a:tc>
                <a:tc>
                  <a:txBody>
                    <a:bodyPr/>
                    <a:lstStyle/>
                    <a:p>
                      <a:pPr algn="ctr" fontAlgn="b"/>
                      <a:r>
                        <a:rPr lang="en-US" sz="1600" b="1" i="0" u="none" strike="noStrike" dirty="0">
                          <a:solidFill>
                            <a:schemeClr val="bg1"/>
                          </a:solidFill>
                          <a:effectLst/>
                          <a:latin typeface="Century Gothic" panose="020B0502020202020204" pitchFamily="34" charset="0"/>
                        </a:rPr>
                        <a:t>Balance </a:t>
                      </a:r>
                    </a:p>
                  </a:txBody>
                  <a:tcPr marL="6350" marR="6350" marT="6350" marB="0" anchor="ctr"/>
                </a:tc>
                <a:tc>
                  <a:txBody>
                    <a:bodyPr/>
                    <a:lstStyle/>
                    <a:p>
                      <a:pPr algn="ctr" fontAlgn="b"/>
                      <a:r>
                        <a:rPr lang="en-US" sz="1600" b="1" i="0" u="none" strike="noStrike" dirty="0">
                          <a:solidFill>
                            <a:schemeClr val="bg1"/>
                          </a:solidFill>
                          <a:effectLst/>
                          <a:latin typeface="Century Gothic" panose="020B0502020202020204" pitchFamily="34" charset="0"/>
                        </a:rPr>
                        <a:t> % </a:t>
                      </a:r>
                    </a:p>
                  </a:txBody>
                  <a:tcPr marL="6350" marR="6350" marT="6350" marB="0" anchor="ctr"/>
                </a:tc>
                <a:extLst>
                  <a:ext uri="{0D108BD9-81ED-4DB2-BD59-A6C34878D82A}">
                    <a16:rowId xmlns:a16="http://schemas.microsoft.com/office/drawing/2014/main" val="10001"/>
                  </a:ext>
                </a:extLst>
              </a:tr>
              <a:tr h="429912">
                <a:tc vMerge="1">
                  <a:txBody>
                    <a:bodyPr/>
                    <a:lstStyle/>
                    <a:p>
                      <a:endParaRPr lang="en-US"/>
                    </a:p>
                  </a:txBody>
                  <a:tcPr/>
                </a:tc>
                <a:tc>
                  <a:txBody>
                    <a:bodyPr/>
                    <a:lstStyle/>
                    <a:p>
                      <a:pPr marL="0" marR="0" algn="ctr">
                        <a:lnSpc>
                          <a:spcPct val="115000"/>
                        </a:lnSpc>
                        <a:spcBef>
                          <a:spcPts val="0"/>
                        </a:spcBef>
                        <a:spcAft>
                          <a:spcPts val="0"/>
                        </a:spcAft>
                      </a:pPr>
                      <a:r>
                        <a:rPr lang="en-ZA" sz="1800" b="1" dirty="0">
                          <a:effectLst/>
                        </a:rPr>
                        <a:t>R'000</a:t>
                      </a:r>
                      <a:endParaRPr lang="en-US" sz="1800" b="1"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ZA" sz="1800" b="1" dirty="0">
                          <a:effectLst/>
                        </a:rPr>
                        <a:t>R'000</a:t>
                      </a:r>
                      <a:endParaRPr lang="en-US" sz="1800" b="1"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ZA" sz="1800" b="1" dirty="0">
                          <a:effectLst/>
                        </a:rPr>
                        <a:t>R'000</a:t>
                      </a:r>
                      <a:endParaRPr lang="en-US" sz="1800" b="1" dirty="0">
                        <a:effectLst/>
                        <a:latin typeface="Calibri"/>
                        <a:ea typeface="Calibri"/>
                        <a:cs typeface="Times New Roman"/>
                      </a:endParaRPr>
                    </a:p>
                  </a:txBody>
                  <a:tcPr marL="68580" marR="68580" marT="0" marB="0" anchor="b"/>
                </a:tc>
                <a:tc>
                  <a:txBody>
                    <a:bodyPr/>
                    <a:lstStyle/>
                    <a:p>
                      <a:endParaRPr lang="en-US"/>
                    </a:p>
                  </a:txBody>
                  <a:tcPr/>
                </a:tc>
                <a:extLst>
                  <a:ext uri="{0D108BD9-81ED-4DB2-BD59-A6C34878D82A}">
                    <a16:rowId xmlns:a16="http://schemas.microsoft.com/office/drawing/2014/main" val="10002"/>
                  </a:ext>
                </a:extLst>
              </a:tr>
              <a:tr h="485812">
                <a:tc>
                  <a:txBody>
                    <a:bodyPr/>
                    <a:lstStyle/>
                    <a:p>
                      <a:pPr marL="0" algn="l" defTabSz="457200" rtl="0" eaLnBrk="1" fontAlgn="b" latinLnBrk="0" hangingPunct="1"/>
                      <a:r>
                        <a:rPr lang="en-ZA" sz="1600" b="0" i="0" u="none" strike="noStrike" kern="1200" dirty="0">
                          <a:solidFill>
                            <a:schemeClr val="bg1"/>
                          </a:solidFill>
                          <a:effectLst/>
                          <a:latin typeface="Calibri" panose="020F0502020204030204" pitchFamily="34" charset="0"/>
                          <a:ea typeface="+mn-ea"/>
                          <a:cs typeface="+mn-cs"/>
                        </a:rPr>
                        <a:t>Upgrade and additions</a:t>
                      </a:r>
                    </a:p>
                  </a:txBody>
                  <a:tcPr marL="9525" marR="9525" marT="9525" marB="0" anchor="b"/>
                </a:tc>
                <a:tc>
                  <a:txBody>
                    <a:bodyPr/>
                    <a:lstStyle/>
                    <a:p>
                      <a:pPr algn="ctr" fontAlgn="b"/>
                      <a:r>
                        <a:rPr lang="en-US" sz="1800" b="0" i="0" u="none" strike="noStrike">
                          <a:solidFill>
                            <a:srgbClr val="000000"/>
                          </a:solidFill>
                          <a:effectLst/>
                          <a:latin typeface="Century Gothic" panose="020B0502020202020204" pitchFamily="34" charset="0"/>
                        </a:rPr>
                        <a:t>             7,948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3,999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3,949 </a:t>
                      </a:r>
                    </a:p>
                  </a:txBody>
                  <a:tcPr marL="6350" marR="6350" marT="6350" marB="0" anchor="b"/>
                </a:tc>
                <a:tc>
                  <a:txBody>
                    <a:bodyPr/>
                    <a:lstStyle/>
                    <a:p>
                      <a:pPr algn="r" fontAlgn="b"/>
                      <a:r>
                        <a:rPr lang="en-US" sz="1800" b="1" i="0" u="none" strike="noStrike">
                          <a:solidFill>
                            <a:srgbClr val="000000"/>
                          </a:solidFill>
                          <a:effectLst/>
                          <a:latin typeface="Century Gothic" panose="020B0502020202020204" pitchFamily="34" charset="0"/>
                        </a:rPr>
                        <a:t>50%</a:t>
                      </a:r>
                    </a:p>
                  </a:txBody>
                  <a:tcPr marL="6350" marR="6350" marT="6350" marB="0" anchor="b"/>
                </a:tc>
                <a:extLst>
                  <a:ext uri="{0D108BD9-81ED-4DB2-BD59-A6C34878D82A}">
                    <a16:rowId xmlns:a16="http://schemas.microsoft.com/office/drawing/2014/main" val="10003"/>
                  </a:ext>
                </a:extLst>
              </a:tr>
              <a:tr h="604753">
                <a:tc>
                  <a:txBody>
                    <a:bodyPr/>
                    <a:lstStyle/>
                    <a:p>
                      <a:pPr marL="0" algn="l" defTabSz="457200" rtl="0" eaLnBrk="1" fontAlgn="b" latinLnBrk="0" hangingPunct="1"/>
                      <a:r>
                        <a:rPr lang="en-ZA" sz="1600" b="0" i="0" u="none" strike="noStrike" kern="1200" dirty="0">
                          <a:solidFill>
                            <a:schemeClr val="bg1"/>
                          </a:solidFill>
                          <a:effectLst/>
                          <a:latin typeface="Calibri" panose="020F0502020204030204" pitchFamily="34" charset="0"/>
                          <a:ea typeface="+mn-ea"/>
                          <a:cs typeface="+mn-cs"/>
                        </a:rPr>
                        <a:t>Building &amp; other fixed structures</a:t>
                      </a:r>
                    </a:p>
                  </a:txBody>
                  <a:tcPr marL="9525" marR="9525" marT="9525" marB="0" anchor="b"/>
                </a:tc>
                <a:tc>
                  <a:txBody>
                    <a:bodyPr/>
                    <a:lstStyle/>
                    <a:p>
                      <a:pPr algn="ctr" fontAlgn="b"/>
                      <a:r>
                        <a:rPr lang="en-US" sz="1800" b="1" i="0" u="none" strike="noStrike">
                          <a:solidFill>
                            <a:srgbClr val="000000"/>
                          </a:solidFill>
                          <a:effectLst/>
                          <a:latin typeface="Century Gothic" panose="020B0502020202020204" pitchFamily="34" charset="0"/>
                        </a:rPr>
                        <a:t>             7,948 </a:t>
                      </a:r>
                    </a:p>
                  </a:txBody>
                  <a:tcPr marL="6350" marR="6350" marT="6350" marB="0" anchor="b"/>
                </a:tc>
                <a:tc>
                  <a:txBody>
                    <a:bodyPr/>
                    <a:lstStyle/>
                    <a:p>
                      <a:pPr algn="ctr" fontAlgn="b"/>
                      <a:r>
                        <a:rPr lang="en-US" sz="1800" b="1" i="0" u="none" strike="noStrike">
                          <a:solidFill>
                            <a:srgbClr val="000000"/>
                          </a:solidFill>
                          <a:effectLst/>
                          <a:latin typeface="Century Gothic" panose="020B0502020202020204" pitchFamily="34" charset="0"/>
                        </a:rPr>
                        <a:t>           3,999 </a:t>
                      </a:r>
                    </a:p>
                  </a:txBody>
                  <a:tcPr marL="6350" marR="6350" marT="6350" marB="0" anchor="b"/>
                </a:tc>
                <a:tc>
                  <a:txBody>
                    <a:bodyPr/>
                    <a:lstStyle/>
                    <a:p>
                      <a:pPr algn="ctr" fontAlgn="b"/>
                      <a:r>
                        <a:rPr lang="en-US" sz="1800" b="1" i="0" u="none" strike="noStrike">
                          <a:solidFill>
                            <a:srgbClr val="000000"/>
                          </a:solidFill>
                          <a:effectLst/>
                          <a:latin typeface="Century Gothic" panose="020B0502020202020204" pitchFamily="34" charset="0"/>
                        </a:rPr>
                        <a:t>            3,949 </a:t>
                      </a:r>
                    </a:p>
                  </a:txBody>
                  <a:tcPr marL="6350" marR="6350" marT="6350" marB="0" anchor="b"/>
                </a:tc>
                <a:tc>
                  <a:txBody>
                    <a:bodyPr/>
                    <a:lstStyle/>
                    <a:p>
                      <a:pPr algn="r" fontAlgn="b"/>
                      <a:r>
                        <a:rPr lang="en-US" sz="1800" b="1" i="0" u="none" strike="noStrike">
                          <a:solidFill>
                            <a:srgbClr val="000000"/>
                          </a:solidFill>
                          <a:effectLst/>
                          <a:latin typeface="Century Gothic" panose="020B0502020202020204" pitchFamily="34" charset="0"/>
                        </a:rPr>
                        <a:t>50%</a:t>
                      </a:r>
                    </a:p>
                  </a:txBody>
                  <a:tcPr marL="6350" marR="6350" marT="6350" marB="0" anchor="b"/>
                </a:tc>
                <a:extLst>
                  <a:ext uri="{0D108BD9-81ED-4DB2-BD59-A6C34878D82A}">
                    <a16:rowId xmlns:a16="http://schemas.microsoft.com/office/drawing/2014/main" val="10008"/>
                  </a:ext>
                </a:extLst>
              </a:tr>
              <a:tr h="489938">
                <a:tc>
                  <a:txBody>
                    <a:bodyPr/>
                    <a:lstStyle/>
                    <a:p>
                      <a:pPr marL="0" algn="l" defTabSz="457200" rtl="0" eaLnBrk="1" fontAlgn="b" latinLnBrk="0" hangingPunct="1"/>
                      <a:r>
                        <a:rPr lang="en-ZA" sz="1600" b="0" i="0" u="none" strike="noStrike" kern="1200" dirty="0">
                          <a:solidFill>
                            <a:schemeClr val="bg1"/>
                          </a:solidFill>
                          <a:effectLst/>
                          <a:latin typeface="Calibri" panose="020F0502020204030204" pitchFamily="34" charset="0"/>
                          <a:ea typeface="+mn-ea"/>
                          <a:cs typeface="+mn-cs"/>
                        </a:rPr>
                        <a:t>Maintenance and Repairs</a:t>
                      </a:r>
                    </a:p>
                  </a:txBody>
                  <a:tcPr marL="9525" marR="9525" marT="9525" marB="0" anchor="b"/>
                </a:tc>
                <a:tc>
                  <a:txBody>
                    <a:bodyPr/>
                    <a:lstStyle/>
                    <a:p>
                      <a:pPr algn="ctr" fontAlgn="b"/>
                      <a:r>
                        <a:rPr lang="en-US" sz="1800" b="0" i="0" u="none" strike="noStrike">
                          <a:solidFill>
                            <a:srgbClr val="000000"/>
                          </a:solidFill>
                          <a:effectLst/>
                          <a:latin typeface="Century Gothic" panose="020B0502020202020204" pitchFamily="34" charset="0"/>
                        </a:rPr>
                        <a:t>                310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310 </a:t>
                      </a:r>
                    </a:p>
                  </a:txBody>
                  <a:tcPr marL="6350" marR="6350" marT="6350" marB="0" anchor="b"/>
                </a:tc>
                <a:tc>
                  <a:txBody>
                    <a:bodyPr/>
                    <a:lstStyle/>
                    <a:p>
                      <a:pPr algn="r" fontAlgn="b"/>
                      <a:r>
                        <a:rPr lang="en-US" sz="1800" b="1" i="0" u="none" strike="noStrike">
                          <a:solidFill>
                            <a:srgbClr val="000000"/>
                          </a:solidFill>
                          <a:effectLst/>
                          <a:latin typeface="Century Gothic" panose="020B0502020202020204" pitchFamily="34" charset="0"/>
                        </a:rPr>
                        <a:t>0%</a:t>
                      </a:r>
                    </a:p>
                  </a:txBody>
                  <a:tcPr marL="6350" marR="6350" marT="6350" marB="0" anchor="b"/>
                </a:tc>
                <a:extLst>
                  <a:ext uri="{0D108BD9-81ED-4DB2-BD59-A6C34878D82A}">
                    <a16:rowId xmlns:a16="http://schemas.microsoft.com/office/drawing/2014/main" val="10009"/>
                  </a:ext>
                </a:extLst>
              </a:tr>
              <a:tr h="635609">
                <a:tc>
                  <a:txBody>
                    <a:bodyPr/>
                    <a:lstStyle/>
                    <a:p>
                      <a:pPr marL="0" algn="l" defTabSz="457200" rtl="0" eaLnBrk="1" fontAlgn="b" latinLnBrk="0" hangingPunct="1"/>
                      <a:r>
                        <a:rPr lang="en-ZA" sz="1600" b="0" i="0" u="none" strike="noStrike" kern="1200" dirty="0">
                          <a:solidFill>
                            <a:schemeClr val="bg1"/>
                          </a:solidFill>
                          <a:effectLst/>
                          <a:latin typeface="Calibri" panose="020F0502020204030204" pitchFamily="34" charset="0"/>
                          <a:ea typeface="+mn-ea"/>
                          <a:cs typeface="+mn-cs"/>
                        </a:rPr>
                        <a:t>Internal Capacity Building Programme</a:t>
                      </a:r>
                    </a:p>
                  </a:txBody>
                  <a:tcPr marL="9525" marR="9525" marT="9525" marB="0" anchor="b"/>
                </a:tc>
                <a:tc>
                  <a:txBody>
                    <a:bodyPr/>
                    <a:lstStyle/>
                    <a:p>
                      <a:pPr algn="ctr" fontAlgn="b"/>
                      <a:r>
                        <a:rPr lang="en-US" sz="1800" b="0" i="0" u="none" strike="noStrike">
                          <a:solidFill>
                            <a:srgbClr val="000000"/>
                          </a:solidFill>
                          <a:effectLst/>
                          <a:latin typeface="Century Gothic" panose="020B0502020202020204" pitchFamily="34" charset="0"/>
                        </a:rPr>
                        <a:t>           18,307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15,589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2,718 </a:t>
                      </a:r>
                    </a:p>
                  </a:txBody>
                  <a:tcPr marL="6350" marR="6350" marT="6350" marB="0" anchor="b"/>
                </a:tc>
                <a:tc>
                  <a:txBody>
                    <a:bodyPr/>
                    <a:lstStyle/>
                    <a:p>
                      <a:pPr algn="r" fontAlgn="b"/>
                      <a:r>
                        <a:rPr lang="en-US" sz="1800" b="1" i="0" u="none" strike="noStrike">
                          <a:solidFill>
                            <a:srgbClr val="000000"/>
                          </a:solidFill>
                          <a:effectLst/>
                          <a:latin typeface="Century Gothic" panose="020B0502020202020204" pitchFamily="34" charset="0"/>
                        </a:rPr>
                        <a:t>85%</a:t>
                      </a:r>
                    </a:p>
                  </a:txBody>
                  <a:tcPr marL="6350" marR="6350" marT="6350" marB="0" anchor="b"/>
                </a:tc>
                <a:extLst>
                  <a:ext uri="{0D108BD9-81ED-4DB2-BD59-A6C34878D82A}">
                    <a16:rowId xmlns:a16="http://schemas.microsoft.com/office/drawing/2014/main" val="10010"/>
                  </a:ext>
                </a:extLst>
              </a:tr>
              <a:tr h="635609">
                <a:tc>
                  <a:txBody>
                    <a:bodyPr/>
                    <a:lstStyle/>
                    <a:p>
                      <a:pPr marL="0" algn="l" defTabSz="457200" rtl="0" eaLnBrk="1" fontAlgn="b" latinLnBrk="0" hangingPunct="1"/>
                      <a:r>
                        <a:rPr lang="en-ZA" sz="1600" b="0" i="0" u="none" strike="noStrike" kern="1200" dirty="0">
                          <a:solidFill>
                            <a:schemeClr val="bg1"/>
                          </a:solidFill>
                          <a:effectLst/>
                          <a:latin typeface="Calibri" panose="020F0502020204030204" pitchFamily="34" charset="0"/>
                          <a:ea typeface="+mn-ea"/>
                          <a:cs typeface="+mn-cs"/>
                        </a:rPr>
                        <a:t>Total</a:t>
                      </a:r>
                    </a:p>
                  </a:txBody>
                  <a:tcPr marL="9525" marR="9525" marT="9525" marB="0" anchor="b"/>
                </a:tc>
                <a:tc>
                  <a:txBody>
                    <a:bodyPr/>
                    <a:lstStyle/>
                    <a:p>
                      <a:pPr algn="ctr" fontAlgn="b"/>
                      <a:r>
                        <a:rPr lang="en-US" sz="1800" b="1" i="0" u="none" strike="noStrike">
                          <a:solidFill>
                            <a:srgbClr val="000000"/>
                          </a:solidFill>
                          <a:effectLst/>
                          <a:latin typeface="Century Gothic" panose="020B0502020202020204" pitchFamily="34" charset="0"/>
                        </a:rPr>
                        <a:t>           26,565 </a:t>
                      </a:r>
                    </a:p>
                  </a:txBody>
                  <a:tcPr marL="6350" marR="6350" marT="6350" marB="0" anchor="b"/>
                </a:tc>
                <a:tc>
                  <a:txBody>
                    <a:bodyPr/>
                    <a:lstStyle/>
                    <a:p>
                      <a:pPr algn="ctr" fontAlgn="b"/>
                      <a:r>
                        <a:rPr lang="en-US" sz="1800" b="1" i="0" u="none" strike="noStrike">
                          <a:solidFill>
                            <a:srgbClr val="000000"/>
                          </a:solidFill>
                          <a:effectLst/>
                          <a:latin typeface="Century Gothic" panose="020B0502020202020204" pitchFamily="34" charset="0"/>
                        </a:rPr>
                        <a:t>         19,588 </a:t>
                      </a:r>
                    </a:p>
                  </a:txBody>
                  <a:tcPr marL="6350" marR="6350" marT="6350" marB="0" anchor="b"/>
                </a:tc>
                <a:tc>
                  <a:txBody>
                    <a:bodyPr/>
                    <a:lstStyle/>
                    <a:p>
                      <a:pPr algn="ctr" fontAlgn="b"/>
                      <a:r>
                        <a:rPr lang="en-US" sz="1800" b="1" i="0" u="none" strike="noStrike">
                          <a:solidFill>
                            <a:srgbClr val="000000"/>
                          </a:solidFill>
                          <a:effectLst/>
                          <a:latin typeface="Century Gothic" panose="020B0502020202020204" pitchFamily="34" charset="0"/>
                        </a:rPr>
                        <a:t>            6,977 </a:t>
                      </a:r>
                    </a:p>
                  </a:txBody>
                  <a:tcPr marL="6350" marR="6350" marT="6350" marB="0" anchor="b"/>
                </a:tc>
                <a:tc>
                  <a:txBody>
                    <a:bodyPr/>
                    <a:lstStyle/>
                    <a:p>
                      <a:pPr algn="r" fontAlgn="b"/>
                      <a:r>
                        <a:rPr lang="en-US" sz="1800" b="1" i="0" u="none" strike="noStrike" dirty="0">
                          <a:solidFill>
                            <a:srgbClr val="000000"/>
                          </a:solidFill>
                          <a:effectLst/>
                          <a:latin typeface="Century Gothic" panose="020B0502020202020204" pitchFamily="34" charset="0"/>
                        </a:rPr>
                        <a:t>74%</a:t>
                      </a:r>
                    </a:p>
                  </a:txBody>
                  <a:tcPr marL="6350" marR="6350" marT="6350" marB="0" anchor="b"/>
                </a:tc>
                <a:extLst>
                  <a:ext uri="{0D108BD9-81ED-4DB2-BD59-A6C34878D82A}">
                    <a16:rowId xmlns:a16="http://schemas.microsoft.com/office/drawing/2014/main" val="3325888005"/>
                  </a:ext>
                </a:extLst>
              </a:tr>
            </a:tbl>
          </a:graphicData>
        </a:graphic>
      </p:graphicFrame>
      <p:sp>
        <p:nvSpPr>
          <p:cNvPr id="8" name="Slide Number Placeholder 3">
            <a:extLst>
              <a:ext uri="{FF2B5EF4-FFF2-40B4-BE49-F238E27FC236}">
                <a16:creationId xmlns:a16="http://schemas.microsoft.com/office/drawing/2014/main" id="{E55F9F88-BF3B-4EC3-BB18-BDA80815EB8E}"/>
              </a:ext>
            </a:extLst>
          </p:cNvPr>
          <p:cNvSpPr txBox="1">
            <a:spLocks/>
          </p:cNvSpPr>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07803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hlinkClick r:id="" action="ppaction://noaction" highlightClick="1"/>
          </p:cNvPr>
          <p:cNvGraphicFramePr>
            <a:graphicFrameLocks noGrp="1"/>
          </p:cNvGraphicFramePr>
          <p:nvPr>
            <p:ph idx="1"/>
            <p:extLst>
              <p:ext uri="{D42A27DB-BD31-4B8C-83A1-F6EECF244321}">
                <p14:modId xmlns:p14="http://schemas.microsoft.com/office/powerpoint/2010/main" val="701716956"/>
              </p:ext>
            </p:extLst>
          </p:nvPr>
        </p:nvGraphicFramePr>
        <p:xfrm>
          <a:off x="588723" y="1415442"/>
          <a:ext cx="8234643" cy="5235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normAutofit fontScale="90000"/>
          </a:bodyPr>
          <a:lstStyle/>
          <a:p>
            <a:r>
              <a:rPr lang="en-US" dirty="0"/>
              <a:t>Table of contents </a:t>
            </a:r>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23021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329" y="1489364"/>
            <a:ext cx="8557098" cy="5368635"/>
          </a:xfrm>
          <a:noFill/>
        </p:spPr>
        <p:txBody>
          <a:bodyPr>
            <a:noAutofit/>
          </a:bodyPr>
          <a:lstStyle/>
          <a:p>
            <a:pPr marL="0" indent="0" algn="just">
              <a:lnSpc>
                <a:spcPct val="125000"/>
              </a:lnSpc>
              <a:spcAft>
                <a:spcPts val="1000"/>
              </a:spcAft>
              <a:buNone/>
            </a:pPr>
            <a:r>
              <a:rPr lang="en-GB" b="1" dirty="0"/>
              <a:t>Payments for Capital Assets: </a:t>
            </a:r>
          </a:p>
          <a:p>
            <a:pPr marL="0" marR="0" indent="0" algn="just">
              <a:lnSpc>
                <a:spcPct val="115000"/>
              </a:lnSpc>
              <a:spcBef>
                <a:spcPts val="0"/>
              </a:spcBef>
              <a:spcAft>
                <a:spcPts val="0"/>
              </a:spcAft>
              <a:buNone/>
            </a:pPr>
            <a:r>
              <a:rPr lang="en-GB" dirty="0">
                <a:latin typeface="Arial" panose="020B0604020202020204" pitchFamily="34" charset="0"/>
                <a:ea typeface="Calibri" panose="020F0502020204030204" pitchFamily="34" charset="0"/>
              </a:rPr>
              <a:t>4</a:t>
            </a:r>
            <a:r>
              <a:rPr lang="en-GB" baseline="30000" dirty="0">
                <a:latin typeface="Arial" panose="020B0604020202020204" pitchFamily="34" charset="0"/>
                <a:ea typeface="Calibri" panose="020F0502020204030204" pitchFamily="34" charset="0"/>
              </a:rPr>
              <a:t>th</a:t>
            </a:r>
            <a:r>
              <a:rPr lang="en-GB" dirty="0">
                <a:latin typeface="Arial" panose="020B0604020202020204" pitchFamily="34" charset="0"/>
                <a:ea typeface="Calibri" panose="020F0502020204030204" pitchFamily="34" charset="0"/>
              </a:rPr>
              <a:t>  Quarter Target Progress:</a:t>
            </a:r>
          </a:p>
          <a:p>
            <a:pPr marL="257175" marR="0" lvl="0" indent="-257175" algn="just" defTabSz="685800" rtl="0" eaLnBrk="1" fontAlgn="auto" latinLnBrk="0" hangingPunct="1">
              <a:lnSpc>
                <a:spcPct val="115000"/>
              </a:lnSpc>
              <a:spcBef>
                <a:spcPts val="750"/>
              </a:spcBef>
              <a:spcAft>
                <a:spcPts val="100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The Department projected expenditure for 4</a:t>
            </a:r>
            <a:r>
              <a:rPr kumimoji="0" lang="en-GB" b="0" i="0" u="none" strike="noStrike" kern="1200" cap="none" spc="0" normalizeH="0" baseline="30000" noProof="0" dirty="0">
                <a:ln>
                  <a:noFill/>
                </a:ln>
                <a:solidFill>
                  <a:prstClr val="black"/>
                </a:solidFill>
                <a:effectLst/>
                <a:uLnTx/>
                <a:uFillTx/>
                <a:latin typeface="Arial" panose="020B0604020202020204" pitchFamily="34" charset="0"/>
                <a:ea typeface="Calibri" panose="020F0502020204030204" pitchFamily="34" charset="0"/>
                <a:cs typeface="+mn-cs"/>
              </a:rPr>
              <a:t>th</a:t>
            </a:r>
            <a:r>
              <a:rPr kumimoji="0" lang="en-GB"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quarter is </a:t>
            </a:r>
            <a:r>
              <a:rPr lang="en-GB" b="0" dirty="0">
                <a:solidFill>
                  <a:prstClr val="black"/>
                </a:solidFill>
                <a:latin typeface="Arial" panose="020B0604020202020204" pitchFamily="34" charset="0"/>
                <a:ea typeface="Calibri" panose="020F0502020204030204" pitchFamily="34" charset="0"/>
              </a:rPr>
              <a:t>R2 million</a:t>
            </a:r>
            <a:r>
              <a:rPr kumimoji="0" lang="en-GB"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spent        R3 million which is equates to 167% in the  third quarter.</a:t>
            </a:r>
            <a:endParaRPr lang="en-GB" b="0" dirty="0">
              <a:latin typeface="Arial" panose="020B060402020202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r>
              <a:rPr lang="en-GB" dirty="0">
                <a:latin typeface="Arial" panose="020B0604020202020204" pitchFamily="34" charset="0"/>
                <a:ea typeface="Calibri" panose="020F0502020204030204" pitchFamily="34" charset="0"/>
              </a:rPr>
              <a:t>Expenditure to Date:</a:t>
            </a:r>
          </a:p>
          <a:p>
            <a:pPr marL="0" marR="0" algn="just">
              <a:lnSpc>
                <a:spcPct val="115000"/>
              </a:lnSpc>
              <a:spcBef>
                <a:spcPts val="0"/>
              </a:spcBef>
              <a:spcAft>
                <a:spcPts val="0"/>
              </a:spcAft>
            </a:pPr>
            <a:r>
              <a:rPr lang="en-GB" sz="1800" b="0" dirty="0">
                <a:effectLst/>
                <a:latin typeface="Arial" panose="020B0604020202020204" pitchFamily="34" charset="0"/>
                <a:ea typeface="Calibri" panose="020F0502020204030204" pitchFamily="34" charset="0"/>
                <a:cs typeface="Times New Roman" panose="02020603050405020304" pitchFamily="18" charset="0"/>
              </a:rPr>
              <a:t>The Department has spent R18 million on its adjusted budget of R40 million which is equivalent to 40% of its allocation.</a:t>
            </a: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 R4 million was spent on construction of fence project, R2 million on tractor and motor vehicle and R8 million was spent </a:t>
            </a:r>
            <a:r>
              <a:rPr lang="en-GB" sz="1800" b="0" dirty="0">
                <a:effectLst/>
                <a:latin typeface="Arial" panose="020B0604020202020204" pitchFamily="34" charset="0"/>
                <a:ea typeface="Calibri" panose="020F0502020204030204" pitchFamily="34" charset="0"/>
                <a:cs typeface="Times New Roman" panose="02020603050405020304" pitchFamily="18" charset="0"/>
              </a:rPr>
              <a:t>on purchasing of desktops and desktop printing equipment.</a:t>
            </a:r>
            <a:r>
              <a:rPr lang="en-US" sz="1800" b="0" dirty="0">
                <a:effectLst/>
                <a:latin typeface="Arial" panose="020B0604020202020204" pitchFamily="34" charset="0"/>
                <a:ea typeface="Calibri" panose="020F0502020204030204" pitchFamily="34" charset="0"/>
                <a:cs typeface="Times New Roman" panose="02020603050405020304" pitchFamily="18" charset="0"/>
              </a:rPr>
              <a:t> The main under expenditure was for Conditional Grant projects under Famer Support and development relating to machinery and equipment (R8 million underspending), the procurement process was finalised, but delivery of machinery (Tractors and Vehicles) could not be finalised at financial year end. </a:t>
            </a:r>
            <a:r>
              <a:rPr lang="en-GB"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lnSpc>
                <a:spcPct val="115000"/>
              </a:lnSpc>
              <a:spcBef>
                <a:spcPts val="0"/>
              </a:spcBef>
              <a:buNone/>
            </a:pPr>
            <a:endParaRPr lang="en-GB" sz="2000" b="0" dirty="0">
              <a:latin typeface="Arial" panose="020B0604020202020204" pitchFamily="34" charset="0"/>
              <a:ea typeface="Calibri" panose="020F0502020204030204" pitchFamily="34" charset="0"/>
            </a:endParaRPr>
          </a:p>
          <a:p>
            <a:pPr marL="0" marR="0" indent="0" algn="just">
              <a:lnSpc>
                <a:spcPct val="115000"/>
              </a:lnSpc>
              <a:spcBef>
                <a:spcPts val="0"/>
              </a:spcBef>
              <a:spcAft>
                <a:spcPts val="0"/>
              </a:spcAft>
              <a:buNone/>
            </a:pPr>
            <a:endParaRPr lang="en-GB" sz="2000" dirty="0">
              <a:solidFill>
                <a:srgbClr val="FF0000"/>
              </a:solidFill>
              <a:latin typeface="Arial" panose="020B0604020202020204" pitchFamily="34" charset="0"/>
              <a:ea typeface="Calibri" panose="020F0502020204030204" pitchFamily="34" charset="0"/>
            </a:endParaRPr>
          </a:p>
        </p:txBody>
      </p:sp>
      <p:sp>
        <p:nvSpPr>
          <p:cNvPr id="7" name="Title 1">
            <a:extLst>
              <a:ext uri="{FF2B5EF4-FFF2-40B4-BE49-F238E27FC236}">
                <a16:creationId xmlns:a16="http://schemas.microsoft.com/office/drawing/2014/main" id="{CB19145A-8BF7-4E50-BDA8-8FA9882BD852}"/>
              </a:ext>
            </a:extLst>
          </p:cNvPr>
          <p:cNvSpPr>
            <a:spLocks noGrp="1"/>
          </p:cNvSpPr>
          <p:nvPr>
            <p:ph type="title"/>
          </p:nvPr>
        </p:nvSpPr>
        <p:spPr>
          <a:xfrm>
            <a:off x="980630" y="1125188"/>
            <a:ext cx="8163370" cy="469076"/>
          </a:xfrm>
        </p:spPr>
        <p:txBody>
          <a:bodyPr/>
          <a:lstStyle/>
          <a:p>
            <a:pPr algn="l"/>
            <a:r>
              <a:rPr lang="en-ZA" altLang="en-US" sz="1600" b="1" dirty="0">
                <a:latin typeface="Arial" pitchFamily="34" charset="0"/>
                <a:cs typeface="Arial" pitchFamily="34" charset="0"/>
              </a:rPr>
              <a:t>BRIEF SUMMARY OF THE UNDER/OVER EXPENDITURE PER ECONOMIC CLASSIFICATION</a:t>
            </a:r>
          </a:p>
        </p:txBody>
      </p:sp>
    </p:spTree>
    <p:extLst>
      <p:ext uri="{BB962C8B-B14F-4D97-AF65-F5344CB8AC3E}">
        <p14:creationId xmlns:p14="http://schemas.microsoft.com/office/powerpoint/2010/main" val="10979663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329" y="1686135"/>
            <a:ext cx="8557098" cy="3499324"/>
          </a:xfrm>
          <a:noFill/>
        </p:spPr>
        <p:txBody>
          <a:bodyPr>
            <a:noAutofit/>
          </a:bodyPr>
          <a:lstStyle/>
          <a:p>
            <a:pPr marL="0" indent="0" algn="just">
              <a:lnSpc>
                <a:spcPct val="125000"/>
              </a:lnSpc>
              <a:spcAft>
                <a:spcPts val="1000"/>
              </a:spcAft>
              <a:buNone/>
            </a:pPr>
            <a:r>
              <a:rPr lang="en-GB" b="1" dirty="0"/>
              <a:t>Payments for Capital Assets: </a:t>
            </a:r>
          </a:p>
          <a:p>
            <a:pPr marL="0" marR="0" indent="0" algn="just">
              <a:lnSpc>
                <a:spcPct val="115000"/>
              </a:lnSpc>
              <a:spcBef>
                <a:spcPts val="0"/>
              </a:spcBef>
              <a:spcAft>
                <a:spcPts val="0"/>
              </a:spcAft>
              <a:buNone/>
            </a:pPr>
            <a:r>
              <a:rPr lang="en-GB" dirty="0">
                <a:latin typeface="Arial" panose="020B0604020202020204" pitchFamily="34" charset="0"/>
                <a:ea typeface="Times New Roman" panose="02020603050405020304" pitchFamily="18" charset="0"/>
                <a:cs typeface="Times New Roman" panose="02020603050405020304" pitchFamily="18" charset="0"/>
              </a:rPr>
              <a:t>Infrastructure</a:t>
            </a:r>
          </a:p>
          <a:p>
            <a:pPr marL="0" marR="0" algn="just">
              <a:lnSpc>
                <a:spcPct val="115000"/>
              </a:lnSpc>
              <a:spcBef>
                <a:spcPts val="0"/>
              </a:spcBef>
              <a:spcAft>
                <a:spcPts val="0"/>
              </a:spcAft>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The Department has spent R23 million on its R26 million adjusted budget, which is equivalent </a:t>
            </a:r>
            <a:r>
              <a:rPr lang="en-GB" sz="1800" b="0">
                <a:effectLst/>
                <a:latin typeface="Arial" panose="020B0604020202020204" pitchFamily="34" charset="0"/>
                <a:ea typeface="Times New Roman" panose="02020603050405020304" pitchFamily="18" charset="0"/>
                <a:cs typeface="Times New Roman" panose="02020603050405020304" pitchFamily="18" charset="0"/>
              </a:rPr>
              <a:t>to 88.5</a:t>
            </a: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 of its adjusted budget allocation. R5 million was spent on construction of fence at Abe bailey and Suikerbosrand, and R14 million was for compensation and goods and services.</a:t>
            </a:r>
            <a:r>
              <a:rPr lang="en-US" sz="1800" b="0" dirty="0">
                <a:effectLst/>
                <a:latin typeface="Arial" panose="020B0604020202020204" pitchFamily="34" charset="0"/>
                <a:ea typeface="Times New Roman" panose="02020603050405020304" pitchFamily="18" charset="0"/>
                <a:cs typeface="Times New Roman" panose="02020603050405020304" pitchFamily="18" charset="0"/>
              </a:rPr>
              <a:t> Biodiversity Management also incurred under expenditure relating to building and other fix structures amounting to            R5 million for infrastructure project not finalised by the Department Implementing Agent (DBSA) at financial year end.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endParaRPr lang="en-GB" sz="2000" dirty="0">
              <a:solidFill>
                <a:srgbClr val="FF0000"/>
              </a:solidFill>
              <a:latin typeface="Arial" panose="020B0604020202020204" pitchFamily="34" charset="0"/>
              <a:ea typeface="Calibri" panose="020F0502020204030204" pitchFamily="34" charset="0"/>
            </a:endParaRPr>
          </a:p>
        </p:txBody>
      </p:sp>
      <p:sp>
        <p:nvSpPr>
          <p:cNvPr id="7" name="Title 1">
            <a:extLst>
              <a:ext uri="{FF2B5EF4-FFF2-40B4-BE49-F238E27FC236}">
                <a16:creationId xmlns:a16="http://schemas.microsoft.com/office/drawing/2014/main" id="{CB19145A-8BF7-4E50-BDA8-8FA9882BD852}"/>
              </a:ext>
            </a:extLst>
          </p:cNvPr>
          <p:cNvSpPr>
            <a:spLocks noGrp="1"/>
          </p:cNvSpPr>
          <p:nvPr>
            <p:ph type="title"/>
          </p:nvPr>
        </p:nvSpPr>
        <p:spPr>
          <a:xfrm>
            <a:off x="980630" y="1125188"/>
            <a:ext cx="8163370" cy="469076"/>
          </a:xfrm>
        </p:spPr>
        <p:txBody>
          <a:bodyPr/>
          <a:lstStyle/>
          <a:p>
            <a:pPr algn="l"/>
            <a:r>
              <a:rPr lang="en-ZA" altLang="en-US" sz="1600" b="1" dirty="0">
                <a:latin typeface="Arial" pitchFamily="34" charset="0"/>
                <a:cs typeface="Arial" pitchFamily="34" charset="0"/>
              </a:rPr>
              <a:t>BRIEF SUMMARY OF THE UNDER/OVER EXPENDITURE PER ECONOMIC CLASSIFICATION</a:t>
            </a:r>
          </a:p>
        </p:txBody>
      </p:sp>
    </p:spTree>
    <p:extLst>
      <p:ext uri="{BB962C8B-B14F-4D97-AF65-F5344CB8AC3E}">
        <p14:creationId xmlns:p14="http://schemas.microsoft.com/office/powerpoint/2010/main" val="37406298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75414" y="1037019"/>
            <a:ext cx="8013659" cy="427001"/>
          </a:xfrm>
        </p:spPr>
        <p:txBody>
          <a:bodyPr>
            <a:noAutofit/>
          </a:bodyPr>
          <a:lstStyle/>
          <a:p>
            <a:pPr algn="ctr">
              <a:lnSpc>
                <a:spcPct val="115000"/>
              </a:lnSpc>
              <a:spcBef>
                <a:spcPts val="0"/>
              </a:spcBef>
              <a:defRPr/>
            </a:pPr>
            <a:r>
              <a:rPr lang="en-US" altLang="en-US" sz="2000" b="1" dirty="0">
                <a:solidFill>
                  <a:schemeClr val="bg1"/>
                </a:solidFill>
              </a:rPr>
              <a:t>GDARD CONDITIONAL GRANTS – </a:t>
            </a:r>
            <a:r>
              <a:rPr lang="en-ZA" sz="2000" dirty="0">
                <a:cs typeface="Times New Roman" pitchFamily="18" charset="0"/>
              </a:rPr>
              <a:t>31st of March 2023</a:t>
            </a:r>
            <a:endParaRPr lang="en-US" sz="2000" b="1" dirty="0">
              <a:solidFill>
                <a:schemeClr val="bg1"/>
              </a:solidFill>
              <a:latin typeface="Calibri"/>
              <a:ea typeface="Calibri"/>
              <a:cs typeface="Times New Roman"/>
            </a:endParaRPr>
          </a:p>
        </p:txBody>
      </p:sp>
      <p:graphicFrame>
        <p:nvGraphicFramePr>
          <p:cNvPr id="5" name="Content Placeholder 4"/>
          <p:cNvGraphicFramePr>
            <a:graphicFrameLocks noGrp="1"/>
          </p:cNvGraphicFramePr>
          <p:nvPr>
            <p:ph idx="1"/>
          </p:nvPr>
        </p:nvGraphicFramePr>
        <p:xfrm>
          <a:off x="910205" y="1639551"/>
          <a:ext cx="8013659" cy="4827923"/>
        </p:xfrm>
        <a:graphic>
          <a:graphicData uri="http://schemas.openxmlformats.org/drawingml/2006/table">
            <a:tbl>
              <a:tblPr firstRow="1" firstCol="1" bandRow="1">
                <a:tableStyleId>{5C22544A-7EE6-4342-B048-85BDC9FD1C3A}</a:tableStyleId>
              </a:tblPr>
              <a:tblGrid>
                <a:gridCol w="2213995">
                  <a:extLst>
                    <a:ext uri="{9D8B030D-6E8A-4147-A177-3AD203B41FA5}">
                      <a16:colId xmlns:a16="http://schemas.microsoft.com/office/drawing/2014/main" val="20000"/>
                    </a:ext>
                  </a:extLst>
                </a:gridCol>
                <a:gridCol w="1491267">
                  <a:extLst>
                    <a:ext uri="{9D8B030D-6E8A-4147-A177-3AD203B41FA5}">
                      <a16:colId xmlns:a16="http://schemas.microsoft.com/office/drawing/2014/main" val="20001"/>
                    </a:ext>
                  </a:extLst>
                </a:gridCol>
                <a:gridCol w="1740396">
                  <a:extLst>
                    <a:ext uri="{9D8B030D-6E8A-4147-A177-3AD203B41FA5}">
                      <a16:colId xmlns:a16="http://schemas.microsoft.com/office/drawing/2014/main" val="20002"/>
                    </a:ext>
                  </a:extLst>
                </a:gridCol>
                <a:gridCol w="1582423">
                  <a:extLst>
                    <a:ext uri="{9D8B030D-6E8A-4147-A177-3AD203B41FA5}">
                      <a16:colId xmlns:a16="http://schemas.microsoft.com/office/drawing/2014/main" val="20003"/>
                    </a:ext>
                  </a:extLst>
                </a:gridCol>
                <a:gridCol w="985578">
                  <a:extLst>
                    <a:ext uri="{9D8B030D-6E8A-4147-A177-3AD203B41FA5}">
                      <a16:colId xmlns:a16="http://schemas.microsoft.com/office/drawing/2014/main" val="20004"/>
                    </a:ext>
                  </a:extLst>
                </a:gridCol>
              </a:tblGrid>
              <a:tr h="960759">
                <a:tc rowSpan="2">
                  <a:txBody>
                    <a:bodyPr/>
                    <a:lstStyle/>
                    <a:p>
                      <a:pPr marL="0" marR="0" algn="ctr">
                        <a:lnSpc>
                          <a:spcPct val="115000"/>
                        </a:lnSpc>
                        <a:spcBef>
                          <a:spcPts val="0"/>
                        </a:spcBef>
                        <a:spcAft>
                          <a:spcPts val="0"/>
                        </a:spcAft>
                      </a:pPr>
                      <a:r>
                        <a:rPr lang="en-ZA" sz="1600" b="1" dirty="0">
                          <a:solidFill>
                            <a:srgbClr val="FFFFFF"/>
                          </a:solidFill>
                          <a:effectLst/>
                          <a:latin typeface="Century Gothic" panose="020B0502020202020204" pitchFamily="34" charset="0"/>
                          <a:ea typeface="Times New Roman"/>
                          <a:cs typeface="Times New Roman"/>
                        </a:rPr>
                        <a:t>Conditional Grants</a:t>
                      </a:r>
                      <a:endParaRPr lang="en-US" sz="1600" dirty="0">
                        <a:effectLst/>
                        <a:latin typeface="Century Gothic" panose="020B0502020202020204" pitchFamily="34" charset="0"/>
                        <a:ea typeface="Calibri"/>
                        <a:cs typeface="Times New Roman"/>
                      </a:endParaRPr>
                    </a:p>
                  </a:txBody>
                  <a:tcPr marL="68580" marR="68580" marT="0" marB="0" anchor="ctr"/>
                </a:tc>
                <a:tc>
                  <a:txBody>
                    <a:bodyPr/>
                    <a:lstStyle/>
                    <a:p>
                      <a:pPr algn="ctr" fontAlgn="b"/>
                      <a:r>
                        <a:rPr lang="en-US" sz="1600" b="1" i="0" u="none" strike="noStrike" dirty="0">
                          <a:solidFill>
                            <a:schemeClr val="bg1"/>
                          </a:solidFill>
                          <a:effectLst/>
                          <a:latin typeface="Century Gothic" panose="020B0502020202020204" pitchFamily="34" charset="0"/>
                        </a:rPr>
                        <a:t> Adjusted Budget</a:t>
                      </a:r>
                    </a:p>
                  </a:txBody>
                  <a:tcPr marL="6350" marR="6350" marT="6350" marB="0" anchor="ct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ZA" sz="1600" b="1" dirty="0">
                          <a:solidFill>
                            <a:schemeClr val="bg1"/>
                          </a:solidFill>
                          <a:effectLst/>
                          <a:latin typeface="+mn-lt"/>
                          <a:ea typeface="Times New Roman"/>
                          <a:cs typeface="Times New Roman"/>
                        </a:rPr>
                        <a:t>Expenditure</a:t>
                      </a:r>
                      <a:endParaRPr lang="en-US" sz="1600" b="1" i="0" u="none" strike="noStrike" dirty="0">
                        <a:solidFill>
                          <a:schemeClr val="bg1"/>
                        </a:solidFill>
                        <a:effectLst/>
                        <a:latin typeface="Century Gothic" panose="020B0502020202020204" pitchFamily="34" charset="0"/>
                      </a:endParaRPr>
                    </a:p>
                  </a:txBody>
                  <a:tcPr marL="6350" marR="6350" marT="6350" marB="0" anchor="ctr"/>
                </a:tc>
                <a:tc>
                  <a:txBody>
                    <a:bodyPr/>
                    <a:lstStyle/>
                    <a:p>
                      <a:pPr algn="ctr" fontAlgn="b"/>
                      <a:r>
                        <a:rPr lang="en-US" sz="1600" b="1" i="0" u="none" strike="noStrike" dirty="0">
                          <a:solidFill>
                            <a:schemeClr val="bg1"/>
                          </a:solidFill>
                          <a:effectLst/>
                          <a:latin typeface="Century Gothic" panose="020B0502020202020204" pitchFamily="34" charset="0"/>
                        </a:rPr>
                        <a:t> Balance </a:t>
                      </a:r>
                    </a:p>
                  </a:txBody>
                  <a:tcPr marL="6350" marR="6350" marT="6350" marB="0" anchor="ctr"/>
                </a:tc>
                <a:tc>
                  <a:txBody>
                    <a:bodyPr/>
                    <a:lstStyle/>
                    <a:p>
                      <a:pPr algn="ctr" fontAlgn="b"/>
                      <a:r>
                        <a:rPr lang="en-US" sz="1600" b="1" i="0" u="none" strike="noStrike" dirty="0">
                          <a:solidFill>
                            <a:schemeClr val="bg1"/>
                          </a:solidFill>
                          <a:effectLst/>
                          <a:latin typeface="Century Gothic" panose="020B0502020202020204" pitchFamily="34" charset="0"/>
                        </a:rPr>
                        <a:t> % </a:t>
                      </a:r>
                    </a:p>
                  </a:txBody>
                  <a:tcPr marL="6350" marR="6350" marT="6350" marB="0" anchor="ctr"/>
                </a:tc>
                <a:extLst>
                  <a:ext uri="{0D108BD9-81ED-4DB2-BD59-A6C34878D82A}">
                    <a16:rowId xmlns:a16="http://schemas.microsoft.com/office/drawing/2014/main" val="10001"/>
                  </a:ext>
                </a:extLst>
              </a:tr>
              <a:tr h="375571">
                <a:tc vMerge="1">
                  <a:txBody>
                    <a:bodyPr/>
                    <a:lstStyle/>
                    <a:p>
                      <a:endParaRPr lang="en-US"/>
                    </a:p>
                  </a:txBody>
                  <a:tcPr/>
                </a:tc>
                <a:tc>
                  <a:txBody>
                    <a:bodyPr/>
                    <a:lstStyle/>
                    <a:p>
                      <a:pPr algn="r" fontAlgn="b"/>
                      <a:r>
                        <a:rPr lang="en-US" sz="1600" b="1" i="0" u="none" strike="noStrike">
                          <a:solidFill>
                            <a:srgbClr val="000000"/>
                          </a:solidFill>
                          <a:effectLst/>
                          <a:latin typeface="Century Gothic" panose="020B0502020202020204" pitchFamily="34" charset="0"/>
                        </a:rPr>
                        <a:t> R'000 </a:t>
                      </a:r>
                    </a:p>
                  </a:txBody>
                  <a:tcPr marL="6350" marR="6350" marT="6350" marB="0" anchor="b"/>
                </a:tc>
                <a:tc>
                  <a:txBody>
                    <a:bodyPr/>
                    <a:lstStyle/>
                    <a:p>
                      <a:pPr algn="r" fontAlgn="b"/>
                      <a:r>
                        <a:rPr lang="en-US" sz="1600" b="1" i="0" u="none" strike="noStrike">
                          <a:solidFill>
                            <a:srgbClr val="000000"/>
                          </a:solidFill>
                          <a:effectLst/>
                          <a:latin typeface="Century Gothic" panose="020B0502020202020204" pitchFamily="34" charset="0"/>
                        </a:rPr>
                        <a:t> R'000 </a:t>
                      </a:r>
                    </a:p>
                  </a:txBody>
                  <a:tcPr marL="6350" marR="6350" marT="6350" marB="0" anchor="b"/>
                </a:tc>
                <a:tc>
                  <a:txBody>
                    <a:bodyPr/>
                    <a:lstStyle/>
                    <a:p>
                      <a:pPr algn="r" fontAlgn="b"/>
                      <a:r>
                        <a:rPr lang="en-US" sz="1600" b="1" i="0" u="none" strike="noStrike">
                          <a:solidFill>
                            <a:srgbClr val="000000"/>
                          </a:solidFill>
                          <a:effectLst/>
                          <a:latin typeface="Century Gothic" panose="020B0502020202020204" pitchFamily="34" charset="0"/>
                        </a:rPr>
                        <a:t> R'000 </a:t>
                      </a:r>
                    </a:p>
                  </a:txBody>
                  <a:tcPr marL="6350" marR="6350" marT="6350" marB="0" anchor="b"/>
                </a:tc>
                <a:tc>
                  <a:txBody>
                    <a:bodyPr/>
                    <a:lstStyle/>
                    <a:p>
                      <a:endParaRPr lang="en-US"/>
                    </a:p>
                  </a:txBody>
                  <a:tcPr/>
                </a:tc>
                <a:extLst>
                  <a:ext uri="{0D108BD9-81ED-4DB2-BD59-A6C34878D82A}">
                    <a16:rowId xmlns:a16="http://schemas.microsoft.com/office/drawing/2014/main" val="10002"/>
                  </a:ext>
                </a:extLst>
              </a:tr>
              <a:tr h="611453">
                <a:tc>
                  <a:txBody>
                    <a:bodyPr/>
                    <a:lstStyle/>
                    <a:p>
                      <a:pPr algn="l" fontAlgn="b"/>
                      <a:r>
                        <a:rPr lang="en-US" sz="1600" b="0" i="0" u="none" strike="noStrike" dirty="0">
                          <a:solidFill>
                            <a:schemeClr val="bg1"/>
                          </a:solidFill>
                          <a:effectLst/>
                          <a:latin typeface="Century Gothic" panose="020B0502020202020204" pitchFamily="34" charset="0"/>
                        </a:rPr>
                        <a:t>CASP: Infrastructure</a:t>
                      </a:r>
                    </a:p>
                  </a:txBody>
                  <a:tcPr marL="9525" marR="9525" marT="9525" marB="0" anchor="b"/>
                </a:tc>
                <a:tc>
                  <a:txBody>
                    <a:bodyPr/>
                    <a:lstStyle/>
                    <a:p>
                      <a:pPr algn="ctr" fontAlgn="b"/>
                      <a:r>
                        <a:rPr lang="en-US" sz="1800" b="0" i="0" u="none" strike="noStrike">
                          <a:solidFill>
                            <a:srgbClr val="000000"/>
                          </a:solidFill>
                          <a:effectLst/>
                          <a:latin typeface="Century Gothic" panose="020B0502020202020204" pitchFamily="34" charset="0"/>
                        </a:rPr>
                        <a:t>           90,725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33,693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57,032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37%</a:t>
                      </a:r>
                    </a:p>
                  </a:txBody>
                  <a:tcPr marL="6350" marR="6350" marT="6350" marB="0" anchor="b"/>
                </a:tc>
                <a:extLst>
                  <a:ext uri="{0D108BD9-81ED-4DB2-BD59-A6C34878D82A}">
                    <a16:rowId xmlns:a16="http://schemas.microsoft.com/office/drawing/2014/main" val="10003"/>
                  </a:ext>
                </a:extLst>
              </a:tr>
              <a:tr h="611453">
                <a:tc>
                  <a:txBody>
                    <a:bodyPr/>
                    <a:lstStyle/>
                    <a:p>
                      <a:pPr algn="l" fontAlgn="b"/>
                      <a:r>
                        <a:rPr lang="en-US" sz="1600" b="0" i="0" u="none" strike="noStrike" dirty="0">
                          <a:solidFill>
                            <a:schemeClr val="bg1"/>
                          </a:solidFill>
                          <a:effectLst/>
                          <a:latin typeface="Century Gothic" panose="020B0502020202020204" pitchFamily="34" charset="0"/>
                        </a:rPr>
                        <a:t>CASP: ERP</a:t>
                      </a:r>
                    </a:p>
                  </a:txBody>
                  <a:tcPr marL="9525" marR="9525" marT="9525" marB="0" anchor="b"/>
                </a:tc>
                <a:tc>
                  <a:txBody>
                    <a:bodyPr/>
                    <a:lstStyle/>
                    <a:p>
                      <a:pPr algn="ctr" fontAlgn="b"/>
                      <a:r>
                        <a:rPr lang="en-US" sz="1800" b="0" i="0" u="none" strike="noStrike">
                          <a:solidFill>
                            <a:srgbClr val="000000"/>
                          </a:solidFill>
                          <a:effectLst/>
                          <a:latin typeface="Century Gothic" panose="020B0502020202020204" pitchFamily="34" charset="0"/>
                        </a:rPr>
                        <a:t>           30,420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10,795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19,625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35%</a:t>
                      </a:r>
                    </a:p>
                  </a:txBody>
                  <a:tcPr marL="6350" marR="6350" marT="6350" marB="0" anchor="b"/>
                </a:tc>
                <a:extLst>
                  <a:ext uri="{0D108BD9-81ED-4DB2-BD59-A6C34878D82A}">
                    <a16:rowId xmlns:a16="http://schemas.microsoft.com/office/drawing/2014/main" val="10004"/>
                  </a:ext>
                </a:extLst>
              </a:tr>
              <a:tr h="498274">
                <a:tc>
                  <a:txBody>
                    <a:bodyPr/>
                    <a:lstStyle/>
                    <a:p>
                      <a:pPr algn="l" fontAlgn="b"/>
                      <a:r>
                        <a:rPr lang="en-US" sz="1600" b="1" i="0" u="none" strike="noStrike" dirty="0">
                          <a:solidFill>
                            <a:schemeClr val="bg1"/>
                          </a:solidFill>
                          <a:effectLst/>
                          <a:latin typeface="Century Gothic" panose="020B0502020202020204" pitchFamily="34" charset="0"/>
                        </a:rPr>
                        <a:t>Total CASP</a:t>
                      </a:r>
                    </a:p>
                  </a:txBody>
                  <a:tcPr marL="9525" marR="9525" marT="9525" marB="0" anchor="b"/>
                </a:tc>
                <a:tc>
                  <a:txBody>
                    <a:bodyPr/>
                    <a:lstStyle/>
                    <a:p>
                      <a:pPr algn="ctr" fontAlgn="b"/>
                      <a:r>
                        <a:rPr lang="en-US" sz="1800" b="1" i="0" u="none" strike="noStrike">
                          <a:solidFill>
                            <a:srgbClr val="000000"/>
                          </a:solidFill>
                          <a:effectLst/>
                          <a:latin typeface="Century Gothic" panose="020B0502020202020204" pitchFamily="34" charset="0"/>
                        </a:rPr>
                        <a:t>         121,145 </a:t>
                      </a:r>
                    </a:p>
                  </a:txBody>
                  <a:tcPr marL="6350" marR="6350" marT="6350" marB="0" anchor="b"/>
                </a:tc>
                <a:tc>
                  <a:txBody>
                    <a:bodyPr/>
                    <a:lstStyle/>
                    <a:p>
                      <a:pPr algn="ctr" fontAlgn="b"/>
                      <a:r>
                        <a:rPr lang="en-US" sz="1800" b="1" i="0" u="none" strike="noStrike">
                          <a:solidFill>
                            <a:srgbClr val="000000"/>
                          </a:solidFill>
                          <a:effectLst/>
                          <a:latin typeface="Century Gothic" panose="020B0502020202020204" pitchFamily="34" charset="0"/>
                        </a:rPr>
                        <a:t>         44,488 </a:t>
                      </a:r>
                    </a:p>
                  </a:txBody>
                  <a:tcPr marL="6350" marR="6350" marT="6350" marB="0" anchor="b"/>
                </a:tc>
                <a:tc>
                  <a:txBody>
                    <a:bodyPr/>
                    <a:lstStyle/>
                    <a:p>
                      <a:pPr algn="ctr" fontAlgn="b"/>
                      <a:r>
                        <a:rPr lang="en-US" sz="1800" b="1" i="0" u="none" strike="noStrike">
                          <a:solidFill>
                            <a:srgbClr val="000000"/>
                          </a:solidFill>
                          <a:effectLst/>
                          <a:latin typeface="Century Gothic" panose="020B0502020202020204" pitchFamily="34" charset="0"/>
                        </a:rPr>
                        <a:t>          76,657 </a:t>
                      </a:r>
                    </a:p>
                  </a:txBody>
                  <a:tcPr marL="6350" marR="6350" marT="6350" marB="0" anchor="b"/>
                </a:tc>
                <a:tc>
                  <a:txBody>
                    <a:bodyPr/>
                    <a:lstStyle/>
                    <a:p>
                      <a:pPr algn="r" fontAlgn="b"/>
                      <a:r>
                        <a:rPr lang="en-US" sz="1800" b="1" i="0" u="none" strike="noStrike">
                          <a:solidFill>
                            <a:srgbClr val="000000"/>
                          </a:solidFill>
                          <a:effectLst/>
                          <a:latin typeface="Century Gothic" panose="020B0502020202020204" pitchFamily="34" charset="0"/>
                        </a:rPr>
                        <a:t>37%</a:t>
                      </a:r>
                    </a:p>
                  </a:txBody>
                  <a:tcPr marL="6350" marR="6350" marT="6350" marB="0" anchor="b"/>
                </a:tc>
                <a:extLst>
                  <a:ext uri="{0D108BD9-81ED-4DB2-BD59-A6C34878D82A}">
                    <a16:rowId xmlns:a16="http://schemas.microsoft.com/office/drawing/2014/main" val="10005"/>
                  </a:ext>
                </a:extLst>
              </a:tr>
              <a:tr h="378616">
                <a:tc>
                  <a:txBody>
                    <a:bodyPr/>
                    <a:lstStyle/>
                    <a:p>
                      <a:pPr algn="l" fontAlgn="b"/>
                      <a:r>
                        <a:rPr lang="en-US" sz="1600" b="0" i="0" u="none" strike="noStrike" dirty="0">
                          <a:solidFill>
                            <a:schemeClr val="bg1"/>
                          </a:solidFill>
                          <a:effectLst/>
                          <a:latin typeface="Century Gothic" panose="020B0502020202020204" pitchFamily="34" charset="0"/>
                        </a:rPr>
                        <a:t>Illima/Letsema</a:t>
                      </a:r>
                    </a:p>
                  </a:txBody>
                  <a:tcPr marL="9525" marR="9525" marT="9525" marB="0" anchor="b"/>
                </a:tc>
                <a:tc>
                  <a:txBody>
                    <a:bodyPr/>
                    <a:lstStyle/>
                    <a:p>
                      <a:pPr algn="ctr" fontAlgn="b"/>
                      <a:r>
                        <a:rPr lang="en-US" sz="1800" b="0" i="0" u="none" strike="noStrike">
                          <a:solidFill>
                            <a:srgbClr val="000000"/>
                          </a:solidFill>
                          <a:effectLst/>
                          <a:latin typeface="Century Gothic" panose="020B0502020202020204" pitchFamily="34" charset="0"/>
                        </a:rPr>
                        <a:t>           37,262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37,100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162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100%</a:t>
                      </a:r>
                    </a:p>
                  </a:txBody>
                  <a:tcPr marL="6350" marR="6350" marT="6350" marB="0" anchor="b"/>
                </a:tc>
                <a:extLst>
                  <a:ext uri="{0D108BD9-81ED-4DB2-BD59-A6C34878D82A}">
                    <a16:rowId xmlns:a16="http://schemas.microsoft.com/office/drawing/2014/main" val="10009"/>
                  </a:ext>
                </a:extLst>
              </a:tr>
              <a:tr h="453359">
                <a:tc>
                  <a:txBody>
                    <a:bodyPr/>
                    <a:lstStyle/>
                    <a:p>
                      <a:pPr algn="l" fontAlgn="b"/>
                      <a:r>
                        <a:rPr lang="en-US" sz="1600" b="0" i="0" u="none" strike="noStrike" dirty="0">
                          <a:solidFill>
                            <a:schemeClr val="bg1"/>
                          </a:solidFill>
                          <a:effectLst/>
                          <a:latin typeface="Century Gothic" panose="020B0502020202020204" pitchFamily="34" charset="0"/>
                        </a:rPr>
                        <a:t>Land Care</a:t>
                      </a:r>
                    </a:p>
                  </a:txBody>
                  <a:tcPr marL="9525" marR="9525" marT="9525" marB="0" anchor="b"/>
                </a:tc>
                <a:tc>
                  <a:txBody>
                    <a:bodyPr/>
                    <a:lstStyle/>
                    <a:p>
                      <a:pPr algn="ctr" fontAlgn="b"/>
                      <a:r>
                        <a:rPr lang="en-US" sz="1800" b="0" i="0" u="none" strike="noStrike">
                          <a:solidFill>
                            <a:srgbClr val="000000"/>
                          </a:solidFill>
                          <a:effectLst/>
                          <a:latin typeface="Century Gothic" panose="020B0502020202020204" pitchFamily="34" charset="0"/>
                        </a:rPr>
                        <a:t>             5,219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5,219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0%</a:t>
                      </a:r>
                    </a:p>
                  </a:txBody>
                  <a:tcPr marL="6350" marR="6350" marT="6350" marB="0" anchor="b"/>
                </a:tc>
                <a:extLst>
                  <a:ext uri="{0D108BD9-81ED-4DB2-BD59-A6C34878D82A}">
                    <a16:rowId xmlns:a16="http://schemas.microsoft.com/office/drawing/2014/main" val="10006"/>
                  </a:ext>
                </a:extLst>
              </a:tr>
              <a:tr h="463290">
                <a:tc>
                  <a:txBody>
                    <a:bodyPr/>
                    <a:lstStyle/>
                    <a:p>
                      <a:pPr algn="l" fontAlgn="b"/>
                      <a:r>
                        <a:rPr lang="en-US" sz="1600" b="0" i="0" u="none" strike="noStrike" dirty="0">
                          <a:solidFill>
                            <a:schemeClr val="bg1"/>
                          </a:solidFill>
                          <a:effectLst/>
                          <a:latin typeface="Century Gothic" panose="020B0502020202020204" pitchFamily="34" charset="0"/>
                        </a:rPr>
                        <a:t>EPWP: incentive grant</a:t>
                      </a:r>
                    </a:p>
                  </a:txBody>
                  <a:tcPr marL="9525" marR="9525" marT="9525" marB="0" anchor="b"/>
                </a:tc>
                <a:tc>
                  <a:txBody>
                    <a:bodyPr/>
                    <a:lstStyle/>
                    <a:p>
                      <a:pPr algn="ctr" fontAlgn="b"/>
                      <a:r>
                        <a:rPr lang="en-US" sz="1800" b="0" i="0" u="none" strike="noStrike">
                          <a:solidFill>
                            <a:srgbClr val="000000"/>
                          </a:solidFill>
                          <a:effectLst/>
                          <a:latin typeface="Century Gothic" panose="020B0502020202020204" pitchFamily="34" charset="0"/>
                        </a:rPr>
                        <a:t>             3,355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3,355 </a:t>
                      </a:r>
                    </a:p>
                  </a:txBody>
                  <a:tcPr marL="6350" marR="6350" marT="6350" marB="0" anchor="b"/>
                </a:tc>
                <a:tc>
                  <a:txBody>
                    <a:bodyPr/>
                    <a:lstStyle/>
                    <a:p>
                      <a:pPr algn="ctr" fontAlgn="b"/>
                      <a:r>
                        <a:rPr lang="en-US" sz="1800" b="0" i="0" u="none" strike="noStrike">
                          <a:solidFill>
                            <a:srgbClr val="000000"/>
                          </a:solidFill>
                          <a:effectLst/>
                          <a:latin typeface="Century Gothic" panose="020B0502020202020204" pitchFamily="34" charset="0"/>
                        </a:rPr>
                        <a:t>                  -   </a:t>
                      </a:r>
                    </a:p>
                  </a:txBody>
                  <a:tcPr marL="6350" marR="6350" marT="6350" marB="0" anchor="b"/>
                </a:tc>
                <a:tc>
                  <a:txBody>
                    <a:bodyPr/>
                    <a:lstStyle/>
                    <a:p>
                      <a:pPr algn="r" fontAlgn="b"/>
                      <a:r>
                        <a:rPr lang="en-US" sz="1800" b="0" i="0" u="none" strike="noStrike">
                          <a:solidFill>
                            <a:srgbClr val="000000"/>
                          </a:solidFill>
                          <a:effectLst/>
                          <a:latin typeface="Century Gothic" panose="020B0502020202020204" pitchFamily="34" charset="0"/>
                        </a:rPr>
                        <a:t>100%</a:t>
                      </a:r>
                    </a:p>
                  </a:txBody>
                  <a:tcPr marL="6350" marR="6350" marT="6350" marB="0" anchor="b"/>
                </a:tc>
                <a:extLst>
                  <a:ext uri="{0D108BD9-81ED-4DB2-BD59-A6C34878D82A}">
                    <a16:rowId xmlns:a16="http://schemas.microsoft.com/office/drawing/2014/main" val="10007"/>
                  </a:ext>
                </a:extLst>
              </a:tr>
              <a:tr h="475148">
                <a:tc>
                  <a:txBody>
                    <a:bodyPr/>
                    <a:lstStyle/>
                    <a:p>
                      <a:pPr algn="l" fontAlgn="b"/>
                      <a:r>
                        <a:rPr lang="en-US" sz="1600" b="1" i="0" u="none" strike="noStrike" dirty="0">
                          <a:solidFill>
                            <a:schemeClr val="bg1"/>
                          </a:solidFill>
                          <a:effectLst/>
                          <a:latin typeface="Century Gothic" panose="020B0502020202020204" pitchFamily="34" charset="0"/>
                        </a:rPr>
                        <a:t>Total</a:t>
                      </a:r>
                    </a:p>
                  </a:txBody>
                  <a:tcPr marL="9525" marR="9525" marT="9525" marB="0" anchor="b"/>
                </a:tc>
                <a:tc>
                  <a:txBody>
                    <a:bodyPr/>
                    <a:lstStyle/>
                    <a:p>
                      <a:pPr algn="ctr" fontAlgn="b"/>
                      <a:r>
                        <a:rPr lang="en-US" sz="1800" b="1" i="0" u="none" strike="noStrike">
                          <a:solidFill>
                            <a:srgbClr val="000000"/>
                          </a:solidFill>
                          <a:effectLst/>
                          <a:latin typeface="Century Gothic" panose="020B0502020202020204" pitchFamily="34" charset="0"/>
                        </a:rPr>
                        <a:t>         166,981 </a:t>
                      </a:r>
                    </a:p>
                  </a:txBody>
                  <a:tcPr marL="6350" marR="6350" marT="6350" marB="0" anchor="b"/>
                </a:tc>
                <a:tc>
                  <a:txBody>
                    <a:bodyPr/>
                    <a:lstStyle/>
                    <a:p>
                      <a:pPr algn="ctr" fontAlgn="b"/>
                      <a:r>
                        <a:rPr lang="en-US" sz="1800" b="1" i="0" u="none" strike="noStrike">
                          <a:solidFill>
                            <a:srgbClr val="000000"/>
                          </a:solidFill>
                          <a:effectLst/>
                          <a:latin typeface="Century Gothic" panose="020B0502020202020204" pitchFamily="34" charset="0"/>
                        </a:rPr>
                        <a:t>         84,943 </a:t>
                      </a:r>
                    </a:p>
                  </a:txBody>
                  <a:tcPr marL="6350" marR="6350" marT="6350" marB="0" anchor="b"/>
                </a:tc>
                <a:tc>
                  <a:txBody>
                    <a:bodyPr/>
                    <a:lstStyle/>
                    <a:p>
                      <a:pPr algn="ctr" fontAlgn="b"/>
                      <a:r>
                        <a:rPr lang="en-US" sz="1800" b="1" i="0" u="none" strike="noStrike">
                          <a:solidFill>
                            <a:srgbClr val="000000"/>
                          </a:solidFill>
                          <a:effectLst/>
                          <a:latin typeface="Century Gothic" panose="020B0502020202020204" pitchFamily="34" charset="0"/>
                        </a:rPr>
                        <a:t>          82,038 </a:t>
                      </a:r>
                    </a:p>
                  </a:txBody>
                  <a:tcPr marL="6350" marR="6350" marT="6350" marB="0" anchor="b"/>
                </a:tc>
                <a:tc>
                  <a:txBody>
                    <a:bodyPr/>
                    <a:lstStyle/>
                    <a:p>
                      <a:pPr algn="r" fontAlgn="b"/>
                      <a:r>
                        <a:rPr lang="en-US" sz="1800" b="1" i="0" u="none" strike="noStrike" dirty="0">
                          <a:solidFill>
                            <a:srgbClr val="000000"/>
                          </a:solidFill>
                          <a:effectLst/>
                          <a:latin typeface="Century Gothic" panose="020B0502020202020204" pitchFamily="34" charset="0"/>
                        </a:rPr>
                        <a:t>51%</a:t>
                      </a:r>
                    </a:p>
                  </a:txBody>
                  <a:tcPr marL="6350" marR="6350" marT="6350" marB="0" anchor="b"/>
                </a:tc>
                <a:extLst>
                  <a:ext uri="{0D108BD9-81ED-4DB2-BD59-A6C34878D82A}">
                    <a16:rowId xmlns:a16="http://schemas.microsoft.com/office/drawing/2014/main" val="10008"/>
                  </a:ext>
                </a:extLst>
              </a:tr>
            </a:tbl>
          </a:graphicData>
        </a:graphic>
      </p:graphicFrame>
      <p:sp>
        <p:nvSpPr>
          <p:cNvPr id="8" name="Slide Number Placeholder 3">
            <a:extLst>
              <a:ext uri="{FF2B5EF4-FFF2-40B4-BE49-F238E27FC236}">
                <a16:creationId xmlns:a16="http://schemas.microsoft.com/office/drawing/2014/main" id="{253A69CD-864A-4046-BD9D-D05DF2224BD8}"/>
              </a:ext>
            </a:extLst>
          </p:cNvPr>
          <p:cNvSpPr>
            <a:spLocks noGrp="1"/>
          </p:cNvSpPr>
          <p:nvPr>
            <p:ph type="sldNum" sz="quarter" idx="12"/>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22</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808020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329" y="1489365"/>
            <a:ext cx="8557098" cy="4733305"/>
          </a:xfrm>
          <a:noFill/>
        </p:spPr>
        <p:txBody>
          <a:bodyPr>
            <a:noAutofit/>
          </a:bodyPr>
          <a:lstStyle/>
          <a:p>
            <a:pPr marL="0" marR="0" indent="0" algn="just">
              <a:lnSpc>
                <a:spcPct val="115000"/>
              </a:lnSpc>
              <a:spcBef>
                <a:spcPts val="0"/>
              </a:spcBef>
              <a:spcAft>
                <a:spcPts val="0"/>
              </a:spcAft>
              <a:buNone/>
            </a:pPr>
            <a:r>
              <a:rPr lang="en-GB" sz="2000" dirty="0">
                <a:latin typeface="Arial" panose="020B0604020202020204" pitchFamily="34" charset="0"/>
                <a:ea typeface="Calibri" panose="020F0502020204030204" pitchFamily="34" charset="0"/>
              </a:rPr>
              <a:t>4</a:t>
            </a:r>
            <a:r>
              <a:rPr lang="en-GB" sz="2000" baseline="30000" dirty="0">
                <a:latin typeface="Arial" panose="020B0604020202020204" pitchFamily="34" charset="0"/>
                <a:ea typeface="Calibri" panose="020F0502020204030204" pitchFamily="34" charset="0"/>
              </a:rPr>
              <a:t>th</a:t>
            </a:r>
            <a:r>
              <a:rPr lang="en-GB" sz="2000" dirty="0">
                <a:latin typeface="Arial" panose="020B0604020202020204" pitchFamily="34" charset="0"/>
                <a:ea typeface="Calibri" panose="020F0502020204030204" pitchFamily="34" charset="0"/>
              </a:rPr>
              <a:t>  Quarter Target Progress:</a:t>
            </a:r>
          </a:p>
          <a:p>
            <a:pPr marL="0" indent="0" algn="just">
              <a:lnSpc>
                <a:spcPct val="115000"/>
              </a:lnSpc>
              <a:spcBef>
                <a:spcPts val="0"/>
              </a:spcBef>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Expenditure to Date:</a:t>
            </a:r>
          </a:p>
          <a:p>
            <a:pPr marL="0" indent="0" algn="just">
              <a:lnSpc>
                <a:spcPct val="115000"/>
              </a:lnSpc>
              <a:spcBef>
                <a:spcPts val="0"/>
              </a:spcBef>
              <a:buNone/>
            </a:pPr>
            <a:r>
              <a:rPr lang="en-US" b="0" dirty="0">
                <a:latin typeface="Arial" panose="020B0604020202020204" pitchFamily="34" charset="0"/>
                <a:cs typeface="Times New Roman" panose="02020603050405020304" pitchFamily="18" charset="0"/>
              </a:rPr>
              <a:t>The Department has spent R100 million of its R166 million adjusted budget, which is equivalent to 60% of its conditional grants adjusted allocation.</a:t>
            </a:r>
          </a:p>
          <a:p>
            <a:pPr marL="0" indent="0" algn="just">
              <a:lnSpc>
                <a:spcPct val="115000"/>
              </a:lnSpc>
              <a:spcBef>
                <a:spcPts val="0"/>
              </a:spcBef>
              <a:buNone/>
            </a:pPr>
            <a:r>
              <a:rPr lang="en-GB" b="0" dirty="0">
                <a:latin typeface="Arial" panose="020B0604020202020204" pitchFamily="34" charset="0"/>
                <a:cs typeface="Times New Roman" panose="02020603050405020304" pitchFamily="18" charset="0"/>
              </a:rPr>
              <a:t>The following factors reported previously did impact the Department ability to deliver on it targets and to ensure that a 100% is spent on conditional Grant Budget. The CASP and Illima/Letsema business plans were approved very late in the financial year. Tenders were nonresponsive. The department only received its first tranche payment for CASP on 22</a:t>
            </a:r>
            <a:r>
              <a:rPr lang="en-GB" b="0" baseline="30000" dirty="0">
                <a:latin typeface="Arial" panose="020B0604020202020204" pitchFamily="34" charset="0"/>
                <a:cs typeface="Times New Roman" panose="02020603050405020304" pitchFamily="18" charset="0"/>
              </a:rPr>
              <a:t>nd</a:t>
            </a:r>
            <a:r>
              <a:rPr lang="en-GB" b="0" dirty="0">
                <a:latin typeface="Arial" panose="020B0604020202020204" pitchFamily="34" charset="0"/>
                <a:cs typeface="Times New Roman" panose="02020603050405020304" pitchFamily="18" charset="0"/>
              </a:rPr>
              <a:t> August 2022. Land Care Grant Business Plan was approved only in November 2022. Not all these commitments could be finalised at financial year end. The Department will apply for a Roll over request for Conditional Grants. </a:t>
            </a:r>
            <a:endParaRPr lang="en-ZA" b="0" dirty="0">
              <a:latin typeface="Arial" panose="020B0604020202020204" pitchFamily="34" charset="0"/>
              <a:cs typeface="Times New Roman" panose="02020603050405020304" pitchFamily="18" charset="0"/>
            </a:endParaRPr>
          </a:p>
          <a:p>
            <a:pPr marL="0" marR="0" indent="0" algn="just">
              <a:lnSpc>
                <a:spcPct val="115000"/>
              </a:lnSpc>
              <a:spcBef>
                <a:spcPts val="0"/>
              </a:spcBef>
              <a:spcAft>
                <a:spcPts val="0"/>
              </a:spcAft>
              <a:buNone/>
            </a:pPr>
            <a:endParaRPr lang="en-GB" sz="2000" dirty="0">
              <a:latin typeface="Arial" panose="020B0604020202020204" pitchFamily="34" charset="0"/>
              <a:ea typeface="Calibri" panose="020F0502020204030204" pitchFamily="34" charset="0"/>
            </a:endParaRPr>
          </a:p>
          <a:p>
            <a:pPr marL="0" indent="0" algn="just">
              <a:lnSpc>
                <a:spcPct val="115000"/>
              </a:lnSpc>
              <a:spcBef>
                <a:spcPts val="0"/>
              </a:spcBef>
              <a:buNone/>
            </a:pPr>
            <a:endParaRPr lang="en-GB" sz="2000" dirty="0">
              <a:latin typeface="Arial" panose="020B0604020202020204" pitchFamily="34" charset="0"/>
              <a:ea typeface="Calibri" panose="020F0502020204030204" pitchFamily="34" charset="0"/>
            </a:endParaRPr>
          </a:p>
        </p:txBody>
      </p:sp>
      <p:sp>
        <p:nvSpPr>
          <p:cNvPr id="7" name="Title 1">
            <a:extLst>
              <a:ext uri="{FF2B5EF4-FFF2-40B4-BE49-F238E27FC236}">
                <a16:creationId xmlns:a16="http://schemas.microsoft.com/office/drawing/2014/main" id="{CB19145A-8BF7-4E50-BDA8-8FA9882BD852}"/>
              </a:ext>
            </a:extLst>
          </p:cNvPr>
          <p:cNvSpPr>
            <a:spLocks noGrp="1"/>
          </p:cNvSpPr>
          <p:nvPr>
            <p:ph type="title"/>
          </p:nvPr>
        </p:nvSpPr>
        <p:spPr>
          <a:xfrm>
            <a:off x="938151" y="1125188"/>
            <a:ext cx="8163370" cy="469076"/>
          </a:xfrm>
        </p:spPr>
        <p:txBody>
          <a:bodyPr/>
          <a:lstStyle/>
          <a:p>
            <a:pPr algn="l"/>
            <a:r>
              <a:rPr lang="en-ZA" altLang="en-US" sz="1600" b="1" dirty="0">
                <a:latin typeface="Arial" pitchFamily="34" charset="0"/>
                <a:cs typeface="Arial" pitchFamily="34" charset="0"/>
              </a:rPr>
              <a:t>BRIEF SUMMARY OF THE UNDER/OVER EXPENDITURE </a:t>
            </a:r>
            <a:r>
              <a:rPr lang="en-ZA" altLang="en-US" sz="1600" dirty="0">
                <a:latin typeface="Arial" pitchFamily="34" charset="0"/>
                <a:cs typeface="Arial" pitchFamily="34" charset="0"/>
              </a:rPr>
              <a:t>– CONDITIONAL GRANTS</a:t>
            </a:r>
            <a:endParaRPr lang="en-ZA" altLang="en-US" sz="1600" b="1"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1DD5B881-62A8-4FAC-93B1-80D27E3785FB}"/>
              </a:ext>
            </a:extLst>
          </p:cNvPr>
          <p:cNvSpPr txBox="1">
            <a:spLocks/>
          </p:cNvSpPr>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23</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25288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2400" b="1" dirty="0"/>
            </a:b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2952520"/>
              </p:ext>
            </p:extLst>
          </p:nvPr>
        </p:nvGraphicFramePr>
        <p:xfrm>
          <a:off x="1007180" y="1412384"/>
          <a:ext cx="8013659" cy="52553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38295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897" y="1053296"/>
            <a:ext cx="7938995" cy="575131"/>
          </a:xfrm>
        </p:spPr>
        <p:txBody>
          <a:bodyPr/>
          <a:lstStyle/>
          <a:p>
            <a:pPr algn="ctr"/>
            <a:br>
              <a:rPr lang="en-GB" sz="1600" b="1" dirty="0">
                <a:effectLst/>
                <a:latin typeface="Arial" panose="020B0604020202020204" pitchFamily="34" charset="0"/>
                <a:ea typeface="Times New Roman" panose="02020603050405020304" pitchFamily="18" charset="0"/>
              </a:rPr>
            </a:br>
            <a:r>
              <a:rPr lang="en-GB" sz="1600" b="1" dirty="0">
                <a:effectLst/>
                <a:latin typeface="Arial" panose="020B0604020202020204" pitchFamily="34" charset="0"/>
                <a:ea typeface="Times New Roman" panose="02020603050405020304" pitchFamily="18" charset="0"/>
              </a:rPr>
              <a:t>GDARDE YEAR- END SHIFTS AND VIREMENTS FOR 2022/23 FINANCIAL YEAR</a:t>
            </a:r>
            <a:br>
              <a:rPr lang="en-ZA" sz="1800" dirty="0">
                <a:effectLst/>
                <a:latin typeface="Times New Roman" panose="02020603050405020304" pitchFamily="18" charset="0"/>
                <a:ea typeface="Times New Roman" panose="02020603050405020304" pitchFamily="18" charset="0"/>
              </a:rPr>
            </a:br>
            <a:endParaRPr lang="en-US" dirty="0"/>
          </a:p>
        </p:txBody>
      </p:sp>
      <p:graphicFrame>
        <p:nvGraphicFramePr>
          <p:cNvPr id="5" name="Content Placeholder 4">
            <a:extLst>
              <a:ext uri="{FF2B5EF4-FFF2-40B4-BE49-F238E27FC236}">
                <a16:creationId xmlns:a16="http://schemas.microsoft.com/office/drawing/2014/main" id="{929A4CF2-FAB9-5946-29A2-FBF27AD77382}"/>
              </a:ext>
            </a:extLst>
          </p:cNvPr>
          <p:cNvGraphicFramePr>
            <a:graphicFrameLocks noGrp="1"/>
          </p:cNvGraphicFramePr>
          <p:nvPr>
            <p:ph idx="1"/>
            <p:extLst>
              <p:ext uri="{D42A27DB-BD31-4B8C-83A1-F6EECF244321}">
                <p14:modId xmlns:p14="http://schemas.microsoft.com/office/powerpoint/2010/main" val="2739047665"/>
              </p:ext>
            </p:extLst>
          </p:nvPr>
        </p:nvGraphicFramePr>
        <p:xfrm>
          <a:off x="345461" y="1628427"/>
          <a:ext cx="8453078" cy="5114536"/>
        </p:xfrm>
        <a:graphic>
          <a:graphicData uri="http://schemas.openxmlformats.org/drawingml/2006/table">
            <a:tbl>
              <a:tblPr/>
              <a:tblGrid>
                <a:gridCol w="1826925">
                  <a:extLst>
                    <a:ext uri="{9D8B030D-6E8A-4147-A177-3AD203B41FA5}">
                      <a16:colId xmlns:a16="http://schemas.microsoft.com/office/drawing/2014/main" val="2117689863"/>
                    </a:ext>
                  </a:extLst>
                </a:gridCol>
                <a:gridCol w="795138">
                  <a:extLst>
                    <a:ext uri="{9D8B030D-6E8A-4147-A177-3AD203B41FA5}">
                      <a16:colId xmlns:a16="http://schemas.microsoft.com/office/drawing/2014/main" val="3896749292"/>
                    </a:ext>
                  </a:extLst>
                </a:gridCol>
                <a:gridCol w="927661">
                  <a:extLst>
                    <a:ext uri="{9D8B030D-6E8A-4147-A177-3AD203B41FA5}">
                      <a16:colId xmlns:a16="http://schemas.microsoft.com/office/drawing/2014/main" val="3995852663"/>
                    </a:ext>
                  </a:extLst>
                </a:gridCol>
                <a:gridCol w="833002">
                  <a:extLst>
                    <a:ext uri="{9D8B030D-6E8A-4147-A177-3AD203B41FA5}">
                      <a16:colId xmlns:a16="http://schemas.microsoft.com/office/drawing/2014/main" val="2935251586"/>
                    </a:ext>
                  </a:extLst>
                </a:gridCol>
                <a:gridCol w="473297">
                  <a:extLst>
                    <a:ext uri="{9D8B030D-6E8A-4147-A177-3AD203B41FA5}">
                      <a16:colId xmlns:a16="http://schemas.microsoft.com/office/drawing/2014/main" val="3436124706"/>
                    </a:ext>
                  </a:extLst>
                </a:gridCol>
                <a:gridCol w="653150">
                  <a:extLst>
                    <a:ext uri="{9D8B030D-6E8A-4147-A177-3AD203B41FA5}">
                      <a16:colId xmlns:a16="http://schemas.microsoft.com/office/drawing/2014/main" val="2384146072"/>
                    </a:ext>
                  </a:extLst>
                </a:gridCol>
                <a:gridCol w="672081">
                  <a:extLst>
                    <a:ext uri="{9D8B030D-6E8A-4147-A177-3AD203B41FA5}">
                      <a16:colId xmlns:a16="http://schemas.microsoft.com/office/drawing/2014/main" val="2133378595"/>
                    </a:ext>
                  </a:extLst>
                </a:gridCol>
                <a:gridCol w="899264">
                  <a:extLst>
                    <a:ext uri="{9D8B030D-6E8A-4147-A177-3AD203B41FA5}">
                      <a16:colId xmlns:a16="http://schemas.microsoft.com/office/drawing/2014/main" val="4008833975"/>
                    </a:ext>
                  </a:extLst>
                </a:gridCol>
                <a:gridCol w="946593">
                  <a:extLst>
                    <a:ext uri="{9D8B030D-6E8A-4147-A177-3AD203B41FA5}">
                      <a16:colId xmlns:a16="http://schemas.microsoft.com/office/drawing/2014/main" val="3195719673"/>
                    </a:ext>
                  </a:extLst>
                </a:gridCol>
                <a:gridCol w="425967">
                  <a:extLst>
                    <a:ext uri="{9D8B030D-6E8A-4147-A177-3AD203B41FA5}">
                      <a16:colId xmlns:a16="http://schemas.microsoft.com/office/drawing/2014/main" val="3820670985"/>
                    </a:ext>
                  </a:extLst>
                </a:gridCol>
              </a:tblGrid>
              <a:tr h="881003">
                <a:tc>
                  <a:txBody>
                    <a:bodyPr/>
                    <a:lstStyle/>
                    <a:p>
                      <a:pPr algn="l" fontAlgn="b"/>
                      <a:r>
                        <a:rPr lang="en-ZA" sz="1000" b="1" i="0" u="none" strike="noStrike" dirty="0">
                          <a:solidFill>
                            <a:srgbClr val="000000"/>
                          </a:solidFill>
                          <a:effectLst/>
                          <a:latin typeface="Calibri" panose="020F0502020204030204" pitchFamily="34" charset="0"/>
                        </a:rPr>
                        <a:t>PROGRAMMES</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ADJUSTED BUDGET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solidFill>
                            <a:srgbClr val="000000"/>
                          </a:solidFill>
                          <a:effectLst/>
                          <a:latin typeface="Calibri" panose="020F0502020204030204" pitchFamily="34" charset="0"/>
                        </a:rPr>
                        <a:t> EXPENDINTURE AS AT 31 MARCH 2023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AVAILABLE  BUDGET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SPENT</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a:solidFill>
                            <a:srgbClr val="000000"/>
                          </a:solidFill>
                          <a:effectLst/>
                          <a:latin typeface="Calibri" panose="020F0502020204030204" pitchFamily="34" charset="0"/>
                        </a:rPr>
                        <a:t> SHIFTS TO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VIREMENTS TO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FINAL APPROPRIATION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a:solidFill>
                            <a:srgbClr val="000000"/>
                          </a:solidFill>
                          <a:effectLst/>
                          <a:latin typeface="Calibri" panose="020F0502020204030204" pitchFamily="34" charset="0"/>
                        </a:rPr>
                        <a:t> BUDGET AVAILABLE AFTER PROPOSED SHIFTS AND VIREMENTS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a:solidFill>
                            <a:srgbClr val="000000"/>
                          </a:solidFill>
                          <a:effectLst/>
                          <a:latin typeface="Calibri" panose="020F0502020204030204" pitchFamily="34" charset="0"/>
                        </a:rPr>
                        <a:t>% SPENT</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5246783"/>
                  </a:ext>
                </a:extLst>
              </a:tr>
              <a:tr h="271643">
                <a:tc>
                  <a:txBody>
                    <a:bodyPr/>
                    <a:lstStyle/>
                    <a:p>
                      <a:pPr algn="l" fontAlgn="b"/>
                      <a:r>
                        <a:rPr lang="en-ZA" sz="1000" b="0" i="0" u="none" strike="noStrike">
                          <a:solidFill>
                            <a:srgbClr val="000000"/>
                          </a:solidFill>
                          <a:effectLst/>
                          <a:latin typeface="Calibri" panose="020F0502020204030204" pitchFamily="34" charset="0"/>
                        </a:rPr>
                        <a:t>ADMINISTRATION</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280 945 000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290 569 897</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-9 624 897</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103%</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10 300 000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291 245 000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675 103</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1" i="0" u="none" strike="noStrike" dirty="0">
                          <a:solidFill>
                            <a:srgbClr val="000000"/>
                          </a:solidFill>
                          <a:effectLst/>
                          <a:latin typeface="Calibri" panose="020F0502020204030204" pitchFamily="34" charset="0"/>
                        </a:rPr>
                        <a:t>100%</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40777458"/>
                  </a:ext>
                </a:extLst>
              </a:tr>
              <a:tr h="278985">
                <a:tc>
                  <a:txBody>
                    <a:bodyPr/>
                    <a:lstStyle/>
                    <a:p>
                      <a:pPr algn="l" fontAlgn="b"/>
                      <a:r>
                        <a:rPr lang="en-ZA" sz="1000" b="0" i="0" u="none" strike="noStrike">
                          <a:solidFill>
                            <a:srgbClr val="000000"/>
                          </a:solidFill>
                          <a:effectLst/>
                          <a:latin typeface="Calibri" panose="020F0502020204030204" pitchFamily="34" charset="0"/>
                        </a:rPr>
                        <a:t>AGRICULTURE&amp;RURAL DEVELOPMNT</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498 930 000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388 492 593</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110 437 407</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78%</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-19 000 000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479 930 000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91 437 407</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1" i="0" u="none" strike="noStrike" dirty="0">
                          <a:solidFill>
                            <a:srgbClr val="000000"/>
                          </a:solidFill>
                          <a:effectLst/>
                          <a:latin typeface="Calibri" panose="020F0502020204030204" pitchFamily="34" charset="0"/>
                        </a:rPr>
                        <a:t>81%</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64766793"/>
                  </a:ext>
                </a:extLst>
              </a:tr>
              <a:tr h="249618">
                <a:tc>
                  <a:txBody>
                    <a:bodyPr/>
                    <a:lstStyle/>
                    <a:p>
                      <a:pPr algn="l" fontAlgn="b"/>
                      <a:r>
                        <a:rPr lang="en-ZA" sz="1000" b="0" i="0" u="none" strike="noStrike">
                          <a:solidFill>
                            <a:srgbClr val="000000"/>
                          </a:solidFill>
                          <a:effectLst/>
                          <a:latin typeface="Calibri" panose="020F0502020204030204" pitchFamily="34" charset="0"/>
                        </a:rPr>
                        <a:t>ENVIRONMENTAL AFFAIRS</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345 631 000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331 789 416</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13 841 584</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96%</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8 700 000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354 331 000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22 541 584</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dirty="0">
                          <a:solidFill>
                            <a:srgbClr val="000000"/>
                          </a:solidFill>
                          <a:effectLst/>
                          <a:latin typeface="Calibri" panose="020F0502020204030204" pitchFamily="34" charset="0"/>
                        </a:rPr>
                        <a:t>94%</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02649862"/>
                  </a:ext>
                </a:extLst>
              </a:tr>
              <a:tr h="323035">
                <a:tc>
                  <a:txBody>
                    <a:bodyPr/>
                    <a:lstStyle/>
                    <a:p>
                      <a:pPr algn="l" fontAlgn="b"/>
                      <a:r>
                        <a:rPr lang="en-ZA" sz="1000" b="1" i="0" u="none" strike="noStrike">
                          <a:solidFill>
                            <a:srgbClr val="000000"/>
                          </a:solidFill>
                          <a:effectLst/>
                          <a:latin typeface="Calibri" panose="020F0502020204030204" pitchFamily="34" charset="0"/>
                        </a:rPr>
                        <a:t>AGRICULTURE &amp; RURAL DEVELOPMENT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1 125 506 000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1 010 851 906</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114 654 094</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90%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1 125 506 000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114 654 094</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dirty="0">
                          <a:solidFill>
                            <a:srgbClr val="000000"/>
                          </a:solidFill>
                          <a:effectLst/>
                          <a:latin typeface="Calibri" panose="020F0502020204030204" pitchFamily="34" charset="0"/>
                        </a:rPr>
                        <a:t>90%</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61142866"/>
                  </a:ext>
                </a:extLst>
              </a:tr>
              <a:tr h="190885">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dirty="0">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999239678"/>
                  </a:ext>
                </a:extLst>
              </a:tr>
              <a:tr h="190885">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95309879"/>
                  </a:ext>
                </a:extLst>
              </a:tr>
              <a:tr h="220250">
                <a:tc>
                  <a:txBody>
                    <a:bodyPr/>
                    <a:lstStyle/>
                    <a:p>
                      <a:pPr algn="l" fontAlgn="b"/>
                      <a:r>
                        <a:rPr lang="en-ZA" sz="1000" b="1" i="0" u="none" strike="noStrike">
                          <a:solidFill>
                            <a:srgbClr val="000000"/>
                          </a:solidFill>
                          <a:effectLst/>
                          <a:latin typeface="Calibri" panose="020F0502020204030204" pitchFamily="34" charset="0"/>
                        </a:rPr>
                        <a:t>ECONOMIC CLASSIFICATION</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4959815"/>
                  </a:ext>
                </a:extLst>
              </a:tr>
              <a:tr h="190885">
                <a:tc>
                  <a:txBody>
                    <a:bodyPr/>
                    <a:lstStyle/>
                    <a:p>
                      <a:pPr algn="l" fontAlgn="b"/>
                      <a:r>
                        <a:rPr lang="en-ZA" sz="1000" b="0" i="0" u="none" strike="noStrike">
                          <a:solidFill>
                            <a:srgbClr val="000000"/>
                          </a:solidFill>
                          <a:effectLst/>
                          <a:latin typeface="Calibri" panose="020F0502020204030204" pitchFamily="34" charset="0"/>
                        </a:rPr>
                        <a:t>COMPENSATION OF EMPLOYEES</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591 093 000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561 887 523</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29 205 477</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95%</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591 093 000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29 205 477</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95%</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97445456"/>
                  </a:ext>
                </a:extLst>
              </a:tr>
              <a:tr h="190885">
                <a:tc>
                  <a:txBody>
                    <a:bodyPr/>
                    <a:lstStyle/>
                    <a:p>
                      <a:pPr algn="l" fontAlgn="b"/>
                      <a:r>
                        <a:rPr lang="en-ZA" sz="1000" b="0" i="0" u="none" strike="noStrike">
                          <a:solidFill>
                            <a:srgbClr val="000000"/>
                          </a:solidFill>
                          <a:effectLst/>
                          <a:latin typeface="Calibri" panose="020F0502020204030204" pitchFamily="34" charset="0"/>
                        </a:rPr>
                        <a:t>GOODS AND SERVICES</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483 125 000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422 222 888</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60 902 112</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87%</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-8 209 000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474 916 000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52 693 112</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89%</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62185633"/>
                  </a:ext>
                </a:extLst>
              </a:tr>
              <a:tr h="190885">
                <a:tc>
                  <a:txBody>
                    <a:bodyPr/>
                    <a:lstStyle/>
                    <a:p>
                      <a:pPr algn="l" fontAlgn="b"/>
                      <a:r>
                        <a:rPr lang="en-ZA" sz="1000" b="0" i="0" u="none" strike="noStrike">
                          <a:solidFill>
                            <a:srgbClr val="000000"/>
                          </a:solidFill>
                          <a:effectLst/>
                          <a:latin typeface="Calibri" panose="020F0502020204030204" pitchFamily="34" charset="0"/>
                        </a:rPr>
                        <a:t>PROVINCIAL AND LOCAL GOVERNMENTS</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923 000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268 095</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654 905</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29%</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923 000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654 905</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29%</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945507054"/>
                  </a:ext>
                </a:extLst>
              </a:tr>
              <a:tr h="190885">
                <a:tc>
                  <a:txBody>
                    <a:bodyPr/>
                    <a:lstStyle/>
                    <a:p>
                      <a:pPr algn="l" fontAlgn="b"/>
                      <a:r>
                        <a:rPr lang="en-ZA" sz="1000" b="0" i="0" u="none" strike="noStrike">
                          <a:solidFill>
                            <a:srgbClr val="000000"/>
                          </a:solidFill>
                          <a:effectLst/>
                          <a:latin typeface="Calibri" panose="020F0502020204030204" pitchFamily="34" charset="0"/>
                        </a:rPr>
                        <a:t>DEPARTMENTAL AGENCIES &amp; ACCOUNTS</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1 322 000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1 323 620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-1 620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1 322 000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-1 620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100%</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56762778"/>
                  </a:ext>
                </a:extLst>
              </a:tr>
              <a:tr h="190885">
                <a:tc>
                  <a:txBody>
                    <a:bodyPr/>
                    <a:lstStyle/>
                    <a:p>
                      <a:pPr algn="l" fontAlgn="b"/>
                      <a:r>
                        <a:rPr lang="en-ZA" sz="1000" b="0" i="0" u="none" strike="noStrike">
                          <a:solidFill>
                            <a:srgbClr val="000000"/>
                          </a:solidFill>
                          <a:effectLst/>
                          <a:latin typeface="Calibri" panose="020F0502020204030204" pitchFamily="34" charset="0"/>
                        </a:rPr>
                        <a:t>HIGHER EDUCATION&amp;TRAINING INSTIT</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6 985 000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5 700 000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1 285 000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82%</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6 985 000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1 285 000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82%</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82290064"/>
                  </a:ext>
                </a:extLst>
              </a:tr>
              <a:tr h="190885">
                <a:tc>
                  <a:txBody>
                    <a:bodyPr/>
                    <a:lstStyle/>
                    <a:p>
                      <a:pPr algn="l" fontAlgn="b"/>
                      <a:r>
                        <a:rPr lang="en-ZA" sz="1000" b="0" i="0" u="none" strike="noStrike">
                          <a:solidFill>
                            <a:srgbClr val="000000"/>
                          </a:solidFill>
                          <a:effectLst/>
                          <a:latin typeface="Calibri" panose="020F0502020204030204" pitchFamily="34" charset="0"/>
                        </a:rPr>
                        <a:t>HOUSEHOLDS (HH)</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1 807 000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1 489 692</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317 308</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82%</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102 000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1 909 000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419 308</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78%</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19043535"/>
                  </a:ext>
                </a:extLst>
              </a:tr>
              <a:tr h="190885">
                <a:tc>
                  <a:txBody>
                    <a:bodyPr/>
                    <a:lstStyle/>
                    <a:p>
                      <a:pPr algn="l" fontAlgn="b"/>
                      <a:r>
                        <a:rPr lang="en-ZA" sz="1000" b="0" i="0" u="none" strike="noStrike">
                          <a:solidFill>
                            <a:srgbClr val="000000"/>
                          </a:solidFill>
                          <a:effectLst/>
                          <a:latin typeface="Calibri" panose="020F0502020204030204" pitchFamily="34" charset="0"/>
                        </a:rPr>
                        <a:t>BUILDINGS &amp; OTHER FIX STRUCT</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10 889 000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5 618 178</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5 270 822</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52%</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10 889 000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5 270 822</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52%</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819986426"/>
                  </a:ext>
                </a:extLst>
              </a:tr>
              <a:tr h="190885">
                <a:tc>
                  <a:txBody>
                    <a:bodyPr/>
                    <a:lstStyle/>
                    <a:p>
                      <a:pPr algn="l" fontAlgn="b"/>
                      <a:r>
                        <a:rPr lang="en-ZA" sz="1000" b="0" i="0" u="none" strike="noStrike">
                          <a:solidFill>
                            <a:srgbClr val="000000"/>
                          </a:solidFill>
                          <a:effectLst/>
                          <a:latin typeface="Calibri" panose="020F0502020204030204" pitchFamily="34" charset="0"/>
                        </a:rPr>
                        <a:t>MACHINERY AND EQUIPMENT</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29 135 000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12 007 534</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17 127 466</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41%</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8 000 000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37 135 000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25 127 466</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32%</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68892652"/>
                  </a:ext>
                </a:extLst>
              </a:tr>
              <a:tr h="198226">
                <a:tc>
                  <a:txBody>
                    <a:bodyPr/>
                    <a:lstStyle/>
                    <a:p>
                      <a:pPr algn="l" fontAlgn="b"/>
                      <a:r>
                        <a:rPr lang="en-ZA" sz="1000" b="0" i="0" u="none" strike="noStrike">
                          <a:solidFill>
                            <a:srgbClr val="000000"/>
                          </a:solidFill>
                          <a:effectLst/>
                          <a:latin typeface="Calibri" panose="020F0502020204030204" pitchFamily="34" charset="0"/>
                        </a:rPr>
                        <a:t>PAYMENTS FOR FINANCIAL ASSET</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227 000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334 375</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-107 375</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147%</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107 000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334 000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effectLst/>
                          <a:latin typeface="Calibri" panose="020F0502020204030204" pitchFamily="34" charset="0"/>
                        </a:rPr>
                        <a:t>-375</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dirty="0">
                          <a:solidFill>
                            <a:srgbClr val="000000"/>
                          </a:solidFill>
                          <a:effectLst/>
                          <a:latin typeface="Calibri" panose="020F0502020204030204" pitchFamily="34" charset="0"/>
                        </a:rPr>
                        <a:t>100%</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5443383"/>
                  </a:ext>
                </a:extLst>
              </a:tr>
              <a:tr h="359744">
                <a:tc>
                  <a:txBody>
                    <a:bodyPr/>
                    <a:lstStyle/>
                    <a:p>
                      <a:pPr algn="l" fontAlgn="b"/>
                      <a:r>
                        <a:rPr lang="en-ZA" sz="1000" b="1" i="0" u="none" strike="noStrike" dirty="0">
                          <a:solidFill>
                            <a:srgbClr val="000000"/>
                          </a:solidFill>
                          <a:effectLst/>
                          <a:latin typeface="Calibri" panose="020F0502020204030204" pitchFamily="34" charset="0"/>
                        </a:rPr>
                        <a:t>ECONOMIC CLASSIFICATION</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1 125 506 000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1 010 851 906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114 654 094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90%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a:solidFill>
                            <a:srgbClr val="000000"/>
                          </a:solidFill>
                          <a:effectLst/>
                          <a:latin typeface="Calibri" panose="020F0502020204030204" pitchFamily="34" charset="0"/>
                        </a:rPr>
                        <a:t>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a:solidFill>
                            <a:srgbClr val="000000"/>
                          </a:solidFill>
                          <a:effectLst/>
                          <a:latin typeface="Calibri" panose="020F0502020204030204" pitchFamily="34" charset="0"/>
                        </a:rPr>
                        <a:t>0</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1 125 506 000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1" i="0" u="none" strike="noStrike" dirty="0">
                          <a:solidFill>
                            <a:srgbClr val="000000"/>
                          </a:solidFill>
                          <a:effectLst/>
                          <a:latin typeface="Calibri" panose="020F0502020204030204" pitchFamily="34" charset="0"/>
                        </a:rPr>
                        <a:t>         114 654 094 </a:t>
                      </a:r>
                    </a:p>
                  </a:txBody>
                  <a:tcPr marL="4445" marR="4445"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1" i="0" u="none" strike="noStrike" dirty="0">
                          <a:solidFill>
                            <a:srgbClr val="000000"/>
                          </a:solidFill>
                          <a:effectLst/>
                          <a:latin typeface="Calibri" panose="020F0502020204030204" pitchFamily="34" charset="0"/>
                        </a:rPr>
                        <a:t>90%</a:t>
                      </a:r>
                    </a:p>
                  </a:txBody>
                  <a:tcPr marL="4445" marR="4445" marT="44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9449032"/>
                  </a:ext>
                </a:extLst>
              </a:tr>
            </a:tbl>
          </a:graphicData>
        </a:graphic>
      </p:graphicFrame>
    </p:spTree>
    <p:extLst>
      <p:ext uri="{BB962C8B-B14F-4D97-AF65-F5344CB8AC3E}">
        <p14:creationId xmlns:p14="http://schemas.microsoft.com/office/powerpoint/2010/main" val="13484283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2400" b="1" dirty="0"/>
            </a:b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82122989"/>
              </p:ext>
            </p:extLst>
          </p:nvPr>
        </p:nvGraphicFramePr>
        <p:xfrm>
          <a:off x="1007180" y="1412384"/>
          <a:ext cx="8013659" cy="52553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38543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ZA" sz="1800" b="1" dirty="0">
                <a:latin typeface="Arial" pitchFamily="34" charset="0"/>
                <a:cs typeface="Arial" pitchFamily="34" charset="0"/>
              </a:rPr>
              <a:t>DEPARTMENTAL REVENUE ANALYSIS – </a:t>
            </a:r>
            <a:r>
              <a:rPr lang="en-ZA" sz="1800" b="1" dirty="0">
                <a:latin typeface="Arial" pitchFamily="34" charset="0"/>
                <a:cs typeface="Times New Roman" pitchFamily="18" charset="0"/>
              </a:rPr>
              <a:t>31</a:t>
            </a:r>
            <a:r>
              <a:rPr lang="en-ZA" sz="1800" b="1" baseline="30000" dirty="0">
                <a:latin typeface="Arial" pitchFamily="34" charset="0"/>
                <a:cs typeface="Times New Roman" pitchFamily="18" charset="0"/>
              </a:rPr>
              <a:t>st</a:t>
            </a:r>
            <a:r>
              <a:rPr lang="en-ZA" sz="1800" b="1" dirty="0">
                <a:latin typeface="Arial" pitchFamily="34" charset="0"/>
                <a:cs typeface="Times New Roman" pitchFamily="18" charset="0"/>
              </a:rPr>
              <a:t> of March 2023</a:t>
            </a:r>
            <a:endParaRPr lang="en-ZA" sz="1800" b="1" dirty="0">
              <a:latin typeface="Arial" pitchFamily="34" charset="0"/>
              <a:cs typeface="Arial" pitchFamily="34" charset="0"/>
            </a:endParaRPr>
          </a:p>
        </p:txBody>
      </p:sp>
      <p:graphicFrame>
        <p:nvGraphicFramePr>
          <p:cNvPr id="4" name="Table 3">
            <a:extLst>
              <a:ext uri="{FF2B5EF4-FFF2-40B4-BE49-F238E27FC236}">
                <a16:creationId xmlns:a16="http://schemas.microsoft.com/office/drawing/2014/main" id="{5A819BF1-D27B-415D-9DC8-F2DA68F88903}"/>
              </a:ext>
            </a:extLst>
          </p:cNvPr>
          <p:cNvGraphicFramePr>
            <a:graphicFrameLocks noGrp="1"/>
          </p:cNvGraphicFramePr>
          <p:nvPr/>
        </p:nvGraphicFramePr>
        <p:xfrm>
          <a:off x="1000897" y="1632857"/>
          <a:ext cx="7938996" cy="4730621"/>
        </p:xfrm>
        <a:graphic>
          <a:graphicData uri="http://schemas.openxmlformats.org/drawingml/2006/table">
            <a:tbl>
              <a:tblPr firstRow="1" bandRow="1">
                <a:tableStyleId>{5940675A-B579-460E-94D1-54222C63F5DA}</a:tableStyleId>
              </a:tblPr>
              <a:tblGrid>
                <a:gridCol w="1631535">
                  <a:extLst>
                    <a:ext uri="{9D8B030D-6E8A-4147-A177-3AD203B41FA5}">
                      <a16:colId xmlns:a16="http://schemas.microsoft.com/office/drawing/2014/main" val="3902962315"/>
                    </a:ext>
                  </a:extLst>
                </a:gridCol>
                <a:gridCol w="913201">
                  <a:extLst>
                    <a:ext uri="{9D8B030D-6E8A-4147-A177-3AD203B41FA5}">
                      <a16:colId xmlns:a16="http://schemas.microsoft.com/office/drawing/2014/main" val="2799609103"/>
                    </a:ext>
                  </a:extLst>
                </a:gridCol>
                <a:gridCol w="923198">
                  <a:extLst>
                    <a:ext uri="{9D8B030D-6E8A-4147-A177-3AD203B41FA5}">
                      <a16:colId xmlns:a16="http://schemas.microsoft.com/office/drawing/2014/main" val="3884671808"/>
                    </a:ext>
                  </a:extLst>
                </a:gridCol>
                <a:gridCol w="812044">
                  <a:extLst>
                    <a:ext uri="{9D8B030D-6E8A-4147-A177-3AD203B41FA5}">
                      <a16:colId xmlns:a16="http://schemas.microsoft.com/office/drawing/2014/main" val="4011471141"/>
                    </a:ext>
                  </a:extLst>
                </a:gridCol>
                <a:gridCol w="1096259">
                  <a:extLst>
                    <a:ext uri="{9D8B030D-6E8A-4147-A177-3AD203B41FA5}">
                      <a16:colId xmlns:a16="http://schemas.microsoft.com/office/drawing/2014/main" val="2437055213"/>
                    </a:ext>
                  </a:extLst>
                </a:gridCol>
                <a:gridCol w="947205">
                  <a:extLst>
                    <a:ext uri="{9D8B030D-6E8A-4147-A177-3AD203B41FA5}">
                      <a16:colId xmlns:a16="http://schemas.microsoft.com/office/drawing/2014/main" val="771878177"/>
                    </a:ext>
                  </a:extLst>
                </a:gridCol>
                <a:gridCol w="761695">
                  <a:extLst>
                    <a:ext uri="{9D8B030D-6E8A-4147-A177-3AD203B41FA5}">
                      <a16:colId xmlns:a16="http://schemas.microsoft.com/office/drawing/2014/main" val="3975126254"/>
                    </a:ext>
                  </a:extLst>
                </a:gridCol>
                <a:gridCol w="853859">
                  <a:extLst>
                    <a:ext uri="{9D8B030D-6E8A-4147-A177-3AD203B41FA5}">
                      <a16:colId xmlns:a16="http://schemas.microsoft.com/office/drawing/2014/main" val="2388988480"/>
                    </a:ext>
                  </a:extLst>
                </a:gridCol>
              </a:tblGrid>
              <a:tr h="494218">
                <a:tc>
                  <a:txBody>
                    <a:bodyPr/>
                    <a:lstStyle/>
                    <a:p>
                      <a:pPr algn="l" fontAlgn="b"/>
                      <a:endParaRPr lang="en-ZA" sz="1200" b="0" i="0" u="none" strike="noStrike" dirty="0">
                        <a:solidFill>
                          <a:srgbClr val="000000"/>
                        </a:solidFill>
                        <a:latin typeface="Arial" pitchFamily="34" charset="0"/>
                        <a:cs typeface="Arial" pitchFamily="34" charset="0"/>
                      </a:endParaRPr>
                    </a:p>
                  </a:txBody>
                  <a:tcPr marL="7532" marR="7532" marT="7528" marB="0" anchor="b">
                    <a:solidFill>
                      <a:srgbClr val="FFC000"/>
                    </a:solidFill>
                  </a:tcPr>
                </a:tc>
                <a:tc gridSpan="3">
                  <a:txBody>
                    <a:bodyPr/>
                    <a:lstStyle/>
                    <a:p>
                      <a:pPr algn="ctr" fontAlgn="b"/>
                      <a:r>
                        <a:rPr lang="en-ZA" sz="1200" b="1" u="none" strike="noStrike" dirty="0">
                          <a:latin typeface="Arial" pitchFamily="34" charset="0"/>
                          <a:cs typeface="Arial" pitchFamily="34" charset="0"/>
                        </a:rPr>
                        <a:t>REVENUE AS AT 31</a:t>
                      </a:r>
                      <a:r>
                        <a:rPr lang="en-ZA" sz="1200" b="1" u="none" strike="noStrike" baseline="30000" dirty="0">
                          <a:latin typeface="Arial" pitchFamily="34" charset="0"/>
                          <a:cs typeface="Arial" pitchFamily="34" charset="0"/>
                        </a:rPr>
                        <a:t>st</a:t>
                      </a:r>
                      <a:r>
                        <a:rPr lang="en-ZA" sz="1200" b="1" u="none" strike="noStrike" dirty="0">
                          <a:latin typeface="Arial" pitchFamily="34" charset="0"/>
                          <a:cs typeface="Arial" pitchFamily="34" charset="0"/>
                        </a:rPr>
                        <a:t> of March 2023</a:t>
                      </a:r>
                      <a:endParaRPr lang="en-ZA" sz="1200" b="1" i="0" u="none" strike="noStrike" dirty="0">
                        <a:solidFill>
                          <a:srgbClr val="000000"/>
                        </a:solidFill>
                        <a:latin typeface="Arial" pitchFamily="34" charset="0"/>
                        <a:cs typeface="Arial" pitchFamily="34" charset="0"/>
                      </a:endParaRPr>
                    </a:p>
                  </a:txBody>
                  <a:tcPr marL="7532" marR="7532" marT="7528" marB="0" anchor="ctr">
                    <a:solidFill>
                      <a:srgbClr val="FFC000"/>
                    </a:solidFill>
                  </a:tcPr>
                </a:tc>
                <a:tc hMerge="1">
                  <a:txBody>
                    <a:bodyPr/>
                    <a:lstStyle/>
                    <a:p>
                      <a:endParaRPr lang="en-ZA"/>
                    </a:p>
                  </a:txBody>
                  <a:tcPr/>
                </a:tc>
                <a:tc hMerge="1">
                  <a:txBody>
                    <a:bodyPr/>
                    <a:lstStyle/>
                    <a:p>
                      <a:endParaRPr lang="en-ZA"/>
                    </a:p>
                  </a:txBody>
                  <a:tcPr/>
                </a:tc>
                <a:tc gridSpan="4">
                  <a:txBody>
                    <a:bodyPr/>
                    <a:lstStyle/>
                    <a:p>
                      <a:pPr algn="ctr" fontAlgn="b"/>
                      <a:r>
                        <a:rPr lang="en-ZA" sz="1200" b="1" u="none" strike="noStrike" dirty="0">
                          <a:latin typeface="Arial" pitchFamily="34" charset="0"/>
                          <a:cs typeface="Arial" pitchFamily="34" charset="0"/>
                        </a:rPr>
                        <a:t>TOTAL REVENUE</a:t>
                      </a:r>
                      <a:r>
                        <a:rPr lang="en-ZA" sz="1200" b="1" u="none" strike="noStrike" baseline="0" dirty="0">
                          <a:latin typeface="Arial" pitchFamily="34" charset="0"/>
                          <a:cs typeface="Arial" pitchFamily="34" charset="0"/>
                        </a:rPr>
                        <a:t> APPROPRIATED</a:t>
                      </a:r>
                      <a:endParaRPr lang="en-ZA" sz="1200" b="1" i="0" u="none" strike="noStrike" dirty="0">
                        <a:solidFill>
                          <a:srgbClr val="000000"/>
                        </a:solidFill>
                        <a:latin typeface="Arial" pitchFamily="34" charset="0"/>
                        <a:cs typeface="Arial" pitchFamily="34" charset="0"/>
                      </a:endParaRPr>
                    </a:p>
                  </a:txBody>
                  <a:tcPr marL="7532" marR="7532" marT="7528" marB="0" anchor="ctr">
                    <a:solidFill>
                      <a:srgbClr val="FFC000"/>
                    </a:solidFill>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869461772"/>
                  </a:ext>
                </a:extLst>
              </a:tr>
              <a:tr h="1112244">
                <a:tc>
                  <a:txBody>
                    <a:bodyPr/>
                    <a:lstStyle/>
                    <a:p>
                      <a:pPr algn="ctr" fontAlgn="b"/>
                      <a:r>
                        <a:rPr lang="en-ZA" sz="1050" b="1" i="0" u="none" strike="noStrike" dirty="0">
                          <a:solidFill>
                            <a:schemeClr val="tx1"/>
                          </a:solidFill>
                          <a:latin typeface="Arial" pitchFamily="34" charset="0"/>
                          <a:cs typeface="Arial" pitchFamily="34" charset="0"/>
                        </a:rPr>
                        <a:t>REVENUE</a:t>
                      </a:r>
                      <a:r>
                        <a:rPr lang="en-ZA" sz="1050" b="1" i="0" u="none" strike="noStrike" baseline="0" dirty="0">
                          <a:solidFill>
                            <a:schemeClr val="tx1"/>
                          </a:solidFill>
                          <a:latin typeface="Arial" pitchFamily="34" charset="0"/>
                          <a:cs typeface="Arial" pitchFamily="34" charset="0"/>
                        </a:rPr>
                        <a:t> DETAILS</a:t>
                      </a:r>
                      <a:endParaRPr lang="en-ZA" sz="1050" b="1" i="0" u="none" strike="noStrike" dirty="0">
                        <a:solidFill>
                          <a:srgbClr val="000000"/>
                        </a:solidFill>
                        <a:latin typeface="Arial" pitchFamily="34" charset="0"/>
                        <a:cs typeface="Arial" pitchFamily="34" charset="0"/>
                      </a:endParaRPr>
                    </a:p>
                  </a:txBody>
                  <a:tcPr marL="7532" marR="7532" marT="7528" marB="0"/>
                </a:tc>
                <a:tc>
                  <a:txBody>
                    <a:bodyPr/>
                    <a:lstStyle/>
                    <a:p>
                      <a:pPr algn="ctr" fontAlgn="b"/>
                      <a:r>
                        <a:rPr lang="en-ZA" sz="1050" b="1" i="0" u="none" strike="noStrike" dirty="0">
                          <a:solidFill>
                            <a:schemeClr val="tx1"/>
                          </a:solidFill>
                          <a:latin typeface="Arial" pitchFamily="34" charset="0"/>
                          <a:cs typeface="Arial" pitchFamily="34" charset="0"/>
                        </a:rPr>
                        <a:t>BUDGETED</a:t>
                      </a:r>
                      <a:r>
                        <a:rPr lang="en-ZA" sz="1050" b="1" i="0" u="none" strike="noStrike" baseline="0" dirty="0">
                          <a:solidFill>
                            <a:schemeClr val="tx1"/>
                          </a:solidFill>
                          <a:latin typeface="Arial" pitchFamily="34" charset="0"/>
                          <a:cs typeface="Arial" pitchFamily="34" charset="0"/>
                        </a:rPr>
                        <a:t> AMOUNT</a:t>
                      </a:r>
                    </a:p>
                    <a:p>
                      <a:pPr algn="ctr" fontAlgn="b"/>
                      <a:endParaRPr lang="en-ZA" sz="1050" b="1" i="0" u="none" strike="noStrike" baseline="0" dirty="0">
                        <a:solidFill>
                          <a:schemeClr val="tx1"/>
                        </a:solidFill>
                        <a:latin typeface="Arial" pitchFamily="34" charset="0"/>
                        <a:cs typeface="Arial" pitchFamily="34" charset="0"/>
                      </a:endParaRPr>
                    </a:p>
                    <a:p>
                      <a:pPr algn="ctr" fontAlgn="b"/>
                      <a:endParaRPr lang="en-ZA" sz="1050" b="1" i="0" u="none" strike="noStrike" baseline="0" dirty="0">
                        <a:solidFill>
                          <a:schemeClr val="tx1"/>
                        </a:solidFill>
                        <a:latin typeface="Arial" pitchFamily="34" charset="0"/>
                        <a:cs typeface="Arial" pitchFamily="34" charset="0"/>
                      </a:endParaRPr>
                    </a:p>
                    <a:p>
                      <a:pPr algn="ctr" fontAlgn="b"/>
                      <a:r>
                        <a:rPr lang="en-ZA" sz="1050" b="1" i="0" u="none" strike="noStrike" baseline="0" dirty="0">
                          <a:solidFill>
                            <a:schemeClr val="tx1"/>
                          </a:solidFill>
                          <a:latin typeface="Arial" pitchFamily="34" charset="0"/>
                          <a:cs typeface="Arial" pitchFamily="34" charset="0"/>
                        </a:rPr>
                        <a:t>R’000</a:t>
                      </a:r>
                      <a:endParaRPr lang="en-ZA" sz="1050" b="1" i="0" u="none" strike="noStrike" dirty="0">
                        <a:solidFill>
                          <a:srgbClr val="000000"/>
                        </a:solidFill>
                        <a:latin typeface="Arial" pitchFamily="34" charset="0"/>
                        <a:cs typeface="Arial" pitchFamily="34" charset="0"/>
                      </a:endParaRPr>
                    </a:p>
                  </a:txBody>
                  <a:tcPr marL="7532" marR="7532" marT="7528" marB="0"/>
                </a:tc>
                <a:tc>
                  <a:txBody>
                    <a:bodyPr/>
                    <a:lstStyle/>
                    <a:p>
                      <a:pPr algn="ctr" fontAlgn="b"/>
                      <a:r>
                        <a:rPr lang="en-ZA" sz="1050" b="1" u="none" strike="noStrike" dirty="0">
                          <a:latin typeface="Arial" pitchFamily="34" charset="0"/>
                          <a:cs typeface="Arial" pitchFamily="34" charset="0"/>
                        </a:rPr>
                        <a:t>ACTUAL COLLECTED</a:t>
                      </a:r>
                    </a:p>
                    <a:p>
                      <a:pPr algn="ctr" fontAlgn="b"/>
                      <a:endParaRPr lang="en-ZA" sz="1050" b="1" i="0" u="none" strike="noStrike" dirty="0">
                        <a:solidFill>
                          <a:srgbClr val="000000"/>
                        </a:solidFill>
                        <a:latin typeface="Arial" pitchFamily="34" charset="0"/>
                        <a:cs typeface="Arial" pitchFamily="34" charset="0"/>
                      </a:endParaRPr>
                    </a:p>
                    <a:p>
                      <a:pPr algn="ctr" fontAlgn="b"/>
                      <a:endParaRPr lang="en-ZA" sz="1050" b="1" i="0" u="none" strike="noStrike" dirty="0">
                        <a:solidFill>
                          <a:srgbClr val="000000"/>
                        </a:solidFill>
                        <a:latin typeface="Arial" pitchFamily="34" charset="0"/>
                        <a:cs typeface="Arial" pitchFamily="34" charset="0"/>
                      </a:endParaRPr>
                    </a:p>
                    <a:p>
                      <a:pPr algn="ctr" fontAlgn="b"/>
                      <a:r>
                        <a:rPr lang="en-ZA" sz="1050" b="1" i="0" u="none" strike="noStrike" dirty="0">
                          <a:solidFill>
                            <a:srgbClr val="000000"/>
                          </a:solidFill>
                          <a:latin typeface="Arial" pitchFamily="34" charset="0"/>
                          <a:cs typeface="Arial" pitchFamily="34" charset="0"/>
                        </a:rPr>
                        <a:t>R’000</a:t>
                      </a:r>
                    </a:p>
                  </a:txBody>
                  <a:tcPr marL="7532" marR="7532" marT="7528" marB="0"/>
                </a:tc>
                <a:tc>
                  <a:txBody>
                    <a:bodyPr/>
                    <a:lstStyle/>
                    <a:p>
                      <a:pPr algn="ctr" fontAlgn="b"/>
                      <a:r>
                        <a:rPr lang="en-ZA" sz="1050" b="1" u="none" strike="noStrike" dirty="0">
                          <a:latin typeface="Arial" pitchFamily="34" charset="0"/>
                          <a:cs typeface="Arial" pitchFamily="34" charset="0"/>
                        </a:rPr>
                        <a:t>VARIANCE</a:t>
                      </a:r>
                    </a:p>
                    <a:p>
                      <a:pPr algn="ctr" fontAlgn="b"/>
                      <a:endParaRPr lang="en-ZA" sz="1050" b="1" i="0" u="none" strike="noStrike" dirty="0">
                        <a:solidFill>
                          <a:srgbClr val="000000"/>
                        </a:solidFill>
                        <a:latin typeface="Arial" pitchFamily="34" charset="0"/>
                        <a:cs typeface="Arial" pitchFamily="34" charset="0"/>
                      </a:endParaRPr>
                    </a:p>
                    <a:p>
                      <a:pPr algn="ctr" fontAlgn="b"/>
                      <a:endParaRPr lang="en-ZA" sz="1050" b="1" i="0" u="none" strike="noStrike" dirty="0">
                        <a:solidFill>
                          <a:srgbClr val="000000"/>
                        </a:solidFill>
                        <a:latin typeface="Arial" pitchFamily="34" charset="0"/>
                        <a:cs typeface="Arial" pitchFamily="34" charset="0"/>
                      </a:endParaRPr>
                    </a:p>
                    <a:p>
                      <a:pPr algn="ctr" fontAlgn="b"/>
                      <a:endParaRPr lang="en-ZA" sz="1050" b="1" i="0" u="none" strike="noStrike" dirty="0">
                        <a:solidFill>
                          <a:srgbClr val="000000"/>
                        </a:solidFill>
                        <a:latin typeface="Arial" pitchFamily="34" charset="0"/>
                        <a:cs typeface="Arial" pitchFamily="34" charset="0"/>
                      </a:endParaRPr>
                    </a:p>
                    <a:p>
                      <a:pPr marL="0" marR="0" lvl="0" indent="0" algn="ctr" defTabSz="685800" rtl="0" eaLnBrk="1" fontAlgn="b" latinLnBrk="0" hangingPunct="1">
                        <a:lnSpc>
                          <a:spcPct val="100000"/>
                        </a:lnSpc>
                        <a:spcBef>
                          <a:spcPts val="0"/>
                        </a:spcBef>
                        <a:spcAft>
                          <a:spcPts val="0"/>
                        </a:spcAft>
                        <a:buClrTx/>
                        <a:buSzTx/>
                        <a:buFontTx/>
                        <a:buNone/>
                        <a:tabLst/>
                        <a:defRPr/>
                      </a:pPr>
                      <a:r>
                        <a:rPr lang="en-ZA" sz="1050" b="1" i="0" u="none" strike="noStrike" dirty="0">
                          <a:solidFill>
                            <a:srgbClr val="000000"/>
                          </a:solidFill>
                          <a:latin typeface="Arial" pitchFamily="34" charset="0"/>
                          <a:cs typeface="Arial" pitchFamily="34" charset="0"/>
                        </a:rPr>
                        <a:t>R’000</a:t>
                      </a:r>
                    </a:p>
                    <a:p>
                      <a:pPr algn="ctr" fontAlgn="b"/>
                      <a:endParaRPr lang="en-ZA" sz="1050" b="1" i="0" u="none" strike="noStrike" dirty="0">
                        <a:solidFill>
                          <a:srgbClr val="000000"/>
                        </a:solidFill>
                        <a:latin typeface="Arial" pitchFamily="34" charset="0"/>
                        <a:cs typeface="Arial" pitchFamily="34" charset="0"/>
                      </a:endParaRPr>
                    </a:p>
                  </a:txBody>
                  <a:tcPr marL="7532" marR="7532" marT="7528" marB="0"/>
                </a:tc>
                <a:tc>
                  <a:txBody>
                    <a:bodyPr/>
                    <a:lstStyle/>
                    <a:p>
                      <a:pPr algn="ctr" fontAlgn="b"/>
                      <a:r>
                        <a:rPr lang="en-ZA" sz="1050" b="1" u="none" strike="noStrike" dirty="0">
                          <a:latin typeface="Arial" pitchFamily="34" charset="0"/>
                          <a:cs typeface="Arial" pitchFamily="34" charset="0"/>
                        </a:rPr>
                        <a:t>TOTAL  ANNUAL APPROPRIATED</a:t>
                      </a:r>
                    </a:p>
                    <a:p>
                      <a:pPr algn="ctr" fontAlgn="b"/>
                      <a:endParaRPr lang="en-ZA" sz="1050" b="1" i="0" u="none" strike="noStrike" dirty="0">
                        <a:solidFill>
                          <a:srgbClr val="000000"/>
                        </a:solidFill>
                        <a:latin typeface="Arial" pitchFamily="34" charset="0"/>
                        <a:cs typeface="Arial" pitchFamily="34" charset="0"/>
                      </a:endParaRPr>
                    </a:p>
                    <a:p>
                      <a:pPr algn="ctr" fontAlgn="b"/>
                      <a:endParaRPr lang="en-ZA" sz="1050" b="1" i="0" u="none" strike="noStrike" dirty="0">
                        <a:solidFill>
                          <a:srgbClr val="000000"/>
                        </a:solidFill>
                        <a:latin typeface="Arial" pitchFamily="34" charset="0"/>
                        <a:cs typeface="Arial" pitchFamily="34" charset="0"/>
                      </a:endParaRPr>
                    </a:p>
                    <a:p>
                      <a:pPr algn="ctr" fontAlgn="b"/>
                      <a:r>
                        <a:rPr lang="en-ZA" sz="1050" b="1" i="0" u="none" strike="noStrike" dirty="0">
                          <a:solidFill>
                            <a:srgbClr val="000000"/>
                          </a:solidFill>
                          <a:latin typeface="Arial" pitchFamily="34" charset="0"/>
                          <a:cs typeface="Arial" pitchFamily="34" charset="0"/>
                        </a:rPr>
                        <a:t>R’000</a:t>
                      </a:r>
                    </a:p>
                  </a:txBody>
                  <a:tcPr marL="7532" marR="7532" marT="7528" marB="0"/>
                </a:tc>
                <a:tc>
                  <a:txBody>
                    <a:bodyPr/>
                    <a:lstStyle/>
                    <a:p>
                      <a:pPr algn="ctr" fontAlgn="b"/>
                      <a:r>
                        <a:rPr lang="en-ZA" sz="1050" b="1" u="none" strike="noStrike" dirty="0">
                          <a:latin typeface="Arial" pitchFamily="34" charset="0"/>
                          <a:cs typeface="Arial" pitchFamily="34" charset="0"/>
                        </a:rPr>
                        <a:t>ACTUAL COLLECTED</a:t>
                      </a:r>
                    </a:p>
                    <a:p>
                      <a:pPr algn="ctr" fontAlgn="b"/>
                      <a:endParaRPr lang="en-ZA" sz="1050" b="1" i="0" u="none" strike="noStrike" dirty="0">
                        <a:solidFill>
                          <a:srgbClr val="000000"/>
                        </a:solidFill>
                        <a:latin typeface="Arial" pitchFamily="34" charset="0"/>
                        <a:cs typeface="Arial" pitchFamily="34" charset="0"/>
                      </a:endParaRPr>
                    </a:p>
                    <a:p>
                      <a:pPr algn="ctr" fontAlgn="b"/>
                      <a:endParaRPr lang="en-ZA" sz="1050" b="1" i="0" u="none" strike="noStrike" dirty="0">
                        <a:solidFill>
                          <a:srgbClr val="000000"/>
                        </a:solidFill>
                        <a:latin typeface="Arial" pitchFamily="34" charset="0"/>
                        <a:cs typeface="Arial" pitchFamily="34" charset="0"/>
                      </a:endParaRPr>
                    </a:p>
                    <a:p>
                      <a:pPr algn="ctr" fontAlgn="b"/>
                      <a:r>
                        <a:rPr lang="en-ZA" sz="1050" b="1" i="0" u="none" strike="noStrike" dirty="0">
                          <a:solidFill>
                            <a:srgbClr val="000000"/>
                          </a:solidFill>
                          <a:latin typeface="Arial" pitchFamily="34" charset="0"/>
                          <a:cs typeface="Arial" pitchFamily="34" charset="0"/>
                        </a:rPr>
                        <a:t>R’000</a:t>
                      </a:r>
                    </a:p>
                  </a:txBody>
                  <a:tcPr marL="7532" marR="7532" marT="7528" marB="0"/>
                </a:tc>
                <a:tc>
                  <a:txBody>
                    <a:bodyPr/>
                    <a:lstStyle/>
                    <a:p>
                      <a:pPr algn="ctr" fontAlgn="b"/>
                      <a:r>
                        <a:rPr lang="en-ZA" sz="1050" b="1" u="none" strike="noStrike" dirty="0">
                          <a:latin typeface="Arial" pitchFamily="34" charset="0"/>
                          <a:cs typeface="Arial" pitchFamily="34" charset="0"/>
                        </a:rPr>
                        <a:t>VARIANCE</a:t>
                      </a:r>
                    </a:p>
                    <a:p>
                      <a:pPr algn="ctr" fontAlgn="b"/>
                      <a:endParaRPr lang="en-ZA" sz="1050" b="1" i="0" u="none" strike="noStrike" dirty="0">
                        <a:solidFill>
                          <a:srgbClr val="000000"/>
                        </a:solidFill>
                        <a:latin typeface="Arial" pitchFamily="34" charset="0"/>
                        <a:cs typeface="Arial" pitchFamily="34" charset="0"/>
                      </a:endParaRPr>
                    </a:p>
                    <a:p>
                      <a:pPr algn="ctr" fontAlgn="b"/>
                      <a:endParaRPr lang="en-ZA" sz="1050" b="1" i="0" u="none" strike="noStrike" dirty="0">
                        <a:solidFill>
                          <a:srgbClr val="000000"/>
                        </a:solidFill>
                        <a:latin typeface="Arial" pitchFamily="34" charset="0"/>
                        <a:cs typeface="Arial" pitchFamily="34" charset="0"/>
                      </a:endParaRPr>
                    </a:p>
                    <a:p>
                      <a:pPr algn="ctr" fontAlgn="b"/>
                      <a:endParaRPr lang="en-ZA" sz="1050" b="1" i="0" u="none" strike="noStrike" dirty="0">
                        <a:solidFill>
                          <a:srgbClr val="000000"/>
                        </a:solidFill>
                        <a:latin typeface="Arial" pitchFamily="34" charset="0"/>
                        <a:cs typeface="Arial" pitchFamily="34" charset="0"/>
                      </a:endParaRPr>
                    </a:p>
                    <a:p>
                      <a:pPr algn="ctr" fontAlgn="b"/>
                      <a:r>
                        <a:rPr lang="en-ZA" sz="1050" b="1" i="0" u="none" strike="noStrike" dirty="0">
                          <a:solidFill>
                            <a:srgbClr val="000000"/>
                          </a:solidFill>
                          <a:latin typeface="Arial" pitchFamily="34" charset="0"/>
                          <a:cs typeface="Arial" pitchFamily="34" charset="0"/>
                        </a:rPr>
                        <a:t>R’000</a:t>
                      </a:r>
                    </a:p>
                  </a:txBody>
                  <a:tcPr marL="7532" marR="7532" marT="7528" marB="0"/>
                </a:tc>
                <a:tc>
                  <a:txBody>
                    <a:bodyPr/>
                    <a:lstStyle/>
                    <a:p>
                      <a:pPr algn="ctr" fontAlgn="b"/>
                      <a:r>
                        <a:rPr lang="en-ZA" sz="1050" b="1" u="none" strike="noStrike" dirty="0">
                          <a:latin typeface="Arial" pitchFamily="34" charset="0"/>
                          <a:cs typeface="Arial" pitchFamily="34" charset="0"/>
                        </a:rPr>
                        <a:t>COLLECTED</a:t>
                      </a:r>
                    </a:p>
                    <a:p>
                      <a:pPr algn="ctr" fontAlgn="b"/>
                      <a:endParaRPr lang="en-ZA" sz="1050" b="1" i="0" u="none" strike="noStrike" dirty="0">
                        <a:solidFill>
                          <a:srgbClr val="000000"/>
                        </a:solidFill>
                        <a:latin typeface="Arial" pitchFamily="34" charset="0"/>
                        <a:cs typeface="Arial" pitchFamily="34" charset="0"/>
                      </a:endParaRPr>
                    </a:p>
                    <a:p>
                      <a:pPr algn="ctr" fontAlgn="b"/>
                      <a:endParaRPr lang="en-ZA" sz="1050" b="1" i="0" u="none" strike="noStrike" dirty="0">
                        <a:solidFill>
                          <a:srgbClr val="000000"/>
                        </a:solidFill>
                        <a:latin typeface="Arial" pitchFamily="34" charset="0"/>
                        <a:cs typeface="Arial" pitchFamily="34" charset="0"/>
                      </a:endParaRPr>
                    </a:p>
                    <a:p>
                      <a:pPr algn="ctr" fontAlgn="b"/>
                      <a:endParaRPr lang="en-ZA" sz="1050" b="1" i="0" u="none" strike="noStrike" dirty="0">
                        <a:solidFill>
                          <a:srgbClr val="000000"/>
                        </a:solidFill>
                        <a:latin typeface="Arial" pitchFamily="34" charset="0"/>
                        <a:cs typeface="Arial" pitchFamily="34" charset="0"/>
                      </a:endParaRPr>
                    </a:p>
                    <a:p>
                      <a:pPr algn="ctr" fontAlgn="b"/>
                      <a:r>
                        <a:rPr lang="en-ZA" sz="1050" b="1" u="none" strike="noStrike" dirty="0">
                          <a:latin typeface="+mj-lt"/>
                          <a:cs typeface="Arial" pitchFamily="34" charset="0"/>
                        </a:rPr>
                        <a:t>%</a:t>
                      </a:r>
                      <a:endParaRPr lang="en-ZA" sz="1050" b="1" i="0" u="none" strike="noStrike" dirty="0">
                        <a:solidFill>
                          <a:srgbClr val="000000"/>
                        </a:solidFill>
                        <a:latin typeface="+mj-lt"/>
                        <a:cs typeface="Arial" pitchFamily="34" charset="0"/>
                      </a:endParaRPr>
                    </a:p>
                  </a:txBody>
                  <a:tcPr marL="7532" marR="7532" marT="7528" marB="0"/>
                </a:tc>
                <a:extLst>
                  <a:ext uri="{0D108BD9-81ED-4DB2-BD59-A6C34878D82A}">
                    <a16:rowId xmlns:a16="http://schemas.microsoft.com/office/drawing/2014/main" val="4214130101"/>
                  </a:ext>
                </a:extLst>
              </a:tr>
              <a:tr h="704709">
                <a:tc>
                  <a:txBody>
                    <a:bodyPr/>
                    <a:lstStyle/>
                    <a:p>
                      <a:pPr marL="0" marR="0">
                        <a:lnSpc>
                          <a:spcPct val="115000"/>
                        </a:lnSpc>
                        <a:spcBef>
                          <a:spcPts val="0"/>
                        </a:spcBef>
                        <a:spcAft>
                          <a:spcPts val="0"/>
                        </a:spcAft>
                      </a:pPr>
                      <a:r>
                        <a:rPr lang="en-US" sz="1200" dirty="0">
                          <a:effectLst/>
                          <a:latin typeface="Arial" pitchFamily="34" charset="0"/>
                          <a:ea typeface="Times New Roman"/>
                          <a:cs typeface="Arial" pitchFamily="34" charset="0"/>
                        </a:rPr>
                        <a:t>Sales of goods and services other than capital assets</a:t>
                      </a:r>
                      <a:endParaRPr lang="en-US" sz="1200" dirty="0">
                        <a:effectLst/>
                        <a:latin typeface="Arial" pitchFamily="34" charset="0"/>
                        <a:ea typeface="Calibri"/>
                        <a:cs typeface="Arial" pitchFamily="34" charset="0"/>
                      </a:endParaRPr>
                    </a:p>
                  </a:txBody>
                  <a:tcPr marL="68580" marR="68580" marT="0" marB="0">
                    <a:solidFill>
                      <a:srgbClr val="FFE9A3"/>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433</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4 238</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(3 805)</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10 946</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14 751</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(3 805)</a:t>
                      </a:r>
                    </a:p>
                  </a:txBody>
                  <a:tcPr marL="6350" marR="6350" marT="6350" marB="0" anchor="b"/>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134,7%</a:t>
                      </a:r>
                    </a:p>
                  </a:txBody>
                  <a:tcPr marL="6350" marR="6350" marT="6350" marB="0" anchor="b"/>
                </a:tc>
                <a:extLst>
                  <a:ext uri="{0D108BD9-81ED-4DB2-BD59-A6C34878D82A}">
                    <a16:rowId xmlns:a16="http://schemas.microsoft.com/office/drawing/2014/main" val="3555348767"/>
                  </a:ext>
                </a:extLst>
              </a:tr>
              <a:tr h="462969">
                <a:tc>
                  <a:txBody>
                    <a:bodyPr/>
                    <a:lstStyle/>
                    <a:p>
                      <a:pPr marL="0" marR="0">
                        <a:lnSpc>
                          <a:spcPct val="115000"/>
                        </a:lnSpc>
                        <a:spcBef>
                          <a:spcPts val="0"/>
                        </a:spcBef>
                        <a:spcAft>
                          <a:spcPts val="0"/>
                        </a:spcAft>
                      </a:pPr>
                      <a:r>
                        <a:rPr lang="en-US" sz="1200" dirty="0">
                          <a:effectLst/>
                          <a:latin typeface="Arial" pitchFamily="34" charset="0"/>
                          <a:ea typeface="Calibri"/>
                          <a:cs typeface="Arial" pitchFamily="34" charset="0"/>
                        </a:rPr>
                        <a:t>Fines,</a:t>
                      </a:r>
                      <a:r>
                        <a:rPr lang="en-US" sz="1200" baseline="0" dirty="0">
                          <a:effectLst/>
                          <a:latin typeface="Arial" pitchFamily="34" charset="0"/>
                          <a:ea typeface="Calibri"/>
                          <a:cs typeface="Arial" pitchFamily="34" charset="0"/>
                        </a:rPr>
                        <a:t> penalties and forfeit</a:t>
                      </a:r>
                    </a:p>
                  </a:txBody>
                  <a:tcPr marL="68580" marR="68580" marT="0" marB="0">
                    <a:solidFill>
                      <a:srgbClr val="FFE9A3"/>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0          </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1 406</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    (1 406)</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         3 710</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10 360</a:t>
                      </a:r>
                    </a:p>
                  </a:txBody>
                  <a:tcPr marL="6350" marR="6350" marT="6350" marB="0" anchor="b"/>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(6 650)</a:t>
                      </a:r>
                    </a:p>
                  </a:txBody>
                  <a:tcPr marL="6350" marR="6350" marT="6350" marB="0" anchor="b"/>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279,2%</a:t>
                      </a:r>
                    </a:p>
                  </a:txBody>
                  <a:tcPr marL="6350" marR="6350" marT="6350" marB="0" anchor="b"/>
                </a:tc>
                <a:extLst>
                  <a:ext uri="{0D108BD9-81ED-4DB2-BD59-A6C34878D82A}">
                    <a16:rowId xmlns:a16="http://schemas.microsoft.com/office/drawing/2014/main" val="314089656"/>
                  </a:ext>
                </a:extLst>
              </a:tr>
              <a:tr h="505570">
                <a:tc>
                  <a:txBody>
                    <a:bodyPr/>
                    <a:lstStyle/>
                    <a:p>
                      <a:pPr marL="0" marR="0">
                        <a:lnSpc>
                          <a:spcPct val="115000"/>
                        </a:lnSpc>
                        <a:spcBef>
                          <a:spcPts val="0"/>
                        </a:spcBef>
                        <a:spcAft>
                          <a:spcPts val="0"/>
                        </a:spcAft>
                      </a:pPr>
                      <a:r>
                        <a:rPr lang="en-US" sz="1200" dirty="0">
                          <a:effectLst/>
                          <a:latin typeface="Arial" pitchFamily="34" charset="0"/>
                          <a:ea typeface="Times New Roman"/>
                          <a:cs typeface="Arial" pitchFamily="34" charset="0"/>
                        </a:rPr>
                        <a:t>Interest, dividends and rent on land</a:t>
                      </a:r>
                      <a:endParaRPr lang="en-US" sz="1200" dirty="0">
                        <a:effectLst/>
                        <a:latin typeface="Arial" pitchFamily="34" charset="0"/>
                        <a:ea typeface="Calibri"/>
                        <a:cs typeface="Arial" pitchFamily="34" charset="0"/>
                      </a:endParaRPr>
                    </a:p>
                  </a:txBody>
                  <a:tcPr marL="68580" marR="68580" marT="0" marB="0">
                    <a:lnB w="12700" cap="flat" cmpd="sng" algn="ctr">
                      <a:solidFill>
                        <a:schemeClr val="tx1"/>
                      </a:solidFill>
                      <a:prstDash val="solid"/>
                      <a:round/>
                      <a:headEnd type="none" w="med" len="med"/>
                      <a:tailEnd type="none" w="med" len="med"/>
                    </a:lnB>
                    <a:solidFill>
                      <a:srgbClr val="FFE9A3"/>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8                   </a:t>
                      </a:r>
                    </a:p>
                  </a:txBody>
                  <a:tcPr marL="6350" marR="6350" marT="6350" marB="0" anchor="b">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0</a:t>
                      </a:r>
                    </a:p>
                  </a:txBody>
                  <a:tcPr marL="6350" marR="6350" marT="6350" marB="0" anchor="b">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8        </a:t>
                      </a:r>
                    </a:p>
                  </a:txBody>
                  <a:tcPr marL="6350" marR="6350" marT="6350" marB="0" anchor="b">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              8 </a:t>
                      </a:r>
                    </a:p>
                  </a:txBody>
                  <a:tcPr marL="6350" marR="6350" marT="6350" marB="0" anchor="b">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0</a:t>
                      </a:r>
                    </a:p>
                  </a:txBody>
                  <a:tcPr marL="6350" marR="6350" marT="6350" marB="0" anchor="b">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8</a:t>
                      </a:r>
                    </a:p>
                  </a:txBody>
                  <a:tcPr marL="6350" marR="6350" marT="6350" marB="0" anchor="b"/>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0%</a:t>
                      </a:r>
                    </a:p>
                  </a:txBody>
                  <a:tcPr marL="6350" marR="6350" marT="6350" marB="0" anchor="b"/>
                </a:tc>
                <a:extLst>
                  <a:ext uri="{0D108BD9-81ED-4DB2-BD59-A6C34878D82A}">
                    <a16:rowId xmlns:a16="http://schemas.microsoft.com/office/drawing/2014/main" val="2006798725"/>
                  </a:ext>
                </a:extLst>
              </a:tr>
              <a:tr h="402321">
                <a:tc>
                  <a:txBody>
                    <a:bodyPr/>
                    <a:lstStyle/>
                    <a:p>
                      <a:pPr marL="0" marR="0">
                        <a:lnSpc>
                          <a:spcPct val="115000"/>
                        </a:lnSpc>
                        <a:spcBef>
                          <a:spcPts val="0"/>
                        </a:spcBef>
                        <a:spcAft>
                          <a:spcPts val="0"/>
                        </a:spcAft>
                      </a:pPr>
                      <a:r>
                        <a:rPr lang="en-US" sz="1200" dirty="0">
                          <a:effectLst/>
                          <a:latin typeface="Arial" pitchFamily="34" charset="0"/>
                          <a:ea typeface="Calibri"/>
                          <a:cs typeface="Arial" pitchFamily="34" charset="0"/>
                        </a:rPr>
                        <a:t>Sales of capital assets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9A3"/>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0</a:t>
                      </a: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0</a:t>
                      </a: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0</a:t>
                      </a: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0</a:t>
                      </a: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13</a:t>
                      </a:r>
                    </a:p>
                  </a:txBody>
                  <a:tcPr marL="6350" marR="6350" marT="635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(13)</a:t>
                      </a:r>
                    </a:p>
                  </a:txBody>
                  <a:tcPr marL="6350" marR="6350" marT="6350" marB="0" anchor="b"/>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100%</a:t>
                      </a:r>
                    </a:p>
                  </a:txBody>
                  <a:tcPr marL="6350" marR="6350" marT="6350" marB="0" anchor="b"/>
                </a:tc>
                <a:extLst>
                  <a:ext uri="{0D108BD9-81ED-4DB2-BD59-A6C34878D82A}">
                    <a16:rowId xmlns:a16="http://schemas.microsoft.com/office/drawing/2014/main" val="2281821113"/>
                  </a:ext>
                </a:extLst>
              </a:tr>
              <a:tr h="612393">
                <a:tc>
                  <a:txBody>
                    <a:bodyPr/>
                    <a:lstStyle/>
                    <a:p>
                      <a:pPr marL="0" marR="0">
                        <a:lnSpc>
                          <a:spcPct val="115000"/>
                        </a:lnSpc>
                        <a:spcBef>
                          <a:spcPts val="0"/>
                        </a:spcBef>
                        <a:spcAft>
                          <a:spcPts val="0"/>
                        </a:spcAft>
                      </a:pPr>
                      <a:r>
                        <a:rPr lang="en-US" sz="1200" dirty="0">
                          <a:effectLst/>
                          <a:latin typeface="Arial" pitchFamily="34" charset="0"/>
                          <a:ea typeface="Times New Roman"/>
                          <a:cs typeface="Arial" pitchFamily="34" charset="0"/>
                        </a:rPr>
                        <a:t>Financial transactions in assets and liabilities</a:t>
                      </a:r>
                      <a:endParaRPr lang="en-US" sz="1200" dirty="0">
                        <a:effectLst/>
                        <a:latin typeface="Arial" pitchFamily="34" charset="0"/>
                        <a:ea typeface="Calibri"/>
                        <a:cs typeface="Arial" pitchFamily="34" charset="0"/>
                      </a:endParaRPr>
                    </a:p>
                  </a:txBody>
                  <a:tcPr marL="68580" marR="68580" marT="0" marB="0">
                    <a:lnT w="12700" cap="flat" cmpd="sng" algn="ctr">
                      <a:solidFill>
                        <a:schemeClr val="tx1"/>
                      </a:solidFill>
                      <a:prstDash val="solid"/>
                      <a:round/>
                      <a:headEnd type="none" w="med" len="med"/>
                      <a:tailEnd type="none" w="med" len="med"/>
                    </a:lnT>
                    <a:solidFill>
                      <a:srgbClr val="FFE9A3"/>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12                 </a:t>
                      </a:r>
                    </a:p>
                  </a:txBody>
                  <a:tcPr marL="6350" marR="6350" marT="6350" marB="0" anchor="b">
                    <a:lnT w="12700" cap="flat" cmpd="sng" algn="ctr">
                      <a:solidFill>
                        <a:schemeClr val="tx1"/>
                      </a:solidFill>
                      <a:prstDash val="solid"/>
                      <a:round/>
                      <a:headEnd type="none" w="med" len="med"/>
                      <a:tailEnd type="none" w="med" len="med"/>
                    </a:lnT>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(10)</a:t>
                      </a:r>
                    </a:p>
                  </a:txBody>
                  <a:tcPr marL="6350" marR="6350" marT="6350" marB="0" anchor="b">
                    <a:lnT w="12700" cap="flat" cmpd="sng" algn="ctr">
                      <a:solidFill>
                        <a:schemeClr val="tx1"/>
                      </a:solidFill>
                      <a:prstDash val="solid"/>
                      <a:round/>
                      <a:headEnd type="none" w="med" len="med"/>
                      <a:tailEnd type="none" w="med" len="med"/>
                    </a:lnT>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2 </a:t>
                      </a:r>
                    </a:p>
                  </a:txBody>
                  <a:tcPr marL="6350" marR="6350" marT="6350" marB="0" anchor="b">
                    <a:lnT w="12700" cap="flat" cmpd="sng" algn="ctr">
                      <a:solidFill>
                        <a:schemeClr val="tx1"/>
                      </a:solidFill>
                      <a:prstDash val="solid"/>
                      <a:round/>
                      <a:headEnd type="none" w="med" len="med"/>
                      <a:tailEnd type="none" w="med" len="med"/>
                    </a:lnT>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              303 </a:t>
                      </a:r>
                    </a:p>
                  </a:txBody>
                  <a:tcPr marL="6350" marR="6350" marT="6350" marB="0" anchor="b">
                    <a:lnT w="12700" cap="flat" cmpd="sng" algn="ctr">
                      <a:solidFill>
                        <a:schemeClr val="tx1"/>
                      </a:solidFill>
                      <a:prstDash val="solid"/>
                      <a:round/>
                      <a:headEnd type="none" w="med" len="med"/>
                      <a:tailEnd type="none" w="med" len="med"/>
                    </a:lnT>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281</a:t>
                      </a:r>
                    </a:p>
                  </a:txBody>
                  <a:tcPr marL="6350" marR="6350" marT="6350" marB="0" anchor="b">
                    <a:lnT w="12700" cap="flat" cmpd="sng" algn="ctr">
                      <a:solidFill>
                        <a:schemeClr val="tx1"/>
                      </a:solidFill>
                      <a:prstDash val="solid"/>
                      <a:round/>
                      <a:headEnd type="none" w="med" len="med"/>
                      <a:tailEnd type="none" w="med" len="med"/>
                    </a:lnT>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22</a:t>
                      </a:r>
                    </a:p>
                  </a:txBody>
                  <a:tcPr marL="6350" marR="6350" marT="6350" marB="0" anchor="b"/>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kumimoji="0" lang="en-ZA" sz="1400" b="0" i="0" u="none" strike="noStrike" kern="1200" cap="none" spc="0" normalizeH="0" baseline="0" dirty="0">
                          <a:ln>
                            <a:noFill/>
                          </a:ln>
                          <a:solidFill>
                            <a:schemeClr val="tx1"/>
                          </a:solidFill>
                          <a:effectLst/>
                          <a:uLnTx/>
                          <a:uFillTx/>
                          <a:latin typeface="Arial" pitchFamily="34" charset="0"/>
                          <a:ea typeface="Calibri"/>
                          <a:cs typeface="Arial" pitchFamily="34" charset="0"/>
                        </a:rPr>
                        <a:t>92,7%</a:t>
                      </a:r>
                    </a:p>
                  </a:txBody>
                  <a:tcPr marL="6350" marR="6350" marT="6350" marB="0" anchor="b"/>
                </a:tc>
                <a:extLst>
                  <a:ext uri="{0D108BD9-81ED-4DB2-BD59-A6C34878D82A}">
                    <a16:rowId xmlns:a16="http://schemas.microsoft.com/office/drawing/2014/main" val="659086888"/>
                  </a:ext>
                </a:extLst>
              </a:tr>
              <a:tr h="435037">
                <a:tc>
                  <a:txBody>
                    <a:bodyPr/>
                    <a:lstStyle/>
                    <a:p>
                      <a:pPr algn="ctr" fontAlgn="t"/>
                      <a:endParaRPr lang="en-ZA" sz="1200" b="1" i="0" u="none" strike="noStrike" dirty="0">
                        <a:solidFill>
                          <a:srgbClr val="000000"/>
                        </a:solidFill>
                        <a:latin typeface="Arial" pitchFamily="34" charset="0"/>
                        <a:cs typeface="Arial" pitchFamily="34" charset="0"/>
                      </a:endParaRPr>
                    </a:p>
                    <a:p>
                      <a:pPr algn="ctr" fontAlgn="t"/>
                      <a:r>
                        <a:rPr lang="en-ZA" sz="1200" b="1" i="0" u="none" strike="noStrike" dirty="0">
                          <a:solidFill>
                            <a:srgbClr val="000000"/>
                          </a:solidFill>
                          <a:latin typeface="Arial" pitchFamily="34" charset="0"/>
                          <a:cs typeface="Arial" pitchFamily="34" charset="0"/>
                        </a:rPr>
                        <a:t>TOTAL</a:t>
                      </a:r>
                    </a:p>
                  </a:txBody>
                  <a:tcPr marL="7532" marR="7532" marT="7528" marB="0">
                    <a:solidFill>
                      <a:srgbClr val="FFC000"/>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1" i="0" u="none" strike="noStrike" kern="1200" cap="none" spc="0" normalizeH="0" baseline="0" dirty="0">
                          <a:ln>
                            <a:noFill/>
                          </a:ln>
                          <a:solidFill>
                            <a:schemeClr val="tx1"/>
                          </a:solidFill>
                          <a:effectLst/>
                          <a:uLnTx/>
                          <a:uFillTx/>
                          <a:latin typeface="Arial" pitchFamily="34" charset="0"/>
                          <a:ea typeface="Calibri"/>
                          <a:cs typeface="Arial" pitchFamily="34" charset="0"/>
                        </a:rPr>
                        <a:t>453    </a:t>
                      </a:r>
                    </a:p>
                  </a:txBody>
                  <a:tcPr marL="6350" marR="6350" marT="6350" marB="0" anchor="b">
                    <a:solidFill>
                      <a:srgbClr val="FFC000"/>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1" i="0" u="none" strike="noStrike" kern="1200" cap="none" spc="0" normalizeH="0" baseline="0" dirty="0">
                          <a:ln>
                            <a:noFill/>
                          </a:ln>
                          <a:solidFill>
                            <a:schemeClr val="tx1"/>
                          </a:solidFill>
                          <a:effectLst/>
                          <a:uLnTx/>
                          <a:uFillTx/>
                          <a:latin typeface="Arial" pitchFamily="34" charset="0"/>
                          <a:ea typeface="Calibri"/>
                          <a:cs typeface="Arial" pitchFamily="34" charset="0"/>
                        </a:rPr>
                        <a:t>5 634</a:t>
                      </a:r>
                    </a:p>
                  </a:txBody>
                  <a:tcPr marL="6350" marR="6350" marT="6350" marB="0" anchor="b">
                    <a:solidFill>
                      <a:srgbClr val="FFC000"/>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1" i="0" u="none" strike="noStrike" kern="1200" cap="none" spc="0" normalizeH="0" baseline="0" dirty="0">
                          <a:ln>
                            <a:noFill/>
                          </a:ln>
                          <a:solidFill>
                            <a:schemeClr val="tx1"/>
                          </a:solidFill>
                          <a:effectLst/>
                          <a:uLnTx/>
                          <a:uFillTx/>
                          <a:latin typeface="Arial" pitchFamily="34" charset="0"/>
                          <a:ea typeface="Calibri"/>
                          <a:cs typeface="Arial" pitchFamily="34" charset="0"/>
                        </a:rPr>
                        <a:t>(5 181)</a:t>
                      </a:r>
                    </a:p>
                  </a:txBody>
                  <a:tcPr marL="6350" marR="6350" marT="6350" marB="0" anchor="b">
                    <a:solidFill>
                      <a:srgbClr val="FFC000"/>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1" i="0" u="none" strike="noStrike" kern="1200" cap="none" spc="0" normalizeH="0" baseline="0" dirty="0">
                          <a:ln>
                            <a:noFill/>
                          </a:ln>
                          <a:solidFill>
                            <a:schemeClr val="tx1"/>
                          </a:solidFill>
                          <a:effectLst/>
                          <a:uLnTx/>
                          <a:uFillTx/>
                          <a:latin typeface="Arial" pitchFamily="34" charset="0"/>
                          <a:ea typeface="Calibri"/>
                          <a:cs typeface="Arial" pitchFamily="34" charset="0"/>
                        </a:rPr>
                        <a:t>14 967</a:t>
                      </a:r>
                    </a:p>
                  </a:txBody>
                  <a:tcPr marL="6350" marR="6350" marT="6350" marB="0" anchor="b">
                    <a:solidFill>
                      <a:srgbClr val="FFC000"/>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1" i="0" u="none" strike="noStrike" kern="1200" cap="none" spc="0" normalizeH="0" baseline="0" dirty="0">
                          <a:ln>
                            <a:noFill/>
                          </a:ln>
                          <a:solidFill>
                            <a:schemeClr val="tx1"/>
                          </a:solidFill>
                          <a:effectLst/>
                          <a:uLnTx/>
                          <a:uFillTx/>
                          <a:latin typeface="Arial" pitchFamily="34" charset="0"/>
                          <a:ea typeface="Calibri"/>
                          <a:cs typeface="Arial" pitchFamily="34" charset="0"/>
                        </a:rPr>
                        <a:t>25 405</a:t>
                      </a:r>
                    </a:p>
                  </a:txBody>
                  <a:tcPr marL="6350" marR="6350" marT="6350" marB="0" anchor="b">
                    <a:solidFill>
                      <a:srgbClr val="FFC000"/>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kumimoji="0" lang="en-ZA" sz="1400" b="1" i="0" u="none" strike="noStrike" kern="1200" cap="none" spc="0" normalizeH="0" baseline="0" dirty="0">
                          <a:ln>
                            <a:noFill/>
                          </a:ln>
                          <a:solidFill>
                            <a:schemeClr val="tx1"/>
                          </a:solidFill>
                          <a:effectLst/>
                          <a:uLnTx/>
                          <a:uFillTx/>
                          <a:latin typeface="Arial" pitchFamily="34" charset="0"/>
                          <a:ea typeface="Calibri"/>
                          <a:cs typeface="Arial" pitchFamily="34" charset="0"/>
                        </a:rPr>
                        <a:t>(10 438)</a:t>
                      </a:r>
                    </a:p>
                  </a:txBody>
                  <a:tcPr marL="6350" marR="6350" marT="6350" marB="0" anchor="b">
                    <a:solidFill>
                      <a:srgbClr val="FFC000"/>
                    </a:solidFill>
                  </a:tcP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kumimoji="0" lang="en-ZA" sz="1400" b="1" i="0" u="none" strike="noStrike" kern="1200" cap="none" spc="0" normalizeH="0" baseline="0" dirty="0">
                          <a:ln>
                            <a:noFill/>
                          </a:ln>
                          <a:solidFill>
                            <a:schemeClr val="tx1"/>
                          </a:solidFill>
                          <a:effectLst/>
                          <a:uLnTx/>
                          <a:uFillTx/>
                          <a:latin typeface="Arial" pitchFamily="34" charset="0"/>
                          <a:ea typeface="Calibri"/>
                          <a:cs typeface="Arial" pitchFamily="34" charset="0"/>
                        </a:rPr>
                        <a:t>169,7%</a:t>
                      </a:r>
                    </a:p>
                  </a:txBody>
                  <a:tcPr marL="6350" marR="6350" marT="6350" marB="0" anchor="b">
                    <a:solidFill>
                      <a:srgbClr val="FFC000"/>
                    </a:solidFill>
                  </a:tcPr>
                </a:tc>
                <a:extLst>
                  <a:ext uri="{0D108BD9-81ED-4DB2-BD59-A6C34878D82A}">
                    <a16:rowId xmlns:a16="http://schemas.microsoft.com/office/drawing/2014/main" val="1783044919"/>
                  </a:ext>
                </a:extLst>
              </a:tr>
            </a:tbl>
          </a:graphicData>
        </a:graphic>
      </p:graphicFrame>
      <p:sp>
        <p:nvSpPr>
          <p:cNvPr id="5" name="Slide Number Placeholder 3">
            <a:extLst>
              <a:ext uri="{FF2B5EF4-FFF2-40B4-BE49-F238E27FC236}">
                <a16:creationId xmlns:a16="http://schemas.microsoft.com/office/drawing/2014/main" id="{EE6415D7-6E9B-D6F4-4191-C427FBBB79F4}"/>
              </a:ext>
            </a:extLst>
          </p:cNvPr>
          <p:cNvSpPr txBox="1">
            <a:spLocks/>
          </p:cNvSpPr>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093862CD-2CE4-D846-9F15-15300DCE1BBC}" type="slidenum">
              <a:rPr lang="en-US" smtClean="0"/>
              <a:pPr>
                <a:defRPr/>
              </a:pPr>
              <a:t>27</a:t>
            </a:fld>
            <a:endParaRPr lang="en-US" dirty="0">
              <a:solidFill>
                <a:prstClr val="black"/>
              </a:solidFill>
              <a:latin typeface="Calibri"/>
            </a:endParaRPr>
          </a:p>
        </p:txBody>
      </p:sp>
    </p:spTree>
    <p:extLst>
      <p:ext uri="{BB962C8B-B14F-4D97-AF65-F5344CB8AC3E}">
        <p14:creationId xmlns:p14="http://schemas.microsoft.com/office/powerpoint/2010/main" val="2403156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sz="1800" b="1" dirty="0">
                <a:latin typeface="Arial" pitchFamily="34" charset="0"/>
                <a:cs typeface="Arial" pitchFamily="34" charset="0"/>
              </a:rPr>
              <a:t>DEPARTMENTAL REVENUE ANALYSIS – 31</a:t>
            </a:r>
            <a:r>
              <a:rPr lang="en-ZA" sz="1800" b="1" baseline="30000" dirty="0">
                <a:latin typeface="Arial" pitchFamily="34" charset="0"/>
                <a:cs typeface="Arial" pitchFamily="34" charset="0"/>
              </a:rPr>
              <a:t>st</a:t>
            </a:r>
            <a:r>
              <a:rPr lang="en-ZA" sz="1800" b="1" dirty="0">
                <a:latin typeface="Arial" pitchFamily="34" charset="0"/>
                <a:cs typeface="Arial" pitchFamily="34" charset="0"/>
              </a:rPr>
              <a:t> of March 2023</a:t>
            </a:r>
          </a:p>
        </p:txBody>
      </p:sp>
      <p:sp>
        <p:nvSpPr>
          <p:cNvPr id="7" name="Rectangle 6"/>
          <p:cNvSpPr/>
          <p:nvPr/>
        </p:nvSpPr>
        <p:spPr>
          <a:xfrm>
            <a:off x="468085" y="1608982"/>
            <a:ext cx="8218715" cy="5539978"/>
          </a:xfrm>
          <a:prstGeom prst="rect">
            <a:avLst/>
          </a:prstGeom>
          <a:noFill/>
        </p:spPr>
        <p:txBody>
          <a:bodyPr wrap="square">
            <a:spAutoFit/>
          </a:bodyPr>
          <a:lstStyle/>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Department collected R 25,405 million as at end of 31</a:t>
            </a:r>
            <a:r>
              <a:rPr kumimoji="0" lang="en-US" sz="16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st</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March 2023. The Department collected (R10,438 million) 69,7% more than the projected revenue of R14,967 million for 2022/2023 financial period. </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Department received payments of section 24G fines issued in current and previous years in an amount of R10,360 million, this is an overcollection of 179,2% (R6,650 million) for 2022/23.</a:t>
            </a:r>
          </a:p>
          <a:p>
            <a:pPr marR="0" lvl="0" algn="just" defTabSz="457200" rtl="0" eaLnBrk="1" fontAlgn="auto" latinLnBrk="0" hangingPunct="1">
              <a:lnSpc>
                <a:spcPct val="100000"/>
              </a:lnSpc>
              <a:spcBef>
                <a:spcPts val="0"/>
              </a:spcBef>
              <a:spcAft>
                <a:spcPts val="0"/>
              </a:spcAft>
              <a:buClrTx/>
              <a:buSzTx/>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collection on Sales of goods &amp; services relates to Veterinary services, permits (import and export), EIA and Nature Reserves entrance fees. The Department over collected on this Item by 34,7% as at end of 2022/23.</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Financial transactions in assets and liabilities, the transactions relates to salary reversals from previous financial year, withdrawals from Revenue Fund to clear the debt created against payments received, refund from Microsoft license for previous financial year and the approved Debt write-offs of deceased employees. The Department collected 92,7% of the projected revenue as at end of 2022/23.</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en-ZA"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4" name="Slide Number Placeholder 3">
            <a:extLst>
              <a:ext uri="{FF2B5EF4-FFF2-40B4-BE49-F238E27FC236}">
                <a16:creationId xmlns:a16="http://schemas.microsoft.com/office/drawing/2014/main" id="{9DEFFBED-1449-E3D3-AF8F-840FF54BED0D}"/>
              </a:ext>
            </a:extLst>
          </p:cNvPr>
          <p:cNvSpPr txBox="1">
            <a:spLocks/>
          </p:cNvSpPr>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093862CD-2CE4-D846-9F15-15300DCE1BBC}" type="slidenum">
              <a:rPr lang="en-US" smtClean="0"/>
              <a:pPr>
                <a:defRPr/>
              </a:pPr>
              <a:t>28</a:t>
            </a:fld>
            <a:endParaRPr lang="en-US" dirty="0">
              <a:solidFill>
                <a:prstClr val="black"/>
              </a:solidFill>
              <a:latin typeface="Calibri"/>
            </a:endParaRPr>
          </a:p>
        </p:txBody>
      </p:sp>
    </p:spTree>
    <p:extLst>
      <p:ext uri="{BB962C8B-B14F-4D97-AF65-F5344CB8AC3E}">
        <p14:creationId xmlns:p14="http://schemas.microsoft.com/office/powerpoint/2010/main" val="413814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2400" b="1" dirty="0"/>
            </a:b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48238730"/>
              </p:ext>
            </p:extLst>
          </p:nvPr>
        </p:nvGraphicFramePr>
        <p:xfrm>
          <a:off x="1007180" y="1412384"/>
          <a:ext cx="8013659" cy="52553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69488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2400" b="1" dirty="0"/>
            </a:b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44528938"/>
              </p:ext>
            </p:extLst>
          </p:nvPr>
        </p:nvGraphicFramePr>
        <p:xfrm>
          <a:off x="1007180" y="1412384"/>
          <a:ext cx="8013659" cy="52553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49777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1081899"/>
            <a:ext cx="8013659" cy="427001"/>
          </a:xfrm>
        </p:spPr>
        <p:txBody>
          <a:bodyPr>
            <a:noAutofit/>
          </a:bodyPr>
          <a:lstStyle/>
          <a:p>
            <a:r>
              <a:rPr lang="en-US" sz="2000" b="1" u="none" strike="noStrike" dirty="0">
                <a:effectLst/>
              </a:rPr>
              <a:t>10-, 15- AND 30-DAY PAYMENT REPORT - </a:t>
            </a:r>
            <a:r>
              <a:rPr lang="en-US" sz="2000" b="1" dirty="0"/>
              <a:t>2022/2023 </a:t>
            </a:r>
            <a:endParaRPr lang="en-US" sz="2000" dirty="0"/>
          </a:p>
        </p:txBody>
      </p:sp>
      <p:sp>
        <p:nvSpPr>
          <p:cNvPr id="5" name="Slide Number Placeholder 3"/>
          <p:cNvSpPr>
            <a:spLocks noGrp="1"/>
          </p:cNvSpPr>
          <p:nvPr>
            <p:ph type="sldNum" sz="quarter" idx="12"/>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30</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8" name="Object 7">
            <a:extLst>
              <a:ext uri="{FF2B5EF4-FFF2-40B4-BE49-F238E27FC236}">
                <a16:creationId xmlns:a16="http://schemas.microsoft.com/office/drawing/2014/main" id="{4FCB861C-DB72-4C7B-AD48-6D82AC79925A}"/>
              </a:ext>
            </a:extLst>
          </p:cNvPr>
          <p:cNvGraphicFramePr>
            <a:graphicFrameLocks noChangeAspect="1"/>
          </p:cNvGraphicFramePr>
          <p:nvPr/>
        </p:nvGraphicFramePr>
        <p:xfrm>
          <a:off x="654050" y="1608138"/>
          <a:ext cx="8013700" cy="5421312"/>
        </p:xfrm>
        <a:graphic>
          <a:graphicData uri="http://schemas.openxmlformats.org/presentationml/2006/ole">
            <mc:AlternateContent xmlns:mc="http://schemas.openxmlformats.org/markup-compatibility/2006">
              <mc:Choice xmlns:v="urn:schemas-microsoft-com:vml" Requires="v">
                <p:oleObj name="Worksheet" r:id="rId2" imgW="4305352" imgH="2648019" progId="Excel.Sheet.12">
                  <p:embed/>
                </p:oleObj>
              </mc:Choice>
              <mc:Fallback>
                <p:oleObj name="Worksheet" r:id="rId2" imgW="4305352" imgH="2648019" progId="Excel.Sheet.12">
                  <p:embed/>
                  <p:pic>
                    <p:nvPicPr>
                      <p:cNvPr id="8" name="Object 7">
                        <a:extLst>
                          <a:ext uri="{FF2B5EF4-FFF2-40B4-BE49-F238E27FC236}">
                            <a16:creationId xmlns:a16="http://schemas.microsoft.com/office/drawing/2014/main" id="{4FCB861C-DB72-4C7B-AD48-6D82AC79925A}"/>
                          </a:ext>
                        </a:extLst>
                      </p:cNvPr>
                      <p:cNvPicPr/>
                      <p:nvPr/>
                    </p:nvPicPr>
                    <p:blipFill>
                      <a:blip r:embed="rId3"/>
                      <a:stretch>
                        <a:fillRect/>
                      </a:stretch>
                    </p:blipFill>
                    <p:spPr>
                      <a:xfrm>
                        <a:off x="654050" y="1608138"/>
                        <a:ext cx="8013700" cy="5421312"/>
                      </a:xfrm>
                      <a:prstGeom prst="rect">
                        <a:avLst/>
                      </a:prstGeom>
                    </p:spPr>
                  </p:pic>
                </p:oleObj>
              </mc:Fallback>
            </mc:AlternateContent>
          </a:graphicData>
        </a:graphic>
      </p:graphicFrame>
    </p:spTree>
    <p:extLst>
      <p:ext uri="{BB962C8B-B14F-4D97-AF65-F5344CB8AC3E}">
        <p14:creationId xmlns:p14="http://schemas.microsoft.com/office/powerpoint/2010/main" val="11017423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1681" y="1129965"/>
            <a:ext cx="8563764" cy="365125"/>
          </a:xfrm>
        </p:spPr>
        <p:txBody>
          <a:bodyPr>
            <a:noAutofit/>
          </a:bodyPr>
          <a:lstStyle/>
          <a:p>
            <a:r>
              <a:rPr lang="en-US" sz="2400" dirty="0"/>
              <a:t>REASON FOR DEVIATION - </a:t>
            </a:r>
            <a:r>
              <a:rPr lang="en-US" sz="2400" b="1" dirty="0"/>
              <a:t>10 DAY PAYMENTS </a:t>
            </a:r>
            <a:endParaRPr lang="en-US" sz="2400" dirty="0"/>
          </a:p>
        </p:txBody>
      </p:sp>
      <p:sp>
        <p:nvSpPr>
          <p:cNvPr id="10" name="Rectangle 9">
            <a:extLst>
              <a:ext uri="{FF2B5EF4-FFF2-40B4-BE49-F238E27FC236}">
                <a16:creationId xmlns:a16="http://schemas.microsoft.com/office/drawing/2014/main" id="{4A0DEF10-6010-47D4-A574-F1132D404B36}"/>
              </a:ext>
            </a:extLst>
          </p:cNvPr>
          <p:cNvSpPr/>
          <p:nvPr/>
        </p:nvSpPr>
        <p:spPr>
          <a:xfrm>
            <a:off x="414527" y="1734949"/>
            <a:ext cx="8231932" cy="4342279"/>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Department managed to pay 98% of the invoice within 10 and 15 days and 100% in 30days for the month of March 2023. The reason for invoices exceeding 10 and 15 days can be attributed to the following reasons:</a:t>
            </a:r>
            <a:endParaRPr kumimoji="0" lang="en-ZA"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There were disbursement challenges (system problems) from the 1</a:t>
            </a:r>
            <a:r>
              <a:rPr kumimoji="0" lang="en-US" sz="18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of March and were only resolved on the 8</a:t>
            </a:r>
            <a:r>
              <a:rPr kumimoji="0" lang="en-US" sz="18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of March and Invoices were </a:t>
            </a:r>
            <a:r>
              <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rPr>
              <a:t>processed</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on the 13</a:t>
            </a:r>
            <a:r>
              <a:rPr kumimoji="0" lang="en-US" sz="18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of March 2023 and could not be posted due to technical issue reported by E-GOV, this could only be posted on the 20</a:t>
            </a:r>
            <a:r>
              <a:rPr kumimoji="0" lang="en-US" sz="18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of March resulting in invoice exceeding the 10 and 15 days.</a:t>
            </a: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Mitigations:</a:t>
            </a:r>
            <a:endParaRPr kumimoji="0" lang="en-ZA"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Department does not have any control over system problems been manage by E-Gov. The Payment section will continue to follow up with E-Gov to raise any system related challenges as they occur.  </a:t>
            </a:r>
          </a:p>
          <a:p>
            <a:pPr marL="0" marR="0" lvl="0" indent="0" algn="l" defTabSz="457200" rtl="0" eaLnBrk="1" fontAlgn="auto" latinLnBrk="0" hangingPunct="1">
              <a:lnSpc>
                <a:spcPct val="107000"/>
              </a:lnSpc>
              <a:spcBef>
                <a:spcPts val="0"/>
              </a:spcBef>
              <a:spcAft>
                <a:spcPts val="80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3"/>
          <p:cNvSpPr>
            <a:spLocks noGrp="1"/>
          </p:cNvSpPr>
          <p:nvPr>
            <p:ph type="sldNum" sz="quarter" idx="12"/>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31</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92601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B234D3-10EE-8546-BADC-94309472125E}"/>
              </a:ext>
            </a:extLst>
          </p:cNvPr>
          <p:cNvSpPr/>
          <p:nvPr/>
        </p:nvSpPr>
        <p:spPr>
          <a:xfrm>
            <a:off x="979713" y="1699296"/>
            <a:ext cx="7151915" cy="1612749"/>
          </a:xfrm>
          <a:prstGeom prst="rect">
            <a:avLst/>
          </a:prstGeom>
        </p:spPr>
        <p:txBody>
          <a:bodyPr wrap="square">
            <a:spAutoFit/>
          </a:bodyPr>
          <a:lstStyle/>
          <a:p>
            <a:pPr marL="2286000" marR="0" lvl="5" indent="0" algn="just" defTabSz="457200" rtl="0" eaLnBrk="1" fontAlgn="auto" latinLnBrk="0" hangingPunct="1">
              <a:lnSpc>
                <a:spcPct val="300000"/>
              </a:lnSpc>
              <a:spcBef>
                <a:spcPts val="0"/>
              </a:spcBef>
              <a:spcAft>
                <a:spcPts val="0"/>
              </a:spcAft>
              <a:buClrTx/>
              <a:buSzTx/>
              <a:buFontTx/>
              <a:buNone/>
              <a:tabLst/>
              <a:defRPr/>
            </a:pPr>
            <a:r>
              <a:rPr kumimoji="0" lang="en-ZA" sz="4000" b="1" i="0" u="none" strike="noStrike" kern="1200" cap="all" spc="0" normalizeH="0" baseline="0" noProof="0"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uLnTx/>
                <a:uFillTx/>
                <a:latin typeface="Calibri"/>
                <a:ea typeface="+mn-ea"/>
                <a:cs typeface="+mn-cs"/>
              </a:rPr>
              <a:t>THANK YOU</a:t>
            </a:r>
          </a:p>
        </p:txBody>
      </p:sp>
    </p:spTree>
    <p:extLst>
      <p:ext uri="{BB962C8B-B14F-4D97-AF65-F5344CB8AC3E}">
        <p14:creationId xmlns:p14="http://schemas.microsoft.com/office/powerpoint/2010/main" val="31005402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897" y="1208310"/>
            <a:ext cx="7938995" cy="283030"/>
          </a:xfrm>
        </p:spPr>
        <p:txBody>
          <a:bodyPr/>
          <a:lstStyle/>
          <a:p>
            <a:pPr lvl="0"/>
            <a:r>
              <a:rPr lang="en-ZA" sz="2000" dirty="0">
                <a:solidFill>
                  <a:schemeClr val="bg1"/>
                </a:solidFill>
                <a:latin typeface="+mj-lt"/>
              </a:rPr>
              <a:t>2023 MTEF BUDGET PROJECTION PER PROGRAMME</a:t>
            </a:r>
            <a:endParaRPr lang="en-US" sz="2000" dirty="0">
              <a:solidFill>
                <a:schemeClr val="bg1"/>
              </a:solidFill>
              <a:latin typeface="+mj-lt"/>
            </a:endParaRPr>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 name="Slide Number Placeholder 3">
            <a:extLst>
              <a:ext uri="{FF2B5EF4-FFF2-40B4-BE49-F238E27FC236}">
                <a16:creationId xmlns:a16="http://schemas.microsoft.com/office/drawing/2014/main" id="{E300FB79-987E-4FA7-AD75-1A46ED3BA966}"/>
              </a:ext>
            </a:extLst>
          </p:cNvPr>
          <p:cNvSpPr txBox="1">
            <a:spLocks/>
          </p:cNvSpPr>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3" name="Table 2">
            <a:extLst>
              <a:ext uri="{FF2B5EF4-FFF2-40B4-BE49-F238E27FC236}">
                <a16:creationId xmlns:a16="http://schemas.microsoft.com/office/drawing/2014/main" id="{F43FC7A3-5E10-481D-8CE6-31710ED6778E}"/>
              </a:ext>
            </a:extLst>
          </p:cNvPr>
          <p:cNvGraphicFramePr>
            <a:graphicFrameLocks noGrp="1"/>
          </p:cNvGraphicFramePr>
          <p:nvPr>
            <p:extLst>
              <p:ext uri="{D42A27DB-BD31-4B8C-83A1-F6EECF244321}">
                <p14:modId xmlns:p14="http://schemas.microsoft.com/office/powerpoint/2010/main" val="2824976971"/>
              </p:ext>
            </p:extLst>
          </p:nvPr>
        </p:nvGraphicFramePr>
        <p:xfrm>
          <a:off x="206830" y="1718270"/>
          <a:ext cx="8733063" cy="3506875"/>
        </p:xfrm>
        <a:graphic>
          <a:graphicData uri="http://schemas.openxmlformats.org/drawingml/2006/table">
            <a:tbl>
              <a:tblPr>
                <a:tableStyleId>{5C22544A-7EE6-4342-B048-85BDC9FD1C3A}</a:tableStyleId>
              </a:tblPr>
              <a:tblGrid>
                <a:gridCol w="1336220">
                  <a:extLst>
                    <a:ext uri="{9D8B030D-6E8A-4147-A177-3AD203B41FA5}">
                      <a16:colId xmlns:a16="http://schemas.microsoft.com/office/drawing/2014/main" val="92018987"/>
                    </a:ext>
                  </a:extLst>
                </a:gridCol>
                <a:gridCol w="942975">
                  <a:extLst>
                    <a:ext uri="{9D8B030D-6E8A-4147-A177-3AD203B41FA5}">
                      <a16:colId xmlns:a16="http://schemas.microsoft.com/office/drawing/2014/main" val="1840814414"/>
                    </a:ext>
                  </a:extLst>
                </a:gridCol>
                <a:gridCol w="704850">
                  <a:extLst>
                    <a:ext uri="{9D8B030D-6E8A-4147-A177-3AD203B41FA5}">
                      <a16:colId xmlns:a16="http://schemas.microsoft.com/office/drawing/2014/main" val="198240537"/>
                    </a:ext>
                  </a:extLst>
                </a:gridCol>
                <a:gridCol w="989239">
                  <a:extLst>
                    <a:ext uri="{9D8B030D-6E8A-4147-A177-3AD203B41FA5}">
                      <a16:colId xmlns:a16="http://schemas.microsoft.com/office/drawing/2014/main" val="2419628180"/>
                    </a:ext>
                  </a:extLst>
                </a:gridCol>
                <a:gridCol w="630011">
                  <a:extLst>
                    <a:ext uri="{9D8B030D-6E8A-4147-A177-3AD203B41FA5}">
                      <a16:colId xmlns:a16="http://schemas.microsoft.com/office/drawing/2014/main" val="1593738984"/>
                    </a:ext>
                  </a:extLst>
                </a:gridCol>
                <a:gridCol w="785132">
                  <a:extLst>
                    <a:ext uri="{9D8B030D-6E8A-4147-A177-3AD203B41FA5}">
                      <a16:colId xmlns:a16="http://schemas.microsoft.com/office/drawing/2014/main" val="3624374835"/>
                    </a:ext>
                  </a:extLst>
                </a:gridCol>
                <a:gridCol w="715090">
                  <a:extLst>
                    <a:ext uri="{9D8B030D-6E8A-4147-A177-3AD203B41FA5}">
                      <a16:colId xmlns:a16="http://schemas.microsoft.com/office/drawing/2014/main" val="3369077620"/>
                    </a:ext>
                  </a:extLst>
                </a:gridCol>
                <a:gridCol w="634739">
                  <a:extLst>
                    <a:ext uri="{9D8B030D-6E8A-4147-A177-3AD203B41FA5}">
                      <a16:colId xmlns:a16="http://schemas.microsoft.com/office/drawing/2014/main" val="3618858116"/>
                    </a:ext>
                  </a:extLst>
                </a:gridCol>
                <a:gridCol w="684439">
                  <a:extLst>
                    <a:ext uri="{9D8B030D-6E8A-4147-A177-3AD203B41FA5}">
                      <a16:colId xmlns:a16="http://schemas.microsoft.com/office/drawing/2014/main" val="2036802269"/>
                    </a:ext>
                  </a:extLst>
                </a:gridCol>
                <a:gridCol w="657225">
                  <a:extLst>
                    <a:ext uri="{9D8B030D-6E8A-4147-A177-3AD203B41FA5}">
                      <a16:colId xmlns:a16="http://schemas.microsoft.com/office/drawing/2014/main" val="2536968983"/>
                    </a:ext>
                  </a:extLst>
                </a:gridCol>
                <a:gridCol w="653143">
                  <a:extLst>
                    <a:ext uri="{9D8B030D-6E8A-4147-A177-3AD203B41FA5}">
                      <a16:colId xmlns:a16="http://schemas.microsoft.com/office/drawing/2014/main" val="4151678827"/>
                    </a:ext>
                  </a:extLst>
                </a:gridCol>
              </a:tblGrid>
              <a:tr h="322478">
                <a:tc rowSpan="2">
                  <a:txBody>
                    <a:bodyPr/>
                    <a:lstStyle/>
                    <a:p>
                      <a:pPr algn="l" fontAlgn="b"/>
                      <a:r>
                        <a:rPr lang="en-ZA" sz="1200" b="1" u="none" strike="noStrike" dirty="0">
                          <a:effectLst/>
                        </a:rPr>
                        <a:t>PROGRAMMES</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ZA" sz="1200" b="1" u="none" strike="noStrike" dirty="0">
                          <a:effectLst/>
                        </a:rPr>
                        <a:t> 2022/23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
                      <a:r>
                        <a:rPr lang="en-ZA" sz="1200" b="1" u="none" strike="noStrike" dirty="0">
                          <a:effectLst/>
                        </a:rPr>
                        <a:t> 2023/24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gridSpan="3">
                  <a:txBody>
                    <a:bodyPr/>
                    <a:lstStyle/>
                    <a:p>
                      <a:pPr algn="ctr" fontAlgn="b"/>
                      <a:r>
                        <a:rPr lang="en-ZA" sz="1200" b="1" u="none" strike="noStrike" dirty="0">
                          <a:effectLst/>
                        </a:rPr>
                        <a:t> 2024/25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gridSpan="3">
                  <a:txBody>
                    <a:bodyPr/>
                    <a:lstStyle/>
                    <a:p>
                      <a:pPr algn="ctr" fontAlgn="b"/>
                      <a:r>
                        <a:rPr lang="en-ZA" sz="1200" b="1" u="none" strike="noStrike" dirty="0">
                          <a:effectLst/>
                        </a:rPr>
                        <a:t> 2025/26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05187752"/>
                  </a:ext>
                </a:extLst>
              </a:tr>
              <a:tr h="1000327">
                <a:tc vMerge="1">
                  <a:txBody>
                    <a:bodyPr/>
                    <a:lstStyle/>
                    <a:p>
                      <a:endParaRPr lang="en-ZA"/>
                    </a:p>
                  </a:txBody>
                  <a:tcPr/>
                </a:tc>
                <a:tc>
                  <a:txBody>
                    <a:bodyPr/>
                    <a:lstStyle/>
                    <a:p>
                      <a:pPr algn="r" fontAlgn="b"/>
                      <a:r>
                        <a:rPr lang="en-ZA" sz="1100" b="1" u="none" strike="noStrike" dirty="0">
                          <a:effectLst/>
                        </a:rPr>
                        <a:t>Adjusted  </a:t>
                      </a:r>
                      <a:br>
                        <a:rPr lang="en-ZA" sz="1100" b="1" u="none" strike="noStrike" dirty="0">
                          <a:effectLst/>
                        </a:rPr>
                      </a:br>
                      <a:r>
                        <a:rPr lang="en-ZA" sz="1100" b="1" u="none" strike="noStrike" dirty="0">
                          <a:effectLst/>
                        </a:rPr>
                        <a:t>Appropriation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100" b="1" u="none" strike="noStrike" dirty="0">
                          <a:effectLst/>
                        </a:rPr>
                        <a:t> Revised </a:t>
                      </a:r>
                      <a:br>
                        <a:rPr lang="en-ZA" sz="1100" b="1" u="none" strike="noStrike" dirty="0">
                          <a:effectLst/>
                        </a:rPr>
                      </a:br>
                      <a:r>
                        <a:rPr lang="en-ZA" sz="1100" b="1" u="none" strike="noStrike" dirty="0">
                          <a:effectLst/>
                        </a:rPr>
                        <a:t>Baseline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100" b="1" u="none" strike="noStrike" dirty="0">
                          <a:effectLst/>
                        </a:rPr>
                        <a:t> Amount Increase/</a:t>
                      </a:r>
                    </a:p>
                    <a:p>
                      <a:pPr algn="r" fontAlgn="b"/>
                      <a:r>
                        <a:rPr lang="en-ZA" sz="1100" b="1" u="none" strike="noStrike" dirty="0">
                          <a:effectLst/>
                        </a:rPr>
                        <a:t>Decrease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100" b="1" u="none" strike="noStrike" dirty="0">
                          <a:effectLst/>
                        </a:rPr>
                        <a:t> % Increase/ Decrease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100" b="1" u="none" strike="noStrike" dirty="0">
                          <a:effectLst/>
                        </a:rPr>
                        <a:t> Revised </a:t>
                      </a:r>
                      <a:br>
                        <a:rPr lang="en-ZA" sz="1100" b="1" u="none" strike="noStrike" dirty="0">
                          <a:effectLst/>
                        </a:rPr>
                      </a:br>
                      <a:r>
                        <a:rPr lang="en-ZA" sz="1100" b="1" u="none" strike="noStrike" dirty="0">
                          <a:effectLst/>
                        </a:rPr>
                        <a:t>Baseline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100" b="1" u="none" strike="noStrike" dirty="0">
                          <a:effectLst/>
                        </a:rPr>
                        <a:t> Amount Increase/</a:t>
                      </a:r>
                    </a:p>
                    <a:p>
                      <a:pPr algn="r" fontAlgn="b"/>
                      <a:r>
                        <a:rPr lang="en-ZA" sz="1100" b="1" u="none" strike="noStrike" dirty="0">
                          <a:effectLst/>
                        </a:rPr>
                        <a:t>Decrease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100" b="1" u="none" strike="noStrike" dirty="0">
                          <a:effectLst/>
                        </a:rPr>
                        <a:t> % Increase/ Decrease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100" b="1" u="none" strike="noStrike" dirty="0">
                          <a:effectLst/>
                        </a:rPr>
                        <a:t> Planning </a:t>
                      </a:r>
                      <a:br>
                        <a:rPr lang="en-ZA" sz="1100" b="1" u="none" strike="noStrike" dirty="0">
                          <a:effectLst/>
                        </a:rPr>
                      </a:br>
                      <a:r>
                        <a:rPr lang="en-ZA" sz="1100" b="1" u="none" strike="noStrike" dirty="0">
                          <a:effectLst/>
                        </a:rPr>
                        <a:t>baseline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100" b="1" u="none" strike="noStrike" dirty="0">
                          <a:effectLst/>
                        </a:rPr>
                        <a:t> Amount Increase/Decrease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100" b="1" u="none" strike="noStrike" dirty="0">
                          <a:effectLst/>
                        </a:rPr>
                        <a:t> % Increase/ Decrease </a:t>
                      </a:r>
                      <a:endParaRPr lang="en-ZA" sz="11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733511"/>
                  </a:ext>
                </a:extLst>
              </a:tr>
              <a:tr h="296799">
                <a:tc>
                  <a:txBody>
                    <a:bodyPr/>
                    <a:lstStyle/>
                    <a:p>
                      <a:pPr algn="l" fontAlgn="b"/>
                      <a:r>
                        <a:rPr lang="en-ZA" sz="1200" b="1" u="none" strike="noStrike">
                          <a:effectLst/>
                        </a:rPr>
                        <a:t> </a:t>
                      </a:r>
                      <a:endParaRPr lang="en-ZA" sz="1200" b="1" i="0" u="none" strike="noStrike">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R'000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R'000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R'000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a:t>
                      </a:r>
                      <a:endParaRPr lang="en-ZA" sz="1200" b="1" i="0" u="none" strike="noStrike" dirty="0">
                        <a:solidFill>
                          <a:srgbClr val="000000"/>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9804916"/>
                  </a:ext>
                </a:extLst>
              </a:tr>
              <a:tr h="438129">
                <a:tc>
                  <a:txBody>
                    <a:bodyPr/>
                    <a:lstStyle/>
                    <a:p>
                      <a:pPr algn="l" fontAlgn="b"/>
                      <a:r>
                        <a:rPr lang="en-ZA" sz="1200" b="1" u="none" strike="noStrike" dirty="0">
                          <a:solidFill>
                            <a:schemeClr val="tx1"/>
                          </a:solidFill>
                          <a:effectLst/>
                        </a:rPr>
                        <a:t>ADMINISTRATION</a:t>
                      </a:r>
                      <a:endParaRPr lang="en-ZA" sz="1200" b="1" i="0" u="none" strike="noStrike" dirty="0">
                        <a:solidFill>
                          <a:schemeClr val="tx1"/>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280 945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275 960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(4 985)</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-2%</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282 647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6 687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2%</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295 750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13 103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5%</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1343196"/>
                  </a:ext>
                </a:extLst>
              </a:tr>
              <a:tr h="572884">
                <a:tc>
                  <a:txBody>
                    <a:bodyPr/>
                    <a:lstStyle/>
                    <a:p>
                      <a:pPr algn="l" fontAlgn="b"/>
                      <a:r>
                        <a:rPr lang="en-ZA" sz="1200" b="1" u="none" strike="noStrike" dirty="0">
                          <a:solidFill>
                            <a:schemeClr val="tx1"/>
                          </a:solidFill>
                          <a:effectLst/>
                        </a:rPr>
                        <a:t>AGRICULTURE AND RURAL DEVELOPMENT</a:t>
                      </a:r>
                      <a:endParaRPr lang="en-ZA" sz="1200" b="1" i="0" u="none" strike="noStrike" dirty="0">
                        <a:solidFill>
                          <a:schemeClr val="tx1"/>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498 930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494 360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(4 570)</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-1%</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502 891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8 531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2%</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520 496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17 605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7291126"/>
                  </a:ext>
                </a:extLst>
              </a:tr>
              <a:tr h="438129">
                <a:tc>
                  <a:txBody>
                    <a:bodyPr/>
                    <a:lstStyle/>
                    <a:p>
                      <a:pPr algn="l" fontAlgn="b"/>
                      <a:r>
                        <a:rPr lang="en-ZA" sz="1200" b="1" u="none" strike="noStrike" dirty="0">
                          <a:solidFill>
                            <a:schemeClr val="tx1"/>
                          </a:solidFill>
                          <a:effectLst/>
                        </a:rPr>
                        <a:t>ENVIRONMENTAL AFFAIRS</a:t>
                      </a:r>
                      <a:endParaRPr lang="en-ZA" sz="1200" b="1" i="0" u="none" strike="noStrike" dirty="0">
                        <a:solidFill>
                          <a:schemeClr val="tx1"/>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345 631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295 884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(49 747)</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-14%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322 156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26 272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9%</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346 738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24 582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8%</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1341566"/>
                  </a:ext>
                </a:extLst>
              </a:tr>
              <a:tr h="438129">
                <a:tc>
                  <a:txBody>
                    <a:bodyPr/>
                    <a:lstStyle/>
                    <a:p>
                      <a:pPr algn="l" fontAlgn="b"/>
                      <a:r>
                        <a:rPr lang="en-ZA" sz="1200" b="1" u="none" strike="noStrike" dirty="0">
                          <a:solidFill>
                            <a:schemeClr val="tx1"/>
                          </a:solidFill>
                          <a:effectLst/>
                        </a:rPr>
                        <a:t>Total for Programmes</a:t>
                      </a:r>
                      <a:endParaRPr lang="en-ZA" sz="1200" b="1" i="0" u="none" strike="noStrike" dirty="0">
                        <a:solidFill>
                          <a:schemeClr val="tx1"/>
                        </a:solidFill>
                        <a:effectLst/>
                        <a:latin typeface="Arial Narrow" panose="020B0606020202030204" pitchFamily="34" charset="0"/>
                      </a:endParaRPr>
                    </a:p>
                  </a:txBody>
                  <a:tcPr marL="2570" marR="2570" marT="2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1 125 506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1 066 204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(59 302)</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-5%</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1 107 694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41 490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1 162 984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55 290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5%</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4419556"/>
                  </a:ext>
                </a:extLst>
              </a:tr>
            </a:tbl>
          </a:graphicData>
        </a:graphic>
      </p:graphicFrame>
    </p:spTree>
    <p:extLst>
      <p:ext uri="{BB962C8B-B14F-4D97-AF65-F5344CB8AC3E}">
        <p14:creationId xmlns:p14="http://schemas.microsoft.com/office/powerpoint/2010/main" val="12808667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897" y="1179925"/>
            <a:ext cx="8187121" cy="365125"/>
          </a:xfrm>
        </p:spPr>
        <p:txBody>
          <a:bodyPr/>
          <a:lstStyle/>
          <a:p>
            <a:pPr lvl="0" algn="ctr"/>
            <a:r>
              <a:rPr lang="en-ZA" sz="1600" dirty="0">
                <a:solidFill>
                  <a:schemeClr val="bg1"/>
                </a:solidFill>
                <a:latin typeface="+mj-lt"/>
              </a:rPr>
              <a:t>2023 MTEF BUDGET - FINANCIAL PROJECTION PER ECONOMIC CLASSIFICATION</a:t>
            </a:r>
            <a:endParaRPr lang="en-US" sz="1600" dirty="0">
              <a:solidFill>
                <a:schemeClr val="bg1"/>
              </a:solidFill>
              <a:latin typeface="+mj-lt"/>
            </a:endParaRPr>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8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 name="Slide Number Placeholder 3">
            <a:extLst>
              <a:ext uri="{FF2B5EF4-FFF2-40B4-BE49-F238E27FC236}">
                <a16:creationId xmlns:a16="http://schemas.microsoft.com/office/drawing/2014/main" id="{035F5A63-49C7-4E36-8C63-C935B7EC3444}"/>
              </a:ext>
            </a:extLst>
          </p:cNvPr>
          <p:cNvSpPr txBox="1">
            <a:spLocks/>
          </p:cNvSpPr>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3" name="Table 2">
            <a:extLst>
              <a:ext uri="{FF2B5EF4-FFF2-40B4-BE49-F238E27FC236}">
                <a16:creationId xmlns:a16="http://schemas.microsoft.com/office/drawing/2014/main" id="{1B969C2C-C439-47A0-A5AA-FD2F4938311E}"/>
              </a:ext>
            </a:extLst>
          </p:cNvPr>
          <p:cNvGraphicFramePr>
            <a:graphicFrameLocks noGrp="1"/>
          </p:cNvGraphicFramePr>
          <p:nvPr>
            <p:extLst>
              <p:ext uri="{D42A27DB-BD31-4B8C-83A1-F6EECF244321}">
                <p14:modId xmlns:p14="http://schemas.microsoft.com/office/powerpoint/2010/main" val="152747397"/>
              </p:ext>
            </p:extLst>
          </p:nvPr>
        </p:nvGraphicFramePr>
        <p:xfrm>
          <a:off x="642258" y="1741715"/>
          <a:ext cx="8273146" cy="3882585"/>
        </p:xfrm>
        <a:graphic>
          <a:graphicData uri="http://schemas.openxmlformats.org/drawingml/2006/table">
            <a:tbl>
              <a:tblPr>
                <a:tableStyleId>{5C22544A-7EE6-4342-B048-85BDC9FD1C3A}</a:tableStyleId>
              </a:tblPr>
              <a:tblGrid>
                <a:gridCol w="1251856">
                  <a:extLst>
                    <a:ext uri="{9D8B030D-6E8A-4147-A177-3AD203B41FA5}">
                      <a16:colId xmlns:a16="http://schemas.microsoft.com/office/drawing/2014/main" val="3886207510"/>
                    </a:ext>
                  </a:extLst>
                </a:gridCol>
                <a:gridCol w="1039586">
                  <a:extLst>
                    <a:ext uri="{9D8B030D-6E8A-4147-A177-3AD203B41FA5}">
                      <a16:colId xmlns:a16="http://schemas.microsoft.com/office/drawing/2014/main" val="3423260021"/>
                    </a:ext>
                  </a:extLst>
                </a:gridCol>
                <a:gridCol w="702129">
                  <a:extLst>
                    <a:ext uri="{9D8B030D-6E8A-4147-A177-3AD203B41FA5}">
                      <a16:colId xmlns:a16="http://schemas.microsoft.com/office/drawing/2014/main" val="4014484474"/>
                    </a:ext>
                  </a:extLst>
                </a:gridCol>
                <a:gridCol w="809688">
                  <a:extLst>
                    <a:ext uri="{9D8B030D-6E8A-4147-A177-3AD203B41FA5}">
                      <a16:colId xmlns:a16="http://schemas.microsoft.com/office/drawing/2014/main" val="2422845597"/>
                    </a:ext>
                  </a:extLst>
                </a:gridCol>
                <a:gridCol w="678933">
                  <a:extLst>
                    <a:ext uri="{9D8B030D-6E8A-4147-A177-3AD203B41FA5}">
                      <a16:colId xmlns:a16="http://schemas.microsoft.com/office/drawing/2014/main" val="4286629941"/>
                    </a:ext>
                  </a:extLst>
                </a:gridCol>
                <a:gridCol w="668346">
                  <a:extLst>
                    <a:ext uri="{9D8B030D-6E8A-4147-A177-3AD203B41FA5}">
                      <a16:colId xmlns:a16="http://schemas.microsoft.com/office/drawing/2014/main" val="2535873623"/>
                    </a:ext>
                  </a:extLst>
                </a:gridCol>
                <a:gridCol w="631540">
                  <a:extLst>
                    <a:ext uri="{9D8B030D-6E8A-4147-A177-3AD203B41FA5}">
                      <a16:colId xmlns:a16="http://schemas.microsoft.com/office/drawing/2014/main" val="2238368766"/>
                    </a:ext>
                  </a:extLst>
                </a:gridCol>
                <a:gridCol w="719414">
                  <a:extLst>
                    <a:ext uri="{9D8B030D-6E8A-4147-A177-3AD203B41FA5}">
                      <a16:colId xmlns:a16="http://schemas.microsoft.com/office/drawing/2014/main" val="1246785014"/>
                    </a:ext>
                  </a:extLst>
                </a:gridCol>
                <a:gridCol w="726107">
                  <a:extLst>
                    <a:ext uri="{9D8B030D-6E8A-4147-A177-3AD203B41FA5}">
                      <a16:colId xmlns:a16="http://schemas.microsoft.com/office/drawing/2014/main" val="3904779113"/>
                    </a:ext>
                  </a:extLst>
                </a:gridCol>
                <a:gridCol w="631540">
                  <a:extLst>
                    <a:ext uri="{9D8B030D-6E8A-4147-A177-3AD203B41FA5}">
                      <a16:colId xmlns:a16="http://schemas.microsoft.com/office/drawing/2014/main" val="3518807731"/>
                    </a:ext>
                  </a:extLst>
                </a:gridCol>
                <a:gridCol w="414007">
                  <a:extLst>
                    <a:ext uri="{9D8B030D-6E8A-4147-A177-3AD203B41FA5}">
                      <a16:colId xmlns:a16="http://schemas.microsoft.com/office/drawing/2014/main" val="637600154"/>
                    </a:ext>
                  </a:extLst>
                </a:gridCol>
              </a:tblGrid>
              <a:tr h="129790">
                <a:tc rowSpan="2">
                  <a:txBody>
                    <a:bodyPr/>
                    <a:lstStyle/>
                    <a:p>
                      <a:pPr algn="l" fontAlgn="b"/>
                      <a:r>
                        <a:rPr lang="en-ZA" sz="1200" b="1" u="none" strike="noStrike" dirty="0">
                          <a:effectLst/>
                        </a:rPr>
                        <a:t>Economic classification</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ZA" sz="1200" b="1" u="none" strike="noStrike" dirty="0">
                          <a:effectLst/>
                        </a:rPr>
                        <a:t> 2022/23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
                      <a:r>
                        <a:rPr lang="en-ZA" sz="1200" b="1" u="none" strike="noStrike" dirty="0">
                          <a:effectLst/>
                        </a:rPr>
                        <a:t> 2023/24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gridSpan="3">
                  <a:txBody>
                    <a:bodyPr/>
                    <a:lstStyle/>
                    <a:p>
                      <a:pPr algn="ctr" fontAlgn="b"/>
                      <a:r>
                        <a:rPr lang="en-ZA" sz="1200" b="1" u="none" strike="noStrike">
                          <a:effectLst/>
                        </a:rPr>
                        <a:t> 2024/25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gridSpan="3">
                  <a:txBody>
                    <a:bodyPr/>
                    <a:lstStyle/>
                    <a:p>
                      <a:pPr algn="ctr" fontAlgn="b"/>
                      <a:r>
                        <a:rPr lang="en-ZA" sz="1200" b="1" u="none" strike="noStrike">
                          <a:effectLst/>
                        </a:rPr>
                        <a:t> 2025/26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89497430"/>
                  </a:ext>
                </a:extLst>
              </a:tr>
              <a:tr h="627168">
                <a:tc vMerge="1">
                  <a:txBody>
                    <a:bodyPr/>
                    <a:lstStyle/>
                    <a:p>
                      <a:endParaRPr lang="en-ZA"/>
                    </a:p>
                  </a:txBody>
                  <a:tcPr/>
                </a:tc>
                <a:tc>
                  <a:txBody>
                    <a:bodyPr/>
                    <a:lstStyle/>
                    <a:p>
                      <a:pPr algn="r" fontAlgn="b"/>
                      <a:r>
                        <a:rPr lang="en-ZA" sz="1200" b="1" u="none" strike="noStrike">
                          <a:effectLst/>
                        </a:rPr>
                        <a:t> Main </a:t>
                      </a:r>
                      <a:br>
                        <a:rPr lang="en-ZA" sz="1200" b="1" u="none" strike="noStrike">
                          <a:effectLst/>
                        </a:rPr>
                      </a:br>
                      <a:r>
                        <a:rPr lang="en-ZA" sz="1200" b="1" u="none" strike="noStrike">
                          <a:effectLst/>
                        </a:rPr>
                        <a:t>Appropriation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ZA" sz="1200" b="1" u="none" strike="noStrike">
                          <a:effectLst/>
                        </a:rPr>
                        <a:t> Revised </a:t>
                      </a:r>
                      <a:br>
                        <a:rPr lang="en-ZA" sz="1200" b="1" u="none" strike="noStrike">
                          <a:effectLst/>
                        </a:rPr>
                      </a:br>
                      <a:r>
                        <a:rPr lang="en-ZA" sz="1200" b="1" u="none" strike="noStrike">
                          <a:effectLst/>
                        </a:rPr>
                        <a:t>Baseline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ZA" sz="1200" b="1" u="none" strike="noStrike" dirty="0">
                          <a:effectLst/>
                        </a:rPr>
                        <a:t> Amount Increase/</a:t>
                      </a:r>
                    </a:p>
                    <a:p>
                      <a:pPr algn="ctr" fontAlgn="b"/>
                      <a:r>
                        <a:rPr lang="en-ZA" sz="1200" b="1" u="none" strike="noStrike" dirty="0">
                          <a:effectLst/>
                        </a:rPr>
                        <a:t>Decrease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ZA" sz="1200" b="1" u="none" strike="noStrike" dirty="0">
                          <a:effectLst/>
                        </a:rPr>
                        <a:t> % Increase/ Decrease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Planning </a:t>
                      </a:r>
                      <a:br>
                        <a:rPr lang="en-ZA" sz="1200" b="1" u="none" strike="noStrike" dirty="0">
                          <a:effectLst/>
                        </a:rPr>
                      </a:br>
                      <a:r>
                        <a:rPr lang="en-ZA" sz="1200" b="1" u="none" strike="noStrike" dirty="0">
                          <a:effectLst/>
                        </a:rPr>
                        <a:t>Baseline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ZA" sz="1200" b="1" u="none" strike="noStrike" dirty="0">
                          <a:effectLst/>
                        </a:rPr>
                        <a:t> Amount Increase/Decrease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ZA" sz="1200" b="1" u="none" strike="noStrike" dirty="0">
                          <a:effectLst/>
                        </a:rPr>
                        <a:t> % Increase/ Decrease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Planning </a:t>
                      </a:r>
                      <a:br>
                        <a:rPr lang="en-ZA" sz="1200" b="1" u="none" strike="noStrike" dirty="0">
                          <a:effectLst/>
                        </a:rPr>
                      </a:br>
                      <a:r>
                        <a:rPr lang="en-ZA" sz="1200" b="1" u="none" strike="noStrike" dirty="0">
                          <a:effectLst/>
                        </a:rPr>
                        <a:t>Baseline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ZA" sz="1200" b="1" u="none" strike="noStrike" dirty="0">
                          <a:effectLst/>
                        </a:rPr>
                        <a:t> Amount Increase/Decrease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ZA" sz="1200" b="1" u="none" strike="noStrike" dirty="0">
                          <a:effectLst/>
                        </a:rPr>
                        <a:t> % Increase/ Decrease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9691776"/>
                  </a:ext>
                </a:extLst>
              </a:tr>
              <a:tr h="129790">
                <a:tc>
                  <a:txBody>
                    <a:bodyPr/>
                    <a:lstStyle/>
                    <a:p>
                      <a:pPr algn="l" fontAlgn="b"/>
                      <a:r>
                        <a:rPr lang="en-ZA" sz="1200" b="1" u="none" strike="noStrike">
                          <a:effectLst/>
                        </a:rPr>
                        <a:t>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R'000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a:effectLst/>
                        </a:rPr>
                        <a:t> R'000 </a:t>
                      </a:r>
                      <a:endParaRPr lang="en-ZA" sz="1200" b="1" i="0" u="none" strike="noStrike">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200" b="1" u="none" strike="noStrike" dirty="0">
                          <a:effectLst/>
                        </a:rPr>
                        <a:t> </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9806738"/>
                  </a:ext>
                </a:extLst>
              </a:tr>
              <a:tr h="254134">
                <a:tc>
                  <a:txBody>
                    <a:bodyPr/>
                    <a:lstStyle/>
                    <a:p>
                      <a:pPr algn="l" fontAlgn="b"/>
                      <a:r>
                        <a:rPr lang="en-ZA" sz="1200" b="1" u="none" strike="noStrike" dirty="0">
                          <a:effectLst/>
                        </a:rPr>
                        <a:t>Compensation of employees</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591 093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572 573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(18 520)</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-3%</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597 419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24 846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618 768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21 349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7943221"/>
                  </a:ext>
                </a:extLst>
              </a:tr>
              <a:tr h="254134">
                <a:tc>
                  <a:txBody>
                    <a:bodyPr/>
                    <a:lstStyle/>
                    <a:p>
                      <a:pPr algn="l" fontAlgn="b"/>
                      <a:r>
                        <a:rPr lang="en-ZA" sz="1200" b="1" u="none" strike="noStrike" dirty="0">
                          <a:effectLst/>
                        </a:rPr>
                        <a:t>Goods and services</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483 125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468 170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(14 955)</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-3%</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467 322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(848)</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0%</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485 131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             17 809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390097"/>
                  </a:ext>
                </a:extLst>
              </a:tr>
              <a:tr h="296198">
                <a:tc>
                  <a:txBody>
                    <a:bodyPr/>
                    <a:lstStyle/>
                    <a:p>
                      <a:pPr algn="l" fontAlgn="b"/>
                      <a:r>
                        <a:rPr lang="en-ZA" sz="1200" b="1" u="none" strike="noStrike" dirty="0">
                          <a:effectLst/>
                        </a:rPr>
                        <a:t>Transfers and subsidies</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11 037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9 831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(1 206)</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-11%</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10 548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717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7%</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11 021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                 473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235732"/>
                  </a:ext>
                </a:extLst>
              </a:tr>
              <a:tr h="254134">
                <a:tc>
                  <a:txBody>
                    <a:bodyPr/>
                    <a:lstStyle/>
                    <a:p>
                      <a:pPr algn="l" fontAlgn="b"/>
                      <a:r>
                        <a:rPr lang="en-ZA" sz="1200" b="1" u="none" strike="noStrike" dirty="0">
                          <a:effectLst/>
                        </a:rPr>
                        <a:t>Payments for capital assets</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40 024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15 630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(24 394)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-61%</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32 405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16 775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107%</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48 064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             15 659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48%</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8883189"/>
                  </a:ext>
                </a:extLst>
              </a:tr>
              <a:tr h="254134">
                <a:tc>
                  <a:txBody>
                    <a:bodyPr/>
                    <a:lstStyle/>
                    <a:p>
                      <a:pPr marL="0" algn="l" defTabSz="685800" rtl="0" eaLnBrk="1" fontAlgn="b" latinLnBrk="0" hangingPunct="1"/>
                      <a:r>
                        <a:rPr lang="en-ZA" sz="1200" b="1" u="none" strike="noStrike" kern="1200" dirty="0">
                          <a:solidFill>
                            <a:schemeClr val="dk1"/>
                          </a:solidFill>
                          <a:effectLst/>
                          <a:latin typeface="+mn-lt"/>
                          <a:ea typeface="+mn-ea"/>
                          <a:cs typeface="+mn-cs"/>
                        </a:rPr>
                        <a:t>Payments for Financial assets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dirty="0">
                          <a:solidFill>
                            <a:srgbClr val="000000"/>
                          </a:solidFill>
                          <a:effectLst/>
                          <a:latin typeface="Arial Narrow" panose="020B0606020202030204" pitchFamily="34" charset="0"/>
                        </a:rPr>
                        <a:t>                       227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0" i="0" u="none" strike="noStrike">
                          <a:solidFill>
                            <a:srgbClr val="000000"/>
                          </a:solidFill>
                          <a:effectLst/>
                          <a:latin typeface="Arial Narrow" panose="020B0606020202030204" pitchFamily="34" charset="0"/>
                        </a:rPr>
                        <a:t>-</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0843131"/>
                  </a:ext>
                </a:extLst>
              </a:tr>
              <a:tr h="254134">
                <a:tc>
                  <a:txBody>
                    <a:bodyPr/>
                    <a:lstStyle/>
                    <a:p>
                      <a:pPr algn="l" fontAlgn="b"/>
                      <a:r>
                        <a:rPr lang="en-ZA" sz="1200" b="1" u="none" strike="noStrike" dirty="0">
                          <a:effectLst/>
                        </a:rPr>
                        <a:t>Total economic classification</a:t>
                      </a:r>
                      <a:endParaRPr lang="en-ZA" sz="1200" b="1" i="0" u="none" strike="noStrike" dirty="0">
                        <a:solidFill>
                          <a:srgbClr val="000000"/>
                        </a:solidFill>
                        <a:effectLst/>
                        <a:latin typeface="Arial Narrow" panose="020B0606020202030204" pitchFamily="34" charset="0"/>
                      </a:endParaRPr>
                    </a:p>
                  </a:txBody>
                  <a:tcPr marL="1335" marR="1335" marT="13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1 125 506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1 066 204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(59 302)</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-5%</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1 107 694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41 490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4%</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   1 162 984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a:solidFill>
                            <a:srgbClr val="000000"/>
                          </a:solidFill>
                          <a:effectLst/>
                          <a:latin typeface="Arial Narrow" panose="020B0606020202030204" pitchFamily="34" charset="0"/>
                        </a:rPr>
                        <a:t>             55 290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ZA" sz="1400" b="1" i="0" u="none" strike="noStrike" dirty="0">
                          <a:solidFill>
                            <a:srgbClr val="000000"/>
                          </a:solidFill>
                          <a:effectLst/>
                          <a:latin typeface="Arial Narrow" panose="020B0606020202030204" pitchFamily="34" charset="0"/>
                        </a:rPr>
                        <a:t>5%</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3130945"/>
                  </a:ext>
                </a:extLst>
              </a:tr>
            </a:tbl>
          </a:graphicData>
        </a:graphic>
      </p:graphicFrame>
    </p:spTree>
    <p:extLst>
      <p:ext uri="{BB962C8B-B14F-4D97-AF65-F5344CB8AC3E}">
        <p14:creationId xmlns:p14="http://schemas.microsoft.com/office/powerpoint/2010/main" val="42774605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ZA" sz="2000" dirty="0">
                <a:solidFill>
                  <a:schemeClr val="bg1"/>
                </a:solidFill>
                <a:latin typeface="+mj-lt"/>
              </a:rPr>
              <a:t>GDARDE -  BUDGET PER ECONOMIC CLASIFICATION– 2023/24</a:t>
            </a:r>
            <a:endParaRPr lang="en-US" sz="2000" dirty="0">
              <a:solidFill>
                <a:schemeClr val="bg1"/>
              </a:solidFill>
              <a:latin typeface="+mj-lt"/>
            </a:endParaRPr>
          </a:p>
        </p:txBody>
      </p:sp>
      <p:sp>
        <p:nvSpPr>
          <p:cNvPr id="4" name="Slide Number Placeholder 3"/>
          <p:cNvSpPr>
            <a:spLocks noGrp="1"/>
          </p:cNvSpPr>
          <p:nvPr>
            <p:ph type="sldNum" sz="quarter" idx="12"/>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 name="Content Placeholder 4">
            <a:extLst>
              <a:ext uri="{FF2B5EF4-FFF2-40B4-BE49-F238E27FC236}">
                <a16:creationId xmlns:a16="http://schemas.microsoft.com/office/drawing/2014/main" id="{FF71DAB4-7054-4C58-B964-F1EF0D1FE58A}"/>
              </a:ext>
            </a:extLst>
          </p:cNvPr>
          <p:cNvSpPr>
            <a:spLocks noGrp="1"/>
          </p:cNvSpPr>
          <p:nvPr>
            <p:ph idx="1"/>
          </p:nvPr>
        </p:nvSpPr>
        <p:spPr>
          <a:xfrm>
            <a:off x="403472" y="1502230"/>
            <a:ext cx="8698049" cy="5181599"/>
          </a:xfrm>
        </p:spPr>
        <p:txBody>
          <a:bodyPr>
            <a:noAutofit/>
          </a:bodyPr>
          <a:lstStyle/>
          <a:p>
            <a:pPr marL="0" indent="0" algn="just">
              <a:lnSpc>
                <a:spcPct val="115000"/>
              </a:lnSpc>
              <a:spcAft>
                <a:spcPts val="1000"/>
              </a:spcAft>
              <a:buNone/>
            </a:pPr>
            <a:r>
              <a:rPr lang="en-GB" b="1" dirty="0">
                <a:effectLst/>
                <a:latin typeface="Arial" panose="020B0604020202020204" pitchFamily="34" charset="0"/>
                <a:ea typeface="Times New Roman" panose="02020603050405020304" pitchFamily="18" charset="0"/>
                <a:cs typeface="Times New Roman" panose="02020603050405020304" pitchFamily="18" charset="0"/>
              </a:rPr>
              <a:t> </a:t>
            </a:r>
            <a:r>
              <a:rPr lang="en-GB" b="1" dirty="0">
                <a:latin typeface="+mn-lt"/>
              </a:rPr>
              <a:t>Compensation of Employees (</a:t>
            </a:r>
            <a:r>
              <a:rPr lang="en-GB" b="1" dirty="0" err="1">
                <a:latin typeface="+mn-lt"/>
              </a:rPr>
              <a:t>CoE</a:t>
            </a:r>
            <a:r>
              <a:rPr lang="en-GB" b="1" dirty="0">
                <a:latin typeface="+mn-lt"/>
              </a:rPr>
              <a:t>)</a:t>
            </a:r>
          </a:p>
          <a:p>
            <a:pPr algn="just">
              <a:lnSpc>
                <a:spcPct val="115000"/>
              </a:lnSpc>
              <a:spcAft>
                <a:spcPts val="1000"/>
              </a:spcAft>
            </a:pPr>
            <a:r>
              <a:rPr lang="en-GB" b="0" dirty="0">
                <a:latin typeface="+mn-lt"/>
              </a:rPr>
              <a:t>The Department </a:t>
            </a:r>
            <a:r>
              <a:rPr lang="en-GB" b="0" dirty="0" err="1">
                <a:latin typeface="+mn-lt"/>
              </a:rPr>
              <a:t>CoE</a:t>
            </a:r>
            <a:r>
              <a:rPr lang="en-GB" b="0" dirty="0">
                <a:latin typeface="+mn-lt"/>
              </a:rPr>
              <a:t> Budget </a:t>
            </a:r>
            <a:r>
              <a:rPr lang="en-GB" b="0" dirty="0"/>
              <a:t>de</a:t>
            </a:r>
            <a:r>
              <a:rPr lang="en-GB" b="0" dirty="0">
                <a:latin typeface="+mn-lt"/>
              </a:rPr>
              <a:t>creased with -3% in 2023/24 and increased by 4% for the 2024/25 financial years from R572 million to R618 million from the 2024/25 to the 2025/26 financial year. </a:t>
            </a:r>
          </a:p>
          <a:p>
            <a:pPr algn="just">
              <a:lnSpc>
                <a:spcPct val="115000"/>
              </a:lnSpc>
              <a:spcAft>
                <a:spcPts val="1000"/>
              </a:spcAft>
            </a:pPr>
            <a:r>
              <a:rPr lang="en-US" b="0" dirty="0"/>
              <a:t>During the 2022-2023 Adjustment Budget the Department received an additional Budget of R39 million for </a:t>
            </a:r>
            <a:r>
              <a:rPr lang="en-US" b="0" dirty="0" err="1"/>
              <a:t>CoE</a:t>
            </a:r>
            <a:r>
              <a:rPr lang="en-US" b="0" dirty="0"/>
              <a:t>, the allocation was as follows:  3% wage increase  - R 16 436 340,  1.5%  notch Progression (9 months) including SMS projection - R3 818 392, Critical Posts and Shortfall on COE  - R19 000 268. The main reason for the decrease can be attributed to critical posts not filled after the adjustment budget process. </a:t>
            </a:r>
          </a:p>
          <a:p>
            <a:pPr marL="0" indent="0" algn="just">
              <a:lnSpc>
                <a:spcPct val="115000"/>
              </a:lnSpc>
              <a:spcAft>
                <a:spcPts val="1000"/>
              </a:spcAft>
              <a:buNone/>
            </a:pPr>
            <a:endParaRPr lang="en-GB" dirty="0">
              <a:latin typeface="+mn-lt"/>
            </a:endParaRPr>
          </a:p>
        </p:txBody>
      </p:sp>
    </p:spTree>
    <p:extLst>
      <p:ext uri="{BB962C8B-B14F-4D97-AF65-F5344CB8AC3E}">
        <p14:creationId xmlns:p14="http://schemas.microsoft.com/office/powerpoint/2010/main" val="38671500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ZA" sz="2000" dirty="0">
                <a:solidFill>
                  <a:schemeClr val="bg1"/>
                </a:solidFill>
                <a:latin typeface="+mj-lt"/>
              </a:rPr>
              <a:t>GDARDE -  BUDGET PER ECONOMIC CLASIFICATION– 2023/24</a:t>
            </a:r>
            <a:endParaRPr lang="en-US" sz="2000" dirty="0">
              <a:solidFill>
                <a:schemeClr val="bg1"/>
              </a:solidFill>
              <a:latin typeface="+mj-lt"/>
            </a:endParaRPr>
          </a:p>
        </p:txBody>
      </p:sp>
      <p:sp>
        <p:nvSpPr>
          <p:cNvPr id="4" name="Slide Number Placeholder 3"/>
          <p:cNvSpPr>
            <a:spLocks noGrp="1"/>
          </p:cNvSpPr>
          <p:nvPr>
            <p:ph type="sldNum" sz="quarter" idx="12"/>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 name="Content Placeholder 4">
            <a:extLst>
              <a:ext uri="{FF2B5EF4-FFF2-40B4-BE49-F238E27FC236}">
                <a16:creationId xmlns:a16="http://schemas.microsoft.com/office/drawing/2014/main" id="{FF71DAB4-7054-4C58-B964-F1EF0D1FE58A}"/>
              </a:ext>
            </a:extLst>
          </p:cNvPr>
          <p:cNvSpPr>
            <a:spLocks noGrp="1"/>
          </p:cNvSpPr>
          <p:nvPr>
            <p:ph idx="1"/>
          </p:nvPr>
        </p:nvSpPr>
        <p:spPr>
          <a:xfrm>
            <a:off x="42479" y="1502230"/>
            <a:ext cx="8897414" cy="5409558"/>
          </a:xfrm>
        </p:spPr>
        <p:txBody>
          <a:bodyPr>
            <a:noAutofit/>
          </a:bodyPr>
          <a:lstStyle/>
          <a:p>
            <a:pPr marL="0" indent="0" algn="just">
              <a:lnSpc>
                <a:spcPct val="115000"/>
              </a:lnSpc>
              <a:spcAft>
                <a:spcPts val="1000"/>
              </a:spcAft>
              <a:buNone/>
            </a:pPr>
            <a:r>
              <a:rPr lang="en-GB" sz="1400" b="1" dirty="0">
                <a:latin typeface="+mn-lt"/>
              </a:rPr>
              <a:t>Goods and Services (G&amp;S)</a:t>
            </a:r>
          </a:p>
          <a:p>
            <a:pPr algn="just">
              <a:lnSpc>
                <a:spcPct val="115000"/>
              </a:lnSpc>
              <a:spcAft>
                <a:spcPts val="1000"/>
              </a:spcAft>
            </a:pPr>
            <a:r>
              <a:rPr lang="en-GB" sz="1400" b="0" dirty="0">
                <a:latin typeface="+mn-lt"/>
              </a:rPr>
              <a:t>The Department G&amp;S Budget </a:t>
            </a:r>
            <a:r>
              <a:rPr lang="en-GB" sz="1400" b="0" dirty="0"/>
              <a:t>dec</a:t>
            </a:r>
            <a:r>
              <a:rPr lang="en-GB" sz="1400" b="0" dirty="0">
                <a:latin typeface="+mn-lt"/>
              </a:rPr>
              <a:t>reased with -3% (-R15 million) from R483 million to R468 million from the 2022/23 to the 2023/24 financial year and 0% from (-R848 thousand) . </a:t>
            </a:r>
            <a:r>
              <a:rPr lang="en-US" sz="1400" b="0" dirty="0">
                <a:latin typeface="+mn-lt"/>
              </a:rPr>
              <a:t>The Department reprioritisation of funds from non-essential items such as catering, advertising, training, travelling expenses, venues and facilities to priority areas. The decrease in G&amp;S can be attributed to the Roll over request for the 2021-2022 FY allocated during the 2022-2023 FY amounting to R29 million relates to equitable share good and services  and R17 million for conditional grants.</a:t>
            </a:r>
          </a:p>
          <a:p>
            <a:pPr algn="just">
              <a:lnSpc>
                <a:spcPct val="115000"/>
              </a:lnSpc>
              <a:spcAft>
                <a:spcPts val="1000"/>
              </a:spcAft>
            </a:pPr>
            <a:r>
              <a:rPr lang="en-US" sz="1400" b="0" dirty="0"/>
              <a:t>The reprioritisation of fund to support key priorities is insufficient and will not be able to fully deliver on the set targets.</a:t>
            </a:r>
          </a:p>
          <a:p>
            <a:pPr algn="just">
              <a:lnSpc>
                <a:spcPct val="115000"/>
              </a:lnSpc>
              <a:spcAft>
                <a:spcPts val="1000"/>
              </a:spcAft>
            </a:pPr>
            <a:r>
              <a:rPr lang="en-US" sz="1400" b="0" dirty="0"/>
              <a:t>R543 million required for Prioritised Plans and programmes in response to the elevated area of focus, R468 million Budget allocated for Good and service for the 2023-2024  Financial year, shortfall of R75 million.</a:t>
            </a:r>
          </a:p>
          <a:p>
            <a:pPr algn="just">
              <a:lnSpc>
                <a:spcPct val="115000"/>
              </a:lnSpc>
              <a:spcAft>
                <a:spcPts val="1000"/>
              </a:spcAft>
            </a:pPr>
            <a:r>
              <a:rPr lang="en-US" sz="1400" b="0" dirty="0"/>
              <a:t>An additional Budget of R606 million is required as presented to the PBC in November 2022. PBC responded that No additional Budget will be allocated to the department, these elevated project must be funded internally. </a:t>
            </a:r>
            <a:endParaRPr lang="en-GB" sz="1400" b="0" dirty="0">
              <a:latin typeface="+mn-lt"/>
            </a:endParaRPr>
          </a:p>
          <a:p>
            <a:pPr algn="just">
              <a:lnSpc>
                <a:spcPct val="115000"/>
              </a:lnSpc>
              <a:spcAft>
                <a:spcPts val="1000"/>
              </a:spcAft>
            </a:pPr>
            <a:endParaRPr lang="en-GB" sz="1400" dirty="0">
              <a:latin typeface="+mn-lt"/>
            </a:endParaRPr>
          </a:p>
        </p:txBody>
      </p:sp>
    </p:spTree>
    <p:extLst>
      <p:ext uri="{BB962C8B-B14F-4D97-AF65-F5344CB8AC3E}">
        <p14:creationId xmlns:p14="http://schemas.microsoft.com/office/powerpoint/2010/main" val="42902396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ZA" sz="2000" dirty="0">
                <a:solidFill>
                  <a:schemeClr val="bg1"/>
                </a:solidFill>
                <a:latin typeface="+mj-lt"/>
              </a:rPr>
              <a:t>GDARDE -  BUDGET PER ECONOMIC CLASIFICATION– 2022/23</a:t>
            </a:r>
            <a:endParaRPr lang="en-US" sz="2000" dirty="0">
              <a:solidFill>
                <a:schemeClr val="bg1"/>
              </a:solidFill>
              <a:latin typeface="+mj-lt"/>
            </a:endParaRPr>
          </a:p>
        </p:txBody>
      </p:sp>
      <p:sp>
        <p:nvSpPr>
          <p:cNvPr id="4" name="Slide Number Placeholder 3"/>
          <p:cNvSpPr>
            <a:spLocks noGrp="1"/>
          </p:cNvSpPr>
          <p:nvPr>
            <p:ph type="sldNum" sz="quarter" idx="12"/>
          </p:nvPr>
        </p:nvSpPr>
        <p:spPr>
          <a:xfrm>
            <a:off x="8646459" y="6546663"/>
            <a:ext cx="455062" cy="365125"/>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 name="Content Placeholder 4">
            <a:extLst>
              <a:ext uri="{FF2B5EF4-FFF2-40B4-BE49-F238E27FC236}">
                <a16:creationId xmlns:a16="http://schemas.microsoft.com/office/drawing/2014/main" id="{FF71DAB4-7054-4C58-B964-F1EF0D1FE58A}"/>
              </a:ext>
            </a:extLst>
          </p:cNvPr>
          <p:cNvSpPr>
            <a:spLocks noGrp="1"/>
          </p:cNvSpPr>
          <p:nvPr>
            <p:ph idx="1"/>
          </p:nvPr>
        </p:nvSpPr>
        <p:spPr>
          <a:xfrm>
            <a:off x="445951" y="1737448"/>
            <a:ext cx="8698049" cy="3733800"/>
          </a:xfrm>
        </p:spPr>
        <p:txBody>
          <a:bodyPr>
            <a:noAutofit/>
          </a:bodyPr>
          <a:lstStyle/>
          <a:p>
            <a:pPr marL="0" indent="0" algn="just">
              <a:lnSpc>
                <a:spcPct val="115000"/>
              </a:lnSpc>
              <a:spcAft>
                <a:spcPts val="1000"/>
              </a:spcAft>
              <a:buNone/>
            </a:pPr>
            <a:r>
              <a:rPr lang="en-GB" sz="1800" b="1" dirty="0">
                <a:latin typeface="+mn-lt"/>
              </a:rPr>
              <a:t>Transfers and Subsidies (T&amp;S)</a:t>
            </a:r>
            <a:endParaRPr lang="en-ZA" sz="1800" b="1" dirty="0">
              <a:latin typeface="+mn-lt"/>
            </a:endParaRPr>
          </a:p>
          <a:p>
            <a:pPr algn="just">
              <a:lnSpc>
                <a:spcPct val="115000"/>
              </a:lnSpc>
              <a:spcAft>
                <a:spcPts val="1000"/>
              </a:spcAft>
            </a:pPr>
            <a:r>
              <a:rPr lang="en-GB" sz="1800" b="0" dirty="0">
                <a:latin typeface="+mn-lt"/>
              </a:rPr>
              <a:t>The department T&amp;S Budget </a:t>
            </a:r>
            <a:r>
              <a:rPr lang="en-GB" b="0" dirty="0"/>
              <a:t>decreased form R11 million to 9,8 million</a:t>
            </a:r>
            <a:r>
              <a:rPr lang="en-GB" sz="1800" b="0" dirty="0">
                <a:latin typeface="+mn-lt"/>
              </a:rPr>
              <a:t> with -11% (R1,2 million) and increase with 7% and 4% from R10,5 million to R11 million from the 2024/25 to he 2025/26 financial year. </a:t>
            </a:r>
          </a:p>
          <a:p>
            <a:pPr marL="0" indent="0" algn="just">
              <a:lnSpc>
                <a:spcPct val="115000"/>
              </a:lnSpc>
              <a:spcAft>
                <a:spcPts val="1000"/>
              </a:spcAft>
              <a:buNone/>
            </a:pPr>
            <a:r>
              <a:rPr lang="en-GB" sz="1800" b="1" dirty="0">
                <a:latin typeface="+mn-lt"/>
              </a:rPr>
              <a:t>Payments for Capital Assets</a:t>
            </a:r>
            <a:endParaRPr lang="en-ZA" sz="1800" b="1" dirty="0">
              <a:latin typeface="+mn-lt"/>
            </a:endParaRPr>
          </a:p>
          <a:p>
            <a:r>
              <a:rPr lang="en-GB" sz="1800" b="0" dirty="0">
                <a:latin typeface="+mn-lt"/>
              </a:rPr>
              <a:t>The Department Capital Budget </a:t>
            </a:r>
            <a:r>
              <a:rPr lang="en-GB" b="0" dirty="0"/>
              <a:t>de</a:t>
            </a:r>
            <a:r>
              <a:rPr lang="en-GB" sz="1800" b="0" dirty="0">
                <a:latin typeface="+mn-lt"/>
              </a:rPr>
              <a:t>creased with </a:t>
            </a:r>
            <a:r>
              <a:rPr lang="en-GB" b="0" dirty="0"/>
              <a:t>-61</a:t>
            </a:r>
            <a:r>
              <a:rPr lang="en-GB" sz="1800" b="0" dirty="0">
                <a:latin typeface="+mn-lt"/>
              </a:rPr>
              <a:t>% from R40 million to     R15,6 million from the 2022/23 to the 2023/24 financial year due to the lack of readiness </a:t>
            </a:r>
            <a:r>
              <a:rPr lang="en-GB" b="0" dirty="0"/>
              <a:t>of the Department to</a:t>
            </a:r>
            <a:r>
              <a:rPr lang="en-GB" sz="1800" b="0" dirty="0">
                <a:latin typeface="+mn-lt"/>
              </a:rPr>
              <a:t> implement infrastructure projects. </a:t>
            </a:r>
          </a:p>
          <a:p>
            <a:pPr marL="0" indent="0">
              <a:buNone/>
            </a:pPr>
            <a:endParaRPr lang="en-US" sz="1800" dirty="0">
              <a:latin typeface="+mn-lt"/>
            </a:endParaRPr>
          </a:p>
        </p:txBody>
      </p:sp>
    </p:spTree>
    <p:extLst>
      <p:ext uri="{BB962C8B-B14F-4D97-AF65-F5344CB8AC3E}">
        <p14:creationId xmlns:p14="http://schemas.microsoft.com/office/powerpoint/2010/main" val="11680238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2400" b="1" dirty="0"/>
            </a:b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08983197"/>
              </p:ext>
            </p:extLst>
          </p:nvPr>
        </p:nvGraphicFramePr>
        <p:xfrm>
          <a:off x="1007180" y="1412384"/>
          <a:ext cx="8013659" cy="52553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139371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1DFB8F57C1514E8E5E94D1E398FB4F" ma:contentTypeVersion="10" ma:contentTypeDescription="Create a new document." ma:contentTypeScope="" ma:versionID="6928d8a0c780d00d1d1beb306ea9c4d5">
  <xsd:schema xmlns:xsd="http://www.w3.org/2001/XMLSchema" xmlns:xs="http://www.w3.org/2001/XMLSchema" xmlns:p="http://schemas.microsoft.com/office/2006/metadata/properties" xmlns:ns3="6c775d15-f92a-4b8e-b07d-8861e6eed674" xmlns:ns4="845d7ec8-3338-49fa-a668-2525ed1cc2a8" targetNamespace="http://schemas.microsoft.com/office/2006/metadata/properties" ma:root="true" ma:fieldsID="778b5dd236760cd05eff7e1372368f1b" ns3:_="" ns4:_="">
    <xsd:import namespace="6c775d15-f92a-4b8e-b07d-8861e6eed674"/>
    <xsd:import namespace="845d7ec8-3338-49fa-a668-2525ed1cc2a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775d15-f92a-4b8e-b07d-8861e6eed6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5d7ec8-3338-49fa-a668-2525ed1cc2a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E4E37A-92DE-47A6-A972-A44D3963E2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775d15-f92a-4b8e-b07d-8861e6eed674"/>
    <ds:schemaRef ds:uri="845d7ec8-3338-49fa-a668-2525ed1cc2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AA43B5E-B293-441C-ACD7-93A342EA409A}">
  <ds:schemaRefs>
    <ds:schemaRef ds:uri="6c775d15-f92a-4b8e-b07d-8861e6eed674"/>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www.w3.org/XML/1998/namespace"/>
    <ds:schemaRef ds:uri="845d7ec8-3338-49fa-a668-2525ed1cc2a8"/>
    <ds:schemaRef ds:uri="http://purl.org/dc/dcmitype/"/>
  </ds:schemaRefs>
</ds:datastoreItem>
</file>

<file path=customXml/itemProps3.xml><?xml version="1.0" encoding="utf-8"?>
<ds:datastoreItem xmlns:ds="http://schemas.openxmlformats.org/officeDocument/2006/customXml" ds:itemID="{96AB9C0D-C6F6-4342-A6F5-069C2813CA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6913</TotalTime>
  <Words>3907</Words>
  <Application>Microsoft Office PowerPoint</Application>
  <PresentationFormat>On-screen Show (4:3)</PresentationFormat>
  <Paragraphs>903</Paragraphs>
  <Slides>32</Slides>
  <Notes>14</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42" baseType="lpstr">
      <vt:lpstr>Arial</vt:lpstr>
      <vt:lpstr>Arial Narrow</vt:lpstr>
      <vt:lpstr>Calibri</vt:lpstr>
      <vt:lpstr>Century Gothic</vt:lpstr>
      <vt:lpstr>Georgia</vt:lpstr>
      <vt:lpstr>Times New Roman</vt:lpstr>
      <vt:lpstr>Verdana</vt:lpstr>
      <vt:lpstr>1_Office Theme</vt:lpstr>
      <vt:lpstr>4_Office Theme</vt:lpstr>
      <vt:lpstr>Worksheet</vt:lpstr>
      <vt:lpstr>PowerPoint Presentation</vt:lpstr>
      <vt:lpstr>Table of contents </vt:lpstr>
      <vt:lpstr> </vt:lpstr>
      <vt:lpstr>2023 MTEF BUDGET PROJECTION PER PROGRAMME</vt:lpstr>
      <vt:lpstr>2023 MTEF BUDGET - FINANCIAL PROJECTION PER ECONOMIC CLASSIFICATION</vt:lpstr>
      <vt:lpstr>GDARDE -  BUDGET PER ECONOMIC CLASIFICATION– 2023/24</vt:lpstr>
      <vt:lpstr>GDARDE -  BUDGET PER ECONOMIC CLASIFICATION– 2023/24</vt:lpstr>
      <vt:lpstr>GDARDE -  BUDGET PER ECONOMIC CLASIFICATION– 2022/23</vt:lpstr>
      <vt:lpstr> </vt:lpstr>
      <vt:lpstr>2023 MTEF BUDGET – CONDITIONAL GRANTS</vt:lpstr>
      <vt:lpstr> </vt:lpstr>
      <vt:lpstr>BUDGET VS EXPENDITURE AS AT – 31st of March 2023</vt:lpstr>
      <vt:lpstr>BRIEF SUMMARY OF THE UNDER/OVER EXPENDITURE PER PROGRAMME  </vt:lpstr>
      <vt:lpstr>BRIEF SUMMARY OF THE UNDER/OVER EXPENDITURE PER ECONOMIC CLASSIFICATION</vt:lpstr>
      <vt:lpstr>BRIEF SUMMARY OF THE UNDER/OVER EXPENDITURE PER ECONOMIC CLASSIFICATION</vt:lpstr>
      <vt:lpstr>BRIEF SUMMARY OF THE UNDER/OVER EXPENDITURE PER ECONOMIC CLASSIFICATION</vt:lpstr>
      <vt:lpstr>TRANSFERS – 31st of March 2023 </vt:lpstr>
      <vt:lpstr>BRIEF SUMMARY OF THE UNDER/OVER EXPENDITURE PER ECONOMIC CLASSIFICATION</vt:lpstr>
      <vt:lpstr> INFRASTRUCTURE EXPENDITURE – 31st of March 2023</vt:lpstr>
      <vt:lpstr>BRIEF SUMMARY OF THE UNDER/OVER EXPENDITURE PER ECONOMIC CLASSIFICATION</vt:lpstr>
      <vt:lpstr>BRIEF SUMMARY OF THE UNDER/OVER EXPENDITURE PER ECONOMIC CLASSIFICATION</vt:lpstr>
      <vt:lpstr>GDARD CONDITIONAL GRANTS – 31st of March 2023</vt:lpstr>
      <vt:lpstr>BRIEF SUMMARY OF THE UNDER/OVER EXPENDITURE – CONDITIONAL GRANTS</vt:lpstr>
      <vt:lpstr> </vt:lpstr>
      <vt:lpstr> GDARDE YEAR- END SHIFTS AND VIREMENTS FOR 2022/23 FINANCIAL YEAR </vt:lpstr>
      <vt:lpstr> </vt:lpstr>
      <vt:lpstr>DEPARTMENTAL REVENUE ANALYSIS – 31st of March 2023</vt:lpstr>
      <vt:lpstr>DEPARTMENTAL REVENUE ANALYSIS – 31st of March 2023</vt:lpstr>
      <vt:lpstr> </vt:lpstr>
      <vt:lpstr>10-, 15- AND 30-DAY PAYMENT REPORT - 2022/2023 </vt:lpstr>
      <vt:lpstr>REASON FOR DEVIATION - 10 DAY PAYMENTS </vt:lpstr>
      <vt:lpstr>PowerPoint Presentation</vt:lpstr>
    </vt:vector>
  </TitlesOfParts>
  <Company>Office of the Premier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Noble Mufhandu</dc:creator>
  <cp:lastModifiedBy>Phelembe, Rhulani (GDARDE)</cp:lastModifiedBy>
  <cp:revision>667</cp:revision>
  <cp:lastPrinted>2023-02-09T06:36:53Z</cp:lastPrinted>
  <dcterms:created xsi:type="dcterms:W3CDTF">2013-11-07T08:17:59Z</dcterms:created>
  <dcterms:modified xsi:type="dcterms:W3CDTF">2023-05-08T13:33:34Z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0x0101001C1DFB8F57C1514E8E5E94D1E398FB4F</vt:lpwstr>
  </property>
</Properties>
</file>