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 id="2147483691" r:id="rId6"/>
    <p:sldMasterId id="2147483726" r:id="rId7"/>
  </p:sldMasterIdLst>
  <p:notesMasterIdLst>
    <p:notesMasterId r:id="rId60"/>
  </p:notesMasterIdLst>
  <p:sldIdLst>
    <p:sldId id="3618" r:id="rId8"/>
    <p:sldId id="3624" r:id="rId9"/>
    <p:sldId id="2147377363" r:id="rId10"/>
    <p:sldId id="2147377364" r:id="rId11"/>
    <p:sldId id="1788" r:id="rId12"/>
    <p:sldId id="3906" r:id="rId13"/>
    <p:sldId id="939" r:id="rId14"/>
    <p:sldId id="2147376968" r:id="rId15"/>
    <p:sldId id="858" r:id="rId16"/>
    <p:sldId id="2134805180" r:id="rId17"/>
    <p:sldId id="1234" r:id="rId18"/>
    <p:sldId id="270" r:id="rId19"/>
    <p:sldId id="2134805214" r:id="rId20"/>
    <p:sldId id="2147377377" r:id="rId21"/>
    <p:sldId id="2147377358" r:id="rId22"/>
    <p:sldId id="2147377360" r:id="rId23"/>
    <p:sldId id="2147377359" r:id="rId24"/>
    <p:sldId id="2147377361" r:id="rId25"/>
    <p:sldId id="3630" r:id="rId26"/>
    <p:sldId id="2134805182" r:id="rId27"/>
    <p:sldId id="2147377376" r:id="rId28"/>
    <p:sldId id="2134805183" r:id="rId29"/>
    <p:sldId id="3620" r:id="rId30"/>
    <p:sldId id="3625" r:id="rId31"/>
    <p:sldId id="1641" r:id="rId32"/>
    <p:sldId id="3894" r:id="rId33"/>
    <p:sldId id="2134805666" r:id="rId34"/>
    <p:sldId id="2147377367" r:id="rId35"/>
    <p:sldId id="2134805665" r:id="rId36"/>
    <p:sldId id="2134805668" r:id="rId37"/>
    <p:sldId id="2134805670" r:id="rId38"/>
    <p:sldId id="1325" r:id="rId39"/>
    <p:sldId id="1327" r:id="rId40"/>
    <p:sldId id="1298" r:id="rId41"/>
    <p:sldId id="2134805669" r:id="rId42"/>
    <p:sldId id="2147377368" r:id="rId43"/>
    <p:sldId id="2147377369" r:id="rId44"/>
    <p:sldId id="2147377370" r:id="rId45"/>
    <p:sldId id="2147377371" r:id="rId46"/>
    <p:sldId id="2147377372" r:id="rId47"/>
    <p:sldId id="2147377373" r:id="rId48"/>
    <p:sldId id="2147377374" r:id="rId49"/>
    <p:sldId id="3908" r:id="rId50"/>
    <p:sldId id="2147377366" r:id="rId51"/>
    <p:sldId id="3910" r:id="rId52"/>
    <p:sldId id="3911" r:id="rId53"/>
    <p:sldId id="3912" r:id="rId54"/>
    <p:sldId id="1662" r:id="rId55"/>
    <p:sldId id="3621" r:id="rId56"/>
    <p:sldId id="3632" r:id="rId57"/>
    <p:sldId id="3633" r:id="rId58"/>
    <p:sldId id="3903" r:id="rId5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67" userDrawn="1">
          <p15:clr>
            <a:srgbClr val="A4A3A4"/>
          </p15:clr>
        </p15:guide>
        <p15:guide id="3" pos="5450" userDrawn="1">
          <p15:clr>
            <a:srgbClr val="A4A3A4"/>
          </p15:clr>
        </p15:guide>
        <p15:guide id="4" pos="7514" userDrawn="1">
          <p15:clr>
            <a:srgbClr val="A4A3A4"/>
          </p15:clr>
        </p15:guide>
        <p15:guide id="5" orient="horz" pos="2296" userDrawn="1">
          <p15:clr>
            <a:srgbClr val="A4A3A4"/>
          </p15:clr>
        </p15:guide>
        <p15:guide id="6" pos="4112" userDrawn="1">
          <p15:clr>
            <a:srgbClr val="A4A3A4"/>
          </p15:clr>
        </p15:guide>
        <p15:guide id="7" orient="horz" pos="127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audzi, Lerato (COGTA)" initials="ML(" lastIdx="2" clrIdx="0">
    <p:extLst>
      <p:ext uri="{19B8F6BF-5375-455C-9EA6-DF929625EA0E}">
        <p15:presenceInfo xmlns:p15="http://schemas.microsoft.com/office/powerpoint/2012/main" userId="S::Lerato.Mulaudzi@gauteng.gov.za::97f095a8-b85a-4808-8bbe-d18b5d5787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A0"/>
    <a:srgbClr val="FDFCB2"/>
    <a:srgbClr val="DEBC45"/>
    <a:srgbClr val="80AED0"/>
    <a:srgbClr val="8FD1C6"/>
    <a:srgbClr val="BCB9D8"/>
    <a:srgbClr val="7FBBB4"/>
    <a:srgbClr val="D67D6F"/>
    <a:srgbClr val="FF2F92"/>
    <a:srgbClr val="7EB9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AC9F5-9F42-4819-81C5-1ED860FC150C}" v="857" dt="2023-05-26T08:42:11.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15" autoAdjust="0"/>
    <p:restoredTop sz="95909" autoAdjust="0"/>
  </p:normalViewPr>
  <p:slideViewPr>
    <p:cSldViewPr snapToGrid="0" snapToObjects="1" showGuides="1">
      <p:cViewPr varScale="1">
        <p:scale>
          <a:sx n="102" d="100"/>
          <a:sy n="102" d="100"/>
        </p:scale>
        <p:origin x="192" y="448"/>
      </p:cViewPr>
      <p:guideLst>
        <p:guide pos="4067"/>
        <p:guide pos="5450"/>
        <p:guide pos="7514"/>
        <p:guide orient="horz" pos="2296"/>
        <p:guide pos="4112"/>
        <p:guide orient="horz" pos="1275"/>
      </p:guideLst>
    </p:cSldViewPr>
  </p:slideViewPr>
  <p:outlineViewPr>
    <p:cViewPr>
      <p:scale>
        <a:sx n="33" d="100"/>
        <a:sy n="33" d="100"/>
      </p:scale>
      <p:origin x="0" y="-13536"/>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81" d="100"/>
          <a:sy n="81" d="100"/>
        </p:scale>
        <p:origin x="3384" y="19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Barclay, Darion (COGTA)" userId="947c35ca-7629-472f-8949-0c90dfb437e4" providerId="ADAL" clId="{5649FE21-28E6-164F-A82F-415FE30DFCCE}"/>
    <pc:docChg chg="custSel addSld delSld modSld sldOrd">
      <pc:chgData name="Dr.Barclay, Darion (COGTA)" userId="947c35ca-7629-472f-8949-0c90dfb437e4" providerId="ADAL" clId="{5649FE21-28E6-164F-A82F-415FE30DFCCE}" dt="2023-05-26T18:51:38.285" v="56" actId="255"/>
      <pc:docMkLst>
        <pc:docMk/>
      </pc:docMkLst>
      <pc:sldChg chg="modSp mod">
        <pc:chgData name="Dr.Barclay, Darion (COGTA)" userId="947c35ca-7629-472f-8949-0c90dfb437e4" providerId="ADAL" clId="{5649FE21-28E6-164F-A82F-415FE30DFCCE}" dt="2023-05-26T18:51:38.285" v="56" actId="255"/>
        <pc:sldMkLst>
          <pc:docMk/>
          <pc:sldMk cId="1921658601" sldId="1788"/>
        </pc:sldMkLst>
        <pc:spChg chg="mod">
          <ac:chgData name="Dr.Barclay, Darion (COGTA)" userId="947c35ca-7629-472f-8949-0c90dfb437e4" providerId="ADAL" clId="{5649FE21-28E6-164F-A82F-415FE30DFCCE}" dt="2023-05-26T18:51:38.285" v="56" actId="255"/>
          <ac:spMkLst>
            <pc:docMk/>
            <pc:sldMk cId="1921658601" sldId="1788"/>
            <ac:spMk id="2" creationId="{B6E1DD6A-D479-41CE-A773-89478BBFF172}"/>
          </ac:spMkLst>
        </pc:spChg>
      </pc:sldChg>
      <pc:sldChg chg="modSp mod">
        <pc:chgData name="Dr.Barclay, Darion (COGTA)" userId="947c35ca-7629-472f-8949-0c90dfb437e4" providerId="ADAL" clId="{5649FE21-28E6-164F-A82F-415FE30DFCCE}" dt="2023-05-26T18:43:50.721" v="38" actId="123"/>
        <pc:sldMkLst>
          <pc:docMk/>
          <pc:sldMk cId="3406851739" sldId="3621"/>
        </pc:sldMkLst>
        <pc:spChg chg="mod">
          <ac:chgData name="Dr.Barclay, Darion (COGTA)" userId="947c35ca-7629-472f-8949-0c90dfb437e4" providerId="ADAL" clId="{5649FE21-28E6-164F-A82F-415FE30DFCCE}" dt="2023-05-26T18:43:50.721" v="38" actId="123"/>
          <ac:spMkLst>
            <pc:docMk/>
            <pc:sldMk cId="3406851739" sldId="3621"/>
            <ac:spMk id="15" creationId="{1268EF80-918C-458B-AC16-6529F8C2440B}"/>
          </ac:spMkLst>
        </pc:spChg>
      </pc:sldChg>
      <pc:sldChg chg="modSp mod">
        <pc:chgData name="Dr.Barclay, Darion (COGTA)" userId="947c35ca-7629-472f-8949-0c90dfb437e4" providerId="ADAL" clId="{5649FE21-28E6-164F-A82F-415FE30DFCCE}" dt="2023-05-26T18:47:45.954" v="46" actId="123"/>
        <pc:sldMkLst>
          <pc:docMk/>
          <pc:sldMk cId="1791995643" sldId="3910"/>
        </pc:sldMkLst>
        <pc:spChg chg="mod">
          <ac:chgData name="Dr.Barclay, Darion (COGTA)" userId="947c35ca-7629-472f-8949-0c90dfb437e4" providerId="ADAL" clId="{5649FE21-28E6-164F-A82F-415FE30DFCCE}" dt="2023-05-26T18:47:45.954" v="46" actId="123"/>
          <ac:spMkLst>
            <pc:docMk/>
            <pc:sldMk cId="1791995643" sldId="3910"/>
            <ac:spMk id="3" creationId="{75E4C401-D672-BE8A-D101-93398124D79B}"/>
          </ac:spMkLst>
        </pc:spChg>
      </pc:sldChg>
      <pc:sldChg chg="modSp mod">
        <pc:chgData name="Dr.Barclay, Darion (COGTA)" userId="947c35ca-7629-472f-8949-0c90dfb437e4" providerId="ADAL" clId="{5649FE21-28E6-164F-A82F-415FE30DFCCE}" dt="2023-05-26T18:47:26.812" v="42" actId="27636"/>
        <pc:sldMkLst>
          <pc:docMk/>
          <pc:sldMk cId="639409768" sldId="3911"/>
        </pc:sldMkLst>
        <pc:spChg chg="mod">
          <ac:chgData name="Dr.Barclay, Darion (COGTA)" userId="947c35ca-7629-472f-8949-0c90dfb437e4" providerId="ADAL" clId="{5649FE21-28E6-164F-A82F-415FE30DFCCE}" dt="2023-05-26T18:47:26.812" v="42" actId="27636"/>
          <ac:spMkLst>
            <pc:docMk/>
            <pc:sldMk cId="639409768" sldId="3911"/>
            <ac:spMk id="3" creationId="{75E4C401-D672-BE8A-D101-93398124D79B}"/>
          </ac:spMkLst>
        </pc:spChg>
      </pc:sldChg>
      <pc:sldChg chg="modSp mod">
        <pc:chgData name="Dr.Barclay, Darion (COGTA)" userId="947c35ca-7629-472f-8949-0c90dfb437e4" providerId="ADAL" clId="{5649FE21-28E6-164F-A82F-415FE30DFCCE}" dt="2023-05-26T18:47:04.634" v="40" actId="123"/>
        <pc:sldMkLst>
          <pc:docMk/>
          <pc:sldMk cId="331908286" sldId="3912"/>
        </pc:sldMkLst>
        <pc:spChg chg="mod">
          <ac:chgData name="Dr.Barclay, Darion (COGTA)" userId="947c35ca-7629-472f-8949-0c90dfb437e4" providerId="ADAL" clId="{5649FE21-28E6-164F-A82F-415FE30DFCCE}" dt="2023-05-26T18:47:04.634" v="40" actId="123"/>
          <ac:spMkLst>
            <pc:docMk/>
            <pc:sldMk cId="331908286" sldId="3912"/>
            <ac:spMk id="3" creationId="{75E4C401-D672-BE8A-D101-93398124D79B}"/>
          </ac:spMkLst>
        </pc:spChg>
      </pc:sldChg>
      <pc:sldChg chg="ord">
        <pc:chgData name="Dr.Barclay, Darion (COGTA)" userId="947c35ca-7629-472f-8949-0c90dfb437e4" providerId="ADAL" clId="{5649FE21-28E6-164F-A82F-415FE30DFCCE}" dt="2023-05-26T18:39:11.649" v="0" actId="20578"/>
        <pc:sldMkLst>
          <pc:docMk/>
          <pc:sldMk cId="1573978995" sldId="2134805182"/>
        </pc:sldMkLst>
      </pc:sldChg>
      <pc:sldChg chg="ord">
        <pc:chgData name="Dr.Barclay, Darion (COGTA)" userId="947c35ca-7629-472f-8949-0c90dfb437e4" providerId="ADAL" clId="{5649FE21-28E6-164F-A82F-415FE30DFCCE}" dt="2023-05-26T18:39:11.649" v="0" actId="20578"/>
        <pc:sldMkLst>
          <pc:docMk/>
          <pc:sldMk cId="4029387923" sldId="2134805183"/>
        </pc:sldMkLst>
      </pc:sldChg>
      <pc:sldChg chg="del">
        <pc:chgData name="Dr.Barclay, Darion (COGTA)" userId="947c35ca-7629-472f-8949-0c90dfb437e4" providerId="ADAL" clId="{5649FE21-28E6-164F-A82F-415FE30DFCCE}" dt="2023-05-26T18:50:32.180" v="54" actId="2696"/>
        <pc:sldMkLst>
          <pc:docMk/>
          <pc:sldMk cId="1418836100" sldId="2147377362"/>
        </pc:sldMkLst>
      </pc:sldChg>
      <pc:sldChg chg="del">
        <pc:chgData name="Dr.Barclay, Darion (COGTA)" userId="947c35ca-7629-472f-8949-0c90dfb437e4" providerId="ADAL" clId="{5649FE21-28E6-164F-A82F-415FE30DFCCE}" dt="2023-05-26T18:48:23.282" v="47" actId="2696"/>
        <pc:sldMkLst>
          <pc:docMk/>
          <pc:sldMk cId="681543596" sldId="2147377365"/>
        </pc:sldMkLst>
      </pc:sldChg>
      <pc:sldChg chg="modSp mod">
        <pc:chgData name="Dr.Barclay, Darion (COGTA)" userId="947c35ca-7629-472f-8949-0c90dfb437e4" providerId="ADAL" clId="{5649FE21-28E6-164F-A82F-415FE30DFCCE}" dt="2023-05-26T18:48:34.951" v="48" actId="15"/>
        <pc:sldMkLst>
          <pc:docMk/>
          <pc:sldMk cId="2199510027" sldId="2147377374"/>
        </pc:sldMkLst>
        <pc:spChg chg="mod">
          <ac:chgData name="Dr.Barclay, Darion (COGTA)" userId="947c35ca-7629-472f-8949-0c90dfb437e4" providerId="ADAL" clId="{5649FE21-28E6-164F-A82F-415FE30DFCCE}" dt="2023-05-26T18:48:34.951" v="48" actId="15"/>
          <ac:spMkLst>
            <pc:docMk/>
            <pc:sldMk cId="2199510027" sldId="2147377374"/>
            <ac:spMk id="3" creationId="{00000000-0000-0000-0000-000000000000}"/>
          </ac:spMkLst>
        </pc:spChg>
      </pc:sldChg>
      <pc:sldChg chg="ord">
        <pc:chgData name="Dr.Barclay, Darion (COGTA)" userId="947c35ca-7629-472f-8949-0c90dfb437e4" providerId="ADAL" clId="{5649FE21-28E6-164F-A82F-415FE30DFCCE}" dt="2023-05-26T18:39:11.649" v="0" actId="20578"/>
        <pc:sldMkLst>
          <pc:docMk/>
          <pc:sldMk cId="2987416245" sldId="2147377376"/>
        </pc:sldMkLst>
      </pc:sldChg>
      <pc:sldChg chg="modSp add mod ord">
        <pc:chgData name="Dr.Barclay, Darion (COGTA)" userId="947c35ca-7629-472f-8949-0c90dfb437e4" providerId="ADAL" clId="{5649FE21-28E6-164F-A82F-415FE30DFCCE}" dt="2023-05-26T18:50:35.018" v="55" actId="20578"/>
        <pc:sldMkLst>
          <pc:docMk/>
          <pc:sldMk cId="1733780052" sldId="2147377377"/>
        </pc:sldMkLst>
        <pc:spChg chg="mod">
          <ac:chgData name="Dr.Barclay, Darion (COGTA)" userId="947c35ca-7629-472f-8949-0c90dfb437e4" providerId="ADAL" clId="{5649FE21-28E6-164F-A82F-415FE30DFCCE}" dt="2023-05-26T18:50:22.021" v="53"/>
          <ac:spMkLst>
            <pc:docMk/>
            <pc:sldMk cId="1733780052" sldId="2147377377"/>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78355-89C2-41C9-BE01-9EF0EB1D7AB2}"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ZA"/>
        </a:p>
      </dgm:t>
    </dgm:pt>
    <dgm:pt modelId="{77D4948D-6D23-48CF-A0C4-803330351C9A}">
      <dgm:prSet custT="1"/>
      <dgm:spPr/>
      <dgm:t>
        <a:bodyPr/>
        <a:lstStyle/>
        <a:p>
          <a:pPr rtl="0"/>
          <a:r>
            <a:rPr lang="en-ZA" sz="1800" b="0" dirty="0"/>
            <a:t>Support Plans and Programmes to MPACs on UIF&amp;W</a:t>
          </a:r>
        </a:p>
      </dgm:t>
    </dgm:pt>
    <dgm:pt modelId="{31285D11-0F6B-4AA5-AB06-464A3F8CB4F9}" type="sibTrans" cxnId="{4D4B56E8-C234-4F46-B094-9565CC682AF5}">
      <dgm:prSet/>
      <dgm:spPr/>
      <dgm:t>
        <a:bodyPr/>
        <a:lstStyle/>
        <a:p>
          <a:endParaRPr lang="en-ZA" sz="2000" b="0"/>
        </a:p>
      </dgm:t>
    </dgm:pt>
    <dgm:pt modelId="{F7A79FBC-4DED-48E1-81BD-F20819537E7E}" type="parTrans" cxnId="{4D4B56E8-C234-4F46-B094-9565CC682AF5}">
      <dgm:prSet/>
      <dgm:spPr/>
      <dgm:t>
        <a:bodyPr/>
        <a:lstStyle/>
        <a:p>
          <a:endParaRPr lang="en-ZA" sz="2000" b="0"/>
        </a:p>
      </dgm:t>
    </dgm:pt>
    <dgm:pt modelId="{14525183-2CB3-47A6-8052-316090184BF6}">
      <dgm:prSet custT="1"/>
      <dgm:spPr/>
      <dgm:t>
        <a:bodyPr/>
        <a:lstStyle/>
        <a:p>
          <a:r>
            <a:rPr lang="en-ZA" sz="1800" b="0" dirty="0">
              <a:solidFill>
                <a:schemeClr val="tx1"/>
              </a:solidFill>
            </a:rPr>
            <a:t>Support to MPACs on Clean Audits</a:t>
          </a:r>
          <a:endParaRPr lang="en-US" sz="1800" b="0" dirty="0"/>
        </a:p>
      </dgm:t>
    </dgm:pt>
    <dgm:pt modelId="{28E81FA5-97F3-4C13-AC18-6A287112DF7C}" type="parTrans" cxnId="{BD5160E2-9FFE-4D3F-BABF-AD576280D8D6}">
      <dgm:prSet/>
      <dgm:spPr/>
      <dgm:t>
        <a:bodyPr/>
        <a:lstStyle/>
        <a:p>
          <a:endParaRPr lang="en-US"/>
        </a:p>
      </dgm:t>
    </dgm:pt>
    <dgm:pt modelId="{828565FC-6AB4-4FC3-9715-23D8C443D747}" type="sibTrans" cxnId="{BD5160E2-9FFE-4D3F-BABF-AD576280D8D6}">
      <dgm:prSet/>
      <dgm:spPr/>
      <dgm:t>
        <a:bodyPr/>
        <a:lstStyle/>
        <a:p>
          <a:endParaRPr lang="en-US"/>
        </a:p>
      </dgm:t>
    </dgm:pt>
    <dgm:pt modelId="{7835982E-D78E-4478-AFB3-57D6FBE5D9D4}">
      <dgm:prSet custT="1"/>
      <dgm:spPr/>
      <dgm:t>
        <a:bodyPr/>
        <a:lstStyle/>
        <a:p>
          <a:pPr rtl="0"/>
          <a:r>
            <a:rPr lang="en-US" sz="1800" dirty="0"/>
            <a:t>Legislative Background and Role of the Municipal Public Accounts Committees (MPACs)</a:t>
          </a:r>
          <a:endParaRPr lang="en-ZA" sz="1800" b="1" dirty="0"/>
        </a:p>
      </dgm:t>
    </dgm:pt>
    <dgm:pt modelId="{25F42A14-412F-43D3-B319-A4A1C08DE8C9}" type="parTrans" cxnId="{C895FA35-8E38-47E2-8EF5-9BD6F8912230}">
      <dgm:prSet/>
      <dgm:spPr/>
      <dgm:t>
        <a:bodyPr/>
        <a:lstStyle/>
        <a:p>
          <a:endParaRPr lang="en-ZA"/>
        </a:p>
      </dgm:t>
    </dgm:pt>
    <dgm:pt modelId="{D32448E9-DB10-4354-95B7-27AB4E4A4A00}" type="sibTrans" cxnId="{C895FA35-8E38-47E2-8EF5-9BD6F8912230}">
      <dgm:prSet/>
      <dgm:spPr/>
      <dgm:t>
        <a:bodyPr/>
        <a:lstStyle/>
        <a:p>
          <a:endParaRPr lang="en-ZA"/>
        </a:p>
      </dgm:t>
    </dgm:pt>
    <dgm:pt modelId="{A1C31D2E-A8E1-4A53-9B06-D2756B557907}">
      <dgm:prSet custT="1"/>
      <dgm:spPr/>
      <dgm:t>
        <a:bodyPr/>
        <a:lstStyle/>
        <a:p>
          <a:pPr rtl="0"/>
          <a:endParaRPr lang="en-ZA" sz="1800" dirty="0"/>
        </a:p>
        <a:p>
          <a:pPr rtl="0"/>
          <a:r>
            <a:rPr lang="en-ZA" sz="1800" dirty="0"/>
            <a:t>Challenges of MPACs</a:t>
          </a:r>
        </a:p>
        <a:p>
          <a:pPr rtl="0"/>
          <a:r>
            <a:rPr lang="en-US" sz="1800" dirty="0"/>
            <a:t> </a:t>
          </a:r>
          <a:endParaRPr lang="en-ZA" sz="1800" b="1" dirty="0"/>
        </a:p>
      </dgm:t>
    </dgm:pt>
    <dgm:pt modelId="{21EEDCB6-D712-4875-81BF-EFCB1B59DD33}" type="parTrans" cxnId="{68041A73-28E9-46EC-9F99-6A6213E7F807}">
      <dgm:prSet/>
      <dgm:spPr/>
      <dgm:t>
        <a:bodyPr/>
        <a:lstStyle/>
        <a:p>
          <a:endParaRPr lang="en-ZA"/>
        </a:p>
      </dgm:t>
    </dgm:pt>
    <dgm:pt modelId="{EC58E5A1-3A50-4A0A-B4EC-55CECE20B551}" type="sibTrans" cxnId="{68041A73-28E9-46EC-9F99-6A6213E7F807}">
      <dgm:prSet/>
      <dgm:spPr/>
      <dgm:t>
        <a:bodyPr/>
        <a:lstStyle/>
        <a:p>
          <a:endParaRPr lang="en-ZA"/>
        </a:p>
      </dgm:t>
    </dgm:pt>
    <dgm:pt modelId="{31ADE7C6-B3AD-4CE7-BBA0-22CE244FB51A}">
      <dgm:prSet custT="1"/>
      <dgm:spPr/>
      <dgm:t>
        <a:bodyPr/>
        <a:lstStyle/>
        <a:p>
          <a:pPr rtl="0"/>
          <a:r>
            <a:rPr lang="en-US" sz="1800" b="0" dirty="0">
              <a:solidFill>
                <a:schemeClr val="tx1"/>
              </a:solidFill>
              <a:latin typeface="Arial Body"/>
              <a:cs typeface="Arial" panose="020B0604020202020204" pitchFamily="34" charset="0"/>
            </a:rPr>
            <a:t>Recommendations</a:t>
          </a:r>
          <a:endParaRPr lang="en-ZA" sz="1800" b="0" dirty="0">
            <a:solidFill>
              <a:schemeClr val="tx1"/>
            </a:solidFill>
            <a:latin typeface="Arial Body"/>
          </a:endParaRPr>
        </a:p>
      </dgm:t>
    </dgm:pt>
    <dgm:pt modelId="{1E9E8CCF-0546-4317-B18C-DAACF1A727DB}" type="parTrans" cxnId="{CFF616E2-26C3-4504-BE0E-4E4307B2A0D0}">
      <dgm:prSet/>
      <dgm:spPr/>
      <dgm:t>
        <a:bodyPr/>
        <a:lstStyle/>
        <a:p>
          <a:endParaRPr lang="en-ZA"/>
        </a:p>
      </dgm:t>
    </dgm:pt>
    <dgm:pt modelId="{63465A01-C58D-4C8A-AF17-1DEF60A49185}" type="sibTrans" cxnId="{CFF616E2-26C3-4504-BE0E-4E4307B2A0D0}">
      <dgm:prSet/>
      <dgm:spPr/>
      <dgm:t>
        <a:bodyPr/>
        <a:lstStyle/>
        <a:p>
          <a:endParaRPr lang="en-ZA"/>
        </a:p>
      </dgm:t>
    </dgm:pt>
    <dgm:pt modelId="{A532E491-53CB-4BBF-B52F-5EEA1E89638D}">
      <dgm:prSet/>
      <dgm:spPr/>
      <dgm:t>
        <a:bodyPr/>
        <a:lstStyle/>
        <a:p>
          <a:r>
            <a:rPr lang="en-US" b="0" dirty="0">
              <a:solidFill>
                <a:schemeClr val="tx1"/>
              </a:solidFill>
              <a:latin typeface="Arial Body"/>
              <a:cs typeface="Arial" panose="020B0604020202020204" pitchFamily="34" charset="0"/>
            </a:rPr>
            <a:t>Overview of Functionality of MPACs</a:t>
          </a:r>
          <a:endParaRPr lang="en-ZA" dirty="0"/>
        </a:p>
      </dgm:t>
    </dgm:pt>
    <dgm:pt modelId="{BF27A7F0-7C1B-4EDA-BE01-F3E3181DC87D}" type="parTrans" cxnId="{84F83A5E-264B-414E-A14E-6ABB9516DA96}">
      <dgm:prSet/>
      <dgm:spPr/>
      <dgm:t>
        <a:bodyPr/>
        <a:lstStyle/>
        <a:p>
          <a:endParaRPr lang="en-ZA"/>
        </a:p>
      </dgm:t>
    </dgm:pt>
    <dgm:pt modelId="{99730C0B-57D4-40B7-9032-709CFE7D1E75}" type="sibTrans" cxnId="{84F83A5E-264B-414E-A14E-6ABB9516DA96}">
      <dgm:prSet/>
      <dgm:spPr/>
      <dgm:t>
        <a:bodyPr/>
        <a:lstStyle/>
        <a:p>
          <a:endParaRPr lang="en-ZA"/>
        </a:p>
      </dgm:t>
    </dgm:pt>
    <dgm:pt modelId="{9FDF8B1A-7139-4C57-A83B-21F05B159F25}">
      <dgm:prSet/>
      <dgm:spPr/>
      <dgm:t>
        <a:bodyPr/>
        <a:lstStyle/>
        <a:p>
          <a:r>
            <a:rPr lang="en-US" dirty="0"/>
            <a:t>Support to MPACs on Anti-Corruption Measures</a:t>
          </a:r>
          <a:endParaRPr lang="en-ZA" dirty="0"/>
        </a:p>
      </dgm:t>
    </dgm:pt>
    <dgm:pt modelId="{CFBF1A6A-EC7F-42CD-AD5F-BE57006FAA98}" type="parTrans" cxnId="{F40F57D5-17F9-4CEC-816D-4FE00F5FDC62}">
      <dgm:prSet/>
      <dgm:spPr/>
      <dgm:t>
        <a:bodyPr/>
        <a:lstStyle/>
        <a:p>
          <a:endParaRPr lang="en-ZA"/>
        </a:p>
      </dgm:t>
    </dgm:pt>
    <dgm:pt modelId="{5676CFE5-01FC-4241-A343-6A25E234228F}" type="sibTrans" cxnId="{F40F57D5-17F9-4CEC-816D-4FE00F5FDC62}">
      <dgm:prSet/>
      <dgm:spPr/>
      <dgm:t>
        <a:bodyPr/>
        <a:lstStyle/>
        <a:p>
          <a:endParaRPr lang="en-ZA"/>
        </a:p>
      </dgm:t>
    </dgm:pt>
    <dgm:pt modelId="{7735A8B5-787C-44E2-9325-68469D3EF0A5}">
      <dgm:prSet custT="1"/>
      <dgm:spPr/>
      <dgm:t>
        <a:bodyPr/>
        <a:lstStyle/>
        <a:p>
          <a:r>
            <a:rPr lang="en-US" sz="1800" dirty="0"/>
            <a:t>Implementation of the District Development Model</a:t>
          </a:r>
          <a:endParaRPr lang="en-ZA" sz="1800" dirty="0"/>
        </a:p>
      </dgm:t>
    </dgm:pt>
    <dgm:pt modelId="{F5C57EE0-916B-4A82-A113-737ACFDA7CFE}" type="parTrans" cxnId="{1FC4B93B-5623-4852-A75A-9EEE13A6FFF3}">
      <dgm:prSet/>
      <dgm:spPr/>
      <dgm:t>
        <a:bodyPr/>
        <a:lstStyle/>
        <a:p>
          <a:endParaRPr lang="en-ZA"/>
        </a:p>
      </dgm:t>
    </dgm:pt>
    <dgm:pt modelId="{1695D0B9-849C-4C95-8543-C52E9EC48807}" type="sibTrans" cxnId="{1FC4B93B-5623-4852-A75A-9EEE13A6FFF3}">
      <dgm:prSet/>
      <dgm:spPr/>
      <dgm:t>
        <a:bodyPr/>
        <a:lstStyle/>
        <a:p>
          <a:endParaRPr lang="en-ZA"/>
        </a:p>
      </dgm:t>
    </dgm:pt>
    <dgm:pt modelId="{B272D1E2-DF91-4945-850D-4B1A203EA610}" type="pres">
      <dgm:prSet presAssocID="{40578355-89C2-41C9-BE01-9EF0EB1D7AB2}" presName="linear" presStyleCnt="0">
        <dgm:presLayoutVars>
          <dgm:dir/>
          <dgm:animLvl val="lvl"/>
          <dgm:resizeHandles val="exact"/>
        </dgm:presLayoutVars>
      </dgm:prSet>
      <dgm:spPr/>
    </dgm:pt>
    <dgm:pt modelId="{D8A015C1-D9A7-4803-8896-5EC7C72A621C}" type="pres">
      <dgm:prSet presAssocID="{7735A8B5-787C-44E2-9325-68469D3EF0A5}" presName="parentLin" presStyleCnt="0"/>
      <dgm:spPr/>
    </dgm:pt>
    <dgm:pt modelId="{3B557823-947F-48F5-9941-8832E4B9F026}" type="pres">
      <dgm:prSet presAssocID="{7735A8B5-787C-44E2-9325-68469D3EF0A5}" presName="parentLeftMargin" presStyleLbl="node1" presStyleIdx="0" presStyleCnt="8"/>
      <dgm:spPr/>
    </dgm:pt>
    <dgm:pt modelId="{5DB90E26-15BC-48FB-B15A-8D4CBF48C83C}" type="pres">
      <dgm:prSet presAssocID="{7735A8B5-787C-44E2-9325-68469D3EF0A5}" presName="parentText" presStyleLbl="node1" presStyleIdx="0" presStyleCnt="8">
        <dgm:presLayoutVars>
          <dgm:chMax val="0"/>
          <dgm:bulletEnabled val="1"/>
        </dgm:presLayoutVars>
      </dgm:prSet>
      <dgm:spPr/>
    </dgm:pt>
    <dgm:pt modelId="{A1996FAE-B086-49F3-B2D8-FF01EAD44F74}" type="pres">
      <dgm:prSet presAssocID="{7735A8B5-787C-44E2-9325-68469D3EF0A5}" presName="negativeSpace" presStyleCnt="0"/>
      <dgm:spPr/>
    </dgm:pt>
    <dgm:pt modelId="{F27A8477-244F-4447-A11C-2E949727295A}" type="pres">
      <dgm:prSet presAssocID="{7735A8B5-787C-44E2-9325-68469D3EF0A5}" presName="childText" presStyleLbl="conFgAcc1" presStyleIdx="0" presStyleCnt="8">
        <dgm:presLayoutVars>
          <dgm:bulletEnabled val="1"/>
        </dgm:presLayoutVars>
      </dgm:prSet>
      <dgm:spPr/>
    </dgm:pt>
    <dgm:pt modelId="{9E8E1837-7775-431E-8F5A-F1C0FD5CB529}" type="pres">
      <dgm:prSet presAssocID="{1695D0B9-849C-4C95-8543-C52E9EC48807}" presName="spaceBetweenRectangles" presStyleCnt="0"/>
      <dgm:spPr/>
    </dgm:pt>
    <dgm:pt modelId="{8FA42D04-47FB-4E5D-85DF-575F32EABB29}" type="pres">
      <dgm:prSet presAssocID="{7835982E-D78E-4478-AFB3-57D6FBE5D9D4}" presName="parentLin" presStyleCnt="0"/>
      <dgm:spPr/>
    </dgm:pt>
    <dgm:pt modelId="{ECF87C55-A229-4AF6-A75E-6294C6C6A2E9}" type="pres">
      <dgm:prSet presAssocID="{7835982E-D78E-4478-AFB3-57D6FBE5D9D4}" presName="parentLeftMargin" presStyleLbl="node1" presStyleIdx="0" presStyleCnt="8"/>
      <dgm:spPr/>
    </dgm:pt>
    <dgm:pt modelId="{1C8F0237-45A5-4D7E-B851-F59045F0BD2C}" type="pres">
      <dgm:prSet presAssocID="{7835982E-D78E-4478-AFB3-57D6FBE5D9D4}" presName="parentText" presStyleLbl="node1" presStyleIdx="1" presStyleCnt="8" custScaleX="142857" custScaleY="75132" custLinFactNeighborX="515" custLinFactNeighborY="18221">
        <dgm:presLayoutVars>
          <dgm:chMax val="0"/>
          <dgm:bulletEnabled val="1"/>
        </dgm:presLayoutVars>
      </dgm:prSet>
      <dgm:spPr/>
    </dgm:pt>
    <dgm:pt modelId="{805348E3-5A77-46B3-96F2-E8BB276EF52B}" type="pres">
      <dgm:prSet presAssocID="{7835982E-D78E-4478-AFB3-57D6FBE5D9D4}" presName="negativeSpace" presStyleCnt="0"/>
      <dgm:spPr/>
    </dgm:pt>
    <dgm:pt modelId="{A14904C3-531B-42EF-9366-60E2BA060BE5}" type="pres">
      <dgm:prSet presAssocID="{7835982E-D78E-4478-AFB3-57D6FBE5D9D4}" presName="childText" presStyleLbl="conFgAcc1" presStyleIdx="1" presStyleCnt="8">
        <dgm:presLayoutVars>
          <dgm:bulletEnabled val="1"/>
        </dgm:presLayoutVars>
      </dgm:prSet>
      <dgm:spPr/>
    </dgm:pt>
    <dgm:pt modelId="{0D778A48-A40D-4970-AE02-2B1A9ECF9C85}" type="pres">
      <dgm:prSet presAssocID="{D32448E9-DB10-4354-95B7-27AB4E4A4A00}" presName="spaceBetweenRectangles" presStyleCnt="0"/>
      <dgm:spPr/>
    </dgm:pt>
    <dgm:pt modelId="{8EBF05A5-F910-4111-8B3F-678F7F02CB26}" type="pres">
      <dgm:prSet presAssocID="{A532E491-53CB-4BBF-B52F-5EEA1E89638D}" presName="parentLin" presStyleCnt="0"/>
      <dgm:spPr/>
    </dgm:pt>
    <dgm:pt modelId="{A3371850-0FB6-4E85-BA43-9D14FCA36FEB}" type="pres">
      <dgm:prSet presAssocID="{A532E491-53CB-4BBF-B52F-5EEA1E89638D}" presName="parentLeftMargin" presStyleLbl="node1" presStyleIdx="1" presStyleCnt="8"/>
      <dgm:spPr/>
    </dgm:pt>
    <dgm:pt modelId="{B14AE7C9-0027-438A-B413-CDDDDBD8C095}" type="pres">
      <dgm:prSet presAssocID="{A532E491-53CB-4BBF-B52F-5EEA1E89638D}" presName="parentText" presStyleLbl="node1" presStyleIdx="2" presStyleCnt="8" custScaleX="142857" custScaleY="81098">
        <dgm:presLayoutVars>
          <dgm:chMax val="0"/>
          <dgm:bulletEnabled val="1"/>
        </dgm:presLayoutVars>
      </dgm:prSet>
      <dgm:spPr/>
    </dgm:pt>
    <dgm:pt modelId="{7EAEEF2C-8E56-4A28-937A-578080BC0F92}" type="pres">
      <dgm:prSet presAssocID="{A532E491-53CB-4BBF-B52F-5EEA1E89638D}" presName="negativeSpace" presStyleCnt="0"/>
      <dgm:spPr/>
    </dgm:pt>
    <dgm:pt modelId="{762783F5-F634-40E4-970C-07F858AF7729}" type="pres">
      <dgm:prSet presAssocID="{A532E491-53CB-4BBF-B52F-5EEA1E89638D}" presName="childText" presStyleLbl="conFgAcc1" presStyleIdx="2" presStyleCnt="8">
        <dgm:presLayoutVars>
          <dgm:bulletEnabled val="1"/>
        </dgm:presLayoutVars>
      </dgm:prSet>
      <dgm:spPr/>
    </dgm:pt>
    <dgm:pt modelId="{B79CA071-0868-4171-8F21-3A9DC26CBFD5}" type="pres">
      <dgm:prSet presAssocID="{99730C0B-57D4-40B7-9032-709CFE7D1E75}" presName="spaceBetweenRectangles" presStyleCnt="0"/>
      <dgm:spPr/>
    </dgm:pt>
    <dgm:pt modelId="{0247507F-DD66-46DA-BB17-47A041E2C913}" type="pres">
      <dgm:prSet presAssocID="{77D4948D-6D23-48CF-A0C4-803330351C9A}" presName="parentLin" presStyleCnt="0"/>
      <dgm:spPr/>
    </dgm:pt>
    <dgm:pt modelId="{E2522B5E-BFA6-4067-997C-F5671DE56D35}" type="pres">
      <dgm:prSet presAssocID="{77D4948D-6D23-48CF-A0C4-803330351C9A}" presName="parentLeftMargin" presStyleLbl="node1" presStyleIdx="2" presStyleCnt="8"/>
      <dgm:spPr/>
    </dgm:pt>
    <dgm:pt modelId="{08D66634-62B1-4917-8386-3484C08BC8A7}" type="pres">
      <dgm:prSet presAssocID="{77D4948D-6D23-48CF-A0C4-803330351C9A}" presName="parentText" presStyleLbl="node1" presStyleIdx="3" presStyleCnt="8" custScaleX="136989" custScaleY="76365" custLinFactNeighborX="1878" custLinFactNeighborY="2307">
        <dgm:presLayoutVars>
          <dgm:chMax val="0"/>
          <dgm:bulletEnabled val="1"/>
        </dgm:presLayoutVars>
      </dgm:prSet>
      <dgm:spPr/>
    </dgm:pt>
    <dgm:pt modelId="{AC58B6A4-786D-4DF1-A14F-91FFE0F961B4}" type="pres">
      <dgm:prSet presAssocID="{77D4948D-6D23-48CF-A0C4-803330351C9A}" presName="negativeSpace" presStyleCnt="0"/>
      <dgm:spPr/>
    </dgm:pt>
    <dgm:pt modelId="{D7E7EB50-5FD1-4550-9C62-1940C5A276E0}" type="pres">
      <dgm:prSet presAssocID="{77D4948D-6D23-48CF-A0C4-803330351C9A}" presName="childText" presStyleLbl="conFgAcc1" presStyleIdx="3" presStyleCnt="8">
        <dgm:presLayoutVars>
          <dgm:bulletEnabled val="1"/>
        </dgm:presLayoutVars>
      </dgm:prSet>
      <dgm:spPr/>
    </dgm:pt>
    <dgm:pt modelId="{9577B60F-8248-42D9-8EA0-CF48BDD7FE09}" type="pres">
      <dgm:prSet presAssocID="{31285D11-0F6B-4AA5-AB06-464A3F8CB4F9}" presName="spaceBetweenRectangles" presStyleCnt="0"/>
      <dgm:spPr/>
    </dgm:pt>
    <dgm:pt modelId="{36989B73-875E-4975-A15A-05B2B53E4107}" type="pres">
      <dgm:prSet presAssocID="{14525183-2CB3-47A6-8052-316090184BF6}" presName="parentLin" presStyleCnt="0"/>
      <dgm:spPr/>
    </dgm:pt>
    <dgm:pt modelId="{9AFC8C59-9DD8-46EF-A621-1051441CDDB9}" type="pres">
      <dgm:prSet presAssocID="{14525183-2CB3-47A6-8052-316090184BF6}" presName="parentLeftMargin" presStyleLbl="node1" presStyleIdx="3" presStyleCnt="8"/>
      <dgm:spPr/>
    </dgm:pt>
    <dgm:pt modelId="{716F63C6-A0D4-4160-9500-279B662AA46C}" type="pres">
      <dgm:prSet presAssocID="{14525183-2CB3-47A6-8052-316090184BF6}" presName="parentText" presStyleLbl="node1" presStyleIdx="4" presStyleCnt="8" custScaleX="139881" custScaleY="75245" custLinFactNeighborX="2028" custLinFactNeighborY="-1424">
        <dgm:presLayoutVars>
          <dgm:chMax val="0"/>
          <dgm:bulletEnabled val="1"/>
        </dgm:presLayoutVars>
      </dgm:prSet>
      <dgm:spPr/>
    </dgm:pt>
    <dgm:pt modelId="{7FB394A8-E2C6-4A07-AA8A-8FB5CA89D06F}" type="pres">
      <dgm:prSet presAssocID="{14525183-2CB3-47A6-8052-316090184BF6}" presName="negativeSpace" presStyleCnt="0"/>
      <dgm:spPr/>
    </dgm:pt>
    <dgm:pt modelId="{954593DC-6EEF-45AA-86C1-0CAC1138FABE}" type="pres">
      <dgm:prSet presAssocID="{14525183-2CB3-47A6-8052-316090184BF6}" presName="childText" presStyleLbl="conFgAcc1" presStyleIdx="4" presStyleCnt="8">
        <dgm:presLayoutVars>
          <dgm:bulletEnabled val="1"/>
        </dgm:presLayoutVars>
      </dgm:prSet>
      <dgm:spPr/>
    </dgm:pt>
    <dgm:pt modelId="{4C850E97-6BF4-401A-83CD-F51A00A4195A}" type="pres">
      <dgm:prSet presAssocID="{828565FC-6AB4-4FC3-9715-23D8C443D747}" presName="spaceBetweenRectangles" presStyleCnt="0"/>
      <dgm:spPr/>
    </dgm:pt>
    <dgm:pt modelId="{43E87291-19A9-4925-AD79-729B4FA60120}" type="pres">
      <dgm:prSet presAssocID="{9FDF8B1A-7139-4C57-A83B-21F05B159F25}" presName="parentLin" presStyleCnt="0"/>
      <dgm:spPr/>
    </dgm:pt>
    <dgm:pt modelId="{0B6F1D1F-DF75-472C-AD6A-1F0B9BD48D0A}" type="pres">
      <dgm:prSet presAssocID="{9FDF8B1A-7139-4C57-A83B-21F05B159F25}" presName="parentLeftMargin" presStyleLbl="node1" presStyleIdx="4" presStyleCnt="8"/>
      <dgm:spPr/>
    </dgm:pt>
    <dgm:pt modelId="{8486945C-A414-4FDB-83FD-06CA6DF699BD}" type="pres">
      <dgm:prSet presAssocID="{9FDF8B1A-7139-4C57-A83B-21F05B159F25}" presName="parentText" presStyleLbl="node1" presStyleIdx="5" presStyleCnt="8" custScaleX="141707">
        <dgm:presLayoutVars>
          <dgm:chMax val="0"/>
          <dgm:bulletEnabled val="1"/>
        </dgm:presLayoutVars>
      </dgm:prSet>
      <dgm:spPr/>
    </dgm:pt>
    <dgm:pt modelId="{AA2551F7-24C5-4BCD-9C43-A26D4A04B3E1}" type="pres">
      <dgm:prSet presAssocID="{9FDF8B1A-7139-4C57-A83B-21F05B159F25}" presName="negativeSpace" presStyleCnt="0"/>
      <dgm:spPr/>
    </dgm:pt>
    <dgm:pt modelId="{92FA7AA2-1817-477F-BB4B-EBDFB89BB45A}" type="pres">
      <dgm:prSet presAssocID="{9FDF8B1A-7139-4C57-A83B-21F05B159F25}" presName="childText" presStyleLbl="conFgAcc1" presStyleIdx="5" presStyleCnt="8">
        <dgm:presLayoutVars>
          <dgm:bulletEnabled val="1"/>
        </dgm:presLayoutVars>
      </dgm:prSet>
      <dgm:spPr/>
    </dgm:pt>
    <dgm:pt modelId="{38F70B5E-E4D0-4A7F-A1CF-8E20C5D058DC}" type="pres">
      <dgm:prSet presAssocID="{5676CFE5-01FC-4241-A343-6A25E234228F}" presName="spaceBetweenRectangles" presStyleCnt="0"/>
      <dgm:spPr/>
    </dgm:pt>
    <dgm:pt modelId="{9E848FAF-3B84-4EF3-B16A-75FF91A8583F}" type="pres">
      <dgm:prSet presAssocID="{A1C31D2E-A8E1-4A53-9B06-D2756B557907}" presName="parentLin" presStyleCnt="0"/>
      <dgm:spPr/>
    </dgm:pt>
    <dgm:pt modelId="{8E20D77F-CFD4-43D5-8C01-1E8C991C6102}" type="pres">
      <dgm:prSet presAssocID="{A1C31D2E-A8E1-4A53-9B06-D2756B557907}" presName="parentLeftMargin" presStyleLbl="node1" presStyleIdx="5" presStyleCnt="8" custScaleX="142857" custLinFactNeighborX="515" custLinFactNeighborY="0"/>
      <dgm:spPr/>
    </dgm:pt>
    <dgm:pt modelId="{5ED4842C-953E-4296-BF83-385C98A54785}" type="pres">
      <dgm:prSet presAssocID="{A1C31D2E-A8E1-4A53-9B06-D2756B557907}" presName="parentText" presStyleLbl="node1" presStyleIdx="6" presStyleCnt="8" custScaleX="198488" custLinFactNeighborX="17148" custLinFactNeighborY="-5597">
        <dgm:presLayoutVars>
          <dgm:chMax val="0"/>
          <dgm:bulletEnabled val="1"/>
        </dgm:presLayoutVars>
      </dgm:prSet>
      <dgm:spPr/>
    </dgm:pt>
    <dgm:pt modelId="{B08362F8-D697-4FA0-8BF1-398612680E41}" type="pres">
      <dgm:prSet presAssocID="{A1C31D2E-A8E1-4A53-9B06-D2756B557907}" presName="negativeSpace" presStyleCnt="0"/>
      <dgm:spPr/>
    </dgm:pt>
    <dgm:pt modelId="{2A19376F-361B-435D-A8F0-5C9FB4BBA29E}" type="pres">
      <dgm:prSet presAssocID="{A1C31D2E-A8E1-4A53-9B06-D2756B557907}" presName="childText" presStyleLbl="conFgAcc1" presStyleIdx="6" presStyleCnt="8">
        <dgm:presLayoutVars>
          <dgm:bulletEnabled val="1"/>
        </dgm:presLayoutVars>
      </dgm:prSet>
      <dgm:spPr/>
    </dgm:pt>
    <dgm:pt modelId="{FB127234-274C-424D-BE37-06F2356BF4A1}" type="pres">
      <dgm:prSet presAssocID="{EC58E5A1-3A50-4A0A-B4EC-55CECE20B551}" presName="spaceBetweenRectangles" presStyleCnt="0"/>
      <dgm:spPr/>
    </dgm:pt>
    <dgm:pt modelId="{6F175883-23F2-43BA-882E-36EA682CA4D4}" type="pres">
      <dgm:prSet presAssocID="{31ADE7C6-B3AD-4CE7-BBA0-22CE244FB51A}" presName="parentLin" presStyleCnt="0"/>
      <dgm:spPr/>
    </dgm:pt>
    <dgm:pt modelId="{5ED10EB6-E972-4F49-AE64-E2AA5897D763}" type="pres">
      <dgm:prSet presAssocID="{31ADE7C6-B3AD-4CE7-BBA0-22CE244FB51A}" presName="parentLeftMargin" presStyleLbl="node1" presStyleIdx="6" presStyleCnt="8" custLinFactNeighborX="-37485" custLinFactNeighborY="-4457"/>
      <dgm:spPr/>
    </dgm:pt>
    <dgm:pt modelId="{BE7FC9B5-23AE-40C2-BD83-9219217ECA24}" type="pres">
      <dgm:prSet presAssocID="{31ADE7C6-B3AD-4CE7-BBA0-22CE244FB51A}" presName="parentText" presStyleLbl="node1" presStyleIdx="7" presStyleCnt="8" custScaleX="140782" custLinFactNeighborX="52298" custLinFactNeighborY="-3239">
        <dgm:presLayoutVars>
          <dgm:chMax val="0"/>
          <dgm:bulletEnabled val="1"/>
        </dgm:presLayoutVars>
      </dgm:prSet>
      <dgm:spPr/>
    </dgm:pt>
    <dgm:pt modelId="{B2AAA483-F5DF-4512-AFC8-1C738CB189FD}" type="pres">
      <dgm:prSet presAssocID="{31ADE7C6-B3AD-4CE7-BBA0-22CE244FB51A}" presName="negativeSpace" presStyleCnt="0"/>
      <dgm:spPr/>
    </dgm:pt>
    <dgm:pt modelId="{68BC8E85-B744-47A1-B24D-585EF506B6D9}" type="pres">
      <dgm:prSet presAssocID="{31ADE7C6-B3AD-4CE7-BBA0-22CE244FB51A}" presName="childText" presStyleLbl="conFgAcc1" presStyleIdx="7" presStyleCnt="8">
        <dgm:presLayoutVars>
          <dgm:bulletEnabled val="1"/>
        </dgm:presLayoutVars>
      </dgm:prSet>
      <dgm:spPr/>
    </dgm:pt>
  </dgm:ptLst>
  <dgm:cxnLst>
    <dgm:cxn modelId="{C895FA35-8E38-47E2-8EF5-9BD6F8912230}" srcId="{40578355-89C2-41C9-BE01-9EF0EB1D7AB2}" destId="{7835982E-D78E-4478-AFB3-57D6FBE5D9D4}" srcOrd="1" destOrd="0" parTransId="{25F42A14-412F-43D3-B319-A4A1C08DE8C9}" sibTransId="{D32448E9-DB10-4354-95B7-27AB4E4A4A00}"/>
    <dgm:cxn modelId="{1FC4B93B-5623-4852-A75A-9EEE13A6FFF3}" srcId="{40578355-89C2-41C9-BE01-9EF0EB1D7AB2}" destId="{7735A8B5-787C-44E2-9325-68469D3EF0A5}" srcOrd="0" destOrd="0" parTransId="{F5C57EE0-916B-4A82-A113-737ACFDA7CFE}" sibTransId="{1695D0B9-849C-4C95-8543-C52E9EC48807}"/>
    <dgm:cxn modelId="{344BFE3C-7142-4C8B-94D2-E6EC6C6D0493}" type="presOf" srcId="{A532E491-53CB-4BBF-B52F-5EEA1E89638D}" destId="{B14AE7C9-0027-438A-B413-CDDDDBD8C095}" srcOrd="1" destOrd="0" presId="urn:microsoft.com/office/officeart/2005/8/layout/list1"/>
    <dgm:cxn modelId="{56E7D651-92F6-4909-AEAD-4D0E097D022A}" type="presOf" srcId="{7735A8B5-787C-44E2-9325-68469D3EF0A5}" destId="{3B557823-947F-48F5-9941-8832E4B9F026}" srcOrd="0" destOrd="0" presId="urn:microsoft.com/office/officeart/2005/8/layout/list1"/>
    <dgm:cxn modelId="{C1F39257-4EDE-4DBE-91FD-F296F07ECB22}" type="presOf" srcId="{7835982E-D78E-4478-AFB3-57D6FBE5D9D4}" destId="{ECF87C55-A229-4AF6-A75E-6294C6C6A2E9}" srcOrd="0" destOrd="0" presId="urn:microsoft.com/office/officeart/2005/8/layout/list1"/>
    <dgm:cxn modelId="{84F83A5E-264B-414E-A14E-6ABB9516DA96}" srcId="{40578355-89C2-41C9-BE01-9EF0EB1D7AB2}" destId="{A532E491-53CB-4BBF-B52F-5EEA1E89638D}" srcOrd="2" destOrd="0" parTransId="{BF27A7F0-7C1B-4EDA-BE01-F3E3181DC87D}" sibTransId="{99730C0B-57D4-40B7-9032-709CFE7D1E75}"/>
    <dgm:cxn modelId="{FF17D561-1A19-46F9-BCFF-1305A028E85B}" type="presOf" srcId="{31ADE7C6-B3AD-4CE7-BBA0-22CE244FB51A}" destId="{BE7FC9B5-23AE-40C2-BD83-9219217ECA24}" srcOrd="1" destOrd="0" presId="urn:microsoft.com/office/officeart/2005/8/layout/list1"/>
    <dgm:cxn modelId="{61597470-2F3A-4189-8B14-99539BFF3F32}" type="presOf" srcId="{9FDF8B1A-7139-4C57-A83B-21F05B159F25}" destId="{8486945C-A414-4FDB-83FD-06CA6DF699BD}" srcOrd="1" destOrd="0" presId="urn:microsoft.com/office/officeart/2005/8/layout/list1"/>
    <dgm:cxn modelId="{35673272-2692-495C-8918-A653181183C8}" type="presOf" srcId="{7835982E-D78E-4478-AFB3-57D6FBE5D9D4}" destId="{1C8F0237-45A5-4D7E-B851-F59045F0BD2C}" srcOrd="1" destOrd="0" presId="urn:microsoft.com/office/officeart/2005/8/layout/list1"/>
    <dgm:cxn modelId="{68041A73-28E9-46EC-9F99-6A6213E7F807}" srcId="{40578355-89C2-41C9-BE01-9EF0EB1D7AB2}" destId="{A1C31D2E-A8E1-4A53-9B06-D2756B557907}" srcOrd="6" destOrd="0" parTransId="{21EEDCB6-D712-4875-81BF-EFCB1B59DD33}" sibTransId="{EC58E5A1-3A50-4A0A-B4EC-55CECE20B551}"/>
    <dgm:cxn modelId="{41CDF99C-C9D7-42C0-AE11-DB27C2966D6E}" type="presOf" srcId="{A1C31D2E-A8E1-4A53-9B06-D2756B557907}" destId="{8E20D77F-CFD4-43D5-8C01-1E8C991C6102}" srcOrd="0" destOrd="0" presId="urn:microsoft.com/office/officeart/2005/8/layout/list1"/>
    <dgm:cxn modelId="{D4F10AA3-416D-495D-B709-57801C3B241D}" type="presOf" srcId="{31ADE7C6-B3AD-4CE7-BBA0-22CE244FB51A}" destId="{5ED10EB6-E972-4F49-AE64-E2AA5897D763}" srcOrd="0" destOrd="0" presId="urn:microsoft.com/office/officeart/2005/8/layout/list1"/>
    <dgm:cxn modelId="{DACE1FA9-5E05-4FA7-A4A5-7B47B8B05920}" type="presOf" srcId="{9FDF8B1A-7139-4C57-A83B-21F05B159F25}" destId="{0B6F1D1F-DF75-472C-AD6A-1F0B9BD48D0A}" srcOrd="0" destOrd="0" presId="urn:microsoft.com/office/officeart/2005/8/layout/list1"/>
    <dgm:cxn modelId="{0391C7AB-9B16-4BAA-90B4-DFB3E959057E}" type="presOf" srcId="{77D4948D-6D23-48CF-A0C4-803330351C9A}" destId="{08D66634-62B1-4917-8386-3484C08BC8A7}" srcOrd="1" destOrd="0" presId="urn:microsoft.com/office/officeart/2005/8/layout/list1"/>
    <dgm:cxn modelId="{2FB82FBE-2E5A-45E5-9212-F8C1B5E6636F}" type="presOf" srcId="{A532E491-53CB-4BBF-B52F-5EEA1E89638D}" destId="{A3371850-0FB6-4E85-BA43-9D14FCA36FEB}" srcOrd="0" destOrd="0" presId="urn:microsoft.com/office/officeart/2005/8/layout/list1"/>
    <dgm:cxn modelId="{AE8873CB-33FA-4002-86BB-1026A3A94980}" type="presOf" srcId="{7735A8B5-787C-44E2-9325-68469D3EF0A5}" destId="{5DB90E26-15BC-48FB-B15A-8D4CBF48C83C}" srcOrd="1" destOrd="0" presId="urn:microsoft.com/office/officeart/2005/8/layout/list1"/>
    <dgm:cxn modelId="{778EB0D1-A8EF-4E55-9E4D-041296F9BCF8}" type="presOf" srcId="{14525183-2CB3-47A6-8052-316090184BF6}" destId="{9AFC8C59-9DD8-46EF-A621-1051441CDDB9}" srcOrd="0" destOrd="0" presId="urn:microsoft.com/office/officeart/2005/8/layout/list1"/>
    <dgm:cxn modelId="{F40F57D5-17F9-4CEC-816D-4FE00F5FDC62}" srcId="{40578355-89C2-41C9-BE01-9EF0EB1D7AB2}" destId="{9FDF8B1A-7139-4C57-A83B-21F05B159F25}" srcOrd="5" destOrd="0" parTransId="{CFBF1A6A-EC7F-42CD-AD5F-BE57006FAA98}" sibTransId="{5676CFE5-01FC-4241-A343-6A25E234228F}"/>
    <dgm:cxn modelId="{558E25DA-3352-42AF-A720-AEEA99B1081C}" type="presOf" srcId="{77D4948D-6D23-48CF-A0C4-803330351C9A}" destId="{E2522B5E-BFA6-4067-997C-F5671DE56D35}" srcOrd="0" destOrd="0" presId="urn:microsoft.com/office/officeart/2005/8/layout/list1"/>
    <dgm:cxn modelId="{61E4B4DB-EF55-4D8D-ABF0-4955635B129C}" type="presOf" srcId="{14525183-2CB3-47A6-8052-316090184BF6}" destId="{716F63C6-A0D4-4160-9500-279B662AA46C}" srcOrd="1" destOrd="0" presId="urn:microsoft.com/office/officeart/2005/8/layout/list1"/>
    <dgm:cxn modelId="{47E127DD-EDC1-4525-9B87-4906988BC1ED}" type="presOf" srcId="{A1C31D2E-A8E1-4A53-9B06-D2756B557907}" destId="{5ED4842C-953E-4296-BF83-385C98A54785}" srcOrd="1" destOrd="0" presId="urn:microsoft.com/office/officeart/2005/8/layout/list1"/>
    <dgm:cxn modelId="{CFF616E2-26C3-4504-BE0E-4E4307B2A0D0}" srcId="{40578355-89C2-41C9-BE01-9EF0EB1D7AB2}" destId="{31ADE7C6-B3AD-4CE7-BBA0-22CE244FB51A}" srcOrd="7" destOrd="0" parTransId="{1E9E8CCF-0546-4317-B18C-DAACF1A727DB}" sibTransId="{63465A01-C58D-4C8A-AF17-1DEF60A49185}"/>
    <dgm:cxn modelId="{BD5160E2-9FFE-4D3F-BABF-AD576280D8D6}" srcId="{40578355-89C2-41C9-BE01-9EF0EB1D7AB2}" destId="{14525183-2CB3-47A6-8052-316090184BF6}" srcOrd="4" destOrd="0" parTransId="{28E81FA5-97F3-4C13-AC18-6A287112DF7C}" sibTransId="{828565FC-6AB4-4FC3-9715-23D8C443D747}"/>
    <dgm:cxn modelId="{4D4B56E8-C234-4F46-B094-9565CC682AF5}" srcId="{40578355-89C2-41C9-BE01-9EF0EB1D7AB2}" destId="{77D4948D-6D23-48CF-A0C4-803330351C9A}" srcOrd="3" destOrd="0" parTransId="{F7A79FBC-4DED-48E1-81BD-F20819537E7E}" sibTransId="{31285D11-0F6B-4AA5-AB06-464A3F8CB4F9}"/>
    <dgm:cxn modelId="{85A58CEA-9A24-4B43-9604-8961A8DBA2B8}" type="presOf" srcId="{40578355-89C2-41C9-BE01-9EF0EB1D7AB2}" destId="{B272D1E2-DF91-4945-850D-4B1A203EA610}" srcOrd="0" destOrd="0" presId="urn:microsoft.com/office/officeart/2005/8/layout/list1"/>
    <dgm:cxn modelId="{BC164516-08F7-4330-AB3E-2E4E7D7C6241}" type="presParOf" srcId="{B272D1E2-DF91-4945-850D-4B1A203EA610}" destId="{D8A015C1-D9A7-4803-8896-5EC7C72A621C}" srcOrd="0" destOrd="0" presId="urn:microsoft.com/office/officeart/2005/8/layout/list1"/>
    <dgm:cxn modelId="{0F979A58-535F-40C3-A4BF-9B3157EB7A96}" type="presParOf" srcId="{D8A015C1-D9A7-4803-8896-5EC7C72A621C}" destId="{3B557823-947F-48F5-9941-8832E4B9F026}" srcOrd="0" destOrd="0" presId="urn:microsoft.com/office/officeart/2005/8/layout/list1"/>
    <dgm:cxn modelId="{B5EEEECB-2D37-4370-8233-D93E5854C756}" type="presParOf" srcId="{D8A015C1-D9A7-4803-8896-5EC7C72A621C}" destId="{5DB90E26-15BC-48FB-B15A-8D4CBF48C83C}" srcOrd="1" destOrd="0" presId="urn:microsoft.com/office/officeart/2005/8/layout/list1"/>
    <dgm:cxn modelId="{6BA8FEFB-41F3-4B60-BD2D-B637DB096EAD}" type="presParOf" srcId="{B272D1E2-DF91-4945-850D-4B1A203EA610}" destId="{A1996FAE-B086-49F3-B2D8-FF01EAD44F74}" srcOrd="1" destOrd="0" presId="urn:microsoft.com/office/officeart/2005/8/layout/list1"/>
    <dgm:cxn modelId="{25C38439-1D25-4A4E-ADE5-0EBC31A49B21}" type="presParOf" srcId="{B272D1E2-DF91-4945-850D-4B1A203EA610}" destId="{F27A8477-244F-4447-A11C-2E949727295A}" srcOrd="2" destOrd="0" presId="urn:microsoft.com/office/officeart/2005/8/layout/list1"/>
    <dgm:cxn modelId="{30D5C5BE-AC76-4922-A001-03381455528B}" type="presParOf" srcId="{B272D1E2-DF91-4945-850D-4B1A203EA610}" destId="{9E8E1837-7775-431E-8F5A-F1C0FD5CB529}" srcOrd="3" destOrd="0" presId="urn:microsoft.com/office/officeart/2005/8/layout/list1"/>
    <dgm:cxn modelId="{9DE68295-3104-4496-A0FA-017B63D80AA0}" type="presParOf" srcId="{B272D1E2-DF91-4945-850D-4B1A203EA610}" destId="{8FA42D04-47FB-4E5D-85DF-575F32EABB29}" srcOrd="4" destOrd="0" presId="urn:microsoft.com/office/officeart/2005/8/layout/list1"/>
    <dgm:cxn modelId="{1A663416-53C1-4D5A-8407-23F12A2070DD}" type="presParOf" srcId="{8FA42D04-47FB-4E5D-85DF-575F32EABB29}" destId="{ECF87C55-A229-4AF6-A75E-6294C6C6A2E9}" srcOrd="0" destOrd="0" presId="urn:microsoft.com/office/officeart/2005/8/layout/list1"/>
    <dgm:cxn modelId="{CA957FC0-D8B9-4860-A0EE-A3B35D7A7007}" type="presParOf" srcId="{8FA42D04-47FB-4E5D-85DF-575F32EABB29}" destId="{1C8F0237-45A5-4D7E-B851-F59045F0BD2C}" srcOrd="1" destOrd="0" presId="urn:microsoft.com/office/officeart/2005/8/layout/list1"/>
    <dgm:cxn modelId="{FA6B28B7-A687-4174-9EC7-A19C416FB9F1}" type="presParOf" srcId="{B272D1E2-DF91-4945-850D-4B1A203EA610}" destId="{805348E3-5A77-46B3-96F2-E8BB276EF52B}" srcOrd="5" destOrd="0" presId="urn:microsoft.com/office/officeart/2005/8/layout/list1"/>
    <dgm:cxn modelId="{6D44A2E3-B50E-45AB-BD24-E8FA2A6BC78A}" type="presParOf" srcId="{B272D1E2-DF91-4945-850D-4B1A203EA610}" destId="{A14904C3-531B-42EF-9366-60E2BA060BE5}" srcOrd="6" destOrd="0" presId="urn:microsoft.com/office/officeart/2005/8/layout/list1"/>
    <dgm:cxn modelId="{FEEC4909-8286-47CB-AB1F-FA8CAA47315C}" type="presParOf" srcId="{B272D1E2-DF91-4945-850D-4B1A203EA610}" destId="{0D778A48-A40D-4970-AE02-2B1A9ECF9C85}" srcOrd="7" destOrd="0" presId="urn:microsoft.com/office/officeart/2005/8/layout/list1"/>
    <dgm:cxn modelId="{06CDD225-9B0A-4779-BDDF-5984409F4563}" type="presParOf" srcId="{B272D1E2-DF91-4945-850D-4B1A203EA610}" destId="{8EBF05A5-F910-4111-8B3F-678F7F02CB26}" srcOrd="8" destOrd="0" presId="urn:microsoft.com/office/officeart/2005/8/layout/list1"/>
    <dgm:cxn modelId="{6C3A52B0-B29A-4AD3-9E1D-4EA8AD3142BE}" type="presParOf" srcId="{8EBF05A5-F910-4111-8B3F-678F7F02CB26}" destId="{A3371850-0FB6-4E85-BA43-9D14FCA36FEB}" srcOrd="0" destOrd="0" presId="urn:microsoft.com/office/officeart/2005/8/layout/list1"/>
    <dgm:cxn modelId="{48D0E9B8-4D01-4D52-A908-E3577D424D6F}" type="presParOf" srcId="{8EBF05A5-F910-4111-8B3F-678F7F02CB26}" destId="{B14AE7C9-0027-438A-B413-CDDDDBD8C095}" srcOrd="1" destOrd="0" presId="urn:microsoft.com/office/officeart/2005/8/layout/list1"/>
    <dgm:cxn modelId="{7A0EB380-1AA6-4533-89F8-7C9CE81E3888}" type="presParOf" srcId="{B272D1E2-DF91-4945-850D-4B1A203EA610}" destId="{7EAEEF2C-8E56-4A28-937A-578080BC0F92}" srcOrd="9" destOrd="0" presId="urn:microsoft.com/office/officeart/2005/8/layout/list1"/>
    <dgm:cxn modelId="{4EE9581D-ADBA-457B-B4F5-B014A97C5955}" type="presParOf" srcId="{B272D1E2-DF91-4945-850D-4B1A203EA610}" destId="{762783F5-F634-40E4-970C-07F858AF7729}" srcOrd="10" destOrd="0" presId="urn:microsoft.com/office/officeart/2005/8/layout/list1"/>
    <dgm:cxn modelId="{B30C3C66-645A-4335-A36F-735F8D8FF075}" type="presParOf" srcId="{B272D1E2-DF91-4945-850D-4B1A203EA610}" destId="{B79CA071-0868-4171-8F21-3A9DC26CBFD5}" srcOrd="11" destOrd="0" presId="urn:microsoft.com/office/officeart/2005/8/layout/list1"/>
    <dgm:cxn modelId="{72452018-0B9F-4F70-B3BD-3D0D7A121980}" type="presParOf" srcId="{B272D1E2-DF91-4945-850D-4B1A203EA610}" destId="{0247507F-DD66-46DA-BB17-47A041E2C913}" srcOrd="12" destOrd="0" presId="urn:microsoft.com/office/officeart/2005/8/layout/list1"/>
    <dgm:cxn modelId="{D1A41959-2D2F-498C-A95D-DCB4331E6A99}" type="presParOf" srcId="{0247507F-DD66-46DA-BB17-47A041E2C913}" destId="{E2522B5E-BFA6-4067-997C-F5671DE56D35}" srcOrd="0" destOrd="0" presId="urn:microsoft.com/office/officeart/2005/8/layout/list1"/>
    <dgm:cxn modelId="{600712DB-5EC3-4BA0-8A58-7282251EFE5C}" type="presParOf" srcId="{0247507F-DD66-46DA-BB17-47A041E2C913}" destId="{08D66634-62B1-4917-8386-3484C08BC8A7}" srcOrd="1" destOrd="0" presId="urn:microsoft.com/office/officeart/2005/8/layout/list1"/>
    <dgm:cxn modelId="{9EE4E68E-0C00-43DD-8695-62C2D959BACF}" type="presParOf" srcId="{B272D1E2-DF91-4945-850D-4B1A203EA610}" destId="{AC58B6A4-786D-4DF1-A14F-91FFE0F961B4}" srcOrd="13" destOrd="0" presId="urn:microsoft.com/office/officeart/2005/8/layout/list1"/>
    <dgm:cxn modelId="{E855E5FA-4E4E-40F4-AC0C-E51964652D7C}" type="presParOf" srcId="{B272D1E2-DF91-4945-850D-4B1A203EA610}" destId="{D7E7EB50-5FD1-4550-9C62-1940C5A276E0}" srcOrd="14" destOrd="0" presId="urn:microsoft.com/office/officeart/2005/8/layout/list1"/>
    <dgm:cxn modelId="{95D54869-28F9-4496-A0C0-0557DF7A9386}" type="presParOf" srcId="{B272D1E2-DF91-4945-850D-4B1A203EA610}" destId="{9577B60F-8248-42D9-8EA0-CF48BDD7FE09}" srcOrd="15" destOrd="0" presId="urn:microsoft.com/office/officeart/2005/8/layout/list1"/>
    <dgm:cxn modelId="{6302C81F-0C6F-4750-B74D-D7BB6C483112}" type="presParOf" srcId="{B272D1E2-DF91-4945-850D-4B1A203EA610}" destId="{36989B73-875E-4975-A15A-05B2B53E4107}" srcOrd="16" destOrd="0" presId="urn:microsoft.com/office/officeart/2005/8/layout/list1"/>
    <dgm:cxn modelId="{7C16811F-6B11-4256-9426-EB2D1A1E583D}" type="presParOf" srcId="{36989B73-875E-4975-A15A-05B2B53E4107}" destId="{9AFC8C59-9DD8-46EF-A621-1051441CDDB9}" srcOrd="0" destOrd="0" presId="urn:microsoft.com/office/officeart/2005/8/layout/list1"/>
    <dgm:cxn modelId="{395324AC-AE2A-4B70-9B5D-502F2115E8AA}" type="presParOf" srcId="{36989B73-875E-4975-A15A-05B2B53E4107}" destId="{716F63C6-A0D4-4160-9500-279B662AA46C}" srcOrd="1" destOrd="0" presId="urn:microsoft.com/office/officeart/2005/8/layout/list1"/>
    <dgm:cxn modelId="{A227B2DF-E821-4775-ADDC-82AF571BC668}" type="presParOf" srcId="{B272D1E2-DF91-4945-850D-4B1A203EA610}" destId="{7FB394A8-E2C6-4A07-AA8A-8FB5CA89D06F}" srcOrd="17" destOrd="0" presId="urn:microsoft.com/office/officeart/2005/8/layout/list1"/>
    <dgm:cxn modelId="{C66C881A-3ABD-4529-93F5-A3B753A9434A}" type="presParOf" srcId="{B272D1E2-DF91-4945-850D-4B1A203EA610}" destId="{954593DC-6EEF-45AA-86C1-0CAC1138FABE}" srcOrd="18" destOrd="0" presId="urn:microsoft.com/office/officeart/2005/8/layout/list1"/>
    <dgm:cxn modelId="{5EBB517A-7107-49B9-9DE7-65E3B53B45F6}" type="presParOf" srcId="{B272D1E2-DF91-4945-850D-4B1A203EA610}" destId="{4C850E97-6BF4-401A-83CD-F51A00A4195A}" srcOrd="19" destOrd="0" presId="urn:microsoft.com/office/officeart/2005/8/layout/list1"/>
    <dgm:cxn modelId="{8926E566-07AC-401B-9F93-E689C7C7AEA8}" type="presParOf" srcId="{B272D1E2-DF91-4945-850D-4B1A203EA610}" destId="{43E87291-19A9-4925-AD79-729B4FA60120}" srcOrd="20" destOrd="0" presId="urn:microsoft.com/office/officeart/2005/8/layout/list1"/>
    <dgm:cxn modelId="{DADB944A-1607-4C50-94A2-C9FEDBAE7FEA}" type="presParOf" srcId="{43E87291-19A9-4925-AD79-729B4FA60120}" destId="{0B6F1D1F-DF75-472C-AD6A-1F0B9BD48D0A}" srcOrd="0" destOrd="0" presId="urn:microsoft.com/office/officeart/2005/8/layout/list1"/>
    <dgm:cxn modelId="{0C7A6074-87CB-40CC-84AB-0C8F4BF7E778}" type="presParOf" srcId="{43E87291-19A9-4925-AD79-729B4FA60120}" destId="{8486945C-A414-4FDB-83FD-06CA6DF699BD}" srcOrd="1" destOrd="0" presId="urn:microsoft.com/office/officeart/2005/8/layout/list1"/>
    <dgm:cxn modelId="{6D206AA3-DC3B-42E8-89B4-E098F6581DF0}" type="presParOf" srcId="{B272D1E2-DF91-4945-850D-4B1A203EA610}" destId="{AA2551F7-24C5-4BCD-9C43-A26D4A04B3E1}" srcOrd="21" destOrd="0" presId="urn:microsoft.com/office/officeart/2005/8/layout/list1"/>
    <dgm:cxn modelId="{23316E15-AFDB-4AD0-B7C3-DE56565CD3CC}" type="presParOf" srcId="{B272D1E2-DF91-4945-850D-4B1A203EA610}" destId="{92FA7AA2-1817-477F-BB4B-EBDFB89BB45A}" srcOrd="22" destOrd="0" presId="urn:microsoft.com/office/officeart/2005/8/layout/list1"/>
    <dgm:cxn modelId="{D0540339-6081-44FD-8AA3-724514BD56A5}" type="presParOf" srcId="{B272D1E2-DF91-4945-850D-4B1A203EA610}" destId="{38F70B5E-E4D0-4A7F-A1CF-8E20C5D058DC}" srcOrd="23" destOrd="0" presId="urn:microsoft.com/office/officeart/2005/8/layout/list1"/>
    <dgm:cxn modelId="{ED3CDA20-BA42-4F1C-9C11-FD168C419EC6}" type="presParOf" srcId="{B272D1E2-DF91-4945-850D-4B1A203EA610}" destId="{9E848FAF-3B84-4EF3-B16A-75FF91A8583F}" srcOrd="24" destOrd="0" presId="urn:microsoft.com/office/officeart/2005/8/layout/list1"/>
    <dgm:cxn modelId="{6F218F33-9220-46EA-A80A-573F0659421D}" type="presParOf" srcId="{9E848FAF-3B84-4EF3-B16A-75FF91A8583F}" destId="{8E20D77F-CFD4-43D5-8C01-1E8C991C6102}" srcOrd="0" destOrd="0" presId="urn:microsoft.com/office/officeart/2005/8/layout/list1"/>
    <dgm:cxn modelId="{242B49EE-6B43-4C78-B1CB-4EDE1B1C9112}" type="presParOf" srcId="{9E848FAF-3B84-4EF3-B16A-75FF91A8583F}" destId="{5ED4842C-953E-4296-BF83-385C98A54785}" srcOrd="1" destOrd="0" presId="urn:microsoft.com/office/officeart/2005/8/layout/list1"/>
    <dgm:cxn modelId="{E9C867FE-43B9-4F3C-A340-CD116F854FF1}" type="presParOf" srcId="{B272D1E2-DF91-4945-850D-4B1A203EA610}" destId="{B08362F8-D697-4FA0-8BF1-398612680E41}" srcOrd="25" destOrd="0" presId="urn:microsoft.com/office/officeart/2005/8/layout/list1"/>
    <dgm:cxn modelId="{AF0013EA-68BF-4CFF-9AE3-41429E2775EC}" type="presParOf" srcId="{B272D1E2-DF91-4945-850D-4B1A203EA610}" destId="{2A19376F-361B-435D-A8F0-5C9FB4BBA29E}" srcOrd="26" destOrd="0" presId="urn:microsoft.com/office/officeart/2005/8/layout/list1"/>
    <dgm:cxn modelId="{11FD63E3-02B2-4570-A13C-C2C3A0909A2B}" type="presParOf" srcId="{B272D1E2-DF91-4945-850D-4B1A203EA610}" destId="{FB127234-274C-424D-BE37-06F2356BF4A1}" srcOrd="27" destOrd="0" presId="urn:microsoft.com/office/officeart/2005/8/layout/list1"/>
    <dgm:cxn modelId="{46DB5098-5544-4410-B6B1-C54E6B0D14A0}" type="presParOf" srcId="{B272D1E2-DF91-4945-850D-4B1A203EA610}" destId="{6F175883-23F2-43BA-882E-36EA682CA4D4}" srcOrd="28" destOrd="0" presId="urn:microsoft.com/office/officeart/2005/8/layout/list1"/>
    <dgm:cxn modelId="{6EBFC925-15F7-43F4-8EBB-6069894E15F5}" type="presParOf" srcId="{6F175883-23F2-43BA-882E-36EA682CA4D4}" destId="{5ED10EB6-E972-4F49-AE64-E2AA5897D763}" srcOrd="0" destOrd="0" presId="urn:microsoft.com/office/officeart/2005/8/layout/list1"/>
    <dgm:cxn modelId="{91C2391E-BBFF-45F5-B870-0E687DE18920}" type="presParOf" srcId="{6F175883-23F2-43BA-882E-36EA682CA4D4}" destId="{BE7FC9B5-23AE-40C2-BD83-9219217ECA24}" srcOrd="1" destOrd="0" presId="urn:microsoft.com/office/officeart/2005/8/layout/list1"/>
    <dgm:cxn modelId="{E96F4D51-C5A9-4CF3-B055-158B77C23DB4}" type="presParOf" srcId="{B272D1E2-DF91-4945-850D-4B1A203EA610}" destId="{B2AAA483-F5DF-4512-AFC8-1C738CB189FD}" srcOrd="29" destOrd="0" presId="urn:microsoft.com/office/officeart/2005/8/layout/list1"/>
    <dgm:cxn modelId="{45AC4364-C9E6-48EB-909C-1EA0EB16EF85}" type="presParOf" srcId="{B272D1E2-DF91-4945-850D-4B1A203EA610}" destId="{68BC8E85-B744-47A1-B24D-585EF506B6D9}"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2054AE-8A5C-4AE8-99B7-B984DE205F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06826D4-CC34-4B47-80AE-E71774C4B293}">
      <dgm:prSet custT="1"/>
      <dgm:spPr/>
      <dgm:t>
        <a:bodyPr/>
        <a:lstStyle/>
        <a:p>
          <a:pPr algn="just">
            <a:spcBef>
              <a:spcPts val="0"/>
            </a:spcBef>
            <a:spcAft>
              <a:spcPts val="0"/>
            </a:spcAft>
          </a:pPr>
          <a:r>
            <a:rPr lang="en-ZA" sz="1600" dirty="0"/>
            <a:t>The Department supports municipalities to address issues raised by the AGSA through the OPCA Provincial Coordinating Committee which assists municipalities with advisory support with regards to the implementation of the Audit Action Plan. The committee is a monitoring and supporting structure consisting of Gauteng CoGTA, Gauteng Treasury, National Department of Cooperative Governance and Traditional Affairs, National Treasury, Office of the Premier, SALGA, Office of the Auditor General (AG), Chartered Institute of Government Finance, Audit and Risk Officers (CIGFARO) and other stakeholders. All the stakeholders play a key role in assisting municipalities with the development, implementation and monitoring of Municipal of audit action plans. </a:t>
          </a:r>
          <a:endParaRPr lang="en-US" sz="1600" dirty="0">
            <a:latin typeface="Arial" panose="020B0604020202020204" pitchFamily="34" charset="0"/>
            <a:cs typeface="Arial" panose="020B0604020202020204" pitchFamily="34" charset="0"/>
          </a:endParaRPr>
        </a:p>
      </dgm:t>
    </dgm:pt>
    <dgm:pt modelId="{A4DD27D7-64CD-4306-B689-B1E1C0A32EA8}" type="parTrans" cxnId="{2139A67D-19D9-454C-891C-13D1C3ACDC2E}">
      <dgm:prSet/>
      <dgm:spPr/>
      <dgm:t>
        <a:bodyPr/>
        <a:lstStyle/>
        <a:p>
          <a:pPr algn="just">
            <a:spcBef>
              <a:spcPts val="0"/>
            </a:spcBef>
            <a:spcAft>
              <a:spcPts val="0"/>
            </a:spcAft>
          </a:pPr>
          <a:endParaRPr lang="en-US" sz="2000">
            <a:latin typeface="Arial" panose="020B0604020202020204" pitchFamily="34" charset="0"/>
            <a:cs typeface="Arial" panose="020B0604020202020204" pitchFamily="34" charset="0"/>
          </a:endParaRPr>
        </a:p>
      </dgm:t>
    </dgm:pt>
    <dgm:pt modelId="{37980DC6-920A-4495-ADAE-7DBDAEEE98BE}" type="sibTrans" cxnId="{2139A67D-19D9-454C-891C-13D1C3ACDC2E}">
      <dgm:prSet/>
      <dgm:spPr/>
      <dgm:t>
        <a:bodyPr/>
        <a:lstStyle/>
        <a:p>
          <a:pPr algn="just">
            <a:spcBef>
              <a:spcPts val="0"/>
            </a:spcBef>
            <a:spcAft>
              <a:spcPts val="0"/>
            </a:spcAft>
          </a:pPr>
          <a:endParaRPr lang="en-US" sz="2000">
            <a:latin typeface="Arial" panose="020B0604020202020204" pitchFamily="34" charset="0"/>
            <a:cs typeface="Arial" panose="020B0604020202020204" pitchFamily="34" charset="0"/>
          </a:endParaRPr>
        </a:p>
      </dgm:t>
    </dgm:pt>
    <dgm:pt modelId="{8F505F5F-F361-4703-91EF-1EBED0CAEE09}">
      <dgm:prSet custT="1"/>
      <dgm:spPr/>
      <dgm:t>
        <a:bodyPr/>
        <a:lstStyle/>
        <a:p>
          <a:pPr algn="just">
            <a:spcBef>
              <a:spcPts val="0"/>
            </a:spcBef>
            <a:spcAft>
              <a:spcPts val="0"/>
            </a:spcAft>
          </a:pPr>
          <a:r>
            <a:rPr lang="en-ZA" sz="2000" dirty="0"/>
            <a:t>The </a:t>
          </a:r>
          <a:r>
            <a:rPr lang="en-ZA" sz="2000" b="1" dirty="0"/>
            <a:t>Municipal OPCA Steering Committees are </a:t>
          </a:r>
          <a:r>
            <a:rPr lang="en-ZA" sz="2000" dirty="0"/>
            <a:t>support and monitoring structures established  which ensure that:</a:t>
          </a:r>
          <a:endParaRPr lang="en-US" sz="2000" dirty="0">
            <a:latin typeface="Arial" panose="020B0604020202020204" pitchFamily="34" charset="0"/>
            <a:cs typeface="Arial" panose="020B0604020202020204" pitchFamily="34" charset="0"/>
          </a:endParaRPr>
        </a:p>
      </dgm:t>
    </dgm:pt>
    <dgm:pt modelId="{05D2B47F-E951-44CC-A61F-EA4F7A2E10AA}" type="parTrans" cxnId="{0370F646-0E8C-489C-898A-46ABAB96D7F6}">
      <dgm:prSet/>
      <dgm:spPr/>
      <dgm:t>
        <a:bodyPr/>
        <a:lstStyle/>
        <a:p>
          <a:pPr algn="just">
            <a:spcBef>
              <a:spcPts val="0"/>
            </a:spcBef>
            <a:spcAft>
              <a:spcPts val="0"/>
            </a:spcAft>
          </a:pPr>
          <a:endParaRPr lang="en-US" sz="2000">
            <a:latin typeface="Arial" panose="020B0604020202020204" pitchFamily="34" charset="0"/>
            <a:cs typeface="Arial" panose="020B0604020202020204" pitchFamily="34" charset="0"/>
          </a:endParaRPr>
        </a:p>
      </dgm:t>
    </dgm:pt>
    <dgm:pt modelId="{AC85954D-3D35-4242-8A1F-12335CE6C9B0}" type="sibTrans" cxnId="{0370F646-0E8C-489C-898A-46ABAB96D7F6}">
      <dgm:prSet/>
      <dgm:spPr/>
      <dgm:t>
        <a:bodyPr/>
        <a:lstStyle/>
        <a:p>
          <a:pPr algn="just">
            <a:spcBef>
              <a:spcPts val="0"/>
            </a:spcBef>
            <a:spcAft>
              <a:spcPts val="0"/>
            </a:spcAft>
          </a:pPr>
          <a:endParaRPr lang="en-US" sz="2000">
            <a:latin typeface="Arial" panose="020B0604020202020204" pitchFamily="34" charset="0"/>
            <a:cs typeface="Arial" panose="020B0604020202020204" pitchFamily="34" charset="0"/>
          </a:endParaRPr>
        </a:p>
      </dgm:t>
    </dgm:pt>
    <dgm:pt modelId="{082FD3E4-62EC-440F-AC37-927750693C96}">
      <dgm:prSet/>
      <dgm:spPr/>
      <dgm:t>
        <a:bodyPr/>
        <a:lstStyle/>
        <a:p>
          <a:pPr algn="just">
            <a:spcBef>
              <a:spcPts val="0"/>
            </a:spcBef>
            <a:spcAft>
              <a:spcPts val="0"/>
            </a:spcAft>
          </a:pPr>
          <a:r>
            <a:rPr lang="en-ZA"/>
            <a:t>Municipalities develop comprehensive plans (Audit Report and Management letter action plan) on addressing AG issues and achieving clean audits;</a:t>
          </a:r>
          <a:endParaRPr lang="en-ZA" dirty="0"/>
        </a:p>
      </dgm:t>
    </dgm:pt>
    <dgm:pt modelId="{15F7E5E8-E61E-45B7-9C06-DBFC3502F012}" type="parTrans" cxnId="{93A2F942-6FA1-4829-A6FE-EDF45AD2AA32}">
      <dgm:prSet/>
      <dgm:spPr/>
      <dgm:t>
        <a:bodyPr/>
        <a:lstStyle/>
        <a:p>
          <a:endParaRPr lang="en-US"/>
        </a:p>
      </dgm:t>
    </dgm:pt>
    <dgm:pt modelId="{568E819F-8079-4477-AC91-4D860CB21AB0}" type="sibTrans" cxnId="{93A2F942-6FA1-4829-A6FE-EDF45AD2AA32}">
      <dgm:prSet/>
      <dgm:spPr/>
      <dgm:t>
        <a:bodyPr/>
        <a:lstStyle/>
        <a:p>
          <a:endParaRPr lang="en-US"/>
        </a:p>
      </dgm:t>
    </dgm:pt>
    <dgm:pt modelId="{724D1FE2-8ECC-4AE8-BF05-AE55DBA85548}">
      <dgm:prSet/>
      <dgm:spPr/>
      <dgm:t>
        <a:bodyPr/>
        <a:lstStyle/>
        <a:p>
          <a:pPr algn="just">
            <a:spcBef>
              <a:spcPts val="0"/>
            </a:spcBef>
            <a:spcAft>
              <a:spcPts val="0"/>
            </a:spcAft>
          </a:pPr>
          <a:r>
            <a:rPr lang="en-ZA"/>
            <a:t>Progress reports on the implementation of these plans are monitored regularly in the bi-weekly OPCA meetings and that Internal Audit verifies the progress achieved as reported by management;</a:t>
          </a:r>
          <a:endParaRPr lang="en-ZA" dirty="0"/>
        </a:p>
      </dgm:t>
    </dgm:pt>
    <dgm:pt modelId="{0B185A9D-5EE3-4AAB-9BDD-B1C6FCC5AE19}" type="parTrans" cxnId="{F5196951-1D56-4121-806C-A684C9493502}">
      <dgm:prSet/>
      <dgm:spPr/>
      <dgm:t>
        <a:bodyPr/>
        <a:lstStyle/>
        <a:p>
          <a:endParaRPr lang="en-US"/>
        </a:p>
      </dgm:t>
    </dgm:pt>
    <dgm:pt modelId="{E4A8E207-364B-4584-BD20-E00F6BF2CA36}" type="sibTrans" cxnId="{F5196951-1D56-4121-806C-A684C9493502}">
      <dgm:prSet/>
      <dgm:spPr/>
      <dgm:t>
        <a:bodyPr/>
        <a:lstStyle/>
        <a:p>
          <a:endParaRPr lang="en-US"/>
        </a:p>
      </dgm:t>
    </dgm:pt>
    <dgm:pt modelId="{5E543FC1-D4F0-43AB-AB6F-B3F4805CD44E}">
      <dgm:prSet/>
      <dgm:spPr/>
      <dgm:t>
        <a:bodyPr/>
        <a:lstStyle/>
        <a:p>
          <a:pPr algn="just">
            <a:spcBef>
              <a:spcPts val="0"/>
            </a:spcBef>
            <a:spcAft>
              <a:spcPts val="0"/>
            </a:spcAft>
          </a:pPr>
          <a:r>
            <a:rPr lang="en-ZA" dirty="0"/>
            <a:t>Municipal Managers and CFO’s play an important role in the OPCA committee to ensure that progress is made, and management is accountable for implementing corrective measures.</a:t>
          </a:r>
        </a:p>
      </dgm:t>
    </dgm:pt>
    <dgm:pt modelId="{069F53A0-186C-493A-9D08-22D765692F3B}" type="parTrans" cxnId="{03240C1F-7209-4F23-BA64-D9B502DF00BA}">
      <dgm:prSet/>
      <dgm:spPr/>
      <dgm:t>
        <a:bodyPr/>
        <a:lstStyle/>
        <a:p>
          <a:endParaRPr lang="en-US"/>
        </a:p>
      </dgm:t>
    </dgm:pt>
    <dgm:pt modelId="{17DBF058-C1BE-49DB-9A13-65548A0B09F1}" type="sibTrans" cxnId="{03240C1F-7209-4F23-BA64-D9B502DF00BA}">
      <dgm:prSet/>
      <dgm:spPr/>
      <dgm:t>
        <a:bodyPr/>
        <a:lstStyle/>
        <a:p>
          <a:endParaRPr lang="en-US"/>
        </a:p>
      </dgm:t>
    </dgm:pt>
    <dgm:pt modelId="{064E0EC7-BE93-4082-83FA-977FCD5D1589}">
      <dgm:prSet/>
      <dgm:spPr/>
      <dgm:t>
        <a:bodyPr/>
        <a:lstStyle/>
        <a:p>
          <a:pPr algn="just">
            <a:spcBef>
              <a:spcPts val="0"/>
            </a:spcBef>
            <a:spcAft>
              <a:spcPts val="0"/>
            </a:spcAft>
          </a:pPr>
          <a:r>
            <a:rPr lang="en-ZA"/>
            <a:t>The committee reports the progress of the implementation of the action plan and key controls dashboard to the political leadership e.g. Mayor and MMC Finance.</a:t>
          </a:r>
          <a:endParaRPr lang="en-ZA" dirty="0"/>
        </a:p>
      </dgm:t>
    </dgm:pt>
    <dgm:pt modelId="{35F4BB5C-1F0A-4E18-8D44-635C1F436521}" type="parTrans" cxnId="{81FBA89D-2270-40EE-AF52-EC2EAB5C0BB7}">
      <dgm:prSet/>
      <dgm:spPr/>
      <dgm:t>
        <a:bodyPr/>
        <a:lstStyle/>
        <a:p>
          <a:endParaRPr lang="en-US"/>
        </a:p>
      </dgm:t>
    </dgm:pt>
    <dgm:pt modelId="{C2D61293-CDED-4211-B593-77983615EC30}" type="sibTrans" cxnId="{81FBA89D-2270-40EE-AF52-EC2EAB5C0BB7}">
      <dgm:prSet/>
      <dgm:spPr/>
      <dgm:t>
        <a:bodyPr/>
        <a:lstStyle/>
        <a:p>
          <a:endParaRPr lang="en-US"/>
        </a:p>
      </dgm:t>
    </dgm:pt>
    <dgm:pt modelId="{03230D1E-315D-4590-B808-654A1D70FFF0}" type="pres">
      <dgm:prSet presAssocID="{AB2054AE-8A5C-4AE8-99B7-B984DE205F4A}" presName="vert0" presStyleCnt="0">
        <dgm:presLayoutVars>
          <dgm:dir/>
          <dgm:animOne val="branch"/>
          <dgm:animLvl val="lvl"/>
        </dgm:presLayoutVars>
      </dgm:prSet>
      <dgm:spPr/>
    </dgm:pt>
    <dgm:pt modelId="{806A7CF9-2794-45D9-AFD4-66CBEE9A24DB}" type="pres">
      <dgm:prSet presAssocID="{006826D4-CC34-4B47-80AE-E71774C4B293}" presName="thickLine" presStyleLbl="alignNode1" presStyleIdx="0" presStyleCnt="6"/>
      <dgm:spPr/>
    </dgm:pt>
    <dgm:pt modelId="{A59BCFDE-EA73-4925-8BD4-77F658B70107}" type="pres">
      <dgm:prSet presAssocID="{006826D4-CC34-4B47-80AE-E71774C4B293}" presName="horz1" presStyleCnt="0"/>
      <dgm:spPr/>
    </dgm:pt>
    <dgm:pt modelId="{E919ECE5-B8A0-401B-8FE2-CBCB5A040D69}" type="pres">
      <dgm:prSet presAssocID="{006826D4-CC34-4B47-80AE-E71774C4B293}" presName="tx1" presStyleLbl="revTx" presStyleIdx="0" presStyleCnt="6" custScaleY="243777"/>
      <dgm:spPr/>
    </dgm:pt>
    <dgm:pt modelId="{92C2C4F7-C465-46CB-A794-84910DCC6199}" type="pres">
      <dgm:prSet presAssocID="{006826D4-CC34-4B47-80AE-E71774C4B293}" presName="vert1" presStyleCnt="0"/>
      <dgm:spPr/>
    </dgm:pt>
    <dgm:pt modelId="{7BC32A56-FDC0-4FC0-975E-C9B13B9B59A1}" type="pres">
      <dgm:prSet presAssocID="{8F505F5F-F361-4703-91EF-1EBED0CAEE09}" presName="thickLine" presStyleLbl="alignNode1" presStyleIdx="1" presStyleCnt="6"/>
      <dgm:spPr/>
    </dgm:pt>
    <dgm:pt modelId="{3F19E1DD-5B57-4254-8AAD-0A20B68284E8}" type="pres">
      <dgm:prSet presAssocID="{8F505F5F-F361-4703-91EF-1EBED0CAEE09}" presName="horz1" presStyleCnt="0"/>
      <dgm:spPr/>
    </dgm:pt>
    <dgm:pt modelId="{A635556A-6310-4E90-9890-D4A6D54B454A}" type="pres">
      <dgm:prSet presAssocID="{8F505F5F-F361-4703-91EF-1EBED0CAEE09}" presName="tx1" presStyleLbl="revTx" presStyleIdx="1" presStyleCnt="6" custScaleY="95383"/>
      <dgm:spPr/>
    </dgm:pt>
    <dgm:pt modelId="{9EA29EF5-2FB6-4050-8C4B-0F48228633DD}" type="pres">
      <dgm:prSet presAssocID="{8F505F5F-F361-4703-91EF-1EBED0CAEE09}" presName="vert1" presStyleCnt="0"/>
      <dgm:spPr/>
    </dgm:pt>
    <dgm:pt modelId="{7786F2E5-B151-474A-B70E-66D15636E095}" type="pres">
      <dgm:prSet presAssocID="{082FD3E4-62EC-440F-AC37-927750693C96}" presName="thickLine" presStyleLbl="alignNode1" presStyleIdx="2" presStyleCnt="6"/>
      <dgm:spPr/>
    </dgm:pt>
    <dgm:pt modelId="{18636C20-9B9B-4A83-880A-F84DEEDB62C1}" type="pres">
      <dgm:prSet presAssocID="{082FD3E4-62EC-440F-AC37-927750693C96}" presName="horz1" presStyleCnt="0"/>
      <dgm:spPr/>
    </dgm:pt>
    <dgm:pt modelId="{7C2BA199-E453-471E-AC13-CD185E795E1C}" type="pres">
      <dgm:prSet presAssocID="{082FD3E4-62EC-440F-AC37-927750693C96}" presName="tx1" presStyleLbl="revTx" presStyleIdx="2" presStyleCnt="6"/>
      <dgm:spPr/>
    </dgm:pt>
    <dgm:pt modelId="{35E313C1-1BE4-4D87-9DD0-9714AF9A5D8D}" type="pres">
      <dgm:prSet presAssocID="{082FD3E4-62EC-440F-AC37-927750693C96}" presName="vert1" presStyleCnt="0"/>
      <dgm:spPr/>
    </dgm:pt>
    <dgm:pt modelId="{8A0C90E1-CC40-4734-95FA-ABEE30688D26}" type="pres">
      <dgm:prSet presAssocID="{724D1FE2-8ECC-4AE8-BF05-AE55DBA85548}" presName="thickLine" presStyleLbl="alignNode1" presStyleIdx="3" presStyleCnt="6"/>
      <dgm:spPr/>
    </dgm:pt>
    <dgm:pt modelId="{15477CDB-925B-4A65-BB14-575587DEAFDE}" type="pres">
      <dgm:prSet presAssocID="{724D1FE2-8ECC-4AE8-BF05-AE55DBA85548}" presName="horz1" presStyleCnt="0"/>
      <dgm:spPr/>
    </dgm:pt>
    <dgm:pt modelId="{6A431985-053C-4321-9182-820DF524C96E}" type="pres">
      <dgm:prSet presAssocID="{724D1FE2-8ECC-4AE8-BF05-AE55DBA85548}" presName="tx1" presStyleLbl="revTx" presStyleIdx="3" presStyleCnt="6"/>
      <dgm:spPr/>
    </dgm:pt>
    <dgm:pt modelId="{E1DF8ADD-D34A-42F0-9953-C2EC600C707B}" type="pres">
      <dgm:prSet presAssocID="{724D1FE2-8ECC-4AE8-BF05-AE55DBA85548}" presName="vert1" presStyleCnt="0"/>
      <dgm:spPr/>
    </dgm:pt>
    <dgm:pt modelId="{49ADD1AC-B45E-4913-9B70-D03615F6994C}" type="pres">
      <dgm:prSet presAssocID="{5E543FC1-D4F0-43AB-AB6F-B3F4805CD44E}" presName="thickLine" presStyleLbl="alignNode1" presStyleIdx="4" presStyleCnt="6"/>
      <dgm:spPr/>
    </dgm:pt>
    <dgm:pt modelId="{AC105F25-78EF-4025-8D34-07AD27B5C921}" type="pres">
      <dgm:prSet presAssocID="{5E543FC1-D4F0-43AB-AB6F-B3F4805CD44E}" presName="horz1" presStyleCnt="0"/>
      <dgm:spPr/>
    </dgm:pt>
    <dgm:pt modelId="{5F0CB5B6-F3B7-4D40-8EA7-1E0A90EE7DEB}" type="pres">
      <dgm:prSet presAssocID="{5E543FC1-D4F0-43AB-AB6F-B3F4805CD44E}" presName="tx1" presStyleLbl="revTx" presStyleIdx="4" presStyleCnt="6"/>
      <dgm:spPr/>
    </dgm:pt>
    <dgm:pt modelId="{334AB6BB-2B12-461B-A97D-25C9439D181F}" type="pres">
      <dgm:prSet presAssocID="{5E543FC1-D4F0-43AB-AB6F-B3F4805CD44E}" presName="vert1" presStyleCnt="0"/>
      <dgm:spPr/>
    </dgm:pt>
    <dgm:pt modelId="{5FF7C6EC-F077-4AFE-9084-713E1B749FD3}" type="pres">
      <dgm:prSet presAssocID="{064E0EC7-BE93-4082-83FA-977FCD5D1589}" presName="thickLine" presStyleLbl="alignNode1" presStyleIdx="5" presStyleCnt="6"/>
      <dgm:spPr/>
    </dgm:pt>
    <dgm:pt modelId="{A94781D9-F7F9-4F39-8364-75E7C9E57E65}" type="pres">
      <dgm:prSet presAssocID="{064E0EC7-BE93-4082-83FA-977FCD5D1589}" presName="horz1" presStyleCnt="0"/>
      <dgm:spPr/>
    </dgm:pt>
    <dgm:pt modelId="{42DEF960-DB57-4530-B76B-79C953E8EC5D}" type="pres">
      <dgm:prSet presAssocID="{064E0EC7-BE93-4082-83FA-977FCD5D1589}" presName="tx1" presStyleLbl="revTx" presStyleIdx="5" presStyleCnt="6"/>
      <dgm:spPr/>
    </dgm:pt>
    <dgm:pt modelId="{0109CF74-8EBE-4F68-9785-CB32DC3DB4F7}" type="pres">
      <dgm:prSet presAssocID="{064E0EC7-BE93-4082-83FA-977FCD5D1589}" presName="vert1" presStyleCnt="0"/>
      <dgm:spPr/>
    </dgm:pt>
  </dgm:ptLst>
  <dgm:cxnLst>
    <dgm:cxn modelId="{03240C1F-7209-4F23-BA64-D9B502DF00BA}" srcId="{AB2054AE-8A5C-4AE8-99B7-B984DE205F4A}" destId="{5E543FC1-D4F0-43AB-AB6F-B3F4805CD44E}" srcOrd="4" destOrd="0" parTransId="{069F53A0-186C-493A-9D08-22D765692F3B}" sibTransId="{17DBF058-C1BE-49DB-9A13-65548A0B09F1}"/>
    <dgm:cxn modelId="{09F7581F-3044-4307-94EF-B10A438560E9}" type="presOf" srcId="{064E0EC7-BE93-4082-83FA-977FCD5D1589}" destId="{42DEF960-DB57-4530-B76B-79C953E8EC5D}" srcOrd="0" destOrd="0" presId="urn:microsoft.com/office/officeart/2008/layout/LinedList"/>
    <dgm:cxn modelId="{B9AE8E30-2CD8-4F00-873B-BF77FD59A9F2}" type="presOf" srcId="{5E543FC1-D4F0-43AB-AB6F-B3F4805CD44E}" destId="{5F0CB5B6-F3B7-4D40-8EA7-1E0A90EE7DEB}" srcOrd="0" destOrd="0" presId="urn:microsoft.com/office/officeart/2008/layout/LinedList"/>
    <dgm:cxn modelId="{CF83A834-017B-4623-8BCA-0BC8179086F9}" type="presOf" srcId="{006826D4-CC34-4B47-80AE-E71774C4B293}" destId="{E919ECE5-B8A0-401B-8FE2-CBCB5A040D69}" srcOrd="0" destOrd="0" presId="urn:microsoft.com/office/officeart/2008/layout/LinedList"/>
    <dgm:cxn modelId="{D0CC7F3F-DC3F-4131-A91A-5E5858287324}" type="presOf" srcId="{082FD3E4-62EC-440F-AC37-927750693C96}" destId="{7C2BA199-E453-471E-AC13-CD185E795E1C}" srcOrd="0" destOrd="0" presId="urn:microsoft.com/office/officeart/2008/layout/LinedList"/>
    <dgm:cxn modelId="{93A2F942-6FA1-4829-A6FE-EDF45AD2AA32}" srcId="{AB2054AE-8A5C-4AE8-99B7-B984DE205F4A}" destId="{082FD3E4-62EC-440F-AC37-927750693C96}" srcOrd="2" destOrd="0" parTransId="{15F7E5E8-E61E-45B7-9C06-DBFC3502F012}" sibTransId="{568E819F-8079-4477-AC91-4D860CB21AB0}"/>
    <dgm:cxn modelId="{0370F646-0E8C-489C-898A-46ABAB96D7F6}" srcId="{AB2054AE-8A5C-4AE8-99B7-B984DE205F4A}" destId="{8F505F5F-F361-4703-91EF-1EBED0CAEE09}" srcOrd="1" destOrd="0" parTransId="{05D2B47F-E951-44CC-A61F-EA4F7A2E10AA}" sibTransId="{AC85954D-3D35-4242-8A1F-12335CE6C9B0}"/>
    <dgm:cxn modelId="{F5196951-1D56-4121-806C-A684C9493502}" srcId="{AB2054AE-8A5C-4AE8-99B7-B984DE205F4A}" destId="{724D1FE2-8ECC-4AE8-BF05-AE55DBA85548}" srcOrd="3" destOrd="0" parTransId="{0B185A9D-5EE3-4AAB-9BDD-B1C6FCC5AE19}" sibTransId="{E4A8E207-364B-4584-BD20-E00F6BF2CA36}"/>
    <dgm:cxn modelId="{15EE715E-DBDB-40C0-8FD2-FDAC4F37BF51}" type="presOf" srcId="{8F505F5F-F361-4703-91EF-1EBED0CAEE09}" destId="{A635556A-6310-4E90-9890-D4A6D54B454A}" srcOrd="0" destOrd="0" presId="urn:microsoft.com/office/officeart/2008/layout/LinedList"/>
    <dgm:cxn modelId="{87846361-3023-4416-8F9A-02C6E177634B}" type="presOf" srcId="{724D1FE2-8ECC-4AE8-BF05-AE55DBA85548}" destId="{6A431985-053C-4321-9182-820DF524C96E}" srcOrd="0" destOrd="0" presId="urn:microsoft.com/office/officeart/2008/layout/LinedList"/>
    <dgm:cxn modelId="{2139A67D-19D9-454C-891C-13D1C3ACDC2E}" srcId="{AB2054AE-8A5C-4AE8-99B7-B984DE205F4A}" destId="{006826D4-CC34-4B47-80AE-E71774C4B293}" srcOrd="0" destOrd="0" parTransId="{A4DD27D7-64CD-4306-B689-B1E1C0A32EA8}" sibTransId="{37980DC6-920A-4495-ADAE-7DBDAEEE98BE}"/>
    <dgm:cxn modelId="{81FBA89D-2270-40EE-AF52-EC2EAB5C0BB7}" srcId="{AB2054AE-8A5C-4AE8-99B7-B984DE205F4A}" destId="{064E0EC7-BE93-4082-83FA-977FCD5D1589}" srcOrd="5" destOrd="0" parTransId="{35F4BB5C-1F0A-4E18-8D44-635C1F436521}" sibTransId="{C2D61293-CDED-4211-B593-77983615EC30}"/>
    <dgm:cxn modelId="{F7E868EE-C3EB-4036-B3C5-6310C007EE5C}" type="presOf" srcId="{AB2054AE-8A5C-4AE8-99B7-B984DE205F4A}" destId="{03230D1E-315D-4590-B808-654A1D70FFF0}" srcOrd="0" destOrd="0" presId="urn:microsoft.com/office/officeart/2008/layout/LinedList"/>
    <dgm:cxn modelId="{ED31A43D-CF40-412E-980C-6E89BF2645E1}" type="presParOf" srcId="{03230D1E-315D-4590-B808-654A1D70FFF0}" destId="{806A7CF9-2794-45D9-AFD4-66CBEE9A24DB}" srcOrd="0" destOrd="0" presId="urn:microsoft.com/office/officeart/2008/layout/LinedList"/>
    <dgm:cxn modelId="{35291E88-0607-4D40-9111-2D977BE3E152}" type="presParOf" srcId="{03230D1E-315D-4590-B808-654A1D70FFF0}" destId="{A59BCFDE-EA73-4925-8BD4-77F658B70107}" srcOrd="1" destOrd="0" presId="urn:microsoft.com/office/officeart/2008/layout/LinedList"/>
    <dgm:cxn modelId="{08D1676D-6C79-4DF5-9D0B-9E6293E892AA}" type="presParOf" srcId="{A59BCFDE-EA73-4925-8BD4-77F658B70107}" destId="{E919ECE5-B8A0-401B-8FE2-CBCB5A040D69}" srcOrd="0" destOrd="0" presId="urn:microsoft.com/office/officeart/2008/layout/LinedList"/>
    <dgm:cxn modelId="{DE75D722-79E7-4CF6-9A65-19C55C583D7B}" type="presParOf" srcId="{A59BCFDE-EA73-4925-8BD4-77F658B70107}" destId="{92C2C4F7-C465-46CB-A794-84910DCC6199}" srcOrd="1" destOrd="0" presId="urn:microsoft.com/office/officeart/2008/layout/LinedList"/>
    <dgm:cxn modelId="{B6D136AD-D118-45A9-A59D-4E92F2AD327B}" type="presParOf" srcId="{03230D1E-315D-4590-B808-654A1D70FFF0}" destId="{7BC32A56-FDC0-4FC0-975E-C9B13B9B59A1}" srcOrd="2" destOrd="0" presId="urn:microsoft.com/office/officeart/2008/layout/LinedList"/>
    <dgm:cxn modelId="{4876F0E6-23B1-4B33-9062-16D90E1FE0CF}" type="presParOf" srcId="{03230D1E-315D-4590-B808-654A1D70FFF0}" destId="{3F19E1DD-5B57-4254-8AAD-0A20B68284E8}" srcOrd="3" destOrd="0" presId="urn:microsoft.com/office/officeart/2008/layout/LinedList"/>
    <dgm:cxn modelId="{6A86494D-118D-4C86-A068-E124F227FC55}" type="presParOf" srcId="{3F19E1DD-5B57-4254-8AAD-0A20B68284E8}" destId="{A635556A-6310-4E90-9890-D4A6D54B454A}" srcOrd="0" destOrd="0" presId="urn:microsoft.com/office/officeart/2008/layout/LinedList"/>
    <dgm:cxn modelId="{8B874735-95A4-4110-9EED-6251B2A8C38B}" type="presParOf" srcId="{3F19E1DD-5B57-4254-8AAD-0A20B68284E8}" destId="{9EA29EF5-2FB6-4050-8C4B-0F48228633DD}" srcOrd="1" destOrd="0" presId="urn:microsoft.com/office/officeart/2008/layout/LinedList"/>
    <dgm:cxn modelId="{5CB9F308-A7ED-4962-8591-C658DE67FCC9}" type="presParOf" srcId="{03230D1E-315D-4590-B808-654A1D70FFF0}" destId="{7786F2E5-B151-474A-B70E-66D15636E095}" srcOrd="4" destOrd="0" presId="urn:microsoft.com/office/officeart/2008/layout/LinedList"/>
    <dgm:cxn modelId="{BDE21CF8-3014-49DD-B2FA-90369AB88473}" type="presParOf" srcId="{03230D1E-315D-4590-B808-654A1D70FFF0}" destId="{18636C20-9B9B-4A83-880A-F84DEEDB62C1}" srcOrd="5" destOrd="0" presId="urn:microsoft.com/office/officeart/2008/layout/LinedList"/>
    <dgm:cxn modelId="{690C0ADA-BA76-440D-AAE9-318E7C13005D}" type="presParOf" srcId="{18636C20-9B9B-4A83-880A-F84DEEDB62C1}" destId="{7C2BA199-E453-471E-AC13-CD185E795E1C}" srcOrd="0" destOrd="0" presId="urn:microsoft.com/office/officeart/2008/layout/LinedList"/>
    <dgm:cxn modelId="{E9FB7DFB-8790-45A1-8EB3-C04F4F1C0E01}" type="presParOf" srcId="{18636C20-9B9B-4A83-880A-F84DEEDB62C1}" destId="{35E313C1-1BE4-4D87-9DD0-9714AF9A5D8D}" srcOrd="1" destOrd="0" presId="urn:microsoft.com/office/officeart/2008/layout/LinedList"/>
    <dgm:cxn modelId="{A3CAF030-8561-4235-945D-81D7632962A7}" type="presParOf" srcId="{03230D1E-315D-4590-B808-654A1D70FFF0}" destId="{8A0C90E1-CC40-4734-95FA-ABEE30688D26}" srcOrd="6" destOrd="0" presId="urn:microsoft.com/office/officeart/2008/layout/LinedList"/>
    <dgm:cxn modelId="{B0DAAA89-C3EB-4302-B305-8EE983538053}" type="presParOf" srcId="{03230D1E-315D-4590-B808-654A1D70FFF0}" destId="{15477CDB-925B-4A65-BB14-575587DEAFDE}" srcOrd="7" destOrd="0" presId="urn:microsoft.com/office/officeart/2008/layout/LinedList"/>
    <dgm:cxn modelId="{C63074E8-AC20-43AE-9180-6076A2CCB631}" type="presParOf" srcId="{15477CDB-925B-4A65-BB14-575587DEAFDE}" destId="{6A431985-053C-4321-9182-820DF524C96E}" srcOrd="0" destOrd="0" presId="urn:microsoft.com/office/officeart/2008/layout/LinedList"/>
    <dgm:cxn modelId="{ACA75847-8105-4A23-B4D3-036117329E5F}" type="presParOf" srcId="{15477CDB-925B-4A65-BB14-575587DEAFDE}" destId="{E1DF8ADD-D34A-42F0-9953-C2EC600C707B}" srcOrd="1" destOrd="0" presId="urn:microsoft.com/office/officeart/2008/layout/LinedList"/>
    <dgm:cxn modelId="{A287456F-28C5-475D-ADF5-7D94583C2EDE}" type="presParOf" srcId="{03230D1E-315D-4590-B808-654A1D70FFF0}" destId="{49ADD1AC-B45E-4913-9B70-D03615F6994C}" srcOrd="8" destOrd="0" presId="urn:microsoft.com/office/officeart/2008/layout/LinedList"/>
    <dgm:cxn modelId="{84177FFE-449C-4CB5-8F64-E068305F1335}" type="presParOf" srcId="{03230D1E-315D-4590-B808-654A1D70FFF0}" destId="{AC105F25-78EF-4025-8D34-07AD27B5C921}" srcOrd="9" destOrd="0" presId="urn:microsoft.com/office/officeart/2008/layout/LinedList"/>
    <dgm:cxn modelId="{B91D9268-CE3E-4D00-88C9-EBB2E523C7C3}" type="presParOf" srcId="{AC105F25-78EF-4025-8D34-07AD27B5C921}" destId="{5F0CB5B6-F3B7-4D40-8EA7-1E0A90EE7DEB}" srcOrd="0" destOrd="0" presId="urn:microsoft.com/office/officeart/2008/layout/LinedList"/>
    <dgm:cxn modelId="{93386C11-78A3-4BE6-BA69-C7CF5C2399B9}" type="presParOf" srcId="{AC105F25-78EF-4025-8D34-07AD27B5C921}" destId="{334AB6BB-2B12-461B-A97D-25C9439D181F}" srcOrd="1" destOrd="0" presId="urn:microsoft.com/office/officeart/2008/layout/LinedList"/>
    <dgm:cxn modelId="{A638EABE-FB47-43F7-AEB0-D3E3AC071DFF}" type="presParOf" srcId="{03230D1E-315D-4590-B808-654A1D70FFF0}" destId="{5FF7C6EC-F077-4AFE-9084-713E1B749FD3}" srcOrd="10" destOrd="0" presId="urn:microsoft.com/office/officeart/2008/layout/LinedList"/>
    <dgm:cxn modelId="{84225E65-E1B3-45CD-90B5-A25E16AC9CF1}" type="presParOf" srcId="{03230D1E-315D-4590-B808-654A1D70FFF0}" destId="{A94781D9-F7F9-4F39-8364-75E7C9E57E65}" srcOrd="11" destOrd="0" presId="urn:microsoft.com/office/officeart/2008/layout/LinedList"/>
    <dgm:cxn modelId="{AE7A8553-68C2-4F9D-93C2-4D0BE057745B}" type="presParOf" srcId="{A94781D9-F7F9-4F39-8364-75E7C9E57E65}" destId="{42DEF960-DB57-4530-B76B-79C953E8EC5D}" srcOrd="0" destOrd="0" presId="urn:microsoft.com/office/officeart/2008/layout/LinedList"/>
    <dgm:cxn modelId="{57BC1951-04EC-4648-9D63-2F841DA5EEEA}" type="presParOf" srcId="{A94781D9-F7F9-4F39-8364-75E7C9E57E65}" destId="{0109CF74-8EBE-4F68-9785-CB32DC3DB4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2054AE-8A5C-4AE8-99B7-B984DE205F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06826D4-CC34-4B47-80AE-E71774C4B293}">
      <dgm:prSet custT="1"/>
      <dgm:spPr/>
      <dgm:t>
        <a:bodyPr/>
        <a:lstStyle/>
        <a:p>
          <a:pPr algn="just">
            <a:spcBef>
              <a:spcPts val="0"/>
            </a:spcBef>
            <a:spcAft>
              <a:spcPts val="0"/>
            </a:spcAft>
          </a:pPr>
          <a:r>
            <a:rPr lang="en-ZA" sz="2000" dirty="0">
              <a:latin typeface="Arial" panose="020B0604020202020204" pitchFamily="34" charset="0"/>
              <a:cs typeface="Arial" panose="020B0604020202020204" pitchFamily="34" charset="0"/>
            </a:rPr>
            <a:t>Monitoring Year-end preparations through the OPCA PCC.</a:t>
          </a:r>
          <a:endParaRPr lang="en-US" sz="2000" dirty="0">
            <a:latin typeface="Arial" panose="020B0604020202020204" pitchFamily="34" charset="0"/>
            <a:cs typeface="Arial" panose="020B0604020202020204" pitchFamily="34" charset="0"/>
          </a:endParaRPr>
        </a:p>
      </dgm:t>
    </dgm:pt>
    <dgm:pt modelId="{A4DD27D7-64CD-4306-B689-B1E1C0A32EA8}" type="parTrans" cxnId="{2139A67D-19D9-454C-891C-13D1C3ACDC2E}">
      <dgm:prSet/>
      <dgm:spPr/>
      <dgm:t>
        <a:bodyPr/>
        <a:lstStyle/>
        <a:p>
          <a:pPr algn="just">
            <a:spcBef>
              <a:spcPts val="0"/>
            </a:spcBef>
            <a:spcAft>
              <a:spcPts val="0"/>
            </a:spcAft>
          </a:pPr>
          <a:endParaRPr lang="en-US" sz="2000">
            <a:latin typeface="Arial" panose="020B0604020202020204" pitchFamily="34" charset="0"/>
            <a:cs typeface="Arial" panose="020B0604020202020204" pitchFamily="34" charset="0"/>
          </a:endParaRPr>
        </a:p>
      </dgm:t>
    </dgm:pt>
    <dgm:pt modelId="{37980DC6-920A-4495-ADAE-7DBDAEEE98BE}" type="sibTrans" cxnId="{2139A67D-19D9-454C-891C-13D1C3ACDC2E}">
      <dgm:prSet/>
      <dgm:spPr/>
      <dgm:t>
        <a:bodyPr/>
        <a:lstStyle/>
        <a:p>
          <a:pPr algn="just">
            <a:spcBef>
              <a:spcPts val="0"/>
            </a:spcBef>
            <a:spcAft>
              <a:spcPts val="0"/>
            </a:spcAft>
          </a:pPr>
          <a:endParaRPr lang="en-US" sz="2000">
            <a:latin typeface="Arial" panose="020B0604020202020204" pitchFamily="34" charset="0"/>
            <a:cs typeface="Arial" panose="020B0604020202020204" pitchFamily="34" charset="0"/>
          </a:endParaRPr>
        </a:p>
      </dgm:t>
    </dgm:pt>
    <dgm:pt modelId="{BE41E28E-6C94-45A1-A27F-55C1514D173E}">
      <dgm:prSet custT="1"/>
      <dgm:spPr/>
      <dgm:t>
        <a:bodyPr/>
        <a:lstStyle/>
        <a:p>
          <a:pPr algn="just">
            <a:spcBef>
              <a:spcPts val="0"/>
            </a:spcBef>
            <a:spcAft>
              <a:spcPts val="0"/>
            </a:spcAft>
          </a:pPr>
          <a:r>
            <a:rPr lang="en-ZA" sz="2000" dirty="0">
              <a:latin typeface="Arial" panose="020B0604020202020204" pitchFamily="34" charset="0"/>
              <a:cs typeface="Arial" panose="020B0604020202020204" pitchFamily="34" charset="0"/>
            </a:rPr>
            <a:t>Review of accounting policies in targeted municipalities.</a:t>
          </a:r>
          <a:endParaRPr lang="en-US" sz="2000" dirty="0">
            <a:latin typeface="Arial" panose="020B0604020202020204" pitchFamily="34" charset="0"/>
            <a:cs typeface="Arial" panose="020B0604020202020204" pitchFamily="34" charset="0"/>
          </a:endParaRPr>
        </a:p>
      </dgm:t>
    </dgm:pt>
    <dgm:pt modelId="{A7E3D491-25C3-4C54-BE6F-7F9A951ABB6F}" type="parTrans" cxnId="{F43E1D40-6E82-45A5-ACC3-36918729A4A0}">
      <dgm:prSet/>
      <dgm:spPr/>
      <dgm:t>
        <a:bodyPr/>
        <a:lstStyle/>
        <a:p>
          <a:endParaRPr lang="en-ZA"/>
        </a:p>
      </dgm:t>
    </dgm:pt>
    <dgm:pt modelId="{99A87DA5-93B6-4E98-B690-96A86B3AB4DC}" type="sibTrans" cxnId="{F43E1D40-6E82-45A5-ACC3-36918729A4A0}">
      <dgm:prSet/>
      <dgm:spPr/>
      <dgm:t>
        <a:bodyPr/>
        <a:lstStyle/>
        <a:p>
          <a:endParaRPr lang="en-ZA"/>
        </a:p>
      </dgm:t>
    </dgm:pt>
    <dgm:pt modelId="{586BC518-4F19-4DAD-B5EB-1DF33D0D625A}">
      <dgm:prSet custT="1"/>
      <dgm:spPr/>
      <dgm:t>
        <a:bodyPr/>
        <a:lstStyle/>
        <a:p>
          <a:pPr algn="just">
            <a:spcBef>
              <a:spcPts val="0"/>
            </a:spcBef>
            <a:spcAft>
              <a:spcPts val="0"/>
            </a:spcAft>
          </a:pPr>
          <a:r>
            <a:rPr lang="en-ZA" sz="2000" dirty="0">
              <a:latin typeface="Arial" panose="020B0604020202020204" pitchFamily="34" charset="0"/>
              <a:cs typeface="Arial" panose="020B0604020202020204" pitchFamily="34" charset="0"/>
            </a:rPr>
            <a:t>High level  and in-depth </a:t>
          </a:r>
          <a:r>
            <a:rPr lang="en-US" sz="2000" dirty="0">
              <a:latin typeface="Arial" panose="020B0604020202020204" pitchFamily="34" charset="0"/>
              <a:cs typeface="Arial" panose="020B0604020202020204" pitchFamily="34" charset="0"/>
            </a:rPr>
            <a:t>technical reviews of the AFS and asset registers before submission to the AG in targeted municipalities.</a:t>
          </a:r>
        </a:p>
      </dgm:t>
    </dgm:pt>
    <dgm:pt modelId="{61CDF704-DD02-44A2-AAE0-0C39DAADD619}" type="parTrans" cxnId="{F1157C3F-E69D-4106-9CA6-0EE639D41A69}">
      <dgm:prSet/>
      <dgm:spPr/>
      <dgm:t>
        <a:bodyPr/>
        <a:lstStyle/>
        <a:p>
          <a:endParaRPr lang="en-ZA"/>
        </a:p>
      </dgm:t>
    </dgm:pt>
    <dgm:pt modelId="{9FAC6476-D1C9-4520-A492-044F625395B4}" type="sibTrans" cxnId="{F1157C3F-E69D-4106-9CA6-0EE639D41A69}">
      <dgm:prSet/>
      <dgm:spPr/>
      <dgm:t>
        <a:bodyPr/>
        <a:lstStyle/>
        <a:p>
          <a:endParaRPr lang="en-ZA"/>
        </a:p>
      </dgm:t>
    </dgm:pt>
    <dgm:pt modelId="{9244E1CB-0763-40D9-95AA-FA319B6645E4}">
      <dgm:prSet custT="1"/>
      <dgm:spPr/>
      <dgm:t>
        <a:bodyPr/>
        <a:lstStyle/>
        <a:p>
          <a:pPr algn="just">
            <a:spcBef>
              <a:spcPts val="0"/>
            </a:spcBef>
            <a:spcAft>
              <a:spcPts val="0"/>
            </a:spcAft>
          </a:pPr>
          <a:r>
            <a:rPr lang="en-US" sz="2000" dirty="0">
              <a:latin typeface="Arial" panose="020B0604020202020204" pitchFamily="34" charset="0"/>
              <a:cs typeface="Arial" panose="020B0604020202020204" pitchFamily="34" charset="0"/>
            </a:rPr>
            <a:t>Provision of additional capacity to develop sound Audit Response Plans to address Auditor General issues. </a:t>
          </a:r>
        </a:p>
      </dgm:t>
    </dgm:pt>
    <dgm:pt modelId="{0C7E392D-5E37-4B5A-83B0-CFC1E00A8642}" type="parTrans" cxnId="{975D5E6C-F83B-4F68-814F-69820F60169E}">
      <dgm:prSet/>
      <dgm:spPr/>
      <dgm:t>
        <a:bodyPr/>
        <a:lstStyle/>
        <a:p>
          <a:endParaRPr lang="en-ZA"/>
        </a:p>
      </dgm:t>
    </dgm:pt>
    <dgm:pt modelId="{17EE7527-5808-4E34-8968-6ABBA260F284}" type="sibTrans" cxnId="{975D5E6C-F83B-4F68-814F-69820F60169E}">
      <dgm:prSet/>
      <dgm:spPr/>
      <dgm:t>
        <a:bodyPr/>
        <a:lstStyle/>
        <a:p>
          <a:endParaRPr lang="en-ZA"/>
        </a:p>
      </dgm:t>
    </dgm:pt>
    <dgm:pt modelId="{8A25EA9D-1AA9-4F60-9F36-C7F787EE2323}">
      <dgm:prSet custT="1"/>
      <dgm:spPr/>
      <dgm:t>
        <a:bodyPr/>
        <a:lstStyle/>
        <a:p>
          <a:pPr algn="just">
            <a:spcBef>
              <a:spcPts val="0"/>
            </a:spcBef>
            <a:spcAft>
              <a:spcPts val="0"/>
            </a:spcAft>
          </a:pPr>
          <a:r>
            <a:rPr lang="en-US" sz="2000" dirty="0">
              <a:latin typeface="Arial" panose="020B0604020202020204" pitchFamily="34" charset="0"/>
              <a:cs typeface="Arial" panose="020B0604020202020204" pitchFamily="34" charset="0"/>
            </a:rPr>
            <a:t>Support to ensure complete and accurate service delivery reporting as it relates to Audit of </a:t>
          </a:r>
          <a:r>
            <a:rPr lang="en-US" sz="2000">
              <a:latin typeface="Arial" panose="020B0604020202020204" pitchFamily="34" charset="0"/>
              <a:cs typeface="Arial" panose="020B0604020202020204" pitchFamily="34" charset="0"/>
            </a:rPr>
            <a:t>Pre-Determined Objectives.</a:t>
          </a:r>
          <a:endParaRPr lang="en-US" sz="2000" dirty="0">
            <a:latin typeface="Arial" panose="020B0604020202020204" pitchFamily="34" charset="0"/>
            <a:cs typeface="Arial" panose="020B0604020202020204" pitchFamily="34" charset="0"/>
          </a:endParaRPr>
        </a:p>
      </dgm:t>
    </dgm:pt>
    <dgm:pt modelId="{EAC20137-1A92-4130-B302-CC0A6841CF65}" type="parTrans" cxnId="{D11F5C1F-00A5-41EA-A493-E1BD3D2960E7}">
      <dgm:prSet/>
      <dgm:spPr/>
    </dgm:pt>
    <dgm:pt modelId="{0BC72B66-6680-43A6-9A83-22B1ED8D80AE}" type="sibTrans" cxnId="{D11F5C1F-00A5-41EA-A493-E1BD3D2960E7}">
      <dgm:prSet/>
      <dgm:spPr/>
    </dgm:pt>
    <dgm:pt modelId="{703730B4-200C-472E-B88D-941692F7986E}" type="pres">
      <dgm:prSet presAssocID="{AB2054AE-8A5C-4AE8-99B7-B984DE205F4A}" presName="linear" presStyleCnt="0">
        <dgm:presLayoutVars>
          <dgm:animLvl val="lvl"/>
          <dgm:resizeHandles val="exact"/>
        </dgm:presLayoutVars>
      </dgm:prSet>
      <dgm:spPr/>
    </dgm:pt>
    <dgm:pt modelId="{C76241A2-9BF5-4FA2-A98F-CBF11A38709C}" type="pres">
      <dgm:prSet presAssocID="{9244E1CB-0763-40D9-95AA-FA319B6645E4}" presName="parentText" presStyleLbl="node1" presStyleIdx="0" presStyleCnt="5">
        <dgm:presLayoutVars>
          <dgm:chMax val="0"/>
          <dgm:bulletEnabled val="1"/>
        </dgm:presLayoutVars>
      </dgm:prSet>
      <dgm:spPr/>
    </dgm:pt>
    <dgm:pt modelId="{E0DA7972-A684-41D1-B8F1-020612A4539A}" type="pres">
      <dgm:prSet presAssocID="{17EE7527-5808-4E34-8968-6ABBA260F284}" presName="spacer" presStyleCnt="0"/>
      <dgm:spPr/>
    </dgm:pt>
    <dgm:pt modelId="{AD759107-8C4A-407C-8A68-3694520AC940}" type="pres">
      <dgm:prSet presAssocID="{006826D4-CC34-4B47-80AE-E71774C4B293}" presName="parentText" presStyleLbl="node1" presStyleIdx="1" presStyleCnt="5">
        <dgm:presLayoutVars>
          <dgm:chMax val="0"/>
          <dgm:bulletEnabled val="1"/>
        </dgm:presLayoutVars>
      </dgm:prSet>
      <dgm:spPr/>
    </dgm:pt>
    <dgm:pt modelId="{B01BF4C2-6D4F-432A-8974-5B59A78DE29E}" type="pres">
      <dgm:prSet presAssocID="{37980DC6-920A-4495-ADAE-7DBDAEEE98BE}" presName="spacer" presStyleCnt="0"/>
      <dgm:spPr/>
    </dgm:pt>
    <dgm:pt modelId="{2CF79B9A-B083-4718-A444-31DA1E19097D}" type="pres">
      <dgm:prSet presAssocID="{BE41E28E-6C94-45A1-A27F-55C1514D173E}" presName="parentText" presStyleLbl="node1" presStyleIdx="2" presStyleCnt="5">
        <dgm:presLayoutVars>
          <dgm:chMax val="0"/>
          <dgm:bulletEnabled val="1"/>
        </dgm:presLayoutVars>
      </dgm:prSet>
      <dgm:spPr/>
    </dgm:pt>
    <dgm:pt modelId="{377C0A5D-35B8-450E-A389-AD93CA5399CC}" type="pres">
      <dgm:prSet presAssocID="{99A87DA5-93B6-4E98-B690-96A86B3AB4DC}" presName="spacer" presStyleCnt="0"/>
      <dgm:spPr/>
    </dgm:pt>
    <dgm:pt modelId="{F4A40771-E6FC-4B90-9D6D-862D814E54A2}" type="pres">
      <dgm:prSet presAssocID="{586BC518-4F19-4DAD-B5EB-1DF33D0D625A}" presName="parentText" presStyleLbl="node1" presStyleIdx="3" presStyleCnt="5">
        <dgm:presLayoutVars>
          <dgm:chMax val="0"/>
          <dgm:bulletEnabled val="1"/>
        </dgm:presLayoutVars>
      </dgm:prSet>
      <dgm:spPr/>
    </dgm:pt>
    <dgm:pt modelId="{28FB225D-E0C8-499C-838B-6E2AD0C74E49}" type="pres">
      <dgm:prSet presAssocID="{9FAC6476-D1C9-4520-A492-044F625395B4}" presName="spacer" presStyleCnt="0"/>
      <dgm:spPr/>
    </dgm:pt>
    <dgm:pt modelId="{F8F3F372-DCF5-470A-9147-F4E1818FE494}" type="pres">
      <dgm:prSet presAssocID="{8A25EA9D-1AA9-4F60-9F36-C7F787EE2323}" presName="parentText" presStyleLbl="node1" presStyleIdx="4" presStyleCnt="5" custAng="0">
        <dgm:presLayoutVars>
          <dgm:chMax val="0"/>
          <dgm:bulletEnabled val="1"/>
        </dgm:presLayoutVars>
      </dgm:prSet>
      <dgm:spPr/>
    </dgm:pt>
  </dgm:ptLst>
  <dgm:cxnLst>
    <dgm:cxn modelId="{D11F5C1F-00A5-41EA-A493-E1BD3D2960E7}" srcId="{AB2054AE-8A5C-4AE8-99B7-B984DE205F4A}" destId="{8A25EA9D-1AA9-4F60-9F36-C7F787EE2323}" srcOrd="4" destOrd="0" parTransId="{EAC20137-1A92-4130-B302-CC0A6841CF65}" sibTransId="{0BC72B66-6680-43A6-9A83-22B1ED8D80AE}"/>
    <dgm:cxn modelId="{D8A5F82D-7D1A-442A-BBFA-A980BCE5A757}" type="presOf" srcId="{9244E1CB-0763-40D9-95AA-FA319B6645E4}" destId="{C76241A2-9BF5-4FA2-A98F-CBF11A38709C}" srcOrd="0" destOrd="0" presId="urn:microsoft.com/office/officeart/2005/8/layout/vList2"/>
    <dgm:cxn modelId="{7ADEC839-47EC-4DC4-AE54-7ABCE3EBECA1}" type="presOf" srcId="{BE41E28E-6C94-45A1-A27F-55C1514D173E}" destId="{2CF79B9A-B083-4718-A444-31DA1E19097D}" srcOrd="0" destOrd="0" presId="urn:microsoft.com/office/officeart/2005/8/layout/vList2"/>
    <dgm:cxn modelId="{F1157C3F-E69D-4106-9CA6-0EE639D41A69}" srcId="{AB2054AE-8A5C-4AE8-99B7-B984DE205F4A}" destId="{586BC518-4F19-4DAD-B5EB-1DF33D0D625A}" srcOrd="3" destOrd="0" parTransId="{61CDF704-DD02-44A2-AAE0-0C39DAADD619}" sibTransId="{9FAC6476-D1C9-4520-A492-044F625395B4}"/>
    <dgm:cxn modelId="{F43E1D40-6E82-45A5-ACC3-36918729A4A0}" srcId="{AB2054AE-8A5C-4AE8-99B7-B984DE205F4A}" destId="{BE41E28E-6C94-45A1-A27F-55C1514D173E}" srcOrd="2" destOrd="0" parTransId="{A7E3D491-25C3-4C54-BE6F-7F9A951ABB6F}" sibTransId="{99A87DA5-93B6-4E98-B690-96A86B3AB4DC}"/>
    <dgm:cxn modelId="{61B4634D-CCA8-4621-9F27-947784333AD1}" type="presOf" srcId="{AB2054AE-8A5C-4AE8-99B7-B984DE205F4A}" destId="{703730B4-200C-472E-B88D-941692F7986E}" srcOrd="0" destOrd="0" presId="urn:microsoft.com/office/officeart/2005/8/layout/vList2"/>
    <dgm:cxn modelId="{975D5E6C-F83B-4F68-814F-69820F60169E}" srcId="{AB2054AE-8A5C-4AE8-99B7-B984DE205F4A}" destId="{9244E1CB-0763-40D9-95AA-FA319B6645E4}" srcOrd="0" destOrd="0" parTransId="{0C7E392D-5E37-4B5A-83B0-CFC1E00A8642}" sibTransId="{17EE7527-5808-4E34-8968-6ABBA260F284}"/>
    <dgm:cxn modelId="{2139A67D-19D9-454C-891C-13D1C3ACDC2E}" srcId="{AB2054AE-8A5C-4AE8-99B7-B984DE205F4A}" destId="{006826D4-CC34-4B47-80AE-E71774C4B293}" srcOrd="1" destOrd="0" parTransId="{A4DD27D7-64CD-4306-B689-B1E1C0A32EA8}" sibTransId="{37980DC6-920A-4495-ADAE-7DBDAEEE98BE}"/>
    <dgm:cxn modelId="{39D74992-06AA-4CCE-9EE3-2EF8A3FAD7B7}" type="presOf" srcId="{006826D4-CC34-4B47-80AE-E71774C4B293}" destId="{AD759107-8C4A-407C-8A68-3694520AC940}" srcOrd="0" destOrd="0" presId="urn:microsoft.com/office/officeart/2005/8/layout/vList2"/>
    <dgm:cxn modelId="{CA2E8C99-3769-446B-9C18-85B38EF25958}" type="presOf" srcId="{8A25EA9D-1AA9-4F60-9F36-C7F787EE2323}" destId="{F8F3F372-DCF5-470A-9147-F4E1818FE494}" srcOrd="0" destOrd="0" presId="urn:microsoft.com/office/officeart/2005/8/layout/vList2"/>
    <dgm:cxn modelId="{1C3FA4D5-219C-46C7-ADF8-A86F6A06B8EC}" type="presOf" srcId="{586BC518-4F19-4DAD-B5EB-1DF33D0D625A}" destId="{F4A40771-E6FC-4B90-9D6D-862D814E54A2}" srcOrd="0" destOrd="0" presId="urn:microsoft.com/office/officeart/2005/8/layout/vList2"/>
    <dgm:cxn modelId="{30F8E6FC-A5CF-4266-87AA-35E8763D9DC8}" type="presParOf" srcId="{703730B4-200C-472E-B88D-941692F7986E}" destId="{C76241A2-9BF5-4FA2-A98F-CBF11A38709C}" srcOrd="0" destOrd="0" presId="urn:microsoft.com/office/officeart/2005/8/layout/vList2"/>
    <dgm:cxn modelId="{2EE63C2B-0A44-4BAF-8E44-7D1FC6971840}" type="presParOf" srcId="{703730B4-200C-472E-B88D-941692F7986E}" destId="{E0DA7972-A684-41D1-B8F1-020612A4539A}" srcOrd="1" destOrd="0" presId="urn:microsoft.com/office/officeart/2005/8/layout/vList2"/>
    <dgm:cxn modelId="{558DCC30-709C-4240-8A34-BEC303B3572A}" type="presParOf" srcId="{703730B4-200C-472E-B88D-941692F7986E}" destId="{AD759107-8C4A-407C-8A68-3694520AC940}" srcOrd="2" destOrd="0" presId="urn:microsoft.com/office/officeart/2005/8/layout/vList2"/>
    <dgm:cxn modelId="{8523D6E1-9CA6-4EA0-B529-00DED8C4D918}" type="presParOf" srcId="{703730B4-200C-472E-B88D-941692F7986E}" destId="{B01BF4C2-6D4F-432A-8974-5B59A78DE29E}" srcOrd="3" destOrd="0" presId="urn:microsoft.com/office/officeart/2005/8/layout/vList2"/>
    <dgm:cxn modelId="{E3E7B96D-AA6E-4AAB-983E-7AA349A2D2A9}" type="presParOf" srcId="{703730B4-200C-472E-B88D-941692F7986E}" destId="{2CF79B9A-B083-4718-A444-31DA1E19097D}" srcOrd="4" destOrd="0" presId="urn:microsoft.com/office/officeart/2005/8/layout/vList2"/>
    <dgm:cxn modelId="{6F2FD08B-8BF2-4D26-90DF-544E4F5006A2}" type="presParOf" srcId="{703730B4-200C-472E-B88D-941692F7986E}" destId="{377C0A5D-35B8-450E-A389-AD93CA5399CC}" srcOrd="5" destOrd="0" presId="urn:microsoft.com/office/officeart/2005/8/layout/vList2"/>
    <dgm:cxn modelId="{5D00FAD4-B3E1-4C73-839A-7515BCAC250B}" type="presParOf" srcId="{703730B4-200C-472E-B88D-941692F7986E}" destId="{F4A40771-E6FC-4B90-9D6D-862D814E54A2}" srcOrd="6" destOrd="0" presId="urn:microsoft.com/office/officeart/2005/8/layout/vList2"/>
    <dgm:cxn modelId="{43F79330-9B1E-4E14-9DC5-C2911B4CCE41}" type="presParOf" srcId="{703730B4-200C-472E-B88D-941692F7986E}" destId="{28FB225D-E0C8-499C-838B-6E2AD0C74E49}" srcOrd="7" destOrd="0" presId="urn:microsoft.com/office/officeart/2005/8/layout/vList2"/>
    <dgm:cxn modelId="{A8B81483-CF8C-4E5E-A227-ECD0F27A3262}" type="presParOf" srcId="{703730B4-200C-472E-B88D-941692F7986E}" destId="{F8F3F372-DCF5-470A-9147-F4E1818FE49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01FC87-6C72-4595-969E-146D8357D62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ZA"/>
        </a:p>
      </dgm:t>
    </dgm:pt>
    <dgm:pt modelId="{96ABD710-126D-4E06-A06E-B2B587CBB22D}">
      <dgm:prSet/>
      <dgm:spPr/>
      <dgm:t>
        <a:bodyPr/>
        <a:lstStyle/>
        <a:p>
          <a:r>
            <a:rPr lang="en-US" b="1" baseline="0" dirty="0"/>
            <a:t>The Department cooperates with Gauteng Provincial Government on all monitoring and support initiatives. For example:</a:t>
          </a:r>
          <a:endParaRPr lang="en-ZA" dirty="0"/>
        </a:p>
      </dgm:t>
    </dgm:pt>
    <dgm:pt modelId="{E04C0618-41F0-4AD2-826B-0C04616A3E9D}" type="parTrans" cxnId="{7646E513-3002-4B32-B2AF-1052A4D1D62A}">
      <dgm:prSet/>
      <dgm:spPr/>
      <dgm:t>
        <a:bodyPr/>
        <a:lstStyle/>
        <a:p>
          <a:endParaRPr lang="en-ZA"/>
        </a:p>
      </dgm:t>
    </dgm:pt>
    <dgm:pt modelId="{1AE1A1D2-4CCA-4EDB-A9B4-25DAA4917D5E}" type="sibTrans" cxnId="{7646E513-3002-4B32-B2AF-1052A4D1D62A}">
      <dgm:prSet/>
      <dgm:spPr/>
      <dgm:t>
        <a:bodyPr/>
        <a:lstStyle/>
        <a:p>
          <a:endParaRPr lang="en-ZA"/>
        </a:p>
      </dgm:t>
    </dgm:pt>
    <dgm:pt modelId="{AAB1C9C8-A73A-4F7D-BBC3-6D2B136FE25D}">
      <dgm:prSet/>
      <dgm:spPr/>
      <dgm:t>
        <a:bodyPr/>
        <a:lstStyle/>
        <a:p>
          <a:r>
            <a:rPr lang="en-US" dirty="0"/>
            <a:t>Revenue support: key focus on the implementation of the Government Debt strategy.</a:t>
          </a:r>
          <a:endParaRPr lang="en-ZA" dirty="0"/>
        </a:p>
      </dgm:t>
    </dgm:pt>
    <dgm:pt modelId="{715EE7B5-EC89-4EF2-B350-FC6DCC233939}" type="parTrans" cxnId="{9AFA4281-9B3A-4507-AF37-9A5E3B46EC20}">
      <dgm:prSet/>
      <dgm:spPr/>
      <dgm:t>
        <a:bodyPr/>
        <a:lstStyle/>
        <a:p>
          <a:endParaRPr lang="en-ZA"/>
        </a:p>
      </dgm:t>
    </dgm:pt>
    <dgm:pt modelId="{918D7236-FAB9-42C7-B591-121EA7F7517D}" type="sibTrans" cxnId="{9AFA4281-9B3A-4507-AF37-9A5E3B46EC20}">
      <dgm:prSet/>
      <dgm:spPr/>
      <dgm:t>
        <a:bodyPr/>
        <a:lstStyle/>
        <a:p>
          <a:endParaRPr lang="en-ZA"/>
        </a:p>
      </dgm:t>
    </dgm:pt>
    <dgm:pt modelId="{7674FF8D-D683-40E7-A572-2261AE88B1A6}">
      <dgm:prSet/>
      <dgm:spPr/>
      <dgm:t>
        <a:bodyPr/>
        <a:lstStyle/>
        <a:p>
          <a:r>
            <a:rPr lang="en-US"/>
            <a:t>Municipal Audit support.</a:t>
          </a:r>
          <a:endParaRPr lang="en-ZA"/>
        </a:p>
      </dgm:t>
    </dgm:pt>
    <dgm:pt modelId="{89C39472-12F9-4B3F-9E7E-A01F96E3ABAD}" type="parTrans" cxnId="{06C71B56-D74E-42F0-89E7-FD08E026B2F3}">
      <dgm:prSet/>
      <dgm:spPr/>
      <dgm:t>
        <a:bodyPr/>
        <a:lstStyle/>
        <a:p>
          <a:endParaRPr lang="en-ZA"/>
        </a:p>
      </dgm:t>
    </dgm:pt>
    <dgm:pt modelId="{0249C8FC-E111-48AE-87AE-5FCD385FB960}" type="sibTrans" cxnId="{06C71B56-D74E-42F0-89E7-FD08E026B2F3}">
      <dgm:prSet/>
      <dgm:spPr/>
      <dgm:t>
        <a:bodyPr/>
        <a:lstStyle/>
        <a:p>
          <a:endParaRPr lang="en-ZA"/>
        </a:p>
      </dgm:t>
    </dgm:pt>
    <dgm:pt modelId="{5D896F3D-A8FD-4215-91FF-94B9082BD990}">
      <dgm:prSet/>
      <dgm:spPr/>
      <dgm:t>
        <a:bodyPr/>
        <a:lstStyle/>
        <a:p>
          <a:r>
            <a:rPr lang="en-US"/>
            <a:t>CAPEX war room.</a:t>
          </a:r>
          <a:endParaRPr lang="en-ZA"/>
        </a:p>
      </dgm:t>
    </dgm:pt>
    <dgm:pt modelId="{3F2AE3B8-B7A7-44CE-9F92-311773721909}" type="parTrans" cxnId="{922BF6E5-8F13-48C8-90B9-83CB15C70B6E}">
      <dgm:prSet/>
      <dgm:spPr/>
      <dgm:t>
        <a:bodyPr/>
        <a:lstStyle/>
        <a:p>
          <a:endParaRPr lang="en-ZA"/>
        </a:p>
      </dgm:t>
    </dgm:pt>
    <dgm:pt modelId="{66190263-17EB-43B5-8931-A5A7E84D5453}" type="sibTrans" cxnId="{922BF6E5-8F13-48C8-90B9-83CB15C70B6E}">
      <dgm:prSet/>
      <dgm:spPr/>
      <dgm:t>
        <a:bodyPr/>
        <a:lstStyle/>
        <a:p>
          <a:endParaRPr lang="en-ZA"/>
        </a:p>
      </dgm:t>
    </dgm:pt>
    <dgm:pt modelId="{A76032E7-6FF3-43F0-8467-01E8BB6C6A6A}">
      <dgm:prSet/>
      <dgm:spPr/>
      <dgm:t>
        <a:bodyPr/>
        <a:lstStyle/>
        <a:p>
          <a:r>
            <a:rPr lang="en-US"/>
            <a:t>CFO forum.</a:t>
          </a:r>
          <a:endParaRPr lang="en-ZA"/>
        </a:p>
      </dgm:t>
    </dgm:pt>
    <dgm:pt modelId="{FBB7BD1E-F415-43EE-901B-404A27B5996C}" type="parTrans" cxnId="{A092BBDC-00BF-4162-9EF2-2A2BFB6DBA20}">
      <dgm:prSet/>
      <dgm:spPr/>
      <dgm:t>
        <a:bodyPr/>
        <a:lstStyle/>
        <a:p>
          <a:endParaRPr lang="en-ZA"/>
        </a:p>
      </dgm:t>
    </dgm:pt>
    <dgm:pt modelId="{179C833F-8990-4C81-B75C-B096C5E90EE8}" type="sibTrans" cxnId="{A092BBDC-00BF-4162-9EF2-2A2BFB6DBA20}">
      <dgm:prSet/>
      <dgm:spPr/>
      <dgm:t>
        <a:bodyPr/>
        <a:lstStyle/>
        <a:p>
          <a:endParaRPr lang="en-ZA"/>
        </a:p>
      </dgm:t>
    </dgm:pt>
    <dgm:pt modelId="{5DE5B6EC-9BA2-43DF-8F8D-6A72B43D97D6}" type="pres">
      <dgm:prSet presAssocID="{1C01FC87-6C72-4595-969E-146D8357D62E}" presName="vert0" presStyleCnt="0">
        <dgm:presLayoutVars>
          <dgm:dir/>
          <dgm:animOne val="branch"/>
          <dgm:animLvl val="lvl"/>
        </dgm:presLayoutVars>
      </dgm:prSet>
      <dgm:spPr/>
    </dgm:pt>
    <dgm:pt modelId="{9084BEAB-2568-4943-B9C6-C1DD4A0FA633}" type="pres">
      <dgm:prSet presAssocID="{96ABD710-126D-4E06-A06E-B2B587CBB22D}" presName="thickLine" presStyleLbl="alignNode1" presStyleIdx="0" presStyleCnt="1"/>
      <dgm:spPr/>
    </dgm:pt>
    <dgm:pt modelId="{7F06AE39-6370-41A2-AC19-1350A0C85C17}" type="pres">
      <dgm:prSet presAssocID="{96ABD710-126D-4E06-A06E-B2B587CBB22D}" presName="horz1" presStyleCnt="0"/>
      <dgm:spPr/>
    </dgm:pt>
    <dgm:pt modelId="{F1BA3782-06BA-4D07-B54F-4484EBF14333}" type="pres">
      <dgm:prSet presAssocID="{96ABD710-126D-4E06-A06E-B2B587CBB22D}" presName="tx1" presStyleLbl="revTx" presStyleIdx="0" presStyleCnt="5"/>
      <dgm:spPr/>
    </dgm:pt>
    <dgm:pt modelId="{0FCBF8DB-C299-4971-B819-52D788824C52}" type="pres">
      <dgm:prSet presAssocID="{96ABD710-126D-4E06-A06E-B2B587CBB22D}" presName="vert1" presStyleCnt="0"/>
      <dgm:spPr/>
    </dgm:pt>
    <dgm:pt modelId="{ADC5EE58-2410-4780-830E-FDED8915ED1E}" type="pres">
      <dgm:prSet presAssocID="{AAB1C9C8-A73A-4F7D-BBC3-6D2B136FE25D}" presName="vertSpace2a" presStyleCnt="0"/>
      <dgm:spPr/>
    </dgm:pt>
    <dgm:pt modelId="{67AC855A-0591-4063-8598-846EDBEA6C8A}" type="pres">
      <dgm:prSet presAssocID="{AAB1C9C8-A73A-4F7D-BBC3-6D2B136FE25D}" presName="horz2" presStyleCnt="0"/>
      <dgm:spPr/>
    </dgm:pt>
    <dgm:pt modelId="{5FEA119F-BBC4-4B12-84F3-3A1AC16F4F38}" type="pres">
      <dgm:prSet presAssocID="{AAB1C9C8-A73A-4F7D-BBC3-6D2B136FE25D}" presName="horzSpace2" presStyleCnt="0"/>
      <dgm:spPr/>
    </dgm:pt>
    <dgm:pt modelId="{C110FA12-B25B-41BF-A915-8B50326373C4}" type="pres">
      <dgm:prSet presAssocID="{AAB1C9C8-A73A-4F7D-BBC3-6D2B136FE25D}" presName="tx2" presStyleLbl="revTx" presStyleIdx="1" presStyleCnt="5"/>
      <dgm:spPr/>
    </dgm:pt>
    <dgm:pt modelId="{3B710E0E-76B3-4463-A3EC-29116A66866D}" type="pres">
      <dgm:prSet presAssocID="{AAB1C9C8-A73A-4F7D-BBC3-6D2B136FE25D}" presName="vert2" presStyleCnt="0"/>
      <dgm:spPr/>
    </dgm:pt>
    <dgm:pt modelId="{CBB9FE3A-0F33-4697-9769-47F8A3B73C3B}" type="pres">
      <dgm:prSet presAssocID="{AAB1C9C8-A73A-4F7D-BBC3-6D2B136FE25D}" presName="thinLine2b" presStyleLbl="callout" presStyleIdx="0" presStyleCnt="4"/>
      <dgm:spPr/>
    </dgm:pt>
    <dgm:pt modelId="{AF80A760-7B1E-43F7-B459-005681A287A9}" type="pres">
      <dgm:prSet presAssocID="{AAB1C9C8-A73A-4F7D-BBC3-6D2B136FE25D}" presName="vertSpace2b" presStyleCnt="0"/>
      <dgm:spPr/>
    </dgm:pt>
    <dgm:pt modelId="{8579201E-B561-4BC0-A547-584B99C6BAC1}" type="pres">
      <dgm:prSet presAssocID="{7674FF8D-D683-40E7-A572-2261AE88B1A6}" presName="horz2" presStyleCnt="0"/>
      <dgm:spPr/>
    </dgm:pt>
    <dgm:pt modelId="{721E37C0-938E-4C6C-B410-8329B2E0D82A}" type="pres">
      <dgm:prSet presAssocID="{7674FF8D-D683-40E7-A572-2261AE88B1A6}" presName="horzSpace2" presStyleCnt="0"/>
      <dgm:spPr/>
    </dgm:pt>
    <dgm:pt modelId="{DFA86808-366B-4C6E-B6BD-D447C32C65ED}" type="pres">
      <dgm:prSet presAssocID="{7674FF8D-D683-40E7-A572-2261AE88B1A6}" presName="tx2" presStyleLbl="revTx" presStyleIdx="2" presStyleCnt="5"/>
      <dgm:spPr/>
    </dgm:pt>
    <dgm:pt modelId="{474ECC30-46E8-439C-9E51-A5AC31DB1162}" type="pres">
      <dgm:prSet presAssocID="{7674FF8D-D683-40E7-A572-2261AE88B1A6}" presName="vert2" presStyleCnt="0"/>
      <dgm:spPr/>
    </dgm:pt>
    <dgm:pt modelId="{838261B2-8980-41DD-AFC6-59781AE086DD}" type="pres">
      <dgm:prSet presAssocID="{7674FF8D-D683-40E7-A572-2261AE88B1A6}" presName="thinLine2b" presStyleLbl="callout" presStyleIdx="1" presStyleCnt="4"/>
      <dgm:spPr/>
    </dgm:pt>
    <dgm:pt modelId="{396036C9-9C03-4321-854C-2595184E754E}" type="pres">
      <dgm:prSet presAssocID="{7674FF8D-D683-40E7-A572-2261AE88B1A6}" presName="vertSpace2b" presStyleCnt="0"/>
      <dgm:spPr/>
    </dgm:pt>
    <dgm:pt modelId="{0A78A9E4-4744-4D4C-9FA6-3935FD5EDA94}" type="pres">
      <dgm:prSet presAssocID="{5D896F3D-A8FD-4215-91FF-94B9082BD990}" presName="horz2" presStyleCnt="0"/>
      <dgm:spPr/>
    </dgm:pt>
    <dgm:pt modelId="{7984A785-A0F9-405B-9718-9A0611969FC9}" type="pres">
      <dgm:prSet presAssocID="{5D896F3D-A8FD-4215-91FF-94B9082BD990}" presName="horzSpace2" presStyleCnt="0"/>
      <dgm:spPr/>
    </dgm:pt>
    <dgm:pt modelId="{DA10B6F7-E898-4BD2-B79F-706429DC49C5}" type="pres">
      <dgm:prSet presAssocID="{5D896F3D-A8FD-4215-91FF-94B9082BD990}" presName="tx2" presStyleLbl="revTx" presStyleIdx="3" presStyleCnt="5"/>
      <dgm:spPr/>
    </dgm:pt>
    <dgm:pt modelId="{1638ACED-74A9-44A0-ABAD-8335214EF28D}" type="pres">
      <dgm:prSet presAssocID="{5D896F3D-A8FD-4215-91FF-94B9082BD990}" presName="vert2" presStyleCnt="0"/>
      <dgm:spPr/>
    </dgm:pt>
    <dgm:pt modelId="{F3FACFD5-F457-407A-8DCA-1AAB28C32679}" type="pres">
      <dgm:prSet presAssocID="{5D896F3D-A8FD-4215-91FF-94B9082BD990}" presName="thinLine2b" presStyleLbl="callout" presStyleIdx="2" presStyleCnt="4"/>
      <dgm:spPr/>
    </dgm:pt>
    <dgm:pt modelId="{39BCC0BA-E0B5-48C4-A728-D1C6D1B716DC}" type="pres">
      <dgm:prSet presAssocID="{5D896F3D-A8FD-4215-91FF-94B9082BD990}" presName="vertSpace2b" presStyleCnt="0"/>
      <dgm:spPr/>
    </dgm:pt>
    <dgm:pt modelId="{ABB519B1-58ED-4D65-AFD3-E49059459C1F}" type="pres">
      <dgm:prSet presAssocID="{A76032E7-6FF3-43F0-8467-01E8BB6C6A6A}" presName="horz2" presStyleCnt="0"/>
      <dgm:spPr/>
    </dgm:pt>
    <dgm:pt modelId="{58CB1FFA-9399-41C9-A7FB-837DCBE214E1}" type="pres">
      <dgm:prSet presAssocID="{A76032E7-6FF3-43F0-8467-01E8BB6C6A6A}" presName="horzSpace2" presStyleCnt="0"/>
      <dgm:spPr/>
    </dgm:pt>
    <dgm:pt modelId="{03EA2631-E634-446F-A643-71B618362E6C}" type="pres">
      <dgm:prSet presAssocID="{A76032E7-6FF3-43F0-8467-01E8BB6C6A6A}" presName="tx2" presStyleLbl="revTx" presStyleIdx="4" presStyleCnt="5"/>
      <dgm:spPr/>
    </dgm:pt>
    <dgm:pt modelId="{2EDC41FC-60CB-425E-B7FB-92EA00F2E850}" type="pres">
      <dgm:prSet presAssocID="{A76032E7-6FF3-43F0-8467-01E8BB6C6A6A}" presName="vert2" presStyleCnt="0"/>
      <dgm:spPr/>
    </dgm:pt>
    <dgm:pt modelId="{B3E28EF5-C3B7-4A1A-A76A-BFA0E81A3237}" type="pres">
      <dgm:prSet presAssocID="{A76032E7-6FF3-43F0-8467-01E8BB6C6A6A}" presName="thinLine2b" presStyleLbl="callout" presStyleIdx="3" presStyleCnt="4"/>
      <dgm:spPr/>
    </dgm:pt>
    <dgm:pt modelId="{62335BE4-7156-4032-B93E-8E6A657A3865}" type="pres">
      <dgm:prSet presAssocID="{A76032E7-6FF3-43F0-8467-01E8BB6C6A6A}" presName="vertSpace2b" presStyleCnt="0"/>
      <dgm:spPr/>
    </dgm:pt>
  </dgm:ptLst>
  <dgm:cxnLst>
    <dgm:cxn modelId="{0E7B5701-9961-4926-A192-75489DDCBFEC}" type="presOf" srcId="{AAB1C9C8-A73A-4F7D-BBC3-6D2B136FE25D}" destId="{C110FA12-B25B-41BF-A915-8B50326373C4}" srcOrd="0" destOrd="0" presId="urn:microsoft.com/office/officeart/2008/layout/LinedList"/>
    <dgm:cxn modelId="{3D2D7C05-3766-44C3-9541-ECC22F75F009}" type="presOf" srcId="{5D896F3D-A8FD-4215-91FF-94B9082BD990}" destId="{DA10B6F7-E898-4BD2-B79F-706429DC49C5}" srcOrd="0" destOrd="0" presId="urn:microsoft.com/office/officeart/2008/layout/LinedList"/>
    <dgm:cxn modelId="{7646E513-3002-4B32-B2AF-1052A4D1D62A}" srcId="{1C01FC87-6C72-4595-969E-146D8357D62E}" destId="{96ABD710-126D-4E06-A06E-B2B587CBB22D}" srcOrd="0" destOrd="0" parTransId="{E04C0618-41F0-4AD2-826B-0C04616A3E9D}" sibTransId="{1AE1A1D2-4CCA-4EDB-A9B4-25DAA4917D5E}"/>
    <dgm:cxn modelId="{06C71B56-D74E-42F0-89E7-FD08E026B2F3}" srcId="{96ABD710-126D-4E06-A06E-B2B587CBB22D}" destId="{7674FF8D-D683-40E7-A572-2261AE88B1A6}" srcOrd="1" destOrd="0" parTransId="{89C39472-12F9-4B3F-9E7E-A01F96E3ABAD}" sibTransId="{0249C8FC-E111-48AE-87AE-5FCD385FB960}"/>
    <dgm:cxn modelId="{71548B6F-93F3-48CC-9C44-1A8E4E1305EB}" type="presOf" srcId="{1C01FC87-6C72-4595-969E-146D8357D62E}" destId="{5DE5B6EC-9BA2-43DF-8F8D-6A72B43D97D6}" srcOrd="0" destOrd="0" presId="urn:microsoft.com/office/officeart/2008/layout/LinedList"/>
    <dgm:cxn modelId="{F85EBD7C-8273-4174-AD6F-10FED62B3D90}" type="presOf" srcId="{7674FF8D-D683-40E7-A572-2261AE88B1A6}" destId="{DFA86808-366B-4C6E-B6BD-D447C32C65ED}" srcOrd="0" destOrd="0" presId="urn:microsoft.com/office/officeart/2008/layout/LinedList"/>
    <dgm:cxn modelId="{9AFA4281-9B3A-4507-AF37-9A5E3B46EC20}" srcId="{96ABD710-126D-4E06-A06E-B2B587CBB22D}" destId="{AAB1C9C8-A73A-4F7D-BBC3-6D2B136FE25D}" srcOrd="0" destOrd="0" parTransId="{715EE7B5-EC89-4EF2-B350-FC6DCC233939}" sibTransId="{918D7236-FAB9-42C7-B591-121EA7F7517D}"/>
    <dgm:cxn modelId="{EEB2E381-09A4-4CD4-901D-4327AE5366D3}" type="presOf" srcId="{96ABD710-126D-4E06-A06E-B2B587CBB22D}" destId="{F1BA3782-06BA-4D07-B54F-4484EBF14333}" srcOrd="0" destOrd="0" presId="urn:microsoft.com/office/officeart/2008/layout/LinedList"/>
    <dgm:cxn modelId="{F9817ECC-4AA9-49E8-BC43-72DD1E65BEFF}" type="presOf" srcId="{A76032E7-6FF3-43F0-8467-01E8BB6C6A6A}" destId="{03EA2631-E634-446F-A643-71B618362E6C}" srcOrd="0" destOrd="0" presId="urn:microsoft.com/office/officeart/2008/layout/LinedList"/>
    <dgm:cxn modelId="{A092BBDC-00BF-4162-9EF2-2A2BFB6DBA20}" srcId="{96ABD710-126D-4E06-A06E-B2B587CBB22D}" destId="{A76032E7-6FF3-43F0-8467-01E8BB6C6A6A}" srcOrd="3" destOrd="0" parTransId="{FBB7BD1E-F415-43EE-901B-404A27B5996C}" sibTransId="{179C833F-8990-4C81-B75C-B096C5E90EE8}"/>
    <dgm:cxn modelId="{922BF6E5-8F13-48C8-90B9-83CB15C70B6E}" srcId="{96ABD710-126D-4E06-A06E-B2B587CBB22D}" destId="{5D896F3D-A8FD-4215-91FF-94B9082BD990}" srcOrd="2" destOrd="0" parTransId="{3F2AE3B8-B7A7-44CE-9F92-311773721909}" sibTransId="{66190263-17EB-43B5-8931-A5A7E84D5453}"/>
    <dgm:cxn modelId="{F62E3280-A1C0-4B76-8E05-AACE459B7FE8}" type="presParOf" srcId="{5DE5B6EC-9BA2-43DF-8F8D-6A72B43D97D6}" destId="{9084BEAB-2568-4943-B9C6-C1DD4A0FA633}" srcOrd="0" destOrd="0" presId="urn:microsoft.com/office/officeart/2008/layout/LinedList"/>
    <dgm:cxn modelId="{071A7317-38DD-4565-B10C-FA987E265DC9}" type="presParOf" srcId="{5DE5B6EC-9BA2-43DF-8F8D-6A72B43D97D6}" destId="{7F06AE39-6370-41A2-AC19-1350A0C85C17}" srcOrd="1" destOrd="0" presId="urn:microsoft.com/office/officeart/2008/layout/LinedList"/>
    <dgm:cxn modelId="{B82A8EA2-408E-4A03-8A8C-164694A630B7}" type="presParOf" srcId="{7F06AE39-6370-41A2-AC19-1350A0C85C17}" destId="{F1BA3782-06BA-4D07-B54F-4484EBF14333}" srcOrd="0" destOrd="0" presId="urn:microsoft.com/office/officeart/2008/layout/LinedList"/>
    <dgm:cxn modelId="{B00DD59D-573A-4BD8-9EBA-04EF606ACB14}" type="presParOf" srcId="{7F06AE39-6370-41A2-AC19-1350A0C85C17}" destId="{0FCBF8DB-C299-4971-B819-52D788824C52}" srcOrd="1" destOrd="0" presId="urn:microsoft.com/office/officeart/2008/layout/LinedList"/>
    <dgm:cxn modelId="{9C257A60-1D8F-43D8-B900-326E26C96721}" type="presParOf" srcId="{0FCBF8DB-C299-4971-B819-52D788824C52}" destId="{ADC5EE58-2410-4780-830E-FDED8915ED1E}" srcOrd="0" destOrd="0" presId="urn:microsoft.com/office/officeart/2008/layout/LinedList"/>
    <dgm:cxn modelId="{6F53F756-39DD-4E1A-9B26-2C6799EC7DCF}" type="presParOf" srcId="{0FCBF8DB-C299-4971-B819-52D788824C52}" destId="{67AC855A-0591-4063-8598-846EDBEA6C8A}" srcOrd="1" destOrd="0" presId="urn:microsoft.com/office/officeart/2008/layout/LinedList"/>
    <dgm:cxn modelId="{1B941E08-C279-49EE-81BF-1B1650E7922A}" type="presParOf" srcId="{67AC855A-0591-4063-8598-846EDBEA6C8A}" destId="{5FEA119F-BBC4-4B12-84F3-3A1AC16F4F38}" srcOrd="0" destOrd="0" presId="urn:microsoft.com/office/officeart/2008/layout/LinedList"/>
    <dgm:cxn modelId="{0181AD7B-A056-4FF8-ABC8-A3C262804907}" type="presParOf" srcId="{67AC855A-0591-4063-8598-846EDBEA6C8A}" destId="{C110FA12-B25B-41BF-A915-8B50326373C4}" srcOrd="1" destOrd="0" presId="urn:microsoft.com/office/officeart/2008/layout/LinedList"/>
    <dgm:cxn modelId="{D162B323-FF74-4941-B7CA-F6EA1E0F376E}" type="presParOf" srcId="{67AC855A-0591-4063-8598-846EDBEA6C8A}" destId="{3B710E0E-76B3-4463-A3EC-29116A66866D}" srcOrd="2" destOrd="0" presId="urn:microsoft.com/office/officeart/2008/layout/LinedList"/>
    <dgm:cxn modelId="{38A89B82-3FEA-4224-B669-B04583D0B6FD}" type="presParOf" srcId="{0FCBF8DB-C299-4971-B819-52D788824C52}" destId="{CBB9FE3A-0F33-4697-9769-47F8A3B73C3B}" srcOrd="2" destOrd="0" presId="urn:microsoft.com/office/officeart/2008/layout/LinedList"/>
    <dgm:cxn modelId="{FAA40C02-7C08-419D-9A04-6FB8287D4A87}" type="presParOf" srcId="{0FCBF8DB-C299-4971-B819-52D788824C52}" destId="{AF80A760-7B1E-43F7-B459-005681A287A9}" srcOrd="3" destOrd="0" presId="urn:microsoft.com/office/officeart/2008/layout/LinedList"/>
    <dgm:cxn modelId="{D9A42EDB-FE60-486B-B30B-2BF565D461AB}" type="presParOf" srcId="{0FCBF8DB-C299-4971-B819-52D788824C52}" destId="{8579201E-B561-4BC0-A547-584B99C6BAC1}" srcOrd="4" destOrd="0" presId="urn:microsoft.com/office/officeart/2008/layout/LinedList"/>
    <dgm:cxn modelId="{F7E95EED-9D6D-490A-89B7-449D4024ABD9}" type="presParOf" srcId="{8579201E-B561-4BC0-A547-584B99C6BAC1}" destId="{721E37C0-938E-4C6C-B410-8329B2E0D82A}" srcOrd="0" destOrd="0" presId="urn:microsoft.com/office/officeart/2008/layout/LinedList"/>
    <dgm:cxn modelId="{1813D13D-2854-473A-8F14-4BD7EF6BAAB6}" type="presParOf" srcId="{8579201E-B561-4BC0-A547-584B99C6BAC1}" destId="{DFA86808-366B-4C6E-B6BD-D447C32C65ED}" srcOrd="1" destOrd="0" presId="urn:microsoft.com/office/officeart/2008/layout/LinedList"/>
    <dgm:cxn modelId="{83EFF31D-64F1-4EAB-B52E-4B2A7BF65AC3}" type="presParOf" srcId="{8579201E-B561-4BC0-A547-584B99C6BAC1}" destId="{474ECC30-46E8-439C-9E51-A5AC31DB1162}" srcOrd="2" destOrd="0" presId="urn:microsoft.com/office/officeart/2008/layout/LinedList"/>
    <dgm:cxn modelId="{F0B552C7-29E5-4FF9-BEDA-5B5EF0FC9FB3}" type="presParOf" srcId="{0FCBF8DB-C299-4971-B819-52D788824C52}" destId="{838261B2-8980-41DD-AFC6-59781AE086DD}" srcOrd="5" destOrd="0" presId="urn:microsoft.com/office/officeart/2008/layout/LinedList"/>
    <dgm:cxn modelId="{8B353ACE-AD71-48BA-8BC8-248324E9CD7B}" type="presParOf" srcId="{0FCBF8DB-C299-4971-B819-52D788824C52}" destId="{396036C9-9C03-4321-854C-2595184E754E}" srcOrd="6" destOrd="0" presId="urn:microsoft.com/office/officeart/2008/layout/LinedList"/>
    <dgm:cxn modelId="{3B829660-1ECC-4465-BB22-53073456E9B4}" type="presParOf" srcId="{0FCBF8DB-C299-4971-B819-52D788824C52}" destId="{0A78A9E4-4744-4D4C-9FA6-3935FD5EDA94}" srcOrd="7" destOrd="0" presId="urn:microsoft.com/office/officeart/2008/layout/LinedList"/>
    <dgm:cxn modelId="{B33AC77B-D5A7-40B1-A7AE-416AE1DC9E27}" type="presParOf" srcId="{0A78A9E4-4744-4D4C-9FA6-3935FD5EDA94}" destId="{7984A785-A0F9-405B-9718-9A0611969FC9}" srcOrd="0" destOrd="0" presId="urn:microsoft.com/office/officeart/2008/layout/LinedList"/>
    <dgm:cxn modelId="{C353FC10-7044-4B67-9F13-6F8CDB9E3D1E}" type="presParOf" srcId="{0A78A9E4-4744-4D4C-9FA6-3935FD5EDA94}" destId="{DA10B6F7-E898-4BD2-B79F-706429DC49C5}" srcOrd="1" destOrd="0" presId="urn:microsoft.com/office/officeart/2008/layout/LinedList"/>
    <dgm:cxn modelId="{421FDCB2-DDCD-4EC9-A7FE-CFF7F393410E}" type="presParOf" srcId="{0A78A9E4-4744-4D4C-9FA6-3935FD5EDA94}" destId="{1638ACED-74A9-44A0-ABAD-8335214EF28D}" srcOrd="2" destOrd="0" presId="urn:microsoft.com/office/officeart/2008/layout/LinedList"/>
    <dgm:cxn modelId="{3608F460-5240-4A58-952F-A9DEDA68F591}" type="presParOf" srcId="{0FCBF8DB-C299-4971-B819-52D788824C52}" destId="{F3FACFD5-F457-407A-8DCA-1AAB28C32679}" srcOrd="8" destOrd="0" presId="urn:microsoft.com/office/officeart/2008/layout/LinedList"/>
    <dgm:cxn modelId="{5D390FB9-8B36-4743-9EA1-313CBA44300C}" type="presParOf" srcId="{0FCBF8DB-C299-4971-B819-52D788824C52}" destId="{39BCC0BA-E0B5-48C4-A728-D1C6D1B716DC}" srcOrd="9" destOrd="0" presId="urn:microsoft.com/office/officeart/2008/layout/LinedList"/>
    <dgm:cxn modelId="{52BFA419-A22E-4F81-A811-32B32AEECEB9}" type="presParOf" srcId="{0FCBF8DB-C299-4971-B819-52D788824C52}" destId="{ABB519B1-58ED-4D65-AFD3-E49059459C1F}" srcOrd="10" destOrd="0" presId="urn:microsoft.com/office/officeart/2008/layout/LinedList"/>
    <dgm:cxn modelId="{103B9D57-EA49-49BA-BD4B-B46806BA356B}" type="presParOf" srcId="{ABB519B1-58ED-4D65-AFD3-E49059459C1F}" destId="{58CB1FFA-9399-41C9-A7FB-837DCBE214E1}" srcOrd="0" destOrd="0" presId="urn:microsoft.com/office/officeart/2008/layout/LinedList"/>
    <dgm:cxn modelId="{E9BC9884-DDD0-45DB-AB05-E32DC309D4C0}" type="presParOf" srcId="{ABB519B1-58ED-4D65-AFD3-E49059459C1F}" destId="{03EA2631-E634-446F-A643-71B618362E6C}" srcOrd="1" destOrd="0" presId="urn:microsoft.com/office/officeart/2008/layout/LinedList"/>
    <dgm:cxn modelId="{ECF84DE1-14C6-490E-9FF5-C9E4A17368A9}" type="presParOf" srcId="{ABB519B1-58ED-4D65-AFD3-E49059459C1F}" destId="{2EDC41FC-60CB-425E-B7FB-92EA00F2E850}" srcOrd="2" destOrd="0" presId="urn:microsoft.com/office/officeart/2008/layout/LinedList"/>
    <dgm:cxn modelId="{1A133871-F598-4CB8-A7C4-26CD1C04274C}" type="presParOf" srcId="{0FCBF8DB-C299-4971-B819-52D788824C52}" destId="{B3E28EF5-C3B7-4A1A-A76A-BFA0E81A3237}" srcOrd="11" destOrd="0" presId="urn:microsoft.com/office/officeart/2008/layout/LinedList"/>
    <dgm:cxn modelId="{8AC9D6B1-8525-405B-98A3-DF1C3E34BCB3}" type="presParOf" srcId="{0FCBF8DB-C299-4971-B819-52D788824C52}" destId="{62335BE4-7156-4032-B93E-8E6A657A3865}"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1FEFE-2E4C-4C10-8D93-AAA6F677D858}"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DA5E7A3D-1A13-4D76-8C29-63FC4BE98A59}">
      <dgm:prSet custT="1"/>
      <dgm:spPr>
        <a:xfrm>
          <a:off x="194021" y="1153"/>
          <a:ext cx="1537168" cy="922301"/>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White Paper on Local Government, 1998</a:t>
          </a:r>
        </a:p>
      </dgm:t>
    </dgm:pt>
    <dgm:pt modelId="{41F825E7-AB1D-45FA-9D93-2D48D4BAD480}" type="parTrans" cxnId="{B50F5F18-D0AB-4B30-BDAA-2935028CC12F}">
      <dgm:prSet/>
      <dgm:spPr/>
      <dgm:t>
        <a:bodyPr/>
        <a:lstStyle/>
        <a:p>
          <a:endParaRPr lang="en-US" sz="4400">
            <a:effectLst>
              <a:outerShdw blurRad="38100" dist="38100" dir="2700000" algn="tl">
                <a:srgbClr val="000000">
                  <a:alpha val="43137"/>
                </a:srgbClr>
              </a:outerShdw>
            </a:effectLst>
          </a:endParaRPr>
        </a:p>
      </dgm:t>
    </dgm:pt>
    <dgm:pt modelId="{BA5BA321-A645-4E8D-9F10-748B55AF688A}" type="sibTrans" cxnId="{B50F5F18-D0AB-4B30-BDAA-2935028CC12F}">
      <dgm:prSet/>
      <dgm:spPr/>
      <dgm:t>
        <a:bodyPr/>
        <a:lstStyle/>
        <a:p>
          <a:endParaRPr lang="en-US" sz="4400">
            <a:effectLst>
              <a:outerShdw blurRad="38100" dist="38100" dir="2700000" algn="tl">
                <a:srgbClr val="000000">
                  <a:alpha val="43137"/>
                </a:srgbClr>
              </a:outerShdw>
            </a:effectLst>
          </a:endParaRPr>
        </a:p>
      </dgm:t>
    </dgm:pt>
    <dgm:pt modelId="{F07AA651-4C6D-4422-A323-B49E0C1AA164}">
      <dgm:prSet custT="1"/>
      <dgm:spPr>
        <a:xfrm>
          <a:off x="1853534" y="0"/>
          <a:ext cx="1537168" cy="922301"/>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Municipal Systems Act 32 of 2000</a:t>
          </a:r>
        </a:p>
      </dgm:t>
    </dgm:pt>
    <dgm:pt modelId="{4AE6159A-8399-408C-890C-E2101BBBF386}" type="parTrans" cxnId="{90AF7548-0C3C-49C3-BA60-057FD9CB4366}">
      <dgm:prSet/>
      <dgm:spPr/>
      <dgm:t>
        <a:bodyPr/>
        <a:lstStyle/>
        <a:p>
          <a:endParaRPr lang="en-US" sz="4400">
            <a:effectLst>
              <a:outerShdw blurRad="38100" dist="38100" dir="2700000" algn="tl">
                <a:srgbClr val="000000">
                  <a:alpha val="43137"/>
                </a:srgbClr>
              </a:outerShdw>
            </a:effectLst>
          </a:endParaRPr>
        </a:p>
      </dgm:t>
    </dgm:pt>
    <dgm:pt modelId="{F58286CE-8F87-41CF-BA41-3C3FD95F678E}" type="sibTrans" cxnId="{90AF7548-0C3C-49C3-BA60-057FD9CB4366}">
      <dgm:prSet/>
      <dgm:spPr/>
      <dgm:t>
        <a:bodyPr/>
        <a:lstStyle/>
        <a:p>
          <a:endParaRPr lang="en-US" sz="4400">
            <a:effectLst>
              <a:outerShdw blurRad="38100" dist="38100" dir="2700000" algn="tl">
                <a:srgbClr val="000000">
                  <a:alpha val="43137"/>
                </a:srgbClr>
              </a:outerShdw>
            </a:effectLst>
          </a:endParaRPr>
        </a:p>
      </dgm:t>
    </dgm:pt>
    <dgm:pt modelId="{DDAB6DA0-DB07-4F0A-BE49-4986AF48B933}">
      <dgm:prSet custT="1"/>
      <dgm:spPr>
        <a:xfrm>
          <a:off x="3410932" y="1153"/>
          <a:ext cx="1537168" cy="922301"/>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Local Government Structures Act 117 of 1998</a:t>
          </a:r>
        </a:p>
      </dgm:t>
    </dgm:pt>
    <dgm:pt modelId="{74FC77C6-4C1D-44C7-BF6D-373A164F54FF}" type="parTrans" cxnId="{3A2D4219-88C9-49C4-A95F-3CAE0E495A50}">
      <dgm:prSet/>
      <dgm:spPr/>
      <dgm:t>
        <a:bodyPr/>
        <a:lstStyle/>
        <a:p>
          <a:endParaRPr lang="en-US" sz="4400">
            <a:effectLst>
              <a:outerShdw blurRad="38100" dist="38100" dir="2700000" algn="tl">
                <a:srgbClr val="000000">
                  <a:alpha val="43137"/>
                </a:srgbClr>
              </a:outerShdw>
            </a:effectLst>
          </a:endParaRPr>
        </a:p>
      </dgm:t>
    </dgm:pt>
    <dgm:pt modelId="{C1B00D0C-9927-4314-95D8-60DBCDE465A0}" type="sibTrans" cxnId="{3A2D4219-88C9-49C4-A95F-3CAE0E495A50}">
      <dgm:prSet/>
      <dgm:spPr/>
      <dgm:t>
        <a:bodyPr/>
        <a:lstStyle/>
        <a:p>
          <a:endParaRPr lang="en-US" sz="4400">
            <a:effectLst>
              <a:outerShdw blurRad="38100" dist="38100" dir="2700000" algn="tl">
                <a:srgbClr val="000000">
                  <a:alpha val="43137"/>
                </a:srgbClr>
              </a:outerShdw>
            </a:effectLst>
          </a:endParaRPr>
        </a:p>
      </dgm:t>
    </dgm:pt>
    <dgm:pt modelId="{B4283E23-5592-4C0D-8727-F66B9904A315}">
      <dgm:prSet custT="1"/>
      <dgm:spPr>
        <a:xfrm>
          <a:off x="5026881" y="1153"/>
          <a:ext cx="1537168" cy="922301"/>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Municipal Finance Management Act, 2003</a:t>
          </a:r>
        </a:p>
      </dgm:t>
    </dgm:pt>
    <dgm:pt modelId="{A4D2E30C-F677-4C62-800A-47FA906649B7}" type="parTrans" cxnId="{0ADC5593-27E3-4C9C-9734-4511F16A9D1D}">
      <dgm:prSet/>
      <dgm:spPr/>
      <dgm:t>
        <a:bodyPr/>
        <a:lstStyle/>
        <a:p>
          <a:endParaRPr lang="en-US" sz="4400">
            <a:effectLst>
              <a:outerShdw blurRad="38100" dist="38100" dir="2700000" algn="tl">
                <a:srgbClr val="000000">
                  <a:alpha val="43137"/>
                </a:srgbClr>
              </a:outerShdw>
            </a:effectLst>
          </a:endParaRPr>
        </a:p>
      </dgm:t>
    </dgm:pt>
    <dgm:pt modelId="{1BBEDFD2-60C1-436E-A9F5-FFBC04ECDAC3}" type="sibTrans" cxnId="{0ADC5593-27E3-4C9C-9734-4511F16A9D1D}">
      <dgm:prSet/>
      <dgm:spPr/>
      <dgm:t>
        <a:bodyPr/>
        <a:lstStyle/>
        <a:p>
          <a:endParaRPr lang="en-US" sz="4400">
            <a:effectLst>
              <a:outerShdw blurRad="38100" dist="38100" dir="2700000" algn="tl">
                <a:srgbClr val="000000">
                  <a:alpha val="43137"/>
                </a:srgbClr>
              </a:outerShdw>
            </a:effectLst>
          </a:endParaRPr>
        </a:p>
      </dgm:t>
    </dgm:pt>
    <dgm:pt modelId="{16F85007-D2BD-4299-A582-D835C2E69BF5}">
      <dgm:prSet custT="1"/>
      <dgm:spPr>
        <a:xfrm>
          <a:off x="6642830" y="1153"/>
          <a:ext cx="1537168" cy="922301"/>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Intergovernmental Relations Framework Act 13 of 2005</a:t>
          </a:r>
        </a:p>
      </dgm:t>
    </dgm:pt>
    <dgm:pt modelId="{48F4389A-AAD4-4E87-9743-F8ADA8CABDAB}" type="parTrans" cxnId="{7967929B-4130-4A77-95AD-579CA87C1488}">
      <dgm:prSet/>
      <dgm:spPr/>
      <dgm:t>
        <a:bodyPr/>
        <a:lstStyle/>
        <a:p>
          <a:endParaRPr lang="en-US" sz="4400">
            <a:effectLst>
              <a:outerShdw blurRad="38100" dist="38100" dir="2700000" algn="tl">
                <a:srgbClr val="000000">
                  <a:alpha val="43137"/>
                </a:srgbClr>
              </a:outerShdw>
            </a:effectLst>
          </a:endParaRPr>
        </a:p>
      </dgm:t>
    </dgm:pt>
    <dgm:pt modelId="{429161E8-1541-4D6D-BD9E-0CD6DA3CE895}" type="sibTrans" cxnId="{7967929B-4130-4A77-95AD-579CA87C1488}">
      <dgm:prSet/>
      <dgm:spPr/>
      <dgm:t>
        <a:bodyPr/>
        <a:lstStyle/>
        <a:p>
          <a:endParaRPr lang="en-US" sz="4400">
            <a:effectLst>
              <a:outerShdw blurRad="38100" dist="38100" dir="2700000" algn="tl">
                <a:srgbClr val="000000">
                  <a:alpha val="43137"/>
                </a:srgbClr>
              </a:outerShdw>
            </a:effectLst>
          </a:endParaRPr>
        </a:p>
      </dgm:t>
    </dgm:pt>
    <dgm:pt modelId="{C67A03D0-7477-4BA7-8821-CBF49CF0AF04}">
      <dgm:prSet custT="1"/>
      <dgm:spPr>
        <a:xfrm>
          <a:off x="8276794" y="0"/>
          <a:ext cx="1859974" cy="922301"/>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Traditional Leadership and Governance Framework Act No. 41 of 2003</a:t>
          </a:r>
        </a:p>
      </dgm:t>
    </dgm:pt>
    <dgm:pt modelId="{05656C61-2FCF-4B41-8050-3CF058FD1097}" type="parTrans" cxnId="{49FCA06F-55C9-4D85-B50B-1E0EE83C2BB8}">
      <dgm:prSet/>
      <dgm:spPr/>
      <dgm:t>
        <a:bodyPr/>
        <a:lstStyle/>
        <a:p>
          <a:endParaRPr lang="en-US" sz="4400">
            <a:effectLst>
              <a:outerShdw blurRad="38100" dist="38100" dir="2700000" algn="tl">
                <a:srgbClr val="000000">
                  <a:alpha val="43137"/>
                </a:srgbClr>
              </a:outerShdw>
            </a:effectLst>
          </a:endParaRPr>
        </a:p>
      </dgm:t>
    </dgm:pt>
    <dgm:pt modelId="{6E0E1167-CDA7-460B-8F05-642CFC844BC3}" type="sibTrans" cxnId="{49FCA06F-55C9-4D85-B50B-1E0EE83C2BB8}">
      <dgm:prSet/>
      <dgm:spPr/>
      <dgm:t>
        <a:bodyPr/>
        <a:lstStyle/>
        <a:p>
          <a:endParaRPr lang="en-US" sz="4400">
            <a:effectLst>
              <a:outerShdw blurRad="38100" dist="38100" dir="2700000" algn="tl">
                <a:srgbClr val="000000">
                  <a:alpha val="43137"/>
                </a:srgbClr>
              </a:outerShdw>
            </a:effectLst>
          </a:endParaRPr>
        </a:p>
      </dgm:t>
    </dgm:pt>
    <dgm:pt modelId="{0B00F2BF-23B8-4B9E-A767-9B3EC046F270}">
      <dgm:prSet custT="1"/>
      <dgm:spPr>
        <a:xfrm>
          <a:off x="2242683" y="1077171"/>
          <a:ext cx="1859974" cy="922301"/>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US" sz="14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Municipal Property Rates Act (No. 6 of 2004)</a:t>
          </a:r>
        </a:p>
      </dgm:t>
    </dgm:pt>
    <dgm:pt modelId="{BD0BBC84-E14D-4CD0-B987-BFCE66ABBB74}" type="parTrans" cxnId="{04290FC5-DD4B-4B02-BBB4-81248E7FF71E}">
      <dgm:prSet/>
      <dgm:spPr/>
      <dgm:t>
        <a:bodyPr/>
        <a:lstStyle/>
        <a:p>
          <a:endParaRPr lang="en-US" sz="4400">
            <a:effectLst>
              <a:outerShdw blurRad="38100" dist="38100" dir="2700000" algn="tl">
                <a:srgbClr val="000000">
                  <a:alpha val="43137"/>
                </a:srgbClr>
              </a:outerShdw>
            </a:effectLst>
          </a:endParaRPr>
        </a:p>
      </dgm:t>
    </dgm:pt>
    <dgm:pt modelId="{988EA7D8-EE9E-441E-A42C-824717AA2085}" type="sibTrans" cxnId="{04290FC5-DD4B-4B02-BBB4-81248E7FF71E}">
      <dgm:prSet/>
      <dgm:spPr/>
      <dgm:t>
        <a:bodyPr/>
        <a:lstStyle/>
        <a:p>
          <a:endParaRPr lang="en-US" sz="4400">
            <a:effectLst>
              <a:outerShdw blurRad="38100" dist="38100" dir="2700000" algn="tl">
                <a:srgbClr val="000000">
                  <a:alpha val="43137"/>
                </a:srgbClr>
              </a:outerShdw>
            </a:effectLst>
          </a:endParaRPr>
        </a:p>
      </dgm:t>
    </dgm:pt>
    <dgm:pt modelId="{92BCA4C0-41DA-4528-A3F6-AFE95DCF60F6}">
      <dgm:prSet custT="1"/>
      <dgm:spPr>
        <a:xfrm>
          <a:off x="4256375" y="1077171"/>
          <a:ext cx="1859974" cy="922301"/>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Disaster Management Act (No. 57 of 2002)</a:t>
          </a:r>
        </a:p>
      </dgm:t>
    </dgm:pt>
    <dgm:pt modelId="{FA0BB2F0-213B-4FA2-B1F0-53207B6BD334}" type="parTrans" cxnId="{AF0B0F92-7AC7-4FCA-9BA9-C67B09155C17}">
      <dgm:prSet/>
      <dgm:spPr/>
      <dgm:t>
        <a:bodyPr/>
        <a:lstStyle/>
        <a:p>
          <a:endParaRPr lang="en-US" sz="4400">
            <a:effectLst>
              <a:outerShdw blurRad="38100" dist="38100" dir="2700000" algn="tl">
                <a:srgbClr val="000000">
                  <a:alpha val="43137"/>
                </a:srgbClr>
              </a:outerShdw>
            </a:effectLst>
          </a:endParaRPr>
        </a:p>
      </dgm:t>
    </dgm:pt>
    <dgm:pt modelId="{65DF4690-3CEA-4E9E-93D5-F1F6D70BD74B}" type="sibTrans" cxnId="{AF0B0F92-7AC7-4FCA-9BA9-C67B09155C17}">
      <dgm:prSet/>
      <dgm:spPr/>
      <dgm:t>
        <a:bodyPr/>
        <a:lstStyle/>
        <a:p>
          <a:endParaRPr lang="en-US" sz="4400">
            <a:effectLst>
              <a:outerShdw blurRad="38100" dist="38100" dir="2700000" algn="tl">
                <a:srgbClr val="000000">
                  <a:alpha val="43137"/>
                </a:srgbClr>
              </a:outerShdw>
            </a:effectLst>
          </a:endParaRPr>
        </a:p>
      </dgm:t>
    </dgm:pt>
    <dgm:pt modelId="{1FCAB252-AD46-4B42-9261-E98AC881E462}">
      <dgm:prSet custT="1"/>
      <dgm:spPr>
        <a:xfrm>
          <a:off x="6315028" y="1077171"/>
          <a:ext cx="1859974" cy="922301"/>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Municipal Demarcation Act (No. 27 of 1998)</a:t>
          </a:r>
        </a:p>
      </dgm:t>
    </dgm:pt>
    <dgm:pt modelId="{A8C60F7A-EE4B-4A09-86D2-D7B81D19399A}" type="parTrans" cxnId="{836DEA6A-23A1-482A-9770-5D1368274754}">
      <dgm:prSet/>
      <dgm:spPr/>
      <dgm:t>
        <a:bodyPr/>
        <a:lstStyle/>
        <a:p>
          <a:endParaRPr lang="en-US" sz="4400">
            <a:effectLst>
              <a:outerShdw blurRad="38100" dist="38100" dir="2700000" algn="tl">
                <a:srgbClr val="000000">
                  <a:alpha val="43137"/>
                </a:srgbClr>
              </a:outerShdw>
            </a:effectLst>
          </a:endParaRPr>
        </a:p>
      </dgm:t>
    </dgm:pt>
    <dgm:pt modelId="{206C0039-2366-4DBF-81DA-3DC8AF87A23A}" type="sibTrans" cxnId="{836DEA6A-23A1-482A-9770-5D1368274754}">
      <dgm:prSet/>
      <dgm:spPr/>
      <dgm:t>
        <a:bodyPr/>
        <a:lstStyle/>
        <a:p>
          <a:endParaRPr lang="en-US" sz="4400">
            <a:effectLst>
              <a:outerShdw blurRad="38100" dist="38100" dir="2700000" algn="tl">
                <a:srgbClr val="000000">
                  <a:alpha val="43137"/>
                </a:srgbClr>
              </a:outerShdw>
            </a:effectLst>
          </a:endParaRPr>
        </a:p>
      </dgm:t>
    </dgm:pt>
    <dgm:pt modelId="{75E6FB2C-6EC3-4052-A5D9-9B155C1A129F}" type="pres">
      <dgm:prSet presAssocID="{E201FEFE-2E4C-4C10-8D93-AAA6F677D858}" presName="diagram" presStyleCnt="0">
        <dgm:presLayoutVars>
          <dgm:dir/>
          <dgm:resizeHandles val="exact"/>
        </dgm:presLayoutVars>
      </dgm:prSet>
      <dgm:spPr/>
    </dgm:pt>
    <dgm:pt modelId="{6C0FB4E3-A98C-49EA-856D-CAA992064EFE}" type="pres">
      <dgm:prSet presAssocID="{DA5E7A3D-1A13-4D76-8C29-63FC4BE98A59}" presName="node" presStyleLbl="node1" presStyleIdx="0" presStyleCnt="9" custLinFactNeighborX="10725">
        <dgm:presLayoutVars>
          <dgm:bulletEnabled val="1"/>
        </dgm:presLayoutVars>
      </dgm:prSet>
      <dgm:spPr/>
    </dgm:pt>
    <dgm:pt modelId="{6087B3F5-08EA-4F03-8295-0A30299323C1}" type="pres">
      <dgm:prSet presAssocID="{BA5BA321-A645-4E8D-9F10-748B55AF688A}" presName="sibTrans" presStyleCnt="0"/>
      <dgm:spPr/>
    </dgm:pt>
    <dgm:pt modelId="{70EF3580-4F58-470A-8E9F-DDBAB633F4EB}" type="pres">
      <dgm:prSet presAssocID="{F07AA651-4C6D-4422-A323-B49E0C1AA164}" presName="node" presStyleLbl="node1" presStyleIdx="1" presStyleCnt="9" custLinFactNeighborX="8684" custLinFactNeighborY="-125">
        <dgm:presLayoutVars>
          <dgm:bulletEnabled val="1"/>
        </dgm:presLayoutVars>
      </dgm:prSet>
      <dgm:spPr/>
    </dgm:pt>
    <dgm:pt modelId="{17F58FEC-3DF3-474E-9277-CB4F64F6108A}" type="pres">
      <dgm:prSet presAssocID="{F58286CE-8F87-41CF-BA41-3C3FD95F678E}" presName="sibTrans" presStyleCnt="0"/>
      <dgm:spPr/>
    </dgm:pt>
    <dgm:pt modelId="{53C5DDC1-B8C9-4E05-A3B5-393DEB1097A4}" type="pres">
      <dgm:prSet presAssocID="{DDAB6DA0-DB07-4F0A-BE49-4986AF48B933}" presName="node" presStyleLbl="node1" presStyleIdx="2" presStyleCnt="9">
        <dgm:presLayoutVars>
          <dgm:bulletEnabled val="1"/>
        </dgm:presLayoutVars>
      </dgm:prSet>
      <dgm:spPr/>
    </dgm:pt>
    <dgm:pt modelId="{72F471AD-DABA-4833-A021-2E986094752F}" type="pres">
      <dgm:prSet presAssocID="{C1B00D0C-9927-4314-95D8-60DBCDE465A0}" presName="sibTrans" presStyleCnt="0"/>
      <dgm:spPr/>
    </dgm:pt>
    <dgm:pt modelId="{EA3FBBFC-5F61-48BB-AB72-6517B44F13F2}" type="pres">
      <dgm:prSet presAssocID="{B4283E23-5592-4C0D-8727-F66B9904A315}" presName="node" presStyleLbl="node1" presStyleIdx="3" presStyleCnt="9" custLinFactNeighborX="-4875">
        <dgm:presLayoutVars>
          <dgm:bulletEnabled val="1"/>
        </dgm:presLayoutVars>
      </dgm:prSet>
      <dgm:spPr/>
    </dgm:pt>
    <dgm:pt modelId="{38B5630D-8B28-4964-BF91-01AE12C6721D}" type="pres">
      <dgm:prSet presAssocID="{1BBEDFD2-60C1-436E-A9F5-FFBC04ECDAC3}" presName="sibTrans" presStyleCnt="0"/>
      <dgm:spPr/>
    </dgm:pt>
    <dgm:pt modelId="{F649C5C0-47EE-47D6-8E39-0CC4B68161F4}" type="pres">
      <dgm:prSet presAssocID="{16F85007-D2BD-4299-A582-D835C2E69BF5}" presName="node" presStyleLbl="node1" presStyleIdx="4" presStyleCnt="9" custLinFactNeighborX="-9750">
        <dgm:presLayoutVars>
          <dgm:bulletEnabled val="1"/>
        </dgm:presLayoutVars>
      </dgm:prSet>
      <dgm:spPr/>
    </dgm:pt>
    <dgm:pt modelId="{F3FCCC6A-CAF8-49D0-A205-018ECB61A9C8}" type="pres">
      <dgm:prSet presAssocID="{429161E8-1541-4D6D-BD9E-0CD6DA3CE895}" presName="sibTrans" presStyleCnt="0"/>
      <dgm:spPr/>
    </dgm:pt>
    <dgm:pt modelId="{00CD4530-4AF0-43A8-8DED-9B7A401FF976}" type="pres">
      <dgm:prSet presAssocID="{C67A03D0-7477-4BA7-8821-CBF49CF0AF04}" presName="node" presStyleLbl="node1" presStyleIdx="5" presStyleCnt="9" custScaleX="121000" custLinFactNeighborX="-13453" custLinFactNeighborY="-1832">
        <dgm:presLayoutVars>
          <dgm:bulletEnabled val="1"/>
        </dgm:presLayoutVars>
      </dgm:prSet>
      <dgm:spPr/>
    </dgm:pt>
    <dgm:pt modelId="{F5D473A3-F023-4109-BD21-1638F7B7F316}" type="pres">
      <dgm:prSet presAssocID="{6E0E1167-CDA7-460B-8F05-642CFC844BC3}" presName="sibTrans" presStyleCnt="0"/>
      <dgm:spPr/>
    </dgm:pt>
    <dgm:pt modelId="{ECA0A687-1876-41A3-9AE7-91D639977DB4}" type="pres">
      <dgm:prSet presAssocID="{0B00F2BF-23B8-4B9E-A767-9B3EC046F270}" presName="node" presStyleLbl="node1" presStyleIdx="6" presStyleCnt="9" custScaleX="121000">
        <dgm:presLayoutVars>
          <dgm:bulletEnabled val="1"/>
        </dgm:presLayoutVars>
      </dgm:prSet>
      <dgm:spPr/>
    </dgm:pt>
    <dgm:pt modelId="{1881C1FD-B89A-44EF-97D0-0655FF4AAB03}" type="pres">
      <dgm:prSet presAssocID="{988EA7D8-EE9E-441E-A42C-824717AA2085}" presName="sibTrans" presStyleCnt="0"/>
      <dgm:spPr/>
    </dgm:pt>
    <dgm:pt modelId="{A1E82E3A-C4D3-4D69-BC16-76957B545760}" type="pres">
      <dgm:prSet presAssocID="{92BCA4C0-41DA-4528-A3F6-AFE95DCF60F6}" presName="node" presStyleLbl="node1" presStyleIdx="7" presStyleCnt="9" custScaleX="121000">
        <dgm:presLayoutVars>
          <dgm:bulletEnabled val="1"/>
        </dgm:presLayoutVars>
      </dgm:prSet>
      <dgm:spPr/>
    </dgm:pt>
    <dgm:pt modelId="{9EFAA258-1DAB-432D-83C7-1C2DDAAAAB6C}" type="pres">
      <dgm:prSet presAssocID="{65DF4690-3CEA-4E9E-93D5-F1F6D70BD74B}" presName="sibTrans" presStyleCnt="0"/>
      <dgm:spPr/>
    </dgm:pt>
    <dgm:pt modelId="{7C4AB188-9C65-4025-AD75-A9D07858A8F7}" type="pres">
      <dgm:prSet presAssocID="{1FCAB252-AD46-4B42-9261-E98AC881E462}" presName="node" presStyleLbl="node1" presStyleIdx="8" presStyleCnt="9" custScaleX="121000" custLinFactNeighborX="2925">
        <dgm:presLayoutVars>
          <dgm:bulletEnabled val="1"/>
        </dgm:presLayoutVars>
      </dgm:prSet>
      <dgm:spPr/>
    </dgm:pt>
  </dgm:ptLst>
  <dgm:cxnLst>
    <dgm:cxn modelId="{BA2D0700-B9B3-47AB-A8D7-BBAD6BD96DE3}" type="presOf" srcId="{0B00F2BF-23B8-4B9E-A767-9B3EC046F270}" destId="{ECA0A687-1876-41A3-9AE7-91D639977DB4}" srcOrd="0" destOrd="0" presId="urn:microsoft.com/office/officeart/2005/8/layout/default"/>
    <dgm:cxn modelId="{B150D212-00F1-46F6-BF81-05367D513321}" type="presOf" srcId="{92BCA4C0-41DA-4528-A3F6-AFE95DCF60F6}" destId="{A1E82E3A-C4D3-4D69-BC16-76957B545760}" srcOrd="0" destOrd="0" presId="urn:microsoft.com/office/officeart/2005/8/layout/default"/>
    <dgm:cxn modelId="{4F80DE14-2833-41D8-8EEE-DF2F4453A213}" type="presOf" srcId="{16F85007-D2BD-4299-A582-D835C2E69BF5}" destId="{F649C5C0-47EE-47D6-8E39-0CC4B68161F4}" srcOrd="0" destOrd="0" presId="urn:microsoft.com/office/officeart/2005/8/layout/default"/>
    <dgm:cxn modelId="{B50F5F18-D0AB-4B30-BDAA-2935028CC12F}" srcId="{E201FEFE-2E4C-4C10-8D93-AAA6F677D858}" destId="{DA5E7A3D-1A13-4D76-8C29-63FC4BE98A59}" srcOrd="0" destOrd="0" parTransId="{41F825E7-AB1D-45FA-9D93-2D48D4BAD480}" sibTransId="{BA5BA321-A645-4E8D-9F10-748B55AF688A}"/>
    <dgm:cxn modelId="{3A2D4219-88C9-49C4-A95F-3CAE0E495A50}" srcId="{E201FEFE-2E4C-4C10-8D93-AAA6F677D858}" destId="{DDAB6DA0-DB07-4F0A-BE49-4986AF48B933}" srcOrd="2" destOrd="0" parTransId="{74FC77C6-4C1D-44C7-BF6D-373A164F54FF}" sibTransId="{C1B00D0C-9927-4314-95D8-60DBCDE465A0}"/>
    <dgm:cxn modelId="{EC320534-007E-4587-8757-90193EBF18AC}" type="presOf" srcId="{C67A03D0-7477-4BA7-8821-CBF49CF0AF04}" destId="{00CD4530-4AF0-43A8-8DED-9B7A401FF976}" srcOrd="0" destOrd="0" presId="urn:microsoft.com/office/officeart/2005/8/layout/default"/>
    <dgm:cxn modelId="{90AF7548-0C3C-49C3-BA60-057FD9CB4366}" srcId="{E201FEFE-2E4C-4C10-8D93-AAA6F677D858}" destId="{F07AA651-4C6D-4422-A323-B49E0C1AA164}" srcOrd="1" destOrd="0" parTransId="{4AE6159A-8399-408C-890C-E2101BBBF386}" sibTransId="{F58286CE-8F87-41CF-BA41-3C3FD95F678E}"/>
    <dgm:cxn modelId="{EC6B2F51-F259-4C18-A943-3A2056D9CB5F}" type="presOf" srcId="{1FCAB252-AD46-4B42-9261-E98AC881E462}" destId="{7C4AB188-9C65-4025-AD75-A9D07858A8F7}" srcOrd="0" destOrd="0" presId="urn:microsoft.com/office/officeart/2005/8/layout/default"/>
    <dgm:cxn modelId="{836DEA6A-23A1-482A-9770-5D1368274754}" srcId="{E201FEFE-2E4C-4C10-8D93-AAA6F677D858}" destId="{1FCAB252-AD46-4B42-9261-E98AC881E462}" srcOrd="8" destOrd="0" parTransId="{A8C60F7A-EE4B-4A09-86D2-D7B81D19399A}" sibTransId="{206C0039-2366-4DBF-81DA-3DC8AF87A23A}"/>
    <dgm:cxn modelId="{49FCA06F-55C9-4D85-B50B-1E0EE83C2BB8}" srcId="{E201FEFE-2E4C-4C10-8D93-AAA6F677D858}" destId="{C67A03D0-7477-4BA7-8821-CBF49CF0AF04}" srcOrd="5" destOrd="0" parTransId="{05656C61-2FCF-4B41-8050-3CF058FD1097}" sibTransId="{6E0E1167-CDA7-460B-8F05-642CFC844BC3}"/>
    <dgm:cxn modelId="{BF2DB27F-E5D3-4266-AE52-4B5CCCBCD725}" type="presOf" srcId="{DA5E7A3D-1A13-4D76-8C29-63FC4BE98A59}" destId="{6C0FB4E3-A98C-49EA-856D-CAA992064EFE}" srcOrd="0" destOrd="0" presId="urn:microsoft.com/office/officeart/2005/8/layout/default"/>
    <dgm:cxn modelId="{AF0B0F92-7AC7-4FCA-9BA9-C67B09155C17}" srcId="{E201FEFE-2E4C-4C10-8D93-AAA6F677D858}" destId="{92BCA4C0-41DA-4528-A3F6-AFE95DCF60F6}" srcOrd="7" destOrd="0" parTransId="{FA0BB2F0-213B-4FA2-B1F0-53207B6BD334}" sibTransId="{65DF4690-3CEA-4E9E-93D5-F1F6D70BD74B}"/>
    <dgm:cxn modelId="{0ADC5593-27E3-4C9C-9734-4511F16A9D1D}" srcId="{E201FEFE-2E4C-4C10-8D93-AAA6F677D858}" destId="{B4283E23-5592-4C0D-8727-F66B9904A315}" srcOrd="3" destOrd="0" parTransId="{A4D2E30C-F677-4C62-800A-47FA906649B7}" sibTransId="{1BBEDFD2-60C1-436E-A9F5-FFBC04ECDAC3}"/>
    <dgm:cxn modelId="{4BCBBA93-88BC-4070-A4B6-BED16F07A5EF}" type="presOf" srcId="{E201FEFE-2E4C-4C10-8D93-AAA6F677D858}" destId="{75E6FB2C-6EC3-4052-A5D9-9B155C1A129F}" srcOrd="0" destOrd="0" presId="urn:microsoft.com/office/officeart/2005/8/layout/default"/>
    <dgm:cxn modelId="{7967929B-4130-4A77-95AD-579CA87C1488}" srcId="{E201FEFE-2E4C-4C10-8D93-AAA6F677D858}" destId="{16F85007-D2BD-4299-A582-D835C2E69BF5}" srcOrd="4" destOrd="0" parTransId="{48F4389A-AAD4-4E87-9743-F8ADA8CABDAB}" sibTransId="{429161E8-1541-4D6D-BD9E-0CD6DA3CE895}"/>
    <dgm:cxn modelId="{5B0696B8-C36D-47DD-BDE0-CA5281463DF6}" type="presOf" srcId="{F07AA651-4C6D-4422-A323-B49E0C1AA164}" destId="{70EF3580-4F58-470A-8E9F-DDBAB633F4EB}" srcOrd="0" destOrd="0" presId="urn:microsoft.com/office/officeart/2005/8/layout/default"/>
    <dgm:cxn modelId="{04290FC5-DD4B-4B02-BBB4-81248E7FF71E}" srcId="{E201FEFE-2E4C-4C10-8D93-AAA6F677D858}" destId="{0B00F2BF-23B8-4B9E-A767-9B3EC046F270}" srcOrd="6" destOrd="0" parTransId="{BD0BBC84-E14D-4CD0-B987-BFCE66ABBB74}" sibTransId="{988EA7D8-EE9E-441E-A42C-824717AA2085}"/>
    <dgm:cxn modelId="{B11314E4-BB51-478B-8683-36C144F62B19}" type="presOf" srcId="{DDAB6DA0-DB07-4F0A-BE49-4986AF48B933}" destId="{53C5DDC1-B8C9-4E05-A3B5-393DEB1097A4}" srcOrd="0" destOrd="0" presId="urn:microsoft.com/office/officeart/2005/8/layout/default"/>
    <dgm:cxn modelId="{6A29DBE8-63C1-4A41-9752-3E275A1F853C}" type="presOf" srcId="{B4283E23-5592-4C0D-8727-F66B9904A315}" destId="{EA3FBBFC-5F61-48BB-AB72-6517B44F13F2}" srcOrd="0" destOrd="0" presId="urn:microsoft.com/office/officeart/2005/8/layout/default"/>
    <dgm:cxn modelId="{B9DFF413-70D5-4DDA-B806-5F4AD4FA7448}" type="presParOf" srcId="{75E6FB2C-6EC3-4052-A5D9-9B155C1A129F}" destId="{6C0FB4E3-A98C-49EA-856D-CAA992064EFE}" srcOrd="0" destOrd="0" presId="urn:microsoft.com/office/officeart/2005/8/layout/default"/>
    <dgm:cxn modelId="{647058B5-B411-4EAB-8E18-2E84FA85A74B}" type="presParOf" srcId="{75E6FB2C-6EC3-4052-A5D9-9B155C1A129F}" destId="{6087B3F5-08EA-4F03-8295-0A30299323C1}" srcOrd="1" destOrd="0" presId="urn:microsoft.com/office/officeart/2005/8/layout/default"/>
    <dgm:cxn modelId="{17BA5C8A-0595-4B5B-B61A-566BFC8848BB}" type="presParOf" srcId="{75E6FB2C-6EC3-4052-A5D9-9B155C1A129F}" destId="{70EF3580-4F58-470A-8E9F-DDBAB633F4EB}" srcOrd="2" destOrd="0" presId="urn:microsoft.com/office/officeart/2005/8/layout/default"/>
    <dgm:cxn modelId="{48374542-6A4A-46F8-A1ED-A1563D110BD5}" type="presParOf" srcId="{75E6FB2C-6EC3-4052-A5D9-9B155C1A129F}" destId="{17F58FEC-3DF3-474E-9277-CB4F64F6108A}" srcOrd="3" destOrd="0" presId="urn:microsoft.com/office/officeart/2005/8/layout/default"/>
    <dgm:cxn modelId="{A42DDEA2-93B9-4AD0-AAF6-5B49D14FC147}" type="presParOf" srcId="{75E6FB2C-6EC3-4052-A5D9-9B155C1A129F}" destId="{53C5DDC1-B8C9-4E05-A3B5-393DEB1097A4}" srcOrd="4" destOrd="0" presId="urn:microsoft.com/office/officeart/2005/8/layout/default"/>
    <dgm:cxn modelId="{700AE043-F9A4-45D4-AF51-E92A8175BE9B}" type="presParOf" srcId="{75E6FB2C-6EC3-4052-A5D9-9B155C1A129F}" destId="{72F471AD-DABA-4833-A021-2E986094752F}" srcOrd="5" destOrd="0" presId="urn:microsoft.com/office/officeart/2005/8/layout/default"/>
    <dgm:cxn modelId="{CFB43A1F-C56E-443E-87EC-32FA82165C0E}" type="presParOf" srcId="{75E6FB2C-6EC3-4052-A5D9-9B155C1A129F}" destId="{EA3FBBFC-5F61-48BB-AB72-6517B44F13F2}" srcOrd="6" destOrd="0" presId="urn:microsoft.com/office/officeart/2005/8/layout/default"/>
    <dgm:cxn modelId="{073FA584-0F57-4237-872A-80A4FF16E1FC}" type="presParOf" srcId="{75E6FB2C-6EC3-4052-A5D9-9B155C1A129F}" destId="{38B5630D-8B28-4964-BF91-01AE12C6721D}" srcOrd="7" destOrd="0" presId="urn:microsoft.com/office/officeart/2005/8/layout/default"/>
    <dgm:cxn modelId="{F7E8A031-91B8-4308-9DB3-120B7DB75BC5}" type="presParOf" srcId="{75E6FB2C-6EC3-4052-A5D9-9B155C1A129F}" destId="{F649C5C0-47EE-47D6-8E39-0CC4B68161F4}" srcOrd="8" destOrd="0" presId="urn:microsoft.com/office/officeart/2005/8/layout/default"/>
    <dgm:cxn modelId="{63B31EE3-DB17-4925-A8B9-DF5844D37713}" type="presParOf" srcId="{75E6FB2C-6EC3-4052-A5D9-9B155C1A129F}" destId="{F3FCCC6A-CAF8-49D0-A205-018ECB61A9C8}" srcOrd="9" destOrd="0" presId="urn:microsoft.com/office/officeart/2005/8/layout/default"/>
    <dgm:cxn modelId="{4777E507-AE90-48F4-829D-951CF537E435}" type="presParOf" srcId="{75E6FB2C-6EC3-4052-A5D9-9B155C1A129F}" destId="{00CD4530-4AF0-43A8-8DED-9B7A401FF976}" srcOrd="10" destOrd="0" presId="urn:microsoft.com/office/officeart/2005/8/layout/default"/>
    <dgm:cxn modelId="{57C54F6B-A0F7-4F95-9D15-A82305C337B1}" type="presParOf" srcId="{75E6FB2C-6EC3-4052-A5D9-9B155C1A129F}" destId="{F5D473A3-F023-4109-BD21-1638F7B7F316}" srcOrd="11" destOrd="0" presId="urn:microsoft.com/office/officeart/2005/8/layout/default"/>
    <dgm:cxn modelId="{361D779B-EA6B-4530-97F4-D82CED5C8EBC}" type="presParOf" srcId="{75E6FB2C-6EC3-4052-A5D9-9B155C1A129F}" destId="{ECA0A687-1876-41A3-9AE7-91D639977DB4}" srcOrd="12" destOrd="0" presId="urn:microsoft.com/office/officeart/2005/8/layout/default"/>
    <dgm:cxn modelId="{3ECCEB22-5314-4B55-B6DF-0A4C291011B7}" type="presParOf" srcId="{75E6FB2C-6EC3-4052-A5D9-9B155C1A129F}" destId="{1881C1FD-B89A-44EF-97D0-0655FF4AAB03}" srcOrd="13" destOrd="0" presId="urn:microsoft.com/office/officeart/2005/8/layout/default"/>
    <dgm:cxn modelId="{BA1EC124-A848-47BC-AD5B-709F2104B1B6}" type="presParOf" srcId="{75E6FB2C-6EC3-4052-A5D9-9B155C1A129F}" destId="{A1E82E3A-C4D3-4D69-BC16-76957B545760}" srcOrd="14" destOrd="0" presId="urn:microsoft.com/office/officeart/2005/8/layout/default"/>
    <dgm:cxn modelId="{55E3C720-7D38-4818-943D-91FABEB8473F}" type="presParOf" srcId="{75E6FB2C-6EC3-4052-A5D9-9B155C1A129F}" destId="{9EFAA258-1DAB-432D-83C7-1C2DDAAAAB6C}" srcOrd="15" destOrd="0" presId="urn:microsoft.com/office/officeart/2005/8/layout/default"/>
    <dgm:cxn modelId="{65012C19-525F-4E50-B96D-6014028A9C52}" type="presParOf" srcId="{75E6FB2C-6EC3-4052-A5D9-9B155C1A129F}" destId="{7C4AB188-9C65-4025-AD75-A9D07858A8F7}" srcOrd="16"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11DF18-7149-4376-AB46-006EC26C8CFA}" type="doc">
      <dgm:prSet loTypeId="urn:microsoft.com/office/officeart/2005/8/layout/default" loCatId="list" qsTypeId="urn:microsoft.com/office/officeart/2005/8/quickstyle/3d2" qsCatId="3D" csTypeId="urn:microsoft.com/office/officeart/2005/8/colors/accent0_3" csCatId="mainScheme" phldr="1"/>
      <dgm:spPr/>
      <dgm:t>
        <a:bodyPr/>
        <a:lstStyle/>
        <a:p>
          <a:endParaRPr lang="en-ZA"/>
        </a:p>
      </dgm:t>
    </dgm:pt>
    <dgm:pt modelId="{DFA06F22-9A7C-4CAC-991C-EACD23E2111A}">
      <dgm:prSet phldrT="[Text]" custT="1"/>
      <dgm:spPr/>
      <dgm:t>
        <a:bodyPr/>
        <a:lstStyle/>
        <a:p>
          <a:r>
            <a:rPr lang="en-US" sz="1800" b="1" dirty="0"/>
            <a:t>People development: </a:t>
          </a:r>
        </a:p>
        <a:p>
          <a:r>
            <a:rPr lang="en-US" sz="1600" b="0" dirty="0"/>
            <a:t>Poverty levels, unemployment, child and women headed households, youth, culture, health </a:t>
          </a:r>
          <a:endParaRPr lang="en-ZA" sz="1600" b="0" dirty="0"/>
        </a:p>
      </dgm:t>
    </dgm:pt>
    <dgm:pt modelId="{5D80B49B-2AAB-4B1B-80C2-A92B82B05C0F}" type="parTrans" cxnId="{26FB3E63-766B-4962-92E0-625FBE89AFD3}">
      <dgm:prSet/>
      <dgm:spPr/>
      <dgm:t>
        <a:bodyPr/>
        <a:lstStyle/>
        <a:p>
          <a:endParaRPr lang="en-ZA" sz="1800" b="1"/>
        </a:p>
      </dgm:t>
    </dgm:pt>
    <dgm:pt modelId="{171D34F8-1E36-417B-9F69-F8C1F9E9F07E}" type="sibTrans" cxnId="{26FB3E63-766B-4962-92E0-625FBE89AFD3}">
      <dgm:prSet/>
      <dgm:spPr/>
      <dgm:t>
        <a:bodyPr/>
        <a:lstStyle/>
        <a:p>
          <a:endParaRPr lang="en-ZA" sz="1800" b="1"/>
        </a:p>
      </dgm:t>
    </dgm:pt>
    <dgm:pt modelId="{D761D21A-6C36-42A1-B447-A5941B629B36}">
      <dgm:prSet phldrT="[Text]" custT="1"/>
      <dgm:spPr/>
      <dgm:t>
        <a:bodyPr/>
        <a:lstStyle/>
        <a:p>
          <a:r>
            <a:rPr lang="en-US" sz="1800" b="1" dirty="0"/>
            <a:t>Economic positioning: </a:t>
          </a:r>
        </a:p>
        <a:p>
          <a:r>
            <a:rPr lang="en-US" sz="1600" b="0" dirty="0"/>
            <a:t>Economic performance, diversification, beneficiation, comparative advantages, green economy  </a:t>
          </a:r>
          <a:endParaRPr lang="en-ZA" sz="1600" b="0" dirty="0"/>
        </a:p>
      </dgm:t>
    </dgm:pt>
    <dgm:pt modelId="{7FB9520D-BEA5-4BB2-BC70-8ABA718E9CEE}" type="parTrans" cxnId="{1107D0DB-01A4-488A-B3AE-ABE297787B6C}">
      <dgm:prSet/>
      <dgm:spPr/>
      <dgm:t>
        <a:bodyPr/>
        <a:lstStyle/>
        <a:p>
          <a:endParaRPr lang="en-ZA" sz="1800" b="1"/>
        </a:p>
      </dgm:t>
    </dgm:pt>
    <dgm:pt modelId="{FF766DE0-ABAA-4DB5-A3E3-166E61E849FC}" type="sibTrans" cxnId="{1107D0DB-01A4-488A-B3AE-ABE297787B6C}">
      <dgm:prSet/>
      <dgm:spPr/>
      <dgm:t>
        <a:bodyPr/>
        <a:lstStyle/>
        <a:p>
          <a:endParaRPr lang="en-ZA" sz="1800" b="1"/>
        </a:p>
      </dgm:t>
    </dgm:pt>
    <dgm:pt modelId="{E3396F65-79B2-4B71-AA9A-D6FC9C87F930}">
      <dgm:prSet phldrT="[Text]" custT="1"/>
      <dgm:spPr/>
      <dgm:t>
        <a:bodyPr/>
        <a:lstStyle/>
        <a:p>
          <a:r>
            <a:rPr lang="en-US" sz="1800" b="1" dirty="0"/>
            <a:t>Integrated service provisioning: </a:t>
          </a:r>
        </a:p>
        <a:p>
          <a:r>
            <a:rPr lang="en-US" sz="1600" b="0" dirty="0"/>
            <a:t>Integrated  and sustainable service delivery, 4IR, innovation </a:t>
          </a:r>
          <a:endParaRPr lang="en-ZA" sz="1600" b="0" dirty="0"/>
        </a:p>
      </dgm:t>
    </dgm:pt>
    <dgm:pt modelId="{90D3425A-BD27-41B4-A0CC-41C196E03330}" type="parTrans" cxnId="{87B82F05-1FDF-4AB3-9129-22E02587D5D3}">
      <dgm:prSet/>
      <dgm:spPr/>
      <dgm:t>
        <a:bodyPr/>
        <a:lstStyle/>
        <a:p>
          <a:endParaRPr lang="en-ZA" sz="1800" b="1"/>
        </a:p>
      </dgm:t>
    </dgm:pt>
    <dgm:pt modelId="{359E48F0-A6D1-415D-989E-C83AF0E8B49E}" type="sibTrans" cxnId="{87B82F05-1FDF-4AB3-9129-22E02587D5D3}">
      <dgm:prSet/>
      <dgm:spPr/>
      <dgm:t>
        <a:bodyPr/>
        <a:lstStyle/>
        <a:p>
          <a:endParaRPr lang="en-ZA" sz="1800" b="1"/>
        </a:p>
      </dgm:t>
    </dgm:pt>
    <dgm:pt modelId="{535EAA84-06E0-4DFF-9292-2618FFE41759}">
      <dgm:prSet phldrT="[Text]" custT="1"/>
      <dgm:spPr/>
      <dgm:t>
        <a:bodyPr/>
        <a:lstStyle/>
        <a:p>
          <a:r>
            <a:rPr lang="en-US" sz="1800" b="1" dirty="0"/>
            <a:t>Infrastructure engineering:</a:t>
          </a:r>
        </a:p>
        <a:p>
          <a:r>
            <a:rPr lang="en-US" sz="1600" b="0" dirty="0"/>
            <a:t>Integrated infrastructure delivery, human settlements, water, sanitation, electricity, waste management   </a:t>
          </a:r>
          <a:endParaRPr lang="en-ZA" sz="1600" b="0" dirty="0"/>
        </a:p>
      </dgm:t>
    </dgm:pt>
    <dgm:pt modelId="{F4B72537-4854-49E0-9FA1-E304B46F8A72}" type="parTrans" cxnId="{6ED03F7B-B18C-496C-9436-5B10F329E7FA}">
      <dgm:prSet/>
      <dgm:spPr/>
      <dgm:t>
        <a:bodyPr/>
        <a:lstStyle/>
        <a:p>
          <a:endParaRPr lang="en-ZA" sz="1800" b="1"/>
        </a:p>
      </dgm:t>
    </dgm:pt>
    <dgm:pt modelId="{6310CC0E-435B-432B-BF55-96D7C1479371}" type="sibTrans" cxnId="{6ED03F7B-B18C-496C-9436-5B10F329E7FA}">
      <dgm:prSet/>
      <dgm:spPr/>
      <dgm:t>
        <a:bodyPr/>
        <a:lstStyle/>
        <a:p>
          <a:endParaRPr lang="en-ZA" sz="1800" b="1"/>
        </a:p>
      </dgm:t>
    </dgm:pt>
    <dgm:pt modelId="{8C2DEF2D-2ED3-4AE3-A09F-D4C828E28BB9}">
      <dgm:prSet custT="1"/>
      <dgm:spPr/>
      <dgm:t>
        <a:bodyPr/>
        <a:lstStyle/>
        <a:p>
          <a:r>
            <a:rPr lang="en-US" sz="1800" b="1" dirty="0"/>
            <a:t>Governance:</a:t>
          </a:r>
        </a:p>
        <a:p>
          <a:r>
            <a:rPr lang="en-US" sz="1600" b="0" dirty="0">
              <a:latin typeface="+mn-lt"/>
            </a:rPr>
            <a:t>Accountability, audit performance, financial performance, vacancies, ward committees, stability of the administration </a:t>
          </a:r>
          <a:endParaRPr lang="en-ZA" sz="1600" b="0" dirty="0">
            <a:latin typeface="+mn-lt"/>
          </a:endParaRPr>
        </a:p>
      </dgm:t>
    </dgm:pt>
    <dgm:pt modelId="{22ADB429-3313-4C4D-9AA1-65A874B9792C}" type="parTrans" cxnId="{BB3D9DB2-7554-4B42-A6BE-4536BE3514D3}">
      <dgm:prSet/>
      <dgm:spPr/>
      <dgm:t>
        <a:bodyPr/>
        <a:lstStyle/>
        <a:p>
          <a:endParaRPr lang="en-ZA" sz="1800" b="1"/>
        </a:p>
      </dgm:t>
    </dgm:pt>
    <dgm:pt modelId="{8D324FE8-9A1E-4DD7-B594-50FCF0D07EB7}" type="sibTrans" cxnId="{BB3D9DB2-7554-4B42-A6BE-4536BE3514D3}">
      <dgm:prSet/>
      <dgm:spPr/>
      <dgm:t>
        <a:bodyPr/>
        <a:lstStyle/>
        <a:p>
          <a:endParaRPr lang="en-ZA" sz="1800" b="1"/>
        </a:p>
      </dgm:t>
    </dgm:pt>
    <dgm:pt modelId="{7386B95C-D088-4583-95DC-D27A254A2E10}">
      <dgm:prSet custT="1"/>
      <dgm:spPr/>
      <dgm:t>
        <a:bodyPr/>
        <a:lstStyle/>
        <a:p>
          <a:r>
            <a:rPr lang="en-US" sz="1800" b="1" i="0" dirty="0"/>
            <a:t>Spatial Restructuring and Environmental Sustainability:</a:t>
          </a:r>
        </a:p>
        <a:p>
          <a:r>
            <a:rPr lang="en-US" sz="1600" b="0" i="0" dirty="0"/>
            <a:t>Spatial integration, human settlements, climate change</a:t>
          </a:r>
          <a:endParaRPr lang="en-ZA" sz="1600" b="0" i="0" dirty="0"/>
        </a:p>
      </dgm:t>
    </dgm:pt>
    <dgm:pt modelId="{D25FD945-5503-4CC8-A80C-81DA870B9B35}" type="parTrans" cxnId="{9C00A615-06C8-4CF8-B860-103D618A917F}">
      <dgm:prSet/>
      <dgm:spPr/>
      <dgm:t>
        <a:bodyPr/>
        <a:lstStyle/>
        <a:p>
          <a:endParaRPr lang="en-ZA" sz="1800" b="1"/>
        </a:p>
      </dgm:t>
    </dgm:pt>
    <dgm:pt modelId="{CD68B10C-505E-45C6-8BFE-777008DF1B27}" type="sibTrans" cxnId="{9C00A615-06C8-4CF8-B860-103D618A917F}">
      <dgm:prSet/>
      <dgm:spPr/>
      <dgm:t>
        <a:bodyPr/>
        <a:lstStyle/>
        <a:p>
          <a:endParaRPr lang="en-ZA" sz="1800" b="1"/>
        </a:p>
      </dgm:t>
    </dgm:pt>
    <dgm:pt modelId="{2AE05DB3-C90E-4DA2-88C8-BD73B247A501}" type="pres">
      <dgm:prSet presAssocID="{0611DF18-7149-4376-AB46-006EC26C8CFA}" presName="diagram" presStyleCnt="0">
        <dgm:presLayoutVars>
          <dgm:dir/>
          <dgm:resizeHandles val="exact"/>
        </dgm:presLayoutVars>
      </dgm:prSet>
      <dgm:spPr/>
    </dgm:pt>
    <dgm:pt modelId="{DD947643-2066-43CF-BA66-7C68AA0CA661}" type="pres">
      <dgm:prSet presAssocID="{DFA06F22-9A7C-4CAC-991C-EACD23E2111A}" presName="node" presStyleLbl="node1" presStyleIdx="0" presStyleCnt="6">
        <dgm:presLayoutVars>
          <dgm:bulletEnabled val="1"/>
        </dgm:presLayoutVars>
      </dgm:prSet>
      <dgm:spPr/>
    </dgm:pt>
    <dgm:pt modelId="{651A0B71-C866-4E98-8FC0-D62B3FD92737}" type="pres">
      <dgm:prSet presAssocID="{171D34F8-1E36-417B-9F69-F8C1F9E9F07E}" presName="sibTrans" presStyleCnt="0"/>
      <dgm:spPr/>
    </dgm:pt>
    <dgm:pt modelId="{BDC8453F-BCBF-4C97-BE88-D25587AA340F}" type="pres">
      <dgm:prSet presAssocID="{D761D21A-6C36-42A1-B447-A5941B629B36}" presName="node" presStyleLbl="node1" presStyleIdx="1" presStyleCnt="6">
        <dgm:presLayoutVars>
          <dgm:bulletEnabled val="1"/>
        </dgm:presLayoutVars>
      </dgm:prSet>
      <dgm:spPr/>
    </dgm:pt>
    <dgm:pt modelId="{06C6F523-A77E-4053-BB6A-C3A75D612F96}" type="pres">
      <dgm:prSet presAssocID="{FF766DE0-ABAA-4DB5-A3E3-166E61E849FC}" presName="sibTrans" presStyleCnt="0"/>
      <dgm:spPr/>
    </dgm:pt>
    <dgm:pt modelId="{F4D95425-9B37-4903-937B-56D36FF1C11D}" type="pres">
      <dgm:prSet presAssocID="{E3396F65-79B2-4B71-AA9A-D6FC9C87F930}" presName="node" presStyleLbl="node1" presStyleIdx="2" presStyleCnt="6">
        <dgm:presLayoutVars>
          <dgm:bulletEnabled val="1"/>
        </dgm:presLayoutVars>
      </dgm:prSet>
      <dgm:spPr/>
    </dgm:pt>
    <dgm:pt modelId="{EF01B87D-81F5-4380-B520-E5DDEA57A338}" type="pres">
      <dgm:prSet presAssocID="{359E48F0-A6D1-415D-989E-C83AF0E8B49E}" presName="sibTrans" presStyleCnt="0"/>
      <dgm:spPr/>
    </dgm:pt>
    <dgm:pt modelId="{0A443A68-42E0-4B08-8FED-5BFEF4E32CC4}" type="pres">
      <dgm:prSet presAssocID="{7386B95C-D088-4583-95DC-D27A254A2E10}" presName="node" presStyleLbl="node1" presStyleIdx="3" presStyleCnt="6">
        <dgm:presLayoutVars>
          <dgm:bulletEnabled val="1"/>
        </dgm:presLayoutVars>
      </dgm:prSet>
      <dgm:spPr/>
    </dgm:pt>
    <dgm:pt modelId="{71C46516-BB0C-441B-B647-85EC0152BD49}" type="pres">
      <dgm:prSet presAssocID="{CD68B10C-505E-45C6-8BFE-777008DF1B27}" presName="sibTrans" presStyleCnt="0"/>
      <dgm:spPr/>
    </dgm:pt>
    <dgm:pt modelId="{C8D2C44D-FF24-45E4-A01E-7A4B3A2E4572}" type="pres">
      <dgm:prSet presAssocID="{535EAA84-06E0-4DFF-9292-2618FFE41759}" presName="node" presStyleLbl="node1" presStyleIdx="4" presStyleCnt="6">
        <dgm:presLayoutVars>
          <dgm:bulletEnabled val="1"/>
        </dgm:presLayoutVars>
      </dgm:prSet>
      <dgm:spPr/>
    </dgm:pt>
    <dgm:pt modelId="{6C734491-F59F-4C79-A524-AF1CADA3AC4E}" type="pres">
      <dgm:prSet presAssocID="{6310CC0E-435B-432B-BF55-96D7C1479371}" presName="sibTrans" presStyleCnt="0"/>
      <dgm:spPr/>
    </dgm:pt>
    <dgm:pt modelId="{8B5CE556-1D06-456D-8C01-B12FA1E6384A}" type="pres">
      <dgm:prSet presAssocID="{8C2DEF2D-2ED3-4AE3-A09F-D4C828E28BB9}" presName="node" presStyleLbl="node1" presStyleIdx="5" presStyleCnt="6">
        <dgm:presLayoutVars>
          <dgm:bulletEnabled val="1"/>
        </dgm:presLayoutVars>
      </dgm:prSet>
      <dgm:spPr/>
    </dgm:pt>
  </dgm:ptLst>
  <dgm:cxnLst>
    <dgm:cxn modelId="{87B82F05-1FDF-4AB3-9129-22E02587D5D3}" srcId="{0611DF18-7149-4376-AB46-006EC26C8CFA}" destId="{E3396F65-79B2-4B71-AA9A-D6FC9C87F930}" srcOrd="2" destOrd="0" parTransId="{90D3425A-BD27-41B4-A0CC-41C196E03330}" sibTransId="{359E48F0-A6D1-415D-989E-C83AF0E8B49E}"/>
    <dgm:cxn modelId="{78FB4308-AA40-42EE-99C0-FF013CA35A1B}" type="presOf" srcId="{D761D21A-6C36-42A1-B447-A5941B629B36}" destId="{BDC8453F-BCBF-4C97-BE88-D25587AA340F}" srcOrd="0" destOrd="0" presId="urn:microsoft.com/office/officeart/2005/8/layout/default"/>
    <dgm:cxn modelId="{9C00A615-06C8-4CF8-B860-103D618A917F}" srcId="{0611DF18-7149-4376-AB46-006EC26C8CFA}" destId="{7386B95C-D088-4583-95DC-D27A254A2E10}" srcOrd="3" destOrd="0" parTransId="{D25FD945-5503-4CC8-A80C-81DA870B9B35}" sibTransId="{CD68B10C-505E-45C6-8BFE-777008DF1B27}"/>
    <dgm:cxn modelId="{99E8F01D-CFE7-4D0B-97C0-5E5975B7B3EA}" type="presOf" srcId="{DFA06F22-9A7C-4CAC-991C-EACD23E2111A}" destId="{DD947643-2066-43CF-BA66-7C68AA0CA661}" srcOrd="0" destOrd="0" presId="urn:microsoft.com/office/officeart/2005/8/layout/default"/>
    <dgm:cxn modelId="{C5BC3A2A-FD9B-44BA-B080-D0F89028B866}" type="presOf" srcId="{E3396F65-79B2-4B71-AA9A-D6FC9C87F930}" destId="{F4D95425-9B37-4903-937B-56D36FF1C11D}" srcOrd="0" destOrd="0" presId="urn:microsoft.com/office/officeart/2005/8/layout/default"/>
    <dgm:cxn modelId="{D47B5D3C-D377-4D45-B98C-497D59F62484}" type="presOf" srcId="{7386B95C-D088-4583-95DC-D27A254A2E10}" destId="{0A443A68-42E0-4B08-8FED-5BFEF4E32CC4}" srcOrd="0" destOrd="0" presId="urn:microsoft.com/office/officeart/2005/8/layout/default"/>
    <dgm:cxn modelId="{26FB3E63-766B-4962-92E0-625FBE89AFD3}" srcId="{0611DF18-7149-4376-AB46-006EC26C8CFA}" destId="{DFA06F22-9A7C-4CAC-991C-EACD23E2111A}" srcOrd="0" destOrd="0" parTransId="{5D80B49B-2AAB-4B1B-80C2-A92B82B05C0F}" sibTransId="{171D34F8-1E36-417B-9F69-F8C1F9E9F07E}"/>
    <dgm:cxn modelId="{6ED03F7B-B18C-496C-9436-5B10F329E7FA}" srcId="{0611DF18-7149-4376-AB46-006EC26C8CFA}" destId="{535EAA84-06E0-4DFF-9292-2618FFE41759}" srcOrd="4" destOrd="0" parTransId="{F4B72537-4854-49E0-9FA1-E304B46F8A72}" sibTransId="{6310CC0E-435B-432B-BF55-96D7C1479371}"/>
    <dgm:cxn modelId="{DA5ED69F-66DE-4568-A66F-BA4A8ACF7D43}" type="presOf" srcId="{535EAA84-06E0-4DFF-9292-2618FFE41759}" destId="{C8D2C44D-FF24-45E4-A01E-7A4B3A2E4572}" srcOrd="0" destOrd="0" presId="urn:microsoft.com/office/officeart/2005/8/layout/default"/>
    <dgm:cxn modelId="{BB3D9DB2-7554-4B42-A6BE-4536BE3514D3}" srcId="{0611DF18-7149-4376-AB46-006EC26C8CFA}" destId="{8C2DEF2D-2ED3-4AE3-A09F-D4C828E28BB9}" srcOrd="5" destOrd="0" parTransId="{22ADB429-3313-4C4D-9AA1-65A874B9792C}" sibTransId="{8D324FE8-9A1E-4DD7-B594-50FCF0D07EB7}"/>
    <dgm:cxn modelId="{ACFEE0C6-8DCA-4B7A-AE4D-0B7D2F362433}" type="presOf" srcId="{0611DF18-7149-4376-AB46-006EC26C8CFA}" destId="{2AE05DB3-C90E-4DA2-88C8-BD73B247A501}" srcOrd="0" destOrd="0" presId="urn:microsoft.com/office/officeart/2005/8/layout/default"/>
    <dgm:cxn modelId="{1107D0DB-01A4-488A-B3AE-ABE297787B6C}" srcId="{0611DF18-7149-4376-AB46-006EC26C8CFA}" destId="{D761D21A-6C36-42A1-B447-A5941B629B36}" srcOrd="1" destOrd="0" parTransId="{7FB9520D-BEA5-4BB2-BC70-8ABA718E9CEE}" sibTransId="{FF766DE0-ABAA-4DB5-A3E3-166E61E849FC}"/>
    <dgm:cxn modelId="{7A499EE7-8819-4D2E-8F79-8EFA0C65C214}" type="presOf" srcId="{8C2DEF2D-2ED3-4AE3-A09F-D4C828E28BB9}" destId="{8B5CE556-1D06-456D-8C01-B12FA1E6384A}" srcOrd="0" destOrd="0" presId="urn:microsoft.com/office/officeart/2005/8/layout/default"/>
    <dgm:cxn modelId="{097DA504-B013-4552-8237-05690D8F9582}" type="presParOf" srcId="{2AE05DB3-C90E-4DA2-88C8-BD73B247A501}" destId="{DD947643-2066-43CF-BA66-7C68AA0CA661}" srcOrd="0" destOrd="0" presId="urn:microsoft.com/office/officeart/2005/8/layout/default"/>
    <dgm:cxn modelId="{5977EEAC-96A7-43AD-A6C5-10D1752CB277}" type="presParOf" srcId="{2AE05DB3-C90E-4DA2-88C8-BD73B247A501}" destId="{651A0B71-C866-4E98-8FC0-D62B3FD92737}" srcOrd="1" destOrd="0" presId="urn:microsoft.com/office/officeart/2005/8/layout/default"/>
    <dgm:cxn modelId="{81516FE4-B8A1-4CFC-A401-634CC3E9BD8B}" type="presParOf" srcId="{2AE05DB3-C90E-4DA2-88C8-BD73B247A501}" destId="{BDC8453F-BCBF-4C97-BE88-D25587AA340F}" srcOrd="2" destOrd="0" presId="urn:microsoft.com/office/officeart/2005/8/layout/default"/>
    <dgm:cxn modelId="{B9EB8B87-FBA3-4AA6-BA89-3FE4E85F6EF1}" type="presParOf" srcId="{2AE05DB3-C90E-4DA2-88C8-BD73B247A501}" destId="{06C6F523-A77E-4053-BB6A-C3A75D612F96}" srcOrd="3" destOrd="0" presId="urn:microsoft.com/office/officeart/2005/8/layout/default"/>
    <dgm:cxn modelId="{6F5DA47E-2CDB-4F59-865A-8E835B857443}" type="presParOf" srcId="{2AE05DB3-C90E-4DA2-88C8-BD73B247A501}" destId="{F4D95425-9B37-4903-937B-56D36FF1C11D}" srcOrd="4" destOrd="0" presId="urn:microsoft.com/office/officeart/2005/8/layout/default"/>
    <dgm:cxn modelId="{AF008880-8176-4072-B736-BB8D77E4F7AD}" type="presParOf" srcId="{2AE05DB3-C90E-4DA2-88C8-BD73B247A501}" destId="{EF01B87D-81F5-4380-B520-E5DDEA57A338}" srcOrd="5" destOrd="0" presId="urn:microsoft.com/office/officeart/2005/8/layout/default"/>
    <dgm:cxn modelId="{34A50BFD-BA72-4E3F-93F6-119B4AF3C893}" type="presParOf" srcId="{2AE05DB3-C90E-4DA2-88C8-BD73B247A501}" destId="{0A443A68-42E0-4B08-8FED-5BFEF4E32CC4}" srcOrd="6" destOrd="0" presId="urn:microsoft.com/office/officeart/2005/8/layout/default"/>
    <dgm:cxn modelId="{614B7CED-8BD5-4717-ADDA-73B285D5C784}" type="presParOf" srcId="{2AE05DB3-C90E-4DA2-88C8-BD73B247A501}" destId="{71C46516-BB0C-441B-B647-85EC0152BD49}" srcOrd="7" destOrd="0" presId="urn:microsoft.com/office/officeart/2005/8/layout/default"/>
    <dgm:cxn modelId="{B4A1B56C-F5D5-4A2C-B177-33B02AEF989D}" type="presParOf" srcId="{2AE05DB3-C90E-4DA2-88C8-BD73B247A501}" destId="{C8D2C44D-FF24-45E4-A01E-7A4B3A2E4572}" srcOrd="8" destOrd="0" presId="urn:microsoft.com/office/officeart/2005/8/layout/default"/>
    <dgm:cxn modelId="{E1A2C5B8-46BC-4FC2-B9A4-D74BE72EEBE3}" type="presParOf" srcId="{2AE05DB3-C90E-4DA2-88C8-BD73B247A501}" destId="{6C734491-F59F-4C79-A524-AF1CADA3AC4E}" srcOrd="9" destOrd="0" presId="urn:microsoft.com/office/officeart/2005/8/layout/default"/>
    <dgm:cxn modelId="{69C39EC6-8137-4566-B270-FF2721A148AB}" type="presParOf" srcId="{2AE05DB3-C90E-4DA2-88C8-BD73B247A501}" destId="{8B5CE556-1D06-456D-8C01-B12FA1E6384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D861C9-F595-4322-86D4-2EA5DFD0C035}"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ZA"/>
        </a:p>
      </dgm:t>
    </dgm:pt>
    <dgm:pt modelId="{88BC31FF-8BAF-41A0-AB53-FC24FC9DEA37}">
      <dgm:prSet/>
      <dgm:spPr/>
      <dgm:t>
        <a:bodyPr/>
        <a:lstStyle/>
        <a:p>
          <a:r>
            <a:rPr lang="en-ZA" b="1" baseline="0" dirty="0"/>
            <a:t>According to the MFMA Section 32 (4) The accounting officer must promptly inform the mayor, the MEC for local government in the province and the Auditor-General, in writing, of—</a:t>
          </a:r>
          <a:endParaRPr lang="en-ZA" dirty="0"/>
        </a:p>
      </dgm:t>
    </dgm:pt>
    <dgm:pt modelId="{F42ABA23-5A03-4CF5-97EC-C45B5BB8738A}" type="parTrans" cxnId="{08C73982-1E2B-4672-B130-C7FF966D71E6}">
      <dgm:prSet/>
      <dgm:spPr/>
      <dgm:t>
        <a:bodyPr/>
        <a:lstStyle/>
        <a:p>
          <a:endParaRPr lang="en-ZA"/>
        </a:p>
      </dgm:t>
    </dgm:pt>
    <dgm:pt modelId="{9A07D3B7-831A-45F4-9968-0BA519961E9F}" type="sibTrans" cxnId="{08C73982-1E2B-4672-B130-C7FF966D71E6}">
      <dgm:prSet/>
      <dgm:spPr/>
      <dgm:t>
        <a:bodyPr/>
        <a:lstStyle/>
        <a:p>
          <a:endParaRPr lang="en-ZA"/>
        </a:p>
      </dgm:t>
    </dgm:pt>
    <dgm:pt modelId="{79A761EE-EAB9-4434-BFA6-44618BDE6144}">
      <dgm:prSet/>
      <dgm:spPr/>
      <dgm:t>
        <a:bodyPr/>
        <a:lstStyle/>
        <a:p>
          <a:r>
            <a:rPr lang="en-ZA" b="1" i="1" baseline="0" dirty="0"/>
            <a:t>(a) </a:t>
          </a:r>
          <a:r>
            <a:rPr lang="en-ZA" b="1" baseline="0" dirty="0"/>
            <a:t>any unauthorised, irregular or fruitless and wasteful expenditure incurred by the municipality;</a:t>
          </a:r>
          <a:endParaRPr lang="en-ZA" dirty="0"/>
        </a:p>
      </dgm:t>
    </dgm:pt>
    <dgm:pt modelId="{5CC48D14-7418-4BEA-9F13-C124A552419A}" type="parTrans" cxnId="{8E43CD9A-F314-4A6E-9D0B-8441A696FA82}">
      <dgm:prSet/>
      <dgm:spPr/>
      <dgm:t>
        <a:bodyPr/>
        <a:lstStyle/>
        <a:p>
          <a:endParaRPr lang="en-ZA"/>
        </a:p>
      </dgm:t>
    </dgm:pt>
    <dgm:pt modelId="{93FFF832-A768-4708-937B-984B37547232}" type="sibTrans" cxnId="{8E43CD9A-F314-4A6E-9D0B-8441A696FA82}">
      <dgm:prSet/>
      <dgm:spPr/>
      <dgm:t>
        <a:bodyPr/>
        <a:lstStyle/>
        <a:p>
          <a:endParaRPr lang="en-ZA"/>
        </a:p>
      </dgm:t>
    </dgm:pt>
    <dgm:pt modelId="{97830E8A-7556-4533-B11A-2179691AA629}">
      <dgm:prSet/>
      <dgm:spPr/>
      <dgm:t>
        <a:bodyPr/>
        <a:lstStyle/>
        <a:p>
          <a:r>
            <a:rPr lang="en-ZA" b="1" i="1" baseline="0" dirty="0"/>
            <a:t>(b) </a:t>
          </a:r>
          <a:r>
            <a:rPr lang="en-ZA" b="1" baseline="0" dirty="0"/>
            <a:t>whether any person is responsible or under investigation for such unauthorised, irregular or fruitless and wasteful expenditure; and</a:t>
          </a:r>
          <a:endParaRPr lang="en-ZA" dirty="0"/>
        </a:p>
      </dgm:t>
    </dgm:pt>
    <dgm:pt modelId="{18989EC6-D936-47EC-B982-85DDF81DBF6B}" type="parTrans" cxnId="{F3388D69-92C6-48E1-BFED-54B8ADCDD4A2}">
      <dgm:prSet/>
      <dgm:spPr/>
      <dgm:t>
        <a:bodyPr/>
        <a:lstStyle/>
        <a:p>
          <a:endParaRPr lang="en-ZA"/>
        </a:p>
      </dgm:t>
    </dgm:pt>
    <dgm:pt modelId="{75A7D2A5-744C-4334-854D-656B6B2CEFE3}" type="sibTrans" cxnId="{F3388D69-92C6-48E1-BFED-54B8ADCDD4A2}">
      <dgm:prSet/>
      <dgm:spPr/>
      <dgm:t>
        <a:bodyPr/>
        <a:lstStyle/>
        <a:p>
          <a:endParaRPr lang="en-ZA"/>
        </a:p>
      </dgm:t>
    </dgm:pt>
    <dgm:pt modelId="{27C58599-E505-477B-BF19-177772C2AF49}">
      <dgm:prSet/>
      <dgm:spPr/>
      <dgm:t>
        <a:bodyPr/>
        <a:lstStyle/>
        <a:p>
          <a:r>
            <a:rPr lang="en-ZA" b="1" i="1" baseline="0" dirty="0"/>
            <a:t>(c) </a:t>
          </a:r>
          <a:r>
            <a:rPr lang="en-ZA" b="1" baseline="0" dirty="0"/>
            <a:t>the steps that have been taken—</a:t>
          </a:r>
          <a:endParaRPr lang="en-ZA" dirty="0"/>
        </a:p>
      </dgm:t>
    </dgm:pt>
    <dgm:pt modelId="{375393DB-3D0B-4D0E-BEE9-997E399B81D8}" type="parTrans" cxnId="{012EFA97-C644-4BDB-BD5C-A2C5E18014B4}">
      <dgm:prSet/>
      <dgm:spPr/>
      <dgm:t>
        <a:bodyPr/>
        <a:lstStyle/>
        <a:p>
          <a:endParaRPr lang="en-ZA"/>
        </a:p>
      </dgm:t>
    </dgm:pt>
    <dgm:pt modelId="{9172CF72-D900-4D8D-BEE3-087A37374FB1}" type="sibTrans" cxnId="{012EFA97-C644-4BDB-BD5C-A2C5E18014B4}">
      <dgm:prSet/>
      <dgm:spPr/>
      <dgm:t>
        <a:bodyPr/>
        <a:lstStyle/>
        <a:p>
          <a:endParaRPr lang="en-ZA"/>
        </a:p>
      </dgm:t>
    </dgm:pt>
    <dgm:pt modelId="{D6954473-8321-480A-8053-E3881F73A008}">
      <dgm:prSet/>
      <dgm:spPr/>
      <dgm:t>
        <a:bodyPr/>
        <a:lstStyle/>
        <a:p>
          <a:r>
            <a:rPr lang="en-ZA" dirty="0"/>
            <a:t>(</a:t>
          </a:r>
          <a:r>
            <a:rPr lang="en-ZA" dirty="0" err="1"/>
            <a:t>i</a:t>
          </a:r>
          <a:r>
            <a:rPr lang="en-ZA" dirty="0"/>
            <a:t>) to recover or rectify such expenditure; and</a:t>
          </a:r>
        </a:p>
      </dgm:t>
    </dgm:pt>
    <dgm:pt modelId="{B511F2C3-9B89-40FC-B153-FC3E31DB9A06}" type="parTrans" cxnId="{E72EFB88-DA05-4503-9EA3-FCC50BDADEDE}">
      <dgm:prSet/>
      <dgm:spPr/>
      <dgm:t>
        <a:bodyPr/>
        <a:lstStyle/>
        <a:p>
          <a:endParaRPr lang="en-ZA"/>
        </a:p>
      </dgm:t>
    </dgm:pt>
    <dgm:pt modelId="{67CF6E35-CC15-48C6-BC59-178DCC2A38B5}" type="sibTrans" cxnId="{E72EFB88-DA05-4503-9EA3-FCC50BDADEDE}">
      <dgm:prSet/>
      <dgm:spPr/>
      <dgm:t>
        <a:bodyPr/>
        <a:lstStyle/>
        <a:p>
          <a:endParaRPr lang="en-ZA"/>
        </a:p>
      </dgm:t>
    </dgm:pt>
    <dgm:pt modelId="{29C165E5-FCE3-468A-B73E-273B04FDA673}">
      <dgm:prSet/>
      <dgm:spPr/>
      <dgm:t>
        <a:bodyPr/>
        <a:lstStyle/>
        <a:p>
          <a:r>
            <a:rPr lang="en-ZA"/>
            <a:t>(ii) to prevent a recurrence of such expenditure.</a:t>
          </a:r>
        </a:p>
      </dgm:t>
    </dgm:pt>
    <dgm:pt modelId="{FFDD0348-F2AB-4272-9EFC-9D09CD43A267}" type="parTrans" cxnId="{7FCAFF10-7CA9-4E9D-826E-DE3E26BFBE67}">
      <dgm:prSet/>
      <dgm:spPr/>
      <dgm:t>
        <a:bodyPr/>
        <a:lstStyle/>
        <a:p>
          <a:endParaRPr lang="en-ZA"/>
        </a:p>
      </dgm:t>
    </dgm:pt>
    <dgm:pt modelId="{8C2669F7-A1E7-47EF-8D69-DA0D42510BAA}" type="sibTrans" cxnId="{7FCAFF10-7CA9-4E9D-826E-DE3E26BFBE67}">
      <dgm:prSet/>
      <dgm:spPr/>
      <dgm:t>
        <a:bodyPr/>
        <a:lstStyle/>
        <a:p>
          <a:endParaRPr lang="en-ZA"/>
        </a:p>
      </dgm:t>
    </dgm:pt>
    <dgm:pt modelId="{FCE75C9E-8BA3-4AA6-B548-50E5E97D4B2B}" type="pres">
      <dgm:prSet presAssocID="{33D861C9-F595-4322-86D4-2EA5DFD0C035}" presName="linearFlow" presStyleCnt="0">
        <dgm:presLayoutVars>
          <dgm:dir/>
          <dgm:resizeHandles val="exact"/>
        </dgm:presLayoutVars>
      </dgm:prSet>
      <dgm:spPr/>
    </dgm:pt>
    <dgm:pt modelId="{8849B7C3-0DE5-467E-B4DA-3D4D6452CE7A}" type="pres">
      <dgm:prSet presAssocID="{88BC31FF-8BAF-41A0-AB53-FC24FC9DEA37}" presName="composite" presStyleCnt="0"/>
      <dgm:spPr/>
    </dgm:pt>
    <dgm:pt modelId="{56129CB3-A1E9-4F26-AC7F-94E367D13ECE}" type="pres">
      <dgm:prSet presAssocID="{88BC31FF-8BAF-41A0-AB53-FC24FC9DEA37}" presName="imgShp" presStyleLbl="fgImgPlace1" presStyleIdx="0" presStyleCnt="4" custLinFactX="-24031" custLinFactNeighborX="-100000" custLinFactNeighborY="3661"/>
      <dgm:spPr/>
    </dgm:pt>
    <dgm:pt modelId="{9743D575-93E9-40B8-A7DD-E93F6775B1E8}" type="pres">
      <dgm:prSet presAssocID="{88BC31FF-8BAF-41A0-AB53-FC24FC9DEA37}" presName="txShp" presStyleLbl="node1" presStyleIdx="0" presStyleCnt="4" custScaleX="130871">
        <dgm:presLayoutVars>
          <dgm:bulletEnabled val="1"/>
        </dgm:presLayoutVars>
      </dgm:prSet>
      <dgm:spPr/>
    </dgm:pt>
    <dgm:pt modelId="{2CC104D5-9AF8-4772-8B12-24B49B1E3514}" type="pres">
      <dgm:prSet presAssocID="{9A07D3B7-831A-45F4-9968-0BA519961E9F}" presName="spacing" presStyleCnt="0"/>
      <dgm:spPr/>
    </dgm:pt>
    <dgm:pt modelId="{5A4C8FB3-5F52-4925-BF15-1E6EF5948148}" type="pres">
      <dgm:prSet presAssocID="{79A761EE-EAB9-4434-BFA6-44618BDE6144}" presName="composite" presStyleCnt="0"/>
      <dgm:spPr/>
    </dgm:pt>
    <dgm:pt modelId="{5F4283EF-1C49-495E-98D5-404DDBF0338F}" type="pres">
      <dgm:prSet presAssocID="{79A761EE-EAB9-4434-BFA6-44618BDE6144}" presName="imgShp" presStyleLbl="fgImgPlace1" presStyleIdx="1" presStyleCnt="4" custLinFactX="-25027" custLinFactNeighborX="-100000" custLinFactNeighborY="-996"/>
      <dgm:spPr/>
    </dgm:pt>
    <dgm:pt modelId="{A0CE6BDC-6F3B-4D42-8815-7715A84B9623}" type="pres">
      <dgm:prSet presAssocID="{79A761EE-EAB9-4434-BFA6-44618BDE6144}" presName="txShp" presStyleLbl="node1" presStyleIdx="1" presStyleCnt="4" custScaleX="130746">
        <dgm:presLayoutVars>
          <dgm:bulletEnabled val="1"/>
        </dgm:presLayoutVars>
      </dgm:prSet>
      <dgm:spPr/>
    </dgm:pt>
    <dgm:pt modelId="{FD670A48-D323-4655-BB80-97E3579605B7}" type="pres">
      <dgm:prSet presAssocID="{93FFF832-A768-4708-937B-984B37547232}" presName="spacing" presStyleCnt="0"/>
      <dgm:spPr/>
    </dgm:pt>
    <dgm:pt modelId="{C84BD503-CC9F-4AAD-BF22-D765C77BE231}" type="pres">
      <dgm:prSet presAssocID="{97830E8A-7556-4533-B11A-2179691AA629}" presName="composite" presStyleCnt="0"/>
      <dgm:spPr/>
    </dgm:pt>
    <dgm:pt modelId="{D3373C88-46A4-43FD-AAD3-99695FDCEE4F}" type="pres">
      <dgm:prSet presAssocID="{97830E8A-7556-4533-B11A-2179691AA629}" presName="imgShp" presStyleLbl="fgImgPlace1" presStyleIdx="2" presStyleCnt="4" custLinFactX="-23532" custLinFactNeighborX="-100000" custLinFactNeighborY="-3985"/>
      <dgm:spPr/>
    </dgm:pt>
    <dgm:pt modelId="{BD55293E-5AB2-4225-81A9-5025E44E042B}" type="pres">
      <dgm:prSet presAssocID="{97830E8A-7556-4533-B11A-2179691AA629}" presName="txShp" presStyleLbl="node1" presStyleIdx="2" presStyleCnt="4" custScaleX="132111">
        <dgm:presLayoutVars>
          <dgm:bulletEnabled val="1"/>
        </dgm:presLayoutVars>
      </dgm:prSet>
      <dgm:spPr/>
    </dgm:pt>
    <dgm:pt modelId="{418F0F56-DE0B-46CC-970F-252B65A1B133}" type="pres">
      <dgm:prSet presAssocID="{75A7D2A5-744C-4334-854D-656B6B2CEFE3}" presName="spacing" presStyleCnt="0"/>
      <dgm:spPr/>
    </dgm:pt>
    <dgm:pt modelId="{B1E2C5A3-EC52-4AA9-8ECE-0995630DF192}" type="pres">
      <dgm:prSet presAssocID="{27C58599-E505-477B-BF19-177772C2AF49}" presName="composite" presStyleCnt="0"/>
      <dgm:spPr/>
    </dgm:pt>
    <dgm:pt modelId="{D3B29DA5-3718-4726-BEBF-730E0B5AAC6C}" type="pres">
      <dgm:prSet presAssocID="{27C58599-E505-477B-BF19-177772C2AF49}" presName="imgShp" presStyleLbl="fgImgPlace1" presStyleIdx="3" presStyleCnt="4" custLinFactX="-24031" custLinFactNeighborX="-100000" custLinFactNeighborY="-26076"/>
      <dgm:spPr/>
    </dgm:pt>
    <dgm:pt modelId="{174DC551-0B6D-42BF-A146-1867EAF5AF21}" type="pres">
      <dgm:prSet presAssocID="{27C58599-E505-477B-BF19-177772C2AF49}" presName="txShp" presStyleLbl="node1" presStyleIdx="3" presStyleCnt="4" custScaleX="130871" custLinFactNeighborX="349" custLinFactNeighborY="-14012">
        <dgm:presLayoutVars>
          <dgm:bulletEnabled val="1"/>
        </dgm:presLayoutVars>
      </dgm:prSet>
      <dgm:spPr/>
    </dgm:pt>
  </dgm:ptLst>
  <dgm:cxnLst>
    <dgm:cxn modelId="{7FCAFF10-7CA9-4E9D-826E-DE3E26BFBE67}" srcId="{27C58599-E505-477B-BF19-177772C2AF49}" destId="{29C165E5-FCE3-468A-B73E-273B04FDA673}" srcOrd="1" destOrd="0" parTransId="{FFDD0348-F2AB-4272-9EFC-9D09CD43A267}" sibTransId="{8C2669F7-A1E7-47EF-8D69-DA0D42510BAA}"/>
    <dgm:cxn modelId="{125BDB34-5EC9-444A-93FF-B9A6700649E1}" type="presOf" srcId="{88BC31FF-8BAF-41A0-AB53-FC24FC9DEA37}" destId="{9743D575-93E9-40B8-A7DD-E93F6775B1E8}" srcOrd="0" destOrd="0" presId="urn:microsoft.com/office/officeart/2005/8/layout/vList3"/>
    <dgm:cxn modelId="{3F12E034-C6E3-4B39-B14A-264760C91D06}" type="presOf" srcId="{97830E8A-7556-4533-B11A-2179691AA629}" destId="{BD55293E-5AB2-4225-81A9-5025E44E042B}" srcOrd="0" destOrd="0" presId="urn:microsoft.com/office/officeart/2005/8/layout/vList3"/>
    <dgm:cxn modelId="{3A2D9468-B082-4348-AEF3-349EE9CA883B}" type="presOf" srcId="{33D861C9-F595-4322-86D4-2EA5DFD0C035}" destId="{FCE75C9E-8BA3-4AA6-B548-50E5E97D4B2B}" srcOrd="0" destOrd="0" presId="urn:microsoft.com/office/officeart/2005/8/layout/vList3"/>
    <dgm:cxn modelId="{F3388D69-92C6-48E1-BFED-54B8ADCDD4A2}" srcId="{33D861C9-F595-4322-86D4-2EA5DFD0C035}" destId="{97830E8A-7556-4533-B11A-2179691AA629}" srcOrd="2" destOrd="0" parTransId="{18989EC6-D936-47EC-B982-85DDF81DBF6B}" sibTransId="{75A7D2A5-744C-4334-854D-656B6B2CEFE3}"/>
    <dgm:cxn modelId="{644B236E-BB59-45E6-97BE-CAAC227284D3}" type="presOf" srcId="{27C58599-E505-477B-BF19-177772C2AF49}" destId="{174DC551-0B6D-42BF-A146-1867EAF5AF21}" srcOrd="0" destOrd="0" presId="urn:microsoft.com/office/officeart/2005/8/layout/vList3"/>
    <dgm:cxn modelId="{08C73982-1E2B-4672-B130-C7FF966D71E6}" srcId="{33D861C9-F595-4322-86D4-2EA5DFD0C035}" destId="{88BC31FF-8BAF-41A0-AB53-FC24FC9DEA37}" srcOrd="0" destOrd="0" parTransId="{F42ABA23-5A03-4CF5-97EC-C45B5BB8738A}" sibTransId="{9A07D3B7-831A-45F4-9968-0BA519961E9F}"/>
    <dgm:cxn modelId="{E3D24C84-9CDE-42EC-8340-779A94F54FEF}" type="presOf" srcId="{79A761EE-EAB9-4434-BFA6-44618BDE6144}" destId="{A0CE6BDC-6F3B-4D42-8815-7715A84B9623}" srcOrd="0" destOrd="0" presId="urn:microsoft.com/office/officeart/2005/8/layout/vList3"/>
    <dgm:cxn modelId="{E72EFB88-DA05-4503-9EA3-FCC50BDADEDE}" srcId="{27C58599-E505-477B-BF19-177772C2AF49}" destId="{D6954473-8321-480A-8053-E3881F73A008}" srcOrd="0" destOrd="0" parTransId="{B511F2C3-9B89-40FC-B153-FC3E31DB9A06}" sibTransId="{67CF6E35-CC15-48C6-BC59-178DCC2A38B5}"/>
    <dgm:cxn modelId="{C9160389-3037-46F3-8BE8-D4F02577C9D3}" type="presOf" srcId="{D6954473-8321-480A-8053-E3881F73A008}" destId="{174DC551-0B6D-42BF-A146-1867EAF5AF21}" srcOrd="0" destOrd="1" presId="urn:microsoft.com/office/officeart/2005/8/layout/vList3"/>
    <dgm:cxn modelId="{012EFA97-C644-4BDB-BD5C-A2C5E18014B4}" srcId="{33D861C9-F595-4322-86D4-2EA5DFD0C035}" destId="{27C58599-E505-477B-BF19-177772C2AF49}" srcOrd="3" destOrd="0" parTransId="{375393DB-3D0B-4D0E-BEE9-997E399B81D8}" sibTransId="{9172CF72-D900-4D8D-BEE3-087A37374FB1}"/>
    <dgm:cxn modelId="{8E43CD9A-F314-4A6E-9D0B-8441A696FA82}" srcId="{33D861C9-F595-4322-86D4-2EA5DFD0C035}" destId="{79A761EE-EAB9-4434-BFA6-44618BDE6144}" srcOrd="1" destOrd="0" parTransId="{5CC48D14-7418-4BEA-9F13-C124A552419A}" sibTransId="{93FFF832-A768-4708-937B-984B37547232}"/>
    <dgm:cxn modelId="{3C34D7A1-0954-4C33-B7BA-1CA3DB11E827}" type="presOf" srcId="{29C165E5-FCE3-468A-B73E-273B04FDA673}" destId="{174DC551-0B6D-42BF-A146-1867EAF5AF21}" srcOrd="0" destOrd="2" presId="urn:microsoft.com/office/officeart/2005/8/layout/vList3"/>
    <dgm:cxn modelId="{BECE6EE3-66F7-4456-B25D-C282A135A7E3}" type="presParOf" srcId="{FCE75C9E-8BA3-4AA6-B548-50E5E97D4B2B}" destId="{8849B7C3-0DE5-467E-B4DA-3D4D6452CE7A}" srcOrd="0" destOrd="0" presId="urn:microsoft.com/office/officeart/2005/8/layout/vList3"/>
    <dgm:cxn modelId="{F7115B50-C7FA-4FAA-9C0D-1FF007B00C57}" type="presParOf" srcId="{8849B7C3-0DE5-467E-B4DA-3D4D6452CE7A}" destId="{56129CB3-A1E9-4F26-AC7F-94E367D13ECE}" srcOrd="0" destOrd="0" presId="urn:microsoft.com/office/officeart/2005/8/layout/vList3"/>
    <dgm:cxn modelId="{D4132203-A5FA-4E25-BB04-E7B721DA02FB}" type="presParOf" srcId="{8849B7C3-0DE5-467E-B4DA-3D4D6452CE7A}" destId="{9743D575-93E9-40B8-A7DD-E93F6775B1E8}" srcOrd="1" destOrd="0" presId="urn:microsoft.com/office/officeart/2005/8/layout/vList3"/>
    <dgm:cxn modelId="{18D81755-C56E-470F-AA56-D19F61EAE903}" type="presParOf" srcId="{FCE75C9E-8BA3-4AA6-B548-50E5E97D4B2B}" destId="{2CC104D5-9AF8-4772-8B12-24B49B1E3514}" srcOrd="1" destOrd="0" presId="urn:microsoft.com/office/officeart/2005/8/layout/vList3"/>
    <dgm:cxn modelId="{EE0FEE50-94BB-444C-A44B-3477FF13D659}" type="presParOf" srcId="{FCE75C9E-8BA3-4AA6-B548-50E5E97D4B2B}" destId="{5A4C8FB3-5F52-4925-BF15-1E6EF5948148}" srcOrd="2" destOrd="0" presId="urn:microsoft.com/office/officeart/2005/8/layout/vList3"/>
    <dgm:cxn modelId="{0AF39277-A094-4417-BEFC-FA3DC2F5CCF3}" type="presParOf" srcId="{5A4C8FB3-5F52-4925-BF15-1E6EF5948148}" destId="{5F4283EF-1C49-495E-98D5-404DDBF0338F}" srcOrd="0" destOrd="0" presId="urn:microsoft.com/office/officeart/2005/8/layout/vList3"/>
    <dgm:cxn modelId="{CB2246E9-45BB-47EC-990C-D357DEDEFDA4}" type="presParOf" srcId="{5A4C8FB3-5F52-4925-BF15-1E6EF5948148}" destId="{A0CE6BDC-6F3B-4D42-8815-7715A84B9623}" srcOrd="1" destOrd="0" presId="urn:microsoft.com/office/officeart/2005/8/layout/vList3"/>
    <dgm:cxn modelId="{42AA03DA-DFF0-44C5-892B-B619EBC62477}" type="presParOf" srcId="{FCE75C9E-8BA3-4AA6-B548-50E5E97D4B2B}" destId="{FD670A48-D323-4655-BB80-97E3579605B7}" srcOrd="3" destOrd="0" presId="urn:microsoft.com/office/officeart/2005/8/layout/vList3"/>
    <dgm:cxn modelId="{22799897-28F3-4BBE-8B6F-E0B47064B3D3}" type="presParOf" srcId="{FCE75C9E-8BA3-4AA6-B548-50E5E97D4B2B}" destId="{C84BD503-CC9F-4AAD-BF22-D765C77BE231}" srcOrd="4" destOrd="0" presId="urn:microsoft.com/office/officeart/2005/8/layout/vList3"/>
    <dgm:cxn modelId="{D0C9A43E-E3AE-41B9-9C4F-ADE9817D55DA}" type="presParOf" srcId="{C84BD503-CC9F-4AAD-BF22-D765C77BE231}" destId="{D3373C88-46A4-43FD-AAD3-99695FDCEE4F}" srcOrd="0" destOrd="0" presId="urn:microsoft.com/office/officeart/2005/8/layout/vList3"/>
    <dgm:cxn modelId="{10530806-A909-47BE-A5B1-5D2848B05A64}" type="presParOf" srcId="{C84BD503-CC9F-4AAD-BF22-D765C77BE231}" destId="{BD55293E-5AB2-4225-81A9-5025E44E042B}" srcOrd="1" destOrd="0" presId="urn:microsoft.com/office/officeart/2005/8/layout/vList3"/>
    <dgm:cxn modelId="{62CB4F7F-DA01-476F-9502-2FB4CDF5C2E5}" type="presParOf" srcId="{FCE75C9E-8BA3-4AA6-B548-50E5E97D4B2B}" destId="{418F0F56-DE0B-46CC-970F-252B65A1B133}" srcOrd="5" destOrd="0" presId="urn:microsoft.com/office/officeart/2005/8/layout/vList3"/>
    <dgm:cxn modelId="{DD5955BC-28A4-46BA-B5EE-9C1ECE0A2667}" type="presParOf" srcId="{FCE75C9E-8BA3-4AA6-B548-50E5E97D4B2B}" destId="{B1E2C5A3-EC52-4AA9-8ECE-0995630DF192}" srcOrd="6" destOrd="0" presId="urn:microsoft.com/office/officeart/2005/8/layout/vList3"/>
    <dgm:cxn modelId="{C1BA1819-5904-4D1A-BE67-276C808AD960}" type="presParOf" srcId="{B1E2C5A3-EC52-4AA9-8ECE-0995630DF192}" destId="{D3B29DA5-3718-4726-BEBF-730E0B5AAC6C}" srcOrd="0" destOrd="0" presId="urn:microsoft.com/office/officeart/2005/8/layout/vList3"/>
    <dgm:cxn modelId="{F1547AC3-3F35-4D82-A127-F5B581878216}" type="presParOf" srcId="{B1E2C5A3-EC52-4AA9-8ECE-0995630DF192}" destId="{174DC551-0B6D-42BF-A146-1867EAF5AF2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4FA4DD-EC64-4EE1-8D7D-4AF6B8CD6B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125752C1-FF86-4F19-9EB2-229173221859}">
      <dgm:prSet/>
      <dgm:spPr/>
      <dgm:t>
        <a:bodyPr/>
        <a:lstStyle/>
        <a:p>
          <a:r>
            <a:rPr lang="en-US" b="1" i="1" baseline="0" dirty="0"/>
            <a:t>Section 131 of the MFMA states that:</a:t>
          </a:r>
          <a:endParaRPr lang="en-ZA" dirty="0"/>
        </a:p>
      </dgm:t>
    </dgm:pt>
    <dgm:pt modelId="{23017541-D984-4653-BC00-9D06CD7C0966}" type="parTrans" cxnId="{6D764BE8-DDD3-4538-9A6C-69D7900D0F90}">
      <dgm:prSet/>
      <dgm:spPr/>
      <dgm:t>
        <a:bodyPr/>
        <a:lstStyle/>
        <a:p>
          <a:endParaRPr lang="en-ZA"/>
        </a:p>
      </dgm:t>
    </dgm:pt>
    <dgm:pt modelId="{688D3310-8472-4823-82E8-D5B2B6E71444}" type="sibTrans" cxnId="{6D764BE8-DDD3-4538-9A6C-69D7900D0F90}">
      <dgm:prSet/>
      <dgm:spPr/>
      <dgm:t>
        <a:bodyPr/>
        <a:lstStyle/>
        <a:p>
          <a:endParaRPr lang="en-ZA"/>
        </a:p>
      </dgm:t>
    </dgm:pt>
    <dgm:pt modelId="{C15AE71E-4F93-4437-A85D-7A6D3C619FBF}">
      <dgm:prSet custT="1"/>
      <dgm:spPr/>
      <dgm:t>
        <a:bodyPr/>
        <a:lstStyle/>
        <a:p>
          <a:pPr algn="just">
            <a:spcAft>
              <a:spcPts val="0"/>
            </a:spcAft>
          </a:pPr>
          <a:r>
            <a:rPr lang="en-US" sz="1800" b="1" i="1" baseline="0" dirty="0"/>
            <a:t>“A municipality must address any issues raised by the Auditor-General in an audit report. The mayor of a municipality must ensure compliance by the municipality, with this subsection; </a:t>
          </a:r>
          <a:endParaRPr lang="en-ZA" sz="1800" dirty="0"/>
        </a:p>
      </dgm:t>
    </dgm:pt>
    <dgm:pt modelId="{B5D837A5-F4DB-4724-AA4A-F09C6B6D03A3}" type="parTrans" cxnId="{A11B8E11-F3A7-4710-A5DE-84931FF332A4}">
      <dgm:prSet/>
      <dgm:spPr/>
      <dgm:t>
        <a:bodyPr/>
        <a:lstStyle/>
        <a:p>
          <a:endParaRPr lang="en-ZA"/>
        </a:p>
      </dgm:t>
    </dgm:pt>
    <dgm:pt modelId="{3A29A831-EB79-466F-ABAF-27E7D53AC6C6}" type="sibTrans" cxnId="{A11B8E11-F3A7-4710-A5DE-84931FF332A4}">
      <dgm:prSet/>
      <dgm:spPr/>
      <dgm:t>
        <a:bodyPr/>
        <a:lstStyle/>
        <a:p>
          <a:endParaRPr lang="en-ZA"/>
        </a:p>
      </dgm:t>
    </dgm:pt>
    <dgm:pt modelId="{9E76067F-BA1C-42A6-9C7F-CCC81CCDC696}">
      <dgm:prSet custT="1"/>
      <dgm:spPr/>
      <dgm:t>
        <a:bodyPr/>
        <a:lstStyle/>
        <a:p>
          <a:pPr algn="just">
            <a:spcAft>
              <a:spcPts val="0"/>
            </a:spcAft>
          </a:pPr>
          <a:r>
            <a:rPr lang="en-US" sz="1800" b="1" i="1" baseline="0" dirty="0"/>
            <a:t>The MEC for local government in the province must-(a) assess all annual financial Statements of municipalities in the province and the audit reports on such statements and any responses of municipalities to such audit reports, and </a:t>
          </a:r>
          <a:endParaRPr lang="en-ZA" sz="1800" dirty="0"/>
        </a:p>
      </dgm:t>
    </dgm:pt>
    <dgm:pt modelId="{56162BCD-576B-4582-8AFE-26F646904A28}" type="parTrans" cxnId="{C7D3B3F6-7514-448A-BF38-42536361EA44}">
      <dgm:prSet/>
      <dgm:spPr/>
      <dgm:t>
        <a:bodyPr/>
        <a:lstStyle/>
        <a:p>
          <a:endParaRPr lang="en-ZA"/>
        </a:p>
      </dgm:t>
    </dgm:pt>
    <dgm:pt modelId="{AD8E1DEE-6861-4C90-AC4C-A8DEC9B4CED7}" type="sibTrans" cxnId="{C7D3B3F6-7514-448A-BF38-42536361EA44}">
      <dgm:prSet/>
      <dgm:spPr/>
      <dgm:t>
        <a:bodyPr/>
        <a:lstStyle/>
        <a:p>
          <a:endParaRPr lang="en-ZA"/>
        </a:p>
      </dgm:t>
    </dgm:pt>
    <dgm:pt modelId="{A8A8461D-9A15-465B-A787-1C79CA682EC9}">
      <dgm:prSet custT="1"/>
      <dgm:spPr/>
      <dgm:t>
        <a:bodyPr/>
        <a:lstStyle/>
        <a:p>
          <a:pPr algn="just">
            <a:spcAft>
              <a:spcPts val="0"/>
            </a:spcAft>
            <a:buFont typeface="Wingdings" panose="05000000000000000000" pitchFamily="2" charset="2"/>
            <a:buChar char="q"/>
          </a:pPr>
          <a:r>
            <a:rPr lang="en-US" sz="1800" i="1" dirty="0"/>
            <a:t>Report to the provincial legislature any omission by a municipality to adequately address those issues within 60 days”.</a:t>
          </a:r>
          <a:r>
            <a:rPr lang="en-US" sz="1800" dirty="0"/>
            <a:t> </a:t>
          </a:r>
          <a:endParaRPr lang="en-ZA" sz="1800" dirty="0"/>
        </a:p>
      </dgm:t>
    </dgm:pt>
    <dgm:pt modelId="{36241031-F306-4620-834B-9290BEF46E2A}" type="parTrans" cxnId="{445EA790-6902-472D-983D-FA6F80AD6D31}">
      <dgm:prSet/>
      <dgm:spPr/>
      <dgm:t>
        <a:bodyPr/>
        <a:lstStyle/>
        <a:p>
          <a:endParaRPr lang="en-ZA"/>
        </a:p>
      </dgm:t>
    </dgm:pt>
    <dgm:pt modelId="{84C3A10B-08F3-4483-AB0F-FAA4CD41FEFD}" type="sibTrans" cxnId="{445EA790-6902-472D-983D-FA6F80AD6D31}">
      <dgm:prSet/>
      <dgm:spPr/>
      <dgm:t>
        <a:bodyPr/>
        <a:lstStyle/>
        <a:p>
          <a:endParaRPr lang="en-ZA"/>
        </a:p>
      </dgm:t>
    </dgm:pt>
    <dgm:pt modelId="{5700F9A5-D5B0-4B3C-81A0-5EEF0C5D0EFF}">
      <dgm:prSet custT="1"/>
      <dgm:spPr/>
      <dgm:t>
        <a:bodyPr/>
        <a:lstStyle/>
        <a:p>
          <a:pPr algn="just">
            <a:spcAft>
              <a:spcPts val="0"/>
            </a:spcAft>
          </a:pPr>
          <a:endParaRPr lang="en-ZA" sz="1800" dirty="0"/>
        </a:p>
      </dgm:t>
    </dgm:pt>
    <dgm:pt modelId="{4DA30A0A-8679-4B3E-A36C-8FF637DB7202}" type="parTrans" cxnId="{C069288D-5E2F-4315-BC55-1CBF38230E7A}">
      <dgm:prSet/>
      <dgm:spPr/>
      <dgm:t>
        <a:bodyPr/>
        <a:lstStyle/>
        <a:p>
          <a:endParaRPr lang="en-ZA"/>
        </a:p>
      </dgm:t>
    </dgm:pt>
    <dgm:pt modelId="{2F420AC8-E0C3-44AD-A343-43D1BCBD67CE}" type="sibTrans" cxnId="{C069288D-5E2F-4315-BC55-1CBF38230E7A}">
      <dgm:prSet/>
      <dgm:spPr/>
      <dgm:t>
        <a:bodyPr/>
        <a:lstStyle/>
        <a:p>
          <a:endParaRPr lang="en-ZA"/>
        </a:p>
      </dgm:t>
    </dgm:pt>
    <dgm:pt modelId="{3B11C7A1-02A8-47A7-A0FD-FE4B9A1E8AFD}">
      <dgm:prSet custT="1"/>
      <dgm:spPr/>
      <dgm:t>
        <a:bodyPr/>
        <a:lstStyle/>
        <a:p>
          <a:pPr algn="just">
            <a:spcAft>
              <a:spcPts val="0"/>
            </a:spcAft>
          </a:pPr>
          <a:endParaRPr lang="en-ZA" sz="1800" dirty="0"/>
        </a:p>
      </dgm:t>
    </dgm:pt>
    <dgm:pt modelId="{9ECDA44C-825C-4A08-984A-50C4F563C04B}" type="parTrans" cxnId="{399BAC4F-03BC-4AB1-B5B9-8D56539A53C8}">
      <dgm:prSet/>
      <dgm:spPr/>
      <dgm:t>
        <a:bodyPr/>
        <a:lstStyle/>
        <a:p>
          <a:endParaRPr lang="en-ZA"/>
        </a:p>
      </dgm:t>
    </dgm:pt>
    <dgm:pt modelId="{8EE80403-9A6E-470B-9981-29DFE85EF4A0}" type="sibTrans" cxnId="{399BAC4F-03BC-4AB1-B5B9-8D56539A53C8}">
      <dgm:prSet/>
      <dgm:spPr/>
      <dgm:t>
        <a:bodyPr/>
        <a:lstStyle/>
        <a:p>
          <a:endParaRPr lang="en-ZA"/>
        </a:p>
      </dgm:t>
    </dgm:pt>
    <dgm:pt modelId="{4FA3CBED-B832-4F9C-891B-69A2F7E45B86}">
      <dgm:prSet custT="1"/>
      <dgm:spPr/>
      <dgm:t>
        <a:bodyPr/>
        <a:lstStyle/>
        <a:p>
          <a:pPr algn="just">
            <a:spcAft>
              <a:spcPts val="0"/>
            </a:spcAft>
            <a:buFont typeface="Wingdings" panose="05000000000000000000" pitchFamily="2" charset="2"/>
            <a:buChar char="q"/>
          </a:pPr>
          <a:r>
            <a:rPr lang="en-US" sz="1800" i="1" dirty="0"/>
            <a:t>Determine whether municipalities have adequately addressed any issues raised by the Auditor-General in audit reports; and </a:t>
          </a:r>
          <a:endParaRPr lang="en-ZA" sz="1800" dirty="0"/>
        </a:p>
      </dgm:t>
    </dgm:pt>
    <dgm:pt modelId="{0507B934-51B8-4F4C-A205-3240FC6D22F3}" type="sibTrans" cxnId="{548C9F30-51B0-4E20-A281-AA93BAAB9A32}">
      <dgm:prSet/>
      <dgm:spPr/>
      <dgm:t>
        <a:bodyPr/>
        <a:lstStyle/>
        <a:p>
          <a:endParaRPr lang="en-ZA"/>
        </a:p>
      </dgm:t>
    </dgm:pt>
    <dgm:pt modelId="{FEC864EE-6EDA-4A80-B5BC-55B2F8E5F306}" type="parTrans" cxnId="{548C9F30-51B0-4E20-A281-AA93BAAB9A32}">
      <dgm:prSet/>
      <dgm:spPr/>
      <dgm:t>
        <a:bodyPr/>
        <a:lstStyle/>
        <a:p>
          <a:endParaRPr lang="en-ZA"/>
        </a:p>
      </dgm:t>
    </dgm:pt>
    <dgm:pt modelId="{7293BB1E-94B4-43EC-BE0B-49013DD07406}" type="pres">
      <dgm:prSet presAssocID="{4F4FA4DD-EC64-4EE1-8D7D-4AF6B8CD6BC5}" presName="Name0" presStyleCnt="0">
        <dgm:presLayoutVars>
          <dgm:dir/>
          <dgm:animLvl val="lvl"/>
          <dgm:resizeHandles val="exact"/>
        </dgm:presLayoutVars>
      </dgm:prSet>
      <dgm:spPr/>
    </dgm:pt>
    <dgm:pt modelId="{ADCAE5A5-C66F-4B56-AB40-B278D6540E0F}" type="pres">
      <dgm:prSet presAssocID="{125752C1-FF86-4F19-9EB2-229173221859}" presName="linNode" presStyleCnt="0"/>
      <dgm:spPr/>
    </dgm:pt>
    <dgm:pt modelId="{04D639B3-08F1-44E9-AD33-1233A37FC3D4}" type="pres">
      <dgm:prSet presAssocID="{125752C1-FF86-4F19-9EB2-229173221859}" presName="parentText" presStyleLbl="node1" presStyleIdx="0" presStyleCnt="1" custLinFactNeighborY="-1400">
        <dgm:presLayoutVars>
          <dgm:chMax val="1"/>
          <dgm:bulletEnabled val="1"/>
        </dgm:presLayoutVars>
      </dgm:prSet>
      <dgm:spPr/>
    </dgm:pt>
    <dgm:pt modelId="{981057FE-B5BD-4E3E-9754-514A32A2C05C}" type="pres">
      <dgm:prSet presAssocID="{125752C1-FF86-4F19-9EB2-229173221859}" presName="descendantText" presStyleLbl="alignAccFollowNode1" presStyleIdx="0" presStyleCnt="1" custScaleY="120000">
        <dgm:presLayoutVars>
          <dgm:bulletEnabled val="1"/>
        </dgm:presLayoutVars>
      </dgm:prSet>
      <dgm:spPr/>
    </dgm:pt>
  </dgm:ptLst>
  <dgm:cxnLst>
    <dgm:cxn modelId="{C9DD630F-9E34-4F58-AE9C-13A7B83246A9}" type="presOf" srcId="{5700F9A5-D5B0-4B3C-81A0-5EEF0C5D0EFF}" destId="{981057FE-B5BD-4E3E-9754-514A32A2C05C}" srcOrd="0" destOrd="1" presId="urn:microsoft.com/office/officeart/2005/8/layout/vList5"/>
    <dgm:cxn modelId="{A11B8E11-F3A7-4710-A5DE-84931FF332A4}" srcId="{125752C1-FF86-4F19-9EB2-229173221859}" destId="{C15AE71E-4F93-4437-A85D-7A6D3C619FBF}" srcOrd="0" destOrd="0" parTransId="{B5D837A5-F4DB-4724-AA4A-F09C6B6D03A3}" sibTransId="{3A29A831-EB79-466F-ABAF-27E7D53AC6C6}"/>
    <dgm:cxn modelId="{548C9F30-51B0-4E20-A281-AA93BAAB9A32}" srcId="{3B11C7A1-02A8-47A7-A0FD-FE4B9A1E8AFD}" destId="{4FA3CBED-B832-4F9C-891B-69A2F7E45B86}" srcOrd="0" destOrd="0" parTransId="{FEC864EE-6EDA-4A80-B5BC-55B2F8E5F306}" sibTransId="{0507B934-51B8-4F4C-A205-3240FC6D22F3}"/>
    <dgm:cxn modelId="{C2B4DE35-225B-4A1D-A0ED-2AB161E8A69B}" type="presOf" srcId="{A8A8461D-9A15-465B-A787-1C79CA682EC9}" destId="{981057FE-B5BD-4E3E-9754-514A32A2C05C}" srcOrd="0" destOrd="5" presId="urn:microsoft.com/office/officeart/2005/8/layout/vList5"/>
    <dgm:cxn modelId="{399BAC4F-03BC-4AB1-B5B9-8D56539A53C8}" srcId="{125752C1-FF86-4F19-9EB2-229173221859}" destId="{3B11C7A1-02A8-47A7-A0FD-FE4B9A1E8AFD}" srcOrd="3" destOrd="0" parTransId="{9ECDA44C-825C-4A08-984A-50C4F563C04B}" sibTransId="{8EE80403-9A6E-470B-9981-29DFE85EF4A0}"/>
    <dgm:cxn modelId="{1F86D050-5498-4737-9421-0B9B79A518FA}" type="presOf" srcId="{C15AE71E-4F93-4437-A85D-7A6D3C619FBF}" destId="{981057FE-B5BD-4E3E-9754-514A32A2C05C}" srcOrd="0" destOrd="0" presId="urn:microsoft.com/office/officeart/2005/8/layout/vList5"/>
    <dgm:cxn modelId="{8407FA59-7669-4FC9-81F3-1E5CA3E336DB}" type="presOf" srcId="{125752C1-FF86-4F19-9EB2-229173221859}" destId="{04D639B3-08F1-44E9-AD33-1233A37FC3D4}" srcOrd="0" destOrd="0" presId="urn:microsoft.com/office/officeart/2005/8/layout/vList5"/>
    <dgm:cxn modelId="{D4901068-3AA1-4C2C-B116-B5BA1EE3D4A5}" type="presOf" srcId="{9E76067F-BA1C-42A6-9C7F-CCC81CCDC696}" destId="{981057FE-B5BD-4E3E-9754-514A32A2C05C}" srcOrd="0" destOrd="2" presId="urn:microsoft.com/office/officeart/2005/8/layout/vList5"/>
    <dgm:cxn modelId="{C069288D-5E2F-4315-BC55-1CBF38230E7A}" srcId="{125752C1-FF86-4F19-9EB2-229173221859}" destId="{5700F9A5-D5B0-4B3C-81A0-5EEF0C5D0EFF}" srcOrd="1" destOrd="0" parTransId="{4DA30A0A-8679-4B3E-A36C-8FF637DB7202}" sibTransId="{2F420AC8-E0C3-44AD-A343-43D1BCBD67CE}"/>
    <dgm:cxn modelId="{445EA790-6902-472D-983D-FA6F80AD6D31}" srcId="{3B11C7A1-02A8-47A7-A0FD-FE4B9A1E8AFD}" destId="{A8A8461D-9A15-465B-A787-1C79CA682EC9}" srcOrd="1" destOrd="0" parTransId="{36241031-F306-4620-834B-9290BEF46E2A}" sibTransId="{84C3A10B-08F3-4483-AB0F-FAA4CD41FEFD}"/>
    <dgm:cxn modelId="{0678F7AF-61FE-4D08-A8B5-7253CAE60A30}" type="presOf" srcId="{3B11C7A1-02A8-47A7-A0FD-FE4B9A1E8AFD}" destId="{981057FE-B5BD-4E3E-9754-514A32A2C05C}" srcOrd="0" destOrd="3" presId="urn:microsoft.com/office/officeart/2005/8/layout/vList5"/>
    <dgm:cxn modelId="{4C2706B5-A3CE-44C2-9BAC-C925E4A7C343}" type="presOf" srcId="{4FA3CBED-B832-4F9C-891B-69A2F7E45B86}" destId="{981057FE-B5BD-4E3E-9754-514A32A2C05C}" srcOrd="0" destOrd="4" presId="urn:microsoft.com/office/officeart/2005/8/layout/vList5"/>
    <dgm:cxn modelId="{EE410BD3-CE24-4C48-8039-B7B277084B01}" type="presOf" srcId="{4F4FA4DD-EC64-4EE1-8D7D-4AF6B8CD6BC5}" destId="{7293BB1E-94B4-43EC-BE0B-49013DD07406}" srcOrd="0" destOrd="0" presId="urn:microsoft.com/office/officeart/2005/8/layout/vList5"/>
    <dgm:cxn modelId="{6D764BE8-DDD3-4538-9A6C-69D7900D0F90}" srcId="{4F4FA4DD-EC64-4EE1-8D7D-4AF6B8CD6BC5}" destId="{125752C1-FF86-4F19-9EB2-229173221859}" srcOrd="0" destOrd="0" parTransId="{23017541-D984-4653-BC00-9D06CD7C0966}" sibTransId="{688D3310-8472-4823-82E8-D5B2B6E71444}"/>
    <dgm:cxn modelId="{C7D3B3F6-7514-448A-BF38-42536361EA44}" srcId="{125752C1-FF86-4F19-9EB2-229173221859}" destId="{9E76067F-BA1C-42A6-9C7F-CCC81CCDC696}" srcOrd="2" destOrd="0" parTransId="{56162BCD-576B-4582-8AFE-26F646904A28}" sibTransId="{AD8E1DEE-6861-4C90-AC4C-A8DEC9B4CED7}"/>
    <dgm:cxn modelId="{649FEAA0-5243-4A4D-94E5-7846F0651F0D}" type="presParOf" srcId="{7293BB1E-94B4-43EC-BE0B-49013DD07406}" destId="{ADCAE5A5-C66F-4B56-AB40-B278D6540E0F}" srcOrd="0" destOrd="0" presId="urn:microsoft.com/office/officeart/2005/8/layout/vList5"/>
    <dgm:cxn modelId="{2D914084-4DF5-4E39-A939-E666AD99630D}" type="presParOf" srcId="{ADCAE5A5-C66F-4B56-AB40-B278D6540E0F}" destId="{04D639B3-08F1-44E9-AD33-1233A37FC3D4}" srcOrd="0" destOrd="0" presId="urn:microsoft.com/office/officeart/2005/8/layout/vList5"/>
    <dgm:cxn modelId="{E37F1F67-8C60-4A22-9FDA-76FBC5B961E8}" type="presParOf" srcId="{ADCAE5A5-C66F-4B56-AB40-B278D6540E0F}" destId="{981057FE-B5BD-4E3E-9754-514A32A2C05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DDBB7C-5B35-419D-8D90-5CCBB3A37F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52018D48-C35E-4BD1-88AC-A42F0C7D18A7}">
      <dgm:prSet/>
      <dgm:spPr/>
      <dgm:t>
        <a:bodyPr/>
        <a:lstStyle/>
        <a:p>
          <a:r>
            <a:rPr lang="en-ZA" b="0" baseline="0"/>
            <a:t>The project is designed to assist municipalities to put controls in place for the identification, prevention and reporting of </a:t>
          </a:r>
          <a:r>
            <a:rPr lang="en-US" b="0" baseline="0"/>
            <a:t>unauthorised, irregular, fruitless and wasteful expenditure. </a:t>
          </a:r>
          <a:r>
            <a:rPr lang="en-ZA" b="0" baseline="0"/>
            <a:t>The initiative entails assessing the state of controls in the municipal finance environment and developing plans to address the gaps identified in the assessment report. Areas addressed are:</a:t>
          </a:r>
          <a:endParaRPr lang="en-ZA"/>
        </a:p>
      </dgm:t>
    </dgm:pt>
    <dgm:pt modelId="{78E00C45-80FA-4BE3-9075-3C2CC69167E9}" type="parTrans" cxnId="{E6FE0E07-5610-42E8-A393-5098BF54B2F0}">
      <dgm:prSet/>
      <dgm:spPr/>
      <dgm:t>
        <a:bodyPr/>
        <a:lstStyle/>
        <a:p>
          <a:endParaRPr lang="en-ZA"/>
        </a:p>
      </dgm:t>
    </dgm:pt>
    <dgm:pt modelId="{83D83A96-110E-47F8-8BA0-91ED3B28E2BD}" type="sibTrans" cxnId="{E6FE0E07-5610-42E8-A393-5098BF54B2F0}">
      <dgm:prSet/>
      <dgm:spPr/>
      <dgm:t>
        <a:bodyPr/>
        <a:lstStyle/>
        <a:p>
          <a:endParaRPr lang="en-ZA"/>
        </a:p>
      </dgm:t>
    </dgm:pt>
    <dgm:pt modelId="{90E280EE-85B0-4DA8-89D2-CEA7592C769F}">
      <dgm:prSet/>
      <dgm:spPr/>
      <dgm:t>
        <a:bodyPr/>
        <a:lstStyle/>
        <a:p>
          <a:r>
            <a:rPr lang="en-GB" b="0" baseline="0" dirty="0"/>
            <a:t>Processes in place to identify, prevent, reduce and report on </a:t>
          </a:r>
          <a:r>
            <a:rPr lang="en-US" b="0" baseline="0" dirty="0" err="1"/>
            <a:t>unauthorised</a:t>
          </a:r>
          <a:r>
            <a:rPr lang="en-US" b="0" baseline="0" dirty="0"/>
            <a:t>, irregular, fruitless and wasteful expenditure. These include policies, Standard Operating Procedures, UIF&amp;W registers and reports (</a:t>
          </a:r>
          <a:r>
            <a:rPr lang="en-GB" b="0" baseline="0" dirty="0"/>
            <a:t>to ensure completeness, accuracy and fair presentation) </a:t>
          </a:r>
          <a:r>
            <a:rPr lang="en-US" b="0" baseline="0" dirty="0"/>
            <a:t>and any innovative tools that will assist in strengthening the control environment.</a:t>
          </a:r>
          <a:endParaRPr lang="en-ZA" dirty="0"/>
        </a:p>
      </dgm:t>
    </dgm:pt>
    <dgm:pt modelId="{F54DB029-D249-4A3C-8AB5-AACD7F05CB41}" type="parTrans" cxnId="{C9A30221-C9D9-487A-9E5B-E64400DE247C}">
      <dgm:prSet/>
      <dgm:spPr/>
      <dgm:t>
        <a:bodyPr/>
        <a:lstStyle/>
        <a:p>
          <a:endParaRPr lang="en-ZA"/>
        </a:p>
      </dgm:t>
    </dgm:pt>
    <dgm:pt modelId="{4F62DA5B-C7AE-4FC3-847F-A7D8E5D5888A}" type="sibTrans" cxnId="{C9A30221-C9D9-487A-9E5B-E64400DE247C}">
      <dgm:prSet/>
      <dgm:spPr/>
      <dgm:t>
        <a:bodyPr/>
        <a:lstStyle/>
        <a:p>
          <a:endParaRPr lang="en-ZA"/>
        </a:p>
      </dgm:t>
    </dgm:pt>
    <dgm:pt modelId="{F2F40DF0-32B0-4E33-A94B-A409DBEF4D69}">
      <dgm:prSet/>
      <dgm:spPr/>
      <dgm:t>
        <a:bodyPr/>
        <a:lstStyle/>
        <a:p>
          <a:r>
            <a:rPr lang="en-ZA" b="0" baseline="0"/>
            <a:t>Development of the UIF&amp;W Expenditure Reduction Strategy in compliance with the National Treasury circular 68.</a:t>
          </a:r>
          <a:endParaRPr lang="en-ZA"/>
        </a:p>
      </dgm:t>
    </dgm:pt>
    <dgm:pt modelId="{9C3D0114-CAAA-4ACF-A8E9-F0ACC92B68DB}" type="parTrans" cxnId="{4B79CA96-9FB0-40DF-A0D6-C901A3AB80CD}">
      <dgm:prSet/>
      <dgm:spPr/>
      <dgm:t>
        <a:bodyPr/>
        <a:lstStyle/>
        <a:p>
          <a:endParaRPr lang="en-ZA"/>
        </a:p>
      </dgm:t>
    </dgm:pt>
    <dgm:pt modelId="{CD0A779E-DFF5-4266-9805-B41CFC8DFDD8}" type="sibTrans" cxnId="{4B79CA96-9FB0-40DF-A0D6-C901A3AB80CD}">
      <dgm:prSet/>
      <dgm:spPr/>
      <dgm:t>
        <a:bodyPr/>
        <a:lstStyle/>
        <a:p>
          <a:endParaRPr lang="en-ZA"/>
        </a:p>
      </dgm:t>
    </dgm:pt>
    <dgm:pt modelId="{3934464D-9220-453F-AC4C-1D5510D2341D}">
      <dgm:prSet/>
      <dgm:spPr/>
      <dgm:t>
        <a:bodyPr/>
        <a:lstStyle/>
        <a:p>
          <a:r>
            <a:rPr lang="en-GB" b="0" baseline="0" dirty="0"/>
            <a:t>Municipal financial management processes and procedures.</a:t>
          </a:r>
          <a:endParaRPr lang="en-ZA" dirty="0"/>
        </a:p>
      </dgm:t>
    </dgm:pt>
    <dgm:pt modelId="{BD4B803E-D149-49B4-8660-E6EE5C34DFCA}" type="parTrans" cxnId="{BD7BC35F-8E0A-4C94-8E0C-9A598F93DCC4}">
      <dgm:prSet/>
      <dgm:spPr/>
      <dgm:t>
        <a:bodyPr/>
        <a:lstStyle/>
        <a:p>
          <a:endParaRPr lang="en-ZA"/>
        </a:p>
      </dgm:t>
    </dgm:pt>
    <dgm:pt modelId="{1DE21D08-5952-4B71-B0D4-E1130B5090A1}" type="sibTrans" cxnId="{BD7BC35F-8E0A-4C94-8E0C-9A598F93DCC4}">
      <dgm:prSet/>
      <dgm:spPr/>
      <dgm:t>
        <a:bodyPr/>
        <a:lstStyle/>
        <a:p>
          <a:endParaRPr lang="en-ZA"/>
        </a:p>
      </dgm:t>
    </dgm:pt>
    <dgm:pt modelId="{CB55EA70-8B29-4C63-B3B6-9F1145EE8041}">
      <dgm:prSet/>
      <dgm:spPr/>
      <dgm:t>
        <a:bodyPr/>
        <a:lstStyle/>
        <a:p>
          <a:r>
            <a:rPr lang="en-GB" b="0" baseline="0" dirty="0"/>
            <a:t>Municipal Audit Outcomes in order to address material findings in the area of </a:t>
          </a:r>
          <a:r>
            <a:rPr lang="en-US" b="0" baseline="0" dirty="0" err="1"/>
            <a:t>unauthorised</a:t>
          </a:r>
          <a:r>
            <a:rPr lang="en-US" b="0" baseline="0" dirty="0"/>
            <a:t>, irregular, fruitless and wasteful expenditure in order to</a:t>
          </a:r>
          <a:r>
            <a:rPr lang="en-GB" b="0" baseline="0" dirty="0"/>
            <a:t> improve the areas of qualification raised by the Auditor General.</a:t>
          </a:r>
          <a:endParaRPr lang="en-ZA" dirty="0"/>
        </a:p>
      </dgm:t>
    </dgm:pt>
    <dgm:pt modelId="{F11B721A-F060-4B35-8BF7-3FE7CA0F4A00}" type="parTrans" cxnId="{E0E0B3BC-932D-44BD-A5CE-645BB853E82E}">
      <dgm:prSet/>
      <dgm:spPr/>
      <dgm:t>
        <a:bodyPr/>
        <a:lstStyle/>
        <a:p>
          <a:endParaRPr lang="en-ZA"/>
        </a:p>
      </dgm:t>
    </dgm:pt>
    <dgm:pt modelId="{9AB10695-BA05-4546-9E6D-301A9B404D56}" type="sibTrans" cxnId="{E0E0B3BC-932D-44BD-A5CE-645BB853E82E}">
      <dgm:prSet/>
      <dgm:spPr/>
      <dgm:t>
        <a:bodyPr/>
        <a:lstStyle/>
        <a:p>
          <a:endParaRPr lang="en-ZA"/>
        </a:p>
      </dgm:t>
    </dgm:pt>
    <dgm:pt modelId="{3A0DFFB9-8260-473C-9BBA-E3CE065FF2BD}">
      <dgm:prSet/>
      <dgm:spPr/>
      <dgm:t>
        <a:bodyPr/>
        <a:lstStyle/>
        <a:p>
          <a:r>
            <a:rPr lang="en-GB" b="0" baseline="0"/>
            <a:t>Support and strengthen the municipal capability to implement consequence management and recoveries through supporting Municipal Public Accounts Committees. </a:t>
          </a:r>
          <a:endParaRPr lang="en-ZA"/>
        </a:p>
      </dgm:t>
    </dgm:pt>
    <dgm:pt modelId="{927FB034-7FEF-4410-9D24-67366410C44F}" type="parTrans" cxnId="{C568E5C7-8C4F-4345-B95A-29A0C61EE69C}">
      <dgm:prSet/>
      <dgm:spPr/>
      <dgm:t>
        <a:bodyPr/>
        <a:lstStyle/>
        <a:p>
          <a:endParaRPr lang="en-ZA"/>
        </a:p>
      </dgm:t>
    </dgm:pt>
    <dgm:pt modelId="{88E781D8-212A-4C90-AB79-C3D51C7AECE6}" type="sibTrans" cxnId="{C568E5C7-8C4F-4345-B95A-29A0C61EE69C}">
      <dgm:prSet/>
      <dgm:spPr/>
      <dgm:t>
        <a:bodyPr/>
        <a:lstStyle/>
        <a:p>
          <a:endParaRPr lang="en-ZA"/>
        </a:p>
      </dgm:t>
    </dgm:pt>
    <dgm:pt modelId="{9A09622F-AF00-4A1A-B3F1-6CAC855E554D}">
      <dgm:prSet/>
      <dgm:spPr/>
      <dgm:t>
        <a:bodyPr/>
        <a:lstStyle/>
        <a:p>
          <a:r>
            <a:rPr lang="en-GB" b="0" baseline="0" dirty="0"/>
            <a:t>Provide on-the-job training and workshops to identified municipal officials as well as MPAC (Municipal Public Accounts Committee) Members.</a:t>
          </a:r>
          <a:endParaRPr lang="en-ZA" dirty="0"/>
        </a:p>
      </dgm:t>
    </dgm:pt>
    <dgm:pt modelId="{8BAF7C23-B796-4B5C-9843-70B3C656290D}" type="parTrans" cxnId="{C4CDD0AE-23E2-4DDE-921B-8D9E06CFAA17}">
      <dgm:prSet/>
      <dgm:spPr/>
      <dgm:t>
        <a:bodyPr/>
        <a:lstStyle/>
        <a:p>
          <a:endParaRPr lang="en-ZA"/>
        </a:p>
      </dgm:t>
    </dgm:pt>
    <dgm:pt modelId="{8E6803CC-C244-4628-8291-042B0631497A}" type="sibTrans" cxnId="{C4CDD0AE-23E2-4DDE-921B-8D9E06CFAA17}">
      <dgm:prSet/>
      <dgm:spPr/>
      <dgm:t>
        <a:bodyPr/>
        <a:lstStyle/>
        <a:p>
          <a:endParaRPr lang="en-ZA"/>
        </a:p>
      </dgm:t>
    </dgm:pt>
    <dgm:pt modelId="{C0613380-AF1C-4279-927E-137E069D61AF}" type="pres">
      <dgm:prSet presAssocID="{CBDDBB7C-5B35-419D-8D90-5CCBB3A37FF8}" presName="Name0" presStyleCnt="0">
        <dgm:presLayoutVars>
          <dgm:dir/>
          <dgm:animLvl val="lvl"/>
          <dgm:resizeHandles val="exact"/>
        </dgm:presLayoutVars>
      </dgm:prSet>
      <dgm:spPr/>
    </dgm:pt>
    <dgm:pt modelId="{917E74D2-989C-440A-91DC-9A1CFD0CEAAA}" type="pres">
      <dgm:prSet presAssocID="{52018D48-C35E-4BD1-88AC-A42F0C7D18A7}" presName="composite" presStyleCnt="0"/>
      <dgm:spPr/>
    </dgm:pt>
    <dgm:pt modelId="{CDFCEF1D-C741-4387-9B2A-6021FBD08290}" type="pres">
      <dgm:prSet presAssocID="{52018D48-C35E-4BD1-88AC-A42F0C7D18A7}" presName="parTx" presStyleLbl="alignNode1" presStyleIdx="0" presStyleCnt="1">
        <dgm:presLayoutVars>
          <dgm:chMax val="0"/>
          <dgm:chPref val="0"/>
          <dgm:bulletEnabled val="1"/>
        </dgm:presLayoutVars>
      </dgm:prSet>
      <dgm:spPr/>
    </dgm:pt>
    <dgm:pt modelId="{8C21CB3F-93D9-46E8-BE8B-2F7569FA6EDC}" type="pres">
      <dgm:prSet presAssocID="{52018D48-C35E-4BD1-88AC-A42F0C7D18A7}" presName="desTx" presStyleLbl="alignAccFollowNode1" presStyleIdx="0" presStyleCnt="1">
        <dgm:presLayoutVars>
          <dgm:bulletEnabled val="1"/>
        </dgm:presLayoutVars>
      </dgm:prSet>
      <dgm:spPr/>
    </dgm:pt>
  </dgm:ptLst>
  <dgm:cxnLst>
    <dgm:cxn modelId="{E6FE0E07-5610-42E8-A393-5098BF54B2F0}" srcId="{CBDDBB7C-5B35-419D-8D90-5CCBB3A37FF8}" destId="{52018D48-C35E-4BD1-88AC-A42F0C7D18A7}" srcOrd="0" destOrd="0" parTransId="{78E00C45-80FA-4BE3-9075-3C2CC69167E9}" sibTransId="{83D83A96-110E-47F8-8BA0-91ED3B28E2BD}"/>
    <dgm:cxn modelId="{C9A30221-C9D9-487A-9E5B-E64400DE247C}" srcId="{52018D48-C35E-4BD1-88AC-A42F0C7D18A7}" destId="{90E280EE-85B0-4DA8-89D2-CEA7592C769F}" srcOrd="0" destOrd="0" parTransId="{F54DB029-D249-4A3C-8AB5-AACD7F05CB41}" sibTransId="{4F62DA5B-C7AE-4FC3-847F-A7D8E5D5888A}"/>
    <dgm:cxn modelId="{7FB03743-FB41-49FA-9672-C77101126FE8}" type="presOf" srcId="{F2F40DF0-32B0-4E33-A94B-A409DBEF4D69}" destId="{8C21CB3F-93D9-46E8-BE8B-2F7569FA6EDC}" srcOrd="0" destOrd="1" presId="urn:microsoft.com/office/officeart/2005/8/layout/hList1"/>
    <dgm:cxn modelId="{BD7BC35F-8E0A-4C94-8E0C-9A598F93DCC4}" srcId="{52018D48-C35E-4BD1-88AC-A42F0C7D18A7}" destId="{3934464D-9220-453F-AC4C-1D5510D2341D}" srcOrd="2" destOrd="0" parTransId="{BD4B803E-D149-49B4-8660-E6EE5C34DFCA}" sibTransId="{1DE21D08-5952-4B71-B0D4-E1130B5090A1}"/>
    <dgm:cxn modelId="{4945667B-3CD2-4AE0-876B-AAE7AF47331F}" type="presOf" srcId="{3A0DFFB9-8260-473C-9BBA-E3CE065FF2BD}" destId="{8C21CB3F-93D9-46E8-BE8B-2F7569FA6EDC}" srcOrd="0" destOrd="4" presId="urn:microsoft.com/office/officeart/2005/8/layout/hList1"/>
    <dgm:cxn modelId="{7D5CD88F-1175-42BE-A5EE-35E7BDB1AD70}" type="presOf" srcId="{52018D48-C35E-4BD1-88AC-A42F0C7D18A7}" destId="{CDFCEF1D-C741-4387-9B2A-6021FBD08290}" srcOrd="0" destOrd="0" presId="urn:microsoft.com/office/officeart/2005/8/layout/hList1"/>
    <dgm:cxn modelId="{46B9F393-A439-4EC5-B661-BFE6FA47F71B}" type="presOf" srcId="{CB55EA70-8B29-4C63-B3B6-9F1145EE8041}" destId="{8C21CB3F-93D9-46E8-BE8B-2F7569FA6EDC}" srcOrd="0" destOrd="3" presId="urn:microsoft.com/office/officeart/2005/8/layout/hList1"/>
    <dgm:cxn modelId="{4B79CA96-9FB0-40DF-A0D6-C901A3AB80CD}" srcId="{52018D48-C35E-4BD1-88AC-A42F0C7D18A7}" destId="{F2F40DF0-32B0-4E33-A94B-A409DBEF4D69}" srcOrd="1" destOrd="0" parTransId="{9C3D0114-CAAA-4ACF-A8E9-F0ACC92B68DB}" sibTransId="{CD0A779E-DFF5-4266-9805-B41CFC8DFDD8}"/>
    <dgm:cxn modelId="{85ADF39A-DA59-4EB5-97F0-B61522E06B02}" type="presOf" srcId="{9A09622F-AF00-4A1A-B3F1-6CAC855E554D}" destId="{8C21CB3F-93D9-46E8-BE8B-2F7569FA6EDC}" srcOrd="0" destOrd="5" presId="urn:microsoft.com/office/officeart/2005/8/layout/hList1"/>
    <dgm:cxn modelId="{C4CDD0AE-23E2-4DDE-921B-8D9E06CFAA17}" srcId="{52018D48-C35E-4BD1-88AC-A42F0C7D18A7}" destId="{9A09622F-AF00-4A1A-B3F1-6CAC855E554D}" srcOrd="5" destOrd="0" parTransId="{8BAF7C23-B796-4B5C-9843-70B3C656290D}" sibTransId="{8E6803CC-C244-4628-8291-042B0631497A}"/>
    <dgm:cxn modelId="{51333FBC-D059-45B4-AEEC-257B3D3230EF}" type="presOf" srcId="{3934464D-9220-453F-AC4C-1D5510D2341D}" destId="{8C21CB3F-93D9-46E8-BE8B-2F7569FA6EDC}" srcOrd="0" destOrd="2" presId="urn:microsoft.com/office/officeart/2005/8/layout/hList1"/>
    <dgm:cxn modelId="{E0E0B3BC-932D-44BD-A5CE-645BB853E82E}" srcId="{52018D48-C35E-4BD1-88AC-A42F0C7D18A7}" destId="{CB55EA70-8B29-4C63-B3B6-9F1145EE8041}" srcOrd="3" destOrd="0" parTransId="{F11B721A-F060-4B35-8BF7-3FE7CA0F4A00}" sibTransId="{9AB10695-BA05-4546-9E6D-301A9B404D56}"/>
    <dgm:cxn modelId="{452F32C2-D017-41C8-816C-3E2182EB7F2C}" type="presOf" srcId="{90E280EE-85B0-4DA8-89D2-CEA7592C769F}" destId="{8C21CB3F-93D9-46E8-BE8B-2F7569FA6EDC}" srcOrd="0" destOrd="0" presId="urn:microsoft.com/office/officeart/2005/8/layout/hList1"/>
    <dgm:cxn modelId="{C568E5C7-8C4F-4345-B95A-29A0C61EE69C}" srcId="{52018D48-C35E-4BD1-88AC-A42F0C7D18A7}" destId="{3A0DFFB9-8260-473C-9BBA-E3CE065FF2BD}" srcOrd="4" destOrd="0" parTransId="{927FB034-7FEF-4410-9D24-67366410C44F}" sibTransId="{88E781D8-212A-4C90-AB79-C3D51C7AECE6}"/>
    <dgm:cxn modelId="{41BDA5D6-10D2-46E0-B50C-BBE9D2EF54C6}" type="presOf" srcId="{CBDDBB7C-5B35-419D-8D90-5CCBB3A37FF8}" destId="{C0613380-AF1C-4279-927E-137E069D61AF}" srcOrd="0" destOrd="0" presId="urn:microsoft.com/office/officeart/2005/8/layout/hList1"/>
    <dgm:cxn modelId="{C2A17403-5267-42AD-89D2-021A98DE496D}" type="presParOf" srcId="{C0613380-AF1C-4279-927E-137E069D61AF}" destId="{917E74D2-989C-440A-91DC-9A1CFD0CEAAA}" srcOrd="0" destOrd="0" presId="urn:microsoft.com/office/officeart/2005/8/layout/hList1"/>
    <dgm:cxn modelId="{ABA3899C-7AC7-4BE1-8B30-B454005C6F80}" type="presParOf" srcId="{917E74D2-989C-440A-91DC-9A1CFD0CEAAA}" destId="{CDFCEF1D-C741-4387-9B2A-6021FBD08290}" srcOrd="0" destOrd="0" presId="urn:microsoft.com/office/officeart/2005/8/layout/hList1"/>
    <dgm:cxn modelId="{74FDB606-AFB4-4439-B98C-2EBA12B891D3}" type="presParOf" srcId="{917E74D2-989C-440A-91DC-9A1CFD0CEAAA}" destId="{8C21CB3F-93D9-46E8-BE8B-2F7569FA6E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65F658-C690-4FD4-B3AA-E5E96868468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ZA"/>
        </a:p>
      </dgm:t>
    </dgm:pt>
    <dgm:pt modelId="{326DCC9D-F685-4444-B344-6BBF44DD41E9}">
      <dgm:prSet/>
      <dgm:spPr/>
      <dgm:t>
        <a:bodyPr/>
        <a:lstStyle/>
        <a:p>
          <a:r>
            <a:rPr lang="en-US" b="1" baseline="0"/>
            <a:t>Progress on the provision of Professional Services to Randwest and Tshwane to prevent Unauthorised, Irregular, Fruitless and Wasteful (UI&amp;W) Expenditure is as follows:</a:t>
          </a:r>
          <a:endParaRPr lang="en-ZA"/>
        </a:p>
      </dgm:t>
    </dgm:pt>
    <dgm:pt modelId="{CC1F4A56-CEC2-402C-9A5A-6933BF0A2297}" type="parTrans" cxnId="{31133E3F-223A-4649-ACB2-3E57457861AD}">
      <dgm:prSet/>
      <dgm:spPr/>
      <dgm:t>
        <a:bodyPr/>
        <a:lstStyle/>
        <a:p>
          <a:endParaRPr lang="en-ZA"/>
        </a:p>
      </dgm:t>
    </dgm:pt>
    <dgm:pt modelId="{7F174FCA-AB96-41CC-901E-0A37BBA95CD1}" type="sibTrans" cxnId="{31133E3F-223A-4649-ACB2-3E57457861AD}">
      <dgm:prSet/>
      <dgm:spPr/>
      <dgm:t>
        <a:bodyPr/>
        <a:lstStyle/>
        <a:p>
          <a:endParaRPr lang="en-ZA"/>
        </a:p>
      </dgm:t>
    </dgm:pt>
    <dgm:pt modelId="{77F4388F-2F21-44B0-8FE0-CD82049E2D29}">
      <dgm:prSet custT="1"/>
      <dgm:spPr/>
      <dgm:t>
        <a:bodyPr/>
        <a:lstStyle/>
        <a:p>
          <a:r>
            <a:rPr lang="en-GB" sz="1400" b="0" dirty="0"/>
            <a:t>Completed the status quo assessment of the UIF&amp;W control environment and developed a detailed implementation plan to address the gaps identified in the assessment with activities and clear timelines developed in both municipalities</a:t>
          </a:r>
          <a:r>
            <a:rPr lang="en-GB" sz="1200" b="0" dirty="0"/>
            <a:t>.</a:t>
          </a:r>
          <a:endParaRPr lang="en-ZA" sz="1200" dirty="0"/>
        </a:p>
      </dgm:t>
    </dgm:pt>
    <dgm:pt modelId="{15F493D8-8447-4921-AF9C-2EB1C4541DE6}" type="parTrans" cxnId="{89DC60F1-A4DF-4541-976B-062E208E79D2}">
      <dgm:prSet/>
      <dgm:spPr/>
      <dgm:t>
        <a:bodyPr/>
        <a:lstStyle/>
        <a:p>
          <a:endParaRPr lang="en-ZA"/>
        </a:p>
      </dgm:t>
    </dgm:pt>
    <dgm:pt modelId="{6245954D-0879-4483-BE96-1F6CEF223C96}" type="sibTrans" cxnId="{89DC60F1-A4DF-4541-976B-062E208E79D2}">
      <dgm:prSet/>
      <dgm:spPr/>
      <dgm:t>
        <a:bodyPr/>
        <a:lstStyle/>
        <a:p>
          <a:endParaRPr lang="en-ZA"/>
        </a:p>
      </dgm:t>
    </dgm:pt>
    <dgm:pt modelId="{BCE74939-4218-47C0-86A0-790188EC9C47}">
      <dgm:prSet custT="1"/>
      <dgm:spPr/>
      <dgm:t>
        <a:bodyPr/>
        <a:lstStyle/>
        <a:p>
          <a:r>
            <a:rPr lang="en-US" sz="1400" b="0" dirty="0"/>
            <a:t>Developed the UIF&amp;W reduction strategies for submission to National Treasury. </a:t>
          </a:r>
          <a:endParaRPr lang="en-ZA" sz="1400" dirty="0"/>
        </a:p>
      </dgm:t>
    </dgm:pt>
    <dgm:pt modelId="{D3E5F960-A699-4F80-A20A-95096427AF33}" type="parTrans" cxnId="{40CD714C-E6DB-4798-BA4E-DD25D534EEEA}">
      <dgm:prSet/>
      <dgm:spPr/>
      <dgm:t>
        <a:bodyPr/>
        <a:lstStyle/>
        <a:p>
          <a:endParaRPr lang="en-ZA"/>
        </a:p>
      </dgm:t>
    </dgm:pt>
    <dgm:pt modelId="{57B9B1F1-03CD-4D64-953F-86D98631CAE3}" type="sibTrans" cxnId="{40CD714C-E6DB-4798-BA4E-DD25D534EEEA}">
      <dgm:prSet/>
      <dgm:spPr/>
      <dgm:t>
        <a:bodyPr/>
        <a:lstStyle/>
        <a:p>
          <a:endParaRPr lang="en-ZA"/>
        </a:p>
      </dgm:t>
    </dgm:pt>
    <dgm:pt modelId="{9D801279-02B2-4236-B69D-49EEF1979B1B}">
      <dgm:prSet custT="1"/>
      <dgm:spPr/>
      <dgm:t>
        <a:bodyPr/>
        <a:lstStyle/>
        <a:p>
          <a:r>
            <a:rPr lang="en-GB" sz="1400" b="0" dirty="0"/>
            <a:t>Developed and completed templates for UIF&amp;W Expenditure registers that are compliant with MFMA circular 68. </a:t>
          </a:r>
          <a:endParaRPr lang="en-ZA" sz="1400" dirty="0"/>
        </a:p>
      </dgm:t>
    </dgm:pt>
    <dgm:pt modelId="{72ABDF29-49E2-43E4-8AAA-5666658E77F8}" type="parTrans" cxnId="{02A32494-8726-4EED-A90C-9CE15E4C5DCA}">
      <dgm:prSet/>
      <dgm:spPr/>
      <dgm:t>
        <a:bodyPr/>
        <a:lstStyle/>
        <a:p>
          <a:endParaRPr lang="en-ZA"/>
        </a:p>
      </dgm:t>
    </dgm:pt>
    <dgm:pt modelId="{8139F42F-D83D-44E5-A781-ACB34B3A5A0A}" type="sibTrans" cxnId="{02A32494-8726-4EED-A90C-9CE15E4C5DCA}">
      <dgm:prSet/>
      <dgm:spPr/>
      <dgm:t>
        <a:bodyPr/>
        <a:lstStyle/>
        <a:p>
          <a:endParaRPr lang="en-ZA"/>
        </a:p>
      </dgm:t>
    </dgm:pt>
    <dgm:pt modelId="{7CD58B49-2663-48D5-BC6B-3EFB3299C127}">
      <dgm:prSet custT="1"/>
      <dgm:spPr/>
      <dgm:t>
        <a:bodyPr/>
        <a:lstStyle/>
        <a:p>
          <a:r>
            <a:rPr lang="en-ZA" sz="1400" b="0" dirty="0"/>
            <a:t>Policies and Standard Operating Procedures developed in line with relevant legislation.</a:t>
          </a:r>
          <a:endParaRPr lang="en-ZA" sz="1400" dirty="0"/>
        </a:p>
      </dgm:t>
    </dgm:pt>
    <dgm:pt modelId="{254ABA63-8538-4D58-9F6E-C7053BCCFA1B}" type="parTrans" cxnId="{A317BE50-30B1-4C86-9CE6-4309C1C10A6B}">
      <dgm:prSet/>
      <dgm:spPr/>
      <dgm:t>
        <a:bodyPr/>
        <a:lstStyle/>
        <a:p>
          <a:endParaRPr lang="en-ZA"/>
        </a:p>
      </dgm:t>
    </dgm:pt>
    <dgm:pt modelId="{35A7AEE4-C5CC-442A-B00B-482FB883AA82}" type="sibTrans" cxnId="{A317BE50-30B1-4C86-9CE6-4309C1C10A6B}">
      <dgm:prSet/>
      <dgm:spPr/>
      <dgm:t>
        <a:bodyPr/>
        <a:lstStyle/>
        <a:p>
          <a:endParaRPr lang="en-ZA"/>
        </a:p>
      </dgm:t>
    </dgm:pt>
    <dgm:pt modelId="{052B3D85-44C3-43CB-BB0E-EB03657CFB09}">
      <dgm:prSet custT="1"/>
      <dgm:spPr/>
      <dgm:t>
        <a:bodyPr/>
        <a:lstStyle/>
        <a:p>
          <a:r>
            <a:rPr lang="en-ZA" sz="1400" b="0" dirty="0"/>
            <a:t>Compliance checklist – Updated the compliance checklist for tenders and quotations in line with applicable legislation.</a:t>
          </a:r>
          <a:endParaRPr lang="en-ZA" sz="1400" dirty="0"/>
        </a:p>
      </dgm:t>
    </dgm:pt>
    <dgm:pt modelId="{3CE9B75A-B3C2-4301-936A-4FA5DB0CE996}" type="parTrans" cxnId="{D9547818-E8E7-4FD8-9ED8-1F362E234842}">
      <dgm:prSet/>
      <dgm:spPr/>
      <dgm:t>
        <a:bodyPr/>
        <a:lstStyle/>
        <a:p>
          <a:endParaRPr lang="en-ZA"/>
        </a:p>
      </dgm:t>
    </dgm:pt>
    <dgm:pt modelId="{0C727A67-5075-41A1-A19D-7CAFDEFBF9BB}" type="sibTrans" cxnId="{D9547818-E8E7-4FD8-9ED8-1F362E234842}">
      <dgm:prSet/>
      <dgm:spPr/>
      <dgm:t>
        <a:bodyPr/>
        <a:lstStyle/>
        <a:p>
          <a:endParaRPr lang="en-ZA"/>
        </a:p>
      </dgm:t>
    </dgm:pt>
    <dgm:pt modelId="{33197EA5-DE83-4130-AFAA-7FC695F8E72B}">
      <dgm:prSet custT="1"/>
      <dgm:spPr/>
      <dgm:t>
        <a:bodyPr/>
        <a:lstStyle/>
        <a:p>
          <a:r>
            <a:rPr lang="en-GB" sz="1400" b="0" dirty="0"/>
            <a:t>Investigations case registers were assessed as part of the reduction strategies in order to identify cases that could possibly be referred for forensic investigation. Cases have been clarified and categorised per level of importance and recommendations made on steps to taken forward to address the issues. </a:t>
          </a:r>
          <a:endParaRPr lang="en-ZA" sz="1400" dirty="0"/>
        </a:p>
      </dgm:t>
    </dgm:pt>
    <dgm:pt modelId="{7EA6B405-3548-4FAA-B5C3-019E90BE1185}" type="parTrans" cxnId="{3BB94230-7F72-4F8A-B30B-5E5E2A064441}">
      <dgm:prSet/>
      <dgm:spPr/>
      <dgm:t>
        <a:bodyPr/>
        <a:lstStyle/>
        <a:p>
          <a:endParaRPr lang="en-ZA"/>
        </a:p>
      </dgm:t>
    </dgm:pt>
    <dgm:pt modelId="{855C6FD3-7456-4CC4-A002-275170CD97AC}" type="sibTrans" cxnId="{3BB94230-7F72-4F8A-B30B-5E5E2A064441}">
      <dgm:prSet/>
      <dgm:spPr/>
      <dgm:t>
        <a:bodyPr/>
        <a:lstStyle/>
        <a:p>
          <a:endParaRPr lang="en-ZA"/>
        </a:p>
      </dgm:t>
    </dgm:pt>
    <dgm:pt modelId="{EDD482E4-A9D0-4E52-A97B-F99ABE243265}">
      <dgm:prSet/>
      <dgm:spPr/>
      <dgm:t>
        <a:bodyPr/>
        <a:lstStyle/>
        <a:p>
          <a:r>
            <a:rPr lang="en-GB" b="0"/>
            <a:t>Developed Contract registers completed in the two municipalities.</a:t>
          </a:r>
          <a:endParaRPr lang="en-ZA"/>
        </a:p>
      </dgm:t>
    </dgm:pt>
    <dgm:pt modelId="{4A622B05-D2F0-4832-BDBB-10E0BEBF48FB}" type="parTrans" cxnId="{87059A67-AF89-4026-A9B7-C1C40832B6DF}">
      <dgm:prSet/>
      <dgm:spPr/>
      <dgm:t>
        <a:bodyPr/>
        <a:lstStyle/>
        <a:p>
          <a:endParaRPr lang="en-ZA"/>
        </a:p>
      </dgm:t>
    </dgm:pt>
    <dgm:pt modelId="{26296419-1EA2-455C-8843-F9DC83807A14}" type="sibTrans" cxnId="{87059A67-AF89-4026-A9B7-C1C40832B6DF}">
      <dgm:prSet/>
      <dgm:spPr/>
      <dgm:t>
        <a:bodyPr/>
        <a:lstStyle/>
        <a:p>
          <a:endParaRPr lang="en-ZA"/>
        </a:p>
      </dgm:t>
    </dgm:pt>
    <dgm:pt modelId="{2FD2F902-B900-46F0-A18C-AB1D185A086B}">
      <dgm:prSet/>
      <dgm:spPr/>
      <dgm:t>
        <a:bodyPr/>
        <a:lstStyle/>
        <a:p>
          <a:r>
            <a:rPr lang="en-US" b="0"/>
            <a:t>Trained MPACs and MPAC support staff on the controls developed and their role in preventing the growth of UIF&amp;W.</a:t>
          </a:r>
          <a:endParaRPr lang="en-ZA"/>
        </a:p>
      </dgm:t>
    </dgm:pt>
    <dgm:pt modelId="{9508FB70-6D37-4551-93C6-AD3012CAEF4B}" type="parTrans" cxnId="{F003F932-BDEC-4D6B-B685-59476D0440C9}">
      <dgm:prSet/>
      <dgm:spPr/>
      <dgm:t>
        <a:bodyPr/>
        <a:lstStyle/>
        <a:p>
          <a:endParaRPr lang="en-ZA"/>
        </a:p>
      </dgm:t>
    </dgm:pt>
    <dgm:pt modelId="{55D63115-66B1-4C00-BDB0-54BBAA9DC6A1}" type="sibTrans" cxnId="{F003F932-BDEC-4D6B-B685-59476D0440C9}">
      <dgm:prSet/>
      <dgm:spPr/>
      <dgm:t>
        <a:bodyPr/>
        <a:lstStyle/>
        <a:p>
          <a:endParaRPr lang="en-ZA"/>
        </a:p>
      </dgm:t>
    </dgm:pt>
    <dgm:pt modelId="{204FB5B4-6A1C-4425-AF33-163C3BAE12C5}" type="pres">
      <dgm:prSet presAssocID="{6265F658-C690-4FD4-B3AA-E5E96868468D}" presName="vert0" presStyleCnt="0">
        <dgm:presLayoutVars>
          <dgm:dir/>
          <dgm:animOne val="branch"/>
          <dgm:animLvl val="lvl"/>
        </dgm:presLayoutVars>
      </dgm:prSet>
      <dgm:spPr/>
    </dgm:pt>
    <dgm:pt modelId="{8CAE9B4B-FA5A-4CD2-A002-6D53F906BA21}" type="pres">
      <dgm:prSet presAssocID="{326DCC9D-F685-4444-B344-6BBF44DD41E9}" presName="thickLine" presStyleLbl="alignNode1" presStyleIdx="0" presStyleCnt="1"/>
      <dgm:spPr/>
    </dgm:pt>
    <dgm:pt modelId="{63955442-101E-489E-9B2F-8CCF34C9EFD5}" type="pres">
      <dgm:prSet presAssocID="{326DCC9D-F685-4444-B344-6BBF44DD41E9}" presName="horz1" presStyleCnt="0"/>
      <dgm:spPr/>
    </dgm:pt>
    <dgm:pt modelId="{D6B0608A-D929-4518-9ECF-C2DF4B62743F}" type="pres">
      <dgm:prSet presAssocID="{326DCC9D-F685-4444-B344-6BBF44DD41E9}" presName="tx1" presStyleLbl="revTx" presStyleIdx="0" presStyleCnt="9"/>
      <dgm:spPr/>
    </dgm:pt>
    <dgm:pt modelId="{9511A648-B857-4C78-8103-5108EF59E0A3}" type="pres">
      <dgm:prSet presAssocID="{326DCC9D-F685-4444-B344-6BBF44DD41E9}" presName="vert1" presStyleCnt="0"/>
      <dgm:spPr/>
    </dgm:pt>
    <dgm:pt modelId="{00F4701B-FBC9-4BCE-A8BE-A746C79062C6}" type="pres">
      <dgm:prSet presAssocID="{77F4388F-2F21-44B0-8FE0-CD82049E2D29}" presName="vertSpace2a" presStyleCnt="0"/>
      <dgm:spPr/>
    </dgm:pt>
    <dgm:pt modelId="{47B38E73-BFCF-4075-BBE9-66CFEA56945A}" type="pres">
      <dgm:prSet presAssocID="{77F4388F-2F21-44B0-8FE0-CD82049E2D29}" presName="horz2" presStyleCnt="0"/>
      <dgm:spPr/>
    </dgm:pt>
    <dgm:pt modelId="{D43B06FB-82CF-4BA7-92FF-9C68409BD330}" type="pres">
      <dgm:prSet presAssocID="{77F4388F-2F21-44B0-8FE0-CD82049E2D29}" presName="horzSpace2" presStyleCnt="0"/>
      <dgm:spPr/>
    </dgm:pt>
    <dgm:pt modelId="{BEFADC3D-6038-40F4-A505-F47F7BD23F6E}" type="pres">
      <dgm:prSet presAssocID="{77F4388F-2F21-44B0-8FE0-CD82049E2D29}" presName="tx2" presStyleLbl="revTx" presStyleIdx="1" presStyleCnt="9"/>
      <dgm:spPr/>
    </dgm:pt>
    <dgm:pt modelId="{4ABC164A-4B15-4FAF-ABE1-1EC5E9607F1A}" type="pres">
      <dgm:prSet presAssocID="{77F4388F-2F21-44B0-8FE0-CD82049E2D29}" presName="vert2" presStyleCnt="0"/>
      <dgm:spPr/>
    </dgm:pt>
    <dgm:pt modelId="{0FB1AEDD-01A8-4C8E-950D-44D4AD3AFB15}" type="pres">
      <dgm:prSet presAssocID="{77F4388F-2F21-44B0-8FE0-CD82049E2D29}" presName="thinLine2b" presStyleLbl="callout" presStyleIdx="0" presStyleCnt="8"/>
      <dgm:spPr/>
    </dgm:pt>
    <dgm:pt modelId="{8DE76F54-40D4-4BE2-8505-323DF4A11ACE}" type="pres">
      <dgm:prSet presAssocID="{77F4388F-2F21-44B0-8FE0-CD82049E2D29}" presName="vertSpace2b" presStyleCnt="0"/>
      <dgm:spPr/>
    </dgm:pt>
    <dgm:pt modelId="{765CD88C-D601-43F5-BDD1-883D5FD193A1}" type="pres">
      <dgm:prSet presAssocID="{BCE74939-4218-47C0-86A0-790188EC9C47}" presName="horz2" presStyleCnt="0"/>
      <dgm:spPr/>
    </dgm:pt>
    <dgm:pt modelId="{4216D592-243A-4B56-ABA8-E53063D043E0}" type="pres">
      <dgm:prSet presAssocID="{BCE74939-4218-47C0-86A0-790188EC9C47}" presName="horzSpace2" presStyleCnt="0"/>
      <dgm:spPr/>
    </dgm:pt>
    <dgm:pt modelId="{173470BE-0542-4549-98C8-4F4720B4431C}" type="pres">
      <dgm:prSet presAssocID="{BCE74939-4218-47C0-86A0-790188EC9C47}" presName="tx2" presStyleLbl="revTx" presStyleIdx="2" presStyleCnt="9"/>
      <dgm:spPr/>
    </dgm:pt>
    <dgm:pt modelId="{D89D7C14-2122-4F93-AE0A-661C9C00DB6D}" type="pres">
      <dgm:prSet presAssocID="{BCE74939-4218-47C0-86A0-790188EC9C47}" presName="vert2" presStyleCnt="0"/>
      <dgm:spPr/>
    </dgm:pt>
    <dgm:pt modelId="{D9F02647-D9E8-4154-998D-FA5B5A31D999}" type="pres">
      <dgm:prSet presAssocID="{BCE74939-4218-47C0-86A0-790188EC9C47}" presName="thinLine2b" presStyleLbl="callout" presStyleIdx="1" presStyleCnt="8"/>
      <dgm:spPr/>
    </dgm:pt>
    <dgm:pt modelId="{61ED661B-1261-410A-BFFB-E72AD922C552}" type="pres">
      <dgm:prSet presAssocID="{BCE74939-4218-47C0-86A0-790188EC9C47}" presName="vertSpace2b" presStyleCnt="0"/>
      <dgm:spPr/>
    </dgm:pt>
    <dgm:pt modelId="{156D32E9-4E17-4865-BBEF-DA09ADC8E300}" type="pres">
      <dgm:prSet presAssocID="{9D801279-02B2-4236-B69D-49EEF1979B1B}" presName="horz2" presStyleCnt="0"/>
      <dgm:spPr/>
    </dgm:pt>
    <dgm:pt modelId="{20E436C9-636F-499C-94B6-9D2E09C5541F}" type="pres">
      <dgm:prSet presAssocID="{9D801279-02B2-4236-B69D-49EEF1979B1B}" presName="horzSpace2" presStyleCnt="0"/>
      <dgm:spPr/>
    </dgm:pt>
    <dgm:pt modelId="{98E99F55-9F7E-484B-9471-392F6C9976FC}" type="pres">
      <dgm:prSet presAssocID="{9D801279-02B2-4236-B69D-49EEF1979B1B}" presName="tx2" presStyleLbl="revTx" presStyleIdx="3" presStyleCnt="9"/>
      <dgm:spPr/>
    </dgm:pt>
    <dgm:pt modelId="{E172AC59-BA63-4948-A5EE-25219DE08BB8}" type="pres">
      <dgm:prSet presAssocID="{9D801279-02B2-4236-B69D-49EEF1979B1B}" presName="vert2" presStyleCnt="0"/>
      <dgm:spPr/>
    </dgm:pt>
    <dgm:pt modelId="{8BA532FD-E810-465A-9EC5-0A233E958E30}" type="pres">
      <dgm:prSet presAssocID="{9D801279-02B2-4236-B69D-49EEF1979B1B}" presName="thinLine2b" presStyleLbl="callout" presStyleIdx="2" presStyleCnt="8"/>
      <dgm:spPr/>
    </dgm:pt>
    <dgm:pt modelId="{5683AD68-A2BE-4E4E-9470-75DDD572CEC4}" type="pres">
      <dgm:prSet presAssocID="{9D801279-02B2-4236-B69D-49EEF1979B1B}" presName="vertSpace2b" presStyleCnt="0"/>
      <dgm:spPr/>
    </dgm:pt>
    <dgm:pt modelId="{A950454A-F5F0-43C8-BF3F-B26DB1EDADEC}" type="pres">
      <dgm:prSet presAssocID="{7CD58B49-2663-48D5-BC6B-3EFB3299C127}" presName="horz2" presStyleCnt="0"/>
      <dgm:spPr/>
    </dgm:pt>
    <dgm:pt modelId="{8FB92C4D-71F8-4F89-B639-2560E5D16A16}" type="pres">
      <dgm:prSet presAssocID="{7CD58B49-2663-48D5-BC6B-3EFB3299C127}" presName="horzSpace2" presStyleCnt="0"/>
      <dgm:spPr/>
    </dgm:pt>
    <dgm:pt modelId="{48D10E3E-9967-436E-A265-20618DADB9FF}" type="pres">
      <dgm:prSet presAssocID="{7CD58B49-2663-48D5-BC6B-3EFB3299C127}" presName="tx2" presStyleLbl="revTx" presStyleIdx="4" presStyleCnt="9"/>
      <dgm:spPr/>
    </dgm:pt>
    <dgm:pt modelId="{FF6101F4-2BAE-45FD-8608-CE2CE7447A34}" type="pres">
      <dgm:prSet presAssocID="{7CD58B49-2663-48D5-BC6B-3EFB3299C127}" presName="vert2" presStyleCnt="0"/>
      <dgm:spPr/>
    </dgm:pt>
    <dgm:pt modelId="{185072BD-C9C3-4991-9F9D-6356EF12D0E4}" type="pres">
      <dgm:prSet presAssocID="{7CD58B49-2663-48D5-BC6B-3EFB3299C127}" presName="thinLine2b" presStyleLbl="callout" presStyleIdx="3" presStyleCnt="8"/>
      <dgm:spPr/>
    </dgm:pt>
    <dgm:pt modelId="{2256B76E-6398-43EF-8467-97E60F642DAE}" type="pres">
      <dgm:prSet presAssocID="{7CD58B49-2663-48D5-BC6B-3EFB3299C127}" presName="vertSpace2b" presStyleCnt="0"/>
      <dgm:spPr/>
    </dgm:pt>
    <dgm:pt modelId="{24738065-2429-4DEC-8C43-D325863C4EB3}" type="pres">
      <dgm:prSet presAssocID="{052B3D85-44C3-43CB-BB0E-EB03657CFB09}" presName="horz2" presStyleCnt="0"/>
      <dgm:spPr/>
    </dgm:pt>
    <dgm:pt modelId="{C5F3ED4B-9006-4EE0-9294-4E79F083C1F3}" type="pres">
      <dgm:prSet presAssocID="{052B3D85-44C3-43CB-BB0E-EB03657CFB09}" presName="horzSpace2" presStyleCnt="0"/>
      <dgm:spPr/>
    </dgm:pt>
    <dgm:pt modelId="{73C4E831-5FFC-4F52-A721-FD7D24C741F1}" type="pres">
      <dgm:prSet presAssocID="{052B3D85-44C3-43CB-BB0E-EB03657CFB09}" presName="tx2" presStyleLbl="revTx" presStyleIdx="5" presStyleCnt="9"/>
      <dgm:spPr/>
    </dgm:pt>
    <dgm:pt modelId="{B1993A40-9718-4C28-9C08-2522F1528618}" type="pres">
      <dgm:prSet presAssocID="{052B3D85-44C3-43CB-BB0E-EB03657CFB09}" presName="vert2" presStyleCnt="0"/>
      <dgm:spPr/>
    </dgm:pt>
    <dgm:pt modelId="{5518C3C5-C7DC-4A30-8932-E079AC00E220}" type="pres">
      <dgm:prSet presAssocID="{052B3D85-44C3-43CB-BB0E-EB03657CFB09}" presName="thinLine2b" presStyleLbl="callout" presStyleIdx="4" presStyleCnt="8"/>
      <dgm:spPr/>
    </dgm:pt>
    <dgm:pt modelId="{F3C7BEE2-A84F-4758-81CB-5C44C4080E0A}" type="pres">
      <dgm:prSet presAssocID="{052B3D85-44C3-43CB-BB0E-EB03657CFB09}" presName="vertSpace2b" presStyleCnt="0"/>
      <dgm:spPr/>
    </dgm:pt>
    <dgm:pt modelId="{DBBD3A48-DDAD-4B65-B417-E61564C52DF4}" type="pres">
      <dgm:prSet presAssocID="{33197EA5-DE83-4130-AFAA-7FC695F8E72B}" presName="horz2" presStyleCnt="0"/>
      <dgm:spPr/>
    </dgm:pt>
    <dgm:pt modelId="{05645AA1-7760-4CEB-8071-8E1DC3844823}" type="pres">
      <dgm:prSet presAssocID="{33197EA5-DE83-4130-AFAA-7FC695F8E72B}" presName="horzSpace2" presStyleCnt="0"/>
      <dgm:spPr/>
    </dgm:pt>
    <dgm:pt modelId="{9F9708E2-C3BC-4F60-842F-87C03489ECE3}" type="pres">
      <dgm:prSet presAssocID="{33197EA5-DE83-4130-AFAA-7FC695F8E72B}" presName="tx2" presStyleLbl="revTx" presStyleIdx="6" presStyleCnt="9"/>
      <dgm:spPr/>
    </dgm:pt>
    <dgm:pt modelId="{0818B1C6-9135-454C-9AAC-C0AA85D97752}" type="pres">
      <dgm:prSet presAssocID="{33197EA5-DE83-4130-AFAA-7FC695F8E72B}" presName="vert2" presStyleCnt="0"/>
      <dgm:spPr/>
    </dgm:pt>
    <dgm:pt modelId="{9A5BE779-21B4-45F2-BCE0-A55D5A08D106}" type="pres">
      <dgm:prSet presAssocID="{33197EA5-DE83-4130-AFAA-7FC695F8E72B}" presName="thinLine2b" presStyleLbl="callout" presStyleIdx="5" presStyleCnt="8"/>
      <dgm:spPr/>
    </dgm:pt>
    <dgm:pt modelId="{A06CCF4F-97FF-4C4A-9F19-11A339D98CCA}" type="pres">
      <dgm:prSet presAssocID="{33197EA5-DE83-4130-AFAA-7FC695F8E72B}" presName="vertSpace2b" presStyleCnt="0"/>
      <dgm:spPr/>
    </dgm:pt>
    <dgm:pt modelId="{A7374E2A-7E1F-4657-BECD-5659A5832645}" type="pres">
      <dgm:prSet presAssocID="{EDD482E4-A9D0-4E52-A97B-F99ABE243265}" presName="horz2" presStyleCnt="0"/>
      <dgm:spPr/>
    </dgm:pt>
    <dgm:pt modelId="{85E9CDF5-0746-4836-B199-4FA51D1869AB}" type="pres">
      <dgm:prSet presAssocID="{EDD482E4-A9D0-4E52-A97B-F99ABE243265}" presName="horzSpace2" presStyleCnt="0"/>
      <dgm:spPr/>
    </dgm:pt>
    <dgm:pt modelId="{F8AE6AFD-B14B-4D88-8171-8E725F6C650F}" type="pres">
      <dgm:prSet presAssocID="{EDD482E4-A9D0-4E52-A97B-F99ABE243265}" presName="tx2" presStyleLbl="revTx" presStyleIdx="7" presStyleCnt="9"/>
      <dgm:spPr/>
    </dgm:pt>
    <dgm:pt modelId="{BFC7FB87-8C3A-4C56-9743-E3E0A1DF8614}" type="pres">
      <dgm:prSet presAssocID="{EDD482E4-A9D0-4E52-A97B-F99ABE243265}" presName="vert2" presStyleCnt="0"/>
      <dgm:spPr/>
    </dgm:pt>
    <dgm:pt modelId="{AAC382D7-6EC2-4B71-9AE9-CBCE75F81613}" type="pres">
      <dgm:prSet presAssocID="{EDD482E4-A9D0-4E52-A97B-F99ABE243265}" presName="thinLine2b" presStyleLbl="callout" presStyleIdx="6" presStyleCnt="8"/>
      <dgm:spPr/>
    </dgm:pt>
    <dgm:pt modelId="{9EA34B8F-2A57-45AF-9D6C-98DEFEC243E3}" type="pres">
      <dgm:prSet presAssocID="{EDD482E4-A9D0-4E52-A97B-F99ABE243265}" presName="vertSpace2b" presStyleCnt="0"/>
      <dgm:spPr/>
    </dgm:pt>
    <dgm:pt modelId="{CA11915A-A811-4B92-9920-F7416540046C}" type="pres">
      <dgm:prSet presAssocID="{2FD2F902-B900-46F0-A18C-AB1D185A086B}" presName="horz2" presStyleCnt="0"/>
      <dgm:spPr/>
    </dgm:pt>
    <dgm:pt modelId="{408328AB-B67D-42C4-B933-AFE2775CE4EF}" type="pres">
      <dgm:prSet presAssocID="{2FD2F902-B900-46F0-A18C-AB1D185A086B}" presName="horzSpace2" presStyleCnt="0"/>
      <dgm:spPr/>
    </dgm:pt>
    <dgm:pt modelId="{67A514B2-B5F4-4C38-917D-5B21A1FD31BF}" type="pres">
      <dgm:prSet presAssocID="{2FD2F902-B900-46F0-A18C-AB1D185A086B}" presName="tx2" presStyleLbl="revTx" presStyleIdx="8" presStyleCnt="9"/>
      <dgm:spPr/>
    </dgm:pt>
    <dgm:pt modelId="{75F5A894-A4F2-45A2-BDF9-112ACDAFC6F7}" type="pres">
      <dgm:prSet presAssocID="{2FD2F902-B900-46F0-A18C-AB1D185A086B}" presName="vert2" presStyleCnt="0"/>
      <dgm:spPr/>
    </dgm:pt>
    <dgm:pt modelId="{51A0CE38-283A-4231-B4BE-C10EC8E5565C}" type="pres">
      <dgm:prSet presAssocID="{2FD2F902-B900-46F0-A18C-AB1D185A086B}" presName="thinLine2b" presStyleLbl="callout" presStyleIdx="7" presStyleCnt="8"/>
      <dgm:spPr/>
    </dgm:pt>
    <dgm:pt modelId="{AA65A608-8EA7-4C2E-B80A-4D5285E8487A}" type="pres">
      <dgm:prSet presAssocID="{2FD2F902-B900-46F0-A18C-AB1D185A086B}" presName="vertSpace2b" presStyleCnt="0"/>
      <dgm:spPr/>
    </dgm:pt>
  </dgm:ptLst>
  <dgm:cxnLst>
    <dgm:cxn modelId="{9C35A810-E3E2-4413-AFF3-B44A4D2994C3}" type="presOf" srcId="{2FD2F902-B900-46F0-A18C-AB1D185A086B}" destId="{67A514B2-B5F4-4C38-917D-5B21A1FD31BF}" srcOrd="0" destOrd="0" presId="urn:microsoft.com/office/officeart/2008/layout/LinedList"/>
    <dgm:cxn modelId="{D9547818-E8E7-4FD8-9ED8-1F362E234842}" srcId="{326DCC9D-F685-4444-B344-6BBF44DD41E9}" destId="{052B3D85-44C3-43CB-BB0E-EB03657CFB09}" srcOrd="4" destOrd="0" parTransId="{3CE9B75A-B3C2-4301-936A-4FA5DB0CE996}" sibTransId="{0C727A67-5075-41A1-A19D-7CAFDEFBF9BB}"/>
    <dgm:cxn modelId="{3BB94230-7F72-4F8A-B30B-5E5E2A064441}" srcId="{326DCC9D-F685-4444-B344-6BBF44DD41E9}" destId="{33197EA5-DE83-4130-AFAA-7FC695F8E72B}" srcOrd="5" destOrd="0" parTransId="{7EA6B405-3548-4FAA-B5C3-019E90BE1185}" sibTransId="{855C6FD3-7456-4CC4-A002-275170CD97AC}"/>
    <dgm:cxn modelId="{F003F932-BDEC-4D6B-B685-59476D0440C9}" srcId="{326DCC9D-F685-4444-B344-6BBF44DD41E9}" destId="{2FD2F902-B900-46F0-A18C-AB1D185A086B}" srcOrd="7" destOrd="0" parTransId="{9508FB70-6D37-4551-93C6-AD3012CAEF4B}" sibTransId="{55D63115-66B1-4C00-BDB0-54BBAA9DC6A1}"/>
    <dgm:cxn modelId="{D81D6F3E-5AB5-4846-B826-ABF69A727E23}" type="presOf" srcId="{9D801279-02B2-4236-B69D-49EEF1979B1B}" destId="{98E99F55-9F7E-484B-9471-392F6C9976FC}" srcOrd="0" destOrd="0" presId="urn:microsoft.com/office/officeart/2008/layout/LinedList"/>
    <dgm:cxn modelId="{31133E3F-223A-4649-ACB2-3E57457861AD}" srcId="{6265F658-C690-4FD4-B3AA-E5E96868468D}" destId="{326DCC9D-F685-4444-B344-6BBF44DD41E9}" srcOrd="0" destOrd="0" parTransId="{CC1F4A56-CEC2-402C-9A5A-6933BF0A2297}" sibTransId="{7F174FCA-AB96-41CC-901E-0A37BBA95CD1}"/>
    <dgm:cxn modelId="{00130142-A109-4EFC-A168-641CCCDFF9C8}" type="presOf" srcId="{BCE74939-4218-47C0-86A0-790188EC9C47}" destId="{173470BE-0542-4549-98C8-4F4720B4431C}" srcOrd="0" destOrd="0" presId="urn:microsoft.com/office/officeart/2008/layout/LinedList"/>
    <dgm:cxn modelId="{40CD714C-E6DB-4798-BA4E-DD25D534EEEA}" srcId="{326DCC9D-F685-4444-B344-6BBF44DD41E9}" destId="{BCE74939-4218-47C0-86A0-790188EC9C47}" srcOrd="1" destOrd="0" parTransId="{D3E5F960-A699-4F80-A20A-95096427AF33}" sibTransId="{57B9B1F1-03CD-4D64-953F-86D98631CAE3}"/>
    <dgm:cxn modelId="{A317BE50-30B1-4C86-9CE6-4309C1C10A6B}" srcId="{326DCC9D-F685-4444-B344-6BBF44DD41E9}" destId="{7CD58B49-2663-48D5-BC6B-3EFB3299C127}" srcOrd="3" destOrd="0" parTransId="{254ABA63-8538-4D58-9F6E-C7053BCCFA1B}" sibTransId="{35A7AEE4-C5CC-442A-B00B-482FB883AA82}"/>
    <dgm:cxn modelId="{CBE8A452-7D8D-42AC-B949-69FFFC39524F}" type="presOf" srcId="{7CD58B49-2663-48D5-BC6B-3EFB3299C127}" destId="{48D10E3E-9967-436E-A265-20618DADB9FF}" srcOrd="0" destOrd="0" presId="urn:microsoft.com/office/officeart/2008/layout/LinedList"/>
    <dgm:cxn modelId="{C45A4E66-8735-4B1E-AF7F-ED11B8E4DE74}" type="presOf" srcId="{EDD482E4-A9D0-4E52-A97B-F99ABE243265}" destId="{F8AE6AFD-B14B-4D88-8171-8E725F6C650F}" srcOrd="0" destOrd="0" presId="urn:microsoft.com/office/officeart/2008/layout/LinedList"/>
    <dgm:cxn modelId="{E1E0A666-498A-4EDA-9E4C-872C20A6F5AF}" type="presOf" srcId="{326DCC9D-F685-4444-B344-6BBF44DD41E9}" destId="{D6B0608A-D929-4518-9ECF-C2DF4B62743F}" srcOrd="0" destOrd="0" presId="urn:microsoft.com/office/officeart/2008/layout/LinedList"/>
    <dgm:cxn modelId="{87059A67-AF89-4026-A9B7-C1C40832B6DF}" srcId="{326DCC9D-F685-4444-B344-6BBF44DD41E9}" destId="{EDD482E4-A9D0-4E52-A97B-F99ABE243265}" srcOrd="6" destOrd="0" parTransId="{4A622B05-D2F0-4832-BDBB-10E0BEBF48FB}" sibTransId="{26296419-1EA2-455C-8843-F9DC83807A14}"/>
    <dgm:cxn modelId="{2EB21980-8F21-4542-AE59-9B94D6141A98}" type="presOf" srcId="{33197EA5-DE83-4130-AFAA-7FC695F8E72B}" destId="{9F9708E2-C3BC-4F60-842F-87C03489ECE3}" srcOrd="0" destOrd="0" presId="urn:microsoft.com/office/officeart/2008/layout/LinedList"/>
    <dgm:cxn modelId="{02A32494-8726-4EED-A90C-9CE15E4C5DCA}" srcId="{326DCC9D-F685-4444-B344-6BBF44DD41E9}" destId="{9D801279-02B2-4236-B69D-49EEF1979B1B}" srcOrd="2" destOrd="0" parTransId="{72ABDF29-49E2-43E4-8AAA-5666658E77F8}" sibTransId="{8139F42F-D83D-44E5-A781-ACB34B3A5A0A}"/>
    <dgm:cxn modelId="{45EA73CA-6194-43CC-A700-8DC05A316A9B}" type="presOf" srcId="{77F4388F-2F21-44B0-8FE0-CD82049E2D29}" destId="{BEFADC3D-6038-40F4-A505-F47F7BD23F6E}" srcOrd="0" destOrd="0" presId="urn:microsoft.com/office/officeart/2008/layout/LinedList"/>
    <dgm:cxn modelId="{E68E01DA-9770-4A27-BB96-BC6265B568F0}" type="presOf" srcId="{052B3D85-44C3-43CB-BB0E-EB03657CFB09}" destId="{73C4E831-5FFC-4F52-A721-FD7D24C741F1}" srcOrd="0" destOrd="0" presId="urn:microsoft.com/office/officeart/2008/layout/LinedList"/>
    <dgm:cxn modelId="{89DC60F1-A4DF-4541-976B-062E208E79D2}" srcId="{326DCC9D-F685-4444-B344-6BBF44DD41E9}" destId="{77F4388F-2F21-44B0-8FE0-CD82049E2D29}" srcOrd="0" destOrd="0" parTransId="{15F493D8-8447-4921-AF9C-2EB1C4541DE6}" sibTransId="{6245954D-0879-4483-BE96-1F6CEF223C96}"/>
    <dgm:cxn modelId="{C0FD1EFE-CDC9-435D-8B88-7A5D28E1D767}" type="presOf" srcId="{6265F658-C690-4FD4-B3AA-E5E96868468D}" destId="{204FB5B4-6A1C-4425-AF33-163C3BAE12C5}" srcOrd="0" destOrd="0" presId="urn:microsoft.com/office/officeart/2008/layout/LinedList"/>
    <dgm:cxn modelId="{F328D035-4898-4F39-9AB9-B472671E3713}" type="presParOf" srcId="{204FB5B4-6A1C-4425-AF33-163C3BAE12C5}" destId="{8CAE9B4B-FA5A-4CD2-A002-6D53F906BA21}" srcOrd="0" destOrd="0" presId="urn:microsoft.com/office/officeart/2008/layout/LinedList"/>
    <dgm:cxn modelId="{F9528EF4-CACA-4231-8F12-03A7AA73E282}" type="presParOf" srcId="{204FB5B4-6A1C-4425-AF33-163C3BAE12C5}" destId="{63955442-101E-489E-9B2F-8CCF34C9EFD5}" srcOrd="1" destOrd="0" presId="urn:microsoft.com/office/officeart/2008/layout/LinedList"/>
    <dgm:cxn modelId="{F9DDA569-06FE-4D00-B53A-61C6EA79EBAD}" type="presParOf" srcId="{63955442-101E-489E-9B2F-8CCF34C9EFD5}" destId="{D6B0608A-D929-4518-9ECF-C2DF4B62743F}" srcOrd="0" destOrd="0" presId="urn:microsoft.com/office/officeart/2008/layout/LinedList"/>
    <dgm:cxn modelId="{8288EECB-5E90-401B-9F0A-1A14047A6B9F}" type="presParOf" srcId="{63955442-101E-489E-9B2F-8CCF34C9EFD5}" destId="{9511A648-B857-4C78-8103-5108EF59E0A3}" srcOrd="1" destOrd="0" presId="urn:microsoft.com/office/officeart/2008/layout/LinedList"/>
    <dgm:cxn modelId="{4061A3C5-5AB2-451F-9107-E54E4232C307}" type="presParOf" srcId="{9511A648-B857-4C78-8103-5108EF59E0A3}" destId="{00F4701B-FBC9-4BCE-A8BE-A746C79062C6}" srcOrd="0" destOrd="0" presId="urn:microsoft.com/office/officeart/2008/layout/LinedList"/>
    <dgm:cxn modelId="{4E7837FB-8496-4A8F-9A11-29D572A1AECA}" type="presParOf" srcId="{9511A648-B857-4C78-8103-5108EF59E0A3}" destId="{47B38E73-BFCF-4075-BBE9-66CFEA56945A}" srcOrd="1" destOrd="0" presId="urn:microsoft.com/office/officeart/2008/layout/LinedList"/>
    <dgm:cxn modelId="{9C21F8D4-8C45-4ECD-83A6-A7694B2E6F63}" type="presParOf" srcId="{47B38E73-BFCF-4075-BBE9-66CFEA56945A}" destId="{D43B06FB-82CF-4BA7-92FF-9C68409BD330}" srcOrd="0" destOrd="0" presId="urn:microsoft.com/office/officeart/2008/layout/LinedList"/>
    <dgm:cxn modelId="{AE6E7F4A-FB53-4E9E-89FE-C5A61DF5FA25}" type="presParOf" srcId="{47B38E73-BFCF-4075-BBE9-66CFEA56945A}" destId="{BEFADC3D-6038-40F4-A505-F47F7BD23F6E}" srcOrd="1" destOrd="0" presId="urn:microsoft.com/office/officeart/2008/layout/LinedList"/>
    <dgm:cxn modelId="{45778BB3-ED09-4F3E-AF35-31FB1A75211F}" type="presParOf" srcId="{47B38E73-BFCF-4075-BBE9-66CFEA56945A}" destId="{4ABC164A-4B15-4FAF-ABE1-1EC5E9607F1A}" srcOrd="2" destOrd="0" presId="urn:microsoft.com/office/officeart/2008/layout/LinedList"/>
    <dgm:cxn modelId="{4C589005-585B-49CE-A217-78A166671467}" type="presParOf" srcId="{9511A648-B857-4C78-8103-5108EF59E0A3}" destId="{0FB1AEDD-01A8-4C8E-950D-44D4AD3AFB15}" srcOrd="2" destOrd="0" presId="urn:microsoft.com/office/officeart/2008/layout/LinedList"/>
    <dgm:cxn modelId="{1838C451-E734-430E-B49E-172E9E6E4274}" type="presParOf" srcId="{9511A648-B857-4C78-8103-5108EF59E0A3}" destId="{8DE76F54-40D4-4BE2-8505-323DF4A11ACE}" srcOrd="3" destOrd="0" presId="urn:microsoft.com/office/officeart/2008/layout/LinedList"/>
    <dgm:cxn modelId="{31008015-7F31-46F3-A493-45C9D483C99B}" type="presParOf" srcId="{9511A648-B857-4C78-8103-5108EF59E0A3}" destId="{765CD88C-D601-43F5-BDD1-883D5FD193A1}" srcOrd="4" destOrd="0" presId="urn:microsoft.com/office/officeart/2008/layout/LinedList"/>
    <dgm:cxn modelId="{3B569150-7FBB-4D03-BC37-045CAE5EAE35}" type="presParOf" srcId="{765CD88C-D601-43F5-BDD1-883D5FD193A1}" destId="{4216D592-243A-4B56-ABA8-E53063D043E0}" srcOrd="0" destOrd="0" presId="urn:microsoft.com/office/officeart/2008/layout/LinedList"/>
    <dgm:cxn modelId="{5F7810A7-F950-4D3B-8503-6D79EAE71E28}" type="presParOf" srcId="{765CD88C-D601-43F5-BDD1-883D5FD193A1}" destId="{173470BE-0542-4549-98C8-4F4720B4431C}" srcOrd="1" destOrd="0" presId="urn:microsoft.com/office/officeart/2008/layout/LinedList"/>
    <dgm:cxn modelId="{84B2840D-BDB3-4B03-B5E9-95C95D145650}" type="presParOf" srcId="{765CD88C-D601-43F5-BDD1-883D5FD193A1}" destId="{D89D7C14-2122-4F93-AE0A-661C9C00DB6D}" srcOrd="2" destOrd="0" presId="urn:microsoft.com/office/officeart/2008/layout/LinedList"/>
    <dgm:cxn modelId="{72564D52-E16D-4C4E-AD4B-777B6D8C579C}" type="presParOf" srcId="{9511A648-B857-4C78-8103-5108EF59E0A3}" destId="{D9F02647-D9E8-4154-998D-FA5B5A31D999}" srcOrd="5" destOrd="0" presId="urn:microsoft.com/office/officeart/2008/layout/LinedList"/>
    <dgm:cxn modelId="{20C8D6AB-7476-484A-A71A-268107DF3322}" type="presParOf" srcId="{9511A648-B857-4C78-8103-5108EF59E0A3}" destId="{61ED661B-1261-410A-BFFB-E72AD922C552}" srcOrd="6" destOrd="0" presId="urn:microsoft.com/office/officeart/2008/layout/LinedList"/>
    <dgm:cxn modelId="{E257ABCE-6AC9-4834-A636-331F34DF0874}" type="presParOf" srcId="{9511A648-B857-4C78-8103-5108EF59E0A3}" destId="{156D32E9-4E17-4865-BBEF-DA09ADC8E300}" srcOrd="7" destOrd="0" presId="urn:microsoft.com/office/officeart/2008/layout/LinedList"/>
    <dgm:cxn modelId="{43556181-446C-4306-BF09-E893671EAD68}" type="presParOf" srcId="{156D32E9-4E17-4865-BBEF-DA09ADC8E300}" destId="{20E436C9-636F-499C-94B6-9D2E09C5541F}" srcOrd="0" destOrd="0" presId="urn:microsoft.com/office/officeart/2008/layout/LinedList"/>
    <dgm:cxn modelId="{53D18674-C876-4D65-9C53-68E926977BCB}" type="presParOf" srcId="{156D32E9-4E17-4865-BBEF-DA09ADC8E300}" destId="{98E99F55-9F7E-484B-9471-392F6C9976FC}" srcOrd="1" destOrd="0" presId="urn:microsoft.com/office/officeart/2008/layout/LinedList"/>
    <dgm:cxn modelId="{278FC50B-5F63-49AC-A3C6-7F14FB042A05}" type="presParOf" srcId="{156D32E9-4E17-4865-BBEF-DA09ADC8E300}" destId="{E172AC59-BA63-4948-A5EE-25219DE08BB8}" srcOrd="2" destOrd="0" presId="urn:microsoft.com/office/officeart/2008/layout/LinedList"/>
    <dgm:cxn modelId="{9EB1CAB9-1A00-4D73-9682-F0CA2016FC7C}" type="presParOf" srcId="{9511A648-B857-4C78-8103-5108EF59E0A3}" destId="{8BA532FD-E810-465A-9EC5-0A233E958E30}" srcOrd="8" destOrd="0" presId="urn:microsoft.com/office/officeart/2008/layout/LinedList"/>
    <dgm:cxn modelId="{708E7F33-3C82-4A97-B738-0DF8F36B5139}" type="presParOf" srcId="{9511A648-B857-4C78-8103-5108EF59E0A3}" destId="{5683AD68-A2BE-4E4E-9470-75DDD572CEC4}" srcOrd="9" destOrd="0" presId="urn:microsoft.com/office/officeart/2008/layout/LinedList"/>
    <dgm:cxn modelId="{47585FBB-9E06-4453-AD00-7FC0351B5317}" type="presParOf" srcId="{9511A648-B857-4C78-8103-5108EF59E0A3}" destId="{A950454A-F5F0-43C8-BF3F-B26DB1EDADEC}" srcOrd="10" destOrd="0" presId="urn:microsoft.com/office/officeart/2008/layout/LinedList"/>
    <dgm:cxn modelId="{127C3AD1-10D4-4737-8BAD-0FBD340C1127}" type="presParOf" srcId="{A950454A-F5F0-43C8-BF3F-B26DB1EDADEC}" destId="{8FB92C4D-71F8-4F89-B639-2560E5D16A16}" srcOrd="0" destOrd="0" presId="urn:microsoft.com/office/officeart/2008/layout/LinedList"/>
    <dgm:cxn modelId="{E8CFF705-CB2F-4583-9BF1-9852C4864260}" type="presParOf" srcId="{A950454A-F5F0-43C8-BF3F-B26DB1EDADEC}" destId="{48D10E3E-9967-436E-A265-20618DADB9FF}" srcOrd="1" destOrd="0" presId="urn:microsoft.com/office/officeart/2008/layout/LinedList"/>
    <dgm:cxn modelId="{D877D7B6-2220-4D07-A133-ACEAA1E4FDA6}" type="presParOf" srcId="{A950454A-F5F0-43C8-BF3F-B26DB1EDADEC}" destId="{FF6101F4-2BAE-45FD-8608-CE2CE7447A34}" srcOrd="2" destOrd="0" presId="urn:microsoft.com/office/officeart/2008/layout/LinedList"/>
    <dgm:cxn modelId="{2F4485AE-BE72-427E-8321-1CCAC25B1C0A}" type="presParOf" srcId="{9511A648-B857-4C78-8103-5108EF59E0A3}" destId="{185072BD-C9C3-4991-9F9D-6356EF12D0E4}" srcOrd="11" destOrd="0" presId="urn:microsoft.com/office/officeart/2008/layout/LinedList"/>
    <dgm:cxn modelId="{619D1142-F51F-41D4-99E8-AF9875A55E2F}" type="presParOf" srcId="{9511A648-B857-4C78-8103-5108EF59E0A3}" destId="{2256B76E-6398-43EF-8467-97E60F642DAE}" srcOrd="12" destOrd="0" presId="urn:microsoft.com/office/officeart/2008/layout/LinedList"/>
    <dgm:cxn modelId="{09D83A53-D461-4F95-9E87-00A9FE3C03CC}" type="presParOf" srcId="{9511A648-B857-4C78-8103-5108EF59E0A3}" destId="{24738065-2429-4DEC-8C43-D325863C4EB3}" srcOrd="13" destOrd="0" presId="urn:microsoft.com/office/officeart/2008/layout/LinedList"/>
    <dgm:cxn modelId="{E6146C5C-1366-44F8-8F33-85BAE3D1637B}" type="presParOf" srcId="{24738065-2429-4DEC-8C43-D325863C4EB3}" destId="{C5F3ED4B-9006-4EE0-9294-4E79F083C1F3}" srcOrd="0" destOrd="0" presId="urn:microsoft.com/office/officeart/2008/layout/LinedList"/>
    <dgm:cxn modelId="{BB878C9C-2CA7-48AB-A0F0-41641D096FB5}" type="presParOf" srcId="{24738065-2429-4DEC-8C43-D325863C4EB3}" destId="{73C4E831-5FFC-4F52-A721-FD7D24C741F1}" srcOrd="1" destOrd="0" presId="urn:microsoft.com/office/officeart/2008/layout/LinedList"/>
    <dgm:cxn modelId="{BC03754F-6CF2-499B-A711-2929CFB2A38D}" type="presParOf" srcId="{24738065-2429-4DEC-8C43-D325863C4EB3}" destId="{B1993A40-9718-4C28-9C08-2522F1528618}" srcOrd="2" destOrd="0" presId="urn:microsoft.com/office/officeart/2008/layout/LinedList"/>
    <dgm:cxn modelId="{F01EFDBF-155C-476D-B471-91FF2479CBC3}" type="presParOf" srcId="{9511A648-B857-4C78-8103-5108EF59E0A3}" destId="{5518C3C5-C7DC-4A30-8932-E079AC00E220}" srcOrd="14" destOrd="0" presId="urn:microsoft.com/office/officeart/2008/layout/LinedList"/>
    <dgm:cxn modelId="{15AE0289-A73B-46BD-ACD3-D7952D09E8A7}" type="presParOf" srcId="{9511A648-B857-4C78-8103-5108EF59E0A3}" destId="{F3C7BEE2-A84F-4758-81CB-5C44C4080E0A}" srcOrd="15" destOrd="0" presId="urn:microsoft.com/office/officeart/2008/layout/LinedList"/>
    <dgm:cxn modelId="{87AE3ADF-59E9-4945-BA76-76DCA9F78428}" type="presParOf" srcId="{9511A648-B857-4C78-8103-5108EF59E0A3}" destId="{DBBD3A48-DDAD-4B65-B417-E61564C52DF4}" srcOrd="16" destOrd="0" presId="urn:microsoft.com/office/officeart/2008/layout/LinedList"/>
    <dgm:cxn modelId="{35C5ECB4-1A4A-4DF8-A25F-78E8F5A02BC3}" type="presParOf" srcId="{DBBD3A48-DDAD-4B65-B417-E61564C52DF4}" destId="{05645AA1-7760-4CEB-8071-8E1DC3844823}" srcOrd="0" destOrd="0" presId="urn:microsoft.com/office/officeart/2008/layout/LinedList"/>
    <dgm:cxn modelId="{6E95FB67-FE28-4661-B645-4F6E30671191}" type="presParOf" srcId="{DBBD3A48-DDAD-4B65-B417-E61564C52DF4}" destId="{9F9708E2-C3BC-4F60-842F-87C03489ECE3}" srcOrd="1" destOrd="0" presId="urn:microsoft.com/office/officeart/2008/layout/LinedList"/>
    <dgm:cxn modelId="{BD2333E8-46D4-4B18-AFF5-F8A99C34271F}" type="presParOf" srcId="{DBBD3A48-DDAD-4B65-B417-E61564C52DF4}" destId="{0818B1C6-9135-454C-9AAC-C0AA85D97752}" srcOrd="2" destOrd="0" presId="urn:microsoft.com/office/officeart/2008/layout/LinedList"/>
    <dgm:cxn modelId="{A60938F4-506D-41B2-9A5B-FCE73704366F}" type="presParOf" srcId="{9511A648-B857-4C78-8103-5108EF59E0A3}" destId="{9A5BE779-21B4-45F2-BCE0-A55D5A08D106}" srcOrd="17" destOrd="0" presId="urn:microsoft.com/office/officeart/2008/layout/LinedList"/>
    <dgm:cxn modelId="{7C505232-7FCD-400B-A057-318FCA59ADBA}" type="presParOf" srcId="{9511A648-B857-4C78-8103-5108EF59E0A3}" destId="{A06CCF4F-97FF-4C4A-9F19-11A339D98CCA}" srcOrd="18" destOrd="0" presId="urn:microsoft.com/office/officeart/2008/layout/LinedList"/>
    <dgm:cxn modelId="{ADD2939A-E675-4CCE-85E4-9AF6ECE99BAA}" type="presParOf" srcId="{9511A648-B857-4C78-8103-5108EF59E0A3}" destId="{A7374E2A-7E1F-4657-BECD-5659A5832645}" srcOrd="19" destOrd="0" presId="urn:microsoft.com/office/officeart/2008/layout/LinedList"/>
    <dgm:cxn modelId="{E156AFFF-A298-45A6-9F56-97F93539991C}" type="presParOf" srcId="{A7374E2A-7E1F-4657-BECD-5659A5832645}" destId="{85E9CDF5-0746-4836-B199-4FA51D1869AB}" srcOrd="0" destOrd="0" presId="urn:microsoft.com/office/officeart/2008/layout/LinedList"/>
    <dgm:cxn modelId="{978148E9-97DD-4123-BC8C-2C37FA3BAA83}" type="presParOf" srcId="{A7374E2A-7E1F-4657-BECD-5659A5832645}" destId="{F8AE6AFD-B14B-4D88-8171-8E725F6C650F}" srcOrd="1" destOrd="0" presId="urn:microsoft.com/office/officeart/2008/layout/LinedList"/>
    <dgm:cxn modelId="{9941F90E-C9D3-4CBA-BC6A-9F0879886449}" type="presParOf" srcId="{A7374E2A-7E1F-4657-BECD-5659A5832645}" destId="{BFC7FB87-8C3A-4C56-9743-E3E0A1DF8614}" srcOrd="2" destOrd="0" presId="urn:microsoft.com/office/officeart/2008/layout/LinedList"/>
    <dgm:cxn modelId="{42E3A6C2-EFCF-4E58-A3F3-87D3B2D3955E}" type="presParOf" srcId="{9511A648-B857-4C78-8103-5108EF59E0A3}" destId="{AAC382D7-6EC2-4B71-9AE9-CBCE75F81613}" srcOrd="20" destOrd="0" presId="urn:microsoft.com/office/officeart/2008/layout/LinedList"/>
    <dgm:cxn modelId="{69C3F1DD-149D-4D59-A1E2-825FF1AADB34}" type="presParOf" srcId="{9511A648-B857-4C78-8103-5108EF59E0A3}" destId="{9EA34B8F-2A57-45AF-9D6C-98DEFEC243E3}" srcOrd="21" destOrd="0" presId="urn:microsoft.com/office/officeart/2008/layout/LinedList"/>
    <dgm:cxn modelId="{8CF208CA-B26C-415E-B359-5E4753E0DEBD}" type="presParOf" srcId="{9511A648-B857-4C78-8103-5108EF59E0A3}" destId="{CA11915A-A811-4B92-9920-F7416540046C}" srcOrd="22" destOrd="0" presId="urn:microsoft.com/office/officeart/2008/layout/LinedList"/>
    <dgm:cxn modelId="{CE4805E0-D7BD-4FF9-84B3-F5FB0DB33BF5}" type="presParOf" srcId="{CA11915A-A811-4B92-9920-F7416540046C}" destId="{408328AB-B67D-42C4-B933-AFE2775CE4EF}" srcOrd="0" destOrd="0" presId="urn:microsoft.com/office/officeart/2008/layout/LinedList"/>
    <dgm:cxn modelId="{B5C6AF0E-E76B-461E-A27D-A1886736CD8E}" type="presParOf" srcId="{CA11915A-A811-4B92-9920-F7416540046C}" destId="{67A514B2-B5F4-4C38-917D-5B21A1FD31BF}" srcOrd="1" destOrd="0" presId="urn:microsoft.com/office/officeart/2008/layout/LinedList"/>
    <dgm:cxn modelId="{A95199A9-6BFD-47E6-9F3B-EA780524AB51}" type="presParOf" srcId="{CA11915A-A811-4B92-9920-F7416540046C}" destId="{75F5A894-A4F2-45A2-BDF9-112ACDAFC6F7}" srcOrd="2" destOrd="0" presId="urn:microsoft.com/office/officeart/2008/layout/LinedList"/>
    <dgm:cxn modelId="{1F08DACE-F805-47D3-84FA-232B17902655}" type="presParOf" srcId="{9511A648-B857-4C78-8103-5108EF59E0A3}" destId="{51A0CE38-283A-4231-B4BE-C10EC8E5565C}" srcOrd="23" destOrd="0" presId="urn:microsoft.com/office/officeart/2008/layout/LinedList"/>
    <dgm:cxn modelId="{5E5A903D-572A-42BD-B6AA-87217E0F1F3F}" type="presParOf" srcId="{9511A648-B857-4C78-8103-5108EF59E0A3}" destId="{AA65A608-8EA7-4C2E-B80A-4D5285E8487A}"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9815FC-3630-45C8-8D11-B392065DDF1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ZA"/>
        </a:p>
      </dgm:t>
    </dgm:pt>
    <dgm:pt modelId="{18338D8C-CEAA-4532-81EF-9272FC8084E9}">
      <dgm:prSet/>
      <dgm:spPr/>
      <dgm:t>
        <a:bodyPr/>
        <a:lstStyle/>
        <a:p>
          <a:r>
            <a:rPr lang="en-ZA" b="1" baseline="0"/>
            <a:t>MPAC’S ROLE AND RESPONSIBILITY </a:t>
          </a:r>
          <a:r>
            <a:rPr lang="en-US" b="1" baseline="0"/>
            <a:t>TO SUCCESSFULLY DELIVER ON THE REDUCTION STRATEGY: </a:t>
          </a:r>
          <a:endParaRPr lang="en-ZA"/>
        </a:p>
      </dgm:t>
    </dgm:pt>
    <dgm:pt modelId="{599C1DA4-9B97-404B-AB72-D5AF942925F2}" type="parTrans" cxnId="{0C9A627E-75FC-4334-BABC-103FE6F33AB9}">
      <dgm:prSet/>
      <dgm:spPr/>
      <dgm:t>
        <a:bodyPr/>
        <a:lstStyle/>
        <a:p>
          <a:endParaRPr lang="en-ZA"/>
        </a:p>
      </dgm:t>
    </dgm:pt>
    <dgm:pt modelId="{47261A98-0AAF-4F03-AD37-25A918C18BD0}" type="sibTrans" cxnId="{0C9A627E-75FC-4334-BABC-103FE6F33AB9}">
      <dgm:prSet/>
      <dgm:spPr/>
      <dgm:t>
        <a:bodyPr/>
        <a:lstStyle/>
        <a:p>
          <a:endParaRPr lang="en-ZA"/>
        </a:p>
      </dgm:t>
    </dgm:pt>
    <dgm:pt modelId="{01B29FBE-6797-4510-A04D-0280269C9A21}">
      <dgm:prSet/>
      <dgm:spPr/>
      <dgm:t>
        <a:bodyPr/>
        <a:lstStyle/>
        <a:p>
          <a:r>
            <a:rPr lang="en-ZA" b="0" baseline="0"/>
            <a:t>Address conditions that result in slow investigation of UIF&amp;W expenditure </a:t>
          </a:r>
          <a:endParaRPr lang="en-ZA"/>
        </a:p>
      </dgm:t>
    </dgm:pt>
    <dgm:pt modelId="{1C6022BE-2F4A-4398-9998-DF4CC48E23EB}" type="parTrans" cxnId="{1794CA7F-9AAD-4C64-8969-1AF99685B38C}">
      <dgm:prSet/>
      <dgm:spPr/>
      <dgm:t>
        <a:bodyPr/>
        <a:lstStyle/>
        <a:p>
          <a:endParaRPr lang="en-ZA"/>
        </a:p>
      </dgm:t>
    </dgm:pt>
    <dgm:pt modelId="{0D9D2A45-2DFF-4B6D-BD33-E7CDE1F7A63E}" type="sibTrans" cxnId="{1794CA7F-9AAD-4C64-8969-1AF99685B38C}">
      <dgm:prSet/>
      <dgm:spPr/>
      <dgm:t>
        <a:bodyPr/>
        <a:lstStyle/>
        <a:p>
          <a:endParaRPr lang="en-ZA"/>
        </a:p>
      </dgm:t>
    </dgm:pt>
    <dgm:pt modelId="{16715A8C-5128-4DE0-B09F-60863FB18A46}">
      <dgm:prSet/>
      <dgm:spPr/>
      <dgm:t>
        <a:bodyPr/>
        <a:lstStyle/>
        <a:p>
          <a:r>
            <a:rPr lang="en-ZA" b="0" baseline="0"/>
            <a:t>Be effective and instil order, institute investigations to determine if anyone is liable for UIF&amp;W expenditure incurred and take the necessary corrective actions.</a:t>
          </a:r>
          <a:endParaRPr lang="en-ZA"/>
        </a:p>
      </dgm:t>
    </dgm:pt>
    <dgm:pt modelId="{57776ADF-50CF-4DA9-9DA8-4BEE40E7920C}" type="parTrans" cxnId="{AA93B512-392B-4599-97FF-29814B21E198}">
      <dgm:prSet/>
      <dgm:spPr/>
      <dgm:t>
        <a:bodyPr/>
        <a:lstStyle/>
        <a:p>
          <a:endParaRPr lang="en-ZA"/>
        </a:p>
      </dgm:t>
    </dgm:pt>
    <dgm:pt modelId="{2B9B2130-B884-4AF8-A900-6C9CB4DE3992}" type="sibTrans" cxnId="{AA93B512-392B-4599-97FF-29814B21E198}">
      <dgm:prSet/>
      <dgm:spPr/>
      <dgm:t>
        <a:bodyPr/>
        <a:lstStyle/>
        <a:p>
          <a:endParaRPr lang="en-ZA"/>
        </a:p>
      </dgm:t>
    </dgm:pt>
    <dgm:pt modelId="{66431F13-ECF1-4862-B20E-F1EEDBE0A06B}">
      <dgm:prSet/>
      <dgm:spPr/>
      <dgm:t>
        <a:bodyPr/>
        <a:lstStyle/>
        <a:p>
          <a:r>
            <a:rPr lang="en-ZA" b="0" baseline="0"/>
            <a:t>Encourage all political and municipal leaders to support each other and play their roles in creating an environment that is conducive to good governance, accountability, and oversight.</a:t>
          </a:r>
          <a:endParaRPr lang="en-ZA"/>
        </a:p>
      </dgm:t>
    </dgm:pt>
    <dgm:pt modelId="{3651A761-FE11-4E6F-934F-C45B0F312CE0}" type="parTrans" cxnId="{8AE2FE2A-97FF-4A45-AEA1-E33AD3C7E329}">
      <dgm:prSet/>
      <dgm:spPr/>
      <dgm:t>
        <a:bodyPr/>
        <a:lstStyle/>
        <a:p>
          <a:endParaRPr lang="en-ZA"/>
        </a:p>
      </dgm:t>
    </dgm:pt>
    <dgm:pt modelId="{3EBCB52B-DE85-48B1-B22D-6FC0C5687152}" type="sibTrans" cxnId="{8AE2FE2A-97FF-4A45-AEA1-E33AD3C7E329}">
      <dgm:prSet/>
      <dgm:spPr/>
      <dgm:t>
        <a:bodyPr/>
        <a:lstStyle/>
        <a:p>
          <a:endParaRPr lang="en-ZA"/>
        </a:p>
      </dgm:t>
    </dgm:pt>
    <dgm:pt modelId="{FDD07271-8D3E-46E4-B992-8B4152639D2D}">
      <dgm:prSet/>
      <dgm:spPr/>
      <dgm:t>
        <a:bodyPr/>
        <a:lstStyle/>
        <a:p>
          <a:r>
            <a:rPr lang="en-ZA" b="0" baseline="0"/>
            <a:t>Enforce Municipal Regulations on Financial Misconduct Procedures and Criminal Proceedings, including the establishment of the disciplinary boards.</a:t>
          </a:r>
          <a:endParaRPr lang="en-ZA"/>
        </a:p>
      </dgm:t>
    </dgm:pt>
    <dgm:pt modelId="{EB110863-4506-447F-8696-55464527F6AA}" type="parTrans" cxnId="{1FB3B5AD-738E-43C3-9A3A-7CC9A1A3ADAF}">
      <dgm:prSet/>
      <dgm:spPr/>
      <dgm:t>
        <a:bodyPr/>
        <a:lstStyle/>
        <a:p>
          <a:endParaRPr lang="en-ZA"/>
        </a:p>
      </dgm:t>
    </dgm:pt>
    <dgm:pt modelId="{195433FE-2955-4868-89A9-F248CC4177A1}" type="sibTrans" cxnId="{1FB3B5AD-738E-43C3-9A3A-7CC9A1A3ADAF}">
      <dgm:prSet/>
      <dgm:spPr/>
      <dgm:t>
        <a:bodyPr/>
        <a:lstStyle/>
        <a:p>
          <a:endParaRPr lang="en-ZA"/>
        </a:p>
      </dgm:t>
    </dgm:pt>
    <dgm:pt modelId="{30480489-5AA7-4401-94D1-EC6A58757DC0}">
      <dgm:prSet/>
      <dgm:spPr/>
      <dgm:t>
        <a:bodyPr/>
        <a:lstStyle/>
        <a:p>
          <a:r>
            <a:rPr lang="en-ZA" b="0" baseline="0"/>
            <a:t>Not write off UIF&amp;W expenditure without ensuring that losses had not been suffered or that any such losses cannot be recovered, and that goods and services have been delivered.</a:t>
          </a:r>
          <a:endParaRPr lang="en-ZA"/>
        </a:p>
      </dgm:t>
    </dgm:pt>
    <dgm:pt modelId="{96116DE8-03F5-4D13-B227-163B3A2B50C1}" type="parTrans" cxnId="{11DBE6FD-6F66-45B8-9DA3-5CC9317A7A92}">
      <dgm:prSet/>
      <dgm:spPr/>
      <dgm:t>
        <a:bodyPr/>
        <a:lstStyle/>
        <a:p>
          <a:endParaRPr lang="en-ZA"/>
        </a:p>
      </dgm:t>
    </dgm:pt>
    <dgm:pt modelId="{D093C06F-B509-478F-8396-06F8E9A78119}" type="sibTrans" cxnId="{11DBE6FD-6F66-45B8-9DA3-5CC9317A7A92}">
      <dgm:prSet/>
      <dgm:spPr/>
      <dgm:t>
        <a:bodyPr/>
        <a:lstStyle/>
        <a:p>
          <a:endParaRPr lang="en-ZA"/>
        </a:p>
      </dgm:t>
    </dgm:pt>
    <dgm:pt modelId="{B8D26CAD-5F3F-4A9A-9377-B757260B3644}">
      <dgm:prSet/>
      <dgm:spPr/>
      <dgm:t>
        <a:bodyPr/>
        <a:lstStyle/>
        <a:p>
          <a:r>
            <a:rPr lang="en-ZA" b="0" baseline="0"/>
            <a:t>MPACs to investigate UIF&amp;W expenditure in an objective and diligent manner.</a:t>
          </a:r>
          <a:endParaRPr lang="en-ZA"/>
        </a:p>
      </dgm:t>
    </dgm:pt>
    <dgm:pt modelId="{AF805CC1-48F5-448A-9852-5011085546E0}" type="parTrans" cxnId="{03B2A930-3F7D-4308-A906-BA83324188EA}">
      <dgm:prSet/>
      <dgm:spPr/>
      <dgm:t>
        <a:bodyPr/>
        <a:lstStyle/>
        <a:p>
          <a:endParaRPr lang="en-ZA"/>
        </a:p>
      </dgm:t>
    </dgm:pt>
    <dgm:pt modelId="{01F73EB1-4F66-48A9-AFD9-42592E7E9D67}" type="sibTrans" cxnId="{03B2A930-3F7D-4308-A906-BA83324188EA}">
      <dgm:prSet/>
      <dgm:spPr/>
      <dgm:t>
        <a:bodyPr/>
        <a:lstStyle/>
        <a:p>
          <a:endParaRPr lang="en-ZA"/>
        </a:p>
      </dgm:t>
    </dgm:pt>
    <dgm:pt modelId="{B14FD438-2C5D-4DA1-8500-70C11330F48A}">
      <dgm:prSet/>
      <dgm:spPr/>
      <dgm:t>
        <a:bodyPr/>
        <a:lstStyle/>
        <a:p>
          <a:r>
            <a:rPr lang="en-ZA" b="0" baseline="0"/>
            <a:t>Assisting municipal councils to hold administration accountable for the implementation of the UIF&amp;W Expenditure Reduction Strategy.</a:t>
          </a:r>
          <a:endParaRPr lang="en-ZA"/>
        </a:p>
      </dgm:t>
    </dgm:pt>
    <dgm:pt modelId="{89D6812F-DE7F-4899-98D9-AF6C7D42EBD7}" type="parTrans" cxnId="{6FF01B2B-673F-4C70-9C28-14DF92C332EE}">
      <dgm:prSet/>
      <dgm:spPr/>
      <dgm:t>
        <a:bodyPr/>
        <a:lstStyle/>
        <a:p>
          <a:endParaRPr lang="en-ZA"/>
        </a:p>
      </dgm:t>
    </dgm:pt>
    <dgm:pt modelId="{46C87FB2-74EA-4126-8F85-203749E0EE75}" type="sibTrans" cxnId="{6FF01B2B-673F-4C70-9C28-14DF92C332EE}">
      <dgm:prSet/>
      <dgm:spPr/>
      <dgm:t>
        <a:bodyPr/>
        <a:lstStyle/>
        <a:p>
          <a:endParaRPr lang="en-ZA"/>
        </a:p>
      </dgm:t>
    </dgm:pt>
    <dgm:pt modelId="{A375673B-2BED-4C42-9C26-56B6DB83D1F4}" type="pres">
      <dgm:prSet presAssocID="{599815FC-3630-45C8-8D11-B392065DDF1C}" presName="vert0" presStyleCnt="0">
        <dgm:presLayoutVars>
          <dgm:dir/>
          <dgm:animOne val="branch"/>
          <dgm:animLvl val="lvl"/>
        </dgm:presLayoutVars>
      </dgm:prSet>
      <dgm:spPr/>
    </dgm:pt>
    <dgm:pt modelId="{A786E5BB-18FB-4143-82B9-19520475930D}" type="pres">
      <dgm:prSet presAssocID="{18338D8C-CEAA-4532-81EF-9272FC8084E9}" presName="thickLine" presStyleLbl="alignNode1" presStyleIdx="0" presStyleCnt="1"/>
      <dgm:spPr/>
    </dgm:pt>
    <dgm:pt modelId="{34D5F97D-53C6-4A85-B5DC-FB41BA452980}" type="pres">
      <dgm:prSet presAssocID="{18338D8C-CEAA-4532-81EF-9272FC8084E9}" presName="horz1" presStyleCnt="0"/>
      <dgm:spPr/>
    </dgm:pt>
    <dgm:pt modelId="{68E0704E-B657-4571-9A5F-B0BEA3A3ACAA}" type="pres">
      <dgm:prSet presAssocID="{18338D8C-CEAA-4532-81EF-9272FC8084E9}" presName="tx1" presStyleLbl="revTx" presStyleIdx="0" presStyleCnt="8"/>
      <dgm:spPr/>
    </dgm:pt>
    <dgm:pt modelId="{66447659-72ED-4962-8730-04AF470C77B7}" type="pres">
      <dgm:prSet presAssocID="{18338D8C-CEAA-4532-81EF-9272FC8084E9}" presName="vert1" presStyleCnt="0"/>
      <dgm:spPr/>
    </dgm:pt>
    <dgm:pt modelId="{2FE7CB3A-93C0-414D-80CC-ED6E4EB35B24}" type="pres">
      <dgm:prSet presAssocID="{01B29FBE-6797-4510-A04D-0280269C9A21}" presName="vertSpace2a" presStyleCnt="0"/>
      <dgm:spPr/>
    </dgm:pt>
    <dgm:pt modelId="{1B9779DD-A81F-4CFD-A21E-56D87AE838B9}" type="pres">
      <dgm:prSet presAssocID="{01B29FBE-6797-4510-A04D-0280269C9A21}" presName="horz2" presStyleCnt="0"/>
      <dgm:spPr/>
    </dgm:pt>
    <dgm:pt modelId="{1CABE050-D9C5-468B-ADBF-A5750A360861}" type="pres">
      <dgm:prSet presAssocID="{01B29FBE-6797-4510-A04D-0280269C9A21}" presName="horzSpace2" presStyleCnt="0"/>
      <dgm:spPr/>
    </dgm:pt>
    <dgm:pt modelId="{071195B1-107A-4885-8261-95DA7F98342E}" type="pres">
      <dgm:prSet presAssocID="{01B29FBE-6797-4510-A04D-0280269C9A21}" presName="tx2" presStyleLbl="revTx" presStyleIdx="1" presStyleCnt="8"/>
      <dgm:spPr/>
    </dgm:pt>
    <dgm:pt modelId="{75DE9C67-440A-471C-9A97-712114D70A30}" type="pres">
      <dgm:prSet presAssocID="{01B29FBE-6797-4510-A04D-0280269C9A21}" presName="vert2" presStyleCnt="0"/>
      <dgm:spPr/>
    </dgm:pt>
    <dgm:pt modelId="{49430478-7CC1-43D0-AAB4-E5AAAEBB6DBF}" type="pres">
      <dgm:prSet presAssocID="{01B29FBE-6797-4510-A04D-0280269C9A21}" presName="thinLine2b" presStyleLbl="callout" presStyleIdx="0" presStyleCnt="7"/>
      <dgm:spPr/>
    </dgm:pt>
    <dgm:pt modelId="{4B3C9DC6-1A93-4DF3-8B08-E2D3887F7EC2}" type="pres">
      <dgm:prSet presAssocID="{01B29FBE-6797-4510-A04D-0280269C9A21}" presName="vertSpace2b" presStyleCnt="0"/>
      <dgm:spPr/>
    </dgm:pt>
    <dgm:pt modelId="{9AC30489-01E8-44BA-AF5C-00FFE9B57FE3}" type="pres">
      <dgm:prSet presAssocID="{16715A8C-5128-4DE0-B09F-60863FB18A46}" presName="horz2" presStyleCnt="0"/>
      <dgm:spPr/>
    </dgm:pt>
    <dgm:pt modelId="{35656B88-67FF-4A71-86A7-B4E8DECFD15A}" type="pres">
      <dgm:prSet presAssocID="{16715A8C-5128-4DE0-B09F-60863FB18A46}" presName="horzSpace2" presStyleCnt="0"/>
      <dgm:spPr/>
    </dgm:pt>
    <dgm:pt modelId="{2749D5F5-A136-424F-9615-A53CB4C265A3}" type="pres">
      <dgm:prSet presAssocID="{16715A8C-5128-4DE0-B09F-60863FB18A46}" presName="tx2" presStyleLbl="revTx" presStyleIdx="2" presStyleCnt="8"/>
      <dgm:spPr/>
    </dgm:pt>
    <dgm:pt modelId="{7F23FCAE-9594-4349-9A65-BD8BFA432661}" type="pres">
      <dgm:prSet presAssocID="{16715A8C-5128-4DE0-B09F-60863FB18A46}" presName="vert2" presStyleCnt="0"/>
      <dgm:spPr/>
    </dgm:pt>
    <dgm:pt modelId="{6E24ABAF-EF7C-479A-AF6F-9492D7F68F03}" type="pres">
      <dgm:prSet presAssocID="{16715A8C-5128-4DE0-B09F-60863FB18A46}" presName="thinLine2b" presStyleLbl="callout" presStyleIdx="1" presStyleCnt="7"/>
      <dgm:spPr/>
    </dgm:pt>
    <dgm:pt modelId="{9EA8AFFB-E0D8-4C16-B5EF-EEBD586AF9FA}" type="pres">
      <dgm:prSet presAssocID="{16715A8C-5128-4DE0-B09F-60863FB18A46}" presName="vertSpace2b" presStyleCnt="0"/>
      <dgm:spPr/>
    </dgm:pt>
    <dgm:pt modelId="{081EC616-35E8-401B-B961-0E7C98AA5959}" type="pres">
      <dgm:prSet presAssocID="{66431F13-ECF1-4862-B20E-F1EEDBE0A06B}" presName="horz2" presStyleCnt="0"/>
      <dgm:spPr/>
    </dgm:pt>
    <dgm:pt modelId="{791D2AE8-A95C-4092-84BB-D43AAB85DABD}" type="pres">
      <dgm:prSet presAssocID="{66431F13-ECF1-4862-B20E-F1EEDBE0A06B}" presName="horzSpace2" presStyleCnt="0"/>
      <dgm:spPr/>
    </dgm:pt>
    <dgm:pt modelId="{123BC357-C9D1-4D21-AA67-EEB870F9008A}" type="pres">
      <dgm:prSet presAssocID="{66431F13-ECF1-4862-B20E-F1EEDBE0A06B}" presName="tx2" presStyleLbl="revTx" presStyleIdx="3" presStyleCnt="8"/>
      <dgm:spPr/>
    </dgm:pt>
    <dgm:pt modelId="{9DF551D6-99FD-45B5-9D9C-2FC71311AC9C}" type="pres">
      <dgm:prSet presAssocID="{66431F13-ECF1-4862-B20E-F1EEDBE0A06B}" presName="vert2" presStyleCnt="0"/>
      <dgm:spPr/>
    </dgm:pt>
    <dgm:pt modelId="{DA982E3D-03CA-4241-81F1-855A3EFF78D6}" type="pres">
      <dgm:prSet presAssocID="{66431F13-ECF1-4862-B20E-F1EEDBE0A06B}" presName="thinLine2b" presStyleLbl="callout" presStyleIdx="2" presStyleCnt="7"/>
      <dgm:spPr/>
    </dgm:pt>
    <dgm:pt modelId="{5DD74B34-EEB9-4EDC-BE5F-C10FD6E5D4D9}" type="pres">
      <dgm:prSet presAssocID="{66431F13-ECF1-4862-B20E-F1EEDBE0A06B}" presName="vertSpace2b" presStyleCnt="0"/>
      <dgm:spPr/>
    </dgm:pt>
    <dgm:pt modelId="{10EC70B5-DCDF-4D0F-9001-C96E7B5C62E0}" type="pres">
      <dgm:prSet presAssocID="{FDD07271-8D3E-46E4-B992-8B4152639D2D}" presName="horz2" presStyleCnt="0"/>
      <dgm:spPr/>
    </dgm:pt>
    <dgm:pt modelId="{FC112B0E-C075-4383-B4D9-9B94845C4884}" type="pres">
      <dgm:prSet presAssocID="{FDD07271-8D3E-46E4-B992-8B4152639D2D}" presName="horzSpace2" presStyleCnt="0"/>
      <dgm:spPr/>
    </dgm:pt>
    <dgm:pt modelId="{1A76D984-31DE-4E33-9D37-81C16DF75633}" type="pres">
      <dgm:prSet presAssocID="{FDD07271-8D3E-46E4-B992-8B4152639D2D}" presName="tx2" presStyleLbl="revTx" presStyleIdx="4" presStyleCnt="8"/>
      <dgm:spPr/>
    </dgm:pt>
    <dgm:pt modelId="{468617C0-17CC-49CF-97D4-3FEB4BDDA9D2}" type="pres">
      <dgm:prSet presAssocID="{FDD07271-8D3E-46E4-B992-8B4152639D2D}" presName="vert2" presStyleCnt="0"/>
      <dgm:spPr/>
    </dgm:pt>
    <dgm:pt modelId="{FEB2F3DF-3430-480D-8126-9CA507D82D94}" type="pres">
      <dgm:prSet presAssocID="{FDD07271-8D3E-46E4-B992-8B4152639D2D}" presName="thinLine2b" presStyleLbl="callout" presStyleIdx="3" presStyleCnt="7"/>
      <dgm:spPr/>
    </dgm:pt>
    <dgm:pt modelId="{12897FBF-6764-4387-AA4E-FAFC11E5DB9F}" type="pres">
      <dgm:prSet presAssocID="{FDD07271-8D3E-46E4-B992-8B4152639D2D}" presName="vertSpace2b" presStyleCnt="0"/>
      <dgm:spPr/>
    </dgm:pt>
    <dgm:pt modelId="{67F1F6DB-C74B-4C7B-805E-06EE74FCF9A1}" type="pres">
      <dgm:prSet presAssocID="{30480489-5AA7-4401-94D1-EC6A58757DC0}" presName="horz2" presStyleCnt="0"/>
      <dgm:spPr/>
    </dgm:pt>
    <dgm:pt modelId="{CCEE8328-3C36-4EE6-BC99-1F2972FAE534}" type="pres">
      <dgm:prSet presAssocID="{30480489-5AA7-4401-94D1-EC6A58757DC0}" presName="horzSpace2" presStyleCnt="0"/>
      <dgm:spPr/>
    </dgm:pt>
    <dgm:pt modelId="{6250D245-D362-4AE1-80A6-C045893A39AE}" type="pres">
      <dgm:prSet presAssocID="{30480489-5AA7-4401-94D1-EC6A58757DC0}" presName="tx2" presStyleLbl="revTx" presStyleIdx="5" presStyleCnt="8"/>
      <dgm:spPr/>
    </dgm:pt>
    <dgm:pt modelId="{B7E4E69D-F4E6-4261-9439-6D9AF6A1BC9C}" type="pres">
      <dgm:prSet presAssocID="{30480489-5AA7-4401-94D1-EC6A58757DC0}" presName="vert2" presStyleCnt="0"/>
      <dgm:spPr/>
    </dgm:pt>
    <dgm:pt modelId="{44A149DD-7DD2-4AAF-A932-9FC273A6CB12}" type="pres">
      <dgm:prSet presAssocID="{30480489-5AA7-4401-94D1-EC6A58757DC0}" presName="thinLine2b" presStyleLbl="callout" presStyleIdx="4" presStyleCnt="7"/>
      <dgm:spPr/>
    </dgm:pt>
    <dgm:pt modelId="{DC5E6DF0-D0C5-4274-BE10-A2BD1A22EF4F}" type="pres">
      <dgm:prSet presAssocID="{30480489-5AA7-4401-94D1-EC6A58757DC0}" presName="vertSpace2b" presStyleCnt="0"/>
      <dgm:spPr/>
    </dgm:pt>
    <dgm:pt modelId="{7D109BF6-F1B7-4A16-AFD4-2358E834B3F5}" type="pres">
      <dgm:prSet presAssocID="{B8D26CAD-5F3F-4A9A-9377-B757260B3644}" presName="horz2" presStyleCnt="0"/>
      <dgm:spPr/>
    </dgm:pt>
    <dgm:pt modelId="{3CF0DC66-A6A7-468B-8F88-B5FB9544976E}" type="pres">
      <dgm:prSet presAssocID="{B8D26CAD-5F3F-4A9A-9377-B757260B3644}" presName="horzSpace2" presStyleCnt="0"/>
      <dgm:spPr/>
    </dgm:pt>
    <dgm:pt modelId="{A4CDAE71-51C5-4D6E-A301-A4BBA6713FE7}" type="pres">
      <dgm:prSet presAssocID="{B8D26CAD-5F3F-4A9A-9377-B757260B3644}" presName="tx2" presStyleLbl="revTx" presStyleIdx="6" presStyleCnt="8"/>
      <dgm:spPr/>
    </dgm:pt>
    <dgm:pt modelId="{74CB3852-7236-4A29-AA99-6C01AC5104E2}" type="pres">
      <dgm:prSet presAssocID="{B8D26CAD-5F3F-4A9A-9377-B757260B3644}" presName="vert2" presStyleCnt="0"/>
      <dgm:spPr/>
    </dgm:pt>
    <dgm:pt modelId="{54CE8EC9-B523-463F-9D2A-9E3DBEF3A995}" type="pres">
      <dgm:prSet presAssocID="{B8D26CAD-5F3F-4A9A-9377-B757260B3644}" presName="thinLine2b" presStyleLbl="callout" presStyleIdx="5" presStyleCnt="7"/>
      <dgm:spPr/>
    </dgm:pt>
    <dgm:pt modelId="{922CFC11-1179-4BD9-82DF-570BB905C2F0}" type="pres">
      <dgm:prSet presAssocID="{B8D26CAD-5F3F-4A9A-9377-B757260B3644}" presName="vertSpace2b" presStyleCnt="0"/>
      <dgm:spPr/>
    </dgm:pt>
    <dgm:pt modelId="{BD561CCF-F20E-405C-8CFA-BA022602CC6B}" type="pres">
      <dgm:prSet presAssocID="{B14FD438-2C5D-4DA1-8500-70C11330F48A}" presName="horz2" presStyleCnt="0"/>
      <dgm:spPr/>
    </dgm:pt>
    <dgm:pt modelId="{930CC665-3901-479D-97DB-5C60D8B95C64}" type="pres">
      <dgm:prSet presAssocID="{B14FD438-2C5D-4DA1-8500-70C11330F48A}" presName="horzSpace2" presStyleCnt="0"/>
      <dgm:spPr/>
    </dgm:pt>
    <dgm:pt modelId="{7061AC60-D7F1-47A2-9B0C-6AB806518A34}" type="pres">
      <dgm:prSet presAssocID="{B14FD438-2C5D-4DA1-8500-70C11330F48A}" presName="tx2" presStyleLbl="revTx" presStyleIdx="7" presStyleCnt="8"/>
      <dgm:spPr/>
    </dgm:pt>
    <dgm:pt modelId="{FFE73C3B-0084-4102-8660-1519344A7441}" type="pres">
      <dgm:prSet presAssocID="{B14FD438-2C5D-4DA1-8500-70C11330F48A}" presName="vert2" presStyleCnt="0"/>
      <dgm:spPr/>
    </dgm:pt>
    <dgm:pt modelId="{4CA593E9-5193-4EA4-BC9D-F7DDFC95D9A9}" type="pres">
      <dgm:prSet presAssocID="{B14FD438-2C5D-4DA1-8500-70C11330F48A}" presName="thinLine2b" presStyleLbl="callout" presStyleIdx="6" presStyleCnt="7"/>
      <dgm:spPr/>
    </dgm:pt>
    <dgm:pt modelId="{676A6A7F-50F4-42D5-871A-E3A4231440FF}" type="pres">
      <dgm:prSet presAssocID="{B14FD438-2C5D-4DA1-8500-70C11330F48A}" presName="vertSpace2b" presStyleCnt="0"/>
      <dgm:spPr/>
    </dgm:pt>
  </dgm:ptLst>
  <dgm:cxnLst>
    <dgm:cxn modelId="{A01BA212-3EE5-4EAC-B825-73C97E1EA0AD}" type="presOf" srcId="{30480489-5AA7-4401-94D1-EC6A58757DC0}" destId="{6250D245-D362-4AE1-80A6-C045893A39AE}" srcOrd="0" destOrd="0" presId="urn:microsoft.com/office/officeart/2008/layout/LinedList"/>
    <dgm:cxn modelId="{AA93B512-392B-4599-97FF-29814B21E198}" srcId="{18338D8C-CEAA-4532-81EF-9272FC8084E9}" destId="{16715A8C-5128-4DE0-B09F-60863FB18A46}" srcOrd="1" destOrd="0" parTransId="{57776ADF-50CF-4DA9-9DA8-4BEE40E7920C}" sibTransId="{2B9B2130-B884-4AF8-A900-6C9CB4DE3992}"/>
    <dgm:cxn modelId="{8A737F13-47CA-4722-9346-2BD142847EC9}" type="presOf" srcId="{599815FC-3630-45C8-8D11-B392065DDF1C}" destId="{A375673B-2BED-4C42-9C26-56B6DB83D1F4}" srcOrd="0" destOrd="0" presId="urn:microsoft.com/office/officeart/2008/layout/LinedList"/>
    <dgm:cxn modelId="{1583871B-52DA-4374-BD85-60C9E694AC93}" type="presOf" srcId="{01B29FBE-6797-4510-A04D-0280269C9A21}" destId="{071195B1-107A-4885-8261-95DA7F98342E}" srcOrd="0" destOrd="0" presId="urn:microsoft.com/office/officeart/2008/layout/LinedList"/>
    <dgm:cxn modelId="{EDEDEB25-956C-49CA-B504-ACF97584FB5C}" type="presOf" srcId="{18338D8C-CEAA-4532-81EF-9272FC8084E9}" destId="{68E0704E-B657-4571-9A5F-B0BEA3A3ACAA}" srcOrd="0" destOrd="0" presId="urn:microsoft.com/office/officeart/2008/layout/LinedList"/>
    <dgm:cxn modelId="{8AE2FE2A-97FF-4A45-AEA1-E33AD3C7E329}" srcId="{18338D8C-CEAA-4532-81EF-9272FC8084E9}" destId="{66431F13-ECF1-4862-B20E-F1EEDBE0A06B}" srcOrd="2" destOrd="0" parTransId="{3651A761-FE11-4E6F-934F-C45B0F312CE0}" sibTransId="{3EBCB52B-DE85-48B1-B22D-6FC0C5687152}"/>
    <dgm:cxn modelId="{6FF01B2B-673F-4C70-9C28-14DF92C332EE}" srcId="{18338D8C-CEAA-4532-81EF-9272FC8084E9}" destId="{B14FD438-2C5D-4DA1-8500-70C11330F48A}" srcOrd="6" destOrd="0" parTransId="{89D6812F-DE7F-4899-98D9-AF6C7D42EBD7}" sibTransId="{46C87FB2-74EA-4126-8F85-203749E0EE75}"/>
    <dgm:cxn modelId="{03B2A930-3F7D-4308-A906-BA83324188EA}" srcId="{18338D8C-CEAA-4532-81EF-9272FC8084E9}" destId="{B8D26CAD-5F3F-4A9A-9377-B757260B3644}" srcOrd="5" destOrd="0" parTransId="{AF805CC1-48F5-448A-9852-5011085546E0}" sibTransId="{01F73EB1-4F66-48A9-AFD9-42592E7E9D67}"/>
    <dgm:cxn modelId="{3C35B836-F208-41F3-B8DD-0432242926D6}" type="presOf" srcId="{16715A8C-5128-4DE0-B09F-60863FB18A46}" destId="{2749D5F5-A136-424F-9615-A53CB4C265A3}" srcOrd="0" destOrd="0" presId="urn:microsoft.com/office/officeart/2008/layout/LinedList"/>
    <dgm:cxn modelId="{83167A72-A32A-4DBA-8860-77CB166E47D6}" type="presOf" srcId="{66431F13-ECF1-4862-B20E-F1EEDBE0A06B}" destId="{123BC357-C9D1-4D21-AA67-EEB870F9008A}" srcOrd="0" destOrd="0" presId="urn:microsoft.com/office/officeart/2008/layout/LinedList"/>
    <dgm:cxn modelId="{0C9A627E-75FC-4334-BABC-103FE6F33AB9}" srcId="{599815FC-3630-45C8-8D11-B392065DDF1C}" destId="{18338D8C-CEAA-4532-81EF-9272FC8084E9}" srcOrd="0" destOrd="0" parTransId="{599C1DA4-9B97-404B-AB72-D5AF942925F2}" sibTransId="{47261A98-0AAF-4F03-AD37-25A918C18BD0}"/>
    <dgm:cxn modelId="{1794CA7F-9AAD-4C64-8969-1AF99685B38C}" srcId="{18338D8C-CEAA-4532-81EF-9272FC8084E9}" destId="{01B29FBE-6797-4510-A04D-0280269C9A21}" srcOrd="0" destOrd="0" parTransId="{1C6022BE-2F4A-4398-9998-DF4CC48E23EB}" sibTransId="{0D9D2A45-2DFF-4B6D-BD33-E7CDE1F7A63E}"/>
    <dgm:cxn modelId="{1FB3B5AD-738E-43C3-9A3A-7CC9A1A3ADAF}" srcId="{18338D8C-CEAA-4532-81EF-9272FC8084E9}" destId="{FDD07271-8D3E-46E4-B992-8B4152639D2D}" srcOrd="3" destOrd="0" parTransId="{EB110863-4506-447F-8696-55464527F6AA}" sibTransId="{195433FE-2955-4868-89A9-F248CC4177A1}"/>
    <dgm:cxn modelId="{1BFDC1CF-5BD4-4FC7-A944-887EA2DFC690}" type="presOf" srcId="{B8D26CAD-5F3F-4A9A-9377-B757260B3644}" destId="{A4CDAE71-51C5-4D6E-A301-A4BBA6713FE7}" srcOrd="0" destOrd="0" presId="urn:microsoft.com/office/officeart/2008/layout/LinedList"/>
    <dgm:cxn modelId="{B8FCEED4-D9BF-47C3-8006-7C818905CDF9}" type="presOf" srcId="{FDD07271-8D3E-46E4-B992-8B4152639D2D}" destId="{1A76D984-31DE-4E33-9D37-81C16DF75633}" srcOrd="0" destOrd="0" presId="urn:microsoft.com/office/officeart/2008/layout/LinedList"/>
    <dgm:cxn modelId="{918721F6-73EB-4696-8FD3-5A54B5CB1F26}" type="presOf" srcId="{B14FD438-2C5D-4DA1-8500-70C11330F48A}" destId="{7061AC60-D7F1-47A2-9B0C-6AB806518A34}" srcOrd="0" destOrd="0" presId="urn:microsoft.com/office/officeart/2008/layout/LinedList"/>
    <dgm:cxn modelId="{11DBE6FD-6F66-45B8-9DA3-5CC9317A7A92}" srcId="{18338D8C-CEAA-4532-81EF-9272FC8084E9}" destId="{30480489-5AA7-4401-94D1-EC6A58757DC0}" srcOrd="4" destOrd="0" parTransId="{96116DE8-03F5-4D13-B227-163B3A2B50C1}" sibTransId="{D093C06F-B509-478F-8396-06F8E9A78119}"/>
    <dgm:cxn modelId="{5F18A130-FB60-44D9-9F2C-41B26351AB4F}" type="presParOf" srcId="{A375673B-2BED-4C42-9C26-56B6DB83D1F4}" destId="{A786E5BB-18FB-4143-82B9-19520475930D}" srcOrd="0" destOrd="0" presId="urn:microsoft.com/office/officeart/2008/layout/LinedList"/>
    <dgm:cxn modelId="{7C93851D-4966-4CFC-8DAC-E81222D60A98}" type="presParOf" srcId="{A375673B-2BED-4C42-9C26-56B6DB83D1F4}" destId="{34D5F97D-53C6-4A85-B5DC-FB41BA452980}" srcOrd="1" destOrd="0" presId="urn:microsoft.com/office/officeart/2008/layout/LinedList"/>
    <dgm:cxn modelId="{50844457-FC38-49D1-9ABE-83560EDB7A20}" type="presParOf" srcId="{34D5F97D-53C6-4A85-B5DC-FB41BA452980}" destId="{68E0704E-B657-4571-9A5F-B0BEA3A3ACAA}" srcOrd="0" destOrd="0" presId="urn:microsoft.com/office/officeart/2008/layout/LinedList"/>
    <dgm:cxn modelId="{D5AAF3C6-CD2E-4CDE-A345-AA1EC4C3EAD1}" type="presParOf" srcId="{34D5F97D-53C6-4A85-B5DC-FB41BA452980}" destId="{66447659-72ED-4962-8730-04AF470C77B7}" srcOrd="1" destOrd="0" presId="urn:microsoft.com/office/officeart/2008/layout/LinedList"/>
    <dgm:cxn modelId="{E267392F-22B7-4F33-A7EE-1D037F9C4DC5}" type="presParOf" srcId="{66447659-72ED-4962-8730-04AF470C77B7}" destId="{2FE7CB3A-93C0-414D-80CC-ED6E4EB35B24}" srcOrd="0" destOrd="0" presId="urn:microsoft.com/office/officeart/2008/layout/LinedList"/>
    <dgm:cxn modelId="{34243FF0-1664-443E-ADBA-0220086A6719}" type="presParOf" srcId="{66447659-72ED-4962-8730-04AF470C77B7}" destId="{1B9779DD-A81F-4CFD-A21E-56D87AE838B9}" srcOrd="1" destOrd="0" presId="urn:microsoft.com/office/officeart/2008/layout/LinedList"/>
    <dgm:cxn modelId="{8E4B508F-A53D-44C5-B794-7D7229CE0C40}" type="presParOf" srcId="{1B9779DD-A81F-4CFD-A21E-56D87AE838B9}" destId="{1CABE050-D9C5-468B-ADBF-A5750A360861}" srcOrd="0" destOrd="0" presId="urn:microsoft.com/office/officeart/2008/layout/LinedList"/>
    <dgm:cxn modelId="{023CDD17-AC3C-4960-A8A4-0C5EA75D9EF7}" type="presParOf" srcId="{1B9779DD-A81F-4CFD-A21E-56D87AE838B9}" destId="{071195B1-107A-4885-8261-95DA7F98342E}" srcOrd="1" destOrd="0" presId="urn:microsoft.com/office/officeart/2008/layout/LinedList"/>
    <dgm:cxn modelId="{72346210-28FF-4877-BAFB-C2858F729870}" type="presParOf" srcId="{1B9779DD-A81F-4CFD-A21E-56D87AE838B9}" destId="{75DE9C67-440A-471C-9A97-712114D70A30}" srcOrd="2" destOrd="0" presId="urn:microsoft.com/office/officeart/2008/layout/LinedList"/>
    <dgm:cxn modelId="{160CA684-CB18-4764-AF1C-D3E6EDE03695}" type="presParOf" srcId="{66447659-72ED-4962-8730-04AF470C77B7}" destId="{49430478-7CC1-43D0-AAB4-E5AAAEBB6DBF}" srcOrd="2" destOrd="0" presId="urn:microsoft.com/office/officeart/2008/layout/LinedList"/>
    <dgm:cxn modelId="{895A77F9-6023-4894-85E3-2FAD12E779F7}" type="presParOf" srcId="{66447659-72ED-4962-8730-04AF470C77B7}" destId="{4B3C9DC6-1A93-4DF3-8B08-E2D3887F7EC2}" srcOrd="3" destOrd="0" presId="urn:microsoft.com/office/officeart/2008/layout/LinedList"/>
    <dgm:cxn modelId="{9850E27A-437C-4255-AB97-48AC99B2D88F}" type="presParOf" srcId="{66447659-72ED-4962-8730-04AF470C77B7}" destId="{9AC30489-01E8-44BA-AF5C-00FFE9B57FE3}" srcOrd="4" destOrd="0" presId="urn:microsoft.com/office/officeart/2008/layout/LinedList"/>
    <dgm:cxn modelId="{7AF0BB7E-DFD4-4806-8D3E-4F4B14C4A038}" type="presParOf" srcId="{9AC30489-01E8-44BA-AF5C-00FFE9B57FE3}" destId="{35656B88-67FF-4A71-86A7-B4E8DECFD15A}" srcOrd="0" destOrd="0" presId="urn:microsoft.com/office/officeart/2008/layout/LinedList"/>
    <dgm:cxn modelId="{8F22FD52-93CB-4E7B-8B4C-43A059BF82B5}" type="presParOf" srcId="{9AC30489-01E8-44BA-AF5C-00FFE9B57FE3}" destId="{2749D5F5-A136-424F-9615-A53CB4C265A3}" srcOrd="1" destOrd="0" presId="urn:microsoft.com/office/officeart/2008/layout/LinedList"/>
    <dgm:cxn modelId="{E015EC46-005A-44AB-8B8B-90C3C47092DF}" type="presParOf" srcId="{9AC30489-01E8-44BA-AF5C-00FFE9B57FE3}" destId="{7F23FCAE-9594-4349-9A65-BD8BFA432661}" srcOrd="2" destOrd="0" presId="urn:microsoft.com/office/officeart/2008/layout/LinedList"/>
    <dgm:cxn modelId="{681089B1-2416-4BEA-A292-1A4F4F2749BE}" type="presParOf" srcId="{66447659-72ED-4962-8730-04AF470C77B7}" destId="{6E24ABAF-EF7C-479A-AF6F-9492D7F68F03}" srcOrd="5" destOrd="0" presId="urn:microsoft.com/office/officeart/2008/layout/LinedList"/>
    <dgm:cxn modelId="{D8CC7B3D-7AC3-4DB6-8E3A-28F625510B61}" type="presParOf" srcId="{66447659-72ED-4962-8730-04AF470C77B7}" destId="{9EA8AFFB-E0D8-4C16-B5EF-EEBD586AF9FA}" srcOrd="6" destOrd="0" presId="urn:microsoft.com/office/officeart/2008/layout/LinedList"/>
    <dgm:cxn modelId="{B9F65830-C80F-42BC-8CAC-AF15FDCA3BC7}" type="presParOf" srcId="{66447659-72ED-4962-8730-04AF470C77B7}" destId="{081EC616-35E8-401B-B961-0E7C98AA5959}" srcOrd="7" destOrd="0" presId="urn:microsoft.com/office/officeart/2008/layout/LinedList"/>
    <dgm:cxn modelId="{23E2DEE0-AFFA-499F-94BC-51D240D1FBBF}" type="presParOf" srcId="{081EC616-35E8-401B-B961-0E7C98AA5959}" destId="{791D2AE8-A95C-4092-84BB-D43AAB85DABD}" srcOrd="0" destOrd="0" presId="urn:microsoft.com/office/officeart/2008/layout/LinedList"/>
    <dgm:cxn modelId="{916C8B84-EAE3-4D49-9B8E-1EF053E28502}" type="presParOf" srcId="{081EC616-35E8-401B-B961-0E7C98AA5959}" destId="{123BC357-C9D1-4D21-AA67-EEB870F9008A}" srcOrd="1" destOrd="0" presId="urn:microsoft.com/office/officeart/2008/layout/LinedList"/>
    <dgm:cxn modelId="{4B0215F3-8E01-42F5-A222-8D3CF2ED2057}" type="presParOf" srcId="{081EC616-35E8-401B-B961-0E7C98AA5959}" destId="{9DF551D6-99FD-45B5-9D9C-2FC71311AC9C}" srcOrd="2" destOrd="0" presId="urn:microsoft.com/office/officeart/2008/layout/LinedList"/>
    <dgm:cxn modelId="{A4436137-B247-44B4-95F2-DEB45EE01501}" type="presParOf" srcId="{66447659-72ED-4962-8730-04AF470C77B7}" destId="{DA982E3D-03CA-4241-81F1-855A3EFF78D6}" srcOrd="8" destOrd="0" presId="urn:microsoft.com/office/officeart/2008/layout/LinedList"/>
    <dgm:cxn modelId="{A2FB29F9-6C12-476C-A585-E2ECC4A7D2A5}" type="presParOf" srcId="{66447659-72ED-4962-8730-04AF470C77B7}" destId="{5DD74B34-EEB9-4EDC-BE5F-C10FD6E5D4D9}" srcOrd="9" destOrd="0" presId="urn:microsoft.com/office/officeart/2008/layout/LinedList"/>
    <dgm:cxn modelId="{ECE3EABB-414B-499C-B457-C5882B7E441D}" type="presParOf" srcId="{66447659-72ED-4962-8730-04AF470C77B7}" destId="{10EC70B5-DCDF-4D0F-9001-C96E7B5C62E0}" srcOrd="10" destOrd="0" presId="urn:microsoft.com/office/officeart/2008/layout/LinedList"/>
    <dgm:cxn modelId="{5D993F00-D13C-421A-9039-CE818F30933A}" type="presParOf" srcId="{10EC70B5-DCDF-4D0F-9001-C96E7B5C62E0}" destId="{FC112B0E-C075-4383-B4D9-9B94845C4884}" srcOrd="0" destOrd="0" presId="urn:microsoft.com/office/officeart/2008/layout/LinedList"/>
    <dgm:cxn modelId="{57B9D671-1295-47DF-A3DC-CF1CA48D2417}" type="presParOf" srcId="{10EC70B5-DCDF-4D0F-9001-C96E7B5C62E0}" destId="{1A76D984-31DE-4E33-9D37-81C16DF75633}" srcOrd="1" destOrd="0" presId="urn:microsoft.com/office/officeart/2008/layout/LinedList"/>
    <dgm:cxn modelId="{FB5FB6E8-6CB8-4268-A79C-61E9033058A0}" type="presParOf" srcId="{10EC70B5-DCDF-4D0F-9001-C96E7B5C62E0}" destId="{468617C0-17CC-49CF-97D4-3FEB4BDDA9D2}" srcOrd="2" destOrd="0" presId="urn:microsoft.com/office/officeart/2008/layout/LinedList"/>
    <dgm:cxn modelId="{9F75EA76-E688-459E-A8CA-8A44A92A3C2D}" type="presParOf" srcId="{66447659-72ED-4962-8730-04AF470C77B7}" destId="{FEB2F3DF-3430-480D-8126-9CA507D82D94}" srcOrd="11" destOrd="0" presId="urn:microsoft.com/office/officeart/2008/layout/LinedList"/>
    <dgm:cxn modelId="{B2CAE2AE-9BA9-4403-911C-CD5AAF4DA793}" type="presParOf" srcId="{66447659-72ED-4962-8730-04AF470C77B7}" destId="{12897FBF-6764-4387-AA4E-FAFC11E5DB9F}" srcOrd="12" destOrd="0" presId="urn:microsoft.com/office/officeart/2008/layout/LinedList"/>
    <dgm:cxn modelId="{F75E737B-052B-4DE1-B2B0-D3ACBD61640B}" type="presParOf" srcId="{66447659-72ED-4962-8730-04AF470C77B7}" destId="{67F1F6DB-C74B-4C7B-805E-06EE74FCF9A1}" srcOrd="13" destOrd="0" presId="urn:microsoft.com/office/officeart/2008/layout/LinedList"/>
    <dgm:cxn modelId="{260BD63E-15BC-415D-A3FB-2813B2794DF3}" type="presParOf" srcId="{67F1F6DB-C74B-4C7B-805E-06EE74FCF9A1}" destId="{CCEE8328-3C36-4EE6-BC99-1F2972FAE534}" srcOrd="0" destOrd="0" presId="urn:microsoft.com/office/officeart/2008/layout/LinedList"/>
    <dgm:cxn modelId="{90D0089B-C170-4FFE-A976-3EFECE751CDF}" type="presParOf" srcId="{67F1F6DB-C74B-4C7B-805E-06EE74FCF9A1}" destId="{6250D245-D362-4AE1-80A6-C045893A39AE}" srcOrd="1" destOrd="0" presId="urn:microsoft.com/office/officeart/2008/layout/LinedList"/>
    <dgm:cxn modelId="{0CE9F180-9A1F-4757-AD96-3F0882B607E1}" type="presParOf" srcId="{67F1F6DB-C74B-4C7B-805E-06EE74FCF9A1}" destId="{B7E4E69D-F4E6-4261-9439-6D9AF6A1BC9C}" srcOrd="2" destOrd="0" presId="urn:microsoft.com/office/officeart/2008/layout/LinedList"/>
    <dgm:cxn modelId="{477020EA-7A15-48BB-B45E-96075F3B9B3F}" type="presParOf" srcId="{66447659-72ED-4962-8730-04AF470C77B7}" destId="{44A149DD-7DD2-4AAF-A932-9FC273A6CB12}" srcOrd="14" destOrd="0" presId="urn:microsoft.com/office/officeart/2008/layout/LinedList"/>
    <dgm:cxn modelId="{01914B6E-2A6B-40AE-AF44-917B8CB71673}" type="presParOf" srcId="{66447659-72ED-4962-8730-04AF470C77B7}" destId="{DC5E6DF0-D0C5-4274-BE10-A2BD1A22EF4F}" srcOrd="15" destOrd="0" presId="urn:microsoft.com/office/officeart/2008/layout/LinedList"/>
    <dgm:cxn modelId="{90B8B356-162F-45E9-BB15-2CCE156F3E04}" type="presParOf" srcId="{66447659-72ED-4962-8730-04AF470C77B7}" destId="{7D109BF6-F1B7-4A16-AFD4-2358E834B3F5}" srcOrd="16" destOrd="0" presId="urn:microsoft.com/office/officeart/2008/layout/LinedList"/>
    <dgm:cxn modelId="{A8E9B121-B316-4597-944A-4CE72F847E7A}" type="presParOf" srcId="{7D109BF6-F1B7-4A16-AFD4-2358E834B3F5}" destId="{3CF0DC66-A6A7-468B-8F88-B5FB9544976E}" srcOrd="0" destOrd="0" presId="urn:microsoft.com/office/officeart/2008/layout/LinedList"/>
    <dgm:cxn modelId="{79CAFA15-D9A2-4A39-A125-11CCF4155582}" type="presParOf" srcId="{7D109BF6-F1B7-4A16-AFD4-2358E834B3F5}" destId="{A4CDAE71-51C5-4D6E-A301-A4BBA6713FE7}" srcOrd="1" destOrd="0" presId="urn:microsoft.com/office/officeart/2008/layout/LinedList"/>
    <dgm:cxn modelId="{D1D274F2-5CAB-47BC-9CE5-24287BBFBEB4}" type="presParOf" srcId="{7D109BF6-F1B7-4A16-AFD4-2358E834B3F5}" destId="{74CB3852-7236-4A29-AA99-6C01AC5104E2}" srcOrd="2" destOrd="0" presId="urn:microsoft.com/office/officeart/2008/layout/LinedList"/>
    <dgm:cxn modelId="{0755C5CF-C54A-40B1-817A-DE50DFDE773D}" type="presParOf" srcId="{66447659-72ED-4962-8730-04AF470C77B7}" destId="{54CE8EC9-B523-463F-9D2A-9E3DBEF3A995}" srcOrd="17" destOrd="0" presId="urn:microsoft.com/office/officeart/2008/layout/LinedList"/>
    <dgm:cxn modelId="{87AADF32-C7D8-4639-AA15-D189949A4B8E}" type="presParOf" srcId="{66447659-72ED-4962-8730-04AF470C77B7}" destId="{922CFC11-1179-4BD9-82DF-570BB905C2F0}" srcOrd="18" destOrd="0" presId="urn:microsoft.com/office/officeart/2008/layout/LinedList"/>
    <dgm:cxn modelId="{A4DF1365-C851-4F70-A3E7-C29A1B2B90FA}" type="presParOf" srcId="{66447659-72ED-4962-8730-04AF470C77B7}" destId="{BD561CCF-F20E-405C-8CFA-BA022602CC6B}" srcOrd="19" destOrd="0" presId="urn:microsoft.com/office/officeart/2008/layout/LinedList"/>
    <dgm:cxn modelId="{FBCF5089-E035-4641-B240-EF3357F812AD}" type="presParOf" srcId="{BD561CCF-F20E-405C-8CFA-BA022602CC6B}" destId="{930CC665-3901-479D-97DB-5C60D8B95C64}" srcOrd="0" destOrd="0" presId="urn:microsoft.com/office/officeart/2008/layout/LinedList"/>
    <dgm:cxn modelId="{7E40B919-2AC2-4354-9D51-C03857AF1DEF}" type="presParOf" srcId="{BD561CCF-F20E-405C-8CFA-BA022602CC6B}" destId="{7061AC60-D7F1-47A2-9B0C-6AB806518A34}" srcOrd="1" destOrd="0" presId="urn:microsoft.com/office/officeart/2008/layout/LinedList"/>
    <dgm:cxn modelId="{8B0673D9-0B14-4B40-9B5D-38A3208DFCC2}" type="presParOf" srcId="{BD561CCF-F20E-405C-8CFA-BA022602CC6B}" destId="{FFE73C3B-0084-4102-8660-1519344A7441}" srcOrd="2" destOrd="0" presId="urn:microsoft.com/office/officeart/2008/layout/LinedList"/>
    <dgm:cxn modelId="{22B7AFA2-9D02-4265-B1A8-DB42BE0BCDC5}" type="presParOf" srcId="{66447659-72ED-4962-8730-04AF470C77B7}" destId="{4CA593E9-5193-4EA4-BC9D-F7DDFC95D9A9}" srcOrd="20" destOrd="0" presId="urn:microsoft.com/office/officeart/2008/layout/LinedList"/>
    <dgm:cxn modelId="{72974D96-0B4B-48FF-91AF-C5FB55C2438E}" type="presParOf" srcId="{66447659-72ED-4962-8730-04AF470C77B7}" destId="{676A6A7F-50F4-42D5-871A-E3A4231440FF}"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2054AE-8A5C-4AE8-99B7-B984DE205F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06826D4-CC34-4B47-80AE-E71774C4B293}">
      <dgm:prSet custT="1"/>
      <dgm:spPr/>
      <dgm:t>
        <a:bodyPr/>
        <a:lstStyle/>
        <a:p>
          <a:pPr algn="just">
            <a:spcBef>
              <a:spcPts val="0"/>
            </a:spcBef>
            <a:spcAft>
              <a:spcPts val="0"/>
            </a:spcAft>
          </a:pPr>
          <a:r>
            <a:rPr lang="en-ZA" sz="1600" dirty="0"/>
            <a:t>The Department supports municipalities to address issues raised by the AGSA through the OPCA Provincial Coordinating Committee which assists municipalities with advisory support with regards to the implementation of the Audit Action Plan. The committee is a monitoring and supporting structure consisting of Gauteng CoGTA, Gauteng Treasury, National Department of Cooperative Governance and Traditional Affairs, National Treasury, Office of the Premier, SALGA, Office of the Auditor General (AG), Chartered Institute of Government Finance, Audit and Risk Officers (CIGFARO) and other stakeholders. All the stakeholders play a key role in assisting municipalities with the development, implementation and monitoring of Municipal of audit action plans. The Committee is responsible for the following:</a:t>
          </a:r>
          <a:endParaRPr lang="en-US" sz="1600" dirty="0">
            <a:latin typeface="Arial" panose="020B0604020202020204" pitchFamily="34" charset="0"/>
            <a:cs typeface="Arial" panose="020B0604020202020204" pitchFamily="34" charset="0"/>
          </a:endParaRPr>
        </a:p>
      </dgm:t>
    </dgm:pt>
    <dgm:pt modelId="{A4DD27D7-64CD-4306-B689-B1E1C0A32EA8}" type="parTrans" cxnId="{2139A67D-19D9-454C-891C-13D1C3ACDC2E}">
      <dgm:prSet/>
      <dgm:spPr/>
      <dgm:t>
        <a:bodyPr/>
        <a:lstStyle/>
        <a:p>
          <a:pPr algn="just">
            <a:spcBef>
              <a:spcPts val="0"/>
            </a:spcBef>
            <a:spcAft>
              <a:spcPts val="0"/>
            </a:spcAft>
          </a:pPr>
          <a:endParaRPr lang="en-US" sz="2000">
            <a:latin typeface="Arial" panose="020B0604020202020204" pitchFamily="34" charset="0"/>
            <a:cs typeface="Arial" panose="020B0604020202020204" pitchFamily="34" charset="0"/>
          </a:endParaRPr>
        </a:p>
      </dgm:t>
    </dgm:pt>
    <dgm:pt modelId="{37980DC6-920A-4495-ADAE-7DBDAEEE98BE}" type="sibTrans" cxnId="{2139A67D-19D9-454C-891C-13D1C3ACDC2E}">
      <dgm:prSet/>
      <dgm:spPr/>
      <dgm:t>
        <a:bodyPr/>
        <a:lstStyle/>
        <a:p>
          <a:pPr algn="just">
            <a:spcBef>
              <a:spcPts val="0"/>
            </a:spcBef>
            <a:spcAft>
              <a:spcPts val="0"/>
            </a:spcAft>
          </a:pPr>
          <a:endParaRPr lang="en-US" sz="2000">
            <a:latin typeface="Arial" panose="020B0604020202020204" pitchFamily="34" charset="0"/>
            <a:cs typeface="Arial" panose="020B0604020202020204" pitchFamily="34" charset="0"/>
          </a:endParaRPr>
        </a:p>
      </dgm:t>
    </dgm:pt>
    <dgm:pt modelId="{078B0197-A475-460B-9679-4CC2D8514CC1}">
      <dgm:prSet custT="1"/>
      <dgm:spPr/>
      <dgm:t>
        <a:bodyPr/>
        <a:lstStyle/>
        <a:p>
          <a:pPr algn="just">
            <a:spcBef>
              <a:spcPts val="0"/>
            </a:spcBef>
            <a:spcAft>
              <a:spcPts val="0"/>
            </a:spcAft>
          </a:pPr>
          <a:r>
            <a:rPr lang="en-ZA" sz="1800" b="0" dirty="0"/>
            <a:t>Assessing the soundness of the audit response plans to ensure municipalities develop credible audit response plans</a:t>
          </a:r>
        </a:p>
      </dgm:t>
    </dgm:pt>
    <dgm:pt modelId="{D96114B8-CD30-4880-BF45-858EB2AF66ED}" type="parTrans" cxnId="{1019FACD-3E67-4F22-8585-7EE6F0CBEB5F}">
      <dgm:prSet/>
      <dgm:spPr/>
      <dgm:t>
        <a:bodyPr/>
        <a:lstStyle/>
        <a:p>
          <a:endParaRPr lang="en-US"/>
        </a:p>
      </dgm:t>
    </dgm:pt>
    <dgm:pt modelId="{74366CD6-1E5D-47A0-ACFC-CC6B14F55D25}" type="sibTrans" cxnId="{1019FACD-3E67-4F22-8585-7EE6F0CBEB5F}">
      <dgm:prSet/>
      <dgm:spPr/>
      <dgm:t>
        <a:bodyPr/>
        <a:lstStyle/>
        <a:p>
          <a:endParaRPr lang="en-US"/>
        </a:p>
      </dgm:t>
    </dgm:pt>
    <dgm:pt modelId="{BA77486F-5A0B-41A2-8118-A71DFDC7E86D}">
      <dgm:prSet custT="1"/>
      <dgm:spPr/>
      <dgm:t>
        <a:bodyPr/>
        <a:lstStyle/>
        <a:p>
          <a:pPr algn="just">
            <a:spcBef>
              <a:spcPts val="0"/>
            </a:spcBef>
            <a:spcAft>
              <a:spcPts val="0"/>
            </a:spcAft>
          </a:pPr>
          <a:r>
            <a:rPr lang="en-ZA" sz="1800" b="1" dirty="0"/>
            <a:t>Monitoring progress made</a:t>
          </a:r>
          <a:r>
            <a:rPr lang="en-ZA" sz="1800" dirty="0"/>
            <a:t> in </a:t>
          </a:r>
          <a:r>
            <a:rPr lang="en-ZA" sz="1800" b="1" dirty="0"/>
            <a:t>implementing the approved audit response plans</a:t>
          </a:r>
          <a:r>
            <a:rPr lang="en-ZA" sz="1800" dirty="0"/>
            <a:t> as well as progress made towards achieving clean audits; </a:t>
          </a:r>
        </a:p>
      </dgm:t>
    </dgm:pt>
    <dgm:pt modelId="{B88D5394-D6C6-430C-8098-25AC38CC9B00}" type="parTrans" cxnId="{457275D2-FA51-423E-B69B-FE8BA89B8478}">
      <dgm:prSet/>
      <dgm:spPr/>
      <dgm:t>
        <a:bodyPr/>
        <a:lstStyle/>
        <a:p>
          <a:endParaRPr lang="en-US"/>
        </a:p>
      </dgm:t>
    </dgm:pt>
    <dgm:pt modelId="{D997C079-30AD-4A8E-8A9B-E267CBC08C8A}" type="sibTrans" cxnId="{457275D2-FA51-423E-B69B-FE8BA89B8478}">
      <dgm:prSet/>
      <dgm:spPr/>
      <dgm:t>
        <a:bodyPr/>
        <a:lstStyle/>
        <a:p>
          <a:endParaRPr lang="en-US"/>
        </a:p>
      </dgm:t>
    </dgm:pt>
    <dgm:pt modelId="{72E07D22-89EA-4C7B-A6F7-B9BEA666C89D}">
      <dgm:prSet/>
      <dgm:spPr/>
      <dgm:t>
        <a:bodyPr/>
        <a:lstStyle/>
        <a:p>
          <a:pPr algn="just">
            <a:spcBef>
              <a:spcPts val="0"/>
            </a:spcBef>
            <a:spcAft>
              <a:spcPts val="0"/>
            </a:spcAft>
          </a:pPr>
          <a:r>
            <a:rPr lang="en-ZA" b="1" dirty="0"/>
            <a:t>Streamlining and aligning support</a:t>
          </a:r>
          <a:r>
            <a:rPr lang="en-ZA" dirty="0"/>
            <a:t> to Municipalities from various Stakeholders; </a:t>
          </a:r>
        </a:p>
      </dgm:t>
    </dgm:pt>
    <dgm:pt modelId="{40944B29-D317-4AED-A748-8FDDD202207E}" type="parTrans" cxnId="{CAFC3F00-AD5E-410A-9C1D-964E4AAAC473}">
      <dgm:prSet/>
      <dgm:spPr/>
      <dgm:t>
        <a:bodyPr/>
        <a:lstStyle/>
        <a:p>
          <a:endParaRPr lang="en-US"/>
        </a:p>
      </dgm:t>
    </dgm:pt>
    <dgm:pt modelId="{A109F55D-51A7-4D09-864D-D4FC30BCBAB2}" type="sibTrans" cxnId="{CAFC3F00-AD5E-410A-9C1D-964E4AAAC473}">
      <dgm:prSet/>
      <dgm:spPr/>
      <dgm:t>
        <a:bodyPr/>
        <a:lstStyle/>
        <a:p>
          <a:endParaRPr lang="en-US"/>
        </a:p>
      </dgm:t>
    </dgm:pt>
    <dgm:pt modelId="{E4D52D16-6C6A-4931-A194-F9942BF7B124}">
      <dgm:prSet/>
      <dgm:spPr/>
      <dgm:t>
        <a:bodyPr/>
        <a:lstStyle/>
        <a:p>
          <a:pPr algn="just">
            <a:spcBef>
              <a:spcPts val="0"/>
            </a:spcBef>
            <a:spcAft>
              <a:spcPts val="0"/>
            </a:spcAft>
          </a:pPr>
          <a:r>
            <a:rPr lang="en-GB" dirty="0"/>
            <a:t>Facilitating </a:t>
          </a:r>
          <a:r>
            <a:rPr lang="en-GB" b="1" dirty="0"/>
            <a:t>peer learning</a:t>
          </a:r>
          <a:r>
            <a:rPr lang="en-GB" dirty="0"/>
            <a:t> and sharing of good practice between the municipalities; </a:t>
          </a:r>
          <a:r>
            <a:rPr lang="en-ZA" dirty="0"/>
            <a:t>and </a:t>
          </a:r>
        </a:p>
      </dgm:t>
    </dgm:pt>
    <dgm:pt modelId="{0A63B72F-9A6E-40CB-A70D-3EC0237E2A48}" type="parTrans" cxnId="{96E8B3CA-372D-4511-A4FB-005B0724087C}">
      <dgm:prSet/>
      <dgm:spPr/>
      <dgm:t>
        <a:bodyPr/>
        <a:lstStyle/>
        <a:p>
          <a:endParaRPr lang="en-US"/>
        </a:p>
      </dgm:t>
    </dgm:pt>
    <dgm:pt modelId="{53B9E5B4-027E-4627-AE27-A9D134C7D68A}" type="sibTrans" cxnId="{96E8B3CA-372D-4511-A4FB-005B0724087C}">
      <dgm:prSet/>
      <dgm:spPr/>
      <dgm:t>
        <a:bodyPr/>
        <a:lstStyle/>
        <a:p>
          <a:endParaRPr lang="en-US"/>
        </a:p>
      </dgm:t>
    </dgm:pt>
    <dgm:pt modelId="{D0EFD869-8366-45EC-848F-CF0B01FED96D}">
      <dgm:prSet/>
      <dgm:spPr/>
      <dgm:t>
        <a:bodyPr/>
        <a:lstStyle/>
        <a:p>
          <a:pPr algn="just">
            <a:spcBef>
              <a:spcPts val="0"/>
            </a:spcBef>
            <a:spcAft>
              <a:spcPts val="0"/>
            </a:spcAft>
          </a:pPr>
          <a:r>
            <a:rPr lang="en-ZA" dirty="0"/>
            <a:t>Reporting to the </a:t>
          </a:r>
          <a:r>
            <a:rPr lang="en-ZA" b="1" dirty="0"/>
            <a:t>Provincial leadership and National CoGTA</a:t>
          </a:r>
          <a:r>
            <a:rPr lang="en-ZA" dirty="0"/>
            <a:t> as and when required.</a:t>
          </a:r>
        </a:p>
      </dgm:t>
    </dgm:pt>
    <dgm:pt modelId="{086DA584-495E-4301-BB17-0D59C1D8DDA0}" type="parTrans" cxnId="{1E786660-F7B4-4A08-A9DE-37032F7CFDEB}">
      <dgm:prSet/>
      <dgm:spPr/>
      <dgm:t>
        <a:bodyPr/>
        <a:lstStyle/>
        <a:p>
          <a:endParaRPr lang="en-US"/>
        </a:p>
      </dgm:t>
    </dgm:pt>
    <dgm:pt modelId="{06C00A1C-D510-40FB-9775-64B9DF16D7BB}" type="sibTrans" cxnId="{1E786660-F7B4-4A08-A9DE-37032F7CFDEB}">
      <dgm:prSet/>
      <dgm:spPr/>
      <dgm:t>
        <a:bodyPr/>
        <a:lstStyle/>
        <a:p>
          <a:endParaRPr lang="en-US"/>
        </a:p>
      </dgm:t>
    </dgm:pt>
    <dgm:pt modelId="{03230D1E-315D-4590-B808-654A1D70FFF0}" type="pres">
      <dgm:prSet presAssocID="{AB2054AE-8A5C-4AE8-99B7-B984DE205F4A}" presName="vert0" presStyleCnt="0">
        <dgm:presLayoutVars>
          <dgm:dir/>
          <dgm:animOne val="branch"/>
          <dgm:animLvl val="lvl"/>
        </dgm:presLayoutVars>
      </dgm:prSet>
      <dgm:spPr/>
    </dgm:pt>
    <dgm:pt modelId="{806A7CF9-2794-45D9-AFD4-66CBEE9A24DB}" type="pres">
      <dgm:prSet presAssocID="{006826D4-CC34-4B47-80AE-E71774C4B293}" presName="thickLine" presStyleLbl="alignNode1" presStyleIdx="0" presStyleCnt="6"/>
      <dgm:spPr/>
    </dgm:pt>
    <dgm:pt modelId="{A59BCFDE-EA73-4925-8BD4-77F658B70107}" type="pres">
      <dgm:prSet presAssocID="{006826D4-CC34-4B47-80AE-E71774C4B293}" presName="horz1" presStyleCnt="0"/>
      <dgm:spPr/>
    </dgm:pt>
    <dgm:pt modelId="{E919ECE5-B8A0-401B-8FE2-CBCB5A040D69}" type="pres">
      <dgm:prSet presAssocID="{006826D4-CC34-4B47-80AE-E71774C4B293}" presName="tx1" presStyleLbl="revTx" presStyleIdx="0" presStyleCnt="6" custScaleY="268134"/>
      <dgm:spPr/>
    </dgm:pt>
    <dgm:pt modelId="{92C2C4F7-C465-46CB-A794-84910DCC6199}" type="pres">
      <dgm:prSet presAssocID="{006826D4-CC34-4B47-80AE-E71774C4B293}" presName="vert1" presStyleCnt="0"/>
      <dgm:spPr/>
    </dgm:pt>
    <dgm:pt modelId="{57644508-9A23-41CF-82D7-710EF3715101}" type="pres">
      <dgm:prSet presAssocID="{078B0197-A475-460B-9679-4CC2D8514CC1}" presName="thickLine" presStyleLbl="alignNode1" presStyleIdx="1" presStyleCnt="6"/>
      <dgm:spPr/>
    </dgm:pt>
    <dgm:pt modelId="{8B570B63-887A-4512-9D3C-CADAC4E4630E}" type="pres">
      <dgm:prSet presAssocID="{078B0197-A475-460B-9679-4CC2D8514CC1}" presName="horz1" presStyleCnt="0"/>
      <dgm:spPr/>
    </dgm:pt>
    <dgm:pt modelId="{A5EC439F-2573-40F9-872E-B7828A933336}" type="pres">
      <dgm:prSet presAssocID="{078B0197-A475-460B-9679-4CC2D8514CC1}" presName="tx1" presStyleLbl="revTx" presStyleIdx="1" presStyleCnt="6"/>
      <dgm:spPr/>
    </dgm:pt>
    <dgm:pt modelId="{DE1C25E6-3631-4B48-9579-AD34BE4816FF}" type="pres">
      <dgm:prSet presAssocID="{078B0197-A475-460B-9679-4CC2D8514CC1}" presName="vert1" presStyleCnt="0"/>
      <dgm:spPr/>
    </dgm:pt>
    <dgm:pt modelId="{46A70259-7796-43CB-AA95-65376ACB86EA}" type="pres">
      <dgm:prSet presAssocID="{BA77486F-5A0B-41A2-8118-A71DFDC7E86D}" presName="thickLine" presStyleLbl="alignNode1" presStyleIdx="2" presStyleCnt="6"/>
      <dgm:spPr/>
    </dgm:pt>
    <dgm:pt modelId="{6E67BDC0-8F0E-420F-9679-415690211D32}" type="pres">
      <dgm:prSet presAssocID="{BA77486F-5A0B-41A2-8118-A71DFDC7E86D}" presName="horz1" presStyleCnt="0"/>
      <dgm:spPr/>
    </dgm:pt>
    <dgm:pt modelId="{6462685E-3703-4DA2-B231-EACAF32FD2B0}" type="pres">
      <dgm:prSet presAssocID="{BA77486F-5A0B-41A2-8118-A71DFDC7E86D}" presName="tx1" presStyleLbl="revTx" presStyleIdx="2" presStyleCnt="6"/>
      <dgm:spPr/>
    </dgm:pt>
    <dgm:pt modelId="{9EF782CA-B6B7-4CAD-AD5E-2004371C1E59}" type="pres">
      <dgm:prSet presAssocID="{BA77486F-5A0B-41A2-8118-A71DFDC7E86D}" presName="vert1" presStyleCnt="0"/>
      <dgm:spPr/>
    </dgm:pt>
    <dgm:pt modelId="{7B3F928A-0B3C-4FCB-92B7-4ECD0D264082}" type="pres">
      <dgm:prSet presAssocID="{72E07D22-89EA-4C7B-A6F7-B9BEA666C89D}" presName="thickLine" presStyleLbl="alignNode1" presStyleIdx="3" presStyleCnt="6"/>
      <dgm:spPr/>
    </dgm:pt>
    <dgm:pt modelId="{903C9CF8-38CB-4B4A-BB7B-9F78B51A516C}" type="pres">
      <dgm:prSet presAssocID="{72E07D22-89EA-4C7B-A6F7-B9BEA666C89D}" presName="horz1" presStyleCnt="0"/>
      <dgm:spPr/>
    </dgm:pt>
    <dgm:pt modelId="{D7A4575E-4F63-4A9C-9D52-7076DABD37FC}" type="pres">
      <dgm:prSet presAssocID="{72E07D22-89EA-4C7B-A6F7-B9BEA666C89D}" presName="tx1" presStyleLbl="revTx" presStyleIdx="3" presStyleCnt="6"/>
      <dgm:spPr/>
    </dgm:pt>
    <dgm:pt modelId="{DBD1FAE8-E103-47B7-81D9-7C2A705040B5}" type="pres">
      <dgm:prSet presAssocID="{72E07D22-89EA-4C7B-A6F7-B9BEA666C89D}" presName="vert1" presStyleCnt="0"/>
      <dgm:spPr/>
    </dgm:pt>
    <dgm:pt modelId="{81D42FFC-6119-42A3-9608-74A5AED536D3}" type="pres">
      <dgm:prSet presAssocID="{E4D52D16-6C6A-4931-A194-F9942BF7B124}" presName="thickLine" presStyleLbl="alignNode1" presStyleIdx="4" presStyleCnt="6"/>
      <dgm:spPr/>
    </dgm:pt>
    <dgm:pt modelId="{EEF05FDA-E41A-47D7-A10E-809DDB75F253}" type="pres">
      <dgm:prSet presAssocID="{E4D52D16-6C6A-4931-A194-F9942BF7B124}" presName="horz1" presStyleCnt="0"/>
      <dgm:spPr/>
    </dgm:pt>
    <dgm:pt modelId="{B4DF8CDA-66F5-4846-B7A1-D4D8A63F0881}" type="pres">
      <dgm:prSet presAssocID="{E4D52D16-6C6A-4931-A194-F9942BF7B124}" presName="tx1" presStyleLbl="revTx" presStyleIdx="4" presStyleCnt="6"/>
      <dgm:spPr/>
    </dgm:pt>
    <dgm:pt modelId="{632F4F14-D465-4E43-8EBE-E052CDB2D012}" type="pres">
      <dgm:prSet presAssocID="{E4D52D16-6C6A-4931-A194-F9942BF7B124}" presName="vert1" presStyleCnt="0"/>
      <dgm:spPr/>
    </dgm:pt>
    <dgm:pt modelId="{AFDC1781-FA4C-4C71-B4AD-CE218D706EF4}" type="pres">
      <dgm:prSet presAssocID="{D0EFD869-8366-45EC-848F-CF0B01FED96D}" presName="thickLine" presStyleLbl="alignNode1" presStyleIdx="5" presStyleCnt="6"/>
      <dgm:spPr/>
    </dgm:pt>
    <dgm:pt modelId="{93ED9B14-8758-428E-8219-CE071E136D48}" type="pres">
      <dgm:prSet presAssocID="{D0EFD869-8366-45EC-848F-CF0B01FED96D}" presName="horz1" presStyleCnt="0"/>
      <dgm:spPr/>
    </dgm:pt>
    <dgm:pt modelId="{87FECBDC-B773-42A5-BB43-BEB22EBC06A2}" type="pres">
      <dgm:prSet presAssocID="{D0EFD869-8366-45EC-848F-CF0B01FED96D}" presName="tx1" presStyleLbl="revTx" presStyleIdx="5" presStyleCnt="6"/>
      <dgm:spPr/>
    </dgm:pt>
    <dgm:pt modelId="{79DF8C7F-3061-4DC5-80D9-281FE27CC192}" type="pres">
      <dgm:prSet presAssocID="{D0EFD869-8366-45EC-848F-CF0B01FED96D}" presName="vert1" presStyleCnt="0"/>
      <dgm:spPr/>
    </dgm:pt>
  </dgm:ptLst>
  <dgm:cxnLst>
    <dgm:cxn modelId="{CAFC3F00-AD5E-410A-9C1D-964E4AAAC473}" srcId="{AB2054AE-8A5C-4AE8-99B7-B984DE205F4A}" destId="{72E07D22-89EA-4C7B-A6F7-B9BEA666C89D}" srcOrd="3" destOrd="0" parTransId="{40944B29-D317-4AED-A748-8FDDD202207E}" sibTransId="{A109F55D-51A7-4D09-864D-D4FC30BCBAB2}"/>
    <dgm:cxn modelId="{CF83A834-017B-4623-8BCA-0BC8179086F9}" type="presOf" srcId="{006826D4-CC34-4B47-80AE-E71774C4B293}" destId="{E919ECE5-B8A0-401B-8FE2-CBCB5A040D69}" srcOrd="0" destOrd="0" presId="urn:microsoft.com/office/officeart/2008/layout/LinedList"/>
    <dgm:cxn modelId="{0DCCE938-155B-4BA5-9F66-6F44FDDFF760}" type="presOf" srcId="{078B0197-A475-460B-9679-4CC2D8514CC1}" destId="{A5EC439F-2573-40F9-872E-B7828A933336}" srcOrd="0" destOrd="0" presId="urn:microsoft.com/office/officeart/2008/layout/LinedList"/>
    <dgm:cxn modelId="{3A4F3543-82B9-43DA-95EE-0D17C9687260}" type="presOf" srcId="{BA77486F-5A0B-41A2-8118-A71DFDC7E86D}" destId="{6462685E-3703-4DA2-B231-EACAF32FD2B0}" srcOrd="0" destOrd="0" presId="urn:microsoft.com/office/officeart/2008/layout/LinedList"/>
    <dgm:cxn modelId="{1E786660-F7B4-4A08-A9DE-37032F7CFDEB}" srcId="{AB2054AE-8A5C-4AE8-99B7-B984DE205F4A}" destId="{D0EFD869-8366-45EC-848F-CF0B01FED96D}" srcOrd="5" destOrd="0" parTransId="{086DA584-495E-4301-BB17-0D59C1D8DDA0}" sibTransId="{06C00A1C-D510-40FB-9775-64B9DF16D7BB}"/>
    <dgm:cxn modelId="{9261AA62-BCEE-4E36-AAF7-EF88FB6F3590}" type="presOf" srcId="{D0EFD869-8366-45EC-848F-CF0B01FED96D}" destId="{87FECBDC-B773-42A5-BB43-BEB22EBC06A2}" srcOrd="0" destOrd="0" presId="urn:microsoft.com/office/officeart/2008/layout/LinedList"/>
    <dgm:cxn modelId="{30258E6F-0CBA-4327-9E70-2CCB9F8CFF09}" type="presOf" srcId="{E4D52D16-6C6A-4931-A194-F9942BF7B124}" destId="{B4DF8CDA-66F5-4846-B7A1-D4D8A63F0881}" srcOrd="0" destOrd="0" presId="urn:microsoft.com/office/officeart/2008/layout/LinedList"/>
    <dgm:cxn modelId="{1101DF7A-8881-401C-AE9D-CAFC924C048C}" type="presOf" srcId="{72E07D22-89EA-4C7B-A6F7-B9BEA666C89D}" destId="{D7A4575E-4F63-4A9C-9D52-7076DABD37FC}" srcOrd="0" destOrd="0" presId="urn:microsoft.com/office/officeart/2008/layout/LinedList"/>
    <dgm:cxn modelId="{2139A67D-19D9-454C-891C-13D1C3ACDC2E}" srcId="{AB2054AE-8A5C-4AE8-99B7-B984DE205F4A}" destId="{006826D4-CC34-4B47-80AE-E71774C4B293}" srcOrd="0" destOrd="0" parTransId="{A4DD27D7-64CD-4306-B689-B1E1C0A32EA8}" sibTransId="{37980DC6-920A-4495-ADAE-7DBDAEEE98BE}"/>
    <dgm:cxn modelId="{96E8B3CA-372D-4511-A4FB-005B0724087C}" srcId="{AB2054AE-8A5C-4AE8-99B7-B984DE205F4A}" destId="{E4D52D16-6C6A-4931-A194-F9942BF7B124}" srcOrd="4" destOrd="0" parTransId="{0A63B72F-9A6E-40CB-A70D-3EC0237E2A48}" sibTransId="{53B9E5B4-027E-4627-AE27-A9D134C7D68A}"/>
    <dgm:cxn modelId="{1019FACD-3E67-4F22-8585-7EE6F0CBEB5F}" srcId="{AB2054AE-8A5C-4AE8-99B7-B984DE205F4A}" destId="{078B0197-A475-460B-9679-4CC2D8514CC1}" srcOrd="1" destOrd="0" parTransId="{D96114B8-CD30-4880-BF45-858EB2AF66ED}" sibTransId="{74366CD6-1E5D-47A0-ACFC-CC6B14F55D25}"/>
    <dgm:cxn modelId="{457275D2-FA51-423E-B69B-FE8BA89B8478}" srcId="{AB2054AE-8A5C-4AE8-99B7-B984DE205F4A}" destId="{BA77486F-5A0B-41A2-8118-A71DFDC7E86D}" srcOrd="2" destOrd="0" parTransId="{B88D5394-D6C6-430C-8098-25AC38CC9B00}" sibTransId="{D997C079-30AD-4A8E-8A9B-E267CBC08C8A}"/>
    <dgm:cxn modelId="{F7E868EE-C3EB-4036-B3C5-6310C007EE5C}" type="presOf" srcId="{AB2054AE-8A5C-4AE8-99B7-B984DE205F4A}" destId="{03230D1E-315D-4590-B808-654A1D70FFF0}" srcOrd="0" destOrd="0" presId="urn:microsoft.com/office/officeart/2008/layout/LinedList"/>
    <dgm:cxn modelId="{ED31A43D-CF40-412E-980C-6E89BF2645E1}" type="presParOf" srcId="{03230D1E-315D-4590-B808-654A1D70FFF0}" destId="{806A7CF9-2794-45D9-AFD4-66CBEE9A24DB}" srcOrd="0" destOrd="0" presId="urn:microsoft.com/office/officeart/2008/layout/LinedList"/>
    <dgm:cxn modelId="{35291E88-0607-4D40-9111-2D977BE3E152}" type="presParOf" srcId="{03230D1E-315D-4590-B808-654A1D70FFF0}" destId="{A59BCFDE-EA73-4925-8BD4-77F658B70107}" srcOrd="1" destOrd="0" presId="urn:microsoft.com/office/officeart/2008/layout/LinedList"/>
    <dgm:cxn modelId="{08D1676D-6C79-4DF5-9D0B-9E6293E892AA}" type="presParOf" srcId="{A59BCFDE-EA73-4925-8BD4-77F658B70107}" destId="{E919ECE5-B8A0-401B-8FE2-CBCB5A040D69}" srcOrd="0" destOrd="0" presId="urn:microsoft.com/office/officeart/2008/layout/LinedList"/>
    <dgm:cxn modelId="{DE75D722-79E7-4CF6-9A65-19C55C583D7B}" type="presParOf" srcId="{A59BCFDE-EA73-4925-8BD4-77F658B70107}" destId="{92C2C4F7-C465-46CB-A794-84910DCC6199}" srcOrd="1" destOrd="0" presId="urn:microsoft.com/office/officeart/2008/layout/LinedList"/>
    <dgm:cxn modelId="{5231C9B8-8CEE-455F-B8D2-0244DD2CF863}" type="presParOf" srcId="{03230D1E-315D-4590-B808-654A1D70FFF0}" destId="{57644508-9A23-41CF-82D7-710EF3715101}" srcOrd="2" destOrd="0" presId="urn:microsoft.com/office/officeart/2008/layout/LinedList"/>
    <dgm:cxn modelId="{08B94F35-9C31-47F9-BECF-82D18C05AF0A}" type="presParOf" srcId="{03230D1E-315D-4590-B808-654A1D70FFF0}" destId="{8B570B63-887A-4512-9D3C-CADAC4E4630E}" srcOrd="3" destOrd="0" presId="urn:microsoft.com/office/officeart/2008/layout/LinedList"/>
    <dgm:cxn modelId="{7C029BCF-1BAA-40FE-A266-E738D0D5550C}" type="presParOf" srcId="{8B570B63-887A-4512-9D3C-CADAC4E4630E}" destId="{A5EC439F-2573-40F9-872E-B7828A933336}" srcOrd="0" destOrd="0" presId="urn:microsoft.com/office/officeart/2008/layout/LinedList"/>
    <dgm:cxn modelId="{D70B2059-2FA1-4EBB-94EA-F6390FE948B7}" type="presParOf" srcId="{8B570B63-887A-4512-9D3C-CADAC4E4630E}" destId="{DE1C25E6-3631-4B48-9579-AD34BE4816FF}" srcOrd="1" destOrd="0" presId="urn:microsoft.com/office/officeart/2008/layout/LinedList"/>
    <dgm:cxn modelId="{08C1D2FF-F338-4785-8291-34A278A82349}" type="presParOf" srcId="{03230D1E-315D-4590-B808-654A1D70FFF0}" destId="{46A70259-7796-43CB-AA95-65376ACB86EA}" srcOrd="4" destOrd="0" presId="urn:microsoft.com/office/officeart/2008/layout/LinedList"/>
    <dgm:cxn modelId="{9A5C2476-0C25-412F-AD66-B5316BB05CC4}" type="presParOf" srcId="{03230D1E-315D-4590-B808-654A1D70FFF0}" destId="{6E67BDC0-8F0E-420F-9679-415690211D32}" srcOrd="5" destOrd="0" presId="urn:microsoft.com/office/officeart/2008/layout/LinedList"/>
    <dgm:cxn modelId="{1C72E0BA-F944-43B3-A323-C2C99F40C42D}" type="presParOf" srcId="{6E67BDC0-8F0E-420F-9679-415690211D32}" destId="{6462685E-3703-4DA2-B231-EACAF32FD2B0}" srcOrd="0" destOrd="0" presId="urn:microsoft.com/office/officeart/2008/layout/LinedList"/>
    <dgm:cxn modelId="{1783298F-E34A-4220-B2FE-8B107FF63484}" type="presParOf" srcId="{6E67BDC0-8F0E-420F-9679-415690211D32}" destId="{9EF782CA-B6B7-4CAD-AD5E-2004371C1E59}" srcOrd="1" destOrd="0" presId="urn:microsoft.com/office/officeart/2008/layout/LinedList"/>
    <dgm:cxn modelId="{95789398-725D-434C-96CB-F9E6C89CDC37}" type="presParOf" srcId="{03230D1E-315D-4590-B808-654A1D70FFF0}" destId="{7B3F928A-0B3C-4FCB-92B7-4ECD0D264082}" srcOrd="6" destOrd="0" presId="urn:microsoft.com/office/officeart/2008/layout/LinedList"/>
    <dgm:cxn modelId="{6FA9D367-0437-4F11-8D79-3C22A2B2991A}" type="presParOf" srcId="{03230D1E-315D-4590-B808-654A1D70FFF0}" destId="{903C9CF8-38CB-4B4A-BB7B-9F78B51A516C}" srcOrd="7" destOrd="0" presId="urn:microsoft.com/office/officeart/2008/layout/LinedList"/>
    <dgm:cxn modelId="{540D0209-178D-432D-94E7-B0D36ADC7823}" type="presParOf" srcId="{903C9CF8-38CB-4B4A-BB7B-9F78B51A516C}" destId="{D7A4575E-4F63-4A9C-9D52-7076DABD37FC}" srcOrd="0" destOrd="0" presId="urn:microsoft.com/office/officeart/2008/layout/LinedList"/>
    <dgm:cxn modelId="{8C20C463-658E-42D9-8E39-821977ACB4CF}" type="presParOf" srcId="{903C9CF8-38CB-4B4A-BB7B-9F78B51A516C}" destId="{DBD1FAE8-E103-47B7-81D9-7C2A705040B5}" srcOrd="1" destOrd="0" presId="urn:microsoft.com/office/officeart/2008/layout/LinedList"/>
    <dgm:cxn modelId="{B235359E-543F-45F3-8DDD-EEC3E3BB4F32}" type="presParOf" srcId="{03230D1E-315D-4590-B808-654A1D70FFF0}" destId="{81D42FFC-6119-42A3-9608-74A5AED536D3}" srcOrd="8" destOrd="0" presId="urn:microsoft.com/office/officeart/2008/layout/LinedList"/>
    <dgm:cxn modelId="{C2C55AEF-7BBE-42AC-BFF4-FEA02FB3583F}" type="presParOf" srcId="{03230D1E-315D-4590-B808-654A1D70FFF0}" destId="{EEF05FDA-E41A-47D7-A10E-809DDB75F253}" srcOrd="9" destOrd="0" presId="urn:microsoft.com/office/officeart/2008/layout/LinedList"/>
    <dgm:cxn modelId="{68704EAD-2FAE-4331-8094-8ADE446B3FBB}" type="presParOf" srcId="{EEF05FDA-E41A-47D7-A10E-809DDB75F253}" destId="{B4DF8CDA-66F5-4846-B7A1-D4D8A63F0881}" srcOrd="0" destOrd="0" presId="urn:microsoft.com/office/officeart/2008/layout/LinedList"/>
    <dgm:cxn modelId="{57B5BBBF-82D2-40BA-B3EC-BDBFAA701E87}" type="presParOf" srcId="{EEF05FDA-E41A-47D7-A10E-809DDB75F253}" destId="{632F4F14-D465-4E43-8EBE-E052CDB2D012}" srcOrd="1" destOrd="0" presId="urn:microsoft.com/office/officeart/2008/layout/LinedList"/>
    <dgm:cxn modelId="{0EA07A83-CD0A-40AC-9353-A04ACBD6D19C}" type="presParOf" srcId="{03230D1E-315D-4590-B808-654A1D70FFF0}" destId="{AFDC1781-FA4C-4C71-B4AD-CE218D706EF4}" srcOrd="10" destOrd="0" presId="urn:microsoft.com/office/officeart/2008/layout/LinedList"/>
    <dgm:cxn modelId="{AE268C39-68D7-48DC-9CAE-D1F321198FC6}" type="presParOf" srcId="{03230D1E-315D-4590-B808-654A1D70FFF0}" destId="{93ED9B14-8758-428E-8219-CE071E136D48}" srcOrd="11" destOrd="0" presId="urn:microsoft.com/office/officeart/2008/layout/LinedList"/>
    <dgm:cxn modelId="{42979F98-F25A-466B-9B52-EFFAC7363442}" type="presParOf" srcId="{93ED9B14-8758-428E-8219-CE071E136D48}" destId="{87FECBDC-B773-42A5-BB43-BEB22EBC06A2}" srcOrd="0" destOrd="0" presId="urn:microsoft.com/office/officeart/2008/layout/LinedList"/>
    <dgm:cxn modelId="{128523B0-ECA6-4351-89CD-E6734BA37FDA}" type="presParOf" srcId="{93ED9B14-8758-428E-8219-CE071E136D48}" destId="{79DF8C7F-3061-4DC5-80D9-281FE27CC1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A8477-244F-4447-A11C-2E949727295A}">
      <dsp:nvSpPr>
        <dsp:cNvPr id="0" name=""/>
        <dsp:cNvSpPr/>
      </dsp:nvSpPr>
      <dsp:spPr>
        <a:xfrm>
          <a:off x="0" y="372033"/>
          <a:ext cx="10701653" cy="3780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DB90E26-15BC-48FB-B15A-8D4CBF48C83C}">
      <dsp:nvSpPr>
        <dsp:cNvPr id="0" name=""/>
        <dsp:cNvSpPr/>
      </dsp:nvSpPr>
      <dsp:spPr>
        <a:xfrm>
          <a:off x="535082" y="150633"/>
          <a:ext cx="7491157" cy="4428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148" tIns="0" rIns="283148" bIns="0" numCol="1" spcCol="1270" anchor="ctr" anchorCtr="0">
          <a:noAutofit/>
        </a:bodyPr>
        <a:lstStyle/>
        <a:p>
          <a:pPr marL="0" lvl="0" indent="0" algn="l" defTabSz="800100">
            <a:lnSpc>
              <a:spcPct val="90000"/>
            </a:lnSpc>
            <a:spcBef>
              <a:spcPct val="0"/>
            </a:spcBef>
            <a:spcAft>
              <a:spcPct val="35000"/>
            </a:spcAft>
            <a:buNone/>
          </a:pPr>
          <a:r>
            <a:rPr lang="en-US" sz="1800" kern="1200" dirty="0"/>
            <a:t>Implementation of the District Development Model</a:t>
          </a:r>
          <a:endParaRPr lang="en-ZA" sz="1800" kern="1200" dirty="0"/>
        </a:p>
      </dsp:txBody>
      <dsp:txXfrm>
        <a:off x="556698" y="172249"/>
        <a:ext cx="7447925" cy="399568"/>
      </dsp:txXfrm>
    </dsp:sp>
    <dsp:sp modelId="{A14904C3-531B-42EF-9366-60E2BA060BE5}">
      <dsp:nvSpPr>
        <dsp:cNvPr id="0" name=""/>
        <dsp:cNvSpPr/>
      </dsp:nvSpPr>
      <dsp:spPr>
        <a:xfrm>
          <a:off x="0" y="942317"/>
          <a:ext cx="10701653" cy="378000"/>
        </a:xfrm>
        <a:prstGeom prst="rect">
          <a:avLst/>
        </a:prstGeom>
        <a:solidFill>
          <a:schemeClr val="lt1">
            <a:alpha val="90000"/>
            <a:hueOff val="0"/>
            <a:satOff val="0"/>
            <a:lumOff val="0"/>
            <a:alphaOff val="0"/>
          </a:schemeClr>
        </a:solidFill>
        <a:ln w="6350" cap="flat" cmpd="sng" algn="ctr">
          <a:solidFill>
            <a:schemeClr val="accent4">
              <a:hueOff val="1400127"/>
              <a:satOff val="-5825"/>
              <a:lumOff val="1373"/>
              <a:alphaOff val="0"/>
            </a:schemeClr>
          </a:solidFill>
          <a:prstDash val="solid"/>
          <a:miter lim="800000"/>
        </a:ln>
        <a:effectLst/>
      </dsp:spPr>
      <dsp:style>
        <a:lnRef idx="1">
          <a:scrgbClr r="0" g="0" b="0"/>
        </a:lnRef>
        <a:fillRef idx="1">
          <a:scrgbClr r="0" g="0" b="0"/>
        </a:fillRef>
        <a:effectRef idx="0">
          <a:scrgbClr r="0" g="0" b="0"/>
        </a:effectRef>
        <a:fontRef idx="minor"/>
      </dsp:style>
    </dsp:sp>
    <dsp:sp modelId="{1C8F0237-45A5-4D7E-B851-F59045F0BD2C}">
      <dsp:nvSpPr>
        <dsp:cNvPr id="0" name=""/>
        <dsp:cNvSpPr/>
      </dsp:nvSpPr>
      <dsp:spPr>
        <a:xfrm>
          <a:off x="512101" y="911715"/>
          <a:ext cx="10189551" cy="332684"/>
        </a:xfrm>
        <a:prstGeom prst="roundRect">
          <a:avLst/>
        </a:prstGeom>
        <a:gradFill rotWithShape="0">
          <a:gsLst>
            <a:gs pos="0">
              <a:schemeClr val="accent4">
                <a:hueOff val="1400127"/>
                <a:satOff val="-5825"/>
                <a:lumOff val="1373"/>
                <a:alphaOff val="0"/>
                <a:lumMod val="110000"/>
                <a:satMod val="105000"/>
                <a:tint val="67000"/>
              </a:schemeClr>
            </a:gs>
            <a:gs pos="50000">
              <a:schemeClr val="accent4">
                <a:hueOff val="1400127"/>
                <a:satOff val="-5825"/>
                <a:lumOff val="1373"/>
                <a:alphaOff val="0"/>
                <a:lumMod val="105000"/>
                <a:satMod val="103000"/>
                <a:tint val="73000"/>
              </a:schemeClr>
            </a:gs>
            <a:gs pos="100000">
              <a:schemeClr val="accent4">
                <a:hueOff val="1400127"/>
                <a:satOff val="-5825"/>
                <a:lumOff val="13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148" tIns="0" rIns="283148" bIns="0" numCol="1" spcCol="1270" anchor="ctr" anchorCtr="0">
          <a:noAutofit/>
        </a:bodyPr>
        <a:lstStyle/>
        <a:p>
          <a:pPr marL="0" lvl="0" indent="0" algn="l" defTabSz="800100" rtl="0">
            <a:lnSpc>
              <a:spcPct val="90000"/>
            </a:lnSpc>
            <a:spcBef>
              <a:spcPct val="0"/>
            </a:spcBef>
            <a:spcAft>
              <a:spcPct val="35000"/>
            </a:spcAft>
            <a:buNone/>
          </a:pPr>
          <a:r>
            <a:rPr lang="en-US" sz="1800" kern="1200" dirty="0"/>
            <a:t>Legislative Background and Role of the Municipal Public Accounts Committees (MPACs)</a:t>
          </a:r>
          <a:endParaRPr lang="en-ZA" sz="1800" b="1" kern="1200" dirty="0"/>
        </a:p>
      </dsp:txBody>
      <dsp:txXfrm>
        <a:off x="528341" y="927955"/>
        <a:ext cx="10157071" cy="300204"/>
      </dsp:txXfrm>
    </dsp:sp>
    <dsp:sp modelId="{762783F5-F634-40E4-970C-07F858AF7729}">
      <dsp:nvSpPr>
        <dsp:cNvPr id="0" name=""/>
        <dsp:cNvSpPr/>
      </dsp:nvSpPr>
      <dsp:spPr>
        <a:xfrm>
          <a:off x="0" y="1539019"/>
          <a:ext cx="10701653" cy="378000"/>
        </a:xfrm>
        <a:prstGeom prst="rect">
          <a:avLst/>
        </a:prstGeom>
        <a:solidFill>
          <a:schemeClr val="lt1">
            <a:alpha val="90000"/>
            <a:hueOff val="0"/>
            <a:satOff val="0"/>
            <a:lumOff val="0"/>
            <a:alphaOff val="0"/>
          </a:schemeClr>
        </a:solidFill>
        <a:ln w="6350" cap="flat" cmpd="sng" algn="ctr">
          <a:solidFill>
            <a:schemeClr val="accent4">
              <a:hueOff val="2800255"/>
              <a:satOff val="-11651"/>
              <a:lumOff val="2745"/>
              <a:alphaOff val="0"/>
            </a:schemeClr>
          </a:solidFill>
          <a:prstDash val="solid"/>
          <a:miter lim="800000"/>
        </a:ln>
        <a:effectLst/>
      </dsp:spPr>
      <dsp:style>
        <a:lnRef idx="1">
          <a:scrgbClr r="0" g="0" b="0"/>
        </a:lnRef>
        <a:fillRef idx="1">
          <a:scrgbClr r="0" g="0" b="0"/>
        </a:fillRef>
        <a:effectRef idx="0">
          <a:scrgbClr r="0" g="0" b="0"/>
        </a:effectRef>
        <a:fontRef idx="minor"/>
      </dsp:style>
    </dsp:sp>
    <dsp:sp modelId="{B14AE7C9-0027-438A-B413-CDDDDBD8C095}">
      <dsp:nvSpPr>
        <dsp:cNvPr id="0" name=""/>
        <dsp:cNvSpPr/>
      </dsp:nvSpPr>
      <dsp:spPr>
        <a:xfrm>
          <a:off x="509478" y="1401317"/>
          <a:ext cx="10189551" cy="359101"/>
        </a:xfrm>
        <a:prstGeom prst="roundRect">
          <a:avLst/>
        </a:prstGeom>
        <a:gradFill rotWithShape="0">
          <a:gsLst>
            <a:gs pos="0">
              <a:schemeClr val="accent4">
                <a:hueOff val="2800255"/>
                <a:satOff val="-11651"/>
                <a:lumOff val="2745"/>
                <a:alphaOff val="0"/>
                <a:lumMod val="110000"/>
                <a:satMod val="105000"/>
                <a:tint val="67000"/>
              </a:schemeClr>
            </a:gs>
            <a:gs pos="50000">
              <a:schemeClr val="accent4">
                <a:hueOff val="2800255"/>
                <a:satOff val="-11651"/>
                <a:lumOff val="2745"/>
                <a:alphaOff val="0"/>
                <a:lumMod val="105000"/>
                <a:satMod val="103000"/>
                <a:tint val="73000"/>
              </a:schemeClr>
            </a:gs>
            <a:gs pos="100000">
              <a:schemeClr val="accent4">
                <a:hueOff val="2800255"/>
                <a:satOff val="-11651"/>
                <a:lumOff val="27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148" tIns="0" rIns="283148" bIns="0" numCol="1" spcCol="1270" anchor="ctr" anchorCtr="0">
          <a:noAutofit/>
        </a:bodyPr>
        <a:lstStyle/>
        <a:p>
          <a:pPr marL="0" lvl="0" indent="0" algn="l" defTabSz="666750">
            <a:lnSpc>
              <a:spcPct val="90000"/>
            </a:lnSpc>
            <a:spcBef>
              <a:spcPct val="0"/>
            </a:spcBef>
            <a:spcAft>
              <a:spcPct val="35000"/>
            </a:spcAft>
            <a:buNone/>
          </a:pPr>
          <a:r>
            <a:rPr lang="en-US" sz="1500" b="0" kern="1200" dirty="0">
              <a:solidFill>
                <a:schemeClr val="tx1"/>
              </a:solidFill>
              <a:latin typeface="Arial Body"/>
              <a:cs typeface="Arial" panose="020B0604020202020204" pitchFamily="34" charset="0"/>
            </a:rPr>
            <a:t>Overview of Functionality of MPACs</a:t>
          </a:r>
          <a:endParaRPr lang="en-ZA" sz="1500" kern="1200" dirty="0"/>
        </a:p>
      </dsp:txBody>
      <dsp:txXfrm>
        <a:off x="527008" y="1418847"/>
        <a:ext cx="10154491" cy="324041"/>
      </dsp:txXfrm>
    </dsp:sp>
    <dsp:sp modelId="{D7E7EB50-5FD1-4550-9C62-1940C5A276E0}">
      <dsp:nvSpPr>
        <dsp:cNvPr id="0" name=""/>
        <dsp:cNvSpPr/>
      </dsp:nvSpPr>
      <dsp:spPr>
        <a:xfrm>
          <a:off x="0" y="2114763"/>
          <a:ext cx="10701653" cy="378000"/>
        </a:xfrm>
        <a:prstGeom prst="rect">
          <a:avLst/>
        </a:prstGeom>
        <a:solidFill>
          <a:schemeClr val="lt1">
            <a:alpha val="90000"/>
            <a:hueOff val="0"/>
            <a:satOff val="0"/>
            <a:lumOff val="0"/>
            <a:alphaOff val="0"/>
          </a:schemeClr>
        </a:solidFill>
        <a:ln w="6350" cap="flat" cmpd="sng" algn="ctr">
          <a:solidFill>
            <a:schemeClr val="accent4">
              <a:hueOff val="4200382"/>
              <a:satOff val="-17476"/>
              <a:lumOff val="4118"/>
              <a:alphaOff val="0"/>
            </a:schemeClr>
          </a:solidFill>
          <a:prstDash val="solid"/>
          <a:miter lim="800000"/>
        </a:ln>
        <a:effectLst/>
      </dsp:spPr>
      <dsp:style>
        <a:lnRef idx="1">
          <a:scrgbClr r="0" g="0" b="0"/>
        </a:lnRef>
        <a:fillRef idx="1">
          <a:scrgbClr r="0" g="0" b="0"/>
        </a:fillRef>
        <a:effectRef idx="0">
          <a:scrgbClr r="0" g="0" b="0"/>
        </a:effectRef>
        <a:fontRef idx="minor"/>
      </dsp:style>
    </dsp:sp>
    <dsp:sp modelId="{08D66634-62B1-4917-8386-3484C08BC8A7}">
      <dsp:nvSpPr>
        <dsp:cNvPr id="0" name=""/>
        <dsp:cNvSpPr/>
      </dsp:nvSpPr>
      <dsp:spPr>
        <a:xfrm>
          <a:off x="539807" y="2008235"/>
          <a:ext cx="10161845" cy="338144"/>
        </a:xfrm>
        <a:prstGeom prst="roundRect">
          <a:avLst/>
        </a:prstGeom>
        <a:gradFill rotWithShape="0">
          <a:gsLst>
            <a:gs pos="0">
              <a:schemeClr val="accent4">
                <a:hueOff val="4200382"/>
                <a:satOff val="-17476"/>
                <a:lumOff val="4118"/>
                <a:alphaOff val="0"/>
                <a:lumMod val="110000"/>
                <a:satMod val="105000"/>
                <a:tint val="67000"/>
              </a:schemeClr>
            </a:gs>
            <a:gs pos="50000">
              <a:schemeClr val="accent4">
                <a:hueOff val="4200382"/>
                <a:satOff val="-17476"/>
                <a:lumOff val="4118"/>
                <a:alphaOff val="0"/>
                <a:lumMod val="105000"/>
                <a:satMod val="103000"/>
                <a:tint val="73000"/>
              </a:schemeClr>
            </a:gs>
            <a:gs pos="100000">
              <a:schemeClr val="accent4">
                <a:hueOff val="4200382"/>
                <a:satOff val="-17476"/>
                <a:lumOff val="41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148" tIns="0" rIns="283148" bIns="0" numCol="1" spcCol="1270" anchor="ctr" anchorCtr="0">
          <a:noAutofit/>
        </a:bodyPr>
        <a:lstStyle/>
        <a:p>
          <a:pPr marL="0" lvl="0" indent="0" algn="l" defTabSz="800100" rtl="0">
            <a:lnSpc>
              <a:spcPct val="90000"/>
            </a:lnSpc>
            <a:spcBef>
              <a:spcPct val="0"/>
            </a:spcBef>
            <a:spcAft>
              <a:spcPct val="35000"/>
            </a:spcAft>
            <a:buNone/>
          </a:pPr>
          <a:r>
            <a:rPr lang="en-ZA" sz="1800" b="0" kern="1200" dirty="0"/>
            <a:t>Support Plans and Programmes to MPACs on UIF&amp;W</a:t>
          </a:r>
        </a:p>
      </dsp:txBody>
      <dsp:txXfrm>
        <a:off x="556314" y="2024742"/>
        <a:ext cx="10128831" cy="305130"/>
      </dsp:txXfrm>
    </dsp:sp>
    <dsp:sp modelId="{954593DC-6EEF-45AA-86C1-0CAC1138FABE}">
      <dsp:nvSpPr>
        <dsp:cNvPr id="0" name=""/>
        <dsp:cNvSpPr/>
      </dsp:nvSpPr>
      <dsp:spPr>
        <a:xfrm>
          <a:off x="0" y="2685548"/>
          <a:ext cx="10701653" cy="378000"/>
        </a:xfrm>
        <a:prstGeom prst="rect">
          <a:avLst/>
        </a:prstGeom>
        <a:solidFill>
          <a:schemeClr val="lt1">
            <a:alpha val="90000"/>
            <a:hueOff val="0"/>
            <a:satOff val="0"/>
            <a:lumOff val="0"/>
            <a:alphaOff val="0"/>
          </a:schemeClr>
        </a:solidFill>
        <a:ln w="6350" cap="flat" cmpd="sng" algn="ctr">
          <a:solidFill>
            <a:schemeClr val="accent4">
              <a:hueOff val="5600509"/>
              <a:satOff val="-23301"/>
              <a:lumOff val="549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16F63C6-A0D4-4160-9500-279B662AA46C}">
      <dsp:nvSpPr>
        <dsp:cNvPr id="0" name=""/>
        <dsp:cNvSpPr/>
      </dsp:nvSpPr>
      <dsp:spPr>
        <a:xfrm>
          <a:off x="529939" y="2567458"/>
          <a:ext cx="10171712" cy="333184"/>
        </a:xfrm>
        <a:prstGeom prst="roundRect">
          <a:avLst/>
        </a:prstGeom>
        <a:gradFill rotWithShape="0">
          <a:gsLst>
            <a:gs pos="0">
              <a:schemeClr val="accent4">
                <a:hueOff val="5600509"/>
                <a:satOff val="-23301"/>
                <a:lumOff val="5490"/>
                <a:alphaOff val="0"/>
                <a:lumMod val="110000"/>
                <a:satMod val="105000"/>
                <a:tint val="67000"/>
              </a:schemeClr>
            </a:gs>
            <a:gs pos="50000">
              <a:schemeClr val="accent4">
                <a:hueOff val="5600509"/>
                <a:satOff val="-23301"/>
                <a:lumOff val="5490"/>
                <a:alphaOff val="0"/>
                <a:lumMod val="105000"/>
                <a:satMod val="103000"/>
                <a:tint val="73000"/>
              </a:schemeClr>
            </a:gs>
            <a:gs pos="100000">
              <a:schemeClr val="accent4">
                <a:hueOff val="5600509"/>
                <a:satOff val="-23301"/>
                <a:lumOff val="54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148" tIns="0" rIns="283148" bIns="0" numCol="1" spcCol="1270" anchor="ctr" anchorCtr="0">
          <a:noAutofit/>
        </a:bodyPr>
        <a:lstStyle/>
        <a:p>
          <a:pPr marL="0" lvl="0" indent="0" algn="l" defTabSz="800100">
            <a:lnSpc>
              <a:spcPct val="90000"/>
            </a:lnSpc>
            <a:spcBef>
              <a:spcPct val="0"/>
            </a:spcBef>
            <a:spcAft>
              <a:spcPct val="35000"/>
            </a:spcAft>
            <a:buNone/>
          </a:pPr>
          <a:r>
            <a:rPr lang="en-ZA" sz="1800" b="0" kern="1200" dirty="0">
              <a:solidFill>
                <a:schemeClr val="tx1"/>
              </a:solidFill>
            </a:rPr>
            <a:t>Support to MPACs on Clean Audits</a:t>
          </a:r>
          <a:endParaRPr lang="en-US" sz="1800" b="0" kern="1200" dirty="0"/>
        </a:p>
      </dsp:txBody>
      <dsp:txXfrm>
        <a:off x="546204" y="2583723"/>
        <a:ext cx="10139182" cy="300654"/>
      </dsp:txXfrm>
    </dsp:sp>
    <dsp:sp modelId="{92FA7AA2-1817-477F-BB4B-EBDFB89BB45A}">
      <dsp:nvSpPr>
        <dsp:cNvPr id="0" name=""/>
        <dsp:cNvSpPr/>
      </dsp:nvSpPr>
      <dsp:spPr>
        <a:xfrm>
          <a:off x="0" y="3365948"/>
          <a:ext cx="10701653" cy="378000"/>
        </a:xfrm>
        <a:prstGeom prst="rect">
          <a:avLst/>
        </a:prstGeom>
        <a:solidFill>
          <a:schemeClr val="lt1">
            <a:alpha val="90000"/>
            <a:hueOff val="0"/>
            <a:satOff val="0"/>
            <a:lumOff val="0"/>
            <a:alphaOff val="0"/>
          </a:schemeClr>
        </a:solidFill>
        <a:ln w="6350" cap="flat" cmpd="sng" algn="ctr">
          <a:solidFill>
            <a:schemeClr val="accent4">
              <a:hueOff val="7000636"/>
              <a:satOff val="-29126"/>
              <a:lumOff val="6863"/>
              <a:alphaOff val="0"/>
            </a:schemeClr>
          </a:solidFill>
          <a:prstDash val="solid"/>
          <a:miter lim="800000"/>
        </a:ln>
        <a:effectLst/>
      </dsp:spPr>
      <dsp:style>
        <a:lnRef idx="1">
          <a:scrgbClr r="0" g="0" b="0"/>
        </a:lnRef>
        <a:fillRef idx="1">
          <a:scrgbClr r="0" g="0" b="0"/>
        </a:fillRef>
        <a:effectRef idx="0">
          <a:scrgbClr r="0" g="0" b="0"/>
        </a:effectRef>
        <a:fontRef idx="minor"/>
      </dsp:style>
    </dsp:sp>
    <dsp:sp modelId="{8486945C-A414-4FDB-83FD-06CA6DF699BD}">
      <dsp:nvSpPr>
        <dsp:cNvPr id="0" name=""/>
        <dsp:cNvSpPr/>
      </dsp:nvSpPr>
      <dsp:spPr>
        <a:xfrm>
          <a:off x="513135" y="3144548"/>
          <a:ext cx="10180092" cy="442800"/>
        </a:xfrm>
        <a:prstGeom prst="roundRect">
          <a:avLst/>
        </a:prstGeom>
        <a:gradFill rotWithShape="0">
          <a:gsLst>
            <a:gs pos="0">
              <a:schemeClr val="accent4">
                <a:hueOff val="7000636"/>
                <a:satOff val="-29126"/>
                <a:lumOff val="6863"/>
                <a:alphaOff val="0"/>
                <a:lumMod val="110000"/>
                <a:satMod val="105000"/>
                <a:tint val="67000"/>
              </a:schemeClr>
            </a:gs>
            <a:gs pos="50000">
              <a:schemeClr val="accent4">
                <a:hueOff val="7000636"/>
                <a:satOff val="-29126"/>
                <a:lumOff val="6863"/>
                <a:alphaOff val="0"/>
                <a:lumMod val="105000"/>
                <a:satMod val="103000"/>
                <a:tint val="73000"/>
              </a:schemeClr>
            </a:gs>
            <a:gs pos="100000">
              <a:schemeClr val="accent4">
                <a:hueOff val="7000636"/>
                <a:satOff val="-29126"/>
                <a:lumOff val="68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148" tIns="0" rIns="283148" bIns="0" numCol="1" spcCol="1270" anchor="ctr" anchorCtr="0">
          <a:noAutofit/>
        </a:bodyPr>
        <a:lstStyle/>
        <a:p>
          <a:pPr marL="0" lvl="0" indent="0" algn="l" defTabSz="666750">
            <a:lnSpc>
              <a:spcPct val="90000"/>
            </a:lnSpc>
            <a:spcBef>
              <a:spcPct val="0"/>
            </a:spcBef>
            <a:spcAft>
              <a:spcPct val="35000"/>
            </a:spcAft>
            <a:buNone/>
          </a:pPr>
          <a:r>
            <a:rPr lang="en-US" sz="1500" kern="1200" dirty="0"/>
            <a:t>Support to MPACs on Anti-Corruption Measures</a:t>
          </a:r>
          <a:endParaRPr lang="en-ZA" sz="1500" kern="1200" dirty="0"/>
        </a:p>
      </dsp:txBody>
      <dsp:txXfrm>
        <a:off x="534751" y="3166164"/>
        <a:ext cx="10136860" cy="399568"/>
      </dsp:txXfrm>
    </dsp:sp>
    <dsp:sp modelId="{2A19376F-361B-435D-A8F0-5C9FB4BBA29E}">
      <dsp:nvSpPr>
        <dsp:cNvPr id="0" name=""/>
        <dsp:cNvSpPr/>
      </dsp:nvSpPr>
      <dsp:spPr>
        <a:xfrm>
          <a:off x="0" y="4046348"/>
          <a:ext cx="10701653" cy="378000"/>
        </a:xfrm>
        <a:prstGeom prst="rect">
          <a:avLst/>
        </a:prstGeom>
        <a:solidFill>
          <a:schemeClr val="lt1">
            <a:alpha val="90000"/>
            <a:hueOff val="0"/>
            <a:satOff val="0"/>
            <a:lumOff val="0"/>
            <a:alphaOff val="0"/>
          </a:schemeClr>
        </a:solidFill>
        <a:ln w="6350" cap="flat" cmpd="sng" algn="ctr">
          <a:solidFill>
            <a:schemeClr val="accent4">
              <a:hueOff val="8400764"/>
              <a:satOff val="-34952"/>
              <a:lumOff val="8235"/>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D4842C-953E-4296-BF83-385C98A54785}">
      <dsp:nvSpPr>
        <dsp:cNvPr id="0" name=""/>
        <dsp:cNvSpPr/>
      </dsp:nvSpPr>
      <dsp:spPr>
        <a:xfrm>
          <a:off x="537264" y="3800165"/>
          <a:ext cx="10164388" cy="442800"/>
        </a:xfrm>
        <a:prstGeom prst="roundRect">
          <a:avLst/>
        </a:prstGeom>
        <a:gradFill rotWithShape="0">
          <a:gsLst>
            <a:gs pos="0">
              <a:schemeClr val="accent4">
                <a:hueOff val="8400764"/>
                <a:satOff val="-34952"/>
                <a:lumOff val="8235"/>
                <a:alphaOff val="0"/>
                <a:lumMod val="110000"/>
                <a:satMod val="105000"/>
                <a:tint val="67000"/>
              </a:schemeClr>
            </a:gs>
            <a:gs pos="50000">
              <a:schemeClr val="accent4">
                <a:hueOff val="8400764"/>
                <a:satOff val="-34952"/>
                <a:lumOff val="8235"/>
                <a:alphaOff val="0"/>
                <a:lumMod val="105000"/>
                <a:satMod val="103000"/>
                <a:tint val="73000"/>
              </a:schemeClr>
            </a:gs>
            <a:gs pos="100000">
              <a:schemeClr val="accent4">
                <a:hueOff val="8400764"/>
                <a:satOff val="-34952"/>
                <a:lumOff val="82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148" tIns="0" rIns="283148" bIns="0" numCol="1" spcCol="1270" anchor="ctr" anchorCtr="0">
          <a:noAutofit/>
        </a:bodyPr>
        <a:lstStyle/>
        <a:p>
          <a:pPr marL="0" lvl="0" indent="0" algn="l" defTabSz="800100" rtl="0">
            <a:lnSpc>
              <a:spcPct val="90000"/>
            </a:lnSpc>
            <a:spcBef>
              <a:spcPct val="0"/>
            </a:spcBef>
            <a:spcAft>
              <a:spcPct val="35000"/>
            </a:spcAft>
            <a:buNone/>
          </a:pPr>
          <a:endParaRPr lang="en-ZA" sz="1800" kern="1200" dirty="0"/>
        </a:p>
        <a:p>
          <a:pPr marL="0" lvl="0" indent="0" algn="l" defTabSz="800100" rtl="0">
            <a:lnSpc>
              <a:spcPct val="90000"/>
            </a:lnSpc>
            <a:spcBef>
              <a:spcPct val="0"/>
            </a:spcBef>
            <a:spcAft>
              <a:spcPct val="35000"/>
            </a:spcAft>
            <a:buNone/>
          </a:pPr>
          <a:r>
            <a:rPr lang="en-ZA" sz="1800" kern="1200" dirty="0"/>
            <a:t>Challenges of MPACs</a:t>
          </a:r>
        </a:p>
        <a:p>
          <a:pPr marL="0" lvl="0" indent="0" algn="l" defTabSz="800100" rtl="0">
            <a:lnSpc>
              <a:spcPct val="90000"/>
            </a:lnSpc>
            <a:spcBef>
              <a:spcPct val="0"/>
            </a:spcBef>
            <a:spcAft>
              <a:spcPct val="35000"/>
            </a:spcAft>
            <a:buNone/>
          </a:pPr>
          <a:r>
            <a:rPr lang="en-US" sz="1800" kern="1200" dirty="0"/>
            <a:t> </a:t>
          </a:r>
          <a:endParaRPr lang="en-ZA" sz="1800" b="1" kern="1200" dirty="0"/>
        </a:p>
      </dsp:txBody>
      <dsp:txXfrm>
        <a:off x="558880" y="3821781"/>
        <a:ext cx="10121156" cy="399568"/>
      </dsp:txXfrm>
    </dsp:sp>
    <dsp:sp modelId="{68BC8E85-B744-47A1-B24D-585EF506B6D9}">
      <dsp:nvSpPr>
        <dsp:cNvPr id="0" name=""/>
        <dsp:cNvSpPr/>
      </dsp:nvSpPr>
      <dsp:spPr>
        <a:xfrm>
          <a:off x="0" y="4726748"/>
          <a:ext cx="10701653" cy="378000"/>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sp>
    <dsp:sp modelId="{BE7FC9B5-23AE-40C2-BD83-9219217ECA24}">
      <dsp:nvSpPr>
        <dsp:cNvPr id="0" name=""/>
        <dsp:cNvSpPr/>
      </dsp:nvSpPr>
      <dsp:spPr>
        <a:xfrm>
          <a:off x="526217" y="4491006"/>
          <a:ext cx="10175435" cy="44280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148" tIns="0" rIns="283148" bIns="0" numCol="1" spcCol="1270" anchor="ctr" anchorCtr="0">
          <a:noAutofit/>
        </a:bodyPr>
        <a:lstStyle/>
        <a:p>
          <a:pPr marL="0" lvl="0" indent="0" algn="l" defTabSz="800100" rtl="0">
            <a:lnSpc>
              <a:spcPct val="90000"/>
            </a:lnSpc>
            <a:spcBef>
              <a:spcPct val="0"/>
            </a:spcBef>
            <a:spcAft>
              <a:spcPct val="35000"/>
            </a:spcAft>
            <a:buNone/>
          </a:pPr>
          <a:r>
            <a:rPr lang="en-US" sz="1800" b="0" kern="1200" dirty="0">
              <a:solidFill>
                <a:schemeClr val="tx1"/>
              </a:solidFill>
              <a:latin typeface="Arial Body"/>
              <a:cs typeface="Arial" panose="020B0604020202020204" pitchFamily="34" charset="0"/>
            </a:rPr>
            <a:t>Recommendations</a:t>
          </a:r>
          <a:endParaRPr lang="en-ZA" sz="1800" b="0" kern="1200" dirty="0">
            <a:solidFill>
              <a:schemeClr val="tx1"/>
            </a:solidFill>
            <a:latin typeface="Arial Body"/>
          </a:endParaRPr>
        </a:p>
      </dsp:txBody>
      <dsp:txXfrm>
        <a:off x="547833" y="4512622"/>
        <a:ext cx="10132203" cy="399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A7CF9-2794-45D9-AFD4-66CBEE9A24DB}">
      <dsp:nvSpPr>
        <dsp:cNvPr id="0" name=""/>
        <dsp:cNvSpPr/>
      </dsp:nvSpPr>
      <dsp:spPr>
        <a:xfrm>
          <a:off x="0" y="620"/>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9ECE5-B8A0-401B-8FE2-CBCB5A040D69}">
      <dsp:nvSpPr>
        <dsp:cNvPr id="0" name=""/>
        <dsp:cNvSpPr/>
      </dsp:nvSpPr>
      <dsp:spPr>
        <a:xfrm>
          <a:off x="0" y="620"/>
          <a:ext cx="10567613" cy="158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ts val="0"/>
            </a:spcAft>
            <a:buNone/>
          </a:pPr>
          <a:r>
            <a:rPr lang="en-ZA" sz="1600" kern="1200" dirty="0"/>
            <a:t>The Department supports municipalities to address issues raised by the AGSA through the OPCA Provincial Coordinating Committee which assists municipalities with advisory support with regards to the implementation of the Audit Action Plan. The committee is a monitoring and supporting structure consisting of Gauteng CoGTA, Gauteng Treasury, National Department of Cooperative Governance and Traditional Affairs, National Treasury, Office of the Premier, SALGA, Office of the Auditor General (AG), Chartered Institute of Government Finance, Audit and Risk Officers (CIGFARO) and other stakeholders. All the stakeholders play a key role in assisting municipalities with the development, implementation and monitoring of Municipal of audit action plans. </a:t>
          </a:r>
          <a:endParaRPr lang="en-US" sz="1600" kern="1200" dirty="0">
            <a:latin typeface="Arial" panose="020B0604020202020204" pitchFamily="34" charset="0"/>
            <a:cs typeface="Arial" panose="020B0604020202020204" pitchFamily="34" charset="0"/>
          </a:endParaRPr>
        </a:p>
      </dsp:txBody>
      <dsp:txXfrm>
        <a:off x="0" y="620"/>
        <a:ext cx="10567613" cy="1589701"/>
      </dsp:txXfrm>
    </dsp:sp>
    <dsp:sp modelId="{7BC32A56-FDC0-4FC0-975E-C9B13B9B59A1}">
      <dsp:nvSpPr>
        <dsp:cNvPr id="0" name=""/>
        <dsp:cNvSpPr/>
      </dsp:nvSpPr>
      <dsp:spPr>
        <a:xfrm>
          <a:off x="0" y="1590321"/>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5556A-6310-4E90-9890-D4A6D54B454A}">
      <dsp:nvSpPr>
        <dsp:cNvPr id="0" name=""/>
        <dsp:cNvSpPr/>
      </dsp:nvSpPr>
      <dsp:spPr>
        <a:xfrm>
          <a:off x="0" y="1590321"/>
          <a:ext cx="10577944" cy="622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ts val="0"/>
            </a:spcAft>
            <a:buNone/>
          </a:pPr>
          <a:r>
            <a:rPr lang="en-ZA" sz="2000" kern="1200" dirty="0"/>
            <a:t>The </a:t>
          </a:r>
          <a:r>
            <a:rPr lang="en-ZA" sz="2000" b="1" kern="1200" dirty="0"/>
            <a:t>Municipal OPCA Steering Committees are </a:t>
          </a:r>
          <a:r>
            <a:rPr lang="en-ZA" sz="2000" kern="1200" dirty="0"/>
            <a:t>support and monitoring structures established  which ensure that:</a:t>
          </a:r>
          <a:endParaRPr lang="en-US" sz="2000" kern="1200" dirty="0">
            <a:latin typeface="Arial" panose="020B0604020202020204" pitchFamily="34" charset="0"/>
            <a:cs typeface="Arial" panose="020B0604020202020204" pitchFamily="34" charset="0"/>
          </a:endParaRPr>
        </a:p>
      </dsp:txBody>
      <dsp:txXfrm>
        <a:off x="0" y="1590321"/>
        <a:ext cx="10577944" cy="622004"/>
      </dsp:txXfrm>
    </dsp:sp>
    <dsp:sp modelId="{7786F2E5-B151-474A-B70E-66D15636E095}">
      <dsp:nvSpPr>
        <dsp:cNvPr id="0" name=""/>
        <dsp:cNvSpPr/>
      </dsp:nvSpPr>
      <dsp:spPr>
        <a:xfrm>
          <a:off x="0" y="2212326"/>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BA199-E453-471E-AC13-CD185E795E1C}">
      <dsp:nvSpPr>
        <dsp:cNvPr id="0" name=""/>
        <dsp:cNvSpPr/>
      </dsp:nvSpPr>
      <dsp:spPr>
        <a:xfrm>
          <a:off x="0" y="2212326"/>
          <a:ext cx="10577944" cy="65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ts val="0"/>
            </a:spcAft>
            <a:buNone/>
          </a:pPr>
          <a:r>
            <a:rPr lang="en-ZA" sz="1800" kern="1200"/>
            <a:t>Municipalities develop comprehensive plans (Audit Report and Management letter action plan) on addressing AG issues and achieving clean audits;</a:t>
          </a:r>
          <a:endParaRPr lang="en-ZA" sz="1800" kern="1200" dirty="0"/>
        </a:p>
      </dsp:txBody>
      <dsp:txXfrm>
        <a:off x="0" y="2212326"/>
        <a:ext cx="10577944" cy="652112"/>
      </dsp:txXfrm>
    </dsp:sp>
    <dsp:sp modelId="{8A0C90E1-CC40-4734-95FA-ABEE30688D26}">
      <dsp:nvSpPr>
        <dsp:cNvPr id="0" name=""/>
        <dsp:cNvSpPr/>
      </dsp:nvSpPr>
      <dsp:spPr>
        <a:xfrm>
          <a:off x="0" y="2864439"/>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31985-053C-4321-9182-820DF524C96E}">
      <dsp:nvSpPr>
        <dsp:cNvPr id="0" name=""/>
        <dsp:cNvSpPr/>
      </dsp:nvSpPr>
      <dsp:spPr>
        <a:xfrm>
          <a:off x="0" y="2864439"/>
          <a:ext cx="10577944" cy="65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ts val="0"/>
            </a:spcAft>
            <a:buNone/>
          </a:pPr>
          <a:r>
            <a:rPr lang="en-ZA" sz="1800" kern="1200"/>
            <a:t>Progress reports on the implementation of these plans are monitored regularly in the bi-weekly OPCA meetings and that Internal Audit verifies the progress achieved as reported by management;</a:t>
          </a:r>
          <a:endParaRPr lang="en-ZA" sz="1800" kern="1200" dirty="0"/>
        </a:p>
      </dsp:txBody>
      <dsp:txXfrm>
        <a:off x="0" y="2864439"/>
        <a:ext cx="10577944" cy="652112"/>
      </dsp:txXfrm>
    </dsp:sp>
    <dsp:sp modelId="{49ADD1AC-B45E-4913-9B70-D03615F6994C}">
      <dsp:nvSpPr>
        <dsp:cNvPr id="0" name=""/>
        <dsp:cNvSpPr/>
      </dsp:nvSpPr>
      <dsp:spPr>
        <a:xfrm>
          <a:off x="0" y="3516552"/>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B5B6-F3B7-4D40-8EA7-1E0A90EE7DEB}">
      <dsp:nvSpPr>
        <dsp:cNvPr id="0" name=""/>
        <dsp:cNvSpPr/>
      </dsp:nvSpPr>
      <dsp:spPr>
        <a:xfrm>
          <a:off x="0" y="3516552"/>
          <a:ext cx="10577944" cy="65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ts val="0"/>
            </a:spcAft>
            <a:buNone/>
          </a:pPr>
          <a:r>
            <a:rPr lang="en-ZA" sz="1800" kern="1200" dirty="0"/>
            <a:t>Municipal Managers and CFO’s play an important role in the OPCA committee to ensure that progress is made, and management is accountable for implementing corrective measures.</a:t>
          </a:r>
        </a:p>
      </dsp:txBody>
      <dsp:txXfrm>
        <a:off x="0" y="3516552"/>
        <a:ext cx="10577944" cy="652112"/>
      </dsp:txXfrm>
    </dsp:sp>
    <dsp:sp modelId="{5FF7C6EC-F077-4AFE-9084-713E1B749FD3}">
      <dsp:nvSpPr>
        <dsp:cNvPr id="0" name=""/>
        <dsp:cNvSpPr/>
      </dsp:nvSpPr>
      <dsp:spPr>
        <a:xfrm>
          <a:off x="0" y="4168664"/>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DEF960-DB57-4530-B76B-79C953E8EC5D}">
      <dsp:nvSpPr>
        <dsp:cNvPr id="0" name=""/>
        <dsp:cNvSpPr/>
      </dsp:nvSpPr>
      <dsp:spPr>
        <a:xfrm>
          <a:off x="0" y="4168664"/>
          <a:ext cx="10577944" cy="65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ts val="0"/>
            </a:spcAft>
            <a:buNone/>
          </a:pPr>
          <a:r>
            <a:rPr lang="en-ZA" sz="1800" kern="1200"/>
            <a:t>The committee reports the progress of the implementation of the action plan and key controls dashboard to the political leadership e.g. Mayor and MMC Finance.</a:t>
          </a:r>
          <a:endParaRPr lang="en-ZA" sz="1800" kern="1200" dirty="0"/>
        </a:p>
      </dsp:txBody>
      <dsp:txXfrm>
        <a:off x="0" y="4168664"/>
        <a:ext cx="10577944" cy="6521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241A2-9BF5-4FA2-A98F-CBF11A38709C}">
      <dsp:nvSpPr>
        <dsp:cNvPr id="0" name=""/>
        <dsp:cNvSpPr/>
      </dsp:nvSpPr>
      <dsp:spPr>
        <a:xfrm>
          <a:off x="0" y="45499"/>
          <a:ext cx="10577944"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ts val="0"/>
            </a:spcAft>
            <a:buNone/>
          </a:pPr>
          <a:r>
            <a:rPr lang="en-US" sz="2000" kern="1200" dirty="0">
              <a:latin typeface="Arial" panose="020B0604020202020204" pitchFamily="34" charset="0"/>
              <a:cs typeface="Arial" panose="020B0604020202020204" pitchFamily="34" charset="0"/>
            </a:rPr>
            <a:t>Provision of additional capacity to develop sound Audit Response Plans to address Auditor General issues. </a:t>
          </a:r>
        </a:p>
      </dsp:txBody>
      <dsp:txXfrm>
        <a:off x="41123" y="86622"/>
        <a:ext cx="10495698" cy="760154"/>
      </dsp:txXfrm>
    </dsp:sp>
    <dsp:sp modelId="{AD759107-8C4A-407C-8A68-3694520AC940}">
      <dsp:nvSpPr>
        <dsp:cNvPr id="0" name=""/>
        <dsp:cNvSpPr/>
      </dsp:nvSpPr>
      <dsp:spPr>
        <a:xfrm>
          <a:off x="0" y="1017499"/>
          <a:ext cx="10577944"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ts val="0"/>
            </a:spcAft>
            <a:buNone/>
          </a:pPr>
          <a:r>
            <a:rPr lang="en-ZA" sz="2000" kern="1200" dirty="0">
              <a:latin typeface="Arial" panose="020B0604020202020204" pitchFamily="34" charset="0"/>
              <a:cs typeface="Arial" panose="020B0604020202020204" pitchFamily="34" charset="0"/>
            </a:rPr>
            <a:t>Monitoring Year-end preparations through the OPCA PCC.</a:t>
          </a:r>
          <a:endParaRPr lang="en-US" sz="2000" kern="1200" dirty="0">
            <a:latin typeface="Arial" panose="020B0604020202020204" pitchFamily="34" charset="0"/>
            <a:cs typeface="Arial" panose="020B0604020202020204" pitchFamily="34" charset="0"/>
          </a:endParaRPr>
        </a:p>
      </dsp:txBody>
      <dsp:txXfrm>
        <a:off x="41123" y="1058622"/>
        <a:ext cx="10495698" cy="760154"/>
      </dsp:txXfrm>
    </dsp:sp>
    <dsp:sp modelId="{2CF79B9A-B083-4718-A444-31DA1E19097D}">
      <dsp:nvSpPr>
        <dsp:cNvPr id="0" name=""/>
        <dsp:cNvSpPr/>
      </dsp:nvSpPr>
      <dsp:spPr>
        <a:xfrm>
          <a:off x="0" y="1989499"/>
          <a:ext cx="10577944"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ts val="0"/>
            </a:spcAft>
            <a:buNone/>
          </a:pPr>
          <a:r>
            <a:rPr lang="en-ZA" sz="2000" kern="1200" dirty="0">
              <a:latin typeface="Arial" panose="020B0604020202020204" pitchFamily="34" charset="0"/>
              <a:cs typeface="Arial" panose="020B0604020202020204" pitchFamily="34" charset="0"/>
            </a:rPr>
            <a:t>Review of accounting policies in targeted municipalities.</a:t>
          </a:r>
          <a:endParaRPr lang="en-US" sz="2000" kern="1200" dirty="0">
            <a:latin typeface="Arial" panose="020B0604020202020204" pitchFamily="34" charset="0"/>
            <a:cs typeface="Arial" panose="020B0604020202020204" pitchFamily="34" charset="0"/>
          </a:endParaRPr>
        </a:p>
      </dsp:txBody>
      <dsp:txXfrm>
        <a:off x="41123" y="2030622"/>
        <a:ext cx="10495698" cy="760154"/>
      </dsp:txXfrm>
    </dsp:sp>
    <dsp:sp modelId="{F4A40771-E6FC-4B90-9D6D-862D814E54A2}">
      <dsp:nvSpPr>
        <dsp:cNvPr id="0" name=""/>
        <dsp:cNvSpPr/>
      </dsp:nvSpPr>
      <dsp:spPr>
        <a:xfrm>
          <a:off x="0" y="2961499"/>
          <a:ext cx="10577944"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ts val="0"/>
            </a:spcAft>
            <a:buNone/>
          </a:pPr>
          <a:r>
            <a:rPr lang="en-ZA" sz="2000" kern="1200" dirty="0">
              <a:latin typeface="Arial" panose="020B0604020202020204" pitchFamily="34" charset="0"/>
              <a:cs typeface="Arial" panose="020B0604020202020204" pitchFamily="34" charset="0"/>
            </a:rPr>
            <a:t>High level  and in-depth </a:t>
          </a:r>
          <a:r>
            <a:rPr lang="en-US" sz="2000" kern="1200" dirty="0">
              <a:latin typeface="Arial" panose="020B0604020202020204" pitchFamily="34" charset="0"/>
              <a:cs typeface="Arial" panose="020B0604020202020204" pitchFamily="34" charset="0"/>
            </a:rPr>
            <a:t>technical reviews of the AFS and asset registers before submission to the AG in targeted municipalities.</a:t>
          </a:r>
        </a:p>
      </dsp:txBody>
      <dsp:txXfrm>
        <a:off x="41123" y="3002622"/>
        <a:ext cx="10495698" cy="760154"/>
      </dsp:txXfrm>
    </dsp:sp>
    <dsp:sp modelId="{F8F3F372-DCF5-470A-9147-F4E1818FE494}">
      <dsp:nvSpPr>
        <dsp:cNvPr id="0" name=""/>
        <dsp:cNvSpPr/>
      </dsp:nvSpPr>
      <dsp:spPr>
        <a:xfrm>
          <a:off x="0" y="3933499"/>
          <a:ext cx="10577944"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ts val="0"/>
            </a:spcAft>
            <a:buNone/>
          </a:pPr>
          <a:r>
            <a:rPr lang="en-US" sz="2000" kern="1200" dirty="0">
              <a:latin typeface="Arial" panose="020B0604020202020204" pitchFamily="34" charset="0"/>
              <a:cs typeface="Arial" panose="020B0604020202020204" pitchFamily="34" charset="0"/>
            </a:rPr>
            <a:t>Support to ensure complete and accurate service delivery reporting as it relates to Audit of </a:t>
          </a:r>
          <a:r>
            <a:rPr lang="en-US" sz="2000" kern="1200">
              <a:latin typeface="Arial" panose="020B0604020202020204" pitchFamily="34" charset="0"/>
              <a:cs typeface="Arial" panose="020B0604020202020204" pitchFamily="34" charset="0"/>
            </a:rPr>
            <a:t>Pre-Determined Objectives.</a:t>
          </a:r>
          <a:endParaRPr lang="en-US" sz="2000" kern="1200" dirty="0">
            <a:latin typeface="Arial" panose="020B0604020202020204" pitchFamily="34" charset="0"/>
            <a:cs typeface="Arial" panose="020B0604020202020204" pitchFamily="34" charset="0"/>
          </a:endParaRPr>
        </a:p>
      </dsp:txBody>
      <dsp:txXfrm>
        <a:off x="41123" y="3974622"/>
        <a:ext cx="10495698" cy="7601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4BEAB-2568-4943-B9C6-C1DD4A0FA633}">
      <dsp:nvSpPr>
        <dsp:cNvPr id="0" name=""/>
        <dsp:cNvSpPr/>
      </dsp:nvSpPr>
      <dsp:spPr>
        <a:xfrm>
          <a:off x="0" y="0"/>
          <a:ext cx="105853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A3782-06BA-4D07-B54F-4484EBF14333}">
      <dsp:nvSpPr>
        <dsp:cNvPr id="0" name=""/>
        <dsp:cNvSpPr/>
      </dsp:nvSpPr>
      <dsp:spPr>
        <a:xfrm>
          <a:off x="0" y="0"/>
          <a:ext cx="2117065" cy="483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baseline="0" dirty="0"/>
            <a:t>The Department cooperates with Gauteng Provincial Government on all monitoring and support initiatives. For example:</a:t>
          </a:r>
          <a:endParaRPr lang="en-ZA" sz="2500" kern="1200" dirty="0"/>
        </a:p>
      </dsp:txBody>
      <dsp:txXfrm>
        <a:off x="0" y="0"/>
        <a:ext cx="2117065" cy="4838018"/>
      </dsp:txXfrm>
    </dsp:sp>
    <dsp:sp modelId="{C110FA12-B25B-41BF-A915-8B50326373C4}">
      <dsp:nvSpPr>
        <dsp:cNvPr id="0" name=""/>
        <dsp:cNvSpPr/>
      </dsp:nvSpPr>
      <dsp:spPr>
        <a:xfrm>
          <a:off x="2275845" y="56872"/>
          <a:ext cx="8309481" cy="113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Revenue support: key focus on the implementation of the Government Debt strategy.</a:t>
          </a:r>
          <a:endParaRPr lang="en-ZA" sz="2900" kern="1200" dirty="0"/>
        </a:p>
      </dsp:txBody>
      <dsp:txXfrm>
        <a:off x="2275845" y="56872"/>
        <a:ext cx="8309481" cy="1137453"/>
      </dsp:txXfrm>
    </dsp:sp>
    <dsp:sp modelId="{CBB9FE3A-0F33-4697-9769-47F8A3B73C3B}">
      <dsp:nvSpPr>
        <dsp:cNvPr id="0" name=""/>
        <dsp:cNvSpPr/>
      </dsp:nvSpPr>
      <dsp:spPr>
        <a:xfrm>
          <a:off x="2117065" y="1194326"/>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A86808-366B-4C6E-B6BD-D447C32C65ED}">
      <dsp:nvSpPr>
        <dsp:cNvPr id="0" name=""/>
        <dsp:cNvSpPr/>
      </dsp:nvSpPr>
      <dsp:spPr>
        <a:xfrm>
          <a:off x="2275845" y="1251199"/>
          <a:ext cx="8309481" cy="113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Municipal Audit support.</a:t>
          </a:r>
          <a:endParaRPr lang="en-ZA" sz="2900" kern="1200"/>
        </a:p>
      </dsp:txBody>
      <dsp:txXfrm>
        <a:off x="2275845" y="1251199"/>
        <a:ext cx="8309481" cy="1137453"/>
      </dsp:txXfrm>
    </dsp:sp>
    <dsp:sp modelId="{838261B2-8980-41DD-AFC6-59781AE086DD}">
      <dsp:nvSpPr>
        <dsp:cNvPr id="0" name=""/>
        <dsp:cNvSpPr/>
      </dsp:nvSpPr>
      <dsp:spPr>
        <a:xfrm>
          <a:off x="2117065" y="2388653"/>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10B6F7-E898-4BD2-B79F-706429DC49C5}">
      <dsp:nvSpPr>
        <dsp:cNvPr id="0" name=""/>
        <dsp:cNvSpPr/>
      </dsp:nvSpPr>
      <dsp:spPr>
        <a:xfrm>
          <a:off x="2275845" y="2445525"/>
          <a:ext cx="8309481" cy="113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CAPEX war room.</a:t>
          </a:r>
          <a:endParaRPr lang="en-ZA" sz="2900" kern="1200"/>
        </a:p>
      </dsp:txBody>
      <dsp:txXfrm>
        <a:off x="2275845" y="2445525"/>
        <a:ext cx="8309481" cy="1137453"/>
      </dsp:txXfrm>
    </dsp:sp>
    <dsp:sp modelId="{F3FACFD5-F457-407A-8DCA-1AAB28C32679}">
      <dsp:nvSpPr>
        <dsp:cNvPr id="0" name=""/>
        <dsp:cNvSpPr/>
      </dsp:nvSpPr>
      <dsp:spPr>
        <a:xfrm>
          <a:off x="2117065" y="3582979"/>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EA2631-E634-446F-A643-71B618362E6C}">
      <dsp:nvSpPr>
        <dsp:cNvPr id="0" name=""/>
        <dsp:cNvSpPr/>
      </dsp:nvSpPr>
      <dsp:spPr>
        <a:xfrm>
          <a:off x="2275845" y="3639852"/>
          <a:ext cx="8309481" cy="113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CFO forum.</a:t>
          </a:r>
          <a:endParaRPr lang="en-ZA" sz="2900" kern="1200"/>
        </a:p>
      </dsp:txBody>
      <dsp:txXfrm>
        <a:off x="2275845" y="3639852"/>
        <a:ext cx="8309481" cy="1137453"/>
      </dsp:txXfrm>
    </dsp:sp>
    <dsp:sp modelId="{B3E28EF5-C3B7-4A1A-A76A-BFA0E81A3237}">
      <dsp:nvSpPr>
        <dsp:cNvPr id="0" name=""/>
        <dsp:cNvSpPr/>
      </dsp:nvSpPr>
      <dsp:spPr>
        <a:xfrm>
          <a:off x="2117065" y="4777306"/>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FB4E3-A98C-49EA-856D-CAA992064EFE}">
      <dsp:nvSpPr>
        <dsp:cNvPr id="0" name=""/>
        <dsp:cNvSpPr/>
      </dsp:nvSpPr>
      <dsp:spPr>
        <a:xfrm>
          <a:off x="860215" y="1222"/>
          <a:ext cx="1332044" cy="799226"/>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White Paper on Local Government, 1998</a:t>
          </a:r>
        </a:p>
      </dsp:txBody>
      <dsp:txXfrm>
        <a:off x="860215" y="1222"/>
        <a:ext cx="1332044" cy="799226"/>
      </dsp:txXfrm>
    </dsp:sp>
    <dsp:sp modelId="{70EF3580-4F58-470A-8E9F-DDBAB633F4EB}">
      <dsp:nvSpPr>
        <dsp:cNvPr id="0" name=""/>
        <dsp:cNvSpPr/>
      </dsp:nvSpPr>
      <dsp:spPr>
        <a:xfrm>
          <a:off x="2298277" y="223"/>
          <a:ext cx="1332044" cy="799226"/>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Municipal Systems Act 32 of 2000</a:t>
          </a:r>
        </a:p>
      </dsp:txBody>
      <dsp:txXfrm>
        <a:off x="2298277" y="223"/>
        <a:ext cx="1332044" cy="799226"/>
      </dsp:txXfrm>
    </dsp:sp>
    <dsp:sp modelId="{53C5DDC1-B8C9-4E05-A3B5-393DEB1097A4}">
      <dsp:nvSpPr>
        <dsp:cNvPr id="0" name=""/>
        <dsp:cNvSpPr/>
      </dsp:nvSpPr>
      <dsp:spPr>
        <a:xfrm>
          <a:off x="3647851" y="1222"/>
          <a:ext cx="1332044" cy="799226"/>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Local Government Structures Act 117 of 1998</a:t>
          </a:r>
        </a:p>
      </dsp:txBody>
      <dsp:txXfrm>
        <a:off x="3647851" y="1222"/>
        <a:ext cx="1332044" cy="799226"/>
      </dsp:txXfrm>
    </dsp:sp>
    <dsp:sp modelId="{EA3FBBFC-5F61-48BB-AB72-6517B44F13F2}">
      <dsp:nvSpPr>
        <dsp:cNvPr id="0" name=""/>
        <dsp:cNvSpPr/>
      </dsp:nvSpPr>
      <dsp:spPr>
        <a:xfrm>
          <a:off x="5048162" y="1222"/>
          <a:ext cx="1332044" cy="799226"/>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Municipal Finance Management Act, 2003</a:t>
          </a:r>
        </a:p>
      </dsp:txBody>
      <dsp:txXfrm>
        <a:off x="5048162" y="1222"/>
        <a:ext cx="1332044" cy="799226"/>
      </dsp:txXfrm>
    </dsp:sp>
    <dsp:sp modelId="{F649C5C0-47EE-47D6-8E39-0CC4B68161F4}">
      <dsp:nvSpPr>
        <dsp:cNvPr id="0" name=""/>
        <dsp:cNvSpPr/>
      </dsp:nvSpPr>
      <dsp:spPr>
        <a:xfrm>
          <a:off x="6448474" y="1222"/>
          <a:ext cx="1332044" cy="799226"/>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Intergovernmental Relations Framework Act 13 of 2005</a:t>
          </a:r>
        </a:p>
      </dsp:txBody>
      <dsp:txXfrm>
        <a:off x="6448474" y="1222"/>
        <a:ext cx="1332044" cy="799226"/>
      </dsp:txXfrm>
    </dsp:sp>
    <dsp:sp modelId="{00CD4530-4AF0-43A8-8DED-9B7A401FF976}">
      <dsp:nvSpPr>
        <dsp:cNvPr id="0" name=""/>
        <dsp:cNvSpPr/>
      </dsp:nvSpPr>
      <dsp:spPr>
        <a:xfrm>
          <a:off x="7864397" y="0"/>
          <a:ext cx="1611773" cy="799226"/>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Traditional Leadership and Governance Framework Act No. 41 of 2003</a:t>
          </a:r>
        </a:p>
      </dsp:txBody>
      <dsp:txXfrm>
        <a:off x="7864397" y="0"/>
        <a:ext cx="1611773" cy="799226"/>
      </dsp:txXfrm>
    </dsp:sp>
    <dsp:sp modelId="{ECA0A687-1876-41A3-9AE7-91D639977DB4}">
      <dsp:nvSpPr>
        <dsp:cNvPr id="0" name=""/>
        <dsp:cNvSpPr/>
      </dsp:nvSpPr>
      <dsp:spPr>
        <a:xfrm>
          <a:off x="2635497" y="933653"/>
          <a:ext cx="1611773" cy="799226"/>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Municipal Property Rates Act (No. 6 of 2004)</a:t>
          </a:r>
        </a:p>
      </dsp:txBody>
      <dsp:txXfrm>
        <a:off x="2635497" y="933653"/>
        <a:ext cx="1611773" cy="799226"/>
      </dsp:txXfrm>
    </dsp:sp>
    <dsp:sp modelId="{A1E82E3A-C4D3-4D69-BC16-76957B545760}">
      <dsp:nvSpPr>
        <dsp:cNvPr id="0" name=""/>
        <dsp:cNvSpPr/>
      </dsp:nvSpPr>
      <dsp:spPr>
        <a:xfrm>
          <a:off x="4380475" y="933653"/>
          <a:ext cx="1611773" cy="799226"/>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Disaster Management Act (No. 57 of 2002)</a:t>
          </a:r>
        </a:p>
      </dsp:txBody>
      <dsp:txXfrm>
        <a:off x="4380475" y="933653"/>
        <a:ext cx="1611773" cy="799226"/>
      </dsp:txXfrm>
    </dsp:sp>
    <dsp:sp modelId="{7C4AB188-9C65-4025-AD75-A9D07858A8F7}">
      <dsp:nvSpPr>
        <dsp:cNvPr id="0" name=""/>
        <dsp:cNvSpPr/>
      </dsp:nvSpPr>
      <dsp:spPr>
        <a:xfrm>
          <a:off x="6164416" y="933653"/>
          <a:ext cx="1611773" cy="799226"/>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a:ea typeface="+mn-ea"/>
              <a:cs typeface="+mn-cs"/>
            </a:rPr>
            <a:t>Municipal Demarcation Act (No. 27 of 1998)</a:t>
          </a:r>
        </a:p>
      </dsp:txBody>
      <dsp:txXfrm>
        <a:off x="6164416" y="933653"/>
        <a:ext cx="1611773" cy="799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7643-2066-43CF-BA66-7C68AA0CA661}">
      <dsp:nvSpPr>
        <dsp:cNvPr id="0" name=""/>
        <dsp:cNvSpPr/>
      </dsp:nvSpPr>
      <dsp:spPr>
        <a:xfrm>
          <a:off x="0" y="366143"/>
          <a:ext cx="3002935" cy="180176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People development: </a:t>
          </a:r>
        </a:p>
        <a:p>
          <a:pPr marL="0" lvl="0" indent="0" algn="ctr" defTabSz="800100">
            <a:lnSpc>
              <a:spcPct val="90000"/>
            </a:lnSpc>
            <a:spcBef>
              <a:spcPct val="0"/>
            </a:spcBef>
            <a:spcAft>
              <a:spcPct val="35000"/>
            </a:spcAft>
            <a:buNone/>
          </a:pPr>
          <a:r>
            <a:rPr lang="en-US" sz="1600" b="0" kern="1200" dirty="0"/>
            <a:t>Poverty levels, unemployment, child and women headed households, youth, culture, health </a:t>
          </a:r>
          <a:endParaRPr lang="en-ZA" sz="1600" b="0" kern="1200" dirty="0"/>
        </a:p>
      </dsp:txBody>
      <dsp:txXfrm>
        <a:off x="0" y="366143"/>
        <a:ext cx="3002935" cy="1801761"/>
      </dsp:txXfrm>
    </dsp:sp>
    <dsp:sp modelId="{BDC8453F-BCBF-4C97-BE88-D25587AA340F}">
      <dsp:nvSpPr>
        <dsp:cNvPr id="0" name=""/>
        <dsp:cNvSpPr/>
      </dsp:nvSpPr>
      <dsp:spPr>
        <a:xfrm>
          <a:off x="3303229" y="366143"/>
          <a:ext cx="3002935" cy="180176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Economic positioning: </a:t>
          </a:r>
        </a:p>
        <a:p>
          <a:pPr marL="0" lvl="0" indent="0" algn="ctr" defTabSz="800100">
            <a:lnSpc>
              <a:spcPct val="90000"/>
            </a:lnSpc>
            <a:spcBef>
              <a:spcPct val="0"/>
            </a:spcBef>
            <a:spcAft>
              <a:spcPct val="35000"/>
            </a:spcAft>
            <a:buNone/>
          </a:pPr>
          <a:r>
            <a:rPr lang="en-US" sz="1600" b="0" kern="1200" dirty="0"/>
            <a:t>Economic performance, diversification, beneficiation, comparative advantages, green economy  </a:t>
          </a:r>
          <a:endParaRPr lang="en-ZA" sz="1600" b="0" kern="1200" dirty="0"/>
        </a:p>
      </dsp:txBody>
      <dsp:txXfrm>
        <a:off x="3303229" y="366143"/>
        <a:ext cx="3002935" cy="1801761"/>
      </dsp:txXfrm>
    </dsp:sp>
    <dsp:sp modelId="{F4D95425-9B37-4903-937B-56D36FF1C11D}">
      <dsp:nvSpPr>
        <dsp:cNvPr id="0" name=""/>
        <dsp:cNvSpPr/>
      </dsp:nvSpPr>
      <dsp:spPr>
        <a:xfrm>
          <a:off x="6606458" y="366143"/>
          <a:ext cx="3002935" cy="180176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Integrated service provisioning: </a:t>
          </a:r>
        </a:p>
        <a:p>
          <a:pPr marL="0" lvl="0" indent="0" algn="ctr" defTabSz="800100">
            <a:lnSpc>
              <a:spcPct val="90000"/>
            </a:lnSpc>
            <a:spcBef>
              <a:spcPct val="0"/>
            </a:spcBef>
            <a:spcAft>
              <a:spcPct val="35000"/>
            </a:spcAft>
            <a:buNone/>
          </a:pPr>
          <a:r>
            <a:rPr lang="en-US" sz="1600" b="0" kern="1200" dirty="0"/>
            <a:t>Integrated  and sustainable service delivery, 4IR, innovation </a:t>
          </a:r>
          <a:endParaRPr lang="en-ZA" sz="1600" b="0" kern="1200" dirty="0"/>
        </a:p>
      </dsp:txBody>
      <dsp:txXfrm>
        <a:off x="6606458" y="366143"/>
        <a:ext cx="3002935" cy="1801761"/>
      </dsp:txXfrm>
    </dsp:sp>
    <dsp:sp modelId="{0A443A68-42E0-4B08-8FED-5BFEF4E32CC4}">
      <dsp:nvSpPr>
        <dsp:cNvPr id="0" name=""/>
        <dsp:cNvSpPr/>
      </dsp:nvSpPr>
      <dsp:spPr>
        <a:xfrm>
          <a:off x="0" y="2468198"/>
          <a:ext cx="3002935" cy="180176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t>Spatial Restructuring and Environmental Sustainability:</a:t>
          </a:r>
        </a:p>
        <a:p>
          <a:pPr marL="0" lvl="0" indent="0" algn="ctr" defTabSz="800100">
            <a:lnSpc>
              <a:spcPct val="90000"/>
            </a:lnSpc>
            <a:spcBef>
              <a:spcPct val="0"/>
            </a:spcBef>
            <a:spcAft>
              <a:spcPct val="35000"/>
            </a:spcAft>
            <a:buNone/>
          </a:pPr>
          <a:r>
            <a:rPr lang="en-US" sz="1600" b="0" i="0" kern="1200" dirty="0"/>
            <a:t>Spatial integration, human settlements, climate change</a:t>
          </a:r>
          <a:endParaRPr lang="en-ZA" sz="1600" b="0" i="0" kern="1200" dirty="0"/>
        </a:p>
      </dsp:txBody>
      <dsp:txXfrm>
        <a:off x="0" y="2468198"/>
        <a:ext cx="3002935" cy="1801761"/>
      </dsp:txXfrm>
    </dsp:sp>
    <dsp:sp modelId="{C8D2C44D-FF24-45E4-A01E-7A4B3A2E4572}">
      <dsp:nvSpPr>
        <dsp:cNvPr id="0" name=""/>
        <dsp:cNvSpPr/>
      </dsp:nvSpPr>
      <dsp:spPr>
        <a:xfrm>
          <a:off x="3303229" y="2468198"/>
          <a:ext cx="3002935" cy="180176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Infrastructure engineering:</a:t>
          </a:r>
        </a:p>
        <a:p>
          <a:pPr marL="0" lvl="0" indent="0" algn="ctr" defTabSz="800100">
            <a:lnSpc>
              <a:spcPct val="90000"/>
            </a:lnSpc>
            <a:spcBef>
              <a:spcPct val="0"/>
            </a:spcBef>
            <a:spcAft>
              <a:spcPct val="35000"/>
            </a:spcAft>
            <a:buNone/>
          </a:pPr>
          <a:r>
            <a:rPr lang="en-US" sz="1600" b="0" kern="1200" dirty="0"/>
            <a:t>Integrated infrastructure delivery, human settlements, water, sanitation, electricity, waste management   </a:t>
          </a:r>
          <a:endParaRPr lang="en-ZA" sz="1600" b="0" kern="1200" dirty="0"/>
        </a:p>
      </dsp:txBody>
      <dsp:txXfrm>
        <a:off x="3303229" y="2468198"/>
        <a:ext cx="3002935" cy="1801761"/>
      </dsp:txXfrm>
    </dsp:sp>
    <dsp:sp modelId="{8B5CE556-1D06-456D-8C01-B12FA1E6384A}">
      <dsp:nvSpPr>
        <dsp:cNvPr id="0" name=""/>
        <dsp:cNvSpPr/>
      </dsp:nvSpPr>
      <dsp:spPr>
        <a:xfrm>
          <a:off x="6606458" y="2468198"/>
          <a:ext cx="3002935" cy="180176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Governance:</a:t>
          </a:r>
        </a:p>
        <a:p>
          <a:pPr marL="0" lvl="0" indent="0" algn="ctr" defTabSz="800100">
            <a:lnSpc>
              <a:spcPct val="90000"/>
            </a:lnSpc>
            <a:spcBef>
              <a:spcPct val="0"/>
            </a:spcBef>
            <a:spcAft>
              <a:spcPct val="35000"/>
            </a:spcAft>
            <a:buNone/>
          </a:pPr>
          <a:r>
            <a:rPr lang="en-US" sz="1600" b="0" kern="1200" dirty="0">
              <a:latin typeface="+mn-lt"/>
            </a:rPr>
            <a:t>Accountability, audit performance, financial performance, vacancies, ward committees, stability of the administration </a:t>
          </a:r>
          <a:endParaRPr lang="en-ZA" sz="1600" b="0" kern="1200" dirty="0">
            <a:latin typeface="+mn-lt"/>
          </a:endParaRPr>
        </a:p>
      </dsp:txBody>
      <dsp:txXfrm>
        <a:off x="6606458" y="2468198"/>
        <a:ext cx="3002935" cy="18017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3D575-93E9-40B8-A7DD-E93F6775B1E8}">
      <dsp:nvSpPr>
        <dsp:cNvPr id="0" name=""/>
        <dsp:cNvSpPr/>
      </dsp:nvSpPr>
      <dsp:spPr>
        <a:xfrm rot="10800000">
          <a:off x="686500" y="3197"/>
          <a:ext cx="9212326" cy="98694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16" tIns="72390" rIns="135128" bIns="72390" numCol="1" spcCol="1270" anchor="ctr" anchorCtr="0">
          <a:noAutofit/>
        </a:bodyPr>
        <a:lstStyle/>
        <a:p>
          <a:pPr marL="0" lvl="0" indent="0" algn="ctr" defTabSz="844550">
            <a:lnSpc>
              <a:spcPct val="90000"/>
            </a:lnSpc>
            <a:spcBef>
              <a:spcPct val="0"/>
            </a:spcBef>
            <a:spcAft>
              <a:spcPct val="35000"/>
            </a:spcAft>
            <a:buNone/>
          </a:pPr>
          <a:r>
            <a:rPr lang="en-ZA" sz="1900" b="1" kern="1200" baseline="0" dirty="0"/>
            <a:t>According to the MFMA Section 32 (4) The accounting officer must promptly inform the mayor, the MEC for local government in the province and the Auditor-General, in writing, of—</a:t>
          </a:r>
          <a:endParaRPr lang="en-ZA" sz="1900" kern="1200" dirty="0"/>
        </a:p>
      </dsp:txBody>
      <dsp:txXfrm rot="10800000">
        <a:off x="933237" y="3197"/>
        <a:ext cx="8965589" cy="986947"/>
      </dsp:txXfrm>
    </dsp:sp>
    <dsp:sp modelId="{56129CB3-A1E9-4F26-AC7F-94E367D13ECE}">
      <dsp:nvSpPr>
        <dsp:cNvPr id="0" name=""/>
        <dsp:cNvSpPr/>
      </dsp:nvSpPr>
      <dsp:spPr>
        <a:xfrm>
          <a:off x="55447" y="39329"/>
          <a:ext cx="986947" cy="986947"/>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CE6BDC-6F3B-4D42-8815-7715A84B9623}">
      <dsp:nvSpPr>
        <dsp:cNvPr id="0" name=""/>
        <dsp:cNvSpPr/>
      </dsp:nvSpPr>
      <dsp:spPr>
        <a:xfrm rot="10800000">
          <a:off x="690899" y="1284756"/>
          <a:ext cx="9203527" cy="986947"/>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16" tIns="72390" rIns="135128" bIns="72390" numCol="1" spcCol="1270" anchor="ctr" anchorCtr="0">
          <a:noAutofit/>
        </a:bodyPr>
        <a:lstStyle/>
        <a:p>
          <a:pPr marL="0" lvl="0" indent="0" algn="ctr" defTabSz="844550">
            <a:lnSpc>
              <a:spcPct val="90000"/>
            </a:lnSpc>
            <a:spcBef>
              <a:spcPct val="0"/>
            </a:spcBef>
            <a:spcAft>
              <a:spcPct val="35000"/>
            </a:spcAft>
            <a:buNone/>
          </a:pPr>
          <a:r>
            <a:rPr lang="en-ZA" sz="1900" b="1" i="1" kern="1200" baseline="0" dirty="0"/>
            <a:t>(a) </a:t>
          </a:r>
          <a:r>
            <a:rPr lang="en-ZA" sz="1900" b="1" kern="1200" baseline="0" dirty="0"/>
            <a:t>any unauthorised, irregular or fruitless and wasteful expenditure incurred by the municipality;</a:t>
          </a:r>
          <a:endParaRPr lang="en-ZA" sz="1900" kern="1200" dirty="0"/>
        </a:p>
      </dsp:txBody>
      <dsp:txXfrm rot="10800000">
        <a:off x="937636" y="1284756"/>
        <a:ext cx="8956790" cy="986947"/>
      </dsp:txXfrm>
    </dsp:sp>
    <dsp:sp modelId="{5F4283EF-1C49-495E-98D5-404DDBF0338F}">
      <dsp:nvSpPr>
        <dsp:cNvPr id="0" name=""/>
        <dsp:cNvSpPr/>
      </dsp:nvSpPr>
      <dsp:spPr>
        <a:xfrm>
          <a:off x="45617" y="1274926"/>
          <a:ext cx="986947" cy="986947"/>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55293E-5AB2-4225-81A9-5025E44E042B}">
      <dsp:nvSpPr>
        <dsp:cNvPr id="0" name=""/>
        <dsp:cNvSpPr/>
      </dsp:nvSpPr>
      <dsp:spPr>
        <a:xfrm rot="10800000">
          <a:off x="642856" y="2566314"/>
          <a:ext cx="9299613" cy="986947"/>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16" tIns="72390" rIns="135128" bIns="72390" numCol="1" spcCol="1270" anchor="ctr" anchorCtr="0">
          <a:noAutofit/>
        </a:bodyPr>
        <a:lstStyle/>
        <a:p>
          <a:pPr marL="0" lvl="0" indent="0" algn="ctr" defTabSz="844550">
            <a:lnSpc>
              <a:spcPct val="90000"/>
            </a:lnSpc>
            <a:spcBef>
              <a:spcPct val="0"/>
            </a:spcBef>
            <a:spcAft>
              <a:spcPct val="35000"/>
            </a:spcAft>
            <a:buNone/>
          </a:pPr>
          <a:r>
            <a:rPr lang="en-ZA" sz="1900" b="1" i="1" kern="1200" baseline="0" dirty="0"/>
            <a:t>(b) </a:t>
          </a:r>
          <a:r>
            <a:rPr lang="en-ZA" sz="1900" b="1" kern="1200" baseline="0" dirty="0"/>
            <a:t>whether any person is responsible or under investigation for such unauthorised, irregular or fruitless and wasteful expenditure; and</a:t>
          </a:r>
          <a:endParaRPr lang="en-ZA" sz="1900" kern="1200" dirty="0"/>
        </a:p>
      </dsp:txBody>
      <dsp:txXfrm rot="10800000">
        <a:off x="889593" y="2566314"/>
        <a:ext cx="9052876" cy="986947"/>
      </dsp:txXfrm>
    </dsp:sp>
    <dsp:sp modelId="{D3373C88-46A4-43FD-AAD3-99695FDCEE4F}">
      <dsp:nvSpPr>
        <dsp:cNvPr id="0" name=""/>
        <dsp:cNvSpPr/>
      </dsp:nvSpPr>
      <dsp:spPr>
        <a:xfrm>
          <a:off x="60372" y="2526984"/>
          <a:ext cx="986947" cy="986947"/>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4DC551-0B6D-42BF-A146-1867EAF5AF21}">
      <dsp:nvSpPr>
        <dsp:cNvPr id="0" name=""/>
        <dsp:cNvSpPr/>
      </dsp:nvSpPr>
      <dsp:spPr>
        <a:xfrm rot="10800000">
          <a:off x="711066" y="3709582"/>
          <a:ext cx="9212326" cy="98694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5216" tIns="72390" rIns="135128" bIns="72390" numCol="1" spcCol="1270" anchor="t" anchorCtr="0">
          <a:noAutofit/>
        </a:bodyPr>
        <a:lstStyle/>
        <a:p>
          <a:pPr marL="0" lvl="0" indent="0" algn="l" defTabSz="844550">
            <a:lnSpc>
              <a:spcPct val="90000"/>
            </a:lnSpc>
            <a:spcBef>
              <a:spcPct val="0"/>
            </a:spcBef>
            <a:spcAft>
              <a:spcPct val="35000"/>
            </a:spcAft>
            <a:buNone/>
          </a:pPr>
          <a:r>
            <a:rPr lang="en-ZA" sz="1900" b="1" i="1" kern="1200" baseline="0" dirty="0"/>
            <a:t>(c) </a:t>
          </a:r>
          <a:r>
            <a:rPr lang="en-ZA" sz="1900" b="1" kern="1200" baseline="0" dirty="0"/>
            <a:t>the steps that have been taken—</a:t>
          </a:r>
          <a:endParaRPr lang="en-ZA" sz="1900" kern="1200" dirty="0"/>
        </a:p>
        <a:p>
          <a:pPr marL="114300" lvl="1" indent="-114300" algn="l" defTabSz="666750">
            <a:lnSpc>
              <a:spcPct val="90000"/>
            </a:lnSpc>
            <a:spcBef>
              <a:spcPct val="0"/>
            </a:spcBef>
            <a:spcAft>
              <a:spcPct val="15000"/>
            </a:spcAft>
            <a:buChar char="•"/>
          </a:pPr>
          <a:r>
            <a:rPr lang="en-ZA" sz="1500" kern="1200" dirty="0"/>
            <a:t>(</a:t>
          </a:r>
          <a:r>
            <a:rPr lang="en-ZA" sz="1500" kern="1200" dirty="0" err="1"/>
            <a:t>i</a:t>
          </a:r>
          <a:r>
            <a:rPr lang="en-ZA" sz="1500" kern="1200" dirty="0"/>
            <a:t>) to recover or rectify such expenditure; and</a:t>
          </a:r>
        </a:p>
        <a:p>
          <a:pPr marL="114300" lvl="1" indent="-114300" algn="l" defTabSz="666750">
            <a:lnSpc>
              <a:spcPct val="90000"/>
            </a:lnSpc>
            <a:spcBef>
              <a:spcPct val="0"/>
            </a:spcBef>
            <a:spcAft>
              <a:spcPct val="15000"/>
            </a:spcAft>
            <a:buChar char="•"/>
          </a:pPr>
          <a:r>
            <a:rPr lang="en-ZA" sz="1500" kern="1200"/>
            <a:t>(ii) to prevent a recurrence of such expenditure.</a:t>
          </a:r>
        </a:p>
      </dsp:txBody>
      <dsp:txXfrm rot="10800000">
        <a:off x="957803" y="3709582"/>
        <a:ext cx="8965589" cy="986947"/>
      </dsp:txXfrm>
    </dsp:sp>
    <dsp:sp modelId="{D3B29DA5-3718-4726-BEBF-730E0B5AAC6C}">
      <dsp:nvSpPr>
        <dsp:cNvPr id="0" name=""/>
        <dsp:cNvSpPr/>
      </dsp:nvSpPr>
      <dsp:spPr>
        <a:xfrm>
          <a:off x="55447" y="3590516"/>
          <a:ext cx="986947" cy="986947"/>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057FE-B5BD-4E3E-9754-514A32A2C05C}">
      <dsp:nvSpPr>
        <dsp:cNvPr id="0" name=""/>
        <dsp:cNvSpPr/>
      </dsp:nvSpPr>
      <dsp:spPr>
        <a:xfrm rot="5400000">
          <a:off x="4878041" y="-968295"/>
          <a:ext cx="4639961" cy="677460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ts val="0"/>
            </a:spcAft>
            <a:buChar char="•"/>
          </a:pPr>
          <a:r>
            <a:rPr lang="en-US" sz="1800" b="1" i="1" kern="1200" baseline="0" dirty="0"/>
            <a:t>“A municipality must address any issues raised by the Auditor-General in an audit report. The mayor of a municipality must ensure compliance by the municipality, with this subsection; </a:t>
          </a:r>
          <a:endParaRPr lang="en-ZA" sz="1800" kern="1200" dirty="0"/>
        </a:p>
        <a:p>
          <a:pPr marL="171450" lvl="1" indent="-171450" algn="just" defTabSz="800100">
            <a:lnSpc>
              <a:spcPct val="90000"/>
            </a:lnSpc>
            <a:spcBef>
              <a:spcPct val="0"/>
            </a:spcBef>
            <a:spcAft>
              <a:spcPts val="0"/>
            </a:spcAft>
            <a:buChar char="•"/>
          </a:pPr>
          <a:endParaRPr lang="en-ZA" sz="1800" kern="1200" dirty="0"/>
        </a:p>
        <a:p>
          <a:pPr marL="171450" lvl="1" indent="-171450" algn="just" defTabSz="800100">
            <a:lnSpc>
              <a:spcPct val="90000"/>
            </a:lnSpc>
            <a:spcBef>
              <a:spcPct val="0"/>
            </a:spcBef>
            <a:spcAft>
              <a:spcPts val="0"/>
            </a:spcAft>
            <a:buChar char="•"/>
          </a:pPr>
          <a:r>
            <a:rPr lang="en-US" sz="1800" b="1" i="1" kern="1200" baseline="0" dirty="0"/>
            <a:t>The MEC for local government in the province must-(a) assess all annual financial Statements of municipalities in the province and the audit reports on such statements and any responses of municipalities to such audit reports, and </a:t>
          </a:r>
          <a:endParaRPr lang="en-ZA" sz="1800" kern="1200" dirty="0"/>
        </a:p>
        <a:p>
          <a:pPr marL="171450" lvl="1" indent="-171450" algn="just" defTabSz="800100">
            <a:lnSpc>
              <a:spcPct val="90000"/>
            </a:lnSpc>
            <a:spcBef>
              <a:spcPct val="0"/>
            </a:spcBef>
            <a:spcAft>
              <a:spcPts val="0"/>
            </a:spcAft>
            <a:buChar char="•"/>
          </a:pPr>
          <a:endParaRPr lang="en-ZA" sz="1800" kern="1200" dirty="0"/>
        </a:p>
        <a:p>
          <a:pPr marL="342900" lvl="2" indent="-171450" algn="just" defTabSz="800100">
            <a:lnSpc>
              <a:spcPct val="90000"/>
            </a:lnSpc>
            <a:spcBef>
              <a:spcPct val="0"/>
            </a:spcBef>
            <a:spcAft>
              <a:spcPts val="0"/>
            </a:spcAft>
            <a:buFont typeface="Wingdings" panose="05000000000000000000" pitchFamily="2" charset="2"/>
            <a:buChar char="q"/>
          </a:pPr>
          <a:r>
            <a:rPr lang="en-US" sz="1800" i="1" kern="1200" dirty="0"/>
            <a:t>Determine whether municipalities have adequately addressed any issues raised by the Auditor-General in audit reports; and </a:t>
          </a:r>
          <a:endParaRPr lang="en-ZA" sz="1800" kern="1200" dirty="0"/>
        </a:p>
        <a:p>
          <a:pPr marL="342900" lvl="2" indent="-171450" algn="just" defTabSz="800100">
            <a:lnSpc>
              <a:spcPct val="90000"/>
            </a:lnSpc>
            <a:spcBef>
              <a:spcPct val="0"/>
            </a:spcBef>
            <a:spcAft>
              <a:spcPts val="0"/>
            </a:spcAft>
            <a:buFont typeface="Wingdings" panose="05000000000000000000" pitchFamily="2" charset="2"/>
            <a:buChar char="q"/>
          </a:pPr>
          <a:r>
            <a:rPr lang="en-US" sz="1800" i="1" kern="1200" dirty="0"/>
            <a:t>Report to the provincial legislature any omission by a municipality to adequately address those issues within 60 days”.</a:t>
          </a:r>
          <a:r>
            <a:rPr lang="en-US" sz="1800" kern="1200" dirty="0"/>
            <a:t> </a:t>
          </a:r>
          <a:endParaRPr lang="en-ZA" sz="1800" kern="1200" dirty="0"/>
        </a:p>
      </dsp:txBody>
      <dsp:txXfrm rot="-5400000">
        <a:off x="3810717" y="325533"/>
        <a:ext cx="6548105" cy="4186953"/>
      </dsp:txXfrm>
    </dsp:sp>
    <dsp:sp modelId="{04D639B3-08F1-44E9-AD33-1233A37FC3D4}">
      <dsp:nvSpPr>
        <dsp:cNvPr id="0" name=""/>
        <dsp:cNvSpPr/>
      </dsp:nvSpPr>
      <dsp:spPr>
        <a:xfrm>
          <a:off x="0" y="0"/>
          <a:ext cx="3810717" cy="48332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US" sz="5600" b="1" i="1" kern="1200" baseline="0" dirty="0"/>
            <a:t>Section 131 of the MFMA states that:</a:t>
          </a:r>
          <a:endParaRPr lang="en-ZA" sz="5600" kern="1200" dirty="0"/>
        </a:p>
      </dsp:txBody>
      <dsp:txXfrm>
        <a:off x="186024" y="186024"/>
        <a:ext cx="3438669" cy="44612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CEF1D-C741-4387-9B2A-6021FBD08290}">
      <dsp:nvSpPr>
        <dsp:cNvPr id="0" name=""/>
        <dsp:cNvSpPr/>
      </dsp:nvSpPr>
      <dsp:spPr>
        <a:xfrm>
          <a:off x="0" y="108397"/>
          <a:ext cx="10585327" cy="10746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ZA" sz="1700" b="0" kern="1200" baseline="0"/>
            <a:t>The project is designed to assist municipalities to put controls in place for the identification, prevention and reporting of </a:t>
          </a:r>
          <a:r>
            <a:rPr lang="en-US" sz="1700" b="0" kern="1200" baseline="0"/>
            <a:t>unauthorised, irregular, fruitless and wasteful expenditure. </a:t>
          </a:r>
          <a:r>
            <a:rPr lang="en-ZA" sz="1700" b="0" kern="1200" baseline="0"/>
            <a:t>The initiative entails assessing the state of controls in the municipal finance environment and developing plans to address the gaps identified in the assessment report. Areas addressed are:</a:t>
          </a:r>
          <a:endParaRPr lang="en-ZA" sz="1700" kern="1200"/>
        </a:p>
      </dsp:txBody>
      <dsp:txXfrm>
        <a:off x="0" y="108397"/>
        <a:ext cx="10585327" cy="1074682"/>
      </dsp:txXfrm>
    </dsp:sp>
    <dsp:sp modelId="{8C21CB3F-93D9-46E8-BE8B-2F7569FA6EDC}">
      <dsp:nvSpPr>
        <dsp:cNvPr id="0" name=""/>
        <dsp:cNvSpPr/>
      </dsp:nvSpPr>
      <dsp:spPr>
        <a:xfrm>
          <a:off x="0" y="1183080"/>
          <a:ext cx="10585327" cy="35465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b="0" kern="1200" baseline="0" dirty="0"/>
            <a:t>Processes in place to identify, prevent, reduce and report on </a:t>
          </a:r>
          <a:r>
            <a:rPr lang="en-US" sz="1700" b="0" kern="1200" baseline="0" dirty="0" err="1"/>
            <a:t>unauthorised</a:t>
          </a:r>
          <a:r>
            <a:rPr lang="en-US" sz="1700" b="0" kern="1200" baseline="0" dirty="0"/>
            <a:t>, irregular, fruitless and wasteful expenditure. These include policies, Standard Operating Procedures, UIF&amp;W registers and reports (</a:t>
          </a:r>
          <a:r>
            <a:rPr lang="en-GB" sz="1700" b="0" kern="1200" baseline="0" dirty="0"/>
            <a:t>to ensure completeness, accuracy and fair presentation) </a:t>
          </a:r>
          <a:r>
            <a:rPr lang="en-US" sz="1700" b="0" kern="1200" baseline="0" dirty="0"/>
            <a:t>and any innovative tools that will assist in strengthening the control environment.</a:t>
          </a:r>
          <a:endParaRPr lang="en-ZA" sz="1700" kern="1200" dirty="0"/>
        </a:p>
        <a:p>
          <a:pPr marL="171450" lvl="1" indent="-171450" algn="l" defTabSz="755650">
            <a:lnSpc>
              <a:spcPct val="90000"/>
            </a:lnSpc>
            <a:spcBef>
              <a:spcPct val="0"/>
            </a:spcBef>
            <a:spcAft>
              <a:spcPct val="15000"/>
            </a:spcAft>
            <a:buChar char="•"/>
          </a:pPr>
          <a:r>
            <a:rPr lang="en-ZA" sz="1700" b="0" kern="1200" baseline="0"/>
            <a:t>Development of the UIF&amp;W Expenditure Reduction Strategy in compliance with the National Treasury circular 68.</a:t>
          </a:r>
          <a:endParaRPr lang="en-ZA" sz="1700" kern="1200"/>
        </a:p>
        <a:p>
          <a:pPr marL="171450" lvl="1" indent="-171450" algn="l" defTabSz="755650">
            <a:lnSpc>
              <a:spcPct val="90000"/>
            </a:lnSpc>
            <a:spcBef>
              <a:spcPct val="0"/>
            </a:spcBef>
            <a:spcAft>
              <a:spcPct val="15000"/>
            </a:spcAft>
            <a:buChar char="•"/>
          </a:pPr>
          <a:r>
            <a:rPr lang="en-GB" sz="1700" b="0" kern="1200" baseline="0" dirty="0"/>
            <a:t>Municipal financial management processes and procedures.</a:t>
          </a:r>
          <a:endParaRPr lang="en-ZA" sz="1700" kern="1200" dirty="0"/>
        </a:p>
        <a:p>
          <a:pPr marL="171450" lvl="1" indent="-171450" algn="l" defTabSz="755650">
            <a:lnSpc>
              <a:spcPct val="90000"/>
            </a:lnSpc>
            <a:spcBef>
              <a:spcPct val="0"/>
            </a:spcBef>
            <a:spcAft>
              <a:spcPct val="15000"/>
            </a:spcAft>
            <a:buChar char="•"/>
          </a:pPr>
          <a:r>
            <a:rPr lang="en-GB" sz="1700" b="0" kern="1200" baseline="0" dirty="0"/>
            <a:t>Municipal Audit Outcomes in order to address material findings in the area of </a:t>
          </a:r>
          <a:r>
            <a:rPr lang="en-US" sz="1700" b="0" kern="1200" baseline="0" dirty="0" err="1"/>
            <a:t>unauthorised</a:t>
          </a:r>
          <a:r>
            <a:rPr lang="en-US" sz="1700" b="0" kern="1200" baseline="0" dirty="0"/>
            <a:t>, irregular, fruitless and wasteful expenditure in order to</a:t>
          </a:r>
          <a:r>
            <a:rPr lang="en-GB" sz="1700" b="0" kern="1200" baseline="0" dirty="0"/>
            <a:t> improve the areas of qualification raised by the Auditor General.</a:t>
          </a:r>
          <a:endParaRPr lang="en-ZA" sz="1700" kern="1200" dirty="0"/>
        </a:p>
        <a:p>
          <a:pPr marL="171450" lvl="1" indent="-171450" algn="l" defTabSz="755650">
            <a:lnSpc>
              <a:spcPct val="90000"/>
            </a:lnSpc>
            <a:spcBef>
              <a:spcPct val="0"/>
            </a:spcBef>
            <a:spcAft>
              <a:spcPct val="15000"/>
            </a:spcAft>
            <a:buChar char="•"/>
          </a:pPr>
          <a:r>
            <a:rPr lang="en-GB" sz="1700" b="0" kern="1200" baseline="0"/>
            <a:t>Support and strengthen the municipal capability to implement consequence management and recoveries through supporting Municipal Public Accounts Committees. </a:t>
          </a:r>
          <a:endParaRPr lang="en-ZA" sz="1700" kern="1200"/>
        </a:p>
        <a:p>
          <a:pPr marL="171450" lvl="1" indent="-171450" algn="l" defTabSz="755650">
            <a:lnSpc>
              <a:spcPct val="90000"/>
            </a:lnSpc>
            <a:spcBef>
              <a:spcPct val="0"/>
            </a:spcBef>
            <a:spcAft>
              <a:spcPct val="15000"/>
            </a:spcAft>
            <a:buChar char="•"/>
          </a:pPr>
          <a:r>
            <a:rPr lang="en-GB" sz="1700" b="0" kern="1200" baseline="0" dirty="0"/>
            <a:t>Provide on-the-job training and workshops to identified municipal officials as well as MPAC (Municipal Public Accounts Committee) Members.</a:t>
          </a:r>
          <a:endParaRPr lang="en-ZA" sz="1700" kern="1200" dirty="0"/>
        </a:p>
      </dsp:txBody>
      <dsp:txXfrm>
        <a:off x="0" y="1183080"/>
        <a:ext cx="10585327" cy="3546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E9B4B-FA5A-4CD2-A002-6D53F906BA21}">
      <dsp:nvSpPr>
        <dsp:cNvPr id="0" name=""/>
        <dsp:cNvSpPr/>
      </dsp:nvSpPr>
      <dsp:spPr>
        <a:xfrm>
          <a:off x="0" y="2362"/>
          <a:ext cx="105853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0608A-D929-4518-9ECF-C2DF4B62743F}">
      <dsp:nvSpPr>
        <dsp:cNvPr id="0" name=""/>
        <dsp:cNvSpPr/>
      </dsp:nvSpPr>
      <dsp:spPr>
        <a:xfrm>
          <a:off x="0" y="2362"/>
          <a:ext cx="2117065" cy="483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baseline="0"/>
            <a:t>Progress on the provision of Professional Services to Randwest and Tshwane to prevent Unauthorised, Irregular, Fruitless and Wasteful (UI&amp;W) Expenditure is as follows:</a:t>
          </a:r>
          <a:endParaRPr lang="en-ZA" sz="2200" kern="1200"/>
        </a:p>
      </dsp:txBody>
      <dsp:txXfrm>
        <a:off x="0" y="2362"/>
        <a:ext cx="2117065" cy="4833293"/>
      </dsp:txXfrm>
    </dsp:sp>
    <dsp:sp modelId="{BEFADC3D-6038-40F4-A505-F47F7BD23F6E}">
      <dsp:nvSpPr>
        <dsp:cNvPr id="0" name=""/>
        <dsp:cNvSpPr/>
      </dsp:nvSpPr>
      <dsp:spPr>
        <a:xfrm>
          <a:off x="2275845" y="30947"/>
          <a:ext cx="8309481" cy="57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kern="1200" dirty="0"/>
            <a:t>Completed the status quo assessment of the UIF&amp;W control environment and developed a detailed implementation plan to address the gaps identified in the assessment with activities and clear timelines developed in both municipalities</a:t>
          </a:r>
          <a:r>
            <a:rPr lang="en-GB" sz="1200" b="0" kern="1200" dirty="0"/>
            <a:t>.</a:t>
          </a:r>
          <a:endParaRPr lang="en-ZA" sz="1200" kern="1200" dirty="0"/>
        </a:p>
      </dsp:txBody>
      <dsp:txXfrm>
        <a:off x="2275845" y="30947"/>
        <a:ext cx="8309481" cy="571711"/>
      </dsp:txXfrm>
    </dsp:sp>
    <dsp:sp modelId="{0FB1AEDD-01A8-4C8E-950D-44D4AD3AFB15}">
      <dsp:nvSpPr>
        <dsp:cNvPr id="0" name=""/>
        <dsp:cNvSpPr/>
      </dsp:nvSpPr>
      <dsp:spPr>
        <a:xfrm>
          <a:off x="2117065" y="602659"/>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3470BE-0542-4549-98C8-4F4720B4431C}">
      <dsp:nvSpPr>
        <dsp:cNvPr id="0" name=""/>
        <dsp:cNvSpPr/>
      </dsp:nvSpPr>
      <dsp:spPr>
        <a:xfrm>
          <a:off x="2275845" y="631245"/>
          <a:ext cx="8309481" cy="57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t>Developed the UIF&amp;W reduction strategies for submission to National Treasury. </a:t>
          </a:r>
          <a:endParaRPr lang="en-ZA" sz="1400" kern="1200" dirty="0"/>
        </a:p>
      </dsp:txBody>
      <dsp:txXfrm>
        <a:off x="2275845" y="631245"/>
        <a:ext cx="8309481" cy="571711"/>
      </dsp:txXfrm>
    </dsp:sp>
    <dsp:sp modelId="{D9F02647-D9E8-4154-998D-FA5B5A31D999}">
      <dsp:nvSpPr>
        <dsp:cNvPr id="0" name=""/>
        <dsp:cNvSpPr/>
      </dsp:nvSpPr>
      <dsp:spPr>
        <a:xfrm>
          <a:off x="2117065" y="1202956"/>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E99F55-9F7E-484B-9471-392F6C9976FC}">
      <dsp:nvSpPr>
        <dsp:cNvPr id="0" name=""/>
        <dsp:cNvSpPr/>
      </dsp:nvSpPr>
      <dsp:spPr>
        <a:xfrm>
          <a:off x="2275845" y="1231542"/>
          <a:ext cx="8309481" cy="57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kern="1200" dirty="0"/>
            <a:t>Developed and completed templates for UIF&amp;W Expenditure registers that are compliant with MFMA circular 68. </a:t>
          </a:r>
          <a:endParaRPr lang="en-ZA" sz="1400" kern="1200" dirty="0"/>
        </a:p>
      </dsp:txBody>
      <dsp:txXfrm>
        <a:off x="2275845" y="1231542"/>
        <a:ext cx="8309481" cy="571711"/>
      </dsp:txXfrm>
    </dsp:sp>
    <dsp:sp modelId="{8BA532FD-E810-465A-9EC5-0A233E958E30}">
      <dsp:nvSpPr>
        <dsp:cNvPr id="0" name=""/>
        <dsp:cNvSpPr/>
      </dsp:nvSpPr>
      <dsp:spPr>
        <a:xfrm>
          <a:off x="2117065" y="1803253"/>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D10E3E-9967-436E-A265-20618DADB9FF}">
      <dsp:nvSpPr>
        <dsp:cNvPr id="0" name=""/>
        <dsp:cNvSpPr/>
      </dsp:nvSpPr>
      <dsp:spPr>
        <a:xfrm>
          <a:off x="2275845" y="1831839"/>
          <a:ext cx="8309481" cy="57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0" kern="1200" dirty="0"/>
            <a:t>Policies and Standard Operating Procedures developed in line with relevant legislation.</a:t>
          </a:r>
          <a:endParaRPr lang="en-ZA" sz="1400" kern="1200" dirty="0"/>
        </a:p>
      </dsp:txBody>
      <dsp:txXfrm>
        <a:off x="2275845" y="1831839"/>
        <a:ext cx="8309481" cy="571711"/>
      </dsp:txXfrm>
    </dsp:sp>
    <dsp:sp modelId="{185072BD-C9C3-4991-9F9D-6356EF12D0E4}">
      <dsp:nvSpPr>
        <dsp:cNvPr id="0" name=""/>
        <dsp:cNvSpPr/>
      </dsp:nvSpPr>
      <dsp:spPr>
        <a:xfrm>
          <a:off x="2117065" y="2403550"/>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C4E831-5FFC-4F52-A721-FD7D24C741F1}">
      <dsp:nvSpPr>
        <dsp:cNvPr id="0" name=""/>
        <dsp:cNvSpPr/>
      </dsp:nvSpPr>
      <dsp:spPr>
        <a:xfrm>
          <a:off x="2275845" y="2432136"/>
          <a:ext cx="8309481" cy="57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ZA" sz="1400" b="0" kern="1200" dirty="0"/>
            <a:t>Compliance checklist – Updated the compliance checklist for tenders and quotations in line with applicable legislation.</a:t>
          </a:r>
          <a:endParaRPr lang="en-ZA" sz="1400" kern="1200" dirty="0"/>
        </a:p>
      </dsp:txBody>
      <dsp:txXfrm>
        <a:off x="2275845" y="2432136"/>
        <a:ext cx="8309481" cy="571711"/>
      </dsp:txXfrm>
    </dsp:sp>
    <dsp:sp modelId="{5518C3C5-C7DC-4A30-8932-E079AC00E220}">
      <dsp:nvSpPr>
        <dsp:cNvPr id="0" name=""/>
        <dsp:cNvSpPr/>
      </dsp:nvSpPr>
      <dsp:spPr>
        <a:xfrm>
          <a:off x="2117065" y="3003848"/>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9708E2-C3BC-4F60-842F-87C03489ECE3}">
      <dsp:nvSpPr>
        <dsp:cNvPr id="0" name=""/>
        <dsp:cNvSpPr/>
      </dsp:nvSpPr>
      <dsp:spPr>
        <a:xfrm>
          <a:off x="2275845" y="3032433"/>
          <a:ext cx="8309481" cy="57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kern="1200" dirty="0"/>
            <a:t>Investigations case registers were assessed as part of the reduction strategies in order to identify cases that could possibly be referred for forensic investigation. Cases have been clarified and categorised per level of importance and recommendations made on steps to taken forward to address the issues. </a:t>
          </a:r>
          <a:endParaRPr lang="en-ZA" sz="1400" kern="1200" dirty="0"/>
        </a:p>
      </dsp:txBody>
      <dsp:txXfrm>
        <a:off x="2275845" y="3032433"/>
        <a:ext cx="8309481" cy="571711"/>
      </dsp:txXfrm>
    </dsp:sp>
    <dsp:sp modelId="{9A5BE779-21B4-45F2-BCE0-A55D5A08D106}">
      <dsp:nvSpPr>
        <dsp:cNvPr id="0" name=""/>
        <dsp:cNvSpPr/>
      </dsp:nvSpPr>
      <dsp:spPr>
        <a:xfrm>
          <a:off x="2117065" y="3604145"/>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E6AFD-B14B-4D88-8171-8E725F6C650F}">
      <dsp:nvSpPr>
        <dsp:cNvPr id="0" name=""/>
        <dsp:cNvSpPr/>
      </dsp:nvSpPr>
      <dsp:spPr>
        <a:xfrm>
          <a:off x="2275845" y="3632730"/>
          <a:ext cx="8309481" cy="57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kern="1200"/>
            <a:t>Developed Contract registers completed in the two municipalities.</a:t>
          </a:r>
          <a:endParaRPr lang="en-ZA" sz="1600" kern="1200"/>
        </a:p>
      </dsp:txBody>
      <dsp:txXfrm>
        <a:off x="2275845" y="3632730"/>
        <a:ext cx="8309481" cy="571711"/>
      </dsp:txXfrm>
    </dsp:sp>
    <dsp:sp modelId="{AAC382D7-6EC2-4B71-9AE9-CBCE75F81613}">
      <dsp:nvSpPr>
        <dsp:cNvPr id="0" name=""/>
        <dsp:cNvSpPr/>
      </dsp:nvSpPr>
      <dsp:spPr>
        <a:xfrm>
          <a:off x="2117065" y="4204442"/>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A514B2-B5F4-4C38-917D-5B21A1FD31BF}">
      <dsp:nvSpPr>
        <dsp:cNvPr id="0" name=""/>
        <dsp:cNvSpPr/>
      </dsp:nvSpPr>
      <dsp:spPr>
        <a:xfrm>
          <a:off x="2275845" y="4233028"/>
          <a:ext cx="8309481" cy="571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Trained MPACs and MPAC support staff on the controls developed and their role in preventing the growth of UIF&amp;W.</a:t>
          </a:r>
          <a:endParaRPr lang="en-ZA" sz="1600" kern="1200"/>
        </a:p>
      </dsp:txBody>
      <dsp:txXfrm>
        <a:off x="2275845" y="4233028"/>
        <a:ext cx="8309481" cy="571711"/>
      </dsp:txXfrm>
    </dsp:sp>
    <dsp:sp modelId="{51A0CE38-283A-4231-B4BE-C10EC8E5565C}">
      <dsp:nvSpPr>
        <dsp:cNvPr id="0" name=""/>
        <dsp:cNvSpPr/>
      </dsp:nvSpPr>
      <dsp:spPr>
        <a:xfrm>
          <a:off x="2117065" y="4804739"/>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E5BB-18FB-4143-82B9-19520475930D}">
      <dsp:nvSpPr>
        <dsp:cNvPr id="0" name=""/>
        <dsp:cNvSpPr/>
      </dsp:nvSpPr>
      <dsp:spPr>
        <a:xfrm>
          <a:off x="0" y="0"/>
          <a:ext cx="1058532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E0704E-B657-4571-9A5F-B0BEA3A3ACAA}">
      <dsp:nvSpPr>
        <dsp:cNvPr id="0" name=""/>
        <dsp:cNvSpPr/>
      </dsp:nvSpPr>
      <dsp:spPr>
        <a:xfrm>
          <a:off x="0" y="0"/>
          <a:ext cx="2117065" cy="494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b="1" kern="1200" baseline="0"/>
            <a:t>MPAC’S ROLE AND RESPONSIBILITY </a:t>
          </a:r>
          <a:r>
            <a:rPr lang="en-US" sz="1800" b="1" kern="1200" baseline="0"/>
            <a:t>TO SUCCESSFULLY DELIVER ON THE REDUCTION STRATEGY: </a:t>
          </a:r>
          <a:endParaRPr lang="en-ZA" sz="1800" kern="1200"/>
        </a:p>
      </dsp:txBody>
      <dsp:txXfrm>
        <a:off x="0" y="0"/>
        <a:ext cx="2117065" cy="4940949"/>
      </dsp:txXfrm>
    </dsp:sp>
    <dsp:sp modelId="{071195B1-107A-4885-8261-95DA7F98342E}">
      <dsp:nvSpPr>
        <dsp:cNvPr id="0" name=""/>
        <dsp:cNvSpPr/>
      </dsp:nvSpPr>
      <dsp:spPr>
        <a:xfrm>
          <a:off x="2275845" y="33353"/>
          <a:ext cx="8309481" cy="66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ZA" sz="1500" b="0" kern="1200" baseline="0"/>
            <a:t>Address conditions that result in slow investigation of UIF&amp;W expenditure </a:t>
          </a:r>
          <a:endParaRPr lang="en-ZA" sz="1500" kern="1200"/>
        </a:p>
      </dsp:txBody>
      <dsp:txXfrm>
        <a:off x="2275845" y="33353"/>
        <a:ext cx="8309481" cy="667076"/>
      </dsp:txXfrm>
    </dsp:sp>
    <dsp:sp modelId="{49430478-7CC1-43D0-AAB4-E5AAAEBB6DBF}">
      <dsp:nvSpPr>
        <dsp:cNvPr id="0" name=""/>
        <dsp:cNvSpPr/>
      </dsp:nvSpPr>
      <dsp:spPr>
        <a:xfrm>
          <a:off x="2117065" y="700430"/>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9D5F5-A136-424F-9615-A53CB4C265A3}">
      <dsp:nvSpPr>
        <dsp:cNvPr id="0" name=""/>
        <dsp:cNvSpPr/>
      </dsp:nvSpPr>
      <dsp:spPr>
        <a:xfrm>
          <a:off x="2275845" y="733784"/>
          <a:ext cx="8309481" cy="66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ZA" sz="1500" b="0" kern="1200" baseline="0"/>
            <a:t>Be effective and instil order, institute investigations to determine if anyone is liable for UIF&amp;W expenditure incurred and take the necessary corrective actions.</a:t>
          </a:r>
          <a:endParaRPr lang="en-ZA" sz="1500" kern="1200"/>
        </a:p>
      </dsp:txBody>
      <dsp:txXfrm>
        <a:off x="2275845" y="733784"/>
        <a:ext cx="8309481" cy="667076"/>
      </dsp:txXfrm>
    </dsp:sp>
    <dsp:sp modelId="{6E24ABAF-EF7C-479A-AF6F-9492D7F68F03}">
      <dsp:nvSpPr>
        <dsp:cNvPr id="0" name=""/>
        <dsp:cNvSpPr/>
      </dsp:nvSpPr>
      <dsp:spPr>
        <a:xfrm>
          <a:off x="2117065" y="1400860"/>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3BC357-C9D1-4D21-AA67-EEB870F9008A}">
      <dsp:nvSpPr>
        <dsp:cNvPr id="0" name=""/>
        <dsp:cNvSpPr/>
      </dsp:nvSpPr>
      <dsp:spPr>
        <a:xfrm>
          <a:off x="2275845" y="1434214"/>
          <a:ext cx="8309481" cy="66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ZA" sz="1500" b="0" kern="1200" baseline="0"/>
            <a:t>Encourage all political and municipal leaders to support each other and play their roles in creating an environment that is conducive to good governance, accountability, and oversight.</a:t>
          </a:r>
          <a:endParaRPr lang="en-ZA" sz="1500" kern="1200"/>
        </a:p>
      </dsp:txBody>
      <dsp:txXfrm>
        <a:off x="2275845" y="1434214"/>
        <a:ext cx="8309481" cy="667076"/>
      </dsp:txXfrm>
    </dsp:sp>
    <dsp:sp modelId="{DA982E3D-03CA-4241-81F1-855A3EFF78D6}">
      <dsp:nvSpPr>
        <dsp:cNvPr id="0" name=""/>
        <dsp:cNvSpPr/>
      </dsp:nvSpPr>
      <dsp:spPr>
        <a:xfrm>
          <a:off x="2117065" y="2101290"/>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76D984-31DE-4E33-9D37-81C16DF75633}">
      <dsp:nvSpPr>
        <dsp:cNvPr id="0" name=""/>
        <dsp:cNvSpPr/>
      </dsp:nvSpPr>
      <dsp:spPr>
        <a:xfrm>
          <a:off x="2275845" y="2134644"/>
          <a:ext cx="8309481" cy="66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ZA" sz="1500" b="0" kern="1200" baseline="0"/>
            <a:t>Enforce Municipal Regulations on Financial Misconduct Procedures and Criminal Proceedings, including the establishment of the disciplinary boards.</a:t>
          </a:r>
          <a:endParaRPr lang="en-ZA" sz="1500" kern="1200"/>
        </a:p>
      </dsp:txBody>
      <dsp:txXfrm>
        <a:off x="2275845" y="2134644"/>
        <a:ext cx="8309481" cy="667076"/>
      </dsp:txXfrm>
    </dsp:sp>
    <dsp:sp modelId="{FEB2F3DF-3430-480D-8126-9CA507D82D94}">
      <dsp:nvSpPr>
        <dsp:cNvPr id="0" name=""/>
        <dsp:cNvSpPr/>
      </dsp:nvSpPr>
      <dsp:spPr>
        <a:xfrm>
          <a:off x="2117065" y="2801720"/>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0D245-D362-4AE1-80A6-C045893A39AE}">
      <dsp:nvSpPr>
        <dsp:cNvPr id="0" name=""/>
        <dsp:cNvSpPr/>
      </dsp:nvSpPr>
      <dsp:spPr>
        <a:xfrm>
          <a:off x="2275845" y="2835074"/>
          <a:ext cx="8309481" cy="66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ZA" sz="1500" b="0" kern="1200" baseline="0"/>
            <a:t>Not write off UIF&amp;W expenditure without ensuring that losses had not been suffered or that any such losses cannot be recovered, and that goods and services have been delivered.</a:t>
          </a:r>
          <a:endParaRPr lang="en-ZA" sz="1500" kern="1200"/>
        </a:p>
      </dsp:txBody>
      <dsp:txXfrm>
        <a:off x="2275845" y="2835074"/>
        <a:ext cx="8309481" cy="667076"/>
      </dsp:txXfrm>
    </dsp:sp>
    <dsp:sp modelId="{44A149DD-7DD2-4AAF-A932-9FC273A6CB12}">
      <dsp:nvSpPr>
        <dsp:cNvPr id="0" name=""/>
        <dsp:cNvSpPr/>
      </dsp:nvSpPr>
      <dsp:spPr>
        <a:xfrm>
          <a:off x="2117065" y="3502150"/>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CDAE71-51C5-4D6E-A301-A4BBA6713FE7}">
      <dsp:nvSpPr>
        <dsp:cNvPr id="0" name=""/>
        <dsp:cNvSpPr/>
      </dsp:nvSpPr>
      <dsp:spPr>
        <a:xfrm>
          <a:off x="2275845" y="3535504"/>
          <a:ext cx="8309481" cy="66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ZA" sz="1500" b="0" kern="1200" baseline="0"/>
            <a:t>MPACs to investigate UIF&amp;W expenditure in an objective and diligent manner.</a:t>
          </a:r>
          <a:endParaRPr lang="en-ZA" sz="1500" kern="1200"/>
        </a:p>
      </dsp:txBody>
      <dsp:txXfrm>
        <a:off x="2275845" y="3535504"/>
        <a:ext cx="8309481" cy="667076"/>
      </dsp:txXfrm>
    </dsp:sp>
    <dsp:sp modelId="{54CE8EC9-B523-463F-9D2A-9E3DBEF3A995}">
      <dsp:nvSpPr>
        <dsp:cNvPr id="0" name=""/>
        <dsp:cNvSpPr/>
      </dsp:nvSpPr>
      <dsp:spPr>
        <a:xfrm>
          <a:off x="2117065" y="4202581"/>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61AC60-D7F1-47A2-9B0C-6AB806518A34}">
      <dsp:nvSpPr>
        <dsp:cNvPr id="0" name=""/>
        <dsp:cNvSpPr/>
      </dsp:nvSpPr>
      <dsp:spPr>
        <a:xfrm>
          <a:off x="2275845" y="4235934"/>
          <a:ext cx="8309481" cy="66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ZA" sz="1500" b="0" kern="1200" baseline="0"/>
            <a:t>Assisting municipal councils to hold administration accountable for the implementation of the UIF&amp;W Expenditure Reduction Strategy.</a:t>
          </a:r>
          <a:endParaRPr lang="en-ZA" sz="1500" kern="1200"/>
        </a:p>
      </dsp:txBody>
      <dsp:txXfrm>
        <a:off x="2275845" y="4235934"/>
        <a:ext cx="8309481" cy="667076"/>
      </dsp:txXfrm>
    </dsp:sp>
    <dsp:sp modelId="{4CA593E9-5193-4EA4-BC9D-F7DDFC95D9A9}">
      <dsp:nvSpPr>
        <dsp:cNvPr id="0" name=""/>
        <dsp:cNvSpPr/>
      </dsp:nvSpPr>
      <dsp:spPr>
        <a:xfrm>
          <a:off x="2117065" y="4903011"/>
          <a:ext cx="84682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A7CF9-2794-45D9-AFD4-66CBEE9A24DB}">
      <dsp:nvSpPr>
        <dsp:cNvPr id="0" name=""/>
        <dsp:cNvSpPr/>
      </dsp:nvSpPr>
      <dsp:spPr>
        <a:xfrm>
          <a:off x="0" y="1086"/>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9ECE5-B8A0-401B-8FE2-CBCB5A040D69}">
      <dsp:nvSpPr>
        <dsp:cNvPr id="0" name=""/>
        <dsp:cNvSpPr/>
      </dsp:nvSpPr>
      <dsp:spPr>
        <a:xfrm>
          <a:off x="0" y="1086"/>
          <a:ext cx="10567613" cy="1682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ts val="0"/>
            </a:spcAft>
            <a:buNone/>
          </a:pPr>
          <a:r>
            <a:rPr lang="en-ZA" sz="1600" kern="1200" dirty="0"/>
            <a:t>The Department supports municipalities to address issues raised by the AGSA through the OPCA Provincial Coordinating Committee which assists municipalities with advisory support with regards to the implementation of the Audit Action Plan. The committee is a monitoring and supporting structure consisting of Gauteng CoGTA, Gauteng Treasury, National Department of Cooperative Governance and Traditional Affairs, National Treasury, Office of the Premier, SALGA, Office of the Auditor General (AG), Chartered Institute of Government Finance, Audit and Risk Officers (CIGFARO) and other stakeholders. All the stakeholders play a key role in assisting municipalities with the development, implementation and monitoring of Municipal of audit action plans. The Committee is responsible for the following:</a:t>
          </a:r>
          <a:endParaRPr lang="en-US" sz="1600" kern="1200" dirty="0">
            <a:latin typeface="Arial" panose="020B0604020202020204" pitchFamily="34" charset="0"/>
            <a:cs typeface="Arial" panose="020B0604020202020204" pitchFamily="34" charset="0"/>
          </a:endParaRPr>
        </a:p>
      </dsp:txBody>
      <dsp:txXfrm>
        <a:off x="0" y="1086"/>
        <a:ext cx="10567613" cy="1682256"/>
      </dsp:txXfrm>
    </dsp:sp>
    <dsp:sp modelId="{57644508-9A23-41CF-82D7-710EF3715101}">
      <dsp:nvSpPr>
        <dsp:cNvPr id="0" name=""/>
        <dsp:cNvSpPr/>
      </dsp:nvSpPr>
      <dsp:spPr>
        <a:xfrm>
          <a:off x="0" y="1683342"/>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C439F-2573-40F9-872E-B7828A933336}">
      <dsp:nvSpPr>
        <dsp:cNvPr id="0" name=""/>
        <dsp:cNvSpPr/>
      </dsp:nvSpPr>
      <dsp:spPr>
        <a:xfrm>
          <a:off x="0" y="1683342"/>
          <a:ext cx="10577944" cy="62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ts val="0"/>
            </a:spcAft>
            <a:buNone/>
          </a:pPr>
          <a:r>
            <a:rPr lang="en-ZA" sz="1800" b="0" kern="1200" dirty="0"/>
            <a:t>Assessing the soundness of the audit response plans to ensure municipalities develop credible audit response plans</a:t>
          </a:r>
        </a:p>
      </dsp:txBody>
      <dsp:txXfrm>
        <a:off x="0" y="1683342"/>
        <a:ext cx="10577944" cy="627393"/>
      </dsp:txXfrm>
    </dsp:sp>
    <dsp:sp modelId="{46A70259-7796-43CB-AA95-65376ACB86EA}">
      <dsp:nvSpPr>
        <dsp:cNvPr id="0" name=""/>
        <dsp:cNvSpPr/>
      </dsp:nvSpPr>
      <dsp:spPr>
        <a:xfrm>
          <a:off x="0" y="2310736"/>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62685E-3703-4DA2-B231-EACAF32FD2B0}">
      <dsp:nvSpPr>
        <dsp:cNvPr id="0" name=""/>
        <dsp:cNvSpPr/>
      </dsp:nvSpPr>
      <dsp:spPr>
        <a:xfrm>
          <a:off x="0" y="2310736"/>
          <a:ext cx="10577944" cy="62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ts val="0"/>
            </a:spcAft>
            <a:buNone/>
          </a:pPr>
          <a:r>
            <a:rPr lang="en-ZA" sz="1800" b="1" kern="1200" dirty="0"/>
            <a:t>Monitoring progress made</a:t>
          </a:r>
          <a:r>
            <a:rPr lang="en-ZA" sz="1800" kern="1200" dirty="0"/>
            <a:t> in </a:t>
          </a:r>
          <a:r>
            <a:rPr lang="en-ZA" sz="1800" b="1" kern="1200" dirty="0"/>
            <a:t>implementing the approved audit response plans</a:t>
          </a:r>
          <a:r>
            <a:rPr lang="en-ZA" sz="1800" kern="1200" dirty="0"/>
            <a:t> as well as progress made towards achieving clean audits; </a:t>
          </a:r>
        </a:p>
      </dsp:txBody>
      <dsp:txXfrm>
        <a:off x="0" y="2310736"/>
        <a:ext cx="10577944" cy="627393"/>
      </dsp:txXfrm>
    </dsp:sp>
    <dsp:sp modelId="{7B3F928A-0B3C-4FCB-92B7-4ECD0D264082}">
      <dsp:nvSpPr>
        <dsp:cNvPr id="0" name=""/>
        <dsp:cNvSpPr/>
      </dsp:nvSpPr>
      <dsp:spPr>
        <a:xfrm>
          <a:off x="0" y="2938130"/>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4575E-4F63-4A9C-9D52-7076DABD37FC}">
      <dsp:nvSpPr>
        <dsp:cNvPr id="0" name=""/>
        <dsp:cNvSpPr/>
      </dsp:nvSpPr>
      <dsp:spPr>
        <a:xfrm>
          <a:off x="0" y="2938130"/>
          <a:ext cx="10577944" cy="62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ts val="0"/>
            </a:spcAft>
            <a:buNone/>
          </a:pPr>
          <a:r>
            <a:rPr lang="en-ZA" sz="2100" b="1" kern="1200" dirty="0"/>
            <a:t>Streamlining and aligning support</a:t>
          </a:r>
          <a:r>
            <a:rPr lang="en-ZA" sz="2100" kern="1200" dirty="0"/>
            <a:t> to Municipalities from various Stakeholders; </a:t>
          </a:r>
        </a:p>
      </dsp:txBody>
      <dsp:txXfrm>
        <a:off x="0" y="2938130"/>
        <a:ext cx="10577944" cy="627393"/>
      </dsp:txXfrm>
    </dsp:sp>
    <dsp:sp modelId="{81D42FFC-6119-42A3-9608-74A5AED536D3}">
      <dsp:nvSpPr>
        <dsp:cNvPr id="0" name=""/>
        <dsp:cNvSpPr/>
      </dsp:nvSpPr>
      <dsp:spPr>
        <a:xfrm>
          <a:off x="0" y="3565524"/>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DF8CDA-66F5-4846-B7A1-D4D8A63F0881}">
      <dsp:nvSpPr>
        <dsp:cNvPr id="0" name=""/>
        <dsp:cNvSpPr/>
      </dsp:nvSpPr>
      <dsp:spPr>
        <a:xfrm>
          <a:off x="0" y="3565524"/>
          <a:ext cx="10577944" cy="62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ts val="0"/>
            </a:spcAft>
            <a:buNone/>
          </a:pPr>
          <a:r>
            <a:rPr lang="en-GB" sz="2100" kern="1200" dirty="0"/>
            <a:t>Facilitating </a:t>
          </a:r>
          <a:r>
            <a:rPr lang="en-GB" sz="2100" b="1" kern="1200" dirty="0"/>
            <a:t>peer learning</a:t>
          </a:r>
          <a:r>
            <a:rPr lang="en-GB" sz="2100" kern="1200" dirty="0"/>
            <a:t> and sharing of good practice between the municipalities; </a:t>
          </a:r>
          <a:r>
            <a:rPr lang="en-ZA" sz="2100" kern="1200" dirty="0"/>
            <a:t>and </a:t>
          </a:r>
        </a:p>
      </dsp:txBody>
      <dsp:txXfrm>
        <a:off x="0" y="3565524"/>
        <a:ext cx="10577944" cy="627393"/>
      </dsp:txXfrm>
    </dsp:sp>
    <dsp:sp modelId="{AFDC1781-FA4C-4C71-B4AD-CE218D706EF4}">
      <dsp:nvSpPr>
        <dsp:cNvPr id="0" name=""/>
        <dsp:cNvSpPr/>
      </dsp:nvSpPr>
      <dsp:spPr>
        <a:xfrm>
          <a:off x="0" y="4192917"/>
          <a:ext cx="1057794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ECBDC-B773-42A5-BB43-BEB22EBC06A2}">
      <dsp:nvSpPr>
        <dsp:cNvPr id="0" name=""/>
        <dsp:cNvSpPr/>
      </dsp:nvSpPr>
      <dsp:spPr>
        <a:xfrm>
          <a:off x="0" y="4192917"/>
          <a:ext cx="10577944" cy="62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ts val="0"/>
            </a:spcAft>
            <a:buNone/>
          </a:pPr>
          <a:r>
            <a:rPr lang="en-ZA" sz="2100" kern="1200" dirty="0"/>
            <a:t>Reporting to the </a:t>
          </a:r>
          <a:r>
            <a:rPr lang="en-ZA" sz="2100" b="1" kern="1200" dirty="0"/>
            <a:t>Provincial leadership and National CoGTA</a:t>
          </a:r>
          <a:r>
            <a:rPr lang="en-ZA" sz="2100" kern="1200" dirty="0"/>
            <a:t> as and when required.</a:t>
          </a:r>
        </a:p>
      </dsp:txBody>
      <dsp:txXfrm>
        <a:off x="0" y="4192917"/>
        <a:ext cx="10577944" cy="6273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0990" tIns="45496" rIns="90990" bIns="45496" rtlCol="0"/>
          <a:lstStyle>
            <a:lvl1pPr algn="l">
              <a:defRPr sz="1200"/>
            </a:lvl1pPr>
          </a:lstStyle>
          <a:p>
            <a:endParaRPr lang="en-US" dirty="0"/>
          </a:p>
        </p:txBody>
      </p:sp>
      <p:sp>
        <p:nvSpPr>
          <p:cNvPr id="3" name="Date Placeholder 2"/>
          <p:cNvSpPr>
            <a:spLocks noGrp="1"/>
          </p:cNvSpPr>
          <p:nvPr>
            <p:ph type="dt" idx="1"/>
          </p:nvPr>
        </p:nvSpPr>
        <p:spPr>
          <a:xfrm>
            <a:off x="3850444" y="0"/>
            <a:ext cx="2945659" cy="498056"/>
          </a:xfrm>
          <a:prstGeom prst="rect">
            <a:avLst/>
          </a:prstGeom>
        </p:spPr>
        <p:txBody>
          <a:bodyPr vert="horz" lIns="90990" tIns="45496" rIns="90990" bIns="45496" rtlCol="0"/>
          <a:lstStyle>
            <a:lvl1pPr algn="r">
              <a:defRPr sz="1200"/>
            </a:lvl1pPr>
          </a:lstStyle>
          <a:p>
            <a:fld id="{ED43CC75-DF66-FA45-9965-DEEDA5EDB3B5}" type="datetimeFigureOut">
              <a:rPr lang="en-US" smtClean="0"/>
              <a:t>5/26/23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990" tIns="45496" rIns="90990" bIns="45496" rtlCol="0" anchor="ctr"/>
          <a:lstStyle/>
          <a:p>
            <a:endParaRPr lang="en-US" dirty="0"/>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0990" tIns="45496" rIns="90990" bIns="454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0990" tIns="45496" rIns="90990" bIns="454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0990" tIns="45496" rIns="90990" bIns="45496" rtlCol="0" anchor="b"/>
          <a:lstStyle>
            <a:lvl1pPr algn="r">
              <a:defRPr sz="1200"/>
            </a:lvl1pPr>
          </a:lstStyle>
          <a:p>
            <a:fld id="{11970791-6C15-154D-AEEB-02EE0555115E}" type="slidenum">
              <a:rPr lang="en-US" smtClean="0"/>
              <a:t>‹#›</a:t>
            </a:fld>
            <a:endParaRPr lang="en-US" dirty="0"/>
          </a:p>
        </p:txBody>
      </p:sp>
    </p:spTree>
    <p:extLst>
      <p:ext uri="{BB962C8B-B14F-4D97-AF65-F5344CB8AC3E}">
        <p14:creationId xmlns:p14="http://schemas.microsoft.com/office/powerpoint/2010/main" val="370463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7F8592-633F-440F-8469-923C65C53A9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79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61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D6C5E-D653-46D2-A613-860A3D3B48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26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D6C5E-D653-46D2-A613-860A3D3B48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55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D6C5E-D653-46D2-A613-860A3D3B48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952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440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E02E-1FCF-4846-8C2C-0547A4D2EF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4DF0D6-80DE-FB40-890B-443DAC626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E0EB34-9AB9-184B-AED9-37F9D7ACB034}"/>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5" name="Footer Placeholder 4">
            <a:extLst>
              <a:ext uri="{FF2B5EF4-FFF2-40B4-BE49-F238E27FC236}">
                <a16:creationId xmlns:a16="http://schemas.microsoft.com/office/drawing/2014/main" id="{245B0FEB-0EF7-2F42-8F35-1003416195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DF0439-6847-FD40-9A59-BA41DB36AA1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27742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8EED-395D-4D43-BC7D-9BEBBA067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28C12-966D-5045-9353-7ABD94B1A5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2C55A-EC9D-1747-9D95-23CBE49BA96D}"/>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5" name="Footer Placeholder 4">
            <a:extLst>
              <a:ext uri="{FF2B5EF4-FFF2-40B4-BE49-F238E27FC236}">
                <a16:creationId xmlns:a16="http://schemas.microsoft.com/office/drawing/2014/main" id="{DE9D9409-5C27-A849-8808-25915B0B9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3CAFF2-4938-464E-BBFE-3F261D5611E5}"/>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042201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3515-6FAF-1840-9817-62D81DBC7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005EE-EF2C-D546-BE9E-707D2BD44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D4058C-FD20-C14C-BA08-50542B27EC74}"/>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5" name="Footer Placeholder 4">
            <a:extLst>
              <a:ext uri="{FF2B5EF4-FFF2-40B4-BE49-F238E27FC236}">
                <a16:creationId xmlns:a16="http://schemas.microsoft.com/office/drawing/2014/main" id="{97974B8E-6CE1-374E-90C4-3DE065D7F7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C91FA0-B041-8747-A211-71EAB0A816A0}"/>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00846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9B92-D15F-F846-9A17-DA33854A8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2327D-15F7-F746-B6FD-01B133D20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6969B6-A827-5A42-9331-5117791834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B8126-C255-2140-9B43-85BC443A1D66}"/>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6" name="Footer Placeholder 5">
            <a:extLst>
              <a:ext uri="{FF2B5EF4-FFF2-40B4-BE49-F238E27FC236}">
                <a16:creationId xmlns:a16="http://schemas.microsoft.com/office/drawing/2014/main" id="{C5F354A8-9840-CE48-B386-D2DA6D4F48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D3C94B-1CC0-8548-8B80-9F55C9A45B68}"/>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22464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61AC-238F-FB4E-8540-C10A06D0C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E0514-220F-3F43-BC77-E55956F9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B3AD53-C140-0D4A-88F5-19039B8D1B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64479-678C-5D43-B008-AEAA05C30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2EF8F8-B367-5041-964A-6C003B8F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773F2-1EC4-2646-928C-F1DA518C7FC9}"/>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8" name="Footer Placeholder 7">
            <a:extLst>
              <a:ext uri="{FF2B5EF4-FFF2-40B4-BE49-F238E27FC236}">
                <a16:creationId xmlns:a16="http://schemas.microsoft.com/office/drawing/2014/main" id="{ABB16E4F-433E-0E40-B116-3CB5647DE0C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2B55E3-350D-F140-A58B-DD9E7B4FD1B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4232381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B35F-4EDC-AA41-BC1E-3E842C4031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DBFE9-A665-C84D-88A4-E59D2933581C}"/>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4" name="Footer Placeholder 3">
            <a:extLst>
              <a:ext uri="{FF2B5EF4-FFF2-40B4-BE49-F238E27FC236}">
                <a16:creationId xmlns:a16="http://schemas.microsoft.com/office/drawing/2014/main" id="{C3F9700E-01E0-A34D-9698-EF251B8CD5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EFC064-C8B4-C84D-B36A-87750AD7CBAE}"/>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580562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65DC4-328B-BB41-92DB-C422BFA25D16}"/>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3" name="Footer Placeholder 2">
            <a:extLst>
              <a:ext uri="{FF2B5EF4-FFF2-40B4-BE49-F238E27FC236}">
                <a16:creationId xmlns:a16="http://schemas.microsoft.com/office/drawing/2014/main" id="{B54DE0D9-D24A-1745-907C-1A5A5E56DB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0BBD05C-E756-5840-929B-880F6C016139}"/>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79693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A799-071A-D14C-BB12-1B6F45F03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2D74EB-8A1E-A34D-9462-71BC5D56F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48A42-5501-D341-BBEF-C61FEAA1F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852613-70A0-E74D-808E-843BE2C98D4A}"/>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6" name="Footer Placeholder 5">
            <a:extLst>
              <a:ext uri="{FF2B5EF4-FFF2-40B4-BE49-F238E27FC236}">
                <a16:creationId xmlns:a16="http://schemas.microsoft.com/office/drawing/2014/main" id="{CCB1F20B-E973-D647-A1D8-AC0293B292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2EC49C-1F29-E94D-9BA1-EB6974A02E06}"/>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97643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2A29-00F7-D341-9440-8C5D8D14F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47CFFC-28FE-C840-B66D-EFC9FF553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29F66BE-7C73-4E42-93A5-D7D781702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FF5E02-A93F-4448-A744-1E440C655930}"/>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6" name="Footer Placeholder 5">
            <a:extLst>
              <a:ext uri="{FF2B5EF4-FFF2-40B4-BE49-F238E27FC236}">
                <a16:creationId xmlns:a16="http://schemas.microsoft.com/office/drawing/2014/main" id="{387ABEE7-7C98-7A40-BBA4-4111B83E43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775572-9673-694F-A1E2-C6B57DDD3872}"/>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263782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BCD-65FE-B644-9866-E3C0D20DA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61615-B9AC-9745-A82F-0990741C1E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B843-32C8-3748-A7F7-2C2613C3BF4F}"/>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5" name="Footer Placeholder 4">
            <a:extLst>
              <a:ext uri="{FF2B5EF4-FFF2-40B4-BE49-F238E27FC236}">
                <a16:creationId xmlns:a16="http://schemas.microsoft.com/office/drawing/2014/main" id="{621E7954-CE3D-9E45-B496-9F8DEDA39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826B9B-1458-6442-B626-E6566F46015D}"/>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175595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43149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5E244-2D04-0D47-8E9E-B0B5C0CEA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DCD195-D520-354E-9BA1-16F1EAD030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9E798-C3FD-6447-BB92-14C1B369D353}"/>
              </a:ext>
            </a:extLst>
          </p:cNvPr>
          <p:cNvSpPr>
            <a:spLocks noGrp="1"/>
          </p:cNvSpPr>
          <p:nvPr>
            <p:ph type="dt" sz="half" idx="10"/>
          </p:nvPr>
        </p:nvSpPr>
        <p:spPr/>
        <p:txBody>
          <a:bodyPr/>
          <a:lstStyle/>
          <a:p>
            <a:fld id="{F7A9E54D-545E-EF49-BBA9-0C3178E725F2}" type="datetimeFigureOut">
              <a:rPr lang="en-US" smtClean="0"/>
              <a:t>5/26/23</a:t>
            </a:fld>
            <a:endParaRPr lang="en-US" dirty="0"/>
          </a:p>
        </p:txBody>
      </p:sp>
      <p:sp>
        <p:nvSpPr>
          <p:cNvPr id="5" name="Footer Placeholder 4">
            <a:extLst>
              <a:ext uri="{FF2B5EF4-FFF2-40B4-BE49-F238E27FC236}">
                <a16:creationId xmlns:a16="http://schemas.microsoft.com/office/drawing/2014/main" id="{BD0F9CFA-37A5-834E-BE55-336D5B602A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773C-52E9-AC48-B6C6-6D05803C4764}"/>
              </a:ext>
            </a:extLst>
          </p:cNvPr>
          <p:cNvSpPr>
            <a:spLocks noGrp="1"/>
          </p:cNvSpPr>
          <p:nvPr>
            <p:ph type="sldNum" sz="quarter" idx="12"/>
          </p:nvPr>
        </p:nvSpPr>
        <p:spPr/>
        <p:txBody>
          <a:bodyPr/>
          <a:lstStyle/>
          <a:p>
            <a:fld id="{EA6B8D2D-F85C-4648-B88B-DCE93837ED40}" type="slidenum">
              <a:rPr lang="en-US" smtClean="0"/>
              <a:t>‹#›</a:t>
            </a:fld>
            <a:endParaRPr lang="en-US" dirty="0"/>
          </a:p>
        </p:txBody>
      </p:sp>
    </p:spTree>
    <p:extLst>
      <p:ext uri="{BB962C8B-B14F-4D97-AF65-F5344CB8AC3E}">
        <p14:creationId xmlns:p14="http://schemas.microsoft.com/office/powerpoint/2010/main" val="3370960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40536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4025549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899077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8C5821-2A51-A949-9B26-12D68F3C7E3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4" name="Footer Placeholder 3">
            <a:extLst>
              <a:ext uri="{FF2B5EF4-FFF2-40B4-BE49-F238E27FC236}">
                <a16:creationId xmlns:a16="http://schemas.microsoft.com/office/drawing/2014/main" id="{C4859B21-1154-AB4C-A3FA-336639B096C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46718A93-9596-7442-AC10-492599778245}"/>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70484C11-3960-8246-8732-13FBCACD55EF}" type="slidenum">
              <a:rPr lang="en-US"/>
              <a:pPr>
                <a:defRPr/>
              </a:pPr>
              <a:t>‹#›</a:t>
            </a:fld>
            <a:endParaRPr lang="en-US" dirty="0"/>
          </a:p>
        </p:txBody>
      </p:sp>
    </p:spTree>
    <p:extLst>
      <p:ext uri="{BB962C8B-B14F-4D97-AF65-F5344CB8AC3E}">
        <p14:creationId xmlns:p14="http://schemas.microsoft.com/office/powerpoint/2010/main" val="1601571320"/>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1623740105"/>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826717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665822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149691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5/26/23</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342907" y="935183"/>
            <a:ext cx="10684879" cy="325577"/>
          </a:xfrm>
        </p:spPr>
        <p:txBody>
          <a:bodyPr/>
          <a:lstStyle/>
          <a:p>
            <a:r>
              <a:rPr lang="en-US" dirty="0"/>
              <a:t>Click to edit Master title style</a:t>
            </a:r>
          </a:p>
        </p:txBody>
      </p:sp>
    </p:spTree>
    <p:extLst>
      <p:ext uri="{BB962C8B-B14F-4D97-AF65-F5344CB8AC3E}">
        <p14:creationId xmlns:p14="http://schemas.microsoft.com/office/powerpoint/2010/main" val="1065594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98376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9B49-FB75-4F5D-A16E-D7032CB5D46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id="{093E6F7C-B128-42F1-AE25-B791555FA6F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32407B5-A6A8-4EF0-B411-80F804A49368}"/>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5" name="Footer Placeholder 4">
            <a:extLst>
              <a:ext uri="{FF2B5EF4-FFF2-40B4-BE49-F238E27FC236}">
                <a16:creationId xmlns:a16="http://schemas.microsoft.com/office/drawing/2014/main" id="{B9BD19EC-F5BF-4B4D-AD0F-25CAC73D780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A983A03C-354C-4A63-8A10-D6ADE5863754}"/>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660153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8E2E-FE85-4F60-9CE2-504F676ACDC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F461305-2789-4CFE-855F-8B1730DC0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73AEC5C-7228-48BB-BD9B-B45677400B01}"/>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5" name="Footer Placeholder 4">
            <a:extLst>
              <a:ext uri="{FF2B5EF4-FFF2-40B4-BE49-F238E27FC236}">
                <a16:creationId xmlns:a16="http://schemas.microsoft.com/office/drawing/2014/main" id="{76A504E1-6959-4653-89D9-77B08886F7D1}"/>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BF8B144A-668B-4C6F-9A4A-1AFD613141DB}"/>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1709021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F573-95A1-4908-89AA-404B8D30D29C}"/>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9B66782-003A-491E-8ADE-8703535A055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871EAC-C8FD-472B-83E6-46F080C95713}"/>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5" name="Footer Placeholder 4">
            <a:extLst>
              <a:ext uri="{FF2B5EF4-FFF2-40B4-BE49-F238E27FC236}">
                <a16:creationId xmlns:a16="http://schemas.microsoft.com/office/drawing/2014/main" id="{C34A1E90-15EE-47C9-BECB-7B98E969380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92FD1025-3D6F-4A7E-9C60-ABCE4C446480}"/>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943129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1247-89E4-49B6-A75D-3E77F5545D2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15B9908-EBE0-49E6-97D3-376695A41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C485BF1-C472-4977-AF3B-B9A70E5AAA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985F017-4D27-44FE-B5B5-ECA60D747F79}"/>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6" name="Footer Placeholder 5">
            <a:extLst>
              <a:ext uri="{FF2B5EF4-FFF2-40B4-BE49-F238E27FC236}">
                <a16:creationId xmlns:a16="http://schemas.microsoft.com/office/drawing/2014/main" id="{06770663-9456-4606-A853-5B5126638C5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721C68E7-D154-47F3-9FCB-EEF629E2FA4A}"/>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2644606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8A6A-12AB-43B9-9E6D-44A521148919}"/>
              </a:ext>
            </a:extLst>
          </p:cNvPr>
          <p:cNvSpPr>
            <a:spLocks noGrp="1"/>
          </p:cNvSpPr>
          <p:nvPr>
            <p:ph type="title"/>
          </p:nvPr>
        </p:nvSpPr>
        <p:spPr>
          <a:xfrm>
            <a:off x="839788" y="365127"/>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094E73-E312-4687-A3AE-9680835EA6B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0FAB58-FE3A-4862-A8D3-05CEE2215DD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33BE2FC-B77A-47B2-A01C-7418E91758C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49184E4-5DF3-4175-AD9F-CC7BB2B37E4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A6C045CA-9206-454C-B7A7-37155DC09B94}"/>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8" name="Footer Placeholder 7">
            <a:extLst>
              <a:ext uri="{FF2B5EF4-FFF2-40B4-BE49-F238E27FC236}">
                <a16:creationId xmlns:a16="http://schemas.microsoft.com/office/drawing/2014/main" id="{24763F26-9BDF-445F-8244-A361232AAEFD}"/>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B52731DC-758F-4F8B-A727-25B4CBFA1F96}"/>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3745120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858F2-6A49-43BD-B109-1963FCDB9DB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CEB29FB-4455-4020-B5BD-302CA96F1A1F}"/>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4" name="Footer Placeholder 3">
            <a:extLst>
              <a:ext uri="{FF2B5EF4-FFF2-40B4-BE49-F238E27FC236}">
                <a16:creationId xmlns:a16="http://schemas.microsoft.com/office/drawing/2014/main" id="{555E578B-639F-4115-9AD0-D514EE282AFC}"/>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E4E45F1D-3248-4860-96EC-1B36888CF1B9}"/>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2291036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8BDFBC-809D-4106-A96C-04AEC564C621}"/>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3" name="Footer Placeholder 2">
            <a:extLst>
              <a:ext uri="{FF2B5EF4-FFF2-40B4-BE49-F238E27FC236}">
                <a16:creationId xmlns:a16="http://schemas.microsoft.com/office/drawing/2014/main" id="{3F3187AE-FAB7-4EA3-A370-23668C9FEF93}"/>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191193DB-DD49-45B1-B4CC-678825B48B72}"/>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1927695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B909-3A60-4BA8-AB5F-A7C80A9EAE6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E28E9CB-D46F-4359-AEEF-859E92BCD2D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D96E5B76-6611-418A-B272-A3B424D7711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468A41-4CBE-46E9-A527-849281896FFE}"/>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6" name="Footer Placeholder 5">
            <a:extLst>
              <a:ext uri="{FF2B5EF4-FFF2-40B4-BE49-F238E27FC236}">
                <a16:creationId xmlns:a16="http://schemas.microsoft.com/office/drawing/2014/main" id="{17CDFC51-21B4-4AEA-A203-772931317F2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2B59286D-6C3B-4853-998F-35E34E866AF8}"/>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223309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38AF-F1B4-4806-879F-32107D52387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750268D-0978-4FEF-816C-B47AF750C9F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a:extLst>
              <a:ext uri="{FF2B5EF4-FFF2-40B4-BE49-F238E27FC236}">
                <a16:creationId xmlns:a16="http://schemas.microsoft.com/office/drawing/2014/main" id="{7630B592-24CE-460C-A7EB-52226CAA392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53D9E4A-CB49-45A3-B21E-0DF3E8BA1E71}"/>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6" name="Footer Placeholder 5">
            <a:extLst>
              <a:ext uri="{FF2B5EF4-FFF2-40B4-BE49-F238E27FC236}">
                <a16:creationId xmlns:a16="http://schemas.microsoft.com/office/drawing/2014/main" id="{D4459833-BF38-453E-BD56-E964FF049E20}"/>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1D861AD7-791F-4381-A8C3-1183A147FB28}"/>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2440702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C4DF-4D07-4B4C-90E2-DC36DDFA4B0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5518AB4-07B3-47EF-884C-C8041A86D6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93CAA69-4514-4426-8266-A16DEFBDE07D}"/>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5" name="Footer Placeholder 4">
            <a:extLst>
              <a:ext uri="{FF2B5EF4-FFF2-40B4-BE49-F238E27FC236}">
                <a16:creationId xmlns:a16="http://schemas.microsoft.com/office/drawing/2014/main" id="{0782D2E6-47BA-4FAB-91B6-D0D74C34D5F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2F8613DE-AE97-49D2-8CD4-9DB883AB8534}"/>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60123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8C5821-2A51-A949-9B26-12D68F3C7E3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19A9D2D0-7EF7-554E-B701-7C4915EBC007}" type="datetimeFigureOut">
              <a:rPr lang="en-US" smtClean="0"/>
              <a:pPr>
                <a:defRPr/>
              </a:pPr>
              <a:t>5/26/23</a:t>
            </a:fld>
            <a:endParaRPr lang="en-US" dirty="0"/>
          </a:p>
        </p:txBody>
      </p:sp>
      <p:sp>
        <p:nvSpPr>
          <p:cNvPr id="4" name="Footer Placeholder 3">
            <a:extLst>
              <a:ext uri="{FF2B5EF4-FFF2-40B4-BE49-F238E27FC236}">
                <a16:creationId xmlns:a16="http://schemas.microsoft.com/office/drawing/2014/main" id="{C4859B21-1154-AB4C-A3FA-336639B096C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46718A93-9596-7442-AC10-492599778245}"/>
              </a:ext>
            </a:extLst>
          </p:cNvPr>
          <p:cNvSpPr>
            <a:spLocks noGrp="1"/>
          </p:cNvSpPr>
          <p:nvPr>
            <p:ph type="sldNum" sz="quarter" idx="12"/>
          </p:nvPr>
        </p:nvSpPr>
        <p:spPr>
          <a:xfrm>
            <a:off x="8737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fld id="{70484C11-3960-8246-8732-13FBCACD55EF}" type="slidenum">
              <a:rPr lang="en-US"/>
              <a:pPr>
                <a:defRPr/>
              </a:pPr>
              <a:t>‹#›</a:t>
            </a:fld>
            <a:endParaRPr lang="en-US" dirty="0"/>
          </a:p>
        </p:txBody>
      </p:sp>
    </p:spTree>
    <p:extLst>
      <p:ext uri="{BB962C8B-B14F-4D97-AF65-F5344CB8AC3E}">
        <p14:creationId xmlns:p14="http://schemas.microsoft.com/office/powerpoint/2010/main" val="1122794095"/>
      </p:ext>
    </p:extLst>
  </p:cSld>
  <p:clrMapOvr>
    <a:masterClrMapping/>
  </p:clrMapOvr>
  <p:transition spd="slow">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25DBB-AA77-4935-AA99-F9C01EA2EFC9}"/>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5D074B6-B284-4001-B6EF-C95011E6F2A0}"/>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0EF32C4-11AF-4340-B38A-7F50B732EAD5}"/>
              </a:ext>
            </a:extLst>
          </p:cNvPr>
          <p:cNvSpPr>
            <a:spLocks noGrp="1"/>
          </p:cNvSpPr>
          <p:nvPr>
            <p:ph type="dt" sz="half" idx="10"/>
          </p:nvPr>
        </p:nvSpPr>
        <p:spPr/>
        <p:txBody>
          <a:bodyPr/>
          <a:lstStyle/>
          <a:p>
            <a:fld id="{5FC76E15-BEBD-4CA0-9743-46D13567D64D}" type="datetimeFigureOut">
              <a:rPr lang="en-ZA" smtClean="0"/>
              <a:t>2023/05/26</a:t>
            </a:fld>
            <a:endParaRPr lang="en-ZA" dirty="0"/>
          </a:p>
        </p:txBody>
      </p:sp>
      <p:sp>
        <p:nvSpPr>
          <p:cNvPr id="5" name="Footer Placeholder 4">
            <a:extLst>
              <a:ext uri="{FF2B5EF4-FFF2-40B4-BE49-F238E27FC236}">
                <a16:creationId xmlns:a16="http://schemas.microsoft.com/office/drawing/2014/main" id="{31A13D64-DB0F-439C-AD9D-69E352E27D1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5EDF0D3-835F-4D1C-BA85-E3DB63AAFF51}"/>
              </a:ext>
            </a:extLst>
          </p:cNvPr>
          <p:cNvSpPr>
            <a:spLocks noGrp="1"/>
          </p:cNvSpPr>
          <p:nvPr>
            <p:ph type="sldNum" sz="quarter" idx="12"/>
          </p:nvPr>
        </p:nvSpPr>
        <p:spPr/>
        <p:txBody>
          <a:bodyPr/>
          <a:lstStyle/>
          <a:p>
            <a:fld id="{764A3254-A689-4D94-989D-AD5CFD94D2A7}" type="slidenum">
              <a:rPr lang="en-ZA" smtClean="0"/>
              <a:t>‹#›</a:t>
            </a:fld>
            <a:endParaRPr lang="en-ZA" dirty="0"/>
          </a:p>
        </p:txBody>
      </p:sp>
    </p:spTree>
    <p:extLst>
      <p:ext uri="{BB962C8B-B14F-4D97-AF65-F5344CB8AC3E}">
        <p14:creationId xmlns:p14="http://schemas.microsoft.com/office/powerpoint/2010/main" val="665113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105535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342907" y="914759"/>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342906" y="1600200"/>
            <a:ext cx="5113313"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6797425" y="1600200"/>
            <a:ext cx="5230360"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4" name="Google Shape;44;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ZA" sz="1800" b="0" i="0" u="none" strike="noStrike" kern="0" cap="none" spc="0" normalizeH="0" baseline="0" noProof="0">
                <a:ln>
                  <a:noFill/>
                </a:ln>
                <a:solidFill>
                  <a:srgbClr val="000000"/>
                </a:solidFill>
                <a:effectLst/>
                <a:uLnTx/>
                <a:uFillTx/>
                <a:latin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166068463"/>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ZA"/>
              <a:t>‹#›</a:t>
            </a:fld>
            <a:endParaRPr dirty="0"/>
          </a:p>
        </p:txBody>
      </p:sp>
    </p:spTree>
    <p:extLst>
      <p:ext uri="{BB962C8B-B14F-4D97-AF65-F5344CB8AC3E}">
        <p14:creationId xmlns:p14="http://schemas.microsoft.com/office/powerpoint/2010/main" val="230176047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2873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Tree>
    <p:extLst>
      <p:ext uri="{BB962C8B-B14F-4D97-AF65-F5344CB8AC3E}">
        <p14:creationId xmlns:p14="http://schemas.microsoft.com/office/powerpoint/2010/main" val="284957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225854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27625526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C2ADA-F53E-814C-90AD-21E8137EB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6DD652-EEE7-F24B-9515-22B0CA5F54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CC879-60F1-DD45-8470-F42EFC88FD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9E54D-545E-EF49-BBA9-0C3178E725F2}" type="datetimeFigureOut">
              <a:rPr lang="en-US" smtClean="0"/>
              <a:t>5/26/23</a:t>
            </a:fld>
            <a:endParaRPr lang="en-US" dirty="0"/>
          </a:p>
        </p:txBody>
      </p:sp>
      <p:sp>
        <p:nvSpPr>
          <p:cNvPr id="5" name="Footer Placeholder 4">
            <a:extLst>
              <a:ext uri="{FF2B5EF4-FFF2-40B4-BE49-F238E27FC236}">
                <a16:creationId xmlns:a16="http://schemas.microsoft.com/office/drawing/2014/main" id="{F517FE70-0FA2-BA43-9D62-1FB39BF82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704A89-C35B-5047-A53D-C55FEBB5C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B8D2D-F85C-4648-B88B-DCE93837ED40}" type="slidenum">
              <a:rPr lang="en-US" smtClean="0"/>
              <a:t>‹#›</a:t>
            </a:fld>
            <a:endParaRPr lang="en-US" dirty="0"/>
          </a:p>
        </p:txBody>
      </p:sp>
    </p:spTree>
    <p:extLst>
      <p:ext uri="{BB962C8B-B14F-4D97-AF65-F5344CB8AC3E}">
        <p14:creationId xmlns:p14="http://schemas.microsoft.com/office/powerpoint/2010/main" val="238481718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106927279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hdr="0" ft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91DE22-C89F-49D1-9A06-4F2F03691DD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71A2943-A7F0-42A1-B1AB-9D392345E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F778815-588B-43FA-AECF-9D2E2C25E60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C76E15-BEBD-4CA0-9743-46D13567D64D}" type="datetimeFigureOut">
              <a:rPr lang="en-ZA" smtClean="0"/>
              <a:t>2023/05/26</a:t>
            </a:fld>
            <a:endParaRPr lang="en-ZA" dirty="0"/>
          </a:p>
        </p:txBody>
      </p:sp>
      <p:sp>
        <p:nvSpPr>
          <p:cNvPr id="5" name="Footer Placeholder 4">
            <a:extLst>
              <a:ext uri="{FF2B5EF4-FFF2-40B4-BE49-F238E27FC236}">
                <a16:creationId xmlns:a16="http://schemas.microsoft.com/office/drawing/2014/main" id="{C22208D3-548F-4AA5-BAD4-81E38EBCAC6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3EBC8DD0-682A-4539-928E-0445A26800A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4A3254-A689-4D94-989D-AD5CFD94D2A7}" type="slidenum">
              <a:rPr lang="en-ZA" smtClean="0"/>
              <a:t>‹#›</a:t>
            </a:fld>
            <a:endParaRPr lang="en-ZA" dirty="0"/>
          </a:p>
        </p:txBody>
      </p:sp>
    </p:spTree>
    <p:extLst>
      <p:ext uri="{BB962C8B-B14F-4D97-AF65-F5344CB8AC3E}">
        <p14:creationId xmlns:p14="http://schemas.microsoft.com/office/powerpoint/2010/main" val="30161084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59B8-ABFC-FC4E-A71E-2D43CB762F73}"/>
              </a:ext>
            </a:extLst>
          </p:cNvPr>
          <p:cNvSpPr>
            <a:spLocks noGrp="1"/>
          </p:cNvSpPr>
          <p:nvPr>
            <p:ph type="title"/>
          </p:nvPr>
        </p:nvSpPr>
        <p:spPr>
          <a:xfrm>
            <a:off x="657225" y="385762"/>
            <a:ext cx="10999085" cy="2260547"/>
          </a:xfrm>
        </p:spPr>
        <p:txBody>
          <a:bodyPr>
            <a:normAutofit fontScale="90000"/>
          </a:bodyPr>
          <a:lstStyle/>
          <a:p>
            <a:pPr>
              <a:defRPr/>
            </a:pPr>
            <a:br>
              <a:rPr lang="en-US" dirty="0">
                <a:latin typeface="Abadi" panose="020B0604020104020204" pitchFamily="34" charset="0"/>
              </a:rPr>
            </a:br>
            <a:br>
              <a:rPr lang="en-US" dirty="0">
                <a:latin typeface="Abadi" panose="020B0604020104020204" pitchFamily="34" charset="0"/>
              </a:rPr>
            </a:br>
            <a:br>
              <a:rPr lang="en-US" dirty="0">
                <a:latin typeface="Abadi" panose="020B0604020104020204" pitchFamily="34" charset="0"/>
              </a:rPr>
            </a:br>
            <a:br>
              <a:rPr lang="en-US" dirty="0">
                <a:latin typeface="Abadi" panose="020B0604020104020204" pitchFamily="34" charset="0"/>
              </a:rPr>
            </a:br>
            <a:br>
              <a:rPr lang="en-US" dirty="0">
                <a:latin typeface="Abadi" panose="020B0604020104020204" pitchFamily="34" charset="0"/>
              </a:rPr>
            </a:br>
            <a:br>
              <a:rPr lang="en-US" dirty="0">
                <a:latin typeface="Abadi" panose="020B0604020104020204" pitchFamily="34" charset="0"/>
              </a:rPr>
            </a:br>
            <a:br>
              <a:rPr lang="en-US" dirty="0">
                <a:latin typeface="Abadi" panose="020B0604020104020204" pitchFamily="34" charset="0"/>
              </a:rPr>
            </a:br>
            <a:r>
              <a:rPr lang="en-US" sz="3600" dirty="0">
                <a:latin typeface="Abadi" panose="020B0604020104020204" pitchFamily="34" charset="0"/>
              </a:rPr>
              <a:t>DEPARTMENT OF </a:t>
            </a:r>
            <a:r>
              <a:rPr lang="en-US" sz="3600" dirty="0"/>
              <a:t>COOPORATIVE GOVERNANCE, URBAN PLANNING AND TRADITIONAL AFFAIRS</a:t>
            </a:r>
            <a:br>
              <a:rPr lang="en-US" sz="3600" dirty="0"/>
            </a:br>
            <a:br>
              <a:rPr lang="en-US" sz="3600" dirty="0"/>
            </a:br>
            <a:br>
              <a:rPr lang="en-US" sz="3600" dirty="0"/>
            </a:br>
            <a:br>
              <a:rPr lang="en-US" sz="3600" dirty="0"/>
            </a:br>
            <a:r>
              <a:rPr lang="en-ZA" altLang="en-US" sz="3600" dirty="0">
                <a:solidFill>
                  <a:srgbClr val="FFC000"/>
                </a:solidFill>
                <a:latin typeface="Arial" panose="020B0604020202020204" pitchFamily="34" charset="0"/>
                <a:cs typeface="Arial" panose="020B0604020202020204" pitchFamily="34" charset="0"/>
              </a:rPr>
              <a:t>COGTA SUPPORT TO GAUTENG MUNICIPAL PUBLIC ACCOUNTS COMMITTEES</a:t>
            </a:r>
            <a:br>
              <a:rPr lang="en-US" altLang="en-US" sz="3600" dirty="0">
                <a:solidFill>
                  <a:srgbClr val="FFC000"/>
                </a:solidFill>
                <a:latin typeface="Arial" panose="020B0604020202020204" pitchFamily="34" charset="0"/>
                <a:cs typeface="Arial" panose="020B0604020202020204" pitchFamily="34" charset="0"/>
              </a:rPr>
            </a:br>
            <a:br>
              <a:rPr lang="en-ZA" altLang="en-U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altLang="en-U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r>
              <a:rPr lang="en-ZA" altLang="en-US" sz="3600" baseline="30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ZA" altLang="en-U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MAY 2023</a:t>
            </a:r>
            <a:br>
              <a:rPr lang="en-ZA" altLang="en-US" sz="3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3600" dirty="0"/>
            </a:br>
            <a:br>
              <a:rPr lang="en-US" dirty="0">
                <a:latin typeface="Abadi" panose="020B0604020104020204" pitchFamily="34" charset="0"/>
              </a:rPr>
            </a:br>
            <a:br>
              <a:rPr lang="en-US" dirty="0">
                <a:latin typeface="Abadi" panose="020B0604020104020204" pitchFamily="34" charset="0"/>
              </a:rPr>
            </a:br>
            <a:endParaRPr lang="en-US" dirty="0">
              <a:solidFill>
                <a:srgbClr val="FFFF00"/>
              </a:solidFill>
              <a:latin typeface="Abadi" panose="020B0604020104020204" pitchFamily="34" charset="0"/>
            </a:endParaRPr>
          </a:p>
        </p:txBody>
      </p:sp>
    </p:spTree>
    <p:extLst>
      <p:ext uri="{BB962C8B-B14F-4D97-AF65-F5344CB8AC3E}">
        <p14:creationId xmlns:p14="http://schemas.microsoft.com/office/powerpoint/2010/main" val="1117234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6C56459-C3CA-48A6-8B76-317EC6DD2091}"/>
              </a:ext>
            </a:extLst>
          </p:cNvPr>
          <p:cNvSpPr>
            <a:spLocks noGrp="1"/>
          </p:cNvSpPr>
          <p:nvPr>
            <p:ph type="subTitle" idx="1"/>
          </p:nvPr>
        </p:nvSpPr>
        <p:spPr/>
        <p:txBody>
          <a:bodyPr/>
          <a:lstStyle/>
          <a:p>
            <a:endParaRPr lang="en-ZA" dirty="0"/>
          </a:p>
        </p:txBody>
      </p:sp>
      <p:pic>
        <p:nvPicPr>
          <p:cNvPr id="4" name="Picture 3">
            <a:extLst>
              <a:ext uri="{FF2B5EF4-FFF2-40B4-BE49-F238E27FC236}">
                <a16:creationId xmlns:a16="http://schemas.microsoft.com/office/drawing/2014/main" id="{2ACD0AC0-3F87-4692-A4DB-53381049EC79}"/>
              </a:ext>
            </a:extLst>
          </p:cNvPr>
          <p:cNvPicPr>
            <a:picLocks noChangeAspect="1"/>
          </p:cNvPicPr>
          <p:nvPr/>
        </p:nvPicPr>
        <p:blipFill>
          <a:blip r:embed="rId2"/>
          <a:stretch>
            <a:fillRect/>
          </a:stretch>
        </p:blipFill>
        <p:spPr>
          <a:xfrm>
            <a:off x="1334530" y="1649186"/>
            <a:ext cx="10585326" cy="4793252"/>
          </a:xfrm>
          <a:prstGeom prst="rect">
            <a:avLst/>
          </a:prstGeom>
        </p:spPr>
      </p:pic>
      <p:sp>
        <p:nvSpPr>
          <p:cNvPr id="7" name="Title 6">
            <a:extLst>
              <a:ext uri="{FF2B5EF4-FFF2-40B4-BE49-F238E27FC236}">
                <a16:creationId xmlns:a16="http://schemas.microsoft.com/office/drawing/2014/main" id="{DBB9DF92-DBA0-4E7C-8225-2E0A91C76CD7}"/>
              </a:ext>
            </a:extLst>
          </p:cNvPr>
          <p:cNvSpPr>
            <a:spLocks noGrp="1"/>
          </p:cNvSpPr>
          <p:nvPr>
            <p:ph type="title"/>
          </p:nvPr>
        </p:nvSpPr>
        <p:spPr/>
        <p:txBody>
          <a:bodyPr/>
          <a:lstStyle/>
          <a:p>
            <a:r>
              <a:rPr lang="en-US" sz="2400" dirty="0"/>
              <a:t>CRITICAL FEATURES OF THE DISTRICT DEVELOPMENT MODEL </a:t>
            </a:r>
            <a:endParaRPr lang="en-ZA" sz="2400" dirty="0"/>
          </a:p>
        </p:txBody>
      </p:sp>
    </p:spTree>
    <p:extLst>
      <p:ext uri="{BB962C8B-B14F-4D97-AF65-F5344CB8AC3E}">
        <p14:creationId xmlns:p14="http://schemas.microsoft.com/office/powerpoint/2010/main" val="400337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840657" y="2068637"/>
            <a:ext cx="2712801" cy="4735285"/>
          </a:xfrm>
        </p:spPr>
        <p:txBody>
          <a:bodyPr>
            <a:normAutofit fontScale="25000" lnSpcReduction="20000"/>
          </a:bodyPr>
          <a:lstStyle/>
          <a:p>
            <a:pPr marL="285750" lvl="1" indent="0" algn="ctr">
              <a:lnSpc>
                <a:spcPct val="110000"/>
              </a:lnSpc>
              <a:buNone/>
            </a:pPr>
            <a:endParaRPr lang="en-ZA" sz="3100" dirty="0">
              <a:solidFill>
                <a:schemeClr val="tx1">
                  <a:lumMod val="65000"/>
                  <a:lumOff val="35000"/>
                </a:schemeClr>
              </a:solidFill>
              <a:latin typeface="Arial" panose="020B0604020202020204" pitchFamily="34" charset="0"/>
              <a:cs typeface="Arial" panose="020B0604020202020204" pitchFamily="34" charset="0"/>
            </a:endParaRPr>
          </a:p>
          <a:p>
            <a:pPr marL="285750" lvl="1" indent="0" algn="ctr">
              <a:lnSpc>
                <a:spcPct val="110000"/>
              </a:lnSpc>
              <a:buNone/>
            </a:pPr>
            <a:endParaRPr lang="en-ZA" sz="9600" b="1" dirty="0">
              <a:solidFill>
                <a:schemeClr val="tx1">
                  <a:lumMod val="65000"/>
                  <a:lumOff val="35000"/>
                </a:schemeClr>
              </a:solidFill>
              <a:latin typeface="Arial" panose="020B0604020202020204" pitchFamily="34" charset="0"/>
              <a:cs typeface="Arial" panose="020B0604020202020204" pitchFamily="34" charset="0"/>
            </a:endParaRPr>
          </a:p>
          <a:p>
            <a:pPr marL="285750" lvl="1" indent="0" algn="ctr">
              <a:lnSpc>
                <a:spcPct val="110000"/>
              </a:lnSpc>
              <a:buNone/>
            </a:pPr>
            <a:r>
              <a:rPr lang="en-ZA" sz="8000" b="1" dirty="0">
                <a:solidFill>
                  <a:schemeClr val="tx1">
                    <a:lumMod val="65000"/>
                    <a:lumOff val="35000"/>
                  </a:schemeClr>
                </a:solidFill>
                <a:latin typeface="Arial" panose="020B0604020202020204" pitchFamily="34" charset="0"/>
                <a:cs typeface="Arial" panose="020B0604020202020204" pitchFamily="34" charset="0"/>
              </a:rPr>
              <a:t>DISTRICT DEVELOPMENT MODEL</a:t>
            </a:r>
          </a:p>
          <a:p>
            <a:pPr marL="285750" lvl="1" indent="0" algn="just">
              <a:lnSpc>
                <a:spcPct val="110000"/>
              </a:lnSpc>
              <a:buNone/>
            </a:pPr>
            <a:endParaRPr lang="en-ZA" sz="3100" dirty="0">
              <a:solidFill>
                <a:schemeClr val="tx1">
                  <a:lumMod val="65000"/>
                  <a:lumOff val="35000"/>
                </a:schemeClr>
              </a:solidFill>
              <a:latin typeface="Arial" panose="020B0604020202020204" pitchFamily="34" charset="0"/>
              <a:cs typeface="Arial" panose="020B0604020202020204" pitchFamily="34" charset="0"/>
            </a:endParaRPr>
          </a:p>
          <a:p>
            <a:pPr marL="285750" lvl="1" indent="0" algn="just">
              <a:lnSpc>
                <a:spcPct val="110000"/>
              </a:lnSpc>
              <a:buNone/>
            </a:pPr>
            <a:endParaRPr lang="en-ZA" sz="3100" dirty="0">
              <a:solidFill>
                <a:schemeClr val="tx1">
                  <a:lumMod val="65000"/>
                  <a:lumOff val="35000"/>
                </a:schemeClr>
              </a:solidFill>
              <a:latin typeface="Arial" panose="020B0604020202020204" pitchFamily="34" charset="0"/>
              <a:cs typeface="Arial" panose="020B0604020202020204" pitchFamily="34" charset="0"/>
            </a:endParaRPr>
          </a:p>
          <a:p>
            <a:pPr marL="285750" lvl="1" indent="0" algn="just">
              <a:lnSpc>
                <a:spcPct val="110000"/>
              </a:lnSpc>
              <a:buNone/>
            </a:pPr>
            <a:endParaRPr lang="en-ZA" sz="3100" dirty="0">
              <a:solidFill>
                <a:schemeClr val="tx1">
                  <a:lumMod val="65000"/>
                  <a:lumOff val="35000"/>
                </a:schemeClr>
              </a:solidFill>
              <a:latin typeface="Arial" panose="020B0604020202020204" pitchFamily="34" charset="0"/>
              <a:cs typeface="Arial" panose="020B0604020202020204" pitchFamily="34" charset="0"/>
            </a:endParaRPr>
          </a:p>
          <a:p>
            <a:pPr marL="285750" lvl="1" indent="0" algn="ctr">
              <a:lnSpc>
                <a:spcPct val="110000"/>
              </a:lnSpc>
              <a:buNone/>
            </a:pPr>
            <a:endParaRPr lang="en-ZA" sz="7400" dirty="0">
              <a:solidFill>
                <a:schemeClr val="tx1">
                  <a:lumMod val="65000"/>
                  <a:lumOff val="35000"/>
                </a:schemeClr>
              </a:solidFill>
              <a:latin typeface="Arial" panose="020B0604020202020204" pitchFamily="34" charset="0"/>
              <a:cs typeface="Arial" panose="020B0604020202020204" pitchFamily="34" charset="0"/>
            </a:endParaRPr>
          </a:p>
          <a:p>
            <a:pPr marL="285750" lvl="1" indent="0" algn="ctr">
              <a:lnSpc>
                <a:spcPct val="110000"/>
              </a:lnSpc>
              <a:buNone/>
            </a:pPr>
            <a:r>
              <a:rPr lang="en-ZA" sz="7200" dirty="0">
                <a:solidFill>
                  <a:schemeClr val="tx1">
                    <a:lumMod val="65000"/>
                    <a:lumOff val="35000"/>
                  </a:schemeClr>
                </a:solidFill>
                <a:latin typeface="Arial" panose="020B0604020202020204" pitchFamily="34" charset="0"/>
                <a:cs typeface="Arial" panose="020B0604020202020204" pitchFamily="34" charset="0"/>
              </a:rPr>
              <a:t>Introduces new IGR planning, budgeting and implementation paradigm and discipline  </a:t>
            </a:r>
            <a:r>
              <a:rPr lang="en-ZA" sz="7200" i="1" dirty="0">
                <a:solidFill>
                  <a:schemeClr val="tx1">
                    <a:lumMod val="65000"/>
                    <a:lumOff val="35000"/>
                  </a:schemeClr>
                </a:solidFill>
                <a:latin typeface="Arial" panose="020B0604020202020204" pitchFamily="34" charset="0"/>
                <a:cs typeface="Arial" panose="020B0604020202020204" pitchFamily="34" charset="0"/>
              </a:rPr>
              <a:t>(spatial targeting and budgeting towards common long term outcomes)</a:t>
            </a:r>
          </a:p>
          <a:p>
            <a:pPr marL="285750" lvl="1" indent="0">
              <a:lnSpc>
                <a:spcPct val="110000"/>
              </a:lnSpc>
              <a:buNone/>
            </a:pPr>
            <a:r>
              <a:rPr lang="en-ZA" sz="7400" i="1" dirty="0">
                <a:solidFill>
                  <a:schemeClr val="tx1">
                    <a:lumMod val="65000"/>
                    <a:lumOff val="35000"/>
                  </a:schemeClr>
                </a:solidFill>
                <a:latin typeface="Arial" panose="020B0604020202020204" pitchFamily="34" charset="0"/>
                <a:cs typeface="Arial" panose="020B0604020202020204" pitchFamily="34" charset="0"/>
              </a:rPr>
              <a:t> </a:t>
            </a:r>
            <a:br>
              <a:rPr lang="en-ZA" sz="7400" i="1" dirty="0">
                <a:solidFill>
                  <a:schemeClr val="tx1">
                    <a:lumMod val="65000"/>
                    <a:lumOff val="35000"/>
                  </a:schemeClr>
                </a:solidFill>
                <a:latin typeface="Arial" panose="020B0604020202020204" pitchFamily="34" charset="0"/>
                <a:cs typeface="Arial" panose="020B0604020202020204" pitchFamily="34" charset="0"/>
              </a:rPr>
            </a:br>
            <a:endParaRPr lang="en-GB" sz="7400" i="1" dirty="0">
              <a:latin typeface="Arial" panose="020B0604020202020204" pitchFamily="34" charset="0"/>
              <a:cs typeface="Arial" panose="020B0604020202020204" pitchFamily="34" charset="0"/>
            </a:endParaRPr>
          </a:p>
          <a:p>
            <a:pPr marL="0" indent="0">
              <a:lnSpc>
                <a:spcPct val="150000"/>
              </a:lnSpc>
              <a:buNone/>
            </a:pPr>
            <a:endParaRPr lang="en-GB" sz="7400" dirty="0">
              <a:latin typeface="Arial" panose="020B0604020202020204" pitchFamily="34" charset="0"/>
              <a:cs typeface="Arial" panose="020B0604020202020204" pitchFamily="34" charset="0"/>
            </a:endParaRPr>
          </a:p>
          <a:p>
            <a:pPr marL="0" indent="0">
              <a:lnSpc>
                <a:spcPct val="150000"/>
              </a:lnSpc>
              <a:buNone/>
            </a:pPr>
            <a:endParaRPr lang="en-ZA" sz="1800" dirty="0">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084C574F-4A40-47E3-BD5E-57789417C0CC}"/>
              </a:ext>
            </a:extLst>
          </p:cNvPr>
          <p:cNvSpPr>
            <a:spLocks noGrp="1"/>
          </p:cNvSpPr>
          <p:nvPr>
            <p:ph type="title"/>
          </p:nvPr>
        </p:nvSpPr>
        <p:spPr>
          <a:xfrm>
            <a:off x="1398718" y="1294813"/>
            <a:ext cx="10585326" cy="414834"/>
          </a:xfrm>
        </p:spPr>
        <p:txBody>
          <a:bodyPr/>
          <a:lstStyle/>
          <a:p>
            <a:r>
              <a:rPr kumimoji="0" lang="en-US" altLang="en-US"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sym typeface="Calibri Light" panose="020F0302020204030204" pitchFamily="34" charset="0"/>
              </a:rPr>
              <a:t>DISTRICT DEVELOPMENT MODEL AS A GAME CHANGER</a:t>
            </a:r>
            <a:br>
              <a:rPr kumimoji="0" lang="en-ZA"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endParaRPr lang="en-ZA" sz="2400" dirty="0"/>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cxnSp>
        <p:nvCxnSpPr>
          <p:cNvPr id="8" name="Straight Connector 7"/>
          <p:cNvCxnSpPr>
            <a:cxnSpLocks noChangeShapeType="1"/>
          </p:cNvCxnSpPr>
          <p:nvPr/>
        </p:nvCxnSpPr>
        <p:spPr bwMode="auto">
          <a:xfrm>
            <a:off x="3870316" y="1597006"/>
            <a:ext cx="0" cy="4392488"/>
          </a:xfrm>
          <a:prstGeom prst="line">
            <a:avLst/>
          </a:prstGeom>
          <a:noFill/>
          <a:ln w="28575" cmpd="sng">
            <a:solidFill>
              <a:schemeClr val="bg1">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4025102" y="1994191"/>
            <a:ext cx="7804156" cy="3710759"/>
          </a:xfrm>
          <a:prstGeom prst="rect">
            <a:avLst/>
          </a:prstGeom>
        </p:spPr>
        <p:txBody>
          <a:bodyPr wrap="square">
            <a:spAutoFit/>
          </a:bodyPr>
          <a:lstStyle/>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District geographic spaces point of achieving country’s developmental outcomes and integration;</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District state of development provides baseline and unit of analysis for informing all spheres of government plans and budgets;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response to socio-economic impact of Covid-19;</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Stimulate new thinking, new socio-economic paradigms, new and bold solutions and alternative;</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a:t>
            </a:r>
            <a:r>
              <a:rPr kumimoji="0" lang="en-ZA"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ndamentally</a:t>
            </a: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change conditions</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a:t>
            </a:r>
          </a:p>
          <a:p>
            <a:pPr marL="800100" marR="0" lvl="1" indent="-342900" algn="just" defTabSz="4572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Economy        Poverty, unemployment and inequality</a:t>
            </a:r>
          </a:p>
          <a:p>
            <a:pPr marL="800100" marR="0" lvl="1" indent="-342900" algn="l" defTabSz="4572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Space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 resilience and prosperity of the Country.</a:t>
            </a:r>
          </a:p>
        </p:txBody>
      </p:sp>
      <p:sp>
        <p:nvSpPr>
          <p:cNvPr id="2" name="Arrow: Down 1">
            <a:extLst>
              <a:ext uri="{FF2B5EF4-FFF2-40B4-BE49-F238E27FC236}">
                <a16:creationId xmlns:a16="http://schemas.microsoft.com/office/drawing/2014/main" id="{F0C21B1A-47AE-4432-A8A0-705297B6E2EA}"/>
              </a:ext>
            </a:extLst>
          </p:cNvPr>
          <p:cNvSpPr/>
          <p:nvPr/>
        </p:nvSpPr>
        <p:spPr>
          <a:xfrm>
            <a:off x="1824548" y="3198889"/>
            <a:ext cx="866192" cy="6797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ight Brace 4">
            <a:extLst>
              <a:ext uri="{FF2B5EF4-FFF2-40B4-BE49-F238E27FC236}">
                <a16:creationId xmlns:a16="http://schemas.microsoft.com/office/drawing/2014/main" id="{4D7802BF-6641-419F-91C5-A70D81B250FF}"/>
              </a:ext>
            </a:extLst>
          </p:cNvPr>
          <p:cNvSpPr/>
          <p:nvPr/>
        </p:nvSpPr>
        <p:spPr>
          <a:xfrm>
            <a:off x="5786562" y="4014832"/>
            <a:ext cx="386808" cy="93784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52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a:spLocks noChangeAspect="1"/>
          </p:cNvSpPr>
          <p:nvPr/>
        </p:nvSpPr>
        <p:spPr>
          <a:xfrm>
            <a:off x="1067532" y="2688650"/>
            <a:ext cx="1019473" cy="1019473"/>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Oval 34"/>
          <p:cNvSpPr>
            <a:spLocks noChangeAspect="1"/>
          </p:cNvSpPr>
          <p:nvPr/>
        </p:nvSpPr>
        <p:spPr>
          <a:xfrm>
            <a:off x="1051559" y="4250642"/>
            <a:ext cx="1019473" cy="1019473"/>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D6C9A256-4047-D941-BABD-B49A3C155709}"/>
              </a:ext>
            </a:extLst>
          </p:cNvPr>
          <p:cNvSpPr/>
          <p:nvPr/>
        </p:nvSpPr>
        <p:spPr>
          <a:xfrm>
            <a:off x="8465861" y="1665874"/>
            <a:ext cx="1295008" cy="1259939"/>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Oval 36"/>
          <p:cNvSpPr>
            <a:spLocks noChangeAspect="1"/>
          </p:cNvSpPr>
          <p:nvPr/>
        </p:nvSpPr>
        <p:spPr>
          <a:xfrm>
            <a:off x="8585688" y="1805174"/>
            <a:ext cx="973091" cy="1007092"/>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p:nvSpPr>
        <p:spPr>
          <a:xfrm>
            <a:off x="1620655" y="5801354"/>
            <a:ext cx="8950689" cy="303929"/>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Arial"/>
                <a:ea typeface="+mn-ea"/>
                <a:cs typeface="+mn-cs"/>
              </a:rPr>
              <a:t>7 months since the DDM launch. We intended to return earlier, but were interrupted by COVID-19.</a:t>
            </a:r>
          </a:p>
        </p:txBody>
      </p:sp>
      <p:sp>
        <p:nvSpPr>
          <p:cNvPr id="24" name="Rectangle 23"/>
          <p:cNvSpPr/>
          <p:nvPr/>
        </p:nvSpPr>
        <p:spPr>
          <a:xfrm>
            <a:off x="5705450" y="2247527"/>
            <a:ext cx="500603"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srgbClr val="FFFFFF"/>
                </a:solidFill>
                <a:effectLst/>
                <a:uLnTx/>
                <a:uFillTx/>
                <a:latin typeface="Arial"/>
                <a:ea typeface="+mn-ea"/>
                <a:cs typeface="Arial"/>
              </a:rPr>
              <a:t>RDP</a:t>
            </a: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16" name="Oval 15"/>
          <p:cNvSpPr>
            <a:spLocks noChangeAspect="1"/>
          </p:cNvSpPr>
          <p:nvPr/>
        </p:nvSpPr>
        <p:spPr>
          <a:xfrm>
            <a:off x="1078305" y="1713001"/>
            <a:ext cx="1019473" cy="1019473"/>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36BD2D32-FC31-5E40-B296-B0DB74214812}"/>
              </a:ext>
            </a:extLst>
          </p:cNvPr>
          <p:cNvSpPr/>
          <p:nvPr/>
        </p:nvSpPr>
        <p:spPr>
          <a:xfrm>
            <a:off x="2392181" y="4814566"/>
            <a:ext cx="4518745" cy="1006429"/>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23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t>Ethical, Effective Leadership &amp; Administration</a:t>
            </a:r>
            <a:br>
              <a:rPr kumimoji="0" lang="en-US" altLang="en-US" sz="21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br>
            <a:endParaRPr kumimoji="0" lang="en-US" altLang="en-US" sz="2000" b="1" i="0" u="none" strike="noStrike" kern="1200" cap="none" spc="0" normalizeH="0" baseline="0" noProof="0" dirty="0">
              <a:ln>
                <a:noFill/>
              </a:ln>
              <a:solidFill>
                <a:prstClr val="black"/>
              </a:solidFill>
              <a:effectLst/>
              <a:uLnTx/>
              <a:uFillTx/>
              <a:latin typeface="Arial Narrow" panose="020B0604020202020204" pitchFamily="34" charset="0"/>
              <a:ea typeface="ＭＳ Ｐゴシック" panose="020B0600070205080204" pitchFamily="34" charset="-128"/>
              <a:cs typeface="Arial Narrow" panose="020B0604020202020204" pitchFamily="34" charset="0"/>
            </a:endParaRPr>
          </a:p>
        </p:txBody>
      </p:sp>
      <p:pic>
        <p:nvPicPr>
          <p:cNvPr id="25" name="Picture 24">
            <a:extLst>
              <a:ext uri="{FF2B5EF4-FFF2-40B4-BE49-F238E27FC236}">
                <a16:creationId xmlns:a16="http://schemas.microsoft.com/office/drawing/2014/main" id="{4AB8BEEA-1022-E74E-A302-39AEC7D49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1925" y="1899057"/>
            <a:ext cx="830284" cy="830284"/>
          </a:xfrm>
          <a:prstGeom prst="rect">
            <a:avLst/>
          </a:prstGeom>
        </p:spPr>
      </p:pic>
      <p:cxnSp>
        <p:nvCxnSpPr>
          <p:cNvPr id="31" name="Straight Connector 30">
            <a:extLst>
              <a:ext uri="{FF2B5EF4-FFF2-40B4-BE49-F238E27FC236}">
                <a16:creationId xmlns:a16="http://schemas.microsoft.com/office/drawing/2014/main" id="{FC29DB74-A579-9D46-AECD-BBEC7A77E483}"/>
              </a:ext>
            </a:extLst>
          </p:cNvPr>
          <p:cNvCxnSpPr>
            <a:cxnSpLocks/>
          </p:cNvCxnSpPr>
          <p:nvPr/>
        </p:nvCxnSpPr>
        <p:spPr>
          <a:xfrm>
            <a:off x="7187099" y="1697256"/>
            <a:ext cx="0" cy="3960495"/>
          </a:xfrm>
          <a:prstGeom prst="line">
            <a:avLst/>
          </a:prstGeom>
          <a:ln w="34925">
            <a:solidFill>
              <a:schemeClr val="tx1">
                <a:lumMod val="75000"/>
                <a:lumOff val="25000"/>
              </a:schemeClr>
            </a:solidFill>
            <a:prstDash val="dot"/>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38D49037-94D2-6F4C-8143-FE4A61FF02C3}"/>
              </a:ext>
            </a:extLst>
          </p:cNvPr>
          <p:cNvSpPr/>
          <p:nvPr/>
        </p:nvSpPr>
        <p:spPr>
          <a:xfrm>
            <a:off x="7236576" y="3295500"/>
            <a:ext cx="4729817" cy="1874359"/>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23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t>Transformative &amp; Effective Service Delivery &amp;</a:t>
            </a:r>
          </a:p>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2400" b="1" i="1"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t>and Vibrant Communities</a:t>
            </a:r>
            <a:endParaRPr kumimoji="0" lang="en-US" altLang="en-US" sz="2300" b="1"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34" charset="-128"/>
              <a:cs typeface="Arial"/>
            </a:endParaRPr>
          </a:p>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2400" b="1" i="1"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34" charset="-128"/>
                <a:cs typeface="Arial"/>
              </a:rPr>
              <a:t>Resilient, Cohesive, Sustainable, Connected </a:t>
            </a:r>
          </a:p>
        </p:txBody>
      </p:sp>
      <p:sp>
        <p:nvSpPr>
          <p:cNvPr id="40" name="Isosceles Triangle 3">
            <a:extLst>
              <a:ext uri="{FF2B5EF4-FFF2-40B4-BE49-F238E27FC236}">
                <a16:creationId xmlns:a16="http://schemas.microsoft.com/office/drawing/2014/main" id="{5C1DC966-E09A-1145-9D18-5C424B55C601}"/>
              </a:ext>
            </a:extLst>
          </p:cNvPr>
          <p:cNvSpPr/>
          <p:nvPr/>
        </p:nvSpPr>
        <p:spPr>
          <a:xfrm rot="5400000">
            <a:off x="7130042" y="3680604"/>
            <a:ext cx="510666" cy="243090"/>
          </a:xfrm>
          <a:prstGeom prst="triangle">
            <a:avLst/>
          </a:prstGeom>
          <a:solidFill>
            <a:srgbClr val="19800E"/>
          </a:solidFill>
          <a:ln>
            <a:solidFill>
              <a:srgbClr val="2180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41258744-82E2-43C2-B80D-4CF9BE9A3822}"/>
              </a:ext>
            </a:extLst>
          </p:cNvPr>
          <p:cNvGrpSpPr/>
          <p:nvPr/>
        </p:nvGrpSpPr>
        <p:grpSpPr>
          <a:xfrm>
            <a:off x="1079541" y="1551340"/>
            <a:ext cx="5831385" cy="4269655"/>
            <a:chOff x="913792" y="1139630"/>
            <a:chExt cx="5831385" cy="4269655"/>
          </a:xfrm>
        </p:grpSpPr>
        <p:sp>
          <p:nvSpPr>
            <p:cNvPr id="32" name="Oval 31">
              <a:extLst>
                <a:ext uri="{FF2B5EF4-FFF2-40B4-BE49-F238E27FC236}">
                  <a16:creationId xmlns:a16="http://schemas.microsoft.com/office/drawing/2014/main" id="{D6C9A256-4047-D941-BABD-B49A3C155709}"/>
                </a:ext>
              </a:extLst>
            </p:cNvPr>
            <p:cNvSpPr/>
            <p:nvPr/>
          </p:nvSpPr>
          <p:spPr>
            <a:xfrm>
              <a:off x="955239" y="2578365"/>
              <a:ext cx="1295008" cy="1259939"/>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D6C9A256-4047-D941-BABD-B49A3C155709}"/>
                </a:ext>
              </a:extLst>
            </p:cNvPr>
            <p:cNvSpPr/>
            <p:nvPr/>
          </p:nvSpPr>
          <p:spPr>
            <a:xfrm>
              <a:off x="913792" y="4149346"/>
              <a:ext cx="1295008" cy="1259939"/>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D6C9A256-4047-D941-BABD-B49A3C155709}"/>
                </a:ext>
              </a:extLst>
            </p:cNvPr>
            <p:cNvSpPr/>
            <p:nvPr/>
          </p:nvSpPr>
          <p:spPr>
            <a:xfrm>
              <a:off x="957448" y="1139630"/>
              <a:ext cx="1295008" cy="1259939"/>
            </a:xfrm>
            <a:prstGeom prst="ellips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846850D4-9A54-0D48-ABB6-608EA6F08235}"/>
                </a:ext>
              </a:extLst>
            </p:cNvPr>
            <p:cNvSpPr/>
            <p:nvPr/>
          </p:nvSpPr>
          <p:spPr>
            <a:xfrm>
              <a:off x="1776021" y="1572408"/>
              <a:ext cx="3800469" cy="763286"/>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t>Good Governance</a:t>
              </a:r>
              <a:endParaRPr kumimoji="0" lang="en-US" altLang="en-US" sz="2400" b="0"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endParaRPr>
            </a:p>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Arial Narrow" panose="020B0604020202020204" pitchFamily="34" charset="0"/>
                <a:ea typeface="ＭＳ Ｐゴシック" panose="020B0600070205080204" pitchFamily="34" charset="-128"/>
                <a:cs typeface="Arial Narrow" panose="020B0604020202020204" pitchFamily="34" charset="0"/>
              </a:endParaRPr>
            </a:p>
          </p:txBody>
        </p:sp>
        <p:sp>
          <p:nvSpPr>
            <p:cNvPr id="21" name="Rectangle 20">
              <a:extLst>
                <a:ext uri="{FF2B5EF4-FFF2-40B4-BE49-F238E27FC236}">
                  <a16:creationId xmlns:a16="http://schemas.microsoft.com/office/drawing/2014/main" id="{1EC08A1C-DCA8-F941-8637-3A6B2326654D}"/>
                </a:ext>
              </a:extLst>
            </p:cNvPr>
            <p:cNvSpPr/>
            <p:nvPr/>
          </p:nvSpPr>
          <p:spPr>
            <a:xfrm>
              <a:off x="2226432" y="3074544"/>
              <a:ext cx="4518745" cy="424732"/>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Arial"/>
                </a:rPr>
                <a:t>Sound Financial Management</a:t>
              </a:r>
            </a:p>
          </p:txBody>
        </p:sp>
        <p:pic>
          <p:nvPicPr>
            <p:cNvPr id="26" name="Picture 25" descr="123928423-icon-of-house-with-columns-and-flag-building-of-government-embassy-official-institution-or-establish.png">
              <a:extLst>
                <a:ext uri="{FF2B5EF4-FFF2-40B4-BE49-F238E27FC236}">
                  <a16:creationId xmlns:a16="http://schemas.microsoft.com/office/drawing/2014/main" id="{955B8D44-69EB-774E-9C1F-F6A8FD481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38" y="1186840"/>
              <a:ext cx="1041400" cy="1041400"/>
            </a:xfrm>
            <a:prstGeom prst="rect">
              <a:avLst/>
            </a:prstGeom>
          </p:spPr>
        </p:pic>
        <p:pic>
          <p:nvPicPr>
            <p:cNvPr id="29" name="Picture 28">
              <a:extLst>
                <a:ext uri="{FF2B5EF4-FFF2-40B4-BE49-F238E27FC236}">
                  <a16:creationId xmlns:a16="http://schemas.microsoft.com/office/drawing/2014/main" id="{09D11263-4E81-6041-A368-DC11A6C0F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17" y="4250642"/>
              <a:ext cx="955040" cy="955040"/>
            </a:xfrm>
            <a:prstGeom prst="rect">
              <a:avLst/>
            </a:prstGeom>
          </p:spPr>
        </p:pic>
        <p:pic>
          <p:nvPicPr>
            <p:cNvPr id="30" name="Picture 29">
              <a:extLst>
                <a:ext uri="{FF2B5EF4-FFF2-40B4-BE49-F238E27FC236}">
                  <a16:creationId xmlns:a16="http://schemas.microsoft.com/office/drawing/2014/main" id="{75A1F3B7-119F-6243-AA6A-616DD0F403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253" y="2603914"/>
              <a:ext cx="1235568" cy="1032935"/>
            </a:xfrm>
            <a:prstGeom prst="rect">
              <a:avLst/>
            </a:prstGeom>
          </p:spPr>
        </p:pic>
        <p:sp>
          <p:nvSpPr>
            <p:cNvPr id="41" name="Rectangle 40">
              <a:extLst>
                <a:ext uri="{FF2B5EF4-FFF2-40B4-BE49-F238E27FC236}">
                  <a16:creationId xmlns:a16="http://schemas.microsoft.com/office/drawing/2014/main" id="{2472D3E0-BF79-3A4E-9848-BCD7F09412A1}"/>
                </a:ext>
              </a:extLst>
            </p:cNvPr>
            <p:cNvSpPr/>
            <p:nvPr/>
          </p:nvSpPr>
          <p:spPr>
            <a:xfrm>
              <a:off x="2379207" y="2126660"/>
              <a:ext cx="3368139" cy="757130"/>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4800" b="1"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Arial"/>
                </a:rPr>
                <a:t>+</a:t>
              </a:r>
            </a:p>
          </p:txBody>
        </p:sp>
        <p:sp>
          <p:nvSpPr>
            <p:cNvPr id="42" name="Rectangle 41">
              <a:extLst>
                <a:ext uri="{FF2B5EF4-FFF2-40B4-BE49-F238E27FC236}">
                  <a16:creationId xmlns:a16="http://schemas.microsoft.com/office/drawing/2014/main" id="{D296DCD8-B2BF-594B-9037-87E9DE289492}"/>
                </a:ext>
              </a:extLst>
            </p:cNvPr>
            <p:cNvSpPr/>
            <p:nvPr/>
          </p:nvSpPr>
          <p:spPr>
            <a:xfrm>
              <a:off x="2329730" y="3537846"/>
              <a:ext cx="3368139" cy="757130"/>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4800" b="1"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Arial"/>
                </a:rPr>
                <a:t>+</a:t>
              </a:r>
            </a:p>
          </p:txBody>
        </p:sp>
      </p:grpSp>
      <p:sp>
        <p:nvSpPr>
          <p:cNvPr id="43" name="Rectangle 42">
            <a:extLst>
              <a:ext uri="{FF2B5EF4-FFF2-40B4-BE49-F238E27FC236}">
                <a16:creationId xmlns:a16="http://schemas.microsoft.com/office/drawing/2014/main" id="{B81A1210-B802-784C-956E-0628E9B26373}"/>
              </a:ext>
            </a:extLst>
          </p:cNvPr>
          <p:cNvSpPr/>
          <p:nvPr/>
        </p:nvSpPr>
        <p:spPr>
          <a:xfrm>
            <a:off x="5383978" y="3480996"/>
            <a:ext cx="3368139" cy="757130"/>
          </a:xfrm>
          <a:prstGeom prst="rect">
            <a:avLst/>
          </a:prstGeom>
        </p:spPr>
        <p:txBody>
          <a:bodyPr wrap="square">
            <a:spAutoFit/>
          </a:bodyPr>
          <a:lstStyle/>
          <a:p>
            <a:pPr marL="0" marR="0" lvl="0" indent="0" algn="ctr" defTabSz="685800" rtl="0" eaLnBrk="1" fontAlgn="auto" latinLnBrk="0" hangingPunct="1">
              <a:lnSpc>
                <a:spcPct val="90000"/>
              </a:lnSpc>
              <a:spcBef>
                <a:spcPct val="20000"/>
              </a:spcBef>
              <a:spcAft>
                <a:spcPts val="0"/>
              </a:spcAft>
              <a:buClr>
                <a:prstClr val="black"/>
              </a:buClr>
              <a:buSzTx/>
              <a:buFontTx/>
              <a:buNone/>
              <a:tabLst/>
              <a:defRPr/>
            </a:pPr>
            <a:r>
              <a:rPr kumimoji="0" lang="en-US" altLang="en-US" sz="4800" b="1" i="0" u="none" strike="noStrike" kern="1200" cap="none" spc="0" normalizeH="0" baseline="0" noProof="0" dirty="0">
                <a:ln>
                  <a:noFill/>
                </a:ln>
                <a:solidFill>
                  <a:srgbClr val="ED7D31"/>
                </a:solidFill>
                <a:effectLst/>
                <a:uLnTx/>
                <a:uFillTx/>
                <a:latin typeface="Arial"/>
                <a:ea typeface="ＭＳ Ｐゴシック" panose="020B0600070205080204" pitchFamily="34" charset="-128"/>
                <a:cs typeface="Arial"/>
              </a:rPr>
              <a:t>=</a:t>
            </a:r>
          </a:p>
        </p:txBody>
      </p:sp>
      <p:sp>
        <p:nvSpPr>
          <p:cNvPr id="3" name="Rectangle 2">
            <a:extLst>
              <a:ext uri="{FF2B5EF4-FFF2-40B4-BE49-F238E27FC236}">
                <a16:creationId xmlns:a16="http://schemas.microsoft.com/office/drawing/2014/main" id="{54A3FE3C-D312-495F-84CD-F3C68A246FA5}"/>
              </a:ext>
            </a:extLst>
          </p:cNvPr>
          <p:cNvSpPr/>
          <p:nvPr/>
        </p:nvSpPr>
        <p:spPr>
          <a:xfrm>
            <a:off x="1186749" y="1034903"/>
            <a:ext cx="4407618"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TO ACHIEVE THESE NEEDS:</a:t>
            </a:r>
            <a:endParaRPr kumimoji="0" lang="en-ZA"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510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094A7DE-67D9-455B-B5C8-D77FCD688E72}"/>
              </a:ext>
            </a:extLst>
          </p:cNvPr>
          <p:cNvSpPr>
            <a:spLocks noGrp="1"/>
          </p:cNvSpPr>
          <p:nvPr>
            <p:ph type="subTitle" idx="1"/>
          </p:nvPr>
        </p:nvSpPr>
        <p:spPr/>
        <p:txBody>
          <a:bodyPr/>
          <a:lstStyle/>
          <a:p>
            <a:endParaRPr lang="en-ZA" dirty="0"/>
          </a:p>
        </p:txBody>
      </p:sp>
      <p:sp>
        <p:nvSpPr>
          <p:cNvPr id="3" name="Title 2">
            <a:extLst>
              <a:ext uri="{FF2B5EF4-FFF2-40B4-BE49-F238E27FC236}">
                <a16:creationId xmlns:a16="http://schemas.microsoft.com/office/drawing/2014/main" id="{CA554E5F-E2B9-4981-9643-3CA8EF94106F}"/>
              </a:ext>
            </a:extLst>
          </p:cNvPr>
          <p:cNvSpPr>
            <a:spLocks noGrp="1"/>
          </p:cNvSpPr>
          <p:nvPr>
            <p:ph type="title"/>
          </p:nvPr>
        </p:nvSpPr>
        <p:spPr/>
        <p:txBody>
          <a:bodyPr/>
          <a:lstStyle/>
          <a:p>
            <a:r>
              <a:rPr lang="en-US" dirty="0"/>
              <a:t>FOCAL AREAS OF THE DDM ONE PLANS </a:t>
            </a:r>
            <a:endParaRPr lang="en-ZA" dirty="0"/>
          </a:p>
        </p:txBody>
      </p:sp>
      <p:graphicFrame>
        <p:nvGraphicFramePr>
          <p:cNvPr id="4" name="Diagram 3">
            <a:extLst>
              <a:ext uri="{FF2B5EF4-FFF2-40B4-BE49-F238E27FC236}">
                <a16:creationId xmlns:a16="http://schemas.microsoft.com/office/drawing/2014/main" id="{DB63E708-729D-4327-B733-1CF83C4C9192}"/>
              </a:ext>
            </a:extLst>
          </p:cNvPr>
          <p:cNvGraphicFramePr/>
          <p:nvPr/>
        </p:nvGraphicFramePr>
        <p:xfrm>
          <a:off x="2032000" y="1502230"/>
          <a:ext cx="9609394" cy="4636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411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rot="10800000" flipV="1">
            <a:off x="1628221" y="2231919"/>
            <a:ext cx="10111493" cy="3362635"/>
          </a:xfrm>
          <a:prstGeom prst="wav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3200" b="1" dirty="0">
                <a:effectLst/>
                <a:latin typeface="+mj-lt"/>
                <a:ea typeface="Calibri" panose="020F0502020204030204" pitchFamily="34" charset="0"/>
              </a:rPr>
              <a:t>The implications of the DDM on municipal financial management, governance, and accountability</a:t>
            </a:r>
            <a:endParaRPr kumimoji="0" lang="en-ZA"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3378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3451907" y="1721092"/>
            <a:ext cx="5632602" cy="274790"/>
          </a:xfrm>
        </p:spPr>
        <p:txBody>
          <a:bodyPr>
            <a:normAutofit fontScale="90000"/>
          </a:bodyPr>
          <a:lstStyle/>
          <a:p>
            <a:r>
              <a:rPr lang="en-US" sz="1500" dirty="0">
                <a:latin typeface="Arial" panose="020B0604020202020204" pitchFamily="34" charset="0"/>
                <a:cs typeface="Arial" panose="020B0604020202020204" pitchFamily="34" charset="0"/>
              </a:rPr>
              <a:t>KEY ACHIEVEMENTS ON FOCUS AREAS- S139(1)(b)</a:t>
            </a:r>
          </a:p>
        </p:txBody>
      </p:sp>
      <p:sp>
        <p:nvSpPr>
          <p:cNvPr id="3" name="Rectangle 2"/>
          <p:cNvSpPr/>
          <p:nvPr/>
        </p:nvSpPr>
        <p:spPr>
          <a:xfrm>
            <a:off x="3420911" y="1676707"/>
            <a:ext cx="5996934" cy="386709"/>
          </a:xfrm>
          <a:prstGeom prst="rect">
            <a:avLst/>
          </a:prstGeom>
        </p:spPr>
        <p:txBody>
          <a:bodyPr wrap="square">
            <a:spAutoFit/>
          </a:bodyPr>
          <a:lstStyle/>
          <a:p>
            <a:pPr marL="0" marR="0" lvl="0" indent="0" algn="just" defTabSz="51435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3A8DE5-FC54-072C-1AF7-C34B0F2831B7}"/>
              </a:ext>
            </a:extLst>
          </p:cNvPr>
          <p:cNvSpPr txBox="1"/>
          <p:nvPr/>
        </p:nvSpPr>
        <p:spPr>
          <a:xfrm>
            <a:off x="1329559" y="1632305"/>
            <a:ext cx="10631213" cy="4934684"/>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Within the implementation process, the DDM is implemented through two interrelated processes to be followed by the whole of government. These processes entail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spatialisation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and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reprioritisation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16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Spatialisation</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the process of translating development priorities and objectives into spatial locations (district and metropolitan areas) and according to local spatial and place-making logic of these areas manifesting in physical and integrated impacts on people’s lives and the places they live in.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Reprioritisation</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the process of reviewing and changing existing plans and budgets and undertaking future planning and budgeting to realise the desired physical and integrated impacts over the long-term. </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DDM implementation therefore refers to the spatial framing of development priorities and objectives and the review and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reprioritisation of plans, budgets and programmes by each sphere, sector department and state entity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that takes place within the prescripts of the Government Planning, Budgeting and reporting cycle. </a:t>
            </a: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DPME and NT play a crucial role in terms of mandated functions to ensure coherent fit and configuration of the MTSF and Budget Guidelines to enable DDM implementation. </a:t>
            </a:r>
          </a:p>
        </p:txBody>
      </p:sp>
      <p:sp>
        <p:nvSpPr>
          <p:cNvPr id="7" name="TextBox 6">
            <a:extLst>
              <a:ext uri="{FF2B5EF4-FFF2-40B4-BE49-F238E27FC236}">
                <a16:creationId xmlns:a16="http://schemas.microsoft.com/office/drawing/2014/main" id="{76883164-49FB-EC86-99F5-E5A67258ED16}"/>
              </a:ext>
            </a:extLst>
          </p:cNvPr>
          <p:cNvSpPr txBox="1"/>
          <p:nvPr/>
        </p:nvSpPr>
        <p:spPr>
          <a:xfrm>
            <a:off x="1329560" y="1085953"/>
            <a:ext cx="10655732"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REPRIORITISATION: CORE TO EFFECTIVE DDM IMPLEMENTATION</a:t>
            </a:r>
            <a:endParaRPr kumimoji="0" lang="en-ZA" sz="24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6" name="Slide Number Placeholder 2">
            <a:extLst>
              <a:ext uri="{FF2B5EF4-FFF2-40B4-BE49-F238E27FC236}">
                <a16:creationId xmlns:a16="http://schemas.microsoft.com/office/drawing/2014/main" id="{53A380C9-F8FA-B790-26EE-4543F4072A19}"/>
              </a:ext>
            </a:extLst>
          </p:cNvPr>
          <p:cNvSpPr txBox="1">
            <a:spLocks/>
          </p:cNvSpPr>
          <p:nvPr/>
        </p:nvSpPr>
        <p:spPr>
          <a:xfrm>
            <a:off x="9242092" y="642202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6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370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3451907" y="1721092"/>
            <a:ext cx="5632602" cy="274790"/>
          </a:xfrm>
        </p:spPr>
        <p:txBody>
          <a:bodyPr>
            <a:normAutofit fontScale="90000"/>
          </a:bodyPr>
          <a:lstStyle/>
          <a:p>
            <a:r>
              <a:rPr lang="en-US" sz="1500" dirty="0">
                <a:latin typeface="Arial" panose="020B0604020202020204" pitchFamily="34" charset="0"/>
                <a:cs typeface="Arial" panose="020B0604020202020204" pitchFamily="34" charset="0"/>
              </a:rPr>
              <a:t>KEY ACHIEVEMENTS ON FOCUS AREAS- S139(1)(b)</a:t>
            </a:r>
          </a:p>
        </p:txBody>
      </p:sp>
      <p:sp>
        <p:nvSpPr>
          <p:cNvPr id="3" name="Rectangle 2"/>
          <p:cNvSpPr/>
          <p:nvPr/>
        </p:nvSpPr>
        <p:spPr>
          <a:xfrm>
            <a:off x="3420911" y="1676707"/>
            <a:ext cx="5996934" cy="386709"/>
          </a:xfrm>
          <a:prstGeom prst="rect">
            <a:avLst/>
          </a:prstGeom>
        </p:spPr>
        <p:txBody>
          <a:bodyPr wrap="square">
            <a:spAutoFit/>
          </a:bodyPr>
          <a:lstStyle/>
          <a:p>
            <a:pPr marL="0" marR="0" lvl="0" indent="0" algn="just" defTabSz="51435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3A8DE5-FC54-072C-1AF7-C34B0F2831B7}"/>
              </a:ext>
            </a:extLst>
          </p:cNvPr>
          <p:cNvSpPr txBox="1"/>
          <p:nvPr/>
        </p:nvSpPr>
        <p:spPr>
          <a:xfrm>
            <a:off x="1329559" y="1632305"/>
            <a:ext cx="10631213" cy="502701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Additionally, DCOG issued Circular No 1 of 2020 which directed districts and metropolitan municipalities to develop and implement Economic Recovery Plans as a programme of action to mitigate the effects of COVID-19 in the economy.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Subsequently, district and metropolitan municipalities were requested to ensure that the Economic Recovery Plans are incorporated into the DDM One Plans. Thus the development and incorporation of the Recovery Plans into the One Plans further shapes how financial management is to be undertaken by municipalities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 this effect, municipalities are expected to reprioritize and align their budgets as part of giving effect to Economic Recovery Plans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76883164-49FB-EC86-99F5-E5A67258ED16}"/>
              </a:ext>
            </a:extLst>
          </p:cNvPr>
          <p:cNvSpPr txBox="1"/>
          <p:nvPr/>
        </p:nvSpPr>
        <p:spPr>
          <a:xfrm>
            <a:off x="1329560" y="1085953"/>
            <a:ext cx="10655732"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IMPACT OF ECONOMIC RECOVERY PLANS AS PART OF DDM ONE Plans</a:t>
            </a:r>
            <a:endParaRPr kumimoji="0" lang="en-ZA" sz="24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6" name="Slide Number Placeholder 2">
            <a:extLst>
              <a:ext uri="{FF2B5EF4-FFF2-40B4-BE49-F238E27FC236}">
                <a16:creationId xmlns:a16="http://schemas.microsoft.com/office/drawing/2014/main" id="{53A380C9-F8FA-B790-26EE-4543F4072A19}"/>
              </a:ext>
            </a:extLst>
          </p:cNvPr>
          <p:cNvSpPr txBox="1">
            <a:spLocks/>
          </p:cNvSpPr>
          <p:nvPr/>
        </p:nvSpPr>
        <p:spPr>
          <a:xfrm>
            <a:off x="9242092" y="642202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6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6954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3451907" y="1721092"/>
            <a:ext cx="5632602" cy="274790"/>
          </a:xfrm>
        </p:spPr>
        <p:txBody>
          <a:bodyPr>
            <a:normAutofit fontScale="90000"/>
          </a:bodyPr>
          <a:lstStyle/>
          <a:p>
            <a:r>
              <a:rPr lang="en-US" sz="1500" dirty="0">
                <a:latin typeface="Arial" panose="020B0604020202020204" pitchFamily="34" charset="0"/>
                <a:cs typeface="Arial" panose="020B0604020202020204" pitchFamily="34" charset="0"/>
              </a:rPr>
              <a:t>KEY ACHIEVEMENTS ON FOCUS AREAS- S139(1)(b)</a:t>
            </a:r>
          </a:p>
        </p:txBody>
      </p:sp>
      <p:sp>
        <p:nvSpPr>
          <p:cNvPr id="3" name="Rectangle 2"/>
          <p:cNvSpPr/>
          <p:nvPr/>
        </p:nvSpPr>
        <p:spPr>
          <a:xfrm>
            <a:off x="3420911" y="1676707"/>
            <a:ext cx="5996934" cy="386709"/>
          </a:xfrm>
          <a:prstGeom prst="rect">
            <a:avLst/>
          </a:prstGeom>
        </p:spPr>
        <p:txBody>
          <a:bodyPr wrap="square">
            <a:spAutoFit/>
          </a:bodyPr>
          <a:lstStyle/>
          <a:p>
            <a:pPr marL="0" marR="0" lvl="0" indent="0" algn="just" defTabSz="51435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3A8DE5-FC54-072C-1AF7-C34B0F2831B7}"/>
              </a:ext>
            </a:extLst>
          </p:cNvPr>
          <p:cNvSpPr txBox="1"/>
          <p:nvPr/>
        </p:nvSpPr>
        <p:spPr>
          <a:xfrm>
            <a:off x="1329559" y="1632305"/>
            <a:ext cx="10631213" cy="5217326"/>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From a content perspective, Governance and Financial Management is one of the DDM One Plan Pillars. It requires that the process by which leadership and management is exercised, in particular, that planning, budgeting, procurement, delivery, financial and performance management takes place in an effective, efficient, accountable and transparent manner.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Joint planning and implementation as one of the key founding principles of the DDM – effective joint planning facilitates integrated budgeting across the three spheres of government in order to realise maximum impact within a specific metro or district space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DDM One Plans, as long-term strategic plans, are given effect through IDPs which are medium term strategic plans developed by each municipality. To ensure the effective implementation of each of the 5 One Plans in Gauteng, each municipal IDP – along with accompanying budget, must therefore be aligned to the One Plan in its region/metro space. This is particularly key for DDM One Plan projects that are driven by municipalities – but also in enabling the efficient implementation of DDM projects being implemented by the other two spheres and state entities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76883164-49FB-EC86-99F5-E5A67258ED16}"/>
              </a:ext>
            </a:extLst>
          </p:cNvPr>
          <p:cNvSpPr txBox="1"/>
          <p:nvPr/>
        </p:nvSpPr>
        <p:spPr>
          <a:xfrm>
            <a:off x="1329560" y="1085953"/>
            <a:ext cx="10655732"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IMPACT OF STRATEGIC LINKAGES TO ONE PLAN CONTENT AND IDPs</a:t>
            </a:r>
            <a:endParaRPr kumimoji="0" lang="en-ZA" sz="24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6" name="Slide Number Placeholder 2">
            <a:extLst>
              <a:ext uri="{FF2B5EF4-FFF2-40B4-BE49-F238E27FC236}">
                <a16:creationId xmlns:a16="http://schemas.microsoft.com/office/drawing/2014/main" id="{53A380C9-F8FA-B790-26EE-4543F4072A19}"/>
              </a:ext>
            </a:extLst>
          </p:cNvPr>
          <p:cNvSpPr txBox="1">
            <a:spLocks/>
          </p:cNvSpPr>
          <p:nvPr/>
        </p:nvSpPr>
        <p:spPr>
          <a:xfrm>
            <a:off x="9242092" y="642202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6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7964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3451907" y="1721092"/>
            <a:ext cx="5632602" cy="274790"/>
          </a:xfrm>
        </p:spPr>
        <p:txBody>
          <a:bodyPr>
            <a:normAutofit fontScale="90000"/>
          </a:bodyPr>
          <a:lstStyle/>
          <a:p>
            <a:r>
              <a:rPr lang="en-US" sz="1500" dirty="0">
                <a:latin typeface="Arial" panose="020B0604020202020204" pitchFamily="34" charset="0"/>
                <a:cs typeface="Arial" panose="020B0604020202020204" pitchFamily="34" charset="0"/>
              </a:rPr>
              <a:t>KEY ACHIEVEMENTS ON FOCUS AREAS- S139(1)(b)</a:t>
            </a:r>
          </a:p>
        </p:txBody>
      </p:sp>
      <p:sp>
        <p:nvSpPr>
          <p:cNvPr id="3" name="Rectangle 2"/>
          <p:cNvSpPr/>
          <p:nvPr/>
        </p:nvSpPr>
        <p:spPr>
          <a:xfrm>
            <a:off x="3420911" y="1676707"/>
            <a:ext cx="5996934" cy="386709"/>
          </a:xfrm>
          <a:prstGeom prst="rect">
            <a:avLst/>
          </a:prstGeom>
        </p:spPr>
        <p:txBody>
          <a:bodyPr wrap="square">
            <a:spAutoFit/>
          </a:bodyPr>
          <a:lstStyle/>
          <a:p>
            <a:pPr marL="0" marR="0" lvl="0" indent="0" algn="just" defTabSz="51435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3A8DE5-FC54-072C-1AF7-C34B0F2831B7}"/>
              </a:ext>
            </a:extLst>
          </p:cNvPr>
          <p:cNvSpPr txBox="1"/>
          <p:nvPr/>
        </p:nvSpPr>
        <p:spPr>
          <a:xfrm>
            <a:off x="1329559" y="1632305"/>
            <a:ext cx="10631213" cy="419602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Municipal financial management is impacted by DDM as it now has to be undertaken as part of the umbrella of joint planning and guided by key strategic projects and programmes included in the relevant DDM One Plan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Moreover, municipalities – as key partners in the DDM implementation process, ought to undergo a process of reprioritizing their budgets to align with the relevant DDM One Plans projects in their areas – in consultation with provincial treasuries and key stakeholders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Annual municipal budgets must give effect to the IDPs and projects and programmes driven by the respective municipality – as captured in the appropriate district/metro One Plan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Budgetary processes are to be undertaken in a consultative fashion guided by the DDM key principle of joint planning and integrated budgeting</a:t>
            </a:r>
          </a:p>
        </p:txBody>
      </p:sp>
      <p:sp>
        <p:nvSpPr>
          <p:cNvPr id="7" name="TextBox 6">
            <a:extLst>
              <a:ext uri="{FF2B5EF4-FFF2-40B4-BE49-F238E27FC236}">
                <a16:creationId xmlns:a16="http://schemas.microsoft.com/office/drawing/2014/main" id="{76883164-49FB-EC86-99F5-E5A67258ED16}"/>
              </a:ext>
            </a:extLst>
          </p:cNvPr>
          <p:cNvSpPr txBox="1"/>
          <p:nvPr/>
        </p:nvSpPr>
        <p:spPr>
          <a:xfrm>
            <a:off x="1329560" y="1085953"/>
            <a:ext cx="10655732"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Arial" panose="020B0604020202020204" pitchFamily="34" charset="0"/>
              </a:rPr>
              <a:t>SUMMARY</a:t>
            </a:r>
            <a:endParaRPr kumimoji="0" lang="en-ZA" sz="24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6" name="Slide Number Placeholder 2">
            <a:extLst>
              <a:ext uri="{FF2B5EF4-FFF2-40B4-BE49-F238E27FC236}">
                <a16:creationId xmlns:a16="http://schemas.microsoft.com/office/drawing/2014/main" id="{53A380C9-F8FA-B790-26EE-4543F4072A19}"/>
              </a:ext>
            </a:extLst>
          </p:cNvPr>
          <p:cNvSpPr txBox="1">
            <a:spLocks/>
          </p:cNvSpPr>
          <p:nvPr/>
        </p:nvSpPr>
        <p:spPr>
          <a:xfrm>
            <a:off x="9242092" y="642202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22F75B58-574D-2C4D-B57C-2E4EC4916D89}" type="slidenum">
              <a:rPr kumimoji="0" lang="en-US" sz="16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366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AFF923-9848-475D-B997-1F5C78E71418}"/>
              </a:ext>
            </a:extLst>
          </p:cNvPr>
          <p:cNvSpPr>
            <a:spLocks noGrp="1"/>
          </p:cNvSpPr>
          <p:nvPr>
            <p:ph type="sldNum" sz="quarter" idx="12"/>
          </p:nvPr>
        </p:nvSpPr>
        <p:spPr>
          <a:xfrm>
            <a:off x="11464795" y="6492875"/>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57200">
              <a:defRPr/>
            </a:pPr>
            <a:fld id="{093862CD-2CE4-D846-9F15-15300DCE1BBC}" type="slidenum">
              <a:rPr lang="en-US" smtClean="0"/>
              <a:pPr algn="r" defTabSz="457200">
                <a:defRPr/>
              </a:pPr>
              <a:t>19</a:t>
            </a:fld>
            <a:endParaRPr lang="en-US" sz="1400" dirty="0">
              <a:solidFill>
                <a:prstClr val="black"/>
              </a:solidFill>
              <a:latin typeface="Calibri"/>
            </a:endParaRPr>
          </a:p>
        </p:txBody>
      </p:sp>
      <p:sp>
        <p:nvSpPr>
          <p:cNvPr id="5" name="Flowchart: Punched Tape 4">
            <a:extLst>
              <a:ext uri="{FF2B5EF4-FFF2-40B4-BE49-F238E27FC236}">
                <a16:creationId xmlns:a16="http://schemas.microsoft.com/office/drawing/2014/main" id="{F8C43F55-BEA9-45F2-87F5-6F39BA71E779}"/>
              </a:ext>
            </a:extLst>
          </p:cNvPr>
          <p:cNvSpPr/>
          <p:nvPr/>
        </p:nvSpPr>
        <p:spPr>
          <a:xfrm>
            <a:off x="1392248" y="1769807"/>
            <a:ext cx="10471355" cy="3795252"/>
          </a:xfrm>
          <a:prstGeom prst="flowChartPunchedTape">
            <a:avLst/>
          </a:prstGeom>
          <a:solidFill>
            <a:srgbClr val="0070C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rtl="0"/>
            <a:r>
              <a:rPr lang="en-ZA" sz="2800" b="1" dirty="0"/>
              <a:t>OVERVIEW OF FUNCTIONALITY OF MPACS</a:t>
            </a:r>
          </a:p>
        </p:txBody>
      </p:sp>
    </p:spTree>
    <p:extLst>
      <p:ext uri="{BB962C8B-B14F-4D97-AF65-F5344CB8AC3E}">
        <p14:creationId xmlns:p14="http://schemas.microsoft.com/office/powerpoint/2010/main" val="3348051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AD5008F-E33E-4ABF-866C-223FAE07B68C}"/>
              </a:ext>
            </a:extLst>
          </p:cNvPr>
          <p:cNvSpPr>
            <a:spLocks noGrp="1" noChangeArrowheads="1"/>
          </p:cNvSpPr>
          <p:nvPr>
            <p:ph type="title"/>
          </p:nvPr>
        </p:nvSpPr>
        <p:spPr>
          <a:xfrm>
            <a:off x="1725478" y="1002329"/>
            <a:ext cx="8105775" cy="581025"/>
          </a:xfrm>
        </p:spPr>
        <p:txBody>
          <a:bodyPr/>
          <a:lstStyle/>
          <a:p>
            <a:pPr algn="l" eaLnBrk="1" hangingPunct="1"/>
            <a:r>
              <a:rPr lang="en-ZA" altLang="en-US" dirty="0"/>
              <a:t>TABLE OF CONTENTS</a:t>
            </a:r>
            <a:endParaRPr lang="en-US" altLang="en-US" dirty="0"/>
          </a:p>
        </p:txBody>
      </p:sp>
      <p:graphicFrame>
        <p:nvGraphicFramePr>
          <p:cNvPr id="4" name="Content Placeholder 3">
            <a:extLst>
              <a:ext uri="{FF2B5EF4-FFF2-40B4-BE49-F238E27FC236}">
                <a16:creationId xmlns:a16="http://schemas.microsoft.com/office/drawing/2014/main" id="{6DCD4DF2-0884-49FA-BF5E-73DAEA2360DD}"/>
              </a:ext>
            </a:extLst>
          </p:cNvPr>
          <p:cNvGraphicFramePr>
            <a:graphicFrameLocks noGrp="1"/>
          </p:cNvGraphicFramePr>
          <p:nvPr>
            <p:ph idx="1"/>
            <p:extLst>
              <p:ext uri="{D42A27DB-BD31-4B8C-83A1-F6EECF244321}">
                <p14:modId xmlns:p14="http://schemas.microsoft.com/office/powerpoint/2010/main" val="910842581"/>
              </p:ext>
            </p:extLst>
          </p:nvPr>
        </p:nvGraphicFramePr>
        <p:xfrm>
          <a:off x="1301924" y="1583353"/>
          <a:ext cx="10701653" cy="525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172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E95AF-BC4B-4C79-8627-76C0F479B953}"/>
              </a:ext>
            </a:extLst>
          </p:cNvPr>
          <p:cNvSpPr>
            <a:spLocks noGrp="1"/>
          </p:cNvSpPr>
          <p:nvPr>
            <p:ph type="title"/>
          </p:nvPr>
        </p:nvSpPr>
        <p:spPr/>
        <p:txBody>
          <a:bodyPr/>
          <a:lstStyle/>
          <a:p>
            <a:pPr algn="ctr"/>
            <a:r>
              <a:rPr lang="en-US" sz="2800" dirty="0">
                <a:latin typeface="Arial Body"/>
              </a:rPr>
              <a:t>BACKGROUND: </a:t>
            </a:r>
            <a:r>
              <a:rPr lang="en-US" sz="2800" b="1" dirty="0">
                <a:solidFill>
                  <a:schemeClr val="bg1"/>
                </a:solidFill>
                <a:latin typeface="Arial Body"/>
                <a:cs typeface="Arial" panose="020B0604020202020204" pitchFamily="34" charset="0"/>
              </a:rPr>
              <a:t>LEGISLATIVE FRAMEWORK</a:t>
            </a:r>
            <a:endParaRPr lang="en-ZA" dirty="0">
              <a:latin typeface="Arial Body"/>
            </a:endParaRPr>
          </a:p>
        </p:txBody>
      </p:sp>
      <p:graphicFrame>
        <p:nvGraphicFramePr>
          <p:cNvPr id="7" name="Content Placeholder 6">
            <a:extLst>
              <a:ext uri="{FF2B5EF4-FFF2-40B4-BE49-F238E27FC236}">
                <a16:creationId xmlns:a16="http://schemas.microsoft.com/office/drawing/2014/main" id="{A8FDE5AD-9425-48C9-8AF7-627E0960A4D0}"/>
              </a:ext>
            </a:extLst>
          </p:cNvPr>
          <p:cNvGraphicFramePr>
            <a:graphicFrameLocks noGrp="1"/>
          </p:cNvGraphicFramePr>
          <p:nvPr>
            <p:ph idx="1"/>
          </p:nvPr>
        </p:nvGraphicFramePr>
        <p:xfrm>
          <a:off x="1334529" y="1567547"/>
          <a:ext cx="10585327" cy="483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397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LEGISLATIVE BACKGROUND AND ROLE</a:t>
            </a:r>
          </a:p>
        </p:txBody>
      </p:sp>
      <p:sp>
        <p:nvSpPr>
          <p:cNvPr id="3" name="Content Placeholder 2"/>
          <p:cNvSpPr>
            <a:spLocks noGrp="1"/>
          </p:cNvSpPr>
          <p:nvPr>
            <p:ph idx="1"/>
          </p:nvPr>
        </p:nvSpPr>
        <p:spPr>
          <a:xfrm>
            <a:off x="1218099" y="1502229"/>
            <a:ext cx="10585327" cy="5355771"/>
          </a:xfrm>
        </p:spPr>
        <p:txBody>
          <a:bodyPr>
            <a:noAutofit/>
          </a:bodyPr>
          <a:lstStyle/>
          <a:p>
            <a:pPr algn="just">
              <a:lnSpc>
                <a:spcPct val="100000"/>
              </a:lnSpc>
              <a:buFont typeface="Wingdings" panose="05000000000000000000" pitchFamily="2" charset="2"/>
              <a:buChar char="Ø"/>
            </a:pPr>
            <a:r>
              <a:rPr lang="en-US" sz="1800" b="0" dirty="0">
                <a:latin typeface="Arial Body"/>
              </a:rPr>
              <a:t>The Municipal Public Accounts Committees (MPACs) are established in terms of section 79(A) of the </a:t>
            </a:r>
            <a:r>
              <a:rPr lang="en-US" sz="1800" b="0" i="0" u="none" strike="noStrike" baseline="0" dirty="0">
                <a:latin typeface="Arial Body"/>
              </a:rPr>
              <a:t>Local Government: Municipal Structures Amendment Act, Act No. 3 of 2021  </a:t>
            </a:r>
            <a:r>
              <a:rPr lang="en-US" sz="1800" b="0" dirty="0">
                <a:latin typeface="Arial Body"/>
              </a:rPr>
              <a:t>which states:</a:t>
            </a:r>
          </a:p>
          <a:p>
            <a:pPr lvl="1" algn="just">
              <a:lnSpc>
                <a:spcPct val="100000"/>
              </a:lnSpc>
            </a:pPr>
            <a:r>
              <a:rPr lang="en-US" sz="1800" i="0" u="none" strike="noStrike" baseline="0" dirty="0">
                <a:latin typeface="Arial Body"/>
              </a:rPr>
              <a:t>(1) A municipal council </a:t>
            </a:r>
            <a:r>
              <a:rPr lang="en-US" sz="1800" i="0" u="sng" strike="noStrike" baseline="0" dirty="0">
                <a:latin typeface="Arial Body"/>
              </a:rPr>
              <a:t>must</a:t>
            </a:r>
            <a:r>
              <a:rPr lang="en-US" sz="1800" i="0" u="none" strike="noStrike" baseline="0" dirty="0">
                <a:latin typeface="Arial Body"/>
              </a:rPr>
              <a:t> establish a committee called the </a:t>
            </a:r>
            <a:r>
              <a:rPr lang="en-ZA" sz="1800" i="0" u="none" strike="noStrike" baseline="0" dirty="0">
                <a:latin typeface="Arial Body"/>
              </a:rPr>
              <a:t>municipal public accounts committee.</a:t>
            </a:r>
          </a:p>
          <a:p>
            <a:pPr marL="457200" lvl="1" indent="0" algn="just">
              <a:lnSpc>
                <a:spcPct val="100000"/>
              </a:lnSpc>
              <a:buNone/>
            </a:pPr>
            <a:endParaRPr lang="en-ZA" sz="600" i="0" u="none" strike="noStrike" baseline="0" dirty="0">
              <a:latin typeface="Arial Body"/>
            </a:endParaRPr>
          </a:p>
          <a:p>
            <a:pPr algn="just">
              <a:lnSpc>
                <a:spcPct val="100000"/>
              </a:lnSpc>
              <a:buFont typeface="Wingdings" panose="05000000000000000000" pitchFamily="2" charset="2"/>
              <a:buChar char="Ø"/>
            </a:pPr>
            <a:r>
              <a:rPr lang="en-US" sz="1800" b="0" dirty="0">
                <a:latin typeface="Arial Body"/>
              </a:rPr>
              <a:t>The MPAC serve as oversight committee over the executive obligation of the Municipal Council. Their main function is to assist the Municipal Council to hold the municipal executive and administration accountable for the implementation of laws, regulations, policies and the budget. </a:t>
            </a:r>
          </a:p>
          <a:p>
            <a:pPr marL="0" indent="0" algn="just">
              <a:lnSpc>
                <a:spcPct val="100000"/>
              </a:lnSpc>
              <a:buNone/>
            </a:pPr>
            <a:endParaRPr lang="en-US" sz="600" b="0" dirty="0">
              <a:latin typeface="Arial Body"/>
            </a:endParaRPr>
          </a:p>
          <a:p>
            <a:pPr algn="just">
              <a:lnSpc>
                <a:spcPct val="100000"/>
              </a:lnSpc>
              <a:buFont typeface="Wingdings" panose="05000000000000000000" pitchFamily="2" charset="2"/>
              <a:buChar char="Ø"/>
            </a:pPr>
            <a:r>
              <a:rPr lang="en-US" sz="1800" b="0" dirty="0">
                <a:latin typeface="Arial Body"/>
              </a:rPr>
              <a:t>Section 129 of </a:t>
            </a:r>
            <a:r>
              <a:rPr lang="en-US" sz="1800" b="0" dirty="0">
                <a:solidFill>
                  <a:schemeClr val="tx1">
                    <a:lumMod val="85000"/>
                    <a:lumOff val="15000"/>
                  </a:schemeClr>
                </a:solidFill>
                <a:latin typeface="Arial Body"/>
              </a:rPr>
              <a:t>the MFMA requires a Municipal Council to consider the annual report of its municipality and municipal entities and adopt an oversight report containing the council’s comments on the annual report. MPACs are required each year to produce such an oversight report on the municipality’s annual report.</a:t>
            </a:r>
          </a:p>
          <a:p>
            <a:pPr marL="0" indent="0" algn="just">
              <a:lnSpc>
                <a:spcPct val="100000"/>
              </a:lnSpc>
              <a:buNone/>
            </a:pPr>
            <a:endParaRPr lang="en-US" sz="600" b="0" dirty="0">
              <a:solidFill>
                <a:schemeClr val="tx1">
                  <a:lumMod val="85000"/>
                  <a:lumOff val="15000"/>
                </a:schemeClr>
              </a:solidFill>
              <a:latin typeface="Arial Body"/>
            </a:endParaRPr>
          </a:p>
          <a:p>
            <a:pPr algn="just">
              <a:lnSpc>
                <a:spcPct val="100000"/>
              </a:lnSpc>
              <a:buFont typeface="Wingdings" panose="05000000000000000000" pitchFamily="2" charset="2"/>
              <a:buChar char="Ø"/>
            </a:pPr>
            <a:r>
              <a:rPr lang="en-US" sz="1800" b="0" dirty="0">
                <a:latin typeface="Arial Body"/>
              </a:rPr>
              <a:t>Furthermore, the committee is required to investigate and report to a Municipal Council on any other matter as mandated by a Municipal Council including investigations on unauthorised, irregular, fruitless or wasteful expenditure </a:t>
            </a:r>
            <a:r>
              <a:rPr lang="en-US" sz="1800" b="0" dirty="0" err="1">
                <a:latin typeface="Arial Body"/>
              </a:rPr>
              <a:t>i.o.f</a:t>
            </a:r>
            <a:r>
              <a:rPr lang="en-US" sz="1800" b="0" dirty="0">
                <a:latin typeface="Arial Body"/>
              </a:rPr>
              <a:t> Section 32 of the Municipal Finance Management Act (MFMA), Act No. 56 of 2003.</a:t>
            </a:r>
          </a:p>
          <a:p>
            <a:pPr marL="0" indent="0" algn="just">
              <a:lnSpc>
                <a:spcPct val="120000"/>
              </a:lnSpc>
              <a:buNone/>
            </a:pPr>
            <a:endParaRPr lang="en-US" sz="1600" b="0" dirty="0">
              <a:solidFill>
                <a:schemeClr val="tx1">
                  <a:lumMod val="85000"/>
                  <a:lumOff val="15000"/>
                </a:schemeClr>
              </a:solidFill>
              <a:latin typeface="Arial Body"/>
            </a:endParaRPr>
          </a:p>
          <a:p>
            <a:endParaRPr lang="en-US" sz="1600" dirty="0">
              <a:solidFill>
                <a:schemeClr val="tx1">
                  <a:lumMod val="85000"/>
                  <a:lumOff val="15000"/>
                </a:schemeClr>
              </a:solidFill>
              <a:latin typeface="Arial Body"/>
            </a:endParaRPr>
          </a:p>
          <a:p>
            <a:endParaRPr lang="en-ZA" sz="1600" dirty="0">
              <a:latin typeface="Arial Body"/>
            </a:endParaRPr>
          </a:p>
          <a:p>
            <a:endParaRPr lang="en-ZA" sz="1600" dirty="0">
              <a:latin typeface="Arial Body"/>
            </a:endParaRPr>
          </a:p>
          <a:p>
            <a:endParaRPr lang="en-ZA" sz="1600" dirty="0">
              <a:latin typeface="Arial Body"/>
            </a:endParaRPr>
          </a:p>
          <a:p>
            <a:endParaRPr lang="en-ZA" sz="1600" dirty="0">
              <a:latin typeface="Arial Body"/>
            </a:endParaRPr>
          </a:p>
          <a:p>
            <a:pPr marL="0" indent="0">
              <a:buNone/>
            </a:pPr>
            <a:endParaRPr lang="en-ZA" sz="1600" dirty="0">
              <a:latin typeface="Arial Body"/>
            </a:endParaRPr>
          </a:p>
        </p:txBody>
      </p:sp>
      <p:sp>
        <p:nvSpPr>
          <p:cNvPr id="4" name="Slide Number Placeholder 3">
            <a:extLst>
              <a:ext uri="{FF2B5EF4-FFF2-40B4-BE49-F238E27FC236}">
                <a16:creationId xmlns:a16="http://schemas.microsoft.com/office/drawing/2014/main" id="{4F76E660-3ED1-48A1-B326-8605D61D9427}"/>
              </a:ext>
            </a:extLst>
          </p:cNvPr>
          <p:cNvSpPr>
            <a:spLocks noGrp="1"/>
          </p:cNvSpPr>
          <p:nvPr>
            <p:ph type="sldNum" sz="quarter" idx="12"/>
          </p:nvPr>
        </p:nvSpPr>
        <p:spPr>
          <a:xfrm>
            <a:off x="11348364" y="6546663"/>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3862CD-2CE4-D846-9F15-15300DCE1BBC}" type="slidenum">
              <a:rPr lang="en-US" smtClean="0"/>
              <a:pPr algn="r"/>
              <a:t>21</a:t>
            </a:fld>
            <a:endParaRPr lang="en-US" dirty="0"/>
          </a:p>
        </p:txBody>
      </p:sp>
    </p:spTree>
    <p:extLst>
      <p:ext uri="{BB962C8B-B14F-4D97-AF65-F5344CB8AC3E}">
        <p14:creationId xmlns:p14="http://schemas.microsoft.com/office/powerpoint/2010/main" val="2987416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A74B-C7F8-4C9A-86F3-E09619361BB3}"/>
              </a:ext>
            </a:extLst>
          </p:cNvPr>
          <p:cNvSpPr>
            <a:spLocks noGrp="1"/>
          </p:cNvSpPr>
          <p:nvPr>
            <p:ph type="title"/>
          </p:nvPr>
        </p:nvSpPr>
        <p:spPr/>
        <p:txBody>
          <a:bodyPr/>
          <a:lstStyle/>
          <a:p>
            <a:pPr algn="ctr"/>
            <a:r>
              <a:rPr lang="en-US" sz="2800" dirty="0">
                <a:latin typeface="Arial Body"/>
              </a:rPr>
              <a:t>BACKGROUND: </a:t>
            </a:r>
            <a:r>
              <a:rPr lang="en-US" sz="2800" b="1" dirty="0">
                <a:solidFill>
                  <a:schemeClr val="bg1"/>
                </a:solidFill>
                <a:latin typeface="Arial Body"/>
                <a:cs typeface="Arial" panose="020B0604020202020204" pitchFamily="34" charset="0"/>
              </a:rPr>
              <a:t>LEGISLATIVE FRAMEWORK</a:t>
            </a:r>
            <a:endParaRPr lang="en-ZA" dirty="0">
              <a:latin typeface="Arial Body"/>
            </a:endParaRPr>
          </a:p>
        </p:txBody>
      </p:sp>
      <p:graphicFrame>
        <p:nvGraphicFramePr>
          <p:cNvPr id="5" name="Content Placeholder 4">
            <a:extLst>
              <a:ext uri="{FF2B5EF4-FFF2-40B4-BE49-F238E27FC236}">
                <a16:creationId xmlns:a16="http://schemas.microsoft.com/office/drawing/2014/main" id="{25185A50-B0AF-4C9D-91DB-15A06D55466D}"/>
              </a:ext>
            </a:extLst>
          </p:cNvPr>
          <p:cNvGraphicFramePr>
            <a:graphicFrameLocks noGrp="1"/>
          </p:cNvGraphicFramePr>
          <p:nvPr>
            <p:ph idx="1"/>
          </p:nvPr>
        </p:nvGraphicFramePr>
        <p:xfrm>
          <a:off x="1334529" y="1567547"/>
          <a:ext cx="10585327" cy="483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387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FC77-5903-41FC-AF5E-74CC710CFE45}"/>
              </a:ext>
            </a:extLst>
          </p:cNvPr>
          <p:cNvSpPr>
            <a:spLocks noGrp="1"/>
          </p:cNvSpPr>
          <p:nvPr>
            <p:ph type="title"/>
          </p:nvPr>
        </p:nvSpPr>
        <p:spPr/>
        <p:txBody>
          <a:bodyPr/>
          <a:lstStyle/>
          <a:p>
            <a:r>
              <a:rPr lang="en-US" sz="2400" dirty="0"/>
              <a:t>OVERVIEW ON THE ESTABLISHMENT OF MPACS</a:t>
            </a:r>
          </a:p>
        </p:txBody>
      </p:sp>
      <p:sp>
        <p:nvSpPr>
          <p:cNvPr id="3" name="Content Placeholder 2">
            <a:extLst>
              <a:ext uri="{FF2B5EF4-FFF2-40B4-BE49-F238E27FC236}">
                <a16:creationId xmlns:a16="http://schemas.microsoft.com/office/drawing/2014/main" id="{E86FB82D-6C06-4D0B-83EB-32BA14DA0818}"/>
              </a:ext>
            </a:extLst>
          </p:cNvPr>
          <p:cNvSpPr>
            <a:spLocks noGrp="1"/>
          </p:cNvSpPr>
          <p:nvPr>
            <p:ph idx="1"/>
          </p:nvPr>
        </p:nvSpPr>
        <p:spPr>
          <a:xfrm>
            <a:off x="2531181" y="1412384"/>
            <a:ext cx="8013659" cy="4458000"/>
          </a:xfrm>
        </p:spPr>
        <p:txBody>
          <a:bodyPr/>
          <a:lstStyle/>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3191369-D57B-443E-8C53-996F99F2554B}"/>
              </a:ext>
            </a:extLst>
          </p:cNvPr>
          <p:cNvSpPr>
            <a:spLocks noGrp="1"/>
          </p:cNvSpPr>
          <p:nvPr>
            <p:ph type="sldNum" sz="quarter" idx="12"/>
          </p:nvPr>
        </p:nvSpPr>
        <p:spPr>
          <a:xfrm>
            <a:off x="11535084" y="6364100"/>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3862CD-2CE4-D846-9F15-15300DCE1BBC}" type="slidenum">
              <a:rPr lang="en-US" smtClean="0"/>
              <a:pPr algn="r"/>
              <a:t>23</a:t>
            </a:fld>
            <a:endParaRPr lang="en-US" dirty="0"/>
          </a:p>
        </p:txBody>
      </p:sp>
      <p:pic>
        <p:nvPicPr>
          <p:cNvPr id="6" name="Picture 5">
            <a:extLst>
              <a:ext uri="{FF2B5EF4-FFF2-40B4-BE49-F238E27FC236}">
                <a16:creationId xmlns:a16="http://schemas.microsoft.com/office/drawing/2014/main" id="{46DEBF8D-2AF8-82C8-5EF0-3C17667EB240}"/>
              </a:ext>
            </a:extLst>
          </p:cNvPr>
          <p:cNvPicPr>
            <a:picLocks noChangeAspect="1"/>
          </p:cNvPicPr>
          <p:nvPr/>
        </p:nvPicPr>
        <p:blipFill>
          <a:blip r:embed="rId2"/>
          <a:stretch>
            <a:fillRect/>
          </a:stretch>
        </p:blipFill>
        <p:spPr>
          <a:xfrm>
            <a:off x="1334529" y="1620261"/>
            <a:ext cx="10655617" cy="5007116"/>
          </a:xfrm>
          <a:prstGeom prst="rect">
            <a:avLst/>
          </a:prstGeom>
        </p:spPr>
      </p:pic>
    </p:spTree>
    <p:extLst>
      <p:ext uri="{BB962C8B-B14F-4D97-AF65-F5344CB8AC3E}">
        <p14:creationId xmlns:p14="http://schemas.microsoft.com/office/powerpoint/2010/main" val="1305797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FC77-5903-41FC-AF5E-74CC710CFE45}"/>
              </a:ext>
            </a:extLst>
          </p:cNvPr>
          <p:cNvSpPr>
            <a:spLocks noGrp="1"/>
          </p:cNvSpPr>
          <p:nvPr>
            <p:ph type="title"/>
          </p:nvPr>
        </p:nvSpPr>
        <p:spPr/>
        <p:txBody>
          <a:bodyPr/>
          <a:lstStyle/>
          <a:p>
            <a:r>
              <a:rPr lang="en-US" sz="2400" dirty="0"/>
              <a:t>OVERVIEW ON THE ESTABLISHMENT OF MPACS</a:t>
            </a:r>
          </a:p>
        </p:txBody>
      </p:sp>
      <p:sp>
        <p:nvSpPr>
          <p:cNvPr id="3" name="Content Placeholder 2">
            <a:extLst>
              <a:ext uri="{FF2B5EF4-FFF2-40B4-BE49-F238E27FC236}">
                <a16:creationId xmlns:a16="http://schemas.microsoft.com/office/drawing/2014/main" id="{E86FB82D-6C06-4D0B-83EB-32BA14DA0818}"/>
              </a:ext>
            </a:extLst>
          </p:cNvPr>
          <p:cNvSpPr>
            <a:spLocks noGrp="1"/>
          </p:cNvSpPr>
          <p:nvPr>
            <p:ph idx="1"/>
          </p:nvPr>
        </p:nvSpPr>
        <p:spPr>
          <a:xfrm>
            <a:off x="2531181" y="1412384"/>
            <a:ext cx="8013659" cy="4458000"/>
          </a:xfrm>
        </p:spPr>
        <p:txBody>
          <a:bodyPr/>
          <a:lstStyle/>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3191369-D57B-443E-8C53-996F99F2554B}"/>
              </a:ext>
            </a:extLst>
          </p:cNvPr>
          <p:cNvSpPr>
            <a:spLocks noGrp="1"/>
          </p:cNvSpPr>
          <p:nvPr>
            <p:ph type="sldNum" sz="quarter" idx="12"/>
          </p:nvPr>
        </p:nvSpPr>
        <p:spPr>
          <a:xfrm>
            <a:off x="11535084" y="6364100"/>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93862CD-2CE4-D846-9F15-15300DCE1BBC}" type="slidenum">
              <a:rPr lang="en-US" smtClean="0"/>
              <a:pPr algn="r"/>
              <a:t>24</a:t>
            </a:fld>
            <a:endParaRPr lang="en-US" dirty="0"/>
          </a:p>
        </p:txBody>
      </p:sp>
      <p:pic>
        <p:nvPicPr>
          <p:cNvPr id="7" name="Picture 6">
            <a:extLst>
              <a:ext uri="{FF2B5EF4-FFF2-40B4-BE49-F238E27FC236}">
                <a16:creationId xmlns:a16="http://schemas.microsoft.com/office/drawing/2014/main" id="{DD87FC60-6EF9-7C70-240C-F37730BAFA31}"/>
              </a:ext>
            </a:extLst>
          </p:cNvPr>
          <p:cNvPicPr>
            <a:picLocks noChangeAspect="1"/>
          </p:cNvPicPr>
          <p:nvPr/>
        </p:nvPicPr>
        <p:blipFill>
          <a:blip r:embed="rId2"/>
          <a:stretch>
            <a:fillRect/>
          </a:stretch>
        </p:blipFill>
        <p:spPr>
          <a:xfrm>
            <a:off x="1334529" y="1580519"/>
            <a:ext cx="10655617" cy="4852650"/>
          </a:xfrm>
          <a:prstGeom prst="rect">
            <a:avLst/>
          </a:prstGeom>
        </p:spPr>
      </p:pic>
    </p:spTree>
    <p:extLst>
      <p:ext uri="{BB962C8B-B14F-4D97-AF65-F5344CB8AC3E}">
        <p14:creationId xmlns:p14="http://schemas.microsoft.com/office/powerpoint/2010/main" val="1621690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300" dirty="0"/>
              <a:t>MPAC PROCEDURAL FUNCTIONALITY &amp; 2021/22 OVERSIGHT REPORTS</a:t>
            </a:r>
          </a:p>
        </p:txBody>
      </p:sp>
      <p:sp>
        <p:nvSpPr>
          <p:cNvPr id="15" name="Content Placeholder 14">
            <a:extLst>
              <a:ext uri="{FF2B5EF4-FFF2-40B4-BE49-F238E27FC236}">
                <a16:creationId xmlns:a16="http://schemas.microsoft.com/office/drawing/2014/main" id="{1268EF80-918C-458B-AC16-6529F8C2440B}"/>
              </a:ext>
            </a:extLst>
          </p:cNvPr>
          <p:cNvSpPr>
            <a:spLocks noGrp="1"/>
          </p:cNvSpPr>
          <p:nvPr>
            <p:ph idx="1"/>
          </p:nvPr>
        </p:nvSpPr>
        <p:spPr>
          <a:xfrm>
            <a:off x="1282405" y="5766387"/>
            <a:ext cx="10792519" cy="944678"/>
          </a:xfrm>
        </p:spPr>
        <p:txBody>
          <a:bodyPr>
            <a:normAutofit fontScale="55000" lnSpcReduction="20000"/>
          </a:bodyPr>
          <a:lstStyle/>
          <a:p>
            <a:pPr marL="0" indent="0">
              <a:buNone/>
            </a:pPr>
            <a:endParaRPr lang="en-US" dirty="0"/>
          </a:p>
          <a:p>
            <a:pPr>
              <a:buFont typeface="Wingdings" panose="05000000000000000000" pitchFamily="2" charset="2"/>
              <a:buChar char="Ø"/>
            </a:pPr>
            <a:r>
              <a:rPr lang="en-US" b="0" dirty="0"/>
              <a:t>Rand West City LM and Merafong City LM’s Annual Reports have not been approved as the MPAC Committees have not been established. </a:t>
            </a:r>
          </a:p>
          <a:p>
            <a:pPr>
              <a:buFont typeface="Wingdings" panose="05000000000000000000" pitchFamily="2" charset="2"/>
              <a:buChar char="Ø"/>
            </a:pPr>
            <a:r>
              <a:rPr lang="en-US" b="0" dirty="0"/>
              <a:t>Sedibeng DM, Emfuleni LM and </a:t>
            </a:r>
            <a:r>
              <a:rPr lang="en-US" b="0" dirty="0" err="1"/>
              <a:t>CoT</a:t>
            </a:r>
            <a:r>
              <a:rPr lang="en-US" b="0" dirty="0"/>
              <a:t> are still busy with the OR hearings.                         </a:t>
            </a: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5" name="Picture 4">
            <a:extLst>
              <a:ext uri="{FF2B5EF4-FFF2-40B4-BE49-F238E27FC236}">
                <a16:creationId xmlns:a16="http://schemas.microsoft.com/office/drawing/2014/main" id="{7964792C-FB03-2217-39D3-293630BA51C2}"/>
              </a:ext>
            </a:extLst>
          </p:cNvPr>
          <p:cNvPicPr>
            <a:picLocks noChangeAspect="1"/>
          </p:cNvPicPr>
          <p:nvPr/>
        </p:nvPicPr>
        <p:blipFill>
          <a:blip r:embed="rId2"/>
          <a:stretch>
            <a:fillRect/>
          </a:stretch>
        </p:blipFill>
        <p:spPr>
          <a:xfrm>
            <a:off x="1334529" y="1618407"/>
            <a:ext cx="10667728" cy="5092658"/>
          </a:xfrm>
          <a:prstGeom prst="rect">
            <a:avLst/>
          </a:prstGeom>
        </p:spPr>
      </p:pic>
    </p:spTree>
    <p:extLst>
      <p:ext uri="{BB962C8B-B14F-4D97-AF65-F5344CB8AC3E}">
        <p14:creationId xmlns:p14="http://schemas.microsoft.com/office/powerpoint/2010/main" val="1442410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rot="10800000" flipV="1">
            <a:off x="1628221" y="2231919"/>
            <a:ext cx="10111493" cy="3362635"/>
          </a:xfrm>
          <a:prstGeom prst="wav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Arial" panose="020B0604020202020204"/>
                <a:ea typeface="+mn-ea"/>
                <a:cs typeface="+mn-cs"/>
              </a:rPr>
              <a:t>SUPPORT TO </a:t>
            </a:r>
            <a:r>
              <a:rPr lang="en-ZA" sz="3200" b="1" dirty="0">
                <a:solidFill>
                  <a:prstClr val="white"/>
                </a:solidFill>
                <a:latin typeface="Arial" panose="020B0604020202020204"/>
              </a:rPr>
              <a:t>PREVENT</a:t>
            </a:r>
            <a:r>
              <a:rPr kumimoji="0" lang="en-ZA" sz="3200" b="1" i="0" u="none" strike="noStrike" kern="1200" cap="none" spc="0" normalizeH="0" baseline="0" noProof="0" dirty="0">
                <a:ln>
                  <a:noFill/>
                </a:ln>
                <a:solidFill>
                  <a:prstClr val="white"/>
                </a:solidFill>
                <a:effectLst/>
                <a:uLnTx/>
                <a:uFillTx/>
                <a:latin typeface="Arial" panose="020B0604020202020204"/>
                <a:ea typeface="+mn-ea"/>
                <a:cs typeface="+mn-cs"/>
              </a:rPr>
              <a:t> THE GROWTH OF UIF&amp;W EXPENDITURES</a:t>
            </a:r>
          </a:p>
        </p:txBody>
      </p:sp>
    </p:spTree>
    <p:extLst>
      <p:ext uri="{BB962C8B-B14F-4D97-AF65-F5344CB8AC3E}">
        <p14:creationId xmlns:p14="http://schemas.microsoft.com/office/powerpoint/2010/main" val="1907104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8EFA-E2F7-739C-D2B0-E30096AE4CB5}"/>
              </a:ext>
            </a:extLst>
          </p:cNvPr>
          <p:cNvSpPr>
            <a:spLocks noGrp="1"/>
          </p:cNvSpPr>
          <p:nvPr>
            <p:ph type="title"/>
          </p:nvPr>
        </p:nvSpPr>
        <p:spPr/>
        <p:txBody>
          <a:bodyPr/>
          <a:lstStyle/>
          <a:p>
            <a:pPr algn="ctr"/>
            <a:r>
              <a:rPr lang="en-ZA" dirty="0"/>
              <a:t>UIF&amp;W EXPENDITURE SUPPORT</a:t>
            </a:r>
          </a:p>
        </p:txBody>
      </p:sp>
      <p:graphicFrame>
        <p:nvGraphicFramePr>
          <p:cNvPr id="4" name="Content Placeholder 3">
            <a:extLst>
              <a:ext uri="{FF2B5EF4-FFF2-40B4-BE49-F238E27FC236}">
                <a16:creationId xmlns:a16="http://schemas.microsoft.com/office/drawing/2014/main" id="{594797CE-522F-6530-19C5-948C36CF5B56}"/>
              </a:ext>
            </a:extLst>
          </p:cNvPr>
          <p:cNvGraphicFramePr>
            <a:graphicFrameLocks noGrp="1"/>
          </p:cNvGraphicFramePr>
          <p:nvPr>
            <p:ph idx="1"/>
          </p:nvPr>
        </p:nvGraphicFramePr>
        <p:xfrm>
          <a:off x="1334529" y="1567547"/>
          <a:ext cx="10585327" cy="483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467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C50992B-BB9C-F2CB-AFEA-45F424EC0671}"/>
              </a:ext>
            </a:extLst>
          </p:cNvPr>
          <p:cNvGraphicFramePr>
            <a:graphicFrameLocks noGrp="1"/>
          </p:cNvGraphicFramePr>
          <p:nvPr>
            <p:ph idx="1"/>
            <p:extLst>
              <p:ext uri="{D42A27DB-BD31-4B8C-83A1-F6EECF244321}">
                <p14:modId xmlns:p14="http://schemas.microsoft.com/office/powerpoint/2010/main" val="3600514407"/>
              </p:ext>
            </p:extLst>
          </p:nvPr>
        </p:nvGraphicFramePr>
        <p:xfrm>
          <a:off x="1334529" y="1567547"/>
          <a:ext cx="10585327" cy="483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356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FD8E-BDD0-58F1-3666-7A1B28538E56}"/>
              </a:ext>
            </a:extLst>
          </p:cNvPr>
          <p:cNvSpPr>
            <a:spLocks noGrp="1"/>
          </p:cNvSpPr>
          <p:nvPr>
            <p:ph type="title"/>
          </p:nvPr>
        </p:nvSpPr>
        <p:spPr>
          <a:xfrm>
            <a:off x="1380250" y="1117876"/>
            <a:ext cx="10585326" cy="414834"/>
          </a:xfrm>
        </p:spPr>
        <p:txBody>
          <a:bodyPr/>
          <a:lstStyle/>
          <a:p>
            <a:r>
              <a:rPr lang="en-ZA" dirty="0">
                <a:latin typeface="Calibri" panose="020F0502020204030204" pitchFamily="34" charset="0"/>
                <a:ea typeface="Calibri" panose="020F0502020204030204" pitchFamily="34" charset="0"/>
              </a:rPr>
              <a:t>S</a:t>
            </a:r>
            <a:r>
              <a:rPr lang="en-ZA" sz="2800" dirty="0">
                <a:effectLst/>
                <a:latin typeface="Calibri" panose="020F0502020204030204" pitchFamily="34" charset="0"/>
                <a:ea typeface="Calibri" panose="020F0502020204030204" pitchFamily="34" charset="0"/>
              </a:rPr>
              <a:t>UPPORT TO MUNICIPAL PUBLIC ACCOUNTS COMMITTEES</a:t>
            </a:r>
            <a:endParaRPr lang="en-ZA" dirty="0"/>
          </a:p>
        </p:txBody>
      </p:sp>
      <p:sp>
        <p:nvSpPr>
          <p:cNvPr id="3" name="Content Placeholder 2">
            <a:extLst>
              <a:ext uri="{FF2B5EF4-FFF2-40B4-BE49-F238E27FC236}">
                <a16:creationId xmlns:a16="http://schemas.microsoft.com/office/drawing/2014/main" id="{9D5DF47C-A5A5-9D69-80CC-A7C552C9577E}"/>
              </a:ext>
            </a:extLst>
          </p:cNvPr>
          <p:cNvSpPr>
            <a:spLocks noGrp="1"/>
          </p:cNvSpPr>
          <p:nvPr>
            <p:ph idx="1"/>
          </p:nvPr>
        </p:nvSpPr>
        <p:spPr>
          <a:xfrm>
            <a:off x="1334529" y="1608186"/>
            <a:ext cx="10585327" cy="5097414"/>
          </a:xfrm>
        </p:spPr>
        <p:txBody>
          <a:bodyPr>
            <a:noAutofit/>
          </a:bodyPr>
          <a:lstStyle/>
          <a:p>
            <a:pPr marL="0" indent="0" algn="just">
              <a:lnSpc>
                <a:spcPct val="100000"/>
              </a:lnSpc>
              <a:spcBef>
                <a:spcPts val="0"/>
              </a:spcBef>
              <a:buNone/>
              <a:tabLst>
                <a:tab pos="4191000" algn="l"/>
              </a:tabLst>
            </a:pPr>
            <a:r>
              <a:rPr lang="en-ZA" sz="1350" dirty="0">
                <a:effectLst/>
                <a:latin typeface="+mj-lt"/>
                <a:ea typeface="Calibri" panose="020F0502020204030204" pitchFamily="34" charset="0"/>
                <a:cs typeface="Times New Roman" panose="02020603050405020304" pitchFamily="18" charset="0"/>
              </a:rPr>
              <a:t>SUPPORT PROVIDED TO STRENGTHEN THE MPAC TO EXECUTE THEIR OVERSIGHT FUNCTION EFFECTIVELY AND EFFICIENTLY ENTAILS:</a:t>
            </a:r>
          </a:p>
          <a:p>
            <a:pPr marL="0" indent="0" algn="just">
              <a:lnSpc>
                <a:spcPct val="100000"/>
              </a:lnSpc>
              <a:spcBef>
                <a:spcPts val="0"/>
              </a:spcBef>
              <a:buNone/>
              <a:tabLst>
                <a:tab pos="4191000" algn="l"/>
              </a:tabLst>
            </a:pPr>
            <a:endParaRPr lang="en-ZA" sz="1350" dirty="0">
              <a:effectLst/>
              <a:latin typeface="+mj-lt"/>
              <a:ea typeface="Calibri" panose="020F0502020204030204" pitchFamily="34" charset="0"/>
              <a:cs typeface="Times New Roman" panose="02020603050405020304" pitchFamily="18" charset="0"/>
            </a:endParaRPr>
          </a:p>
          <a:p>
            <a:pPr marL="285750" lvl="0" indent="-285750" algn="just">
              <a:lnSpc>
                <a:spcPct val="100000"/>
              </a:lnSpc>
              <a:spcBef>
                <a:spcPts val="0"/>
              </a:spcBef>
              <a:tabLst>
                <a:tab pos="4191000" algn="l"/>
              </a:tabLst>
            </a:pPr>
            <a:r>
              <a:rPr lang="en-ZA" sz="1350" b="0" dirty="0">
                <a:latin typeface="+mj-lt"/>
                <a:cs typeface="Times New Roman" panose="02020603050405020304" pitchFamily="18" charset="0"/>
              </a:rPr>
              <a:t>Training to strengthen the capacity and capability of MPAC members and their support staff.</a:t>
            </a:r>
          </a:p>
          <a:p>
            <a:pPr marL="285750" lvl="0" indent="-285750" algn="just">
              <a:lnSpc>
                <a:spcPct val="100000"/>
              </a:lnSpc>
              <a:spcBef>
                <a:spcPts val="0"/>
              </a:spcBef>
              <a:tabLst>
                <a:tab pos="4191000" algn="l"/>
              </a:tabLst>
            </a:pPr>
            <a:endParaRPr lang="en-ZA" sz="1350" b="0" dirty="0">
              <a:latin typeface="+mj-lt"/>
              <a:cs typeface="Times New Roman" panose="02020603050405020304" pitchFamily="18" charset="0"/>
            </a:endParaRPr>
          </a:p>
          <a:p>
            <a:pPr marL="285750" indent="-285750" algn="just">
              <a:lnSpc>
                <a:spcPct val="100000"/>
              </a:lnSpc>
              <a:spcBef>
                <a:spcPts val="0"/>
              </a:spcBef>
              <a:tabLst>
                <a:tab pos="4191000" algn="l"/>
              </a:tabLst>
            </a:pPr>
            <a:r>
              <a:rPr lang="en-ZA" sz="1350" b="0" dirty="0">
                <a:latin typeface="+mj-lt"/>
                <a:cs typeface="Times New Roman" panose="02020603050405020304" pitchFamily="18" charset="0"/>
              </a:rPr>
              <a:t>Differentiating UIF&amp;W Expenditure cases between those cases that need to be forensically investigated and those that can be investigated internally by the municipality. This when adequately implemented will reduce the UIF&amp;W values.</a:t>
            </a:r>
          </a:p>
          <a:p>
            <a:pPr marL="285750" indent="-285750" algn="just">
              <a:lnSpc>
                <a:spcPct val="100000"/>
              </a:lnSpc>
              <a:spcBef>
                <a:spcPts val="0"/>
              </a:spcBef>
              <a:tabLst>
                <a:tab pos="4191000" algn="l"/>
              </a:tabLst>
            </a:pPr>
            <a:endParaRPr lang="en-ZA" sz="1350" b="0" dirty="0">
              <a:latin typeface="+mj-lt"/>
              <a:cs typeface="Times New Roman" panose="02020603050405020304" pitchFamily="18" charset="0"/>
            </a:endParaRPr>
          </a:p>
          <a:p>
            <a:pPr marL="285750" indent="-285750" algn="just">
              <a:lnSpc>
                <a:spcPct val="100000"/>
              </a:lnSpc>
              <a:spcBef>
                <a:spcPts val="0"/>
              </a:spcBef>
              <a:tabLst>
                <a:tab pos="4191000" algn="l"/>
              </a:tabLst>
            </a:pPr>
            <a:r>
              <a:rPr lang="en-ZA" sz="1350" b="0" dirty="0">
                <a:latin typeface="+mj-lt"/>
                <a:cs typeface="Times New Roman" panose="02020603050405020304" pitchFamily="18" charset="0"/>
              </a:rPr>
              <a:t>Where investigations are concluded,  MPAC must make recommendations such as consequence management to be implemented to deter wrongful or negligent behaviour without fear or favour.</a:t>
            </a:r>
          </a:p>
          <a:p>
            <a:pPr marL="285750" indent="-285750" algn="just">
              <a:lnSpc>
                <a:spcPct val="100000"/>
              </a:lnSpc>
              <a:spcBef>
                <a:spcPts val="0"/>
              </a:spcBef>
              <a:tabLst>
                <a:tab pos="4191000" algn="l"/>
              </a:tabLst>
            </a:pPr>
            <a:endParaRPr lang="en-ZA" sz="1350" b="0" dirty="0">
              <a:latin typeface="+mj-lt"/>
              <a:cs typeface="Times New Roman" panose="02020603050405020304" pitchFamily="18" charset="0"/>
            </a:endParaRPr>
          </a:p>
          <a:p>
            <a:pPr marL="285750" lvl="0" indent="-285750" algn="just">
              <a:lnSpc>
                <a:spcPct val="100000"/>
              </a:lnSpc>
              <a:spcBef>
                <a:spcPts val="0"/>
              </a:spcBef>
              <a:tabLst>
                <a:tab pos="4191000" algn="l"/>
              </a:tabLst>
            </a:pPr>
            <a:r>
              <a:rPr lang="en-ZA" sz="1350" b="0" dirty="0">
                <a:latin typeface="+mj-lt"/>
                <a:cs typeface="Times New Roman" panose="02020603050405020304" pitchFamily="18" charset="0"/>
              </a:rPr>
              <a:t>Co-operation </a:t>
            </a:r>
            <a:r>
              <a:rPr lang="en-ZA" sz="1350" b="0" dirty="0">
                <a:latin typeface="+mj-lt"/>
                <a:ea typeface="Calibri" panose="020F0502020204030204" pitchFamily="34" charset="0"/>
                <a:cs typeface="Times New Roman" panose="02020603050405020304" pitchFamily="18" charset="0"/>
              </a:rPr>
              <a:t>between management, MPAC and council to ensure reduction of </a:t>
            </a:r>
            <a:r>
              <a:rPr lang="en-ZA" sz="1350" b="0" dirty="0">
                <a:effectLst/>
                <a:latin typeface="+mj-lt"/>
                <a:ea typeface="Calibri" panose="020F0502020204030204" pitchFamily="34" charset="0"/>
                <a:cs typeface="Times New Roman" panose="02020603050405020304" pitchFamily="18" charset="0"/>
              </a:rPr>
              <a:t>UIF&amp;W Expenditure</a:t>
            </a:r>
            <a:r>
              <a:rPr lang="en-ZA" sz="1350" b="0" dirty="0">
                <a:latin typeface="+mj-lt"/>
                <a:ea typeface="Calibri" panose="020F0502020204030204" pitchFamily="34" charset="0"/>
                <a:cs typeface="Times New Roman" panose="02020603050405020304" pitchFamily="18" charset="0"/>
              </a:rPr>
              <a:t>.</a:t>
            </a:r>
          </a:p>
          <a:p>
            <a:pPr marL="0" indent="0" algn="just">
              <a:lnSpc>
                <a:spcPct val="100000"/>
              </a:lnSpc>
              <a:spcBef>
                <a:spcPts val="0"/>
              </a:spcBef>
              <a:buNone/>
            </a:pPr>
            <a:endParaRPr lang="en-ZA" sz="1350" b="0" dirty="0">
              <a:latin typeface="+mj-lt"/>
              <a:cs typeface="Arial" panose="020B0604020202020204" pitchFamily="34" charset="0"/>
            </a:endParaRPr>
          </a:p>
          <a:p>
            <a:pPr marL="0" indent="0" algn="just">
              <a:lnSpc>
                <a:spcPct val="100000"/>
              </a:lnSpc>
              <a:spcBef>
                <a:spcPts val="0"/>
              </a:spcBef>
              <a:buNone/>
            </a:pPr>
            <a:r>
              <a:rPr lang="en-GB" sz="1350" dirty="0">
                <a:latin typeface="+mj-lt"/>
              </a:rPr>
              <a:t>ROLES AND RESPONSIBILITIES IN RESPECT OF UNAUTHORISED, IRREGULAR, FRUITLESS AND WASTEFUL EXPENDITURE</a:t>
            </a:r>
          </a:p>
          <a:p>
            <a:pPr marL="0" indent="0" algn="just">
              <a:lnSpc>
                <a:spcPct val="100000"/>
              </a:lnSpc>
              <a:spcBef>
                <a:spcPts val="0"/>
              </a:spcBef>
              <a:buNone/>
            </a:pPr>
            <a:endParaRPr lang="en-GB" sz="1350" b="0" dirty="0">
              <a:effectLst/>
              <a:latin typeface="+mj-lt"/>
              <a:ea typeface="Calibri" panose="020F0502020204030204" pitchFamily="34" charset="0"/>
              <a:cs typeface="Arial" panose="020B0604020202020204" pitchFamily="34" charset="0"/>
            </a:endParaRPr>
          </a:p>
          <a:p>
            <a:pPr marL="0" indent="0" algn="just">
              <a:lnSpc>
                <a:spcPct val="100000"/>
              </a:lnSpc>
              <a:spcBef>
                <a:spcPts val="0"/>
              </a:spcBef>
              <a:buNone/>
            </a:pPr>
            <a:r>
              <a:rPr lang="en-US" sz="1350" b="0" dirty="0">
                <a:effectLst/>
                <a:latin typeface="+mj-lt"/>
                <a:ea typeface="Calibri" panose="020F0502020204030204" pitchFamily="34" charset="0"/>
                <a:cs typeface="Arial" panose="020B0604020202020204" pitchFamily="34" charset="0"/>
              </a:rPr>
              <a:t>The Council committee / municipal public accounts committee (MPAC) </a:t>
            </a:r>
            <a:r>
              <a:rPr lang="en-ZA" sz="1350" b="0" dirty="0">
                <a:solidFill>
                  <a:srgbClr val="000000"/>
                </a:solidFill>
                <a:effectLst/>
                <a:latin typeface="+mj-lt"/>
                <a:ea typeface="Calibri" panose="020F0502020204030204" pitchFamily="34" charset="0"/>
                <a:cs typeface="Arial" panose="020B0604020202020204" pitchFamily="34" charset="0"/>
              </a:rPr>
              <a:t>role and responsibility is to:</a:t>
            </a:r>
          </a:p>
          <a:p>
            <a:pPr marL="0" indent="0" algn="just">
              <a:lnSpc>
                <a:spcPct val="100000"/>
              </a:lnSpc>
              <a:spcBef>
                <a:spcPts val="0"/>
              </a:spcBef>
              <a:buNone/>
            </a:pPr>
            <a:endParaRPr lang="en-ZA" sz="1350" b="0" dirty="0">
              <a:effectLst/>
              <a:latin typeface="+mj-lt"/>
              <a:ea typeface="Calibri" panose="020F050202020403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en-ZA" sz="1350" b="0" dirty="0">
                <a:latin typeface="+mj-lt"/>
                <a:cs typeface="Times New Roman" panose="02020603050405020304" pitchFamily="18" charset="0"/>
              </a:rPr>
              <a:t>Investigate UIF&amp;W Expenditure in an objective and diligent manner;</a:t>
            </a:r>
          </a:p>
          <a:p>
            <a:pPr marL="285750" indent="-285750" algn="just">
              <a:lnSpc>
                <a:spcPct val="100000"/>
              </a:lnSpc>
              <a:spcBef>
                <a:spcPts val="0"/>
              </a:spcBef>
              <a:buFont typeface="Arial" panose="020B0604020202020204" pitchFamily="34" charset="0"/>
              <a:buChar char="•"/>
            </a:pPr>
            <a:endParaRPr lang="en-ZA" sz="1350" b="0" dirty="0">
              <a:latin typeface="+mj-lt"/>
              <a:cs typeface="Times New Roman" panose="02020603050405020304" pitchFamily="18" charset="0"/>
            </a:endParaRPr>
          </a:p>
          <a:p>
            <a:pPr marL="285750" indent="-285750" algn="just">
              <a:lnSpc>
                <a:spcPct val="100000"/>
              </a:lnSpc>
              <a:spcBef>
                <a:spcPts val="0"/>
              </a:spcBef>
              <a:buFont typeface="Arial" panose="020B0604020202020204" pitchFamily="34" charset="0"/>
              <a:buChar char="•"/>
            </a:pPr>
            <a:r>
              <a:rPr lang="en-ZA" sz="1350" b="0" dirty="0">
                <a:latin typeface="+mj-lt"/>
                <a:cs typeface="Times New Roman" panose="02020603050405020304" pitchFamily="18" charset="0"/>
              </a:rPr>
              <a:t>After completed investigations provide recommendations on the expenditure; and </a:t>
            </a:r>
          </a:p>
          <a:p>
            <a:pPr marL="285750" indent="-285750" algn="just">
              <a:lnSpc>
                <a:spcPct val="100000"/>
              </a:lnSpc>
              <a:spcBef>
                <a:spcPts val="0"/>
              </a:spcBef>
              <a:buFont typeface="Arial" panose="020B0604020202020204" pitchFamily="34" charset="0"/>
              <a:buChar char="•"/>
            </a:pPr>
            <a:endParaRPr lang="en-ZA" sz="1350" b="0" dirty="0">
              <a:latin typeface="+mj-lt"/>
              <a:cs typeface="Times New Roman" panose="02020603050405020304" pitchFamily="18" charset="0"/>
            </a:endParaRPr>
          </a:p>
          <a:p>
            <a:pPr marL="285750" indent="-285750" algn="just">
              <a:lnSpc>
                <a:spcPct val="100000"/>
              </a:lnSpc>
              <a:spcBef>
                <a:spcPts val="0"/>
              </a:spcBef>
              <a:buFont typeface="Arial" panose="020B0604020202020204" pitchFamily="34" charset="0"/>
              <a:buChar char="•"/>
            </a:pPr>
            <a:r>
              <a:rPr lang="en-ZA" sz="1350" b="0" dirty="0">
                <a:latin typeface="+mj-lt"/>
                <a:cs typeface="Times New Roman" panose="02020603050405020304" pitchFamily="18" charset="0"/>
              </a:rPr>
              <a:t>Assist municipal councils to hold administration accountable for the implementation of the UIF&amp;W Expenditure Reduction Strategy.</a:t>
            </a:r>
          </a:p>
          <a:p>
            <a:pPr marL="0" indent="0" algn="just">
              <a:lnSpc>
                <a:spcPct val="100000"/>
              </a:lnSpc>
              <a:spcBef>
                <a:spcPts val="0"/>
              </a:spcBef>
              <a:buNone/>
            </a:pPr>
            <a:endParaRPr lang="en-US" sz="1350" b="0" dirty="0">
              <a:latin typeface="+mj-lt"/>
              <a:cs typeface="Arial" panose="020B0604020202020204" pitchFamily="34" charset="0"/>
            </a:endParaRPr>
          </a:p>
        </p:txBody>
      </p:sp>
    </p:spTree>
    <p:extLst>
      <p:ext uri="{BB962C8B-B14F-4D97-AF65-F5344CB8AC3E}">
        <p14:creationId xmlns:p14="http://schemas.microsoft.com/office/powerpoint/2010/main" val="317106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CE3C-B600-8B6C-87E1-25FD6E2CAC2C}"/>
              </a:ext>
            </a:extLst>
          </p:cNvPr>
          <p:cNvSpPr>
            <a:spLocks noGrp="1"/>
          </p:cNvSpPr>
          <p:nvPr>
            <p:ph type="title"/>
          </p:nvPr>
        </p:nvSpPr>
        <p:spPr>
          <a:xfrm>
            <a:off x="1334530" y="1087396"/>
            <a:ext cx="10857470" cy="414834"/>
          </a:xfrm>
        </p:spPr>
        <p:txBody>
          <a:bodyPr/>
          <a:lstStyle/>
          <a:p>
            <a:r>
              <a:rPr lang="en-US" sz="2000" dirty="0"/>
              <a:t>RSA Constitution (1996) &amp; White Paper on Developmental Local Government (1998)</a:t>
            </a:r>
            <a:endParaRPr lang="en-ZA" sz="2000" dirty="0"/>
          </a:p>
        </p:txBody>
      </p:sp>
      <p:sp>
        <p:nvSpPr>
          <p:cNvPr id="4" name="Content Placeholder 2">
            <a:extLst>
              <a:ext uri="{FF2B5EF4-FFF2-40B4-BE49-F238E27FC236}">
                <a16:creationId xmlns:a16="http://schemas.microsoft.com/office/drawing/2014/main" id="{220B2A04-52C0-8000-1801-FC473863ED1D}"/>
              </a:ext>
            </a:extLst>
          </p:cNvPr>
          <p:cNvSpPr txBox="1">
            <a:spLocks/>
          </p:cNvSpPr>
          <p:nvPr/>
        </p:nvSpPr>
        <p:spPr bwMode="auto">
          <a:xfrm>
            <a:off x="1266825" y="1695450"/>
            <a:ext cx="5086350" cy="4719636"/>
          </a:xfrm>
          <a:prstGeom prst="rect">
            <a:avLst/>
          </a:prstGeom>
          <a:noFill/>
          <a:ln>
            <a:solidFill>
              <a:srgbClr val="4F81BD">
                <a:lumMod val="40000"/>
                <a:lumOff val="60000"/>
              </a:srgb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9600" marR="0" lvl="0" indent="-609600" algn="l" defTabSz="457200" rtl="0" eaLnBrk="0" fontAlgn="base" latinLnBrk="0" hangingPunct="0">
              <a:lnSpc>
                <a:spcPct val="80000"/>
              </a:lnSpc>
              <a:spcBef>
                <a:spcPct val="20000"/>
              </a:spcBef>
              <a:spcAft>
                <a:spcPct val="0"/>
              </a:spcAft>
              <a:buClrTx/>
              <a:buSzTx/>
              <a:buFont typeface="Arial" charset="0"/>
              <a:buNone/>
              <a:tabLst/>
              <a:defRPr/>
            </a:pPr>
            <a:r>
              <a:rPr kumimoji="0" lang="en-US" sz="2800" b="1" i="0" u="none" strike="noStrike" kern="0" cap="none" spc="0" normalizeH="0" baseline="0" noProof="0" dirty="0">
                <a:ln>
                  <a:noFill/>
                </a:ln>
                <a:solidFill>
                  <a:srgbClr val="3333FF"/>
                </a:solidFill>
                <a:effectLst/>
                <a:uLnTx/>
                <a:uFillTx/>
                <a:latin typeface="Calibri"/>
                <a:ea typeface="+mn-ea"/>
                <a:cs typeface="+mn-cs"/>
              </a:rPr>
              <a:t>Constitution (1996)</a:t>
            </a:r>
          </a:p>
          <a:p>
            <a:pPr marL="609600" marR="0" lvl="0" indent="-609600" algn="l" defTabSz="457200" rtl="0" eaLnBrk="0" fontAlgn="base" latinLnBrk="0" hangingPunct="0">
              <a:lnSpc>
                <a:spcPct val="120000"/>
              </a:lnSpc>
              <a:spcBef>
                <a:spcPts val="0"/>
              </a:spcBef>
              <a:spcAft>
                <a:spcPct val="0"/>
              </a:spcAft>
              <a:buClrTx/>
              <a:buSzTx/>
              <a:buFont typeface="Arial" charset="0"/>
              <a:buNone/>
              <a:tabLst/>
              <a:defRPr/>
            </a:pPr>
            <a:endParaRPr kumimoji="0" lang="en-US" sz="1100" b="1" i="0" u="none" strike="noStrike" kern="0" cap="none" spc="0" normalizeH="0" baseline="0" noProof="0" dirty="0">
              <a:ln>
                <a:noFill/>
              </a:ln>
              <a:solidFill>
                <a:srgbClr val="3333FF"/>
              </a:solidFill>
              <a:effectLst/>
              <a:uLnTx/>
              <a:uFillTx/>
              <a:latin typeface="Calibri"/>
              <a:ea typeface="+mn-ea"/>
              <a:cs typeface="+mn-cs"/>
            </a:endParaRPr>
          </a:p>
          <a:p>
            <a:pPr marL="609600" marR="0" lvl="0" indent="-609600" algn="just" defTabSz="457200" rtl="0" eaLnBrk="0" fontAlgn="base" latinLnBrk="0" hangingPunct="0">
              <a:lnSpc>
                <a:spcPct val="120000"/>
              </a:lnSpc>
              <a:spcBef>
                <a:spcPts val="0"/>
              </a:spcBef>
              <a:spcAft>
                <a:spcPct val="0"/>
              </a:spcAft>
              <a:buClrTx/>
              <a:buSzTx/>
              <a:buFont typeface="Arial" charset="0"/>
              <a:buNone/>
              <a:tabLst/>
              <a:defRPr/>
            </a:pPr>
            <a:r>
              <a:rPr kumimoji="0" lang="en-US" sz="1800" b="1" i="0" u="none" strike="noStrike" kern="0" cap="none" spc="0" normalizeH="0" baseline="0" noProof="0" dirty="0">
                <a:ln>
                  <a:noFill/>
                </a:ln>
                <a:solidFill>
                  <a:sysClr val="windowText" lastClr="000000"/>
                </a:solidFill>
                <a:effectLst/>
                <a:uLnTx/>
                <a:uFillTx/>
                <a:latin typeface="Calibri"/>
                <a:ea typeface="+mn-ea"/>
                <a:cs typeface="+mn-cs"/>
              </a:rPr>
              <a:t>(S152) The objects of local government are:</a:t>
            </a:r>
          </a:p>
          <a:p>
            <a:pPr marL="609600" marR="0" lvl="0" indent="-609600" algn="just" defTabSz="457200" rtl="0" eaLnBrk="0" fontAlgn="base" latinLnBrk="0" hangingPunct="0">
              <a:lnSpc>
                <a:spcPct val="120000"/>
              </a:lnSpc>
              <a:spcBef>
                <a:spcPts val="0"/>
              </a:spcBef>
              <a:spcAft>
                <a:spcPct val="0"/>
              </a:spcAft>
              <a:buClrTx/>
              <a:buSzTx/>
              <a:buFont typeface="Wingdings" pitchFamily="2" charset="2"/>
              <a:buAutoNum type="alphaLcParenR"/>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a:p>
            <a:pPr marL="266700" marR="0" lvl="0" indent="-266700" algn="l" defTabSz="457200" rtl="0" eaLnBrk="0" fontAlgn="base" latinLnBrk="0" hangingPunct="0">
              <a:lnSpc>
                <a:spcPct val="120000"/>
              </a:lnSpc>
              <a:spcBef>
                <a:spcPts val="0"/>
              </a:spcBef>
              <a:spcAft>
                <a:spcPct val="0"/>
              </a:spcAft>
              <a:buClr>
                <a:srgbClr val="FF0000"/>
              </a:buClr>
              <a:buSzPct val="90000"/>
              <a:buFont typeface="Wingdings" pitchFamily="2" charset="2"/>
              <a:buAutoNum type="alphaLcParenR"/>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to provide democratic and accountable government for local communities;</a:t>
            </a:r>
          </a:p>
          <a:p>
            <a:pPr marL="266700" marR="0" lvl="0" indent="-266700" algn="l" defTabSz="457200" rtl="0" eaLnBrk="0" fontAlgn="base" latinLnBrk="0" hangingPunct="0">
              <a:lnSpc>
                <a:spcPct val="120000"/>
              </a:lnSpc>
              <a:spcBef>
                <a:spcPts val="0"/>
              </a:spcBef>
              <a:spcAft>
                <a:spcPct val="0"/>
              </a:spcAft>
              <a:buClr>
                <a:srgbClr val="FF0000"/>
              </a:buClr>
              <a:buSzPct val="90000"/>
              <a:buFont typeface="Wingdings" pitchFamily="2" charset="2"/>
              <a:buAutoNum type="alphaLcParenR"/>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to ensure the provision of services to communities in a sustainable manner;</a:t>
            </a:r>
          </a:p>
          <a:p>
            <a:pPr marL="266700" marR="0" lvl="0" indent="-266700" algn="l" defTabSz="457200" rtl="0" eaLnBrk="0" fontAlgn="base" latinLnBrk="0" hangingPunct="0">
              <a:lnSpc>
                <a:spcPct val="120000"/>
              </a:lnSpc>
              <a:spcBef>
                <a:spcPts val="0"/>
              </a:spcBef>
              <a:spcAft>
                <a:spcPct val="0"/>
              </a:spcAft>
              <a:buClr>
                <a:srgbClr val="FF0000"/>
              </a:buClr>
              <a:buSzPct val="90000"/>
              <a:buFont typeface="Wingdings" pitchFamily="2" charset="2"/>
              <a:buAutoNum type="alphaLcParenR"/>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to promote social and economic development;</a:t>
            </a:r>
          </a:p>
          <a:p>
            <a:pPr marL="266700" marR="0" lvl="0" indent="-266700" algn="l" defTabSz="457200" rtl="0" eaLnBrk="0" fontAlgn="base" latinLnBrk="0" hangingPunct="0">
              <a:lnSpc>
                <a:spcPct val="120000"/>
              </a:lnSpc>
              <a:spcBef>
                <a:spcPts val="0"/>
              </a:spcBef>
              <a:spcAft>
                <a:spcPct val="0"/>
              </a:spcAft>
              <a:buClr>
                <a:srgbClr val="FF0000"/>
              </a:buClr>
              <a:buSzPct val="90000"/>
              <a:buFont typeface="Wingdings" pitchFamily="2" charset="2"/>
              <a:buAutoNum type="alphaLcParenR"/>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to promote a safe and healthy environment; and</a:t>
            </a:r>
          </a:p>
          <a:p>
            <a:pPr marL="266700" marR="0" lvl="0" indent="-266700" algn="l" defTabSz="457200" rtl="0" eaLnBrk="0" fontAlgn="base" latinLnBrk="0" hangingPunct="0">
              <a:lnSpc>
                <a:spcPct val="120000"/>
              </a:lnSpc>
              <a:spcBef>
                <a:spcPts val="0"/>
              </a:spcBef>
              <a:spcAft>
                <a:spcPct val="0"/>
              </a:spcAft>
              <a:buClr>
                <a:srgbClr val="FF0000"/>
              </a:buClr>
              <a:buSzPct val="90000"/>
              <a:buFont typeface="Wingdings" pitchFamily="2" charset="2"/>
              <a:buAutoNum type="alphaLcParenR"/>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to encourage the involvement of communities and community </a:t>
            </a:r>
            <a:r>
              <a:rPr kumimoji="0" lang="en-US" sz="1800" b="0" i="0" u="none" strike="noStrike" kern="0" cap="none" spc="0" normalizeH="0" baseline="0" noProof="0" dirty="0" err="1">
                <a:ln>
                  <a:noFill/>
                </a:ln>
                <a:solidFill>
                  <a:sysClr val="windowText" lastClr="000000"/>
                </a:solidFill>
                <a:effectLst/>
                <a:uLnTx/>
                <a:uFillTx/>
                <a:latin typeface="Calibri"/>
                <a:ea typeface="+mn-ea"/>
                <a:cs typeface="+mn-cs"/>
              </a:rPr>
              <a:t>organisations</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in the matters of local government.</a:t>
            </a:r>
          </a:p>
          <a:p>
            <a:pPr marL="0" marR="0" lvl="0" indent="0" algn="l" defTabSz="457200" rtl="0" eaLnBrk="0" fontAlgn="base" latinLnBrk="0" hangingPunct="0">
              <a:lnSpc>
                <a:spcPct val="150000"/>
              </a:lnSpc>
              <a:spcBef>
                <a:spcPts val="0"/>
              </a:spcBef>
              <a:spcAft>
                <a:spcPct val="0"/>
              </a:spcAft>
              <a:buClrTx/>
              <a:buSzTx/>
              <a:buFont typeface="Arial" charset="0"/>
              <a:buNone/>
              <a:tabLst/>
              <a:defRPr/>
            </a:pPr>
            <a:endParaRPr kumimoji="0" lang="en-ZA" alt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1CEFC24E-69EC-DD1A-CFFB-F5A81F18FEE0}"/>
              </a:ext>
            </a:extLst>
          </p:cNvPr>
          <p:cNvGrpSpPr/>
          <p:nvPr/>
        </p:nvGrpSpPr>
        <p:grpSpPr>
          <a:xfrm>
            <a:off x="6534150" y="1695450"/>
            <a:ext cx="5238749" cy="4719639"/>
            <a:chOff x="5879631" y="1397791"/>
            <a:chExt cx="2468070" cy="5018112"/>
          </a:xfrm>
        </p:grpSpPr>
        <p:pic>
          <p:nvPicPr>
            <p:cNvPr id="6" name="Picture 5" descr="WPLG - 1998">
              <a:extLst>
                <a:ext uri="{FF2B5EF4-FFF2-40B4-BE49-F238E27FC236}">
                  <a16:creationId xmlns:a16="http://schemas.microsoft.com/office/drawing/2014/main" id="{A1FF3633-CDF5-AA7E-5311-D4C9B3C20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631" y="1397791"/>
              <a:ext cx="15478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1F74602-AA45-4D50-E7BB-44B42198E3B0}"/>
                </a:ext>
              </a:extLst>
            </p:cNvPr>
            <p:cNvSpPr>
              <a:spLocks noChangeArrowheads="1"/>
            </p:cNvSpPr>
            <p:nvPr/>
          </p:nvSpPr>
          <p:spPr bwMode="auto">
            <a:xfrm>
              <a:off x="5879631" y="3858741"/>
              <a:ext cx="2468070" cy="2557162"/>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defTabSz="457200" eaLnBrk="1" fontAlgn="base" hangingPunct="1">
                <a:spcAft>
                  <a:spcPct val="0"/>
                </a:spcAft>
                <a:buClr>
                  <a:srgbClr val="4F81BD"/>
                </a:buClr>
                <a:buSzPct val="65000"/>
                <a:buFontTx/>
                <a:buNone/>
              </a:pPr>
              <a:r>
                <a:rPr lang="en-US" altLang="en-US" sz="2500" b="1" dirty="0">
                  <a:solidFill>
                    <a:srgbClr val="FF0000"/>
                  </a:solidFill>
                  <a:latin typeface="Calibri" pitchFamily="34" charset="0"/>
                  <a:cs typeface="Arial" charset="0"/>
                </a:rPr>
                <a:t>Outcomes</a:t>
              </a:r>
            </a:p>
            <a:p>
              <a:pPr defTabSz="457200" eaLnBrk="1" fontAlgn="base" hangingPunct="1">
                <a:spcAft>
                  <a:spcPct val="0"/>
                </a:spcAft>
                <a:buClr>
                  <a:srgbClr val="4F81BD"/>
                </a:buClr>
                <a:buSzPct val="65000"/>
                <a:buFont typeface="Wingdings" pitchFamily="2" charset="2"/>
                <a:buChar char="n"/>
              </a:pPr>
              <a:r>
                <a:rPr lang="en-US" altLang="en-US" sz="1800" dirty="0">
                  <a:solidFill>
                    <a:prstClr val="black"/>
                  </a:solidFill>
                  <a:latin typeface="Calibri"/>
                  <a:cs typeface="Arial" charset="0"/>
                </a:rPr>
                <a:t>Provision of household infrastructure &amp; services</a:t>
              </a:r>
            </a:p>
            <a:p>
              <a:pPr defTabSz="457200" eaLnBrk="1" fontAlgn="base" hangingPunct="1">
                <a:spcAft>
                  <a:spcPct val="0"/>
                </a:spcAft>
                <a:buClr>
                  <a:srgbClr val="4F81BD"/>
                </a:buClr>
                <a:buSzPct val="65000"/>
                <a:buFont typeface="Wingdings" pitchFamily="2" charset="2"/>
                <a:buChar char="n"/>
              </a:pPr>
              <a:r>
                <a:rPr lang="en-US" altLang="en-US" sz="1800" dirty="0">
                  <a:solidFill>
                    <a:prstClr val="black"/>
                  </a:solidFill>
                  <a:latin typeface="Calibri"/>
                  <a:cs typeface="Arial" charset="0"/>
                </a:rPr>
                <a:t>Creation of livable, integrated cities, towns and rural areas</a:t>
              </a:r>
            </a:p>
            <a:p>
              <a:pPr defTabSz="457200" eaLnBrk="1" fontAlgn="base" hangingPunct="1">
                <a:spcAft>
                  <a:spcPct val="0"/>
                </a:spcAft>
                <a:buClr>
                  <a:srgbClr val="4F81BD"/>
                </a:buClr>
                <a:buSzPct val="65000"/>
                <a:buFont typeface="Wingdings" pitchFamily="2" charset="2"/>
                <a:buChar char="n"/>
              </a:pPr>
              <a:r>
                <a:rPr lang="en-US" altLang="en-US" sz="1800" dirty="0">
                  <a:solidFill>
                    <a:prstClr val="black"/>
                  </a:solidFill>
                  <a:latin typeface="Calibri"/>
                  <a:cs typeface="Arial" charset="0"/>
                </a:rPr>
                <a:t>LED</a:t>
              </a:r>
            </a:p>
            <a:p>
              <a:pPr defTabSz="457200" eaLnBrk="1" fontAlgn="base" hangingPunct="1">
                <a:spcAft>
                  <a:spcPct val="0"/>
                </a:spcAft>
                <a:buClr>
                  <a:srgbClr val="4F81BD"/>
                </a:buClr>
                <a:buSzPct val="65000"/>
                <a:buFont typeface="Wingdings" pitchFamily="2" charset="2"/>
                <a:buChar char="n"/>
              </a:pPr>
              <a:r>
                <a:rPr lang="en-US" altLang="en-US" sz="1800" dirty="0">
                  <a:solidFill>
                    <a:prstClr val="black"/>
                  </a:solidFill>
                  <a:latin typeface="Calibri"/>
                  <a:cs typeface="Arial" charset="0"/>
                </a:rPr>
                <a:t>Empowered communities</a:t>
              </a:r>
            </a:p>
          </p:txBody>
        </p:sp>
        <p:pic>
          <p:nvPicPr>
            <p:cNvPr id="8" name="Picture 9">
              <a:extLst>
                <a:ext uri="{FF2B5EF4-FFF2-40B4-BE49-F238E27FC236}">
                  <a16:creationId xmlns:a16="http://schemas.microsoft.com/office/drawing/2014/main" id="{909A1F65-C7C4-2745-692C-B65A5CCAB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701" y="2494644"/>
              <a:ext cx="762000" cy="88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99393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FD8E-BDD0-58F1-3666-7A1B28538E56}"/>
              </a:ext>
            </a:extLst>
          </p:cNvPr>
          <p:cNvSpPr>
            <a:spLocks noGrp="1"/>
          </p:cNvSpPr>
          <p:nvPr>
            <p:ph type="title"/>
          </p:nvPr>
        </p:nvSpPr>
        <p:spPr/>
        <p:txBody>
          <a:bodyPr/>
          <a:lstStyle/>
          <a:p>
            <a:r>
              <a:rPr lang="en-ZA" dirty="0">
                <a:latin typeface="Calibri" panose="020F0502020204030204" pitchFamily="34" charset="0"/>
                <a:ea typeface="Calibri" panose="020F0502020204030204" pitchFamily="34" charset="0"/>
              </a:rPr>
              <a:t>S</a:t>
            </a:r>
            <a:r>
              <a:rPr lang="en-ZA" sz="2800" dirty="0">
                <a:effectLst/>
                <a:latin typeface="Calibri" panose="020F0502020204030204" pitchFamily="34" charset="0"/>
                <a:ea typeface="Calibri" panose="020F0502020204030204" pitchFamily="34" charset="0"/>
              </a:rPr>
              <a:t>UPPORT TO MUNICIPAL PUBLIC ACCOUNTS COMMITTEES</a:t>
            </a:r>
            <a:endParaRPr lang="en-ZA" dirty="0"/>
          </a:p>
        </p:txBody>
      </p:sp>
      <p:graphicFrame>
        <p:nvGraphicFramePr>
          <p:cNvPr id="4" name="Content Placeholder 3">
            <a:extLst>
              <a:ext uri="{FF2B5EF4-FFF2-40B4-BE49-F238E27FC236}">
                <a16:creationId xmlns:a16="http://schemas.microsoft.com/office/drawing/2014/main" id="{5C85F863-896A-B9F4-881D-4E1D06AE6FB7}"/>
              </a:ext>
            </a:extLst>
          </p:cNvPr>
          <p:cNvGraphicFramePr>
            <a:graphicFrameLocks noGrp="1"/>
          </p:cNvGraphicFramePr>
          <p:nvPr>
            <p:ph idx="1"/>
          </p:nvPr>
        </p:nvGraphicFramePr>
        <p:xfrm>
          <a:off x="1334529" y="1645920"/>
          <a:ext cx="10585327" cy="4940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106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rot="10800000" flipV="1">
            <a:off x="1628221" y="2231919"/>
            <a:ext cx="10111493" cy="3362635"/>
          </a:xfrm>
          <a:prstGeom prst="wav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Arial" panose="020B0604020202020204"/>
                <a:ea typeface="+mn-ea"/>
                <a:cs typeface="+mn-cs"/>
              </a:rPr>
              <a:t>OPERATION CLEAN AUDIT SUPPORT</a:t>
            </a:r>
          </a:p>
        </p:txBody>
      </p:sp>
    </p:spTree>
    <p:extLst>
      <p:ext uri="{BB962C8B-B14F-4D97-AF65-F5344CB8AC3E}">
        <p14:creationId xmlns:p14="http://schemas.microsoft.com/office/powerpoint/2010/main" val="3350634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0284" y="1077238"/>
            <a:ext cx="10013515" cy="488515"/>
          </a:xfrm>
        </p:spPr>
        <p:txBody>
          <a:bodyPr>
            <a:normAutofit/>
          </a:bodyPr>
          <a:lstStyle/>
          <a:p>
            <a:r>
              <a:rPr lang="en-US" sz="2400" b="1" dirty="0">
                <a:solidFill>
                  <a:schemeClr val="bg1"/>
                </a:solidFill>
                <a:latin typeface="Arial" panose="020B0604020202020204" pitchFamily="34" charset="0"/>
                <a:cs typeface="Arial" panose="020B0604020202020204" pitchFamily="34" charset="0"/>
              </a:rPr>
              <a:t>OPERATION CLEAN AUDIT SUPPORT</a:t>
            </a:r>
          </a:p>
        </p:txBody>
      </p:sp>
      <p:graphicFrame>
        <p:nvGraphicFramePr>
          <p:cNvPr id="3" name="Content Placeholder 2">
            <a:extLst>
              <a:ext uri="{FF2B5EF4-FFF2-40B4-BE49-F238E27FC236}">
                <a16:creationId xmlns:a16="http://schemas.microsoft.com/office/drawing/2014/main" id="{BE86F1BC-DB57-4EDE-A57E-526DC993DE29}"/>
              </a:ext>
            </a:extLst>
          </p:cNvPr>
          <p:cNvGraphicFramePr>
            <a:graphicFrameLocks noGrp="1"/>
          </p:cNvGraphicFramePr>
          <p:nvPr>
            <p:ph idx="1"/>
          </p:nvPr>
        </p:nvGraphicFramePr>
        <p:xfrm>
          <a:off x="1378526" y="1630358"/>
          <a:ext cx="10577944" cy="4821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7296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0284" y="1077238"/>
            <a:ext cx="10013515" cy="488515"/>
          </a:xfrm>
        </p:spPr>
        <p:txBody>
          <a:bodyPr>
            <a:normAutofit/>
          </a:bodyPr>
          <a:lstStyle/>
          <a:p>
            <a:r>
              <a:rPr lang="en-US" sz="2400" b="1" dirty="0">
                <a:solidFill>
                  <a:schemeClr val="bg1"/>
                </a:solidFill>
                <a:latin typeface="Arial" panose="020B0604020202020204" pitchFamily="34" charset="0"/>
                <a:cs typeface="Arial" panose="020B0604020202020204" pitchFamily="34" charset="0"/>
              </a:rPr>
              <a:t>OPERATION CLEAN AUDIT SUPPORT</a:t>
            </a:r>
          </a:p>
        </p:txBody>
      </p:sp>
      <p:graphicFrame>
        <p:nvGraphicFramePr>
          <p:cNvPr id="3" name="Content Placeholder 2">
            <a:extLst>
              <a:ext uri="{FF2B5EF4-FFF2-40B4-BE49-F238E27FC236}">
                <a16:creationId xmlns:a16="http://schemas.microsoft.com/office/drawing/2014/main" id="{BE86F1BC-DB57-4EDE-A57E-526DC993DE29}"/>
              </a:ext>
            </a:extLst>
          </p:cNvPr>
          <p:cNvGraphicFramePr>
            <a:graphicFrameLocks noGrp="1"/>
          </p:cNvGraphicFramePr>
          <p:nvPr>
            <p:ph idx="1"/>
          </p:nvPr>
        </p:nvGraphicFramePr>
        <p:xfrm>
          <a:off x="1378526" y="1630358"/>
          <a:ext cx="10577944" cy="4821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823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FAE3-C4E3-7648-9B5A-D724B79884AB}"/>
              </a:ext>
            </a:extLst>
          </p:cNvPr>
          <p:cNvSpPr>
            <a:spLocks noGrp="1"/>
          </p:cNvSpPr>
          <p:nvPr>
            <p:ph type="title"/>
          </p:nvPr>
        </p:nvSpPr>
        <p:spPr>
          <a:xfrm>
            <a:off x="1340284" y="1077238"/>
            <a:ext cx="10013515" cy="488515"/>
          </a:xfrm>
        </p:spPr>
        <p:txBody>
          <a:bodyPr>
            <a:normAutofit/>
          </a:bodyPr>
          <a:lstStyle/>
          <a:p>
            <a:r>
              <a:rPr lang="en-US" sz="2400" b="1" dirty="0">
                <a:solidFill>
                  <a:schemeClr val="bg1"/>
                </a:solidFill>
                <a:latin typeface="Arial" panose="020B0604020202020204" pitchFamily="34" charset="0"/>
                <a:cs typeface="Arial" panose="020B0604020202020204" pitchFamily="34" charset="0"/>
              </a:rPr>
              <a:t>OPERATION CLEAN AUDIT SUPPORT</a:t>
            </a:r>
          </a:p>
        </p:txBody>
      </p:sp>
      <p:graphicFrame>
        <p:nvGraphicFramePr>
          <p:cNvPr id="3" name="Content Placeholder 2">
            <a:extLst>
              <a:ext uri="{FF2B5EF4-FFF2-40B4-BE49-F238E27FC236}">
                <a16:creationId xmlns:a16="http://schemas.microsoft.com/office/drawing/2014/main" id="{BE86F1BC-DB57-4EDE-A57E-526DC993DE29}"/>
              </a:ext>
            </a:extLst>
          </p:cNvPr>
          <p:cNvGraphicFramePr>
            <a:graphicFrameLocks noGrp="1"/>
          </p:cNvGraphicFramePr>
          <p:nvPr>
            <p:ph idx="1"/>
          </p:nvPr>
        </p:nvGraphicFramePr>
        <p:xfrm>
          <a:off x="1378526" y="1565754"/>
          <a:ext cx="10577944" cy="4821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128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02158-7768-24D4-916C-4CDA77D8C19B}"/>
              </a:ext>
            </a:extLst>
          </p:cNvPr>
          <p:cNvSpPr>
            <a:spLocks noGrp="1"/>
          </p:cNvSpPr>
          <p:nvPr>
            <p:ph type="title"/>
          </p:nvPr>
        </p:nvSpPr>
        <p:spPr/>
        <p:txBody>
          <a:bodyPr/>
          <a:lstStyle/>
          <a:p>
            <a:br>
              <a:rPr lang="en-ZA" sz="2800" dirty="0">
                <a:effectLst/>
                <a:latin typeface="Calibri" panose="020F0502020204030204" pitchFamily="34" charset="0"/>
                <a:ea typeface="Calibri" panose="020F0502020204030204" pitchFamily="34" charset="0"/>
              </a:rPr>
            </a:br>
            <a:r>
              <a:rPr lang="en-ZA" sz="2400" dirty="0">
                <a:effectLst/>
                <a:latin typeface="Calibri" panose="020F0502020204030204" pitchFamily="34" charset="0"/>
                <a:ea typeface="Calibri" panose="020F0502020204030204" pitchFamily="34" charset="0"/>
              </a:rPr>
              <a:t>THE AREAS OF COOPERATION WITH THE GAUTENG PROVINCIAL TREASURY </a:t>
            </a:r>
            <a:br>
              <a:rPr lang="en-ZA" sz="2400" dirty="0">
                <a:effectLst/>
                <a:latin typeface="Calibri" panose="020F0502020204030204" pitchFamily="34" charset="0"/>
                <a:ea typeface="Calibri" panose="020F0502020204030204" pitchFamily="34" charset="0"/>
              </a:rPr>
            </a:br>
            <a:endParaRPr lang="en-ZA" dirty="0"/>
          </a:p>
        </p:txBody>
      </p:sp>
      <p:graphicFrame>
        <p:nvGraphicFramePr>
          <p:cNvPr id="4" name="Content Placeholder 3">
            <a:extLst>
              <a:ext uri="{FF2B5EF4-FFF2-40B4-BE49-F238E27FC236}">
                <a16:creationId xmlns:a16="http://schemas.microsoft.com/office/drawing/2014/main" id="{79D2E36B-14A2-031B-E7AE-73D282202657}"/>
              </a:ext>
            </a:extLst>
          </p:cNvPr>
          <p:cNvGraphicFramePr>
            <a:graphicFrameLocks noGrp="1"/>
          </p:cNvGraphicFramePr>
          <p:nvPr>
            <p:ph idx="1"/>
          </p:nvPr>
        </p:nvGraphicFramePr>
        <p:xfrm>
          <a:off x="1334529" y="1567547"/>
          <a:ext cx="10585327" cy="483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637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AFF923-9848-475D-B997-1F5C78E71418}"/>
              </a:ext>
            </a:extLst>
          </p:cNvPr>
          <p:cNvSpPr>
            <a:spLocks noGrp="1"/>
          </p:cNvSpPr>
          <p:nvPr>
            <p:ph type="sldNum" sz="quarter" idx="12"/>
          </p:nvPr>
        </p:nvSpPr>
        <p:spPr>
          <a:xfrm>
            <a:off x="11464794" y="6546663"/>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4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lowchart: Punched Tape 4">
            <a:extLst>
              <a:ext uri="{FF2B5EF4-FFF2-40B4-BE49-F238E27FC236}">
                <a16:creationId xmlns:a16="http://schemas.microsoft.com/office/drawing/2014/main" id="{F8C43F55-BEA9-45F2-87F5-6F39BA71E779}"/>
              </a:ext>
            </a:extLst>
          </p:cNvPr>
          <p:cNvSpPr/>
          <p:nvPr/>
        </p:nvSpPr>
        <p:spPr>
          <a:xfrm>
            <a:off x="2047076" y="1769807"/>
            <a:ext cx="9417717" cy="3795252"/>
          </a:xfrm>
          <a:prstGeom prst="flowChartPunchedTape">
            <a:avLst/>
          </a:prstGeom>
          <a:solidFill>
            <a:srgbClr val="0070C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PLANNED SUPPORT TO MPACS</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1919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SUPPORT PROVIDED TO MPACS</a:t>
            </a:r>
          </a:p>
        </p:txBody>
      </p:sp>
      <p:sp>
        <p:nvSpPr>
          <p:cNvPr id="3" name="Content Placeholder 2"/>
          <p:cNvSpPr>
            <a:spLocks noGrp="1"/>
          </p:cNvSpPr>
          <p:nvPr>
            <p:ph idx="1"/>
          </p:nvPr>
        </p:nvSpPr>
        <p:spPr/>
        <p:txBody>
          <a:bodyPr>
            <a:normAutofit fontScale="85000" lnSpcReduction="10000"/>
          </a:bodyPr>
          <a:lstStyle/>
          <a:p>
            <a:pPr algn="just">
              <a:lnSpc>
                <a:spcPct val="110000"/>
              </a:lnSpc>
            </a:pPr>
            <a:r>
              <a:rPr lang="en-US" sz="2200" dirty="0"/>
              <a:t>Support is provided to municipalities in terms of Schedule 1 of the Municipal Systems Act, 32 of 2000 as amended (MSA).</a:t>
            </a:r>
            <a:endParaRPr lang="en-US" sz="2200" b="0" dirty="0"/>
          </a:p>
          <a:p>
            <a:pPr algn="just">
              <a:lnSpc>
                <a:spcPct val="110000"/>
              </a:lnSpc>
            </a:pPr>
            <a:r>
              <a:rPr lang="en-US" sz="2200" b="0" dirty="0"/>
              <a:t>In previous financial years 2021/2022 and 2022/23 respectively 233 Councilors and Officials were trained on a skills programme: Accountability and Ethical Conduct (NQFL5</a:t>
            </a:r>
            <a:r>
              <a:rPr lang="en-US" sz="2200" dirty="0"/>
              <a:t>). </a:t>
            </a:r>
          </a:p>
          <a:p>
            <a:pPr algn="just">
              <a:lnSpc>
                <a:spcPct val="110000"/>
              </a:lnSpc>
            </a:pPr>
            <a:r>
              <a:rPr lang="en-US" sz="2200" b="0" dirty="0"/>
              <a:t>To date 193 Councillors and Officials have been trained on the developed learning programs, NQF L 3, NQF L4 and NQF 5.</a:t>
            </a:r>
          </a:p>
          <a:p>
            <a:pPr algn="just">
              <a:lnSpc>
                <a:spcPct val="110000"/>
              </a:lnSpc>
            </a:pPr>
            <a:r>
              <a:rPr lang="en-US" sz="2200" b="0" dirty="0"/>
              <a:t>Rational of the training- National Council of Provinces (NCOP) and Auditor General highlighted that a critical challenge facing local government is the lack of accountability and good governance. This was evident in the regress of audit outcomes, irregular expenditure, lack of accountability and lack of consequence management. Furthermore, the Auditor General maintained that this is due to the failure of both Leadership and Management to fulfil their oversight function. The only viable solution according to the Auditor General to improve the performance on the local government, is for Leadership and Management to set the tone by being more accountable and adhering to laws that govern the municipality. </a:t>
            </a:r>
          </a:p>
          <a:p>
            <a:endParaRPr lang="en-ZA" dirty="0"/>
          </a:p>
        </p:txBody>
      </p:sp>
    </p:spTree>
    <p:extLst>
      <p:ext uri="{BB962C8B-B14F-4D97-AF65-F5344CB8AC3E}">
        <p14:creationId xmlns:p14="http://schemas.microsoft.com/office/powerpoint/2010/main" val="166638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SUPPORT PROVIDED TO MPACS</a:t>
            </a:r>
          </a:p>
        </p:txBody>
      </p:sp>
      <p:sp>
        <p:nvSpPr>
          <p:cNvPr id="3" name="Content Placeholder 2"/>
          <p:cNvSpPr>
            <a:spLocks noGrp="1"/>
          </p:cNvSpPr>
          <p:nvPr>
            <p:ph idx="1"/>
          </p:nvPr>
        </p:nvSpPr>
        <p:spPr/>
        <p:txBody>
          <a:bodyPr>
            <a:normAutofit/>
          </a:bodyPr>
          <a:lstStyle/>
          <a:p>
            <a:endParaRPr lang="en-US" sz="2200" b="0" dirty="0"/>
          </a:p>
          <a:p>
            <a:pPr marL="0" indent="0">
              <a:buNone/>
            </a:pPr>
            <a:r>
              <a:rPr lang="en-US" sz="2200" b="0" dirty="0"/>
              <a:t>At the end of the training on accountability and ethical Conduct councilors and officials can demonstrate competencies in:</a:t>
            </a:r>
          </a:p>
          <a:p>
            <a:endParaRPr lang="en-US" sz="2200" b="0" dirty="0"/>
          </a:p>
          <a:p>
            <a:r>
              <a:rPr lang="en-US" sz="2200" b="0" dirty="0"/>
              <a:t>Accountability and Ethical Conduct.</a:t>
            </a:r>
          </a:p>
          <a:p>
            <a:r>
              <a:rPr lang="en-US" sz="2200" b="0" dirty="0"/>
              <a:t>Promotion of ethical behavior. </a:t>
            </a:r>
          </a:p>
          <a:p>
            <a:r>
              <a:rPr lang="en-US" sz="2200" b="0" dirty="0"/>
              <a:t>Understanding the principles of ethics in the municipal environment.</a:t>
            </a:r>
          </a:p>
          <a:p>
            <a:r>
              <a:rPr lang="en-US" sz="2200" b="0" dirty="0"/>
              <a:t>Understanding ethical principles, standards and professional</a:t>
            </a:r>
          </a:p>
          <a:p>
            <a:r>
              <a:rPr lang="en-US" sz="2200" b="0" dirty="0"/>
              <a:t>conduct and how to apply this knowledge in real life. </a:t>
            </a:r>
          </a:p>
          <a:p>
            <a:endParaRPr lang="en-US" dirty="0"/>
          </a:p>
          <a:p>
            <a:endParaRPr lang="en-ZA" dirty="0"/>
          </a:p>
        </p:txBody>
      </p:sp>
    </p:spTree>
    <p:extLst>
      <p:ext uri="{BB962C8B-B14F-4D97-AF65-F5344CB8AC3E}">
        <p14:creationId xmlns:p14="http://schemas.microsoft.com/office/powerpoint/2010/main" val="869375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prstClr val="white"/>
                </a:solidFill>
              </a:rPr>
              <a:t>CURRENT SUPPORT FOR MPACS (2023/24)</a:t>
            </a:r>
            <a:endParaRPr lang="en-ZA" dirty="0"/>
          </a:p>
        </p:txBody>
      </p:sp>
      <p:sp>
        <p:nvSpPr>
          <p:cNvPr id="3" name="Content Placeholder 2"/>
          <p:cNvSpPr>
            <a:spLocks noGrp="1"/>
          </p:cNvSpPr>
          <p:nvPr>
            <p:ph idx="1"/>
          </p:nvPr>
        </p:nvSpPr>
        <p:spPr>
          <a:xfrm>
            <a:off x="1438500" y="1567547"/>
            <a:ext cx="10585327" cy="4838018"/>
          </a:xfrm>
        </p:spPr>
        <p:txBody>
          <a:bodyPr/>
          <a:lstStyle/>
          <a:p>
            <a:endParaRPr lang="en-ZA" dirty="0"/>
          </a:p>
        </p:txBody>
      </p:sp>
      <p:sp>
        <p:nvSpPr>
          <p:cNvPr id="4" name="Freeform 5"/>
          <p:cNvSpPr>
            <a:spLocks/>
          </p:cNvSpPr>
          <p:nvPr/>
        </p:nvSpPr>
        <p:spPr bwMode="auto">
          <a:xfrm>
            <a:off x="1981200" y="3352800"/>
            <a:ext cx="4749964" cy="3048000"/>
          </a:xfrm>
          <a:custGeom>
            <a:avLst/>
            <a:gdLst>
              <a:gd name="T0" fmla="*/ 2147483646 w 1894"/>
              <a:gd name="T1" fmla="*/ 2147483646 h 1843"/>
              <a:gd name="T2" fmla="*/ 0 w 1894"/>
              <a:gd name="T3" fmla="*/ 2147483646 h 1843"/>
              <a:gd name="T4" fmla="*/ 2147483646 w 1894"/>
              <a:gd name="T5" fmla="*/ 2147483646 h 1843"/>
              <a:gd name="T6" fmla="*/ 2147483646 w 1894"/>
              <a:gd name="T7" fmla="*/ 2147483646 h 1843"/>
              <a:gd name="T8" fmla="*/ 2147483646 w 1894"/>
              <a:gd name="T9" fmla="*/ 2147483646 h 1843"/>
              <a:gd name="T10" fmla="*/ 2147483646 w 1894"/>
              <a:gd name="T11" fmla="*/ 2147483646 h 1843"/>
              <a:gd name="T12" fmla="*/ 2147483646 w 1894"/>
              <a:gd name="T13" fmla="*/ 2147483646 h 1843"/>
              <a:gd name="T14" fmla="*/ 2147483646 w 1894"/>
              <a:gd name="T15" fmla="*/ 2147483646 h 1843"/>
              <a:gd name="T16" fmla="*/ 2147483646 w 1894"/>
              <a:gd name="T17" fmla="*/ 2147483646 h 1843"/>
              <a:gd name="T18" fmla="*/ 2147483646 w 1894"/>
              <a:gd name="T19" fmla="*/ 2147483646 h 1843"/>
              <a:gd name="T20" fmla="*/ 2147483646 w 1894"/>
              <a:gd name="T21" fmla="*/ 2147483646 h 1843"/>
              <a:gd name="T22" fmla="*/ 2147483646 w 1894"/>
              <a:gd name="T23" fmla="*/ 2147483646 h 1843"/>
              <a:gd name="T24" fmla="*/ 2147483646 w 1894"/>
              <a:gd name="T25" fmla="*/ 2147483646 h 1843"/>
              <a:gd name="T26" fmla="*/ 2147483646 w 1894"/>
              <a:gd name="T27" fmla="*/ 0 h 1843"/>
              <a:gd name="T28" fmla="*/ 2147483646 w 1894"/>
              <a:gd name="T29" fmla="*/ 2147483646 h 1843"/>
              <a:gd name="T30" fmla="*/ 2147483646 w 1894"/>
              <a:gd name="T31" fmla="*/ 2147483646 h 1843"/>
              <a:gd name="T32" fmla="*/ 2147483646 w 1894"/>
              <a:gd name="T33" fmla="*/ 2147483646 h 1843"/>
              <a:gd name="T34" fmla="*/ 2147483646 w 1894"/>
              <a:gd name="T35" fmla="*/ 2147483646 h 1843"/>
              <a:gd name="T36" fmla="*/ 2147483646 w 1894"/>
              <a:gd name="T37" fmla="*/ 2147483646 h 1843"/>
              <a:gd name="T38" fmla="*/ 2147483646 w 1894"/>
              <a:gd name="T39" fmla="*/ 2147483646 h 1843"/>
              <a:gd name="T40" fmla="*/ 2147483646 w 1894"/>
              <a:gd name="T41" fmla="*/ 2147483646 h 1843"/>
              <a:gd name="T42" fmla="*/ 2147483646 w 1894"/>
              <a:gd name="T43" fmla="*/ 2147483646 h 1843"/>
              <a:gd name="T44" fmla="*/ 2147483646 w 1894"/>
              <a:gd name="T45" fmla="*/ 2147483646 h 1843"/>
              <a:gd name="T46" fmla="*/ 2147483646 w 1894"/>
              <a:gd name="T47" fmla="*/ 2147483646 h 1843"/>
              <a:gd name="T48" fmla="*/ 2147483646 w 1894"/>
              <a:gd name="T49" fmla="*/ 2147483646 h 1843"/>
              <a:gd name="T50" fmla="*/ 2147483646 w 1894"/>
              <a:gd name="T51" fmla="*/ 2147483646 h 1843"/>
              <a:gd name="T52" fmla="*/ 2147483646 w 1894"/>
              <a:gd name="T53" fmla="*/ 2147483646 h 1843"/>
              <a:gd name="T54" fmla="*/ 2147483646 w 1894"/>
              <a:gd name="T55" fmla="*/ 2147483646 h 1843"/>
              <a:gd name="T56" fmla="*/ 2147483646 w 1894"/>
              <a:gd name="T57" fmla="*/ 2147483646 h 1843"/>
              <a:gd name="T58" fmla="*/ 2147483646 w 1894"/>
              <a:gd name="T59" fmla="*/ 2147483646 h 1843"/>
              <a:gd name="T60" fmla="*/ 2147483646 w 1894"/>
              <a:gd name="T61" fmla="*/ 2147483646 h 1843"/>
              <a:gd name="T62" fmla="*/ 2147483646 w 1894"/>
              <a:gd name="T63" fmla="*/ 2147483646 h 1843"/>
              <a:gd name="T64" fmla="*/ 2147483646 w 1894"/>
              <a:gd name="T65" fmla="*/ 2147483646 h 1843"/>
              <a:gd name="T66" fmla="*/ 2147483646 w 1894"/>
              <a:gd name="T67" fmla="*/ 2147483646 h 1843"/>
              <a:gd name="T68" fmla="*/ 2147483646 w 1894"/>
              <a:gd name="T69" fmla="*/ 2147483646 h 1843"/>
              <a:gd name="T70" fmla="*/ 2147483646 w 1894"/>
              <a:gd name="T71" fmla="*/ 2147483646 h 1843"/>
              <a:gd name="T72" fmla="*/ 2147483646 w 1894"/>
              <a:gd name="T73" fmla="*/ 2147483646 h 1843"/>
              <a:gd name="T74" fmla="*/ 2147483646 w 1894"/>
              <a:gd name="T75" fmla="*/ 2147483646 h 1843"/>
              <a:gd name="T76" fmla="*/ 2147483646 w 1894"/>
              <a:gd name="T77" fmla="*/ 2147483646 h 1843"/>
              <a:gd name="T78" fmla="*/ 2147483646 w 1894"/>
              <a:gd name="T79" fmla="*/ 2147483646 h 1843"/>
              <a:gd name="T80" fmla="*/ 2147483646 w 1894"/>
              <a:gd name="T81" fmla="*/ 2147483646 h 1843"/>
              <a:gd name="T82" fmla="*/ 2147483646 w 1894"/>
              <a:gd name="T83" fmla="*/ 2147483646 h 1843"/>
              <a:gd name="T84" fmla="*/ 2147483646 w 1894"/>
              <a:gd name="T85" fmla="*/ 2147483646 h 1843"/>
              <a:gd name="T86" fmla="*/ 2147483646 w 1894"/>
              <a:gd name="T87" fmla="*/ 2147483646 h 1843"/>
              <a:gd name="T88" fmla="*/ 2147483646 w 1894"/>
              <a:gd name="T89" fmla="*/ 2147483646 h 1843"/>
              <a:gd name="T90" fmla="*/ 2147483646 w 1894"/>
              <a:gd name="T91" fmla="*/ 2147483646 h 1843"/>
              <a:gd name="T92" fmla="*/ 2147483646 w 1894"/>
              <a:gd name="T93" fmla="*/ 2147483646 h 1843"/>
              <a:gd name="T94" fmla="*/ 2147483646 w 1894"/>
              <a:gd name="T95" fmla="*/ 2147483646 h 1843"/>
              <a:gd name="T96" fmla="*/ 2147483646 w 1894"/>
              <a:gd name="T97" fmla="*/ 2147483646 h 1843"/>
              <a:gd name="T98" fmla="*/ 2147483646 w 1894"/>
              <a:gd name="T99" fmla="*/ 2147483646 h 1843"/>
              <a:gd name="T100" fmla="*/ 2147483646 w 1894"/>
              <a:gd name="T101" fmla="*/ 2147483646 h 1843"/>
              <a:gd name="T102" fmla="*/ 2147483646 w 1894"/>
              <a:gd name="T103" fmla="*/ 2147483646 h 1843"/>
              <a:gd name="T104" fmla="*/ 2147483646 w 1894"/>
              <a:gd name="T105" fmla="*/ 2147483646 h 1843"/>
              <a:gd name="T106" fmla="*/ 2147483646 w 1894"/>
              <a:gd name="T107" fmla="*/ 2147483646 h 1843"/>
              <a:gd name="T108" fmla="*/ 2147483646 w 1894"/>
              <a:gd name="T109" fmla="*/ 2147483646 h 1843"/>
              <a:gd name="T110" fmla="*/ 2147483646 w 1894"/>
              <a:gd name="T111" fmla="*/ 2147483646 h 1843"/>
              <a:gd name="T112" fmla="*/ 2147483646 w 1894"/>
              <a:gd name="T113" fmla="*/ 2147483646 h 1843"/>
              <a:gd name="T114" fmla="*/ 2147483646 w 1894"/>
              <a:gd name="T115" fmla="*/ 2147483646 h 1843"/>
              <a:gd name="T116" fmla="*/ 2147483646 w 1894"/>
              <a:gd name="T117" fmla="*/ 2147483646 h 1843"/>
              <a:gd name="T118" fmla="*/ 2147483646 w 1894"/>
              <a:gd name="T119" fmla="*/ 2147483646 h 18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94" h="1843">
                <a:moveTo>
                  <a:pt x="1894" y="1518"/>
                </a:moveTo>
                <a:lnTo>
                  <a:pt x="1894" y="1843"/>
                </a:lnTo>
                <a:lnTo>
                  <a:pt x="1" y="1843"/>
                </a:lnTo>
                <a:lnTo>
                  <a:pt x="0" y="371"/>
                </a:lnTo>
                <a:lnTo>
                  <a:pt x="164" y="371"/>
                </a:lnTo>
                <a:lnTo>
                  <a:pt x="170" y="358"/>
                </a:lnTo>
                <a:lnTo>
                  <a:pt x="175" y="340"/>
                </a:lnTo>
                <a:lnTo>
                  <a:pt x="175" y="325"/>
                </a:lnTo>
                <a:lnTo>
                  <a:pt x="174" y="307"/>
                </a:lnTo>
                <a:lnTo>
                  <a:pt x="167" y="284"/>
                </a:lnTo>
                <a:lnTo>
                  <a:pt x="161" y="254"/>
                </a:lnTo>
                <a:lnTo>
                  <a:pt x="154" y="235"/>
                </a:lnTo>
                <a:lnTo>
                  <a:pt x="147" y="210"/>
                </a:lnTo>
                <a:lnTo>
                  <a:pt x="146" y="187"/>
                </a:lnTo>
                <a:lnTo>
                  <a:pt x="146" y="164"/>
                </a:lnTo>
                <a:lnTo>
                  <a:pt x="147" y="143"/>
                </a:lnTo>
                <a:lnTo>
                  <a:pt x="154" y="120"/>
                </a:lnTo>
                <a:lnTo>
                  <a:pt x="162" y="98"/>
                </a:lnTo>
                <a:lnTo>
                  <a:pt x="175" y="82"/>
                </a:lnTo>
                <a:lnTo>
                  <a:pt x="193" y="62"/>
                </a:lnTo>
                <a:lnTo>
                  <a:pt x="210" y="47"/>
                </a:lnTo>
                <a:lnTo>
                  <a:pt x="228" y="33"/>
                </a:lnTo>
                <a:lnTo>
                  <a:pt x="248" y="21"/>
                </a:lnTo>
                <a:lnTo>
                  <a:pt x="271" y="11"/>
                </a:lnTo>
                <a:lnTo>
                  <a:pt x="297" y="5"/>
                </a:lnTo>
                <a:lnTo>
                  <a:pt x="325" y="1"/>
                </a:lnTo>
                <a:lnTo>
                  <a:pt x="348" y="0"/>
                </a:lnTo>
                <a:lnTo>
                  <a:pt x="372" y="0"/>
                </a:lnTo>
                <a:lnTo>
                  <a:pt x="395" y="1"/>
                </a:lnTo>
                <a:lnTo>
                  <a:pt x="414" y="5"/>
                </a:lnTo>
                <a:lnTo>
                  <a:pt x="435" y="11"/>
                </a:lnTo>
                <a:lnTo>
                  <a:pt x="456" y="18"/>
                </a:lnTo>
                <a:lnTo>
                  <a:pt x="473" y="28"/>
                </a:lnTo>
                <a:lnTo>
                  <a:pt x="491" y="41"/>
                </a:lnTo>
                <a:lnTo>
                  <a:pt x="507" y="57"/>
                </a:lnTo>
                <a:lnTo>
                  <a:pt x="524" y="75"/>
                </a:lnTo>
                <a:lnTo>
                  <a:pt x="538" y="93"/>
                </a:lnTo>
                <a:lnTo>
                  <a:pt x="550" y="113"/>
                </a:lnTo>
                <a:lnTo>
                  <a:pt x="558" y="138"/>
                </a:lnTo>
                <a:lnTo>
                  <a:pt x="565" y="166"/>
                </a:lnTo>
                <a:lnTo>
                  <a:pt x="565" y="192"/>
                </a:lnTo>
                <a:lnTo>
                  <a:pt x="558" y="218"/>
                </a:lnTo>
                <a:lnTo>
                  <a:pt x="552" y="245"/>
                </a:lnTo>
                <a:lnTo>
                  <a:pt x="545" y="271"/>
                </a:lnTo>
                <a:lnTo>
                  <a:pt x="537" y="300"/>
                </a:lnTo>
                <a:lnTo>
                  <a:pt x="532" y="323"/>
                </a:lnTo>
                <a:lnTo>
                  <a:pt x="532" y="337"/>
                </a:lnTo>
                <a:lnTo>
                  <a:pt x="535" y="348"/>
                </a:lnTo>
                <a:lnTo>
                  <a:pt x="540" y="361"/>
                </a:lnTo>
                <a:lnTo>
                  <a:pt x="854" y="361"/>
                </a:lnTo>
                <a:lnTo>
                  <a:pt x="847" y="422"/>
                </a:lnTo>
                <a:lnTo>
                  <a:pt x="846" y="458"/>
                </a:lnTo>
                <a:lnTo>
                  <a:pt x="847" y="488"/>
                </a:lnTo>
                <a:lnTo>
                  <a:pt x="849" y="516"/>
                </a:lnTo>
                <a:lnTo>
                  <a:pt x="852" y="545"/>
                </a:lnTo>
                <a:lnTo>
                  <a:pt x="857" y="575"/>
                </a:lnTo>
                <a:lnTo>
                  <a:pt x="867" y="595"/>
                </a:lnTo>
                <a:lnTo>
                  <a:pt x="879" y="611"/>
                </a:lnTo>
                <a:lnTo>
                  <a:pt x="893" y="626"/>
                </a:lnTo>
                <a:lnTo>
                  <a:pt x="913" y="637"/>
                </a:lnTo>
                <a:lnTo>
                  <a:pt x="934" y="646"/>
                </a:lnTo>
                <a:lnTo>
                  <a:pt x="956" y="649"/>
                </a:lnTo>
                <a:lnTo>
                  <a:pt x="979" y="650"/>
                </a:lnTo>
                <a:lnTo>
                  <a:pt x="1005" y="650"/>
                </a:lnTo>
                <a:lnTo>
                  <a:pt x="1033" y="647"/>
                </a:lnTo>
                <a:lnTo>
                  <a:pt x="1053" y="646"/>
                </a:lnTo>
                <a:lnTo>
                  <a:pt x="1082" y="642"/>
                </a:lnTo>
                <a:lnTo>
                  <a:pt x="1112" y="639"/>
                </a:lnTo>
                <a:lnTo>
                  <a:pt x="1145" y="639"/>
                </a:lnTo>
                <a:lnTo>
                  <a:pt x="1173" y="642"/>
                </a:lnTo>
                <a:lnTo>
                  <a:pt x="1201" y="647"/>
                </a:lnTo>
                <a:lnTo>
                  <a:pt x="1229" y="657"/>
                </a:lnTo>
                <a:lnTo>
                  <a:pt x="1252" y="667"/>
                </a:lnTo>
                <a:lnTo>
                  <a:pt x="1275" y="683"/>
                </a:lnTo>
                <a:lnTo>
                  <a:pt x="1289" y="701"/>
                </a:lnTo>
                <a:lnTo>
                  <a:pt x="1303" y="723"/>
                </a:lnTo>
                <a:lnTo>
                  <a:pt x="1311" y="746"/>
                </a:lnTo>
                <a:lnTo>
                  <a:pt x="1314" y="769"/>
                </a:lnTo>
                <a:lnTo>
                  <a:pt x="1311" y="795"/>
                </a:lnTo>
                <a:lnTo>
                  <a:pt x="1309" y="821"/>
                </a:lnTo>
                <a:lnTo>
                  <a:pt x="1311" y="848"/>
                </a:lnTo>
                <a:lnTo>
                  <a:pt x="1314" y="871"/>
                </a:lnTo>
                <a:lnTo>
                  <a:pt x="1322" y="892"/>
                </a:lnTo>
                <a:lnTo>
                  <a:pt x="1332" y="913"/>
                </a:lnTo>
                <a:lnTo>
                  <a:pt x="1345" y="928"/>
                </a:lnTo>
                <a:lnTo>
                  <a:pt x="1365" y="943"/>
                </a:lnTo>
                <a:lnTo>
                  <a:pt x="1391" y="953"/>
                </a:lnTo>
                <a:lnTo>
                  <a:pt x="1419" y="961"/>
                </a:lnTo>
                <a:lnTo>
                  <a:pt x="1442" y="968"/>
                </a:lnTo>
                <a:lnTo>
                  <a:pt x="1470" y="974"/>
                </a:lnTo>
                <a:lnTo>
                  <a:pt x="1503" y="981"/>
                </a:lnTo>
                <a:lnTo>
                  <a:pt x="1531" y="986"/>
                </a:lnTo>
                <a:lnTo>
                  <a:pt x="1559" y="994"/>
                </a:lnTo>
                <a:lnTo>
                  <a:pt x="1582" y="1002"/>
                </a:lnTo>
                <a:lnTo>
                  <a:pt x="1605" y="1012"/>
                </a:lnTo>
                <a:lnTo>
                  <a:pt x="1623" y="1025"/>
                </a:lnTo>
                <a:lnTo>
                  <a:pt x="1638" y="1038"/>
                </a:lnTo>
                <a:lnTo>
                  <a:pt x="1657" y="1060"/>
                </a:lnTo>
                <a:lnTo>
                  <a:pt x="1669" y="1079"/>
                </a:lnTo>
                <a:lnTo>
                  <a:pt x="1679" y="1101"/>
                </a:lnTo>
                <a:lnTo>
                  <a:pt x="1684" y="1130"/>
                </a:lnTo>
                <a:lnTo>
                  <a:pt x="1680" y="1158"/>
                </a:lnTo>
                <a:lnTo>
                  <a:pt x="1675" y="1183"/>
                </a:lnTo>
                <a:lnTo>
                  <a:pt x="1669" y="1214"/>
                </a:lnTo>
                <a:lnTo>
                  <a:pt x="1661" y="1249"/>
                </a:lnTo>
                <a:lnTo>
                  <a:pt x="1652" y="1280"/>
                </a:lnTo>
                <a:lnTo>
                  <a:pt x="1649" y="1306"/>
                </a:lnTo>
                <a:lnTo>
                  <a:pt x="1649" y="1328"/>
                </a:lnTo>
                <a:lnTo>
                  <a:pt x="1654" y="1359"/>
                </a:lnTo>
                <a:lnTo>
                  <a:pt x="1661" y="1385"/>
                </a:lnTo>
                <a:lnTo>
                  <a:pt x="1671" y="1405"/>
                </a:lnTo>
                <a:lnTo>
                  <a:pt x="1682" y="1424"/>
                </a:lnTo>
                <a:lnTo>
                  <a:pt x="1699" y="1446"/>
                </a:lnTo>
                <a:lnTo>
                  <a:pt x="1717" y="1467"/>
                </a:lnTo>
                <a:lnTo>
                  <a:pt x="1738" y="1485"/>
                </a:lnTo>
                <a:lnTo>
                  <a:pt x="1763" y="1500"/>
                </a:lnTo>
                <a:lnTo>
                  <a:pt x="1786" y="1508"/>
                </a:lnTo>
                <a:lnTo>
                  <a:pt x="1810" y="1515"/>
                </a:lnTo>
                <a:lnTo>
                  <a:pt x="1835" y="1518"/>
                </a:lnTo>
                <a:lnTo>
                  <a:pt x="1864" y="1520"/>
                </a:lnTo>
                <a:lnTo>
                  <a:pt x="1894" y="1518"/>
                </a:lnTo>
                <a:close/>
              </a:path>
            </a:pathLst>
          </a:custGeom>
          <a:solidFill>
            <a:srgbClr val="00FF00"/>
          </a:solidFill>
          <a:ln w="206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9999"/>
                </a:solidFill>
                <a:effectLst/>
                <a:uLnTx/>
                <a:uFillTx/>
                <a:latin typeface="Tahoma" panose="020B0604030504040204" pitchFamily="34" charset="0"/>
                <a:ea typeface="+mn-ea"/>
                <a:cs typeface="Tahoma" panose="020B0604030504040204" pitchFamily="34" charset="0"/>
              </a:rPr>
              <a:t>Ad</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0" u="none" strike="noStrike" kern="1200" cap="none" spc="0" normalizeH="0" baseline="0" noProof="0" dirty="0">
                <a:ln>
                  <a:noFill/>
                </a:ln>
                <a:solidFill>
                  <a:srgbClr val="009999"/>
                </a:solidFill>
                <a:effectLst/>
                <a:uLnTx/>
                <a:uFillTx/>
                <a:latin typeface="Tahoma" panose="020B0604030504040204" pitchFamily="34" charset="0"/>
                <a:ea typeface="+mn-ea"/>
                <a:cs typeface="Tahoma" panose="020B0604030504040204" pitchFamily="34" charset="0"/>
              </a:rPr>
              <a:t>her</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400" b="1" i="0" u="none" strike="noStrike" kern="1200" cap="none" spc="0" normalizeH="0" baseline="0" noProof="0" dirty="0">
              <a:ln>
                <a:noFill/>
              </a:ln>
              <a:solidFill>
                <a:srgbClr val="009999"/>
              </a:solidFill>
              <a:effectLst/>
              <a:uLnTx/>
              <a:uFillTx/>
              <a:latin typeface="Tahoma" panose="020B0604030504040204" pitchFamily="34" charset="0"/>
              <a:ea typeface="+mn-ea"/>
              <a:cs typeface="Tahoma" panose="020B060403050404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400" b="1" i="0" u="none" strike="noStrike" kern="1200" cap="none" spc="0" normalizeH="0" baseline="0" noProof="0" dirty="0">
              <a:ln>
                <a:noFill/>
              </a:ln>
              <a:solidFill>
                <a:srgbClr val="009999"/>
              </a:solidFill>
              <a:effectLst/>
              <a:uLnTx/>
              <a:uFillTx/>
              <a:latin typeface="Tahoma" panose="020B0604030504040204" pitchFamily="34" charset="0"/>
              <a:ea typeface="+mn-ea"/>
              <a:cs typeface="Tahoma" panose="020B060403050404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400" b="1" i="0" u="none" strike="noStrike" kern="1200" cap="none" spc="0" normalizeH="0" baseline="0" noProof="0" dirty="0">
              <a:ln>
                <a:noFill/>
              </a:ln>
              <a:solidFill>
                <a:srgbClr val="009999"/>
              </a:solidFill>
              <a:effectLst/>
              <a:uLnTx/>
              <a:uFillTx/>
              <a:latin typeface="Tahoma" panose="020B0604030504040204" pitchFamily="34" charset="0"/>
              <a:ea typeface="+mn-ea"/>
              <a:cs typeface="Tahoma" panose="020B0604030504040204" pitchFamily="34" charset="0"/>
            </a:endParaRP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Adhere to adult learning principles </a:t>
            </a: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More audio-visual aids </a:t>
            </a:r>
          </a:p>
          <a:p>
            <a:pPr marL="285750" marR="0" lvl="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prstClr val="black"/>
                </a:solidFill>
                <a:effectLst/>
                <a:uLnTx/>
                <a:uFillTx/>
                <a:latin typeface="Tahoma" panose="020B0604030504040204" pitchFamily="34" charset="0"/>
                <a:ea typeface="+mn-ea"/>
                <a:cs typeface="Tahoma" panose="020B0604030504040204" pitchFamily="34" charset="0"/>
              </a:rPr>
              <a:t>Involving experts</a:t>
            </a:r>
          </a:p>
        </p:txBody>
      </p:sp>
      <p:sp>
        <p:nvSpPr>
          <p:cNvPr id="5" name="Freeform 6"/>
          <p:cNvSpPr>
            <a:spLocks/>
          </p:cNvSpPr>
          <p:nvPr/>
        </p:nvSpPr>
        <p:spPr bwMode="auto">
          <a:xfrm>
            <a:off x="1981200" y="1580477"/>
            <a:ext cx="4419599" cy="2395685"/>
          </a:xfrm>
          <a:custGeom>
            <a:avLst/>
            <a:gdLst>
              <a:gd name="T0" fmla="*/ 2147483646 w 1902"/>
              <a:gd name="T1" fmla="*/ 0 h 1545"/>
              <a:gd name="T2" fmla="*/ 2147483646 w 1902"/>
              <a:gd name="T3" fmla="*/ 2147483646 h 1545"/>
              <a:gd name="T4" fmla="*/ 2147483646 w 1902"/>
              <a:gd name="T5" fmla="*/ 2147483646 h 1545"/>
              <a:gd name="T6" fmla="*/ 2147483646 w 1902"/>
              <a:gd name="T7" fmla="*/ 2147483646 h 1545"/>
              <a:gd name="T8" fmla="*/ 2147483646 w 1902"/>
              <a:gd name="T9" fmla="*/ 2147483646 h 1545"/>
              <a:gd name="T10" fmla="*/ 2147483646 w 1902"/>
              <a:gd name="T11" fmla="*/ 2147483646 h 1545"/>
              <a:gd name="T12" fmla="*/ 2147483646 w 1902"/>
              <a:gd name="T13" fmla="*/ 2147483646 h 1545"/>
              <a:gd name="T14" fmla="*/ 2147483646 w 1902"/>
              <a:gd name="T15" fmla="*/ 2147483646 h 1545"/>
              <a:gd name="T16" fmla="*/ 2147483646 w 1902"/>
              <a:gd name="T17" fmla="*/ 2147483646 h 1545"/>
              <a:gd name="T18" fmla="*/ 2147483646 w 1902"/>
              <a:gd name="T19" fmla="*/ 2147483646 h 1545"/>
              <a:gd name="T20" fmla="*/ 2147483646 w 1902"/>
              <a:gd name="T21" fmla="*/ 2147483646 h 1545"/>
              <a:gd name="T22" fmla="*/ 2147483646 w 1902"/>
              <a:gd name="T23" fmla="*/ 2147483646 h 1545"/>
              <a:gd name="T24" fmla="*/ 2147483646 w 1902"/>
              <a:gd name="T25" fmla="*/ 2147483646 h 1545"/>
              <a:gd name="T26" fmla="*/ 2147483646 w 1902"/>
              <a:gd name="T27" fmla="*/ 2147483646 h 1545"/>
              <a:gd name="T28" fmla="*/ 2147483646 w 1902"/>
              <a:gd name="T29" fmla="*/ 2147483646 h 1545"/>
              <a:gd name="T30" fmla="*/ 2147483646 w 1902"/>
              <a:gd name="T31" fmla="*/ 2147483646 h 1545"/>
              <a:gd name="T32" fmla="*/ 2147483646 w 1902"/>
              <a:gd name="T33" fmla="*/ 2147483646 h 1545"/>
              <a:gd name="T34" fmla="*/ 2147483646 w 1902"/>
              <a:gd name="T35" fmla="*/ 2147483646 h 1545"/>
              <a:gd name="T36" fmla="*/ 2147483646 w 1902"/>
              <a:gd name="T37" fmla="*/ 2147483646 h 1545"/>
              <a:gd name="T38" fmla="*/ 2147483646 w 1902"/>
              <a:gd name="T39" fmla="*/ 2147483646 h 1545"/>
              <a:gd name="T40" fmla="*/ 2147483646 w 1902"/>
              <a:gd name="T41" fmla="*/ 2147483646 h 1545"/>
              <a:gd name="T42" fmla="*/ 2147483646 w 1902"/>
              <a:gd name="T43" fmla="*/ 2147483646 h 1545"/>
              <a:gd name="T44" fmla="*/ 2147483646 w 1902"/>
              <a:gd name="T45" fmla="*/ 2147483646 h 1545"/>
              <a:gd name="T46" fmla="*/ 2147483646 w 1902"/>
              <a:gd name="T47" fmla="*/ 2147483646 h 1545"/>
              <a:gd name="T48" fmla="*/ 2147483646 w 1902"/>
              <a:gd name="T49" fmla="*/ 2147483646 h 1545"/>
              <a:gd name="T50" fmla="*/ 2147483646 w 1902"/>
              <a:gd name="T51" fmla="*/ 2147483646 h 1545"/>
              <a:gd name="T52" fmla="*/ 2147483646 w 1902"/>
              <a:gd name="T53" fmla="*/ 2147483646 h 1545"/>
              <a:gd name="T54" fmla="*/ 2147483646 w 1902"/>
              <a:gd name="T55" fmla="*/ 2147483646 h 1545"/>
              <a:gd name="T56" fmla="*/ 2147483646 w 1902"/>
              <a:gd name="T57" fmla="*/ 2147483646 h 1545"/>
              <a:gd name="T58" fmla="*/ 2147483646 w 1902"/>
              <a:gd name="T59" fmla="*/ 2147483646 h 1545"/>
              <a:gd name="T60" fmla="*/ 2147483646 w 1902"/>
              <a:gd name="T61" fmla="*/ 2147483646 h 1545"/>
              <a:gd name="T62" fmla="*/ 2147483646 w 1902"/>
              <a:gd name="T63" fmla="*/ 2147483646 h 1545"/>
              <a:gd name="T64" fmla="*/ 2147483646 w 1902"/>
              <a:gd name="T65" fmla="*/ 2147483646 h 1545"/>
              <a:gd name="T66" fmla="*/ 2147483646 w 1902"/>
              <a:gd name="T67" fmla="*/ 2147483646 h 1545"/>
              <a:gd name="T68" fmla="*/ 2147483646 w 1902"/>
              <a:gd name="T69" fmla="*/ 2147483646 h 1545"/>
              <a:gd name="T70" fmla="*/ 2147483646 w 1902"/>
              <a:gd name="T71" fmla="*/ 2147483646 h 1545"/>
              <a:gd name="T72" fmla="*/ 2147483646 w 1902"/>
              <a:gd name="T73" fmla="*/ 2147483646 h 1545"/>
              <a:gd name="T74" fmla="*/ 2147483646 w 1902"/>
              <a:gd name="T75" fmla="*/ 2147483646 h 1545"/>
              <a:gd name="T76" fmla="*/ 2147483646 w 1902"/>
              <a:gd name="T77" fmla="*/ 2147483646 h 1545"/>
              <a:gd name="T78" fmla="*/ 2147483646 w 1902"/>
              <a:gd name="T79" fmla="*/ 2147483646 h 1545"/>
              <a:gd name="T80" fmla="*/ 2147483646 w 1902"/>
              <a:gd name="T81" fmla="*/ 2147483646 h 1545"/>
              <a:gd name="T82" fmla="*/ 2147483646 w 1902"/>
              <a:gd name="T83" fmla="*/ 2147483646 h 1545"/>
              <a:gd name="T84" fmla="*/ 2147483646 w 1902"/>
              <a:gd name="T85" fmla="*/ 2147483646 h 1545"/>
              <a:gd name="T86" fmla="*/ 2147483646 w 1902"/>
              <a:gd name="T87" fmla="*/ 2147483646 h 1545"/>
              <a:gd name="T88" fmla="*/ 2147483646 w 1902"/>
              <a:gd name="T89" fmla="*/ 2147483646 h 1545"/>
              <a:gd name="T90" fmla="*/ 2147483646 w 1902"/>
              <a:gd name="T91" fmla="*/ 2147483646 h 1545"/>
              <a:gd name="T92" fmla="*/ 2147483646 w 1902"/>
              <a:gd name="T93" fmla="*/ 2147483646 h 1545"/>
              <a:gd name="T94" fmla="*/ 2147483646 w 1902"/>
              <a:gd name="T95" fmla="*/ 2147483646 h 1545"/>
              <a:gd name="T96" fmla="*/ 2147483646 w 1902"/>
              <a:gd name="T97" fmla="*/ 2147483646 h 1545"/>
              <a:gd name="T98" fmla="*/ 2147483646 w 1902"/>
              <a:gd name="T99" fmla="*/ 2147483646 h 1545"/>
              <a:gd name="T100" fmla="*/ 2147483646 w 1902"/>
              <a:gd name="T101" fmla="*/ 2147483646 h 1545"/>
              <a:gd name="T102" fmla="*/ 2147483646 w 1902"/>
              <a:gd name="T103" fmla="*/ 2147483646 h 1545"/>
              <a:gd name="T104" fmla="*/ 2147483646 w 1902"/>
              <a:gd name="T105" fmla="*/ 2147483646 h 1545"/>
              <a:gd name="T106" fmla="*/ 2147483646 w 1902"/>
              <a:gd name="T107" fmla="*/ 2147483646 h 1545"/>
              <a:gd name="T108" fmla="*/ 2147483646 w 1902"/>
              <a:gd name="T109" fmla="*/ 2147483646 h 15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02" h="1545">
                <a:moveTo>
                  <a:pt x="1902" y="385"/>
                </a:moveTo>
                <a:lnTo>
                  <a:pt x="1902" y="0"/>
                </a:lnTo>
                <a:lnTo>
                  <a:pt x="0" y="0"/>
                </a:lnTo>
                <a:lnTo>
                  <a:pt x="1" y="1545"/>
                </a:lnTo>
                <a:lnTo>
                  <a:pt x="170" y="1545"/>
                </a:lnTo>
                <a:lnTo>
                  <a:pt x="179" y="1515"/>
                </a:lnTo>
                <a:lnTo>
                  <a:pt x="179" y="1494"/>
                </a:lnTo>
                <a:lnTo>
                  <a:pt x="174" y="1464"/>
                </a:lnTo>
                <a:lnTo>
                  <a:pt x="164" y="1433"/>
                </a:lnTo>
                <a:lnTo>
                  <a:pt x="154" y="1395"/>
                </a:lnTo>
                <a:lnTo>
                  <a:pt x="149" y="1366"/>
                </a:lnTo>
                <a:lnTo>
                  <a:pt x="147" y="1339"/>
                </a:lnTo>
                <a:lnTo>
                  <a:pt x="152" y="1310"/>
                </a:lnTo>
                <a:lnTo>
                  <a:pt x="161" y="1282"/>
                </a:lnTo>
                <a:lnTo>
                  <a:pt x="179" y="1254"/>
                </a:lnTo>
                <a:lnTo>
                  <a:pt x="200" y="1233"/>
                </a:lnTo>
                <a:lnTo>
                  <a:pt x="223" y="1211"/>
                </a:lnTo>
                <a:lnTo>
                  <a:pt x="249" y="1196"/>
                </a:lnTo>
                <a:lnTo>
                  <a:pt x="280" y="1183"/>
                </a:lnTo>
                <a:lnTo>
                  <a:pt x="308" y="1178"/>
                </a:lnTo>
                <a:lnTo>
                  <a:pt x="348" y="1177"/>
                </a:lnTo>
                <a:lnTo>
                  <a:pt x="394" y="1180"/>
                </a:lnTo>
                <a:lnTo>
                  <a:pt x="423" y="1183"/>
                </a:lnTo>
                <a:lnTo>
                  <a:pt x="450" y="1191"/>
                </a:lnTo>
                <a:lnTo>
                  <a:pt x="474" y="1206"/>
                </a:lnTo>
                <a:lnTo>
                  <a:pt x="506" y="1231"/>
                </a:lnTo>
                <a:lnTo>
                  <a:pt x="525" y="1254"/>
                </a:lnTo>
                <a:lnTo>
                  <a:pt x="543" y="1279"/>
                </a:lnTo>
                <a:lnTo>
                  <a:pt x="553" y="1305"/>
                </a:lnTo>
                <a:lnTo>
                  <a:pt x="560" y="1329"/>
                </a:lnTo>
                <a:lnTo>
                  <a:pt x="560" y="1357"/>
                </a:lnTo>
                <a:lnTo>
                  <a:pt x="557" y="1385"/>
                </a:lnTo>
                <a:lnTo>
                  <a:pt x="550" y="1412"/>
                </a:lnTo>
                <a:lnTo>
                  <a:pt x="543" y="1436"/>
                </a:lnTo>
                <a:lnTo>
                  <a:pt x="535" y="1463"/>
                </a:lnTo>
                <a:lnTo>
                  <a:pt x="530" y="1489"/>
                </a:lnTo>
                <a:lnTo>
                  <a:pt x="530" y="1512"/>
                </a:lnTo>
                <a:lnTo>
                  <a:pt x="537" y="1538"/>
                </a:lnTo>
                <a:lnTo>
                  <a:pt x="856" y="1538"/>
                </a:lnTo>
                <a:lnTo>
                  <a:pt x="852" y="1484"/>
                </a:lnTo>
                <a:lnTo>
                  <a:pt x="856" y="1445"/>
                </a:lnTo>
                <a:lnTo>
                  <a:pt x="856" y="1415"/>
                </a:lnTo>
                <a:lnTo>
                  <a:pt x="857" y="1387"/>
                </a:lnTo>
                <a:lnTo>
                  <a:pt x="861" y="1357"/>
                </a:lnTo>
                <a:lnTo>
                  <a:pt x="867" y="1328"/>
                </a:lnTo>
                <a:lnTo>
                  <a:pt x="875" y="1308"/>
                </a:lnTo>
                <a:lnTo>
                  <a:pt x="887" y="1290"/>
                </a:lnTo>
                <a:lnTo>
                  <a:pt x="903" y="1275"/>
                </a:lnTo>
                <a:lnTo>
                  <a:pt x="921" y="1264"/>
                </a:lnTo>
                <a:lnTo>
                  <a:pt x="943" y="1257"/>
                </a:lnTo>
                <a:lnTo>
                  <a:pt x="966" y="1254"/>
                </a:lnTo>
                <a:lnTo>
                  <a:pt x="987" y="1252"/>
                </a:lnTo>
                <a:lnTo>
                  <a:pt x="1015" y="1252"/>
                </a:lnTo>
                <a:lnTo>
                  <a:pt x="1041" y="1254"/>
                </a:lnTo>
                <a:lnTo>
                  <a:pt x="1063" y="1257"/>
                </a:lnTo>
                <a:lnTo>
                  <a:pt x="1091" y="1259"/>
                </a:lnTo>
                <a:lnTo>
                  <a:pt x="1120" y="1262"/>
                </a:lnTo>
                <a:lnTo>
                  <a:pt x="1153" y="1262"/>
                </a:lnTo>
                <a:lnTo>
                  <a:pt x="1181" y="1259"/>
                </a:lnTo>
                <a:lnTo>
                  <a:pt x="1209" y="1254"/>
                </a:lnTo>
                <a:lnTo>
                  <a:pt x="1238" y="1247"/>
                </a:lnTo>
                <a:lnTo>
                  <a:pt x="1260" y="1236"/>
                </a:lnTo>
                <a:lnTo>
                  <a:pt x="1283" y="1221"/>
                </a:lnTo>
                <a:lnTo>
                  <a:pt x="1298" y="1201"/>
                </a:lnTo>
                <a:lnTo>
                  <a:pt x="1312" y="1180"/>
                </a:lnTo>
                <a:lnTo>
                  <a:pt x="1319" y="1159"/>
                </a:lnTo>
                <a:lnTo>
                  <a:pt x="1322" y="1134"/>
                </a:lnTo>
                <a:lnTo>
                  <a:pt x="1319" y="1109"/>
                </a:lnTo>
                <a:lnTo>
                  <a:pt x="1317" y="1083"/>
                </a:lnTo>
                <a:lnTo>
                  <a:pt x="1319" y="1055"/>
                </a:lnTo>
                <a:lnTo>
                  <a:pt x="1324" y="1034"/>
                </a:lnTo>
                <a:lnTo>
                  <a:pt x="1330" y="1011"/>
                </a:lnTo>
                <a:lnTo>
                  <a:pt x="1340" y="989"/>
                </a:lnTo>
                <a:lnTo>
                  <a:pt x="1353" y="975"/>
                </a:lnTo>
                <a:lnTo>
                  <a:pt x="1375" y="960"/>
                </a:lnTo>
                <a:lnTo>
                  <a:pt x="1401" y="950"/>
                </a:lnTo>
                <a:lnTo>
                  <a:pt x="1427" y="942"/>
                </a:lnTo>
                <a:lnTo>
                  <a:pt x="1452" y="935"/>
                </a:lnTo>
                <a:lnTo>
                  <a:pt x="1478" y="929"/>
                </a:lnTo>
                <a:lnTo>
                  <a:pt x="1513" y="922"/>
                </a:lnTo>
                <a:lnTo>
                  <a:pt x="1539" y="917"/>
                </a:lnTo>
                <a:lnTo>
                  <a:pt x="1567" y="909"/>
                </a:lnTo>
                <a:lnTo>
                  <a:pt x="1590" y="901"/>
                </a:lnTo>
                <a:lnTo>
                  <a:pt x="1613" y="891"/>
                </a:lnTo>
                <a:lnTo>
                  <a:pt x="1631" y="878"/>
                </a:lnTo>
                <a:lnTo>
                  <a:pt x="1648" y="864"/>
                </a:lnTo>
                <a:lnTo>
                  <a:pt x="1666" y="843"/>
                </a:lnTo>
                <a:lnTo>
                  <a:pt x="1677" y="823"/>
                </a:lnTo>
                <a:lnTo>
                  <a:pt x="1687" y="800"/>
                </a:lnTo>
                <a:lnTo>
                  <a:pt x="1692" y="771"/>
                </a:lnTo>
                <a:lnTo>
                  <a:pt x="1689" y="746"/>
                </a:lnTo>
                <a:lnTo>
                  <a:pt x="1685" y="720"/>
                </a:lnTo>
                <a:lnTo>
                  <a:pt x="1677" y="689"/>
                </a:lnTo>
                <a:lnTo>
                  <a:pt x="1669" y="654"/>
                </a:lnTo>
                <a:lnTo>
                  <a:pt x="1661" y="623"/>
                </a:lnTo>
                <a:lnTo>
                  <a:pt x="1659" y="598"/>
                </a:lnTo>
                <a:lnTo>
                  <a:pt x="1659" y="575"/>
                </a:lnTo>
                <a:lnTo>
                  <a:pt x="1662" y="544"/>
                </a:lnTo>
                <a:lnTo>
                  <a:pt x="1671" y="518"/>
                </a:lnTo>
                <a:lnTo>
                  <a:pt x="1679" y="498"/>
                </a:lnTo>
                <a:lnTo>
                  <a:pt x="1690" y="478"/>
                </a:lnTo>
                <a:lnTo>
                  <a:pt x="1707" y="457"/>
                </a:lnTo>
                <a:lnTo>
                  <a:pt x="1725" y="436"/>
                </a:lnTo>
                <a:lnTo>
                  <a:pt x="1748" y="417"/>
                </a:lnTo>
                <a:lnTo>
                  <a:pt x="1772" y="403"/>
                </a:lnTo>
                <a:lnTo>
                  <a:pt x="1795" y="394"/>
                </a:lnTo>
                <a:lnTo>
                  <a:pt x="1818" y="388"/>
                </a:lnTo>
                <a:lnTo>
                  <a:pt x="1843" y="385"/>
                </a:lnTo>
                <a:lnTo>
                  <a:pt x="1873" y="385"/>
                </a:lnTo>
                <a:lnTo>
                  <a:pt x="1902" y="385"/>
                </a:lnTo>
                <a:close/>
              </a:path>
            </a:pathLst>
          </a:custGeom>
          <a:solidFill>
            <a:srgbClr val="FFFF00"/>
          </a:solidFill>
          <a:ln w="20701">
            <a:solidFill>
              <a:srgbClr val="000000"/>
            </a:solidFill>
            <a:prstDash val="solid"/>
            <a:round/>
            <a:headEnd/>
            <a:tailEnd/>
          </a:ln>
        </p:spPr>
        <p:txBody>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srgbClr val="2D2D8A">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Three  Certificate programmes aligned to </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ZA" sz="1400" b="1" i="0" u="none" strike="noStrike" kern="1200" cap="none" spc="0" normalizeH="0" baseline="0" noProof="0" dirty="0">
              <a:ln>
                <a:noFill/>
              </a:ln>
              <a:solidFill>
                <a:srgbClr val="2D2D8A">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2D2D8A">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SAQA </a:t>
            </a:r>
            <a:r>
              <a:rPr kumimoji="0" lang="en-ZA" sz="1400" b="1" i="0" u="sng" strike="noStrike" kern="1200" cap="none" spc="0" normalizeH="0" baseline="0" noProof="0" dirty="0">
                <a:ln>
                  <a:noFill/>
                </a:ln>
                <a:solidFill>
                  <a:srgbClr val="2D2D8A">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58578</a:t>
            </a:r>
            <a:r>
              <a:rPr kumimoji="0" lang="en-ZA" sz="1400" b="1" i="0" u="none" strike="noStrike" kern="1200" cap="none" spc="0" normalizeH="0" baseline="0" noProof="0" dirty="0">
                <a:ln>
                  <a:noFill/>
                </a:ln>
                <a:solidFill>
                  <a:srgbClr val="2D2D8A">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NQF 3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2D2D8A">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SAQA 50081: NQF 4 </a:t>
            </a:r>
          </a:p>
          <a:p>
            <a:pPr marL="628650" marR="0" lvl="1"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2D2D8A">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SAQA 67467: NQF 5 </a:t>
            </a:r>
            <a:endParaRPr kumimoji="0" lang="en-US" altLang="en-US" sz="1400" b="1" i="0" u="none" strike="noStrike" kern="1200" cap="none" spc="0" normalizeH="0" baseline="0" noProof="0" dirty="0">
              <a:ln>
                <a:noFill/>
              </a:ln>
              <a:solidFill>
                <a:srgbClr val="2D2D8A">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reeform 7"/>
          <p:cNvSpPr>
            <a:spLocks/>
          </p:cNvSpPr>
          <p:nvPr/>
        </p:nvSpPr>
        <p:spPr bwMode="auto">
          <a:xfrm>
            <a:off x="3999763" y="2106275"/>
            <a:ext cx="4884665" cy="3637444"/>
          </a:xfrm>
          <a:custGeom>
            <a:avLst/>
            <a:gdLst>
              <a:gd name="T0" fmla="*/ 2147483646 w 2110"/>
              <a:gd name="T1" fmla="*/ 2147483646 h 2312"/>
              <a:gd name="T2" fmla="*/ 2147483646 w 2110"/>
              <a:gd name="T3" fmla="*/ 2147483646 h 2312"/>
              <a:gd name="T4" fmla="*/ 2147483646 w 2110"/>
              <a:gd name="T5" fmla="*/ 2147483646 h 2312"/>
              <a:gd name="T6" fmla="*/ 2147483646 w 2110"/>
              <a:gd name="T7" fmla="*/ 2147483646 h 2312"/>
              <a:gd name="T8" fmla="*/ 2147483646 w 2110"/>
              <a:gd name="T9" fmla="*/ 2147483646 h 2312"/>
              <a:gd name="T10" fmla="*/ 2147483646 w 2110"/>
              <a:gd name="T11" fmla="*/ 2147483646 h 2312"/>
              <a:gd name="T12" fmla="*/ 2147483646 w 2110"/>
              <a:gd name="T13" fmla="*/ 2147483646 h 2312"/>
              <a:gd name="T14" fmla="*/ 2147483646 w 2110"/>
              <a:gd name="T15" fmla="*/ 2147483646 h 2312"/>
              <a:gd name="T16" fmla="*/ 2147483646 w 2110"/>
              <a:gd name="T17" fmla="*/ 2147483646 h 2312"/>
              <a:gd name="T18" fmla="*/ 2147483646 w 2110"/>
              <a:gd name="T19" fmla="*/ 2147483646 h 2312"/>
              <a:gd name="T20" fmla="*/ 2147483646 w 2110"/>
              <a:gd name="T21" fmla="*/ 2147483646 h 2312"/>
              <a:gd name="T22" fmla="*/ 2147483646 w 2110"/>
              <a:gd name="T23" fmla="*/ 2147483646 h 2312"/>
              <a:gd name="T24" fmla="*/ 2147483646 w 2110"/>
              <a:gd name="T25" fmla="*/ 2147483646 h 2312"/>
              <a:gd name="T26" fmla="*/ 2147483646 w 2110"/>
              <a:gd name="T27" fmla="*/ 2147483646 h 2312"/>
              <a:gd name="T28" fmla="*/ 2147483646 w 2110"/>
              <a:gd name="T29" fmla="*/ 2147483646 h 2312"/>
              <a:gd name="T30" fmla="*/ 2147483646 w 2110"/>
              <a:gd name="T31" fmla="*/ 2147483646 h 2312"/>
              <a:gd name="T32" fmla="*/ 2147483646 w 2110"/>
              <a:gd name="T33" fmla="*/ 2147483646 h 2312"/>
              <a:gd name="T34" fmla="*/ 2147483646 w 2110"/>
              <a:gd name="T35" fmla="*/ 2147483646 h 2312"/>
              <a:gd name="T36" fmla="*/ 2147483646 w 2110"/>
              <a:gd name="T37" fmla="*/ 2147483646 h 2312"/>
              <a:gd name="T38" fmla="*/ 2147483646 w 2110"/>
              <a:gd name="T39" fmla="*/ 2147483646 h 2312"/>
              <a:gd name="T40" fmla="*/ 2147483646 w 2110"/>
              <a:gd name="T41" fmla="*/ 2147483646 h 2312"/>
              <a:gd name="T42" fmla="*/ 2147483646 w 2110"/>
              <a:gd name="T43" fmla="*/ 2147483646 h 2312"/>
              <a:gd name="T44" fmla="*/ 2147483646 w 2110"/>
              <a:gd name="T45" fmla="*/ 2147483646 h 2312"/>
              <a:gd name="T46" fmla="*/ 2147483646 w 2110"/>
              <a:gd name="T47" fmla="*/ 2147483646 h 2312"/>
              <a:gd name="T48" fmla="*/ 2147483646 w 2110"/>
              <a:gd name="T49" fmla="*/ 2147483646 h 2312"/>
              <a:gd name="T50" fmla="*/ 2147483646 w 2110"/>
              <a:gd name="T51" fmla="*/ 2147483646 h 2312"/>
              <a:gd name="T52" fmla="*/ 2147483646 w 2110"/>
              <a:gd name="T53" fmla="*/ 2147483646 h 2312"/>
              <a:gd name="T54" fmla="*/ 2147483646 w 2110"/>
              <a:gd name="T55" fmla="*/ 2147483646 h 2312"/>
              <a:gd name="T56" fmla="*/ 2147483646 w 2110"/>
              <a:gd name="T57" fmla="*/ 2147483646 h 2312"/>
              <a:gd name="T58" fmla="*/ 2147483646 w 2110"/>
              <a:gd name="T59" fmla="*/ 2147483646 h 2312"/>
              <a:gd name="T60" fmla="*/ 2147483646 w 2110"/>
              <a:gd name="T61" fmla="*/ 2147483646 h 2312"/>
              <a:gd name="T62" fmla="*/ 2147483646 w 2110"/>
              <a:gd name="T63" fmla="*/ 2147483646 h 2312"/>
              <a:gd name="T64" fmla="*/ 2147483646 w 2110"/>
              <a:gd name="T65" fmla="*/ 2147483646 h 2312"/>
              <a:gd name="T66" fmla="*/ 2147483646 w 2110"/>
              <a:gd name="T67" fmla="*/ 2147483646 h 2312"/>
              <a:gd name="T68" fmla="*/ 2147483646 w 2110"/>
              <a:gd name="T69" fmla="*/ 2147483646 h 2312"/>
              <a:gd name="T70" fmla="*/ 2147483646 w 2110"/>
              <a:gd name="T71" fmla="*/ 2147483646 h 2312"/>
              <a:gd name="T72" fmla="*/ 2147483646 w 2110"/>
              <a:gd name="T73" fmla="*/ 2147483646 h 2312"/>
              <a:gd name="T74" fmla="*/ 2147483646 w 2110"/>
              <a:gd name="T75" fmla="*/ 2147483646 h 2312"/>
              <a:gd name="T76" fmla="*/ 2147483646 w 2110"/>
              <a:gd name="T77" fmla="*/ 2147483646 h 2312"/>
              <a:gd name="T78" fmla="*/ 2147483646 w 2110"/>
              <a:gd name="T79" fmla="*/ 2147483646 h 2312"/>
              <a:gd name="T80" fmla="*/ 2147483646 w 2110"/>
              <a:gd name="T81" fmla="*/ 2147483646 h 2312"/>
              <a:gd name="T82" fmla="*/ 2147483646 w 2110"/>
              <a:gd name="T83" fmla="*/ 2147483646 h 2312"/>
              <a:gd name="T84" fmla="*/ 2147483646 w 2110"/>
              <a:gd name="T85" fmla="*/ 2147483646 h 2312"/>
              <a:gd name="T86" fmla="*/ 2147483646 w 2110"/>
              <a:gd name="T87" fmla="*/ 2147483646 h 2312"/>
              <a:gd name="T88" fmla="*/ 2147483646 w 2110"/>
              <a:gd name="T89" fmla="*/ 2147483646 h 2312"/>
              <a:gd name="T90" fmla="*/ 2147483646 w 2110"/>
              <a:gd name="T91" fmla="*/ 2147483646 h 2312"/>
              <a:gd name="T92" fmla="*/ 2147483646 w 2110"/>
              <a:gd name="T93" fmla="*/ 2147483646 h 2312"/>
              <a:gd name="T94" fmla="*/ 2147483646 w 2110"/>
              <a:gd name="T95" fmla="*/ 2147483646 h 2312"/>
              <a:gd name="T96" fmla="*/ 2147483646 w 2110"/>
              <a:gd name="T97" fmla="*/ 2147483646 h 2312"/>
              <a:gd name="T98" fmla="*/ 2147483646 w 2110"/>
              <a:gd name="T99" fmla="*/ 2147483646 h 2312"/>
              <a:gd name="T100" fmla="*/ 2147483646 w 2110"/>
              <a:gd name="T101" fmla="*/ 2147483646 h 2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10" h="2312">
                <a:moveTo>
                  <a:pt x="804" y="483"/>
                </a:moveTo>
                <a:lnTo>
                  <a:pt x="825" y="457"/>
                </a:lnTo>
                <a:lnTo>
                  <a:pt x="840" y="432"/>
                </a:lnTo>
                <a:lnTo>
                  <a:pt x="848" y="405"/>
                </a:lnTo>
                <a:lnTo>
                  <a:pt x="848" y="368"/>
                </a:lnTo>
                <a:lnTo>
                  <a:pt x="838" y="327"/>
                </a:lnTo>
                <a:lnTo>
                  <a:pt x="830" y="293"/>
                </a:lnTo>
                <a:lnTo>
                  <a:pt x="818" y="250"/>
                </a:lnTo>
                <a:lnTo>
                  <a:pt x="813" y="204"/>
                </a:lnTo>
                <a:lnTo>
                  <a:pt x="818" y="176"/>
                </a:lnTo>
                <a:lnTo>
                  <a:pt x="827" y="142"/>
                </a:lnTo>
                <a:lnTo>
                  <a:pt x="843" y="105"/>
                </a:lnTo>
                <a:lnTo>
                  <a:pt x="866" y="71"/>
                </a:lnTo>
                <a:lnTo>
                  <a:pt x="896" y="43"/>
                </a:lnTo>
                <a:lnTo>
                  <a:pt x="922" y="22"/>
                </a:lnTo>
                <a:lnTo>
                  <a:pt x="958" y="9"/>
                </a:lnTo>
                <a:lnTo>
                  <a:pt x="1001" y="2"/>
                </a:lnTo>
                <a:lnTo>
                  <a:pt x="1047" y="0"/>
                </a:lnTo>
                <a:lnTo>
                  <a:pt x="1109" y="0"/>
                </a:lnTo>
                <a:lnTo>
                  <a:pt x="1159" y="5"/>
                </a:lnTo>
                <a:lnTo>
                  <a:pt x="1186" y="15"/>
                </a:lnTo>
                <a:lnTo>
                  <a:pt x="1208" y="28"/>
                </a:lnTo>
                <a:lnTo>
                  <a:pt x="1231" y="43"/>
                </a:lnTo>
                <a:lnTo>
                  <a:pt x="1254" y="66"/>
                </a:lnTo>
                <a:lnTo>
                  <a:pt x="1275" y="96"/>
                </a:lnTo>
                <a:lnTo>
                  <a:pt x="1292" y="122"/>
                </a:lnTo>
                <a:lnTo>
                  <a:pt x="1300" y="145"/>
                </a:lnTo>
                <a:lnTo>
                  <a:pt x="1306" y="184"/>
                </a:lnTo>
                <a:lnTo>
                  <a:pt x="1306" y="219"/>
                </a:lnTo>
                <a:lnTo>
                  <a:pt x="1302" y="253"/>
                </a:lnTo>
                <a:lnTo>
                  <a:pt x="1295" y="280"/>
                </a:lnTo>
                <a:lnTo>
                  <a:pt x="1287" y="322"/>
                </a:lnTo>
                <a:lnTo>
                  <a:pt x="1275" y="367"/>
                </a:lnTo>
                <a:lnTo>
                  <a:pt x="1270" y="395"/>
                </a:lnTo>
                <a:lnTo>
                  <a:pt x="1278" y="423"/>
                </a:lnTo>
                <a:lnTo>
                  <a:pt x="1288" y="442"/>
                </a:lnTo>
                <a:lnTo>
                  <a:pt x="1306" y="469"/>
                </a:lnTo>
                <a:lnTo>
                  <a:pt x="1333" y="490"/>
                </a:lnTo>
                <a:lnTo>
                  <a:pt x="1357" y="508"/>
                </a:lnTo>
                <a:lnTo>
                  <a:pt x="1394" y="523"/>
                </a:lnTo>
                <a:lnTo>
                  <a:pt x="1430" y="533"/>
                </a:lnTo>
                <a:lnTo>
                  <a:pt x="1464" y="541"/>
                </a:lnTo>
                <a:lnTo>
                  <a:pt x="1500" y="546"/>
                </a:lnTo>
                <a:lnTo>
                  <a:pt x="1538" y="556"/>
                </a:lnTo>
                <a:lnTo>
                  <a:pt x="1568" y="566"/>
                </a:lnTo>
                <a:lnTo>
                  <a:pt x="1591" y="577"/>
                </a:lnTo>
                <a:lnTo>
                  <a:pt x="1609" y="590"/>
                </a:lnTo>
                <a:lnTo>
                  <a:pt x="1622" y="605"/>
                </a:lnTo>
                <a:lnTo>
                  <a:pt x="1632" y="623"/>
                </a:lnTo>
                <a:lnTo>
                  <a:pt x="1640" y="644"/>
                </a:lnTo>
                <a:lnTo>
                  <a:pt x="1643" y="664"/>
                </a:lnTo>
                <a:lnTo>
                  <a:pt x="1647" y="682"/>
                </a:lnTo>
                <a:lnTo>
                  <a:pt x="1647" y="707"/>
                </a:lnTo>
                <a:lnTo>
                  <a:pt x="1643" y="735"/>
                </a:lnTo>
                <a:lnTo>
                  <a:pt x="1643" y="756"/>
                </a:lnTo>
                <a:lnTo>
                  <a:pt x="1648" y="783"/>
                </a:lnTo>
                <a:lnTo>
                  <a:pt x="1660" y="806"/>
                </a:lnTo>
                <a:lnTo>
                  <a:pt x="1673" y="825"/>
                </a:lnTo>
                <a:lnTo>
                  <a:pt x="1689" y="840"/>
                </a:lnTo>
                <a:lnTo>
                  <a:pt x="1711" y="856"/>
                </a:lnTo>
                <a:lnTo>
                  <a:pt x="1732" y="866"/>
                </a:lnTo>
                <a:lnTo>
                  <a:pt x="1765" y="873"/>
                </a:lnTo>
                <a:lnTo>
                  <a:pt x="1793" y="876"/>
                </a:lnTo>
                <a:lnTo>
                  <a:pt x="1819" y="878"/>
                </a:lnTo>
                <a:lnTo>
                  <a:pt x="1849" y="876"/>
                </a:lnTo>
                <a:lnTo>
                  <a:pt x="1885" y="873"/>
                </a:lnTo>
                <a:lnTo>
                  <a:pt x="1913" y="871"/>
                </a:lnTo>
                <a:lnTo>
                  <a:pt x="1941" y="868"/>
                </a:lnTo>
                <a:lnTo>
                  <a:pt x="1967" y="866"/>
                </a:lnTo>
                <a:lnTo>
                  <a:pt x="1998" y="868"/>
                </a:lnTo>
                <a:lnTo>
                  <a:pt x="2015" y="871"/>
                </a:lnTo>
                <a:lnTo>
                  <a:pt x="2034" y="876"/>
                </a:lnTo>
                <a:lnTo>
                  <a:pt x="2052" y="886"/>
                </a:lnTo>
                <a:lnTo>
                  <a:pt x="2072" y="901"/>
                </a:lnTo>
                <a:lnTo>
                  <a:pt x="2087" y="917"/>
                </a:lnTo>
                <a:lnTo>
                  <a:pt x="2098" y="942"/>
                </a:lnTo>
                <a:lnTo>
                  <a:pt x="2103" y="963"/>
                </a:lnTo>
                <a:lnTo>
                  <a:pt x="2107" y="990"/>
                </a:lnTo>
                <a:lnTo>
                  <a:pt x="2110" y="1037"/>
                </a:lnTo>
                <a:lnTo>
                  <a:pt x="2108" y="1093"/>
                </a:lnTo>
                <a:lnTo>
                  <a:pt x="2110" y="1152"/>
                </a:lnTo>
                <a:lnTo>
                  <a:pt x="2105" y="1221"/>
                </a:lnTo>
                <a:lnTo>
                  <a:pt x="2100" y="1269"/>
                </a:lnTo>
                <a:lnTo>
                  <a:pt x="2095" y="1307"/>
                </a:lnTo>
                <a:lnTo>
                  <a:pt x="2087" y="1328"/>
                </a:lnTo>
                <a:lnTo>
                  <a:pt x="2074" y="1348"/>
                </a:lnTo>
                <a:lnTo>
                  <a:pt x="2059" y="1361"/>
                </a:lnTo>
                <a:lnTo>
                  <a:pt x="2039" y="1372"/>
                </a:lnTo>
                <a:lnTo>
                  <a:pt x="2016" y="1379"/>
                </a:lnTo>
                <a:lnTo>
                  <a:pt x="1997" y="1384"/>
                </a:lnTo>
                <a:lnTo>
                  <a:pt x="1955" y="1386"/>
                </a:lnTo>
                <a:lnTo>
                  <a:pt x="1919" y="1384"/>
                </a:lnTo>
                <a:lnTo>
                  <a:pt x="1890" y="1379"/>
                </a:lnTo>
                <a:lnTo>
                  <a:pt x="1863" y="1377"/>
                </a:lnTo>
                <a:lnTo>
                  <a:pt x="1834" y="1376"/>
                </a:lnTo>
                <a:lnTo>
                  <a:pt x="1808" y="1376"/>
                </a:lnTo>
                <a:lnTo>
                  <a:pt x="1785" y="1377"/>
                </a:lnTo>
                <a:lnTo>
                  <a:pt x="1760" y="1379"/>
                </a:lnTo>
                <a:lnTo>
                  <a:pt x="1730" y="1387"/>
                </a:lnTo>
                <a:lnTo>
                  <a:pt x="1714" y="1394"/>
                </a:lnTo>
                <a:lnTo>
                  <a:pt x="1699" y="1400"/>
                </a:lnTo>
                <a:lnTo>
                  <a:pt x="1679" y="1414"/>
                </a:lnTo>
                <a:lnTo>
                  <a:pt x="1666" y="1430"/>
                </a:lnTo>
                <a:lnTo>
                  <a:pt x="1656" y="1445"/>
                </a:lnTo>
                <a:lnTo>
                  <a:pt x="1647" y="1463"/>
                </a:lnTo>
                <a:lnTo>
                  <a:pt x="1642" y="1481"/>
                </a:lnTo>
                <a:lnTo>
                  <a:pt x="1640" y="1501"/>
                </a:lnTo>
                <a:lnTo>
                  <a:pt x="1642" y="1522"/>
                </a:lnTo>
                <a:lnTo>
                  <a:pt x="1642" y="1558"/>
                </a:lnTo>
                <a:lnTo>
                  <a:pt x="1640" y="1596"/>
                </a:lnTo>
                <a:lnTo>
                  <a:pt x="1630" y="1624"/>
                </a:lnTo>
                <a:lnTo>
                  <a:pt x="1620" y="1647"/>
                </a:lnTo>
                <a:lnTo>
                  <a:pt x="1605" y="1663"/>
                </a:lnTo>
                <a:lnTo>
                  <a:pt x="1584" y="1676"/>
                </a:lnTo>
                <a:lnTo>
                  <a:pt x="1563" y="1688"/>
                </a:lnTo>
                <a:lnTo>
                  <a:pt x="1538" y="1695"/>
                </a:lnTo>
                <a:lnTo>
                  <a:pt x="1507" y="1701"/>
                </a:lnTo>
                <a:lnTo>
                  <a:pt x="1481" y="1709"/>
                </a:lnTo>
                <a:lnTo>
                  <a:pt x="1449" y="1714"/>
                </a:lnTo>
                <a:lnTo>
                  <a:pt x="1423" y="1719"/>
                </a:lnTo>
                <a:lnTo>
                  <a:pt x="1394" y="1726"/>
                </a:lnTo>
                <a:lnTo>
                  <a:pt x="1371" y="1737"/>
                </a:lnTo>
                <a:lnTo>
                  <a:pt x="1344" y="1749"/>
                </a:lnTo>
                <a:lnTo>
                  <a:pt x="1320" y="1764"/>
                </a:lnTo>
                <a:lnTo>
                  <a:pt x="1302" y="1783"/>
                </a:lnTo>
                <a:lnTo>
                  <a:pt x="1285" y="1806"/>
                </a:lnTo>
                <a:lnTo>
                  <a:pt x="1272" y="1834"/>
                </a:lnTo>
                <a:lnTo>
                  <a:pt x="1269" y="1859"/>
                </a:lnTo>
                <a:lnTo>
                  <a:pt x="1270" y="1887"/>
                </a:lnTo>
                <a:lnTo>
                  <a:pt x="1275" y="1913"/>
                </a:lnTo>
                <a:lnTo>
                  <a:pt x="1283" y="1941"/>
                </a:lnTo>
                <a:lnTo>
                  <a:pt x="1290" y="1972"/>
                </a:lnTo>
                <a:lnTo>
                  <a:pt x="1295" y="2000"/>
                </a:lnTo>
                <a:lnTo>
                  <a:pt x="1302" y="2036"/>
                </a:lnTo>
                <a:lnTo>
                  <a:pt x="1302" y="2072"/>
                </a:lnTo>
                <a:lnTo>
                  <a:pt x="1293" y="2109"/>
                </a:lnTo>
                <a:lnTo>
                  <a:pt x="1285" y="2137"/>
                </a:lnTo>
                <a:lnTo>
                  <a:pt x="1275" y="2165"/>
                </a:lnTo>
                <a:lnTo>
                  <a:pt x="1262" y="2191"/>
                </a:lnTo>
                <a:lnTo>
                  <a:pt x="1244" y="2224"/>
                </a:lnTo>
                <a:lnTo>
                  <a:pt x="1224" y="2245"/>
                </a:lnTo>
                <a:lnTo>
                  <a:pt x="1208" y="2260"/>
                </a:lnTo>
                <a:lnTo>
                  <a:pt x="1186" y="2278"/>
                </a:lnTo>
                <a:lnTo>
                  <a:pt x="1163" y="2294"/>
                </a:lnTo>
                <a:lnTo>
                  <a:pt x="1142" y="2303"/>
                </a:lnTo>
                <a:lnTo>
                  <a:pt x="1122" y="2307"/>
                </a:lnTo>
                <a:lnTo>
                  <a:pt x="1090" y="2311"/>
                </a:lnTo>
                <a:lnTo>
                  <a:pt x="1052" y="2312"/>
                </a:lnTo>
                <a:lnTo>
                  <a:pt x="1006" y="2311"/>
                </a:lnTo>
                <a:lnTo>
                  <a:pt x="984" y="2311"/>
                </a:lnTo>
                <a:lnTo>
                  <a:pt x="956" y="2306"/>
                </a:lnTo>
                <a:lnTo>
                  <a:pt x="927" y="2298"/>
                </a:lnTo>
                <a:lnTo>
                  <a:pt x="901" y="2283"/>
                </a:lnTo>
                <a:lnTo>
                  <a:pt x="884" y="2270"/>
                </a:lnTo>
                <a:lnTo>
                  <a:pt x="866" y="2252"/>
                </a:lnTo>
                <a:lnTo>
                  <a:pt x="851" y="2235"/>
                </a:lnTo>
                <a:lnTo>
                  <a:pt x="836" y="2214"/>
                </a:lnTo>
                <a:lnTo>
                  <a:pt x="825" y="2192"/>
                </a:lnTo>
                <a:lnTo>
                  <a:pt x="815" y="2166"/>
                </a:lnTo>
                <a:lnTo>
                  <a:pt x="810" y="2138"/>
                </a:lnTo>
                <a:lnTo>
                  <a:pt x="809" y="2117"/>
                </a:lnTo>
                <a:lnTo>
                  <a:pt x="809" y="2087"/>
                </a:lnTo>
                <a:lnTo>
                  <a:pt x="810" y="2063"/>
                </a:lnTo>
                <a:lnTo>
                  <a:pt x="818" y="2036"/>
                </a:lnTo>
                <a:lnTo>
                  <a:pt x="825" y="2005"/>
                </a:lnTo>
                <a:lnTo>
                  <a:pt x="833" y="1976"/>
                </a:lnTo>
                <a:lnTo>
                  <a:pt x="838" y="1949"/>
                </a:lnTo>
                <a:lnTo>
                  <a:pt x="840" y="1925"/>
                </a:lnTo>
                <a:lnTo>
                  <a:pt x="838" y="1905"/>
                </a:lnTo>
                <a:lnTo>
                  <a:pt x="833" y="1885"/>
                </a:lnTo>
                <a:lnTo>
                  <a:pt x="820" y="1861"/>
                </a:lnTo>
                <a:lnTo>
                  <a:pt x="807" y="1844"/>
                </a:lnTo>
                <a:lnTo>
                  <a:pt x="790" y="1826"/>
                </a:lnTo>
                <a:lnTo>
                  <a:pt x="772" y="1813"/>
                </a:lnTo>
                <a:lnTo>
                  <a:pt x="754" y="1800"/>
                </a:lnTo>
                <a:lnTo>
                  <a:pt x="728" y="1790"/>
                </a:lnTo>
                <a:lnTo>
                  <a:pt x="705" y="1783"/>
                </a:lnTo>
                <a:lnTo>
                  <a:pt x="675" y="1777"/>
                </a:lnTo>
                <a:lnTo>
                  <a:pt x="649" y="1773"/>
                </a:lnTo>
                <a:lnTo>
                  <a:pt x="625" y="1767"/>
                </a:lnTo>
                <a:lnTo>
                  <a:pt x="595" y="1760"/>
                </a:lnTo>
                <a:lnTo>
                  <a:pt x="570" y="1750"/>
                </a:lnTo>
                <a:lnTo>
                  <a:pt x="541" y="1742"/>
                </a:lnTo>
                <a:lnTo>
                  <a:pt x="518" y="1732"/>
                </a:lnTo>
                <a:lnTo>
                  <a:pt x="500" y="1718"/>
                </a:lnTo>
                <a:lnTo>
                  <a:pt x="485" y="1698"/>
                </a:lnTo>
                <a:lnTo>
                  <a:pt x="475" y="1673"/>
                </a:lnTo>
                <a:lnTo>
                  <a:pt x="467" y="1640"/>
                </a:lnTo>
                <a:lnTo>
                  <a:pt x="465" y="1614"/>
                </a:lnTo>
                <a:lnTo>
                  <a:pt x="467" y="1584"/>
                </a:lnTo>
                <a:lnTo>
                  <a:pt x="470" y="1561"/>
                </a:lnTo>
                <a:lnTo>
                  <a:pt x="467" y="1533"/>
                </a:lnTo>
                <a:lnTo>
                  <a:pt x="459" y="1512"/>
                </a:lnTo>
                <a:lnTo>
                  <a:pt x="444" y="1489"/>
                </a:lnTo>
                <a:lnTo>
                  <a:pt x="429" y="1474"/>
                </a:lnTo>
                <a:lnTo>
                  <a:pt x="411" y="1460"/>
                </a:lnTo>
                <a:lnTo>
                  <a:pt x="386" y="1450"/>
                </a:lnTo>
                <a:lnTo>
                  <a:pt x="358" y="1440"/>
                </a:lnTo>
                <a:lnTo>
                  <a:pt x="329" y="1437"/>
                </a:lnTo>
                <a:lnTo>
                  <a:pt x="304" y="1433"/>
                </a:lnTo>
                <a:lnTo>
                  <a:pt x="276" y="1433"/>
                </a:lnTo>
                <a:lnTo>
                  <a:pt x="252" y="1437"/>
                </a:lnTo>
                <a:lnTo>
                  <a:pt x="227" y="1438"/>
                </a:lnTo>
                <a:lnTo>
                  <a:pt x="202" y="1441"/>
                </a:lnTo>
                <a:lnTo>
                  <a:pt x="178" y="1445"/>
                </a:lnTo>
                <a:lnTo>
                  <a:pt x="137" y="1445"/>
                </a:lnTo>
                <a:lnTo>
                  <a:pt x="110" y="1443"/>
                </a:lnTo>
                <a:lnTo>
                  <a:pt x="82" y="1437"/>
                </a:lnTo>
                <a:lnTo>
                  <a:pt x="63" y="1427"/>
                </a:lnTo>
                <a:lnTo>
                  <a:pt x="41" y="1410"/>
                </a:lnTo>
                <a:lnTo>
                  <a:pt x="26" y="1392"/>
                </a:lnTo>
                <a:lnTo>
                  <a:pt x="17" y="1372"/>
                </a:lnTo>
                <a:lnTo>
                  <a:pt x="5" y="1335"/>
                </a:lnTo>
                <a:lnTo>
                  <a:pt x="3" y="1295"/>
                </a:lnTo>
                <a:lnTo>
                  <a:pt x="2" y="1256"/>
                </a:lnTo>
                <a:lnTo>
                  <a:pt x="0" y="1206"/>
                </a:lnTo>
                <a:lnTo>
                  <a:pt x="3" y="1164"/>
                </a:lnTo>
                <a:lnTo>
                  <a:pt x="5" y="1118"/>
                </a:lnTo>
                <a:lnTo>
                  <a:pt x="7" y="1077"/>
                </a:lnTo>
                <a:lnTo>
                  <a:pt x="10" y="1034"/>
                </a:lnTo>
                <a:lnTo>
                  <a:pt x="15" y="1001"/>
                </a:lnTo>
                <a:lnTo>
                  <a:pt x="20" y="965"/>
                </a:lnTo>
                <a:lnTo>
                  <a:pt x="26" y="937"/>
                </a:lnTo>
                <a:lnTo>
                  <a:pt x="36" y="919"/>
                </a:lnTo>
                <a:lnTo>
                  <a:pt x="51" y="901"/>
                </a:lnTo>
                <a:lnTo>
                  <a:pt x="66" y="889"/>
                </a:lnTo>
                <a:lnTo>
                  <a:pt x="86" y="876"/>
                </a:lnTo>
                <a:lnTo>
                  <a:pt x="104" y="873"/>
                </a:lnTo>
                <a:lnTo>
                  <a:pt x="127" y="868"/>
                </a:lnTo>
                <a:lnTo>
                  <a:pt x="156" y="866"/>
                </a:lnTo>
                <a:lnTo>
                  <a:pt x="183" y="868"/>
                </a:lnTo>
                <a:lnTo>
                  <a:pt x="219" y="873"/>
                </a:lnTo>
                <a:lnTo>
                  <a:pt x="250" y="875"/>
                </a:lnTo>
                <a:lnTo>
                  <a:pt x="276" y="876"/>
                </a:lnTo>
                <a:lnTo>
                  <a:pt x="312" y="878"/>
                </a:lnTo>
                <a:lnTo>
                  <a:pt x="350" y="873"/>
                </a:lnTo>
                <a:lnTo>
                  <a:pt x="381" y="866"/>
                </a:lnTo>
                <a:lnTo>
                  <a:pt x="411" y="855"/>
                </a:lnTo>
                <a:lnTo>
                  <a:pt x="431" y="843"/>
                </a:lnTo>
                <a:lnTo>
                  <a:pt x="450" y="825"/>
                </a:lnTo>
                <a:lnTo>
                  <a:pt x="465" y="802"/>
                </a:lnTo>
                <a:lnTo>
                  <a:pt x="475" y="779"/>
                </a:lnTo>
                <a:lnTo>
                  <a:pt x="478" y="755"/>
                </a:lnTo>
                <a:lnTo>
                  <a:pt x="477" y="737"/>
                </a:lnTo>
                <a:lnTo>
                  <a:pt x="475" y="702"/>
                </a:lnTo>
                <a:lnTo>
                  <a:pt x="477" y="667"/>
                </a:lnTo>
                <a:lnTo>
                  <a:pt x="483" y="641"/>
                </a:lnTo>
                <a:lnTo>
                  <a:pt x="491" y="617"/>
                </a:lnTo>
                <a:lnTo>
                  <a:pt x="503" y="598"/>
                </a:lnTo>
                <a:lnTo>
                  <a:pt x="526" y="580"/>
                </a:lnTo>
                <a:lnTo>
                  <a:pt x="551" y="567"/>
                </a:lnTo>
                <a:lnTo>
                  <a:pt x="582" y="557"/>
                </a:lnTo>
                <a:lnTo>
                  <a:pt x="613" y="549"/>
                </a:lnTo>
                <a:lnTo>
                  <a:pt x="639" y="543"/>
                </a:lnTo>
                <a:lnTo>
                  <a:pt x="672" y="538"/>
                </a:lnTo>
                <a:lnTo>
                  <a:pt x="703" y="531"/>
                </a:lnTo>
                <a:lnTo>
                  <a:pt x="740" y="521"/>
                </a:lnTo>
                <a:lnTo>
                  <a:pt x="774" y="506"/>
                </a:lnTo>
                <a:lnTo>
                  <a:pt x="804" y="483"/>
                </a:lnTo>
                <a:close/>
              </a:path>
            </a:pathLst>
          </a:custGeom>
          <a:solidFill>
            <a:srgbClr val="FF0000"/>
          </a:solidFill>
          <a:ln w="20701">
            <a:solidFill>
              <a:srgbClr val="000000"/>
            </a:solidFill>
            <a:prstDash val="solid"/>
            <a:round/>
            <a:headEnd/>
            <a:tailEnd/>
          </a:ln>
        </p:spPr>
        <p: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Qualification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prstClr val="black"/>
                </a:solidFill>
                <a:effectLst/>
                <a:uLnTx/>
                <a:uFillTx/>
                <a:latin typeface="Arial" panose="020B0604020202020204"/>
                <a:ea typeface="+mn-ea"/>
                <a:cs typeface="Arial"/>
              </a:rPr>
              <a:t>Learning Programme</a:t>
            </a: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3"/>
          <p:cNvSpPr>
            <a:spLocks/>
          </p:cNvSpPr>
          <p:nvPr/>
        </p:nvSpPr>
        <p:spPr bwMode="auto">
          <a:xfrm>
            <a:off x="6471592" y="1562780"/>
            <a:ext cx="4471710" cy="2852886"/>
          </a:xfrm>
          <a:custGeom>
            <a:avLst/>
            <a:gdLst>
              <a:gd name="T0" fmla="*/ 0 w 1895"/>
              <a:gd name="T1" fmla="*/ 0 h 1844"/>
              <a:gd name="T2" fmla="*/ 2147483646 w 1895"/>
              <a:gd name="T3" fmla="*/ 2147483646 h 1844"/>
              <a:gd name="T4" fmla="*/ 2147483646 w 1895"/>
              <a:gd name="T5" fmla="*/ 2147483646 h 1844"/>
              <a:gd name="T6" fmla="*/ 2147483646 w 1895"/>
              <a:gd name="T7" fmla="*/ 2147483646 h 1844"/>
              <a:gd name="T8" fmla="*/ 2147483646 w 1895"/>
              <a:gd name="T9" fmla="*/ 2147483646 h 1844"/>
              <a:gd name="T10" fmla="*/ 2147483646 w 1895"/>
              <a:gd name="T11" fmla="*/ 2147483646 h 1844"/>
              <a:gd name="T12" fmla="*/ 2147483646 w 1895"/>
              <a:gd name="T13" fmla="*/ 2147483646 h 1844"/>
              <a:gd name="T14" fmla="*/ 2147483646 w 1895"/>
              <a:gd name="T15" fmla="*/ 2147483646 h 1844"/>
              <a:gd name="T16" fmla="*/ 2147483646 w 1895"/>
              <a:gd name="T17" fmla="*/ 2147483646 h 1844"/>
              <a:gd name="T18" fmla="*/ 2147483646 w 1895"/>
              <a:gd name="T19" fmla="*/ 2147483646 h 1844"/>
              <a:gd name="T20" fmla="*/ 2147483646 w 1895"/>
              <a:gd name="T21" fmla="*/ 2147483646 h 1844"/>
              <a:gd name="T22" fmla="*/ 2147483646 w 1895"/>
              <a:gd name="T23" fmla="*/ 2147483646 h 1844"/>
              <a:gd name="T24" fmla="*/ 2147483646 w 1895"/>
              <a:gd name="T25" fmla="*/ 2147483646 h 1844"/>
              <a:gd name="T26" fmla="*/ 2147483646 w 1895"/>
              <a:gd name="T27" fmla="*/ 2147483646 h 1844"/>
              <a:gd name="T28" fmla="*/ 2147483646 w 1895"/>
              <a:gd name="T29" fmla="*/ 2147483646 h 1844"/>
              <a:gd name="T30" fmla="*/ 2147483646 w 1895"/>
              <a:gd name="T31" fmla="*/ 2147483646 h 1844"/>
              <a:gd name="T32" fmla="*/ 2147483646 w 1895"/>
              <a:gd name="T33" fmla="*/ 2147483646 h 1844"/>
              <a:gd name="T34" fmla="*/ 2147483646 w 1895"/>
              <a:gd name="T35" fmla="*/ 2147483646 h 1844"/>
              <a:gd name="T36" fmla="*/ 2147483646 w 1895"/>
              <a:gd name="T37" fmla="*/ 2147483646 h 1844"/>
              <a:gd name="T38" fmla="*/ 2147483646 w 1895"/>
              <a:gd name="T39" fmla="*/ 2147483646 h 1844"/>
              <a:gd name="T40" fmla="*/ 2147483646 w 1895"/>
              <a:gd name="T41" fmla="*/ 2147483646 h 1844"/>
              <a:gd name="T42" fmla="*/ 2147483646 w 1895"/>
              <a:gd name="T43" fmla="*/ 2147483646 h 1844"/>
              <a:gd name="T44" fmla="*/ 2147483646 w 1895"/>
              <a:gd name="T45" fmla="*/ 2147483646 h 1844"/>
              <a:gd name="T46" fmla="*/ 2147483646 w 1895"/>
              <a:gd name="T47" fmla="*/ 2147483646 h 1844"/>
              <a:gd name="T48" fmla="*/ 2147483646 w 1895"/>
              <a:gd name="T49" fmla="*/ 2147483646 h 1844"/>
              <a:gd name="T50" fmla="*/ 2147483646 w 1895"/>
              <a:gd name="T51" fmla="*/ 2147483646 h 1844"/>
              <a:gd name="T52" fmla="*/ 2147483646 w 1895"/>
              <a:gd name="T53" fmla="*/ 2147483646 h 1844"/>
              <a:gd name="T54" fmla="*/ 2147483646 w 1895"/>
              <a:gd name="T55" fmla="*/ 2147483646 h 1844"/>
              <a:gd name="T56" fmla="*/ 2147483646 w 1895"/>
              <a:gd name="T57" fmla="*/ 2147483646 h 1844"/>
              <a:gd name="T58" fmla="*/ 2147483646 w 1895"/>
              <a:gd name="T59" fmla="*/ 2147483646 h 1844"/>
              <a:gd name="T60" fmla="*/ 2147483646 w 1895"/>
              <a:gd name="T61" fmla="*/ 2147483646 h 1844"/>
              <a:gd name="T62" fmla="*/ 2147483646 w 1895"/>
              <a:gd name="T63" fmla="*/ 2147483646 h 1844"/>
              <a:gd name="T64" fmla="*/ 2147483646 w 1895"/>
              <a:gd name="T65" fmla="*/ 2147483646 h 1844"/>
              <a:gd name="T66" fmla="*/ 2147483646 w 1895"/>
              <a:gd name="T67" fmla="*/ 2147483646 h 1844"/>
              <a:gd name="T68" fmla="*/ 2147483646 w 1895"/>
              <a:gd name="T69" fmla="*/ 2147483646 h 1844"/>
              <a:gd name="T70" fmla="*/ 2147483646 w 1895"/>
              <a:gd name="T71" fmla="*/ 2147483646 h 1844"/>
              <a:gd name="T72" fmla="*/ 2147483646 w 1895"/>
              <a:gd name="T73" fmla="*/ 2147483646 h 1844"/>
              <a:gd name="T74" fmla="*/ 2147483646 w 1895"/>
              <a:gd name="T75" fmla="*/ 2147483646 h 1844"/>
              <a:gd name="T76" fmla="*/ 2147483646 w 1895"/>
              <a:gd name="T77" fmla="*/ 2147483646 h 1844"/>
              <a:gd name="T78" fmla="*/ 2147483646 w 1895"/>
              <a:gd name="T79" fmla="*/ 2147483646 h 1844"/>
              <a:gd name="T80" fmla="*/ 2147483646 w 1895"/>
              <a:gd name="T81" fmla="*/ 2147483646 h 1844"/>
              <a:gd name="T82" fmla="*/ 2147483646 w 1895"/>
              <a:gd name="T83" fmla="*/ 2147483646 h 1844"/>
              <a:gd name="T84" fmla="*/ 2147483646 w 1895"/>
              <a:gd name="T85" fmla="*/ 2147483646 h 1844"/>
              <a:gd name="T86" fmla="*/ 2147483646 w 1895"/>
              <a:gd name="T87" fmla="*/ 2147483646 h 1844"/>
              <a:gd name="T88" fmla="*/ 2147483646 w 1895"/>
              <a:gd name="T89" fmla="*/ 2147483646 h 1844"/>
              <a:gd name="T90" fmla="*/ 2147483646 w 1895"/>
              <a:gd name="T91" fmla="*/ 2147483646 h 1844"/>
              <a:gd name="T92" fmla="*/ 2147483646 w 1895"/>
              <a:gd name="T93" fmla="*/ 2147483646 h 1844"/>
              <a:gd name="T94" fmla="*/ 2147483646 w 1895"/>
              <a:gd name="T95" fmla="*/ 2147483646 h 1844"/>
              <a:gd name="T96" fmla="*/ 2147483646 w 1895"/>
              <a:gd name="T97" fmla="*/ 2147483646 h 1844"/>
              <a:gd name="T98" fmla="*/ 2147483646 w 1895"/>
              <a:gd name="T99" fmla="*/ 2147483646 h 1844"/>
              <a:gd name="T100" fmla="*/ 2147483646 w 1895"/>
              <a:gd name="T101" fmla="*/ 2147483646 h 1844"/>
              <a:gd name="T102" fmla="*/ 2147483646 w 1895"/>
              <a:gd name="T103" fmla="*/ 2147483646 h 1844"/>
              <a:gd name="T104" fmla="*/ 2147483646 w 1895"/>
              <a:gd name="T105" fmla="*/ 2147483646 h 1844"/>
              <a:gd name="T106" fmla="*/ 2147483646 w 1895"/>
              <a:gd name="T107" fmla="*/ 2147483646 h 1844"/>
              <a:gd name="T108" fmla="*/ 2147483646 w 1895"/>
              <a:gd name="T109" fmla="*/ 2147483646 h 1844"/>
              <a:gd name="T110" fmla="*/ 2147483646 w 1895"/>
              <a:gd name="T111" fmla="*/ 2147483646 h 1844"/>
              <a:gd name="T112" fmla="*/ 2147483646 w 1895"/>
              <a:gd name="T113" fmla="*/ 2147483646 h 1844"/>
              <a:gd name="T114" fmla="*/ 2147483646 w 1895"/>
              <a:gd name="T115" fmla="*/ 2147483646 h 1844"/>
              <a:gd name="T116" fmla="*/ 2147483646 w 1895"/>
              <a:gd name="T117" fmla="*/ 2147483646 h 1844"/>
              <a:gd name="T118" fmla="*/ 2147483646 w 1895"/>
              <a:gd name="T119" fmla="*/ 2147483646 h 18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95" h="1844">
                <a:moveTo>
                  <a:pt x="0" y="385"/>
                </a:moveTo>
                <a:lnTo>
                  <a:pt x="0" y="0"/>
                </a:lnTo>
                <a:lnTo>
                  <a:pt x="1893" y="0"/>
                </a:lnTo>
                <a:lnTo>
                  <a:pt x="1895" y="1472"/>
                </a:lnTo>
                <a:lnTo>
                  <a:pt x="1730" y="1472"/>
                </a:lnTo>
                <a:lnTo>
                  <a:pt x="1724" y="1486"/>
                </a:lnTo>
                <a:lnTo>
                  <a:pt x="1719" y="1504"/>
                </a:lnTo>
                <a:lnTo>
                  <a:pt x="1719" y="1518"/>
                </a:lnTo>
                <a:lnTo>
                  <a:pt x="1721" y="1537"/>
                </a:lnTo>
                <a:lnTo>
                  <a:pt x="1727" y="1560"/>
                </a:lnTo>
                <a:lnTo>
                  <a:pt x="1734" y="1589"/>
                </a:lnTo>
                <a:lnTo>
                  <a:pt x="1740" y="1609"/>
                </a:lnTo>
                <a:lnTo>
                  <a:pt x="1745" y="1633"/>
                </a:lnTo>
                <a:lnTo>
                  <a:pt x="1749" y="1657"/>
                </a:lnTo>
                <a:lnTo>
                  <a:pt x="1749" y="1680"/>
                </a:lnTo>
                <a:lnTo>
                  <a:pt x="1745" y="1701"/>
                </a:lnTo>
                <a:lnTo>
                  <a:pt x="1740" y="1724"/>
                </a:lnTo>
                <a:lnTo>
                  <a:pt x="1732" y="1745"/>
                </a:lnTo>
                <a:lnTo>
                  <a:pt x="1719" y="1762"/>
                </a:lnTo>
                <a:lnTo>
                  <a:pt x="1701" y="1781"/>
                </a:lnTo>
                <a:lnTo>
                  <a:pt x="1683" y="1796"/>
                </a:lnTo>
                <a:lnTo>
                  <a:pt x="1666" y="1811"/>
                </a:lnTo>
                <a:lnTo>
                  <a:pt x="1647" y="1822"/>
                </a:lnTo>
                <a:lnTo>
                  <a:pt x="1624" y="1831"/>
                </a:lnTo>
                <a:lnTo>
                  <a:pt x="1596" y="1839"/>
                </a:lnTo>
                <a:lnTo>
                  <a:pt x="1569" y="1842"/>
                </a:lnTo>
                <a:lnTo>
                  <a:pt x="1546" y="1844"/>
                </a:lnTo>
                <a:lnTo>
                  <a:pt x="1522" y="1844"/>
                </a:lnTo>
                <a:lnTo>
                  <a:pt x="1499" y="1842"/>
                </a:lnTo>
                <a:lnTo>
                  <a:pt x="1481" y="1839"/>
                </a:lnTo>
                <a:lnTo>
                  <a:pt x="1459" y="1832"/>
                </a:lnTo>
                <a:lnTo>
                  <a:pt x="1438" y="1826"/>
                </a:lnTo>
                <a:lnTo>
                  <a:pt x="1422" y="1816"/>
                </a:lnTo>
                <a:lnTo>
                  <a:pt x="1403" y="1803"/>
                </a:lnTo>
                <a:lnTo>
                  <a:pt x="1387" y="1786"/>
                </a:lnTo>
                <a:lnTo>
                  <a:pt x="1371" y="1768"/>
                </a:lnTo>
                <a:lnTo>
                  <a:pt x="1356" y="1750"/>
                </a:lnTo>
                <a:lnTo>
                  <a:pt x="1344" y="1730"/>
                </a:lnTo>
                <a:lnTo>
                  <a:pt x="1336" y="1706"/>
                </a:lnTo>
                <a:lnTo>
                  <a:pt x="1330" y="1678"/>
                </a:lnTo>
                <a:lnTo>
                  <a:pt x="1330" y="1652"/>
                </a:lnTo>
                <a:lnTo>
                  <a:pt x="1336" y="1625"/>
                </a:lnTo>
                <a:lnTo>
                  <a:pt x="1343" y="1599"/>
                </a:lnTo>
                <a:lnTo>
                  <a:pt x="1349" y="1573"/>
                </a:lnTo>
                <a:lnTo>
                  <a:pt x="1357" y="1543"/>
                </a:lnTo>
                <a:lnTo>
                  <a:pt x="1361" y="1520"/>
                </a:lnTo>
                <a:lnTo>
                  <a:pt x="1361" y="1507"/>
                </a:lnTo>
                <a:lnTo>
                  <a:pt x="1359" y="1495"/>
                </a:lnTo>
                <a:lnTo>
                  <a:pt x="1354" y="1482"/>
                </a:lnTo>
                <a:lnTo>
                  <a:pt x="1039" y="1482"/>
                </a:lnTo>
                <a:lnTo>
                  <a:pt x="1044" y="1426"/>
                </a:lnTo>
                <a:lnTo>
                  <a:pt x="1042" y="1395"/>
                </a:lnTo>
                <a:lnTo>
                  <a:pt x="1039" y="1366"/>
                </a:lnTo>
                <a:lnTo>
                  <a:pt x="1035" y="1338"/>
                </a:lnTo>
                <a:lnTo>
                  <a:pt x="1030" y="1320"/>
                </a:lnTo>
                <a:lnTo>
                  <a:pt x="1022" y="1303"/>
                </a:lnTo>
                <a:lnTo>
                  <a:pt x="1012" y="1288"/>
                </a:lnTo>
                <a:lnTo>
                  <a:pt x="996" y="1275"/>
                </a:lnTo>
                <a:lnTo>
                  <a:pt x="978" y="1264"/>
                </a:lnTo>
                <a:lnTo>
                  <a:pt x="960" y="1257"/>
                </a:lnTo>
                <a:lnTo>
                  <a:pt x="943" y="1254"/>
                </a:lnTo>
                <a:lnTo>
                  <a:pt x="915" y="1252"/>
                </a:lnTo>
                <a:lnTo>
                  <a:pt x="883" y="1252"/>
                </a:lnTo>
                <a:lnTo>
                  <a:pt x="851" y="1256"/>
                </a:lnTo>
                <a:lnTo>
                  <a:pt x="817" y="1257"/>
                </a:lnTo>
                <a:lnTo>
                  <a:pt x="791" y="1260"/>
                </a:lnTo>
                <a:lnTo>
                  <a:pt x="756" y="1262"/>
                </a:lnTo>
                <a:lnTo>
                  <a:pt x="728" y="1260"/>
                </a:lnTo>
                <a:lnTo>
                  <a:pt x="704" y="1257"/>
                </a:lnTo>
                <a:lnTo>
                  <a:pt x="666" y="1249"/>
                </a:lnTo>
                <a:lnTo>
                  <a:pt x="641" y="1237"/>
                </a:lnTo>
                <a:lnTo>
                  <a:pt x="618" y="1221"/>
                </a:lnTo>
                <a:lnTo>
                  <a:pt x="603" y="1203"/>
                </a:lnTo>
                <a:lnTo>
                  <a:pt x="590" y="1183"/>
                </a:lnTo>
                <a:lnTo>
                  <a:pt x="580" y="1159"/>
                </a:lnTo>
                <a:lnTo>
                  <a:pt x="579" y="1132"/>
                </a:lnTo>
                <a:lnTo>
                  <a:pt x="579" y="1099"/>
                </a:lnTo>
                <a:lnTo>
                  <a:pt x="580" y="1075"/>
                </a:lnTo>
                <a:lnTo>
                  <a:pt x="579" y="1050"/>
                </a:lnTo>
                <a:lnTo>
                  <a:pt x="572" y="1022"/>
                </a:lnTo>
                <a:lnTo>
                  <a:pt x="567" y="1006"/>
                </a:lnTo>
                <a:lnTo>
                  <a:pt x="559" y="989"/>
                </a:lnTo>
                <a:lnTo>
                  <a:pt x="549" y="978"/>
                </a:lnTo>
                <a:lnTo>
                  <a:pt x="539" y="968"/>
                </a:lnTo>
                <a:lnTo>
                  <a:pt x="518" y="958"/>
                </a:lnTo>
                <a:lnTo>
                  <a:pt x="493" y="947"/>
                </a:lnTo>
                <a:lnTo>
                  <a:pt x="465" y="938"/>
                </a:lnTo>
                <a:lnTo>
                  <a:pt x="432" y="930"/>
                </a:lnTo>
                <a:lnTo>
                  <a:pt x="400" y="924"/>
                </a:lnTo>
                <a:lnTo>
                  <a:pt x="365" y="919"/>
                </a:lnTo>
                <a:lnTo>
                  <a:pt x="340" y="910"/>
                </a:lnTo>
                <a:lnTo>
                  <a:pt x="314" y="902"/>
                </a:lnTo>
                <a:lnTo>
                  <a:pt x="288" y="892"/>
                </a:lnTo>
                <a:lnTo>
                  <a:pt x="270" y="878"/>
                </a:lnTo>
                <a:lnTo>
                  <a:pt x="248" y="860"/>
                </a:lnTo>
                <a:lnTo>
                  <a:pt x="234" y="843"/>
                </a:lnTo>
                <a:lnTo>
                  <a:pt x="220" y="823"/>
                </a:lnTo>
                <a:lnTo>
                  <a:pt x="211" y="800"/>
                </a:lnTo>
                <a:lnTo>
                  <a:pt x="207" y="776"/>
                </a:lnTo>
                <a:lnTo>
                  <a:pt x="207" y="753"/>
                </a:lnTo>
                <a:lnTo>
                  <a:pt x="212" y="731"/>
                </a:lnTo>
                <a:lnTo>
                  <a:pt x="220" y="700"/>
                </a:lnTo>
                <a:lnTo>
                  <a:pt x="229" y="669"/>
                </a:lnTo>
                <a:lnTo>
                  <a:pt x="232" y="641"/>
                </a:lnTo>
                <a:lnTo>
                  <a:pt x="239" y="613"/>
                </a:lnTo>
                <a:lnTo>
                  <a:pt x="242" y="585"/>
                </a:lnTo>
                <a:lnTo>
                  <a:pt x="239" y="556"/>
                </a:lnTo>
                <a:lnTo>
                  <a:pt x="232" y="529"/>
                </a:lnTo>
                <a:lnTo>
                  <a:pt x="222" y="503"/>
                </a:lnTo>
                <a:lnTo>
                  <a:pt x="209" y="478"/>
                </a:lnTo>
                <a:lnTo>
                  <a:pt x="194" y="459"/>
                </a:lnTo>
                <a:lnTo>
                  <a:pt x="186" y="447"/>
                </a:lnTo>
                <a:lnTo>
                  <a:pt x="171" y="432"/>
                </a:lnTo>
                <a:lnTo>
                  <a:pt x="156" y="419"/>
                </a:lnTo>
                <a:lnTo>
                  <a:pt x="142" y="409"/>
                </a:lnTo>
                <a:lnTo>
                  <a:pt x="122" y="399"/>
                </a:lnTo>
                <a:lnTo>
                  <a:pt x="102" y="393"/>
                </a:lnTo>
                <a:lnTo>
                  <a:pt x="77" y="386"/>
                </a:lnTo>
                <a:lnTo>
                  <a:pt x="50" y="385"/>
                </a:lnTo>
                <a:lnTo>
                  <a:pt x="25" y="385"/>
                </a:lnTo>
                <a:lnTo>
                  <a:pt x="0" y="385"/>
                </a:lnTo>
                <a:close/>
              </a:path>
            </a:pathLst>
          </a:custGeom>
          <a:solidFill>
            <a:srgbClr val="FF6600"/>
          </a:solidFill>
          <a:ln w="20701">
            <a:solidFill>
              <a:srgbClr val="000000"/>
            </a:solidFill>
            <a:prstDash val="solid"/>
            <a:round/>
            <a:headEnd/>
            <a:tailEnd/>
          </a:ln>
        </p:spPr>
        <p:txBody>
          <a:bodyPr/>
          <a:lstStyle/>
          <a:p>
            <a:pPr marL="1657350" marR="0" lvl="3" indent="-285750" algn="l" defTabSz="914400" rtl="0" eaLnBrk="0" fontAlgn="base" latinLnBrk="0" hangingPunct="0">
              <a:lnSpc>
                <a:spcPct val="90000"/>
              </a:lnSpc>
              <a:spcBef>
                <a:spcPct val="35000"/>
              </a:spcBef>
              <a:spcAft>
                <a:spcPct val="0"/>
              </a:spcAft>
              <a:buClrTx/>
              <a:buSzTx/>
              <a:buFont typeface="Arial" panose="020B0604020202020204" pitchFamily="34" charset="0"/>
              <a:buChar char="•"/>
              <a:tabLst/>
              <a:defRPr/>
            </a:pPr>
            <a:r>
              <a:rPr kumimoji="0" lang="en-US" altLang="en-US"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Interactive</a:t>
            </a:r>
          </a:p>
          <a:p>
            <a:pPr marL="1657350" marR="0" lvl="3" indent="-285750" algn="l" defTabSz="914400" rtl="0" eaLnBrk="0" fontAlgn="base" latinLnBrk="0" hangingPunct="0">
              <a:lnSpc>
                <a:spcPct val="90000"/>
              </a:lnSpc>
              <a:spcBef>
                <a:spcPct val="35000"/>
              </a:spcBef>
              <a:spcAft>
                <a:spcPct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Modular i.e. each module addresses a unit standard(s) outcome</a:t>
            </a:r>
          </a:p>
          <a:p>
            <a:pPr marL="1657350" marR="0" lvl="3" indent="-285750" algn="l" defTabSz="914400" rtl="0" eaLnBrk="0" fontAlgn="base" latinLnBrk="0" hangingPunct="0">
              <a:lnSpc>
                <a:spcPct val="90000"/>
              </a:lnSpc>
              <a:spcBef>
                <a:spcPct val="35000"/>
              </a:spcBef>
              <a:spcAft>
                <a:spcPct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Relevant case studies, practical group exercises, practical individual exercises for portfolio compilation, self-assessment exercises</a:t>
            </a:r>
          </a:p>
        </p:txBody>
      </p:sp>
      <p:sp>
        <p:nvSpPr>
          <p:cNvPr id="8" name="Freeform 4"/>
          <p:cNvSpPr>
            <a:spLocks/>
          </p:cNvSpPr>
          <p:nvPr/>
        </p:nvSpPr>
        <p:spPr bwMode="auto">
          <a:xfrm>
            <a:off x="6248401" y="3810000"/>
            <a:ext cx="4736198" cy="2667000"/>
          </a:xfrm>
          <a:custGeom>
            <a:avLst/>
            <a:gdLst>
              <a:gd name="T0" fmla="*/ 0 w 1903"/>
              <a:gd name="T1" fmla="*/ 2147483646 h 1544"/>
              <a:gd name="T2" fmla="*/ 2147483646 w 1903"/>
              <a:gd name="T3" fmla="*/ 0 h 1544"/>
              <a:gd name="T4" fmla="*/ 2147483646 w 1903"/>
              <a:gd name="T5" fmla="*/ 2147483646 h 1544"/>
              <a:gd name="T6" fmla="*/ 2147483646 w 1903"/>
              <a:gd name="T7" fmla="*/ 2147483646 h 1544"/>
              <a:gd name="T8" fmla="*/ 2147483646 w 1903"/>
              <a:gd name="T9" fmla="*/ 2147483646 h 1544"/>
              <a:gd name="T10" fmla="*/ 2147483646 w 1903"/>
              <a:gd name="T11" fmla="*/ 2147483646 h 1544"/>
              <a:gd name="T12" fmla="*/ 2147483646 w 1903"/>
              <a:gd name="T13" fmla="*/ 2147483646 h 1544"/>
              <a:gd name="T14" fmla="*/ 2147483646 w 1903"/>
              <a:gd name="T15" fmla="*/ 2147483646 h 1544"/>
              <a:gd name="T16" fmla="*/ 2147483646 w 1903"/>
              <a:gd name="T17" fmla="*/ 2147483646 h 1544"/>
              <a:gd name="T18" fmla="*/ 2147483646 w 1903"/>
              <a:gd name="T19" fmla="*/ 2147483646 h 1544"/>
              <a:gd name="T20" fmla="*/ 2147483646 w 1903"/>
              <a:gd name="T21" fmla="*/ 2147483646 h 1544"/>
              <a:gd name="T22" fmla="*/ 2147483646 w 1903"/>
              <a:gd name="T23" fmla="*/ 2147483646 h 1544"/>
              <a:gd name="T24" fmla="*/ 2147483646 w 1903"/>
              <a:gd name="T25" fmla="*/ 2147483646 h 1544"/>
              <a:gd name="T26" fmla="*/ 2147483646 w 1903"/>
              <a:gd name="T27" fmla="*/ 2147483646 h 1544"/>
              <a:gd name="T28" fmla="*/ 2147483646 w 1903"/>
              <a:gd name="T29" fmla="*/ 2147483646 h 1544"/>
              <a:gd name="T30" fmla="*/ 2147483646 w 1903"/>
              <a:gd name="T31" fmla="*/ 2147483646 h 1544"/>
              <a:gd name="T32" fmla="*/ 2147483646 w 1903"/>
              <a:gd name="T33" fmla="*/ 2147483646 h 1544"/>
              <a:gd name="T34" fmla="*/ 2147483646 w 1903"/>
              <a:gd name="T35" fmla="*/ 2147483646 h 1544"/>
              <a:gd name="T36" fmla="*/ 2147483646 w 1903"/>
              <a:gd name="T37" fmla="*/ 2147483646 h 1544"/>
              <a:gd name="T38" fmla="*/ 2147483646 w 1903"/>
              <a:gd name="T39" fmla="*/ 2147483646 h 1544"/>
              <a:gd name="T40" fmla="*/ 2147483646 w 1903"/>
              <a:gd name="T41" fmla="*/ 2147483646 h 1544"/>
              <a:gd name="T42" fmla="*/ 2147483646 w 1903"/>
              <a:gd name="T43" fmla="*/ 2147483646 h 1544"/>
              <a:gd name="T44" fmla="*/ 2147483646 w 1903"/>
              <a:gd name="T45" fmla="*/ 2147483646 h 1544"/>
              <a:gd name="T46" fmla="*/ 2147483646 w 1903"/>
              <a:gd name="T47" fmla="*/ 2147483646 h 1544"/>
              <a:gd name="T48" fmla="*/ 2147483646 w 1903"/>
              <a:gd name="T49" fmla="*/ 2147483646 h 1544"/>
              <a:gd name="T50" fmla="*/ 2147483646 w 1903"/>
              <a:gd name="T51" fmla="*/ 2147483646 h 1544"/>
              <a:gd name="T52" fmla="*/ 2147483646 w 1903"/>
              <a:gd name="T53" fmla="*/ 2147483646 h 1544"/>
              <a:gd name="T54" fmla="*/ 2147483646 w 1903"/>
              <a:gd name="T55" fmla="*/ 2147483646 h 1544"/>
              <a:gd name="T56" fmla="*/ 2147483646 w 1903"/>
              <a:gd name="T57" fmla="*/ 2147483646 h 1544"/>
              <a:gd name="T58" fmla="*/ 2147483646 w 1903"/>
              <a:gd name="T59" fmla="*/ 2147483646 h 1544"/>
              <a:gd name="T60" fmla="*/ 2147483646 w 1903"/>
              <a:gd name="T61" fmla="*/ 2147483646 h 1544"/>
              <a:gd name="T62" fmla="*/ 2147483646 w 1903"/>
              <a:gd name="T63" fmla="*/ 2147483646 h 1544"/>
              <a:gd name="T64" fmla="*/ 2147483646 w 1903"/>
              <a:gd name="T65" fmla="*/ 2147483646 h 1544"/>
              <a:gd name="T66" fmla="*/ 2147483646 w 1903"/>
              <a:gd name="T67" fmla="*/ 2147483646 h 1544"/>
              <a:gd name="T68" fmla="*/ 2147483646 w 1903"/>
              <a:gd name="T69" fmla="*/ 2147483646 h 1544"/>
              <a:gd name="T70" fmla="*/ 2147483646 w 1903"/>
              <a:gd name="T71" fmla="*/ 2147483646 h 1544"/>
              <a:gd name="T72" fmla="*/ 2147483646 w 1903"/>
              <a:gd name="T73" fmla="*/ 2147483646 h 1544"/>
              <a:gd name="T74" fmla="*/ 2147483646 w 1903"/>
              <a:gd name="T75" fmla="*/ 2147483646 h 1544"/>
              <a:gd name="T76" fmla="*/ 2147483646 w 1903"/>
              <a:gd name="T77" fmla="*/ 2147483646 h 1544"/>
              <a:gd name="T78" fmla="*/ 2147483646 w 1903"/>
              <a:gd name="T79" fmla="*/ 2147483646 h 1544"/>
              <a:gd name="T80" fmla="*/ 2147483646 w 1903"/>
              <a:gd name="T81" fmla="*/ 2147483646 h 1544"/>
              <a:gd name="T82" fmla="*/ 2147483646 w 1903"/>
              <a:gd name="T83" fmla="*/ 2147483646 h 1544"/>
              <a:gd name="T84" fmla="*/ 2147483646 w 1903"/>
              <a:gd name="T85" fmla="*/ 2147483646 h 1544"/>
              <a:gd name="T86" fmla="*/ 2147483646 w 1903"/>
              <a:gd name="T87" fmla="*/ 2147483646 h 1544"/>
              <a:gd name="T88" fmla="*/ 2147483646 w 1903"/>
              <a:gd name="T89" fmla="*/ 2147483646 h 1544"/>
              <a:gd name="T90" fmla="*/ 2147483646 w 1903"/>
              <a:gd name="T91" fmla="*/ 2147483646 h 1544"/>
              <a:gd name="T92" fmla="*/ 2147483646 w 1903"/>
              <a:gd name="T93" fmla="*/ 2147483646 h 1544"/>
              <a:gd name="T94" fmla="*/ 2147483646 w 1903"/>
              <a:gd name="T95" fmla="*/ 2147483646 h 1544"/>
              <a:gd name="T96" fmla="*/ 2147483646 w 1903"/>
              <a:gd name="T97" fmla="*/ 2147483646 h 1544"/>
              <a:gd name="T98" fmla="*/ 2147483646 w 1903"/>
              <a:gd name="T99" fmla="*/ 2147483646 h 1544"/>
              <a:gd name="T100" fmla="*/ 2147483646 w 1903"/>
              <a:gd name="T101" fmla="*/ 2147483646 h 1544"/>
              <a:gd name="T102" fmla="*/ 2147483646 w 1903"/>
              <a:gd name="T103" fmla="*/ 2147483646 h 1544"/>
              <a:gd name="T104" fmla="*/ 2147483646 w 1903"/>
              <a:gd name="T105" fmla="*/ 2147483646 h 1544"/>
              <a:gd name="T106" fmla="*/ 2147483646 w 1903"/>
              <a:gd name="T107" fmla="*/ 2147483646 h 1544"/>
              <a:gd name="T108" fmla="*/ 2147483646 w 1903"/>
              <a:gd name="T109" fmla="*/ 2147483646 h 15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03" h="1544">
                <a:moveTo>
                  <a:pt x="0" y="1221"/>
                </a:moveTo>
                <a:lnTo>
                  <a:pt x="0" y="1544"/>
                </a:lnTo>
                <a:lnTo>
                  <a:pt x="1903" y="1544"/>
                </a:lnTo>
                <a:lnTo>
                  <a:pt x="1901" y="0"/>
                </a:lnTo>
                <a:lnTo>
                  <a:pt x="1732" y="0"/>
                </a:lnTo>
                <a:lnTo>
                  <a:pt x="1724" y="29"/>
                </a:lnTo>
                <a:lnTo>
                  <a:pt x="1724" y="51"/>
                </a:lnTo>
                <a:lnTo>
                  <a:pt x="1729" y="80"/>
                </a:lnTo>
                <a:lnTo>
                  <a:pt x="1738" y="112"/>
                </a:lnTo>
                <a:lnTo>
                  <a:pt x="1748" y="149"/>
                </a:lnTo>
                <a:lnTo>
                  <a:pt x="1753" y="179"/>
                </a:lnTo>
                <a:lnTo>
                  <a:pt x="1753" y="205"/>
                </a:lnTo>
                <a:lnTo>
                  <a:pt x="1750" y="235"/>
                </a:lnTo>
                <a:lnTo>
                  <a:pt x="1742" y="263"/>
                </a:lnTo>
                <a:lnTo>
                  <a:pt x="1724" y="289"/>
                </a:lnTo>
                <a:lnTo>
                  <a:pt x="1702" y="312"/>
                </a:lnTo>
                <a:lnTo>
                  <a:pt x="1679" y="333"/>
                </a:lnTo>
                <a:lnTo>
                  <a:pt x="1653" y="348"/>
                </a:lnTo>
                <a:lnTo>
                  <a:pt x="1622" y="360"/>
                </a:lnTo>
                <a:lnTo>
                  <a:pt x="1594" y="366"/>
                </a:lnTo>
                <a:lnTo>
                  <a:pt x="1554" y="368"/>
                </a:lnTo>
                <a:lnTo>
                  <a:pt x="1508" y="365"/>
                </a:lnTo>
                <a:lnTo>
                  <a:pt x="1479" y="360"/>
                </a:lnTo>
                <a:lnTo>
                  <a:pt x="1453" y="353"/>
                </a:lnTo>
                <a:lnTo>
                  <a:pt x="1428" y="338"/>
                </a:lnTo>
                <a:lnTo>
                  <a:pt x="1397" y="314"/>
                </a:lnTo>
                <a:lnTo>
                  <a:pt x="1377" y="291"/>
                </a:lnTo>
                <a:lnTo>
                  <a:pt x="1359" y="266"/>
                </a:lnTo>
                <a:lnTo>
                  <a:pt x="1349" y="240"/>
                </a:lnTo>
                <a:lnTo>
                  <a:pt x="1342" y="215"/>
                </a:lnTo>
                <a:lnTo>
                  <a:pt x="1342" y="187"/>
                </a:lnTo>
                <a:lnTo>
                  <a:pt x="1346" y="159"/>
                </a:lnTo>
                <a:lnTo>
                  <a:pt x="1352" y="133"/>
                </a:lnTo>
                <a:lnTo>
                  <a:pt x="1359" y="108"/>
                </a:lnTo>
                <a:lnTo>
                  <a:pt x="1367" y="82"/>
                </a:lnTo>
                <a:lnTo>
                  <a:pt x="1372" y="56"/>
                </a:lnTo>
                <a:lnTo>
                  <a:pt x="1372" y="33"/>
                </a:lnTo>
                <a:lnTo>
                  <a:pt x="1365" y="6"/>
                </a:lnTo>
                <a:lnTo>
                  <a:pt x="1047" y="6"/>
                </a:lnTo>
                <a:lnTo>
                  <a:pt x="1050" y="61"/>
                </a:lnTo>
                <a:lnTo>
                  <a:pt x="1047" y="98"/>
                </a:lnTo>
                <a:lnTo>
                  <a:pt x="1045" y="130"/>
                </a:lnTo>
                <a:lnTo>
                  <a:pt x="1045" y="158"/>
                </a:lnTo>
                <a:lnTo>
                  <a:pt x="1042" y="187"/>
                </a:lnTo>
                <a:lnTo>
                  <a:pt x="1035" y="217"/>
                </a:lnTo>
                <a:lnTo>
                  <a:pt x="1027" y="236"/>
                </a:lnTo>
                <a:lnTo>
                  <a:pt x="1015" y="255"/>
                </a:lnTo>
                <a:lnTo>
                  <a:pt x="999" y="269"/>
                </a:lnTo>
                <a:lnTo>
                  <a:pt x="981" y="281"/>
                </a:lnTo>
                <a:lnTo>
                  <a:pt x="960" y="287"/>
                </a:lnTo>
                <a:lnTo>
                  <a:pt x="937" y="291"/>
                </a:lnTo>
                <a:lnTo>
                  <a:pt x="915" y="292"/>
                </a:lnTo>
                <a:lnTo>
                  <a:pt x="887" y="292"/>
                </a:lnTo>
                <a:lnTo>
                  <a:pt x="861" y="289"/>
                </a:lnTo>
                <a:lnTo>
                  <a:pt x="840" y="287"/>
                </a:lnTo>
                <a:lnTo>
                  <a:pt x="812" y="286"/>
                </a:lnTo>
                <a:lnTo>
                  <a:pt x="782" y="282"/>
                </a:lnTo>
                <a:lnTo>
                  <a:pt x="749" y="282"/>
                </a:lnTo>
                <a:lnTo>
                  <a:pt x="721" y="286"/>
                </a:lnTo>
                <a:lnTo>
                  <a:pt x="693" y="289"/>
                </a:lnTo>
                <a:lnTo>
                  <a:pt x="664" y="297"/>
                </a:lnTo>
                <a:lnTo>
                  <a:pt x="642" y="309"/>
                </a:lnTo>
                <a:lnTo>
                  <a:pt x="619" y="324"/>
                </a:lnTo>
                <a:lnTo>
                  <a:pt x="605" y="343"/>
                </a:lnTo>
                <a:lnTo>
                  <a:pt x="590" y="365"/>
                </a:lnTo>
                <a:lnTo>
                  <a:pt x="583" y="386"/>
                </a:lnTo>
                <a:lnTo>
                  <a:pt x="580" y="411"/>
                </a:lnTo>
                <a:lnTo>
                  <a:pt x="583" y="435"/>
                </a:lnTo>
                <a:lnTo>
                  <a:pt x="585" y="462"/>
                </a:lnTo>
                <a:lnTo>
                  <a:pt x="583" y="490"/>
                </a:lnTo>
                <a:lnTo>
                  <a:pt x="578" y="511"/>
                </a:lnTo>
                <a:lnTo>
                  <a:pt x="572" y="534"/>
                </a:lnTo>
                <a:lnTo>
                  <a:pt x="562" y="555"/>
                </a:lnTo>
                <a:lnTo>
                  <a:pt x="549" y="570"/>
                </a:lnTo>
                <a:lnTo>
                  <a:pt x="527" y="585"/>
                </a:lnTo>
                <a:lnTo>
                  <a:pt x="501" y="595"/>
                </a:lnTo>
                <a:lnTo>
                  <a:pt x="475" y="603"/>
                </a:lnTo>
                <a:lnTo>
                  <a:pt x="450" y="609"/>
                </a:lnTo>
                <a:lnTo>
                  <a:pt x="424" y="616"/>
                </a:lnTo>
                <a:lnTo>
                  <a:pt x="389" y="623"/>
                </a:lnTo>
                <a:lnTo>
                  <a:pt x="363" y="628"/>
                </a:lnTo>
                <a:lnTo>
                  <a:pt x="335" y="636"/>
                </a:lnTo>
                <a:lnTo>
                  <a:pt x="312" y="644"/>
                </a:lnTo>
                <a:lnTo>
                  <a:pt x="289" y="654"/>
                </a:lnTo>
                <a:lnTo>
                  <a:pt x="271" y="667"/>
                </a:lnTo>
                <a:lnTo>
                  <a:pt x="255" y="680"/>
                </a:lnTo>
                <a:lnTo>
                  <a:pt x="237" y="701"/>
                </a:lnTo>
                <a:lnTo>
                  <a:pt x="225" y="721"/>
                </a:lnTo>
                <a:lnTo>
                  <a:pt x="215" y="744"/>
                </a:lnTo>
                <a:lnTo>
                  <a:pt x="210" y="772"/>
                </a:lnTo>
                <a:lnTo>
                  <a:pt x="214" y="798"/>
                </a:lnTo>
                <a:lnTo>
                  <a:pt x="217" y="825"/>
                </a:lnTo>
                <a:lnTo>
                  <a:pt x="225" y="856"/>
                </a:lnTo>
                <a:lnTo>
                  <a:pt x="233" y="890"/>
                </a:lnTo>
                <a:lnTo>
                  <a:pt x="240" y="922"/>
                </a:lnTo>
                <a:lnTo>
                  <a:pt x="243" y="946"/>
                </a:lnTo>
                <a:lnTo>
                  <a:pt x="243" y="969"/>
                </a:lnTo>
                <a:lnTo>
                  <a:pt x="240" y="1001"/>
                </a:lnTo>
                <a:lnTo>
                  <a:pt x="232" y="1027"/>
                </a:lnTo>
                <a:lnTo>
                  <a:pt x="225" y="1050"/>
                </a:lnTo>
                <a:lnTo>
                  <a:pt x="215" y="1071"/>
                </a:lnTo>
                <a:lnTo>
                  <a:pt x="202" y="1099"/>
                </a:lnTo>
                <a:lnTo>
                  <a:pt x="184" y="1130"/>
                </a:lnTo>
                <a:lnTo>
                  <a:pt x="164" y="1153"/>
                </a:lnTo>
                <a:lnTo>
                  <a:pt x="145" y="1171"/>
                </a:lnTo>
                <a:lnTo>
                  <a:pt x="127" y="1188"/>
                </a:lnTo>
                <a:lnTo>
                  <a:pt x="107" y="1201"/>
                </a:lnTo>
                <a:lnTo>
                  <a:pt x="87" y="1209"/>
                </a:lnTo>
                <a:lnTo>
                  <a:pt x="59" y="1216"/>
                </a:lnTo>
                <a:lnTo>
                  <a:pt x="28" y="1221"/>
                </a:lnTo>
                <a:lnTo>
                  <a:pt x="0" y="1221"/>
                </a:lnTo>
                <a:close/>
              </a:path>
            </a:pathLst>
          </a:custGeom>
          <a:solidFill>
            <a:srgbClr val="0000FF"/>
          </a:solidFill>
          <a:ln w="20701">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r>
              <a:rPr kumimoji="0" lang="en-US" sz="14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Partners: </a:t>
            </a:r>
            <a:r>
              <a:rPr kumimoji="0" lang="en-US" altLang="en-US" sz="14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 LGSETA, AG, Provincial 	Treasury, </a:t>
            </a:r>
            <a:r>
              <a:rPr kumimoji="0" lang="en-US" altLang="en-US" sz="1400" b="1" i="0" u="none" strike="noStrike" kern="1200" cap="none" spc="0" normalizeH="0" baseline="0" noProof="0" dirty="0" err="1">
                <a:ln>
                  <a:noFill/>
                </a:ln>
                <a:solidFill>
                  <a:srgbClr val="FFFFFF"/>
                </a:solidFill>
                <a:effectLst/>
                <a:uLnTx/>
                <a:uFillTx/>
                <a:latin typeface="Tahoma" panose="020B0604030504040204" pitchFamily="34" charset="0"/>
                <a:ea typeface="+mn-ea"/>
                <a:cs typeface="Tahoma" panose="020B0604030504040204" pitchFamily="34" charset="0"/>
              </a:rPr>
              <a:t>DCoG</a:t>
            </a:r>
            <a:r>
              <a:rPr kumimoji="0" lang="en-US" altLang="en-US" sz="14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 SALGA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endParaRPr kumimoji="0" lang="en-ZA" sz="18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59747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3"/>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3"/>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CE3C-B600-8B6C-87E1-25FD6E2CAC2C}"/>
              </a:ext>
            </a:extLst>
          </p:cNvPr>
          <p:cNvSpPr>
            <a:spLocks noGrp="1"/>
          </p:cNvSpPr>
          <p:nvPr>
            <p:ph type="title"/>
          </p:nvPr>
        </p:nvSpPr>
        <p:spPr>
          <a:xfrm>
            <a:off x="1334530" y="1087396"/>
            <a:ext cx="10857470" cy="414834"/>
          </a:xfrm>
        </p:spPr>
        <p:txBody>
          <a:bodyPr/>
          <a:lstStyle/>
          <a:p>
            <a:r>
              <a:rPr lang="en-US" sz="2000" dirty="0"/>
              <a:t>DEPARTMENTAL MANDATE </a:t>
            </a:r>
            <a:endParaRPr lang="en-ZA" sz="2000" dirty="0"/>
          </a:p>
        </p:txBody>
      </p:sp>
      <p:sp>
        <p:nvSpPr>
          <p:cNvPr id="3" name="Content Placeholder 2">
            <a:extLst>
              <a:ext uri="{FF2B5EF4-FFF2-40B4-BE49-F238E27FC236}">
                <a16:creationId xmlns:a16="http://schemas.microsoft.com/office/drawing/2014/main" id="{5BAE6D48-3462-E68E-50DE-12AFD699BA9C}"/>
              </a:ext>
            </a:extLst>
          </p:cNvPr>
          <p:cNvSpPr txBox="1">
            <a:spLocks/>
          </p:cNvSpPr>
          <p:nvPr/>
        </p:nvSpPr>
        <p:spPr>
          <a:xfrm>
            <a:off x="1323975" y="1685925"/>
            <a:ext cx="10506075" cy="22265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The Department of CoGTA derives its mandate from the Constitution of the Republic of South Africa, 1996:</a:t>
            </a:r>
          </a:p>
          <a:p>
            <a:pPr marL="463550" marR="0" lvl="2" indent="-182563" algn="l"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Section 139: provides that the Provincial Executive may intervene if a municipality fails to fulfil an executive obligation. </a:t>
            </a:r>
          </a:p>
          <a:p>
            <a:pPr marL="463550" marR="0" lvl="2" indent="-182563" algn="l"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Section 152: provides for democratic and accountable government for local communities</a:t>
            </a:r>
          </a:p>
          <a:p>
            <a:pPr marL="463550" marR="0" lvl="2" indent="-182563" algn="l"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Section 154: provides for support and strengthening the capacity of municipalities to manage their own affairs, exercise their powers, and perform their functions. </a:t>
            </a:r>
          </a:p>
          <a:p>
            <a:pPr marL="463550" marR="0" lvl="2" indent="-182563" algn="l"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Chapter 12: provides for the recognition of the institution of traditional leadership. </a:t>
            </a:r>
          </a:p>
          <a:p>
            <a:pPr marL="463550" marR="0" lvl="2" indent="-182563" algn="l"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en-US" sz="1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Department’s mandate is further articulated in other pieces of secondary legislation and policy documents, which include the following:</a:t>
            </a:r>
          </a:p>
          <a:p>
            <a:pPr marL="463550" marR="0" lvl="2" indent="-182563" algn="l"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aphicFrame>
        <p:nvGraphicFramePr>
          <p:cNvPr id="9" name="Diagram 8">
            <a:extLst>
              <a:ext uri="{FF2B5EF4-FFF2-40B4-BE49-F238E27FC236}">
                <a16:creationId xmlns:a16="http://schemas.microsoft.com/office/drawing/2014/main" id="{B5087AF9-4BB5-9B9E-E752-C394246F1AA8}"/>
              </a:ext>
            </a:extLst>
          </p:cNvPr>
          <p:cNvGraphicFramePr/>
          <p:nvPr>
            <p:extLst>
              <p:ext uri="{D42A27DB-BD31-4B8C-83A1-F6EECF244321}">
                <p14:modId xmlns:p14="http://schemas.microsoft.com/office/powerpoint/2010/main" val="1087417894"/>
              </p:ext>
            </p:extLst>
          </p:nvPr>
        </p:nvGraphicFramePr>
        <p:xfrm>
          <a:off x="1647825" y="4524375"/>
          <a:ext cx="10372725" cy="1734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112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CURRENT SUPPORT TO MPACS (2023/24)</a:t>
            </a:r>
            <a:endParaRPr lang="en-ZA" sz="2400" dirty="0"/>
          </a:p>
        </p:txBody>
      </p:sp>
      <p:sp>
        <p:nvSpPr>
          <p:cNvPr id="3" name="Content Placeholder 2"/>
          <p:cNvSpPr>
            <a:spLocks noGrp="1"/>
          </p:cNvSpPr>
          <p:nvPr>
            <p:ph idx="1"/>
          </p:nvPr>
        </p:nvSpPr>
        <p:spPr/>
        <p:txBody>
          <a:bodyPr>
            <a:normAutofit fontScale="47500" lnSpcReduction="20000"/>
          </a:bodyPr>
          <a:lstStyle/>
          <a:p>
            <a:pPr marL="0" indent="0">
              <a:buNone/>
            </a:pPr>
            <a:endParaRPr lang="en-US" sz="4200" b="0" dirty="0"/>
          </a:p>
          <a:p>
            <a:pPr marL="0" indent="0">
              <a:buNone/>
            </a:pPr>
            <a:r>
              <a:rPr lang="en-US" sz="4200" dirty="0"/>
              <a:t>SKILLS PROGRAM DEVELOPED (NQF L3, L4, AND L5)</a:t>
            </a:r>
          </a:p>
          <a:p>
            <a:endParaRPr lang="en-US" sz="2600" b="0" dirty="0"/>
          </a:p>
          <a:p>
            <a:pPr marL="0" indent="0" algn="just">
              <a:lnSpc>
                <a:spcPct val="120000"/>
              </a:lnSpc>
              <a:buNone/>
            </a:pPr>
            <a:r>
              <a:rPr lang="en-US" sz="4200" b="0" dirty="0"/>
              <a:t>Rational:  In order for MPACs and other Section 79 Committees to deliver on their mandate of promoting effective governance within municipalities it is vital that MPAC members and other S79 committee members are skilled. As such a learning program was  Developed, Designed, and accredited for Councillors with oversight  functions including (s79, including MPAC’s) : </a:t>
            </a:r>
          </a:p>
          <a:p>
            <a:pPr algn="just">
              <a:lnSpc>
                <a:spcPct val="120000"/>
              </a:lnSpc>
            </a:pPr>
            <a:r>
              <a:rPr lang="en-US" sz="4200" b="0" dirty="0"/>
              <a:t>National Certificate: Local Government Councillor Practices (NQF Level 3) 56 Credits</a:t>
            </a:r>
          </a:p>
          <a:p>
            <a:pPr algn="just">
              <a:lnSpc>
                <a:spcPct val="120000"/>
              </a:lnSpc>
            </a:pPr>
            <a:r>
              <a:rPr lang="en-US" sz="4200" b="0" dirty="0"/>
              <a:t>Further Education and Training Certificate: Leadership and Development (NQF Level 4) 68 Credits</a:t>
            </a:r>
          </a:p>
          <a:p>
            <a:pPr algn="just">
              <a:lnSpc>
                <a:spcPct val="120000"/>
              </a:lnSpc>
            </a:pPr>
            <a:r>
              <a:rPr lang="en-US" sz="4200" b="0" dirty="0"/>
              <a:t>National Certificate: Public Finance Management and Administration, (NQF Level 5) 107 Credits</a:t>
            </a:r>
          </a:p>
          <a:p>
            <a:pPr marL="0" indent="0">
              <a:lnSpc>
                <a:spcPct val="120000"/>
              </a:lnSpc>
              <a:buNone/>
            </a:pPr>
            <a:endParaRPr lang="en-US" sz="2900" b="0" dirty="0"/>
          </a:p>
          <a:p>
            <a:endParaRPr lang="en-ZA" dirty="0"/>
          </a:p>
        </p:txBody>
      </p:sp>
    </p:spTree>
    <p:extLst>
      <p:ext uri="{BB962C8B-B14F-4D97-AF65-F5344CB8AC3E}">
        <p14:creationId xmlns:p14="http://schemas.microsoft.com/office/powerpoint/2010/main" val="3799705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CURRENT SUPPORT FOR MPACS (2023/24)</a:t>
            </a:r>
          </a:p>
        </p:txBody>
      </p:sp>
      <p:sp>
        <p:nvSpPr>
          <p:cNvPr id="3" name="Content Placeholder 2"/>
          <p:cNvSpPr>
            <a:spLocks noGrp="1"/>
          </p:cNvSpPr>
          <p:nvPr>
            <p:ph idx="1"/>
          </p:nvPr>
        </p:nvSpPr>
        <p:spPr>
          <a:xfrm>
            <a:off x="1334529" y="1692807"/>
            <a:ext cx="10585327" cy="4838018"/>
          </a:xfrm>
        </p:spPr>
        <p:txBody>
          <a:bodyPr>
            <a:normAutofit fontScale="85000" lnSpcReduction="20000"/>
          </a:bodyPr>
          <a:lstStyle/>
          <a:p>
            <a:pPr marL="0" indent="0">
              <a:buNone/>
            </a:pPr>
            <a:r>
              <a:rPr lang="en-US" dirty="0"/>
              <a:t>SKILLS PROGRAM DEVELOPED (NQF L3, L4, AND L5)</a:t>
            </a:r>
          </a:p>
          <a:p>
            <a:endParaRPr lang="en-US" dirty="0"/>
          </a:p>
          <a:p>
            <a:pPr marL="0" indent="0">
              <a:buNone/>
            </a:pPr>
            <a:r>
              <a:rPr lang="en-US" b="0" dirty="0"/>
              <a:t>The skills programs includes the following key competencies: </a:t>
            </a:r>
          </a:p>
          <a:p>
            <a:r>
              <a:rPr lang="en-US" b="0" dirty="0"/>
              <a:t>Financial Management</a:t>
            </a:r>
          </a:p>
          <a:p>
            <a:r>
              <a:rPr lang="en-US" b="0" dirty="0"/>
              <a:t>IDP Processes</a:t>
            </a:r>
          </a:p>
          <a:p>
            <a:r>
              <a:rPr lang="en-US" b="0" dirty="0"/>
              <a:t>Good Governance</a:t>
            </a:r>
          </a:p>
          <a:p>
            <a:r>
              <a:rPr lang="en-US" b="0" dirty="0"/>
              <a:t>Accountability and Ethical Conduct</a:t>
            </a:r>
          </a:p>
          <a:p>
            <a:r>
              <a:rPr lang="en-US" b="0" dirty="0"/>
              <a:t>Leadership</a:t>
            </a:r>
          </a:p>
          <a:p>
            <a:r>
              <a:rPr lang="en-US" b="0" dirty="0"/>
              <a:t>Monitoring and Evaluation</a:t>
            </a:r>
          </a:p>
          <a:p>
            <a:r>
              <a:rPr lang="en-US" b="0" dirty="0"/>
              <a:t>Problem Solving and Analysis</a:t>
            </a:r>
          </a:p>
          <a:p>
            <a:r>
              <a:rPr lang="en-US" b="0" dirty="0"/>
              <a:t>Judgement/Decision Making</a:t>
            </a:r>
          </a:p>
          <a:p>
            <a:r>
              <a:rPr lang="en-US" b="0" dirty="0"/>
              <a:t>Communication</a:t>
            </a:r>
          </a:p>
          <a:p>
            <a:r>
              <a:rPr lang="en-US" b="0" dirty="0"/>
              <a:t>Collaboration in Local Government Environment</a:t>
            </a:r>
          </a:p>
          <a:p>
            <a:r>
              <a:rPr lang="en-US" b="0" dirty="0"/>
              <a:t>Results and Quality Focus</a:t>
            </a:r>
          </a:p>
          <a:p>
            <a:endParaRPr lang="en-US" dirty="0"/>
          </a:p>
          <a:p>
            <a:endParaRPr lang="en-ZA" dirty="0"/>
          </a:p>
        </p:txBody>
      </p:sp>
    </p:spTree>
    <p:extLst>
      <p:ext uri="{BB962C8B-B14F-4D97-AF65-F5344CB8AC3E}">
        <p14:creationId xmlns:p14="http://schemas.microsoft.com/office/powerpoint/2010/main" val="1364942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CURRENT SUPPORT FOR MPACS (2023/24)</a:t>
            </a:r>
          </a:p>
        </p:txBody>
      </p:sp>
      <p:sp>
        <p:nvSpPr>
          <p:cNvPr id="3" name="Content Placeholder 2"/>
          <p:cNvSpPr>
            <a:spLocks noGrp="1"/>
          </p:cNvSpPr>
          <p:nvPr>
            <p:ph idx="1"/>
          </p:nvPr>
        </p:nvSpPr>
        <p:spPr/>
        <p:txBody>
          <a:bodyPr>
            <a:normAutofit/>
          </a:bodyPr>
          <a:lstStyle/>
          <a:p>
            <a:pPr algn="just">
              <a:lnSpc>
                <a:spcPct val="100000"/>
              </a:lnSpc>
            </a:pPr>
            <a:r>
              <a:rPr lang="en-US" sz="2000" b="0" dirty="0"/>
              <a:t>The Department has successfully appointed a panel of service providers that will facilitate the MPAC skills programs over the next three years 2022-2025.</a:t>
            </a:r>
          </a:p>
          <a:p>
            <a:pPr algn="just">
              <a:lnSpc>
                <a:spcPct val="100000"/>
              </a:lnSpc>
            </a:pPr>
            <a:r>
              <a:rPr lang="en-US" sz="2000" b="0" dirty="0"/>
              <a:t>Enrollment of Councillors and Officials is as follows:</a:t>
            </a:r>
          </a:p>
          <a:p>
            <a:pPr lvl="1" algn="just">
              <a:lnSpc>
                <a:spcPct val="100000"/>
              </a:lnSpc>
              <a:buFont typeface="Wingdings" panose="05000000000000000000" pitchFamily="2" charset="2"/>
              <a:buChar char="q"/>
            </a:pPr>
            <a:r>
              <a:rPr lang="en-US" sz="2000" b="0" dirty="0"/>
              <a:t>50 Councillors and Officials for NQF L3</a:t>
            </a:r>
          </a:p>
          <a:p>
            <a:pPr lvl="1" algn="just">
              <a:lnSpc>
                <a:spcPct val="100000"/>
              </a:lnSpc>
              <a:buFont typeface="Wingdings" panose="05000000000000000000" pitchFamily="2" charset="2"/>
              <a:buChar char="q"/>
            </a:pPr>
            <a:r>
              <a:rPr lang="en-US" sz="2000" b="0" dirty="0"/>
              <a:t>50Councillors and Officials for  NQF L4</a:t>
            </a:r>
          </a:p>
          <a:p>
            <a:pPr lvl="1" algn="just">
              <a:lnSpc>
                <a:spcPct val="100000"/>
              </a:lnSpc>
              <a:buFont typeface="Wingdings" panose="05000000000000000000" pitchFamily="2" charset="2"/>
              <a:buChar char="q"/>
            </a:pPr>
            <a:r>
              <a:rPr lang="en-US" sz="2000" b="0" dirty="0"/>
              <a:t>50 Councillors and Officials for NQF L5</a:t>
            </a:r>
          </a:p>
          <a:p>
            <a:pPr lvl="1" algn="just">
              <a:lnSpc>
                <a:spcPct val="100000"/>
              </a:lnSpc>
              <a:buFont typeface="Wingdings" panose="05000000000000000000" pitchFamily="2" charset="2"/>
              <a:buChar char="q"/>
            </a:pPr>
            <a:r>
              <a:rPr lang="en-US" sz="2000" b="0" dirty="0"/>
              <a:t>82 Councillors and Officials for Accountability and Ethical Conduct (NQFL5). </a:t>
            </a:r>
          </a:p>
          <a:p>
            <a:pPr algn="just">
              <a:lnSpc>
                <a:spcPct val="100000"/>
              </a:lnSpc>
            </a:pPr>
            <a:r>
              <a:rPr lang="en-US" sz="2000" b="0" dirty="0"/>
              <a:t>The Department approached SAICA, through strategic partnerships to explore areas of collaboration. SAICA will develop a business case on amongst others, UIFW to be used as a practical example during the MPAC training.   </a:t>
            </a:r>
          </a:p>
          <a:p>
            <a:endParaRPr lang="en-US" sz="2000" b="0" dirty="0"/>
          </a:p>
          <a:p>
            <a:endParaRPr lang="en-ZA" dirty="0"/>
          </a:p>
        </p:txBody>
      </p:sp>
    </p:spTree>
    <p:extLst>
      <p:ext uri="{BB962C8B-B14F-4D97-AF65-F5344CB8AC3E}">
        <p14:creationId xmlns:p14="http://schemas.microsoft.com/office/powerpoint/2010/main" val="219951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AFF923-9848-475D-B997-1F5C78E71418}"/>
              </a:ext>
            </a:extLst>
          </p:cNvPr>
          <p:cNvSpPr>
            <a:spLocks noGrp="1"/>
          </p:cNvSpPr>
          <p:nvPr>
            <p:ph type="sldNum" sz="quarter" idx="12"/>
          </p:nvPr>
        </p:nvSpPr>
        <p:spPr>
          <a:xfrm>
            <a:off x="11464794" y="6546663"/>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200">
              <a:defRPr/>
            </a:pPr>
            <a:fld id="{093862CD-2CE4-D846-9F15-15300DCE1BBC}" type="slidenum">
              <a:rPr lang="en-US" smtClean="0"/>
              <a:pPr defTabSz="457200">
                <a:defRPr/>
              </a:pPr>
              <a:t>43</a:t>
            </a:fld>
            <a:endParaRPr lang="en-US" sz="1400" dirty="0">
              <a:solidFill>
                <a:prstClr val="black"/>
              </a:solidFill>
              <a:latin typeface="Calibri"/>
            </a:endParaRPr>
          </a:p>
        </p:txBody>
      </p:sp>
      <p:sp>
        <p:nvSpPr>
          <p:cNvPr id="5" name="Flowchart: Punched Tape 4">
            <a:extLst>
              <a:ext uri="{FF2B5EF4-FFF2-40B4-BE49-F238E27FC236}">
                <a16:creationId xmlns:a16="http://schemas.microsoft.com/office/drawing/2014/main" id="{F8C43F55-BEA9-45F2-87F5-6F39BA71E779}"/>
              </a:ext>
            </a:extLst>
          </p:cNvPr>
          <p:cNvSpPr/>
          <p:nvPr/>
        </p:nvSpPr>
        <p:spPr>
          <a:xfrm>
            <a:off x="1763907" y="1769807"/>
            <a:ext cx="9899118" cy="3795252"/>
          </a:xfrm>
          <a:prstGeom prst="flowChartPunchedTape">
            <a:avLst/>
          </a:prstGeom>
          <a:solidFill>
            <a:srgbClr val="0070C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US" sz="2800" b="1" dirty="0">
                <a:solidFill>
                  <a:prstClr val="white"/>
                </a:solidFill>
                <a:latin typeface="Arial" panose="020B0604020202020204" pitchFamily="34" charset="0"/>
                <a:cs typeface="Arial" panose="020B0604020202020204" pitchFamily="34" charset="0"/>
              </a:rPr>
              <a:t>SUPPORT TO MPACS ON ANTI-CORRUPTION MEASURES</a:t>
            </a:r>
            <a:endParaRPr lang="en-ZA"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139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PLANED SUPPORT IN COLLABORATION WITH SALGA </a:t>
            </a:r>
          </a:p>
        </p:txBody>
      </p:sp>
      <p:sp>
        <p:nvSpPr>
          <p:cNvPr id="15" name="Content Placeholder 14">
            <a:extLst>
              <a:ext uri="{FF2B5EF4-FFF2-40B4-BE49-F238E27FC236}">
                <a16:creationId xmlns:a16="http://schemas.microsoft.com/office/drawing/2014/main" id="{1268EF80-918C-458B-AC16-6529F8C2440B}"/>
              </a:ext>
            </a:extLst>
          </p:cNvPr>
          <p:cNvSpPr>
            <a:spLocks noGrp="1"/>
          </p:cNvSpPr>
          <p:nvPr>
            <p:ph idx="1"/>
          </p:nvPr>
        </p:nvSpPr>
        <p:spPr>
          <a:xfrm>
            <a:off x="1334529" y="1737168"/>
            <a:ext cx="10637450" cy="4135731"/>
          </a:xfrm>
        </p:spPr>
        <p:txBody>
          <a:bodyPr>
            <a:normAutofit/>
          </a:bodyPr>
          <a:lstStyle/>
          <a:p>
            <a:pPr algn="just">
              <a:lnSpc>
                <a:spcPct val="100000"/>
              </a:lnSpc>
            </a:pPr>
            <a:r>
              <a:rPr lang="en-US" sz="2000" b="0" dirty="0"/>
              <a:t>CoGTA  in collaboration with SALGA and IEC,  municipalities are supported to establish  and induct the Ward Committees. </a:t>
            </a:r>
            <a:r>
              <a:rPr lang="en-ZA" sz="2000" b="0" kern="1200" dirty="0">
                <a:solidFill>
                  <a:schemeClr val="tx1"/>
                </a:solidFill>
                <a:effectLst/>
              </a:rPr>
              <a:t>Out of 529 Wards , 421 Ward Committees are established, and 405 Ward Committees are inducted as at end of April 2023. </a:t>
            </a:r>
          </a:p>
          <a:p>
            <a:pPr algn="just">
              <a:lnSpc>
                <a:spcPct val="100000"/>
              </a:lnSpc>
            </a:pPr>
            <a:r>
              <a:rPr lang="en-ZA" sz="2000" b="0" dirty="0"/>
              <a:t>The Joint Management Committee meetings of CoGTA and SALGA are convened regularly to deliberate on measure that require collaboration to address challenges in local government. </a:t>
            </a:r>
            <a:endParaRPr lang="en-US" b="0" dirty="0"/>
          </a:p>
          <a:p>
            <a:pPr marL="0" indent="0">
              <a:buNone/>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345325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0CC6-9A61-5351-101A-035959E6DD87}"/>
              </a:ext>
            </a:extLst>
          </p:cNvPr>
          <p:cNvSpPr>
            <a:spLocks noGrp="1"/>
          </p:cNvSpPr>
          <p:nvPr>
            <p:ph type="title"/>
          </p:nvPr>
        </p:nvSpPr>
        <p:spPr/>
        <p:txBody>
          <a:bodyPr/>
          <a:lstStyle/>
          <a:p>
            <a:r>
              <a:rPr lang="en-US" dirty="0"/>
              <a:t>PLANNED SUPPORT FOR MPACS</a:t>
            </a:r>
            <a:endParaRPr lang="en-ZA" dirty="0"/>
          </a:p>
        </p:txBody>
      </p:sp>
      <p:sp>
        <p:nvSpPr>
          <p:cNvPr id="3" name="Content Placeholder 2">
            <a:extLst>
              <a:ext uri="{FF2B5EF4-FFF2-40B4-BE49-F238E27FC236}">
                <a16:creationId xmlns:a16="http://schemas.microsoft.com/office/drawing/2014/main" id="{75E4C401-D672-BE8A-D101-93398124D79B}"/>
              </a:ext>
            </a:extLst>
          </p:cNvPr>
          <p:cNvSpPr>
            <a:spLocks noGrp="1"/>
          </p:cNvSpPr>
          <p:nvPr>
            <p:ph idx="1"/>
          </p:nvPr>
        </p:nvSpPr>
        <p:spPr>
          <a:xfrm>
            <a:off x="1334529" y="1567546"/>
            <a:ext cx="10585327" cy="5290453"/>
          </a:xfrm>
        </p:spPr>
        <p:txBody>
          <a:bodyPr>
            <a:normAutofit/>
          </a:bodyPr>
          <a:lstStyle/>
          <a:p>
            <a:pPr algn="just"/>
            <a:r>
              <a:rPr lang="en-US" sz="2000" b="0" dirty="0"/>
              <a:t>Implementation of the </a:t>
            </a:r>
            <a:r>
              <a:rPr lang="en-US" sz="2000" dirty="0"/>
              <a:t>Local Government Ant-Corruption Strategy </a:t>
            </a:r>
            <a:r>
              <a:rPr lang="en-US" sz="2000" b="0" dirty="0"/>
              <a:t>(LGACS) per the </a:t>
            </a:r>
            <a:r>
              <a:rPr lang="en-US" sz="2000" dirty="0"/>
              <a:t>Municipal Integrity Management Framework</a:t>
            </a:r>
            <a:r>
              <a:rPr lang="en-US" sz="2000" b="0" dirty="0"/>
              <a:t> (MIMF) contained within the strategy.</a:t>
            </a:r>
          </a:p>
          <a:p>
            <a:pPr algn="just"/>
            <a:r>
              <a:rPr lang="en-US" sz="2000" b="0" dirty="0"/>
              <a:t>Support to municipalities is done through the </a:t>
            </a:r>
            <a:r>
              <a:rPr lang="en-US" sz="2000" dirty="0"/>
              <a:t>Gauteng Municipal Integrity Project</a:t>
            </a:r>
            <a:r>
              <a:rPr lang="en-US" sz="2000" b="0" dirty="0"/>
              <a:t> (GMIP), a partnership between CoGTA, the office of the Premier and The Ethics Institute, who secured funding through the SIEMENS Integrity Initiative.</a:t>
            </a:r>
          </a:p>
          <a:p>
            <a:pPr algn="just"/>
            <a:r>
              <a:rPr lang="en-US" sz="2000" b="0" dirty="0"/>
              <a:t>The MIMF expresses the need for </a:t>
            </a:r>
            <a:r>
              <a:rPr lang="en-US" sz="2000" dirty="0"/>
              <a:t>leadership commitment </a:t>
            </a:r>
            <a:r>
              <a:rPr lang="en-US" sz="2000" b="0" dirty="0"/>
              <a:t>at both executive and management levels, including community ownership by ensuring transparent and accountable governance and community oversight.</a:t>
            </a:r>
          </a:p>
          <a:p>
            <a:pPr algn="just"/>
            <a:r>
              <a:rPr lang="en-US" sz="2000" b="0" dirty="0"/>
              <a:t>Appropriate governance structures must be in place to implement effective governance, oversight and implementation of the MIMF by ensuring appropriate capacity.</a:t>
            </a:r>
          </a:p>
        </p:txBody>
      </p:sp>
    </p:spTree>
    <p:extLst>
      <p:ext uri="{BB962C8B-B14F-4D97-AF65-F5344CB8AC3E}">
        <p14:creationId xmlns:p14="http://schemas.microsoft.com/office/powerpoint/2010/main" val="1791995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0CC6-9A61-5351-101A-035959E6DD87}"/>
              </a:ext>
            </a:extLst>
          </p:cNvPr>
          <p:cNvSpPr>
            <a:spLocks noGrp="1"/>
          </p:cNvSpPr>
          <p:nvPr>
            <p:ph type="title"/>
          </p:nvPr>
        </p:nvSpPr>
        <p:spPr/>
        <p:txBody>
          <a:bodyPr/>
          <a:lstStyle/>
          <a:p>
            <a:r>
              <a:rPr lang="en-US" dirty="0"/>
              <a:t>PLANNED SUPPORT FOR MPACS</a:t>
            </a:r>
            <a:endParaRPr lang="en-ZA" dirty="0"/>
          </a:p>
        </p:txBody>
      </p:sp>
      <p:sp>
        <p:nvSpPr>
          <p:cNvPr id="3" name="Content Placeholder 2">
            <a:extLst>
              <a:ext uri="{FF2B5EF4-FFF2-40B4-BE49-F238E27FC236}">
                <a16:creationId xmlns:a16="http://schemas.microsoft.com/office/drawing/2014/main" id="{75E4C401-D672-BE8A-D101-93398124D79B}"/>
              </a:ext>
            </a:extLst>
          </p:cNvPr>
          <p:cNvSpPr>
            <a:spLocks noGrp="1"/>
          </p:cNvSpPr>
          <p:nvPr>
            <p:ph idx="1"/>
          </p:nvPr>
        </p:nvSpPr>
        <p:spPr/>
        <p:txBody>
          <a:bodyPr>
            <a:normAutofit/>
          </a:bodyPr>
          <a:lstStyle/>
          <a:p>
            <a:r>
              <a:rPr lang="en-US" sz="2000" b="0" dirty="0"/>
              <a:t>Municipalities must institutionalise integrity management initiatives based on the four pillars of:</a:t>
            </a:r>
          </a:p>
          <a:p>
            <a:pPr lvl="1">
              <a:buFont typeface="Wingdings" panose="05000000000000000000" pitchFamily="2" charset="2"/>
              <a:buChar char="Ø"/>
            </a:pPr>
            <a:r>
              <a:rPr lang="en-US" sz="2000" dirty="0"/>
              <a:t>Prevention</a:t>
            </a:r>
          </a:p>
          <a:p>
            <a:pPr lvl="1">
              <a:buFont typeface="Wingdings" panose="05000000000000000000" pitchFamily="2" charset="2"/>
              <a:buChar char="Ø"/>
            </a:pPr>
            <a:r>
              <a:rPr lang="en-US" sz="2000" b="0" dirty="0"/>
              <a:t>Detection</a:t>
            </a:r>
          </a:p>
          <a:p>
            <a:pPr lvl="1">
              <a:buFont typeface="Wingdings" panose="05000000000000000000" pitchFamily="2" charset="2"/>
              <a:buChar char="Ø"/>
            </a:pPr>
            <a:r>
              <a:rPr lang="en-US" sz="2000" dirty="0"/>
              <a:t>Investigation; and</a:t>
            </a:r>
          </a:p>
          <a:p>
            <a:pPr lvl="1">
              <a:buFont typeface="Wingdings" panose="05000000000000000000" pitchFamily="2" charset="2"/>
              <a:buChar char="Ø"/>
            </a:pPr>
            <a:r>
              <a:rPr lang="en-US" sz="2000" b="0" dirty="0"/>
              <a:t>Resolution </a:t>
            </a:r>
          </a:p>
          <a:p>
            <a:r>
              <a:rPr lang="en-US" sz="2000" b="0" dirty="0"/>
              <a:t>Municipalities are supported and continue to be supported focusing on the four pillars by their respective ethics strategies and supporting policies such as fraud prevention plans/policies, gifts registers and financial declarations to name a few, as well as review of said policies on a regular basis.</a:t>
            </a:r>
          </a:p>
          <a:p>
            <a:r>
              <a:rPr lang="en-US" sz="2000" b="0" dirty="0"/>
              <a:t>Consequence management is a critical aspect of the integrity management pillars which by monitoring investigation report findings from internal as well as law enforcement agencies.</a:t>
            </a:r>
          </a:p>
        </p:txBody>
      </p:sp>
    </p:spTree>
    <p:extLst>
      <p:ext uri="{BB962C8B-B14F-4D97-AF65-F5344CB8AC3E}">
        <p14:creationId xmlns:p14="http://schemas.microsoft.com/office/powerpoint/2010/main" val="639409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0CC6-9A61-5351-101A-035959E6DD87}"/>
              </a:ext>
            </a:extLst>
          </p:cNvPr>
          <p:cNvSpPr>
            <a:spLocks noGrp="1"/>
          </p:cNvSpPr>
          <p:nvPr>
            <p:ph type="title"/>
          </p:nvPr>
        </p:nvSpPr>
        <p:spPr/>
        <p:txBody>
          <a:bodyPr/>
          <a:lstStyle/>
          <a:p>
            <a:r>
              <a:rPr lang="en-US" dirty="0"/>
              <a:t>PLANNED SUPPORT FOR MPACS</a:t>
            </a:r>
            <a:endParaRPr lang="en-ZA" dirty="0"/>
          </a:p>
        </p:txBody>
      </p:sp>
      <p:sp>
        <p:nvSpPr>
          <p:cNvPr id="3" name="Content Placeholder 2">
            <a:extLst>
              <a:ext uri="{FF2B5EF4-FFF2-40B4-BE49-F238E27FC236}">
                <a16:creationId xmlns:a16="http://schemas.microsoft.com/office/drawing/2014/main" id="{75E4C401-D672-BE8A-D101-93398124D79B}"/>
              </a:ext>
            </a:extLst>
          </p:cNvPr>
          <p:cNvSpPr>
            <a:spLocks noGrp="1"/>
          </p:cNvSpPr>
          <p:nvPr>
            <p:ph idx="1"/>
          </p:nvPr>
        </p:nvSpPr>
        <p:spPr/>
        <p:txBody>
          <a:bodyPr>
            <a:normAutofit/>
          </a:bodyPr>
          <a:lstStyle/>
          <a:p>
            <a:pPr algn="just"/>
            <a:r>
              <a:rPr lang="en-US" sz="2000" b="0" dirty="0"/>
              <a:t>Municipalities are required to submit their quarterly case management reports to CoGTA which is consolidated into a reporting template to the oversight structure as per the LGACS established as the Local Government Anti-Corruption Forum (LGACF).</a:t>
            </a:r>
          </a:p>
          <a:p>
            <a:pPr algn="just"/>
            <a:r>
              <a:rPr lang="en-US" sz="2000" b="0" dirty="0"/>
              <a:t>The LGACF is chaired by the SIU supported by Department of Cooperative Government (DCoG), with representation from all provincial </a:t>
            </a:r>
            <a:r>
              <a:rPr lang="en-US" sz="2000" b="0" dirty="0" err="1"/>
              <a:t>CoGTAs</a:t>
            </a:r>
            <a:r>
              <a:rPr lang="en-US" sz="2000" b="0" dirty="0"/>
              <a:t>, Office of the Premier, SALGA, NPA, HAWKS, civil society and labour. This serves as a platform where complicated investigations at municipal level may be escalated for consideration and referral to the appropriate authority for further investigation. </a:t>
            </a:r>
          </a:p>
        </p:txBody>
      </p:sp>
    </p:spTree>
    <p:extLst>
      <p:ext uri="{BB962C8B-B14F-4D97-AF65-F5344CB8AC3E}">
        <p14:creationId xmlns:p14="http://schemas.microsoft.com/office/powerpoint/2010/main" val="331908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AFF923-9848-475D-B997-1F5C78E71418}"/>
              </a:ext>
            </a:extLst>
          </p:cNvPr>
          <p:cNvSpPr>
            <a:spLocks noGrp="1"/>
          </p:cNvSpPr>
          <p:nvPr>
            <p:ph type="sldNum" sz="quarter" idx="12"/>
          </p:nvPr>
        </p:nvSpPr>
        <p:spPr>
          <a:xfrm>
            <a:off x="11464794" y="6546663"/>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200">
              <a:defRPr/>
            </a:pPr>
            <a:fld id="{093862CD-2CE4-D846-9F15-15300DCE1BBC}" type="slidenum">
              <a:rPr lang="en-US" smtClean="0"/>
              <a:pPr defTabSz="457200">
                <a:defRPr/>
              </a:pPr>
              <a:t>48</a:t>
            </a:fld>
            <a:endParaRPr lang="en-US" sz="1400" dirty="0">
              <a:solidFill>
                <a:prstClr val="black"/>
              </a:solidFill>
              <a:latin typeface="Calibri"/>
            </a:endParaRPr>
          </a:p>
        </p:txBody>
      </p:sp>
      <p:sp>
        <p:nvSpPr>
          <p:cNvPr id="5" name="Flowchart: Punched Tape 4">
            <a:extLst>
              <a:ext uri="{FF2B5EF4-FFF2-40B4-BE49-F238E27FC236}">
                <a16:creationId xmlns:a16="http://schemas.microsoft.com/office/drawing/2014/main" id="{F8C43F55-BEA9-45F2-87F5-6F39BA71E779}"/>
              </a:ext>
            </a:extLst>
          </p:cNvPr>
          <p:cNvSpPr/>
          <p:nvPr/>
        </p:nvSpPr>
        <p:spPr>
          <a:xfrm>
            <a:off x="1763907" y="1769807"/>
            <a:ext cx="9899118" cy="3795252"/>
          </a:xfrm>
          <a:prstGeom prst="flowChartPunchedTape">
            <a:avLst/>
          </a:prstGeom>
          <a:solidFill>
            <a:srgbClr val="0070C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US" sz="2800" b="1" dirty="0">
                <a:solidFill>
                  <a:prstClr val="white"/>
                </a:solidFill>
                <a:latin typeface="Arial" panose="020B0604020202020204" pitchFamily="34" charset="0"/>
                <a:cs typeface="Arial" panose="020B0604020202020204" pitchFamily="34" charset="0"/>
              </a:rPr>
              <a:t>CHALLENGES OF MPACS</a:t>
            </a:r>
            <a:endParaRPr lang="en-ZA"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180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dirty="0"/>
              <a:t>CHALLENGES OF GAUTENG MPACS</a:t>
            </a:r>
          </a:p>
        </p:txBody>
      </p:sp>
      <p:sp>
        <p:nvSpPr>
          <p:cNvPr id="15" name="Content Placeholder 14">
            <a:extLst>
              <a:ext uri="{FF2B5EF4-FFF2-40B4-BE49-F238E27FC236}">
                <a16:creationId xmlns:a16="http://schemas.microsoft.com/office/drawing/2014/main" id="{1268EF80-918C-458B-AC16-6529F8C2440B}"/>
              </a:ext>
            </a:extLst>
          </p:cNvPr>
          <p:cNvSpPr>
            <a:spLocks noGrp="1"/>
          </p:cNvSpPr>
          <p:nvPr>
            <p:ph idx="1"/>
          </p:nvPr>
        </p:nvSpPr>
        <p:spPr>
          <a:xfrm>
            <a:off x="1334529" y="1737168"/>
            <a:ext cx="10637450" cy="5120832"/>
          </a:xfrm>
        </p:spPr>
        <p:txBody>
          <a:bodyPr>
            <a:normAutofit/>
          </a:bodyPr>
          <a:lstStyle/>
          <a:p>
            <a:pPr marL="457200" algn="just"/>
            <a:r>
              <a:rPr lang="en-ZA" sz="2000" b="0" dirty="0">
                <a:effectLst/>
                <a:ea typeface="Calibri" panose="020F0502020204030204" pitchFamily="34" charset="0"/>
              </a:rPr>
              <a:t>Frequent changes to committees hamper the implementation of MPAC deliverables</a:t>
            </a:r>
          </a:p>
          <a:p>
            <a:pPr marL="457200" algn="just"/>
            <a:r>
              <a:rPr lang="en-ZA" sz="2000" b="0" dirty="0">
                <a:effectLst/>
                <a:ea typeface="Calibri" panose="020F0502020204030204" pitchFamily="34" charset="0"/>
              </a:rPr>
              <a:t>Instability in Councils and Committees</a:t>
            </a:r>
          </a:p>
          <a:p>
            <a:pPr marL="457200" algn="just"/>
            <a:r>
              <a:rPr lang="en-US" sz="2000" b="0" dirty="0"/>
              <a:t>Inadequate human and financial resources which affect the effectiveness of MPACs.</a:t>
            </a:r>
          </a:p>
          <a:p>
            <a:pPr marL="457200" algn="just"/>
            <a:r>
              <a:rPr lang="en-US" sz="2000" b="0" dirty="0"/>
              <a:t>Slow investigations on unauthorized, irregular, fruitless and wasteful expenditures.</a:t>
            </a:r>
          </a:p>
          <a:p>
            <a:pPr marL="457200" algn="just"/>
            <a:r>
              <a:rPr lang="en-US" sz="2000" b="0" dirty="0"/>
              <a:t>Non-implementation of MPAC recommendations by municipalities especially where there are council resolutions</a:t>
            </a:r>
          </a:p>
          <a:p>
            <a:pPr marL="457200" algn="just"/>
            <a:r>
              <a:rPr lang="en-US" sz="2000" b="0" dirty="0"/>
              <a:t>COVID 19  hampered the oversight role of MPACs including submission of the oversight reports.  </a:t>
            </a:r>
          </a:p>
          <a:p>
            <a:pPr marL="457200" algn="just"/>
            <a:r>
              <a:rPr lang="en-US" sz="2000" b="0" dirty="0"/>
              <a:t>Non/lack of reporting on the MPAC work to the province for monitoring and provision of the targeted support.  </a:t>
            </a:r>
          </a:p>
          <a:p>
            <a:pPr marL="457200" algn="just"/>
            <a:r>
              <a:rPr lang="en-US" sz="2000" b="0" dirty="0"/>
              <a:t>Due to limited to no capacity and resources, municipalities find themselves at different stages of implementing and institutionalizing ethics in their </a:t>
            </a:r>
            <a:r>
              <a:rPr lang="en-US" sz="2000" b="0" dirty="0" err="1"/>
              <a:t>organisations</a:t>
            </a:r>
            <a:r>
              <a:rPr lang="en-US" sz="2000" b="0" dirty="0"/>
              <a:t>.  With the vacancy rate of S56/57 management levels, municipalities are also requiring renewed buy-in and commitment into the ethics </a:t>
            </a:r>
            <a:r>
              <a:rPr lang="en-US" sz="2000" b="0" dirty="0" err="1"/>
              <a:t>programme</a:t>
            </a:r>
            <a:r>
              <a:rPr lang="en-US" sz="2000" b="0" dirty="0"/>
              <a:t> from leadership and management.</a:t>
            </a:r>
            <a:endParaRPr lang="en-US" b="0" dirty="0"/>
          </a:p>
          <a:p>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406851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DD6A-D479-41CE-A773-89478BBFF172}"/>
              </a:ext>
            </a:extLst>
          </p:cNvPr>
          <p:cNvSpPr>
            <a:spLocks noGrp="1"/>
          </p:cNvSpPr>
          <p:nvPr>
            <p:ph type="title"/>
          </p:nvPr>
        </p:nvSpPr>
        <p:spPr>
          <a:xfrm>
            <a:off x="838200" y="327025"/>
            <a:ext cx="10515600" cy="1325563"/>
          </a:xfrm>
          <a:solidFill>
            <a:srgbClr val="0070C0"/>
          </a:solidFill>
        </p:spPr>
        <p:txBody>
          <a:bodyPr>
            <a:normAutofit/>
          </a:bodyPr>
          <a:lstStyle/>
          <a:p>
            <a:r>
              <a:rPr lang="en-ZA" b="1" dirty="0">
                <a:solidFill>
                  <a:schemeClr val="bg1"/>
                </a:solidFill>
                <a:latin typeface="Arial" panose="020B0604020202020204" pitchFamily="34" charset="0"/>
                <a:cs typeface="Arial" panose="020B0604020202020204" pitchFamily="34" charset="0"/>
              </a:rPr>
              <a:t>COGTA VISION, MISSION AND OUTCOMES</a:t>
            </a:r>
          </a:p>
        </p:txBody>
      </p:sp>
      <p:sp>
        <p:nvSpPr>
          <p:cNvPr id="5" name="Content Placeholder 4">
            <a:extLst>
              <a:ext uri="{FF2B5EF4-FFF2-40B4-BE49-F238E27FC236}">
                <a16:creationId xmlns:a16="http://schemas.microsoft.com/office/drawing/2014/main" id="{22445757-E482-4209-9AB7-BCEBF2410FF1}"/>
              </a:ext>
            </a:extLst>
          </p:cNvPr>
          <p:cNvSpPr>
            <a:spLocks noGrp="1"/>
          </p:cNvSpPr>
          <p:nvPr>
            <p:ph idx="1"/>
          </p:nvPr>
        </p:nvSpPr>
        <p:spPr/>
        <p:txBody>
          <a:bodyPr/>
          <a:lstStyle/>
          <a:p>
            <a:r>
              <a:rPr lang="en-ZA" dirty="0"/>
              <a:t>0</a:t>
            </a:r>
          </a:p>
        </p:txBody>
      </p:sp>
      <p:grpSp>
        <p:nvGrpSpPr>
          <p:cNvPr id="7" name="Group 6">
            <a:extLst>
              <a:ext uri="{FF2B5EF4-FFF2-40B4-BE49-F238E27FC236}">
                <a16:creationId xmlns:a16="http://schemas.microsoft.com/office/drawing/2014/main" id="{F22F4684-3D53-4479-8E23-5EB78AF19B9E}"/>
              </a:ext>
            </a:extLst>
          </p:cNvPr>
          <p:cNvGrpSpPr/>
          <p:nvPr/>
        </p:nvGrpSpPr>
        <p:grpSpPr>
          <a:xfrm>
            <a:off x="838201" y="1640247"/>
            <a:ext cx="10515601" cy="4989153"/>
            <a:chOff x="70581" y="909901"/>
            <a:chExt cx="12068296" cy="5763344"/>
          </a:xfrm>
        </p:grpSpPr>
        <p:sp>
          <p:nvSpPr>
            <p:cNvPr id="8" name="Rectangle 7">
              <a:extLst>
                <a:ext uri="{FF2B5EF4-FFF2-40B4-BE49-F238E27FC236}">
                  <a16:creationId xmlns:a16="http://schemas.microsoft.com/office/drawing/2014/main" id="{C0A7143C-D90A-4F06-B5DB-E40BD8BF88EF}"/>
                </a:ext>
              </a:extLst>
            </p:cNvPr>
            <p:cNvSpPr/>
            <p:nvPr/>
          </p:nvSpPr>
          <p:spPr>
            <a:xfrm>
              <a:off x="2154829" y="1387890"/>
              <a:ext cx="2158578" cy="5239665"/>
            </a:xfrm>
            <a:prstGeom prst="rect">
              <a:avLst/>
            </a:prstGeom>
            <a:solidFill>
              <a:schemeClr val="accent1">
                <a:lumMod val="60000"/>
                <a:lumOff val="40000"/>
              </a:schemeClr>
            </a:solidFill>
            <a:ln w="12700" cap="flat" cmpd="sng" algn="ctr">
              <a:solidFill>
                <a:srgbClr val="4472C4">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 drive an effective system of cooperative governance to build sustainable municipalities, inclusive communities and the institution of Traditional Leadership in the Gauteng City Region.</a:t>
              </a:r>
            </a:p>
          </p:txBody>
        </p:sp>
        <p:grpSp>
          <p:nvGrpSpPr>
            <p:cNvPr id="9" name="Group 8">
              <a:extLst>
                <a:ext uri="{FF2B5EF4-FFF2-40B4-BE49-F238E27FC236}">
                  <a16:creationId xmlns:a16="http://schemas.microsoft.com/office/drawing/2014/main" id="{0EBDFADC-A9B1-44CC-BFE6-40614031889D}"/>
                </a:ext>
              </a:extLst>
            </p:cNvPr>
            <p:cNvGrpSpPr/>
            <p:nvPr/>
          </p:nvGrpSpPr>
          <p:grpSpPr>
            <a:xfrm>
              <a:off x="70581" y="909901"/>
              <a:ext cx="12068296" cy="5763344"/>
              <a:chOff x="70581" y="909901"/>
              <a:chExt cx="12068296" cy="5763344"/>
            </a:xfrm>
          </p:grpSpPr>
          <p:sp>
            <p:nvSpPr>
              <p:cNvPr id="10" name="Arrow: Pentagon 9">
                <a:extLst>
                  <a:ext uri="{FF2B5EF4-FFF2-40B4-BE49-F238E27FC236}">
                    <a16:creationId xmlns:a16="http://schemas.microsoft.com/office/drawing/2014/main" id="{916035ED-414D-450B-ABB6-6408483088AA}"/>
                  </a:ext>
                </a:extLst>
              </p:cNvPr>
              <p:cNvSpPr/>
              <p:nvPr/>
            </p:nvSpPr>
            <p:spPr>
              <a:xfrm>
                <a:off x="70581" y="1387890"/>
                <a:ext cx="1847213" cy="5240700"/>
              </a:xfrm>
              <a:prstGeom prst="homePlate">
                <a:avLst>
                  <a:gd name="adj" fmla="val 25454"/>
                </a:avLst>
              </a:prstGeom>
              <a:solidFill>
                <a:schemeClr val="accent1">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Sustainable, Smart, Inclusive Cities and Communities in the Gauteng City Region.</a:t>
                </a:r>
                <a:endParaRPr kumimoji="0" lang="en-GB"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C687C228-327C-4F84-A3D6-3A34A1657A2B}"/>
                  </a:ext>
                </a:extLst>
              </p:cNvPr>
              <p:cNvSpPr txBox="1"/>
              <p:nvPr/>
            </p:nvSpPr>
            <p:spPr>
              <a:xfrm>
                <a:off x="70581" y="970803"/>
                <a:ext cx="1384684" cy="392335"/>
              </a:xfrm>
              <a:prstGeom prst="rect">
                <a:avLst/>
              </a:prstGeom>
              <a:solidFill>
                <a:schemeClr val="tx2">
                  <a:lumMod val="60000"/>
                  <a:lumOff val="40000"/>
                </a:schemeClr>
              </a:solidFill>
              <a:ln>
                <a:solidFill>
                  <a:srgbClr val="5B9BD5">
                    <a:lumMod val="75000"/>
                  </a:srgbClr>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VISION</a:t>
                </a:r>
              </a:p>
            </p:txBody>
          </p:sp>
          <p:sp>
            <p:nvSpPr>
              <p:cNvPr id="13" name="Rectangle 12">
                <a:extLst>
                  <a:ext uri="{FF2B5EF4-FFF2-40B4-BE49-F238E27FC236}">
                    <a16:creationId xmlns:a16="http://schemas.microsoft.com/office/drawing/2014/main" id="{3DD8090B-E484-482A-8613-D48B2E1607DA}"/>
                  </a:ext>
                </a:extLst>
              </p:cNvPr>
              <p:cNvSpPr/>
              <p:nvPr/>
            </p:nvSpPr>
            <p:spPr>
              <a:xfrm>
                <a:off x="6385052" y="1432545"/>
                <a:ext cx="5753825" cy="1375335"/>
              </a:xfrm>
              <a:prstGeom prst="rect">
                <a:avLst/>
              </a:prstGeom>
              <a:solidFill>
                <a:schemeClr val="accent4">
                  <a:lumMod val="20000"/>
                  <a:lumOff val="80000"/>
                </a:schemeClr>
              </a:solidFill>
              <a:ln w="12700" cap="flat" cmpd="sng" algn="ctr">
                <a:solidFill>
                  <a:srgbClr val="4472C4">
                    <a:shade val="50000"/>
                  </a:srgbClr>
                </a:solidFill>
                <a:prstDash val="solid"/>
                <a:miter lim="800000"/>
              </a:ln>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Improved municipal performance in line with B2B pillars </a:t>
                </a: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F1A68A9-02ED-40D0-8A55-8C7BBADB72DE}"/>
                  </a:ext>
                </a:extLst>
              </p:cNvPr>
              <p:cNvSpPr/>
              <p:nvPr/>
            </p:nvSpPr>
            <p:spPr>
              <a:xfrm>
                <a:off x="6357332" y="2798721"/>
                <a:ext cx="5781543" cy="1480772"/>
              </a:xfrm>
              <a:prstGeom prst="rect">
                <a:avLst/>
              </a:prstGeom>
              <a:solidFill>
                <a:schemeClr val="accent3">
                  <a:lumMod val="60000"/>
                  <a:lumOff val="40000"/>
                </a:schemeClr>
              </a:solidFill>
              <a:ln w="12700" cap="flat" cmpd="sng" algn="ctr">
                <a:solidFill>
                  <a:schemeClr val="accent1">
                    <a:lumMod val="60000"/>
                    <a:lumOff val="40000"/>
                  </a:scheme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Safe, spatially integrated cities and communities with inclusive growth </a:t>
                </a:r>
                <a:endParaRPr kumimoji="0" lang="en-US" sz="1800" b="0" i="0" u="none" strike="noStrike" kern="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7FD7E35-E48D-49CC-9FA1-890BE5E62AFF}"/>
                  </a:ext>
                </a:extLst>
              </p:cNvPr>
              <p:cNvSpPr/>
              <p:nvPr/>
            </p:nvSpPr>
            <p:spPr>
              <a:xfrm>
                <a:off x="6385049" y="5437159"/>
                <a:ext cx="5753826" cy="1236086"/>
              </a:xfrm>
              <a:prstGeom prst="rect">
                <a:avLst/>
              </a:prstGeom>
              <a:solidFill>
                <a:schemeClr val="accent4">
                  <a:lumMod val="60000"/>
                  <a:lumOff val="40000"/>
                </a:schemeClr>
              </a:solidFill>
              <a:ln w="12700" cap="flat" cmpd="sng" algn="ctr">
                <a:solidFill>
                  <a:srgbClr val="4472C4">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Strengthened institution of Traditional Leadership</a:t>
                </a: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AC152EB-9550-4694-BA8E-F226DC21496C}"/>
                  </a:ext>
                </a:extLst>
              </p:cNvPr>
              <p:cNvSpPr txBox="1"/>
              <p:nvPr/>
            </p:nvSpPr>
            <p:spPr>
              <a:xfrm>
                <a:off x="6385048" y="909901"/>
                <a:ext cx="5753827" cy="426643"/>
              </a:xfrm>
              <a:prstGeom prst="rect">
                <a:avLst/>
              </a:prstGeom>
              <a:solidFill>
                <a:schemeClr val="tx2">
                  <a:lumMod val="60000"/>
                  <a:lumOff val="40000"/>
                </a:schemeClr>
              </a:solidFill>
              <a:ln>
                <a:solidFill>
                  <a:srgbClr val="5B9BD5">
                    <a:lumMod val="75000"/>
                  </a:srgbClr>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OUTCOMES</a:t>
                </a:r>
              </a:p>
            </p:txBody>
          </p:sp>
          <p:sp>
            <p:nvSpPr>
              <p:cNvPr id="17" name="TextBox 16">
                <a:extLst>
                  <a:ext uri="{FF2B5EF4-FFF2-40B4-BE49-F238E27FC236}">
                    <a16:creationId xmlns:a16="http://schemas.microsoft.com/office/drawing/2014/main" id="{F95B6292-CF21-4023-986D-D5E3A7812D09}"/>
                  </a:ext>
                </a:extLst>
              </p:cNvPr>
              <p:cNvSpPr txBox="1"/>
              <p:nvPr/>
            </p:nvSpPr>
            <p:spPr>
              <a:xfrm>
                <a:off x="2154829" y="968169"/>
                <a:ext cx="2158578" cy="392335"/>
              </a:xfrm>
              <a:prstGeom prst="rect">
                <a:avLst/>
              </a:prstGeom>
              <a:solidFill>
                <a:schemeClr val="tx2">
                  <a:lumMod val="60000"/>
                  <a:lumOff val="40000"/>
                </a:schemeClr>
              </a:solidFill>
              <a:ln>
                <a:solidFill>
                  <a:srgbClr val="5B9BD5">
                    <a:lumMod val="75000"/>
                  </a:srgbClr>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MISSION</a:t>
                </a:r>
              </a:p>
            </p:txBody>
          </p:sp>
          <p:cxnSp>
            <p:nvCxnSpPr>
              <p:cNvPr id="23" name="Straight Connector 22">
                <a:extLst>
                  <a:ext uri="{FF2B5EF4-FFF2-40B4-BE49-F238E27FC236}">
                    <a16:creationId xmlns:a16="http://schemas.microsoft.com/office/drawing/2014/main" id="{9C52ABAE-2ABC-41BD-A902-80C745F229B0}"/>
                  </a:ext>
                </a:extLst>
              </p:cNvPr>
              <p:cNvCxnSpPr>
                <a:cxnSpLocks/>
              </p:cNvCxnSpPr>
              <p:nvPr/>
            </p:nvCxnSpPr>
            <p:spPr>
              <a:xfrm flipH="1">
                <a:off x="1867787" y="1147927"/>
                <a:ext cx="83056" cy="5414515"/>
              </a:xfrm>
              <a:prstGeom prst="line">
                <a:avLst/>
              </a:prstGeom>
              <a:noFill/>
              <a:ln w="19050" cap="flat" cmpd="sng" algn="ctr">
                <a:solidFill>
                  <a:srgbClr val="4472C4"/>
                </a:solidFill>
                <a:prstDash val="lgDashDot"/>
                <a:miter lim="800000"/>
              </a:ln>
              <a:effectLst/>
            </p:spPr>
          </p:cxnSp>
        </p:grpSp>
      </p:grpSp>
      <p:sp>
        <p:nvSpPr>
          <p:cNvPr id="18" name="Rectangle 17">
            <a:extLst>
              <a:ext uri="{FF2B5EF4-FFF2-40B4-BE49-F238E27FC236}">
                <a16:creationId xmlns:a16="http://schemas.microsoft.com/office/drawing/2014/main" id="{5F1A68A9-02ED-40D0-8A55-8C7BBADB72DE}"/>
              </a:ext>
            </a:extLst>
          </p:cNvPr>
          <p:cNvSpPr/>
          <p:nvPr/>
        </p:nvSpPr>
        <p:spPr>
          <a:xfrm>
            <a:off x="6340256" y="4547797"/>
            <a:ext cx="5013543" cy="1080756"/>
          </a:xfrm>
          <a:prstGeom prst="rect">
            <a:avLst/>
          </a:prstGeom>
          <a:solidFill>
            <a:schemeClr val="accent6">
              <a:lumMod val="40000"/>
              <a:lumOff val="60000"/>
            </a:schemeClr>
          </a:solidFill>
          <a:ln w="12700" cap="flat" cmpd="sng" algn="ctr">
            <a:solidFill>
              <a:schemeClr val="accent1">
                <a:lumMod val="60000"/>
                <a:lumOff val="40000"/>
              </a:scheme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Effective Systems of Cooperative Governance </a:t>
            </a:r>
            <a:endParaRPr kumimoji="0" lang="en-US" sz="1800" b="0" i="0" u="none" strike="noStrike" kern="0" cap="none" spc="0" normalizeH="0" baseline="0" noProof="0" dirty="0">
              <a:ln>
                <a:noFill/>
              </a:ln>
              <a:solidFill>
                <a:srgbClr val="C55A11"/>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61DF654-8F2D-4A39-9F84-13E1440A07DE}"/>
              </a:ext>
            </a:extLst>
          </p:cNvPr>
          <p:cNvSpPr txBox="1"/>
          <p:nvPr/>
        </p:nvSpPr>
        <p:spPr>
          <a:xfrm>
            <a:off x="4703021" y="1640247"/>
            <a:ext cx="1613084" cy="369332"/>
          </a:xfrm>
          <a:prstGeom prst="rect">
            <a:avLst/>
          </a:prstGeom>
          <a:solidFill>
            <a:schemeClr val="tx2">
              <a:lumMod val="60000"/>
              <a:lumOff val="40000"/>
            </a:schemeClr>
          </a:solidFill>
          <a:ln>
            <a:solidFill>
              <a:srgbClr val="5B9BD5">
                <a:lumMod val="75000"/>
              </a:srgbClr>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IMPACT</a:t>
            </a:r>
          </a:p>
        </p:txBody>
      </p:sp>
      <p:sp>
        <p:nvSpPr>
          <p:cNvPr id="22" name="Rectangle 21">
            <a:extLst>
              <a:ext uri="{FF2B5EF4-FFF2-40B4-BE49-F238E27FC236}">
                <a16:creationId xmlns:a16="http://schemas.microsoft.com/office/drawing/2014/main" id="{91EEEFC7-938E-40A4-8D29-078EAD1B35B3}"/>
              </a:ext>
            </a:extLst>
          </p:cNvPr>
          <p:cNvSpPr/>
          <p:nvPr/>
        </p:nvSpPr>
        <p:spPr>
          <a:xfrm>
            <a:off x="4703021" y="2092684"/>
            <a:ext cx="1613084" cy="4536716"/>
          </a:xfrm>
          <a:prstGeom prst="rect">
            <a:avLst/>
          </a:prstGeom>
          <a:solidFill>
            <a:schemeClr val="accent1">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Resilient and Sustainable Communities Through Service Delivery</a:t>
            </a:r>
          </a:p>
        </p:txBody>
      </p:sp>
    </p:spTree>
    <p:extLst>
      <p:ext uri="{BB962C8B-B14F-4D97-AF65-F5344CB8AC3E}">
        <p14:creationId xmlns:p14="http://schemas.microsoft.com/office/powerpoint/2010/main" val="1921658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AFF923-9848-475D-B997-1F5C78E71418}"/>
              </a:ext>
            </a:extLst>
          </p:cNvPr>
          <p:cNvSpPr>
            <a:spLocks noGrp="1"/>
          </p:cNvSpPr>
          <p:nvPr>
            <p:ph type="sldNum" sz="quarter" idx="12"/>
          </p:nvPr>
        </p:nvSpPr>
        <p:spPr>
          <a:xfrm>
            <a:off x="11464794" y="6546663"/>
            <a:ext cx="455062" cy="365125"/>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200">
              <a:defRPr/>
            </a:pPr>
            <a:fld id="{093862CD-2CE4-D846-9F15-15300DCE1BBC}" type="slidenum">
              <a:rPr lang="en-US" smtClean="0"/>
              <a:pPr defTabSz="457200">
                <a:defRPr/>
              </a:pPr>
              <a:t>50</a:t>
            </a:fld>
            <a:endParaRPr lang="en-US" sz="1400" dirty="0">
              <a:solidFill>
                <a:prstClr val="black"/>
              </a:solidFill>
              <a:latin typeface="Calibri"/>
            </a:endParaRPr>
          </a:p>
        </p:txBody>
      </p:sp>
      <p:sp>
        <p:nvSpPr>
          <p:cNvPr id="5" name="Flowchart: Punched Tape 4">
            <a:extLst>
              <a:ext uri="{FF2B5EF4-FFF2-40B4-BE49-F238E27FC236}">
                <a16:creationId xmlns:a16="http://schemas.microsoft.com/office/drawing/2014/main" id="{F8C43F55-BEA9-45F2-87F5-6F39BA71E779}"/>
              </a:ext>
            </a:extLst>
          </p:cNvPr>
          <p:cNvSpPr/>
          <p:nvPr/>
        </p:nvSpPr>
        <p:spPr>
          <a:xfrm>
            <a:off x="1970385" y="1769807"/>
            <a:ext cx="9639545" cy="3795252"/>
          </a:xfrm>
          <a:prstGeom prst="flowChartPunchedTape">
            <a:avLst/>
          </a:prstGeom>
          <a:solidFill>
            <a:srgbClr val="0070C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US" sz="2800" b="1" dirty="0">
                <a:solidFill>
                  <a:prstClr val="white"/>
                </a:solidFill>
                <a:latin typeface="Arial" panose="020B0604020202020204" pitchFamily="34" charset="0"/>
                <a:cs typeface="Arial" panose="020B0604020202020204" pitchFamily="34" charset="0"/>
              </a:rPr>
              <a:t>RECOMMENDATIONS</a:t>
            </a:r>
            <a:endParaRPr lang="en-ZA"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014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57A0-82AE-41FF-95BD-99108012952B}"/>
              </a:ext>
            </a:extLst>
          </p:cNvPr>
          <p:cNvSpPr>
            <a:spLocks noGrp="1"/>
          </p:cNvSpPr>
          <p:nvPr>
            <p:ph type="title"/>
          </p:nvPr>
        </p:nvSpPr>
        <p:spPr/>
        <p:txBody>
          <a:bodyPr/>
          <a:lstStyle/>
          <a:p>
            <a:r>
              <a:rPr lang="en-ZA" sz="2400" dirty="0"/>
              <a:t>RECOMMENDATIONS</a:t>
            </a:r>
          </a:p>
        </p:txBody>
      </p:sp>
      <p:sp>
        <p:nvSpPr>
          <p:cNvPr id="3" name="Content Placeholder 2">
            <a:extLst>
              <a:ext uri="{FF2B5EF4-FFF2-40B4-BE49-F238E27FC236}">
                <a16:creationId xmlns:a16="http://schemas.microsoft.com/office/drawing/2014/main" id="{79EA9142-EE55-4EAE-ADFA-C5AE80D9D1CC}"/>
              </a:ext>
            </a:extLst>
          </p:cNvPr>
          <p:cNvSpPr>
            <a:spLocks noGrp="1"/>
          </p:cNvSpPr>
          <p:nvPr>
            <p:ph idx="1"/>
          </p:nvPr>
        </p:nvSpPr>
        <p:spPr/>
        <p:txBody>
          <a:bodyPr/>
          <a:lstStyle/>
          <a:p>
            <a:endParaRPr lang="en-ZA" b="0" dirty="0"/>
          </a:p>
          <a:p>
            <a:endParaRPr lang="en-ZA" b="0" dirty="0"/>
          </a:p>
          <a:p>
            <a:r>
              <a:rPr lang="en-ZA" b="0" dirty="0"/>
              <a:t>It is recommended that SCOPA take note of the presentation</a:t>
            </a:r>
            <a:r>
              <a:rPr lang="en-ZA" dirty="0"/>
              <a:t>.</a:t>
            </a:r>
          </a:p>
        </p:txBody>
      </p:sp>
    </p:spTree>
    <p:extLst>
      <p:ext uri="{BB962C8B-B14F-4D97-AF65-F5344CB8AC3E}">
        <p14:creationId xmlns:p14="http://schemas.microsoft.com/office/powerpoint/2010/main" val="3978415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E4ECCA-59BB-41C1-B1BB-B6BBFCD84E71}"/>
              </a:ext>
            </a:extLst>
          </p:cNvPr>
          <p:cNvSpPr txBox="1">
            <a:spLocks noGrp="1"/>
          </p:cNvSpPr>
          <p:nvPr>
            <p:ph type="title"/>
          </p:nvPr>
        </p:nvSpPr>
        <p:spPr>
          <a:xfrm>
            <a:off x="1339850" y="1082656"/>
            <a:ext cx="10621092" cy="487362"/>
          </a:xfrm>
          <a:prstGeom prst="rect">
            <a:avLst/>
          </a:prstGeom>
          <a:solidFill>
            <a:schemeClr val="accent1"/>
          </a:solidFill>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400" dirty="0">
                <a:latin typeface="+mn-lt"/>
              </a:rPr>
              <a:t>THE END</a:t>
            </a:r>
          </a:p>
        </p:txBody>
      </p:sp>
      <p:pic>
        <p:nvPicPr>
          <p:cNvPr id="6" name="Picture 2" descr="C:\Users\16212860\AppData\Local\Microsoft\Windows\Temporary Internet Files\Content.IE5\A4RI2AL7\Thank-you-pinned-note[1].png">
            <a:extLst>
              <a:ext uri="{FF2B5EF4-FFF2-40B4-BE49-F238E27FC236}">
                <a16:creationId xmlns:a16="http://schemas.microsoft.com/office/drawing/2014/main" id="{10441135-1A08-41BE-8A49-F34D38580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197" y="2219018"/>
            <a:ext cx="7691438"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524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rot="10800000" flipV="1">
            <a:off x="1628221" y="2231919"/>
            <a:ext cx="10111493" cy="3362635"/>
          </a:xfrm>
          <a:prstGeom prst="wav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Arial" panose="020B0604020202020204"/>
                <a:ea typeface="+mn-ea"/>
                <a:cs typeface="+mn-cs"/>
              </a:rPr>
              <a:t>IMPLEMENTATION OF THE DISTRICT DEVELOPMENT MODEL</a:t>
            </a:r>
          </a:p>
        </p:txBody>
      </p:sp>
    </p:spTree>
    <p:extLst>
      <p:ext uri="{BB962C8B-B14F-4D97-AF65-F5344CB8AC3E}">
        <p14:creationId xmlns:p14="http://schemas.microsoft.com/office/powerpoint/2010/main" val="133463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5" name="Oval 24">
            <a:extLst>
              <a:ext uri="{FF2B5EF4-FFF2-40B4-BE49-F238E27FC236}">
                <a16:creationId xmlns:a16="http://schemas.microsoft.com/office/drawing/2014/main" id="{1B99B86E-22B3-8446-A2BD-A3424833EC46}"/>
              </a:ext>
            </a:extLst>
          </p:cNvPr>
          <p:cNvSpPr/>
          <p:nvPr/>
        </p:nvSpPr>
        <p:spPr>
          <a:xfrm>
            <a:off x="7146277" y="1789940"/>
            <a:ext cx="883155" cy="883155"/>
          </a:xfrm>
          <a:prstGeom prst="ellipse">
            <a:avLst/>
          </a:prstGeom>
          <a:solidFill>
            <a:schemeClr val="accent2">
              <a:alpha val="8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Oval 20">
            <a:extLst>
              <a:ext uri="{FF2B5EF4-FFF2-40B4-BE49-F238E27FC236}">
                <a16:creationId xmlns:a16="http://schemas.microsoft.com/office/drawing/2014/main" id="{FE9575BF-1799-974A-B085-7612F81BBBBA}"/>
              </a:ext>
            </a:extLst>
          </p:cNvPr>
          <p:cNvSpPr/>
          <p:nvPr/>
        </p:nvSpPr>
        <p:spPr>
          <a:xfrm>
            <a:off x="4254852" y="1772929"/>
            <a:ext cx="873072" cy="873072"/>
          </a:xfrm>
          <a:prstGeom prst="ellipse">
            <a:avLst/>
          </a:prstGeom>
          <a:solidFill>
            <a:schemeClr val="accent2">
              <a:alpha val="8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Slide Number Placeholder 6"/>
          <p:cNvSpPr txBox="1">
            <a:spLocks/>
          </p:cNvSpPr>
          <p:nvPr/>
        </p:nvSpPr>
        <p:spPr>
          <a:xfrm>
            <a:off x="4301477" y="6280211"/>
            <a:ext cx="284480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EFF66C6-D348-F848-8D3F-EC6ACA6879FD}" type="slidenum">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12" name="TextBox 11">
            <a:extLst>
              <a:ext uri="{FF2B5EF4-FFF2-40B4-BE49-F238E27FC236}">
                <a16:creationId xmlns:a16="http://schemas.microsoft.com/office/drawing/2014/main" id="{48A3DD3B-1170-B34F-9883-D94CB12CF00A}"/>
              </a:ext>
            </a:extLst>
          </p:cNvPr>
          <p:cNvSpPr txBox="1"/>
          <p:nvPr/>
        </p:nvSpPr>
        <p:spPr>
          <a:xfrm>
            <a:off x="999636" y="1045727"/>
            <a:ext cx="10192727" cy="5355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Body"/>
                <a:ea typeface="Gill Sans"/>
              </a:rPr>
              <a:t>RDP &amp; White Paper: </a:t>
            </a:r>
            <a:r>
              <a:rPr kumimoji="0" lang="en-US" sz="1600" b="0" i="0" u="none" strike="noStrike" kern="1200" cap="none" spc="0" normalizeH="0" baseline="0" noProof="0" dirty="0">
                <a:ln>
                  <a:noFill/>
                </a:ln>
                <a:solidFill>
                  <a:prstClr val="white"/>
                </a:solidFill>
                <a:effectLst/>
                <a:uLnTx/>
                <a:uFillTx/>
                <a:latin typeface="Arial Body"/>
                <a:ea typeface="Gill Sans"/>
              </a:rPr>
              <a:t>LG provision of services as economic driver. </a:t>
            </a:r>
            <a:br>
              <a:rPr kumimoji="0" lang="en-US" sz="1600" b="0" i="0" u="none" strike="noStrike" kern="1200" cap="none" spc="0" normalizeH="0" baseline="0" noProof="0" dirty="0">
                <a:ln>
                  <a:noFill/>
                </a:ln>
                <a:solidFill>
                  <a:prstClr val="white"/>
                </a:solidFill>
                <a:effectLst/>
                <a:uLnTx/>
                <a:uFillTx/>
                <a:latin typeface="Arial Body"/>
                <a:ea typeface="Gill Sans"/>
              </a:rPr>
            </a:br>
            <a:r>
              <a:rPr kumimoji="0" lang="en-US" sz="1600" b="1" i="0" u="none" strike="noStrike" kern="1200" cap="none" spc="0" normalizeH="0" baseline="0" noProof="0" dirty="0">
                <a:ln>
                  <a:noFill/>
                </a:ln>
                <a:solidFill>
                  <a:prstClr val="white"/>
                </a:solidFill>
                <a:effectLst/>
                <a:uLnTx/>
                <a:uFillTx/>
                <a:latin typeface="Arial Body"/>
                <a:ea typeface="Gill Sans"/>
              </a:rPr>
              <a:t>Constitution: </a:t>
            </a:r>
            <a:r>
              <a:rPr kumimoji="0" lang="en-US" sz="1600" b="0" i="0" u="none" strike="noStrike" kern="1200" cap="none" spc="0" normalizeH="0" baseline="0" noProof="0" dirty="0">
                <a:ln>
                  <a:noFill/>
                </a:ln>
                <a:solidFill>
                  <a:prstClr val="white"/>
                </a:solidFill>
                <a:effectLst/>
                <a:uLnTx/>
                <a:uFillTx/>
                <a:latin typeface="Arial Body"/>
                <a:ea typeface="Gill Sans"/>
              </a:rPr>
              <a:t>LG center of governance &amp; promotes Integrated Development Planning</a:t>
            </a:r>
          </a:p>
        </p:txBody>
      </p:sp>
      <p:sp>
        <p:nvSpPr>
          <p:cNvPr id="22" name="Rectangle 21">
            <a:extLst>
              <a:ext uri="{FF2B5EF4-FFF2-40B4-BE49-F238E27FC236}">
                <a16:creationId xmlns:a16="http://schemas.microsoft.com/office/drawing/2014/main" id="{E5CB170B-2AC4-444C-8391-AFBBD481D8A7}"/>
              </a:ext>
            </a:extLst>
          </p:cNvPr>
          <p:cNvSpPr/>
          <p:nvPr/>
        </p:nvSpPr>
        <p:spPr>
          <a:xfrm>
            <a:off x="3465640" y="3778890"/>
            <a:ext cx="2694101" cy="1833322"/>
          </a:xfrm>
          <a:prstGeom prst="rect">
            <a:avLst/>
          </a:prstGeom>
        </p:spPr>
        <p:txBody>
          <a:bodyPr wrap="square">
            <a:spAutoFit/>
          </a:bodyPr>
          <a:lstStyle/>
          <a:p>
            <a:pPr marL="133197" marR="0" lvl="0" indent="-133197" algn="l" defTabSz="914400" rtl="0" eaLnBrk="1" fontAlgn="auto" latinLnBrk="0" hangingPunct="1">
              <a:lnSpc>
                <a:spcPct val="90000"/>
              </a:lnSpc>
              <a:spcBef>
                <a:spcPts val="300"/>
              </a:spcBef>
              <a:spcAft>
                <a:spcPts val="0"/>
              </a:spcAft>
              <a:buClrTx/>
              <a:buSzTx/>
              <a:buFont typeface="Arial"/>
              <a:buChar char="•"/>
              <a:tabLst/>
              <a:defRPr/>
            </a:pPr>
            <a:r>
              <a:rPr kumimoji="0" lang="en-US" sz="1467" b="1" i="0" u="none" strike="noStrike" kern="1200" cap="none" spc="0" normalizeH="0" baseline="0" noProof="0" dirty="0">
                <a:ln>
                  <a:noFill/>
                </a:ln>
                <a:solidFill>
                  <a:srgbClr val="262626"/>
                </a:solidFill>
                <a:effectLst/>
                <a:uLnTx/>
                <a:uFillTx/>
                <a:latin typeface="Arial"/>
                <a:ea typeface="Gill Sans"/>
                <a:cs typeface="Arial"/>
              </a:rPr>
              <a:t>Services provision</a:t>
            </a:r>
            <a:r>
              <a:rPr kumimoji="0" lang="en-US" sz="1467" b="0" i="0" u="none" strike="noStrike" kern="1200" cap="none" spc="0" normalizeH="0" baseline="0" noProof="0" dirty="0">
                <a:ln>
                  <a:noFill/>
                </a:ln>
                <a:solidFill>
                  <a:srgbClr val="262626"/>
                </a:solidFill>
                <a:effectLst/>
                <a:uLnTx/>
                <a:uFillTx/>
                <a:latin typeface="Arial"/>
                <a:ea typeface="Gill Sans"/>
                <a:cs typeface="Arial"/>
              </a:rPr>
              <a:t> </a:t>
            </a:r>
            <a:br>
              <a:rPr kumimoji="0" lang="en-US" sz="1467" b="0" i="0" u="none" strike="noStrike" kern="1200" cap="none" spc="0" normalizeH="0" baseline="0" noProof="0" dirty="0">
                <a:ln>
                  <a:noFill/>
                </a:ln>
                <a:solidFill>
                  <a:srgbClr val="262626"/>
                </a:solidFill>
                <a:effectLst/>
                <a:uLnTx/>
                <a:uFillTx/>
                <a:latin typeface="Arial"/>
                <a:ea typeface="Gill Sans"/>
                <a:cs typeface="Arial"/>
              </a:rPr>
            </a:br>
            <a:r>
              <a:rPr kumimoji="0" lang="en-US" sz="1467" b="0" i="0" u="none" strike="noStrike" kern="1200" cap="none" spc="0" normalizeH="0" baseline="0" noProof="0" dirty="0">
                <a:ln>
                  <a:noFill/>
                </a:ln>
                <a:solidFill>
                  <a:srgbClr val="262626"/>
                </a:solidFill>
                <a:effectLst/>
                <a:uLnTx/>
                <a:uFillTx/>
                <a:latin typeface="Arial"/>
                <a:ea typeface="+mn-ea"/>
                <a:cs typeface="Arial"/>
              </a:rPr>
              <a:t>in sustainable manner</a:t>
            </a:r>
          </a:p>
          <a:p>
            <a:pPr marL="133197" marR="0" lvl="0" indent="-133197" algn="l" defTabSz="914400" rtl="0" eaLnBrk="1" fontAlgn="auto" latinLnBrk="0" hangingPunct="1">
              <a:lnSpc>
                <a:spcPct val="90000"/>
              </a:lnSpc>
              <a:spcBef>
                <a:spcPts val="300"/>
              </a:spcBef>
              <a:spcAft>
                <a:spcPts val="0"/>
              </a:spcAft>
              <a:buClrTx/>
              <a:buSzTx/>
              <a:buFont typeface="Arial"/>
              <a:buChar char="•"/>
              <a:tabLst/>
              <a:defRPr/>
            </a:pPr>
            <a:r>
              <a:rPr kumimoji="0" lang="en-US" sz="1467" b="0" i="0" u="none" strike="noStrike" kern="1200" cap="none" spc="0" normalizeH="0" baseline="0" noProof="0" dirty="0">
                <a:ln>
                  <a:noFill/>
                </a:ln>
                <a:solidFill>
                  <a:srgbClr val="262626"/>
                </a:solidFill>
                <a:effectLst/>
                <a:uLnTx/>
                <a:uFillTx/>
                <a:latin typeface="Arial"/>
                <a:ea typeface="+mn-ea"/>
                <a:cs typeface="Arial"/>
              </a:rPr>
              <a:t>Promote </a:t>
            </a:r>
            <a:r>
              <a:rPr kumimoji="0" lang="en-US" sz="1467" b="1" i="0" u="none" strike="noStrike" kern="1200" cap="none" spc="0" normalizeH="0" baseline="0" noProof="0" dirty="0">
                <a:ln>
                  <a:noFill/>
                </a:ln>
                <a:solidFill>
                  <a:srgbClr val="262626"/>
                </a:solidFill>
                <a:effectLst/>
                <a:uLnTx/>
                <a:uFillTx/>
                <a:latin typeface="Arial"/>
                <a:ea typeface="+mn-ea"/>
                <a:cs typeface="Arial"/>
              </a:rPr>
              <a:t>social &amp; economic </a:t>
            </a:r>
            <a:r>
              <a:rPr kumimoji="0" lang="en-US" sz="1467" b="1" i="0" u="none" strike="noStrike" kern="1200" cap="none" spc="0" normalizeH="0" baseline="0" noProof="0" dirty="0">
                <a:ln>
                  <a:noFill/>
                </a:ln>
                <a:solidFill>
                  <a:srgbClr val="262626"/>
                </a:solidFill>
                <a:effectLst/>
                <a:uLnTx/>
                <a:uFillTx/>
                <a:latin typeface="Arial"/>
                <a:ea typeface="Gill Sans"/>
                <a:cs typeface="Arial"/>
              </a:rPr>
              <a:t>development</a:t>
            </a:r>
          </a:p>
          <a:p>
            <a:pPr marL="133197" marR="0" lvl="0" indent="-133197" algn="l" defTabSz="914400" rtl="0" eaLnBrk="1" fontAlgn="auto" latinLnBrk="0" hangingPunct="1">
              <a:lnSpc>
                <a:spcPct val="90000"/>
              </a:lnSpc>
              <a:spcBef>
                <a:spcPts val="300"/>
              </a:spcBef>
              <a:spcAft>
                <a:spcPts val="0"/>
              </a:spcAft>
              <a:buClrTx/>
              <a:buSzTx/>
              <a:buFont typeface="Arial"/>
              <a:buChar char="•"/>
              <a:tabLst/>
              <a:defRPr/>
            </a:pPr>
            <a:r>
              <a:rPr kumimoji="0" lang="en-US" sz="1467" b="0" i="0" u="none" strike="noStrike" kern="1200" cap="none" spc="0" normalizeH="0" baseline="0" noProof="0" dirty="0">
                <a:ln>
                  <a:noFill/>
                </a:ln>
                <a:solidFill>
                  <a:srgbClr val="262626"/>
                </a:solidFill>
                <a:effectLst/>
                <a:uLnTx/>
                <a:uFillTx/>
                <a:latin typeface="Arial"/>
                <a:ea typeface="+mn-ea"/>
                <a:cs typeface="Arial"/>
              </a:rPr>
              <a:t>Promote </a:t>
            </a:r>
            <a:r>
              <a:rPr kumimoji="0" lang="en-US" sz="1467" b="1" i="0" u="none" strike="noStrike" kern="1200" cap="none" spc="0" normalizeH="0" baseline="0" noProof="0" dirty="0">
                <a:ln>
                  <a:noFill/>
                </a:ln>
                <a:solidFill>
                  <a:srgbClr val="262626"/>
                </a:solidFill>
                <a:effectLst/>
                <a:uLnTx/>
                <a:uFillTx/>
                <a:latin typeface="Arial"/>
                <a:ea typeface="Gill Sans"/>
                <a:cs typeface="Arial"/>
              </a:rPr>
              <a:t>safe</a:t>
            </a:r>
            <a:r>
              <a:rPr kumimoji="0" lang="en-US" sz="1467" b="1" i="0" u="none" strike="noStrike" kern="1200" cap="none" spc="0" normalizeH="0" baseline="0" noProof="0" dirty="0">
                <a:ln>
                  <a:noFill/>
                </a:ln>
                <a:solidFill>
                  <a:srgbClr val="262626"/>
                </a:solidFill>
                <a:effectLst/>
                <a:uLnTx/>
                <a:uFillTx/>
                <a:latin typeface="Arial"/>
                <a:ea typeface="+mn-ea"/>
                <a:cs typeface="Arial"/>
              </a:rPr>
              <a:t> &amp;</a:t>
            </a:r>
            <a:r>
              <a:rPr kumimoji="0" lang="en-US" sz="1467" b="1" i="0" u="none" strike="noStrike" kern="1200" cap="none" spc="0" normalizeH="0" baseline="0" noProof="0" dirty="0">
                <a:ln>
                  <a:noFill/>
                </a:ln>
                <a:solidFill>
                  <a:srgbClr val="262626"/>
                </a:solidFill>
                <a:effectLst/>
                <a:uLnTx/>
                <a:uFillTx/>
                <a:latin typeface="Arial"/>
                <a:ea typeface="Gill Sans"/>
                <a:cs typeface="Arial"/>
              </a:rPr>
              <a:t> healthy </a:t>
            </a:r>
            <a:r>
              <a:rPr kumimoji="0" lang="en-US" sz="1467" b="1" i="0" u="none" strike="noStrike" kern="1200" cap="none" spc="0" normalizeH="0" baseline="0" noProof="0" dirty="0">
                <a:ln>
                  <a:noFill/>
                </a:ln>
                <a:solidFill>
                  <a:srgbClr val="262626"/>
                </a:solidFill>
                <a:effectLst/>
                <a:uLnTx/>
                <a:uFillTx/>
                <a:latin typeface="Arial"/>
                <a:ea typeface="+mn-ea"/>
                <a:cs typeface="Arial"/>
              </a:rPr>
              <a:t>environment</a:t>
            </a:r>
          </a:p>
          <a:p>
            <a:pPr marL="133197" marR="0" lvl="0" indent="-133197" algn="l" defTabSz="914400" rtl="0" eaLnBrk="1" fontAlgn="auto" latinLnBrk="0" hangingPunct="1">
              <a:lnSpc>
                <a:spcPct val="90000"/>
              </a:lnSpc>
              <a:spcBef>
                <a:spcPts val="300"/>
              </a:spcBef>
              <a:spcAft>
                <a:spcPts val="0"/>
              </a:spcAft>
              <a:buClrTx/>
              <a:buSzTx/>
              <a:buFont typeface="Arial"/>
              <a:buChar char="•"/>
              <a:tabLst/>
              <a:defRPr/>
            </a:pPr>
            <a:r>
              <a:rPr kumimoji="0" lang="en-US" sz="1467" b="0" i="0" u="none" strike="noStrike" kern="1200" cap="none" spc="0" normalizeH="0" baseline="0" noProof="0" dirty="0">
                <a:ln>
                  <a:noFill/>
                </a:ln>
                <a:solidFill>
                  <a:srgbClr val="262626"/>
                </a:solidFill>
                <a:effectLst/>
                <a:uLnTx/>
                <a:uFillTx/>
                <a:latin typeface="Arial"/>
                <a:ea typeface="+mn-ea"/>
                <a:cs typeface="Arial"/>
              </a:rPr>
              <a:t>Encourage </a:t>
            </a:r>
            <a:r>
              <a:rPr kumimoji="0" lang="en-US" sz="1467" b="1" i="0" u="none" strike="noStrike" kern="1200" cap="none" spc="0" normalizeH="0" baseline="0" noProof="0" dirty="0">
                <a:ln>
                  <a:noFill/>
                </a:ln>
                <a:solidFill>
                  <a:srgbClr val="262626"/>
                </a:solidFill>
                <a:effectLst/>
                <a:uLnTx/>
                <a:uFillTx/>
                <a:latin typeface="Arial"/>
                <a:ea typeface="Gill Sans"/>
                <a:cs typeface="Arial"/>
              </a:rPr>
              <a:t>involvement</a:t>
            </a:r>
            <a:r>
              <a:rPr kumimoji="0" lang="en-US" sz="1467" b="1" i="0" u="none" strike="noStrike" kern="1200" cap="none" spc="0" normalizeH="0" baseline="0" noProof="0" dirty="0">
                <a:ln>
                  <a:noFill/>
                </a:ln>
                <a:solidFill>
                  <a:srgbClr val="262626"/>
                </a:solidFill>
                <a:effectLst/>
                <a:uLnTx/>
                <a:uFillTx/>
                <a:latin typeface="Arial"/>
                <a:ea typeface="+mn-ea"/>
                <a:cs typeface="Arial"/>
              </a:rPr>
              <a:t> </a:t>
            </a:r>
            <a:br>
              <a:rPr kumimoji="0" lang="en-US" sz="1467" b="0" i="0" u="none" strike="noStrike" kern="1200" cap="none" spc="0" normalizeH="0" baseline="0" noProof="0" dirty="0">
                <a:ln>
                  <a:noFill/>
                </a:ln>
                <a:solidFill>
                  <a:srgbClr val="262626"/>
                </a:solidFill>
                <a:effectLst/>
                <a:uLnTx/>
                <a:uFillTx/>
                <a:latin typeface="Arial"/>
                <a:ea typeface="+mn-ea"/>
                <a:cs typeface="Arial"/>
              </a:rPr>
            </a:br>
            <a:r>
              <a:rPr kumimoji="0" lang="en-US" sz="1467" b="0" i="0" u="none" strike="noStrike" kern="1200" cap="none" spc="0" normalizeH="0" baseline="0" noProof="0" dirty="0">
                <a:ln>
                  <a:noFill/>
                </a:ln>
                <a:solidFill>
                  <a:srgbClr val="262626"/>
                </a:solidFill>
                <a:effectLst/>
                <a:uLnTx/>
                <a:uFillTx/>
                <a:latin typeface="Arial"/>
                <a:ea typeface="+mn-ea"/>
                <a:cs typeface="Arial"/>
              </a:rPr>
              <a:t>of communities</a:t>
            </a:r>
          </a:p>
        </p:txBody>
      </p:sp>
      <p:cxnSp>
        <p:nvCxnSpPr>
          <p:cNvPr id="23" name="Straight Connector 22">
            <a:extLst>
              <a:ext uri="{FF2B5EF4-FFF2-40B4-BE49-F238E27FC236}">
                <a16:creationId xmlns:a16="http://schemas.microsoft.com/office/drawing/2014/main" id="{E73F2163-4E29-BC46-8D72-F5EA21AF9F59}"/>
              </a:ext>
            </a:extLst>
          </p:cNvPr>
          <p:cNvCxnSpPr>
            <a:cxnSpLocks/>
          </p:cNvCxnSpPr>
          <p:nvPr/>
        </p:nvCxnSpPr>
        <p:spPr>
          <a:xfrm>
            <a:off x="6216179" y="1971616"/>
            <a:ext cx="0" cy="3674889"/>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2232C770-3686-B74A-AA1E-D559DA6B4141}"/>
              </a:ext>
            </a:extLst>
          </p:cNvPr>
          <p:cNvSpPr/>
          <p:nvPr/>
        </p:nvSpPr>
        <p:spPr>
          <a:xfrm>
            <a:off x="6220242" y="3580391"/>
            <a:ext cx="3207825" cy="1591654"/>
          </a:xfrm>
          <a:prstGeom prst="rect">
            <a:avLst/>
          </a:prstGeom>
        </p:spPr>
        <p:txBody>
          <a:bodyPr wrap="square">
            <a:spAutoFit/>
          </a:bodyPr>
          <a:lstStyle/>
          <a:p>
            <a:pPr marL="134397" marR="0" lvl="0" indent="-133197" algn="l" defTabSz="914400" rtl="0" eaLnBrk="1" fontAlgn="auto" latinLnBrk="0" hangingPunct="1">
              <a:lnSpc>
                <a:spcPct val="90000"/>
              </a:lnSpc>
              <a:spcBef>
                <a:spcPts val="300"/>
              </a:spcBef>
              <a:spcAft>
                <a:spcPts val="0"/>
              </a:spcAft>
              <a:buClrTx/>
              <a:buSzTx/>
              <a:buFont typeface="Arial"/>
              <a:buChar char="•"/>
              <a:tabLst/>
              <a:defRPr/>
            </a:pPr>
            <a:r>
              <a:rPr kumimoji="0" lang="en-US" sz="1467" b="0" i="0" u="none" strike="noStrike" kern="1200" cap="none" spc="0" normalizeH="0" baseline="0" noProof="0" dirty="0">
                <a:ln>
                  <a:noFill/>
                </a:ln>
                <a:solidFill>
                  <a:srgbClr val="262626"/>
                </a:solidFill>
                <a:effectLst/>
                <a:uLnTx/>
                <a:uFillTx/>
                <a:latin typeface="Arial"/>
                <a:ea typeface="+mn-ea"/>
                <a:cs typeface="Arial"/>
              </a:rPr>
              <a:t>Administer, budget &amp; plan: </a:t>
            </a:r>
            <a:br>
              <a:rPr kumimoji="0" lang="en-US" sz="1467" b="0" i="0" u="none" strike="noStrike" kern="1200" cap="none" spc="0" normalizeH="0" baseline="0" noProof="0" dirty="0">
                <a:ln>
                  <a:noFill/>
                </a:ln>
                <a:solidFill>
                  <a:srgbClr val="262626"/>
                </a:solidFill>
                <a:effectLst/>
                <a:uLnTx/>
                <a:uFillTx/>
                <a:latin typeface="Arial"/>
                <a:ea typeface="+mn-ea"/>
                <a:cs typeface="Arial"/>
              </a:rPr>
            </a:br>
            <a:r>
              <a:rPr kumimoji="0" lang="en-US" sz="1467" b="1" i="0" u="none" strike="noStrike" kern="1200" cap="none" spc="0" normalizeH="0" baseline="0" noProof="0" dirty="0">
                <a:ln>
                  <a:noFill/>
                </a:ln>
                <a:solidFill>
                  <a:srgbClr val="262626"/>
                </a:solidFill>
                <a:effectLst/>
                <a:uLnTx/>
                <a:uFillTx/>
                <a:latin typeface="Arial"/>
                <a:ea typeface="+mn-ea"/>
                <a:cs typeface="Arial"/>
              </a:rPr>
              <a:t>priority to basic needs</a:t>
            </a:r>
          </a:p>
          <a:p>
            <a:pPr marL="134397" marR="0" lvl="0" indent="-133197" algn="l" defTabSz="914400" rtl="0" eaLnBrk="1" fontAlgn="auto" latinLnBrk="0" hangingPunct="1">
              <a:lnSpc>
                <a:spcPct val="90000"/>
              </a:lnSpc>
              <a:spcBef>
                <a:spcPts val="300"/>
              </a:spcBef>
              <a:spcAft>
                <a:spcPts val="0"/>
              </a:spcAft>
              <a:buClrTx/>
              <a:buSzTx/>
              <a:buFont typeface="Arial"/>
              <a:buChar char="•"/>
              <a:tabLst/>
              <a:defRPr/>
            </a:pPr>
            <a:r>
              <a:rPr kumimoji="0" lang="en-US" sz="1467" b="0" i="0" u="none" strike="noStrike" kern="1200" cap="none" spc="0" normalizeH="0" baseline="0" noProof="0" dirty="0">
                <a:ln>
                  <a:noFill/>
                </a:ln>
                <a:solidFill>
                  <a:srgbClr val="262626"/>
                </a:solidFill>
                <a:effectLst/>
                <a:uLnTx/>
                <a:uFillTx/>
                <a:latin typeface="Arial"/>
                <a:ea typeface="+mn-ea"/>
                <a:cs typeface="Arial"/>
              </a:rPr>
              <a:t>Promote  </a:t>
            </a:r>
            <a:r>
              <a:rPr kumimoji="0" lang="en-US" sz="1467" b="1" i="0" u="none" strike="noStrike" kern="1200" cap="none" spc="0" normalizeH="0" baseline="0" noProof="0" dirty="0">
                <a:ln>
                  <a:noFill/>
                </a:ln>
                <a:solidFill>
                  <a:srgbClr val="262626"/>
                </a:solidFill>
                <a:effectLst/>
                <a:uLnTx/>
                <a:uFillTx/>
                <a:latin typeface="Arial"/>
                <a:ea typeface="+mn-ea"/>
                <a:cs typeface="Arial"/>
              </a:rPr>
              <a:t>social &amp; economic development </a:t>
            </a:r>
            <a:r>
              <a:rPr kumimoji="0" lang="en-US" sz="1467" b="0" i="0" u="none" strike="noStrike" kern="1200" cap="none" spc="0" normalizeH="0" baseline="0" noProof="0" dirty="0">
                <a:ln>
                  <a:noFill/>
                </a:ln>
                <a:solidFill>
                  <a:srgbClr val="262626"/>
                </a:solidFill>
                <a:effectLst/>
                <a:uLnTx/>
                <a:uFillTx/>
                <a:latin typeface="Arial"/>
                <a:ea typeface="+mn-ea"/>
                <a:cs typeface="Arial"/>
              </a:rPr>
              <a:t>of community</a:t>
            </a:r>
          </a:p>
          <a:p>
            <a:pPr marL="134397" marR="0" lvl="0" indent="-133197" algn="l" defTabSz="914400" rtl="0" eaLnBrk="1" fontAlgn="auto" latinLnBrk="0" hangingPunct="1">
              <a:lnSpc>
                <a:spcPct val="90000"/>
              </a:lnSpc>
              <a:spcBef>
                <a:spcPts val="300"/>
              </a:spcBef>
              <a:spcAft>
                <a:spcPts val="0"/>
              </a:spcAft>
              <a:buClrTx/>
              <a:buSzTx/>
              <a:buFont typeface="Arial"/>
              <a:buChar char="•"/>
              <a:tabLst/>
              <a:defRPr/>
            </a:pPr>
            <a:r>
              <a:rPr kumimoji="0" lang="en-US" sz="1467" b="1" i="0" u="none" strike="noStrike" kern="1200" cap="none" spc="0" normalizeH="0" baseline="0" noProof="0" dirty="0">
                <a:ln>
                  <a:noFill/>
                </a:ln>
                <a:solidFill>
                  <a:srgbClr val="262626"/>
                </a:solidFill>
                <a:effectLst/>
                <a:uLnTx/>
                <a:uFillTx/>
                <a:latin typeface="Arial"/>
                <a:ea typeface="+mn-ea"/>
                <a:cs typeface="Arial"/>
              </a:rPr>
              <a:t>Participate</a:t>
            </a:r>
            <a:r>
              <a:rPr kumimoji="0" lang="en-US" sz="1467" b="0" i="0" u="none" strike="noStrike" kern="1200" cap="none" spc="0" normalizeH="0" baseline="0" noProof="0" dirty="0">
                <a:ln>
                  <a:noFill/>
                </a:ln>
                <a:solidFill>
                  <a:srgbClr val="262626"/>
                </a:solidFill>
                <a:effectLst/>
                <a:uLnTx/>
                <a:uFillTx/>
                <a:latin typeface="Arial"/>
                <a:ea typeface="+mn-ea"/>
                <a:cs typeface="Arial"/>
              </a:rPr>
              <a:t> in national and provincial development </a:t>
            </a:r>
            <a:r>
              <a:rPr kumimoji="0" lang="en-US" sz="1467" b="0" i="0" u="none" strike="noStrike" kern="1200" cap="none" spc="0" normalizeH="0" baseline="0" noProof="0" dirty="0" err="1">
                <a:ln>
                  <a:noFill/>
                </a:ln>
                <a:solidFill>
                  <a:srgbClr val="262626"/>
                </a:solidFill>
                <a:effectLst/>
                <a:uLnTx/>
                <a:uFillTx/>
                <a:latin typeface="Arial"/>
                <a:ea typeface="+mn-ea"/>
                <a:cs typeface="Arial"/>
              </a:rPr>
              <a:t>programmes</a:t>
            </a:r>
            <a:endParaRPr kumimoji="0" lang="en-US" sz="1467" b="0" i="0" u="none" strike="noStrike" kern="1200" cap="none" spc="0" normalizeH="0" baseline="0" noProof="0">
              <a:ln>
                <a:noFill/>
              </a:ln>
              <a:solidFill>
                <a:srgbClr val="262626"/>
              </a:solidFill>
              <a:effectLst/>
              <a:uLnTx/>
              <a:uFillTx/>
              <a:latin typeface="Arial"/>
              <a:ea typeface="+mn-ea"/>
              <a:cs typeface="Arial"/>
            </a:endParaRPr>
          </a:p>
        </p:txBody>
      </p:sp>
      <p:cxnSp>
        <p:nvCxnSpPr>
          <p:cNvPr id="27" name="Straight Connector 26">
            <a:extLst>
              <a:ext uri="{FF2B5EF4-FFF2-40B4-BE49-F238E27FC236}">
                <a16:creationId xmlns:a16="http://schemas.microsoft.com/office/drawing/2014/main" id="{AEDA238D-2956-7D47-822C-9341553F9B4C}"/>
              </a:ext>
            </a:extLst>
          </p:cNvPr>
          <p:cNvCxnSpPr>
            <a:cxnSpLocks/>
          </p:cNvCxnSpPr>
          <p:nvPr/>
        </p:nvCxnSpPr>
        <p:spPr>
          <a:xfrm>
            <a:off x="9066629" y="1971616"/>
            <a:ext cx="0" cy="3674889"/>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2C7C3FC5-ECDA-1545-B462-79F86B2BC8FD}"/>
              </a:ext>
            </a:extLst>
          </p:cNvPr>
          <p:cNvSpPr/>
          <p:nvPr/>
        </p:nvSpPr>
        <p:spPr>
          <a:xfrm>
            <a:off x="9975561" y="1751340"/>
            <a:ext cx="900835" cy="900835"/>
          </a:xfrm>
          <a:prstGeom prst="ellipse">
            <a:avLst/>
          </a:prstGeom>
          <a:solidFill>
            <a:schemeClr val="accent2">
              <a:alpha val="80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0" name="Straight Connector 29">
            <a:extLst>
              <a:ext uri="{FF2B5EF4-FFF2-40B4-BE49-F238E27FC236}">
                <a16:creationId xmlns:a16="http://schemas.microsoft.com/office/drawing/2014/main" id="{E73F2163-4E29-BC46-8D72-F5EA21AF9F59}"/>
              </a:ext>
            </a:extLst>
          </p:cNvPr>
          <p:cNvCxnSpPr>
            <a:cxnSpLocks/>
          </p:cNvCxnSpPr>
          <p:nvPr/>
        </p:nvCxnSpPr>
        <p:spPr>
          <a:xfrm>
            <a:off x="3303080" y="1832621"/>
            <a:ext cx="0" cy="3674889"/>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72685" y="2196631"/>
            <a:ext cx="2972463" cy="321370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267"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Gill Sans"/>
                <a:cs typeface="Arial" panose="020B0604020202020204" pitchFamily="34" charset="0"/>
              </a:rPr>
              <a:t>“The 1</a:t>
            </a:r>
            <a:r>
              <a:rPr kumimoji="0" lang="en-GB" sz="2267" b="0" i="1" u="none" strike="noStrike" kern="1200" cap="none" spc="0" normalizeH="0" baseline="30000" noProof="0">
                <a:ln>
                  <a:noFill/>
                </a:ln>
                <a:solidFill>
                  <a:prstClr val="black">
                    <a:lumMod val="85000"/>
                    <a:lumOff val="15000"/>
                  </a:prstClr>
                </a:solidFill>
                <a:effectLst/>
                <a:uLnTx/>
                <a:uFillTx/>
                <a:latin typeface="Arial" panose="020B0604020202020204" pitchFamily="34" charset="0"/>
                <a:ea typeface="Gill Sans"/>
                <a:cs typeface="Arial" panose="020B0604020202020204" pitchFamily="34" charset="0"/>
              </a:rPr>
              <a:t>st</a:t>
            </a:r>
            <a:r>
              <a:rPr kumimoji="0" lang="en-GB" sz="2267" b="0" i="1"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Gill Sans"/>
                <a:cs typeface="Arial" panose="020B0604020202020204" pitchFamily="34" charset="0"/>
              </a:rPr>
              <a:t> priority is meeting basic needs of people, jobs, land, housing, water, electricity, telecoms, transport, clean &amp; healthy environment, nutrition, healthcare and social welfare”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67"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Gill Sans"/>
                <a:cs typeface="Arial" panose="020B0604020202020204" pitchFamily="34" charset="0"/>
              </a:rPr>
              <a:t>RDP</a:t>
            </a:r>
            <a:r>
              <a:rPr kumimoji="0" lang="en-GB" sz="2133"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Gill Sans"/>
                <a:cs typeface="Arial" panose="020B0604020202020204" pitchFamily="34" charset="0"/>
              </a:rPr>
              <a:t> </a:t>
            </a:r>
            <a:endParaRPr kumimoji="0" lang="en-US" sz="2133"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Gill Sans"/>
              <a:cs typeface="Arial" panose="020B0604020202020204" pitchFamily="34" charset="0"/>
            </a:endParaRPr>
          </a:p>
        </p:txBody>
      </p:sp>
      <p:sp>
        <p:nvSpPr>
          <p:cNvPr id="34" name="TextBox 33">
            <a:extLst>
              <a:ext uri="{FF2B5EF4-FFF2-40B4-BE49-F238E27FC236}">
                <a16:creationId xmlns:a16="http://schemas.microsoft.com/office/drawing/2014/main" id="{6D1D1720-D575-B24E-82B0-2E0394695874}"/>
              </a:ext>
            </a:extLst>
          </p:cNvPr>
          <p:cNvSpPr txBox="1"/>
          <p:nvPr/>
        </p:nvSpPr>
        <p:spPr>
          <a:xfrm>
            <a:off x="9107270" y="1439523"/>
            <a:ext cx="2643156" cy="430887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95959"/>
              </a:solidFill>
              <a:effectLst/>
              <a:uLnTx/>
              <a:uFillTx/>
              <a:latin typeface="Arial"/>
              <a:ea typeface="Gill Sans"/>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lumMod val="95000"/>
                    <a:lumOff val="5000"/>
                  </a:prstClr>
                </a:solidFill>
                <a:effectLst/>
                <a:uLnTx/>
                <a:uFillTx/>
                <a:latin typeface="Arial Narrow" panose="020B0604020202020204" pitchFamily="34" charset="0"/>
                <a:ea typeface="MS PGothic" panose="020B0600070205080204" pitchFamily="34" charset="-128"/>
                <a:cs typeface="Arial Narrow" panose="020B0604020202020204" pitchFamily="34" charset="0"/>
              </a:rPr>
              <a:t>Section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lumMod val="95000"/>
                    <a:lumOff val="5000"/>
                  </a:prstClr>
                </a:solidFill>
                <a:effectLst/>
                <a:uLnTx/>
                <a:uFillTx/>
                <a:latin typeface="Arial"/>
                <a:ea typeface="MS PGothic" panose="020B0600070205080204" pitchFamily="34" charset="-128"/>
                <a:cs typeface="+mn-cs"/>
              </a:rPr>
              <a:t>154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national government and provincial governments</a:t>
            </a:r>
            <a:r>
              <a:rPr kumimoji="0" lang="en-ZA" sz="147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by legislative and other measures, must support and strengthen the capacity of municipalities to manage their own affairs, to exercise their powers and to perform their functions.</a:t>
            </a:r>
            <a:br>
              <a:rPr kumimoji="0" lang="en-ZA" sz="147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en-ZA" sz="147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BF1A064C-E475-814F-B7A9-FE86ADEB2593}"/>
              </a:ext>
            </a:extLst>
          </p:cNvPr>
          <p:cNvSpPr txBox="1"/>
          <p:nvPr/>
        </p:nvSpPr>
        <p:spPr>
          <a:xfrm>
            <a:off x="5871898" y="1487087"/>
            <a:ext cx="3492611" cy="2089803"/>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95959"/>
              </a:solidFill>
              <a:effectLst/>
              <a:uLnTx/>
              <a:uFillTx/>
              <a:latin typeface="Arial"/>
              <a:ea typeface="Gill Sans"/>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lumMod val="95000"/>
                    <a:lumOff val="5000"/>
                  </a:prstClr>
                </a:solidFill>
                <a:effectLst/>
                <a:uLnTx/>
                <a:uFillTx/>
                <a:latin typeface="Arial Narrow" panose="020B0604020202020204" pitchFamily="34" charset="0"/>
                <a:ea typeface="MS PGothic" panose="020B0600070205080204" pitchFamily="34" charset="-128"/>
                <a:cs typeface="Arial Narrow" panose="020B0604020202020204" pitchFamily="34" charset="0"/>
              </a:rPr>
              <a:t>Section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8000" b="1" i="0" u="none" strike="noStrike" kern="1200" cap="none" spc="0" normalizeH="0" baseline="0" noProof="0">
                <a:ln>
                  <a:noFill/>
                </a:ln>
                <a:solidFill>
                  <a:srgbClr val="262626"/>
                </a:solidFill>
                <a:effectLst/>
                <a:uLnTx/>
                <a:uFillTx/>
                <a:latin typeface="Arial"/>
                <a:ea typeface="MS PGothic" panose="020B0600070205080204" pitchFamily="34" charset="-128"/>
                <a:cs typeface="+mn-cs"/>
              </a:rPr>
              <a:t>153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62626"/>
                </a:solidFill>
                <a:effectLst/>
                <a:uLnTx/>
                <a:uFillTx/>
                <a:latin typeface="Arial" panose="020B0604020202020204" pitchFamily="34" charset="0"/>
                <a:ea typeface="Gill Sans"/>
                <a:cs typeface="Arial" panose="020B0604020202020204" pitchFamily="34" charset="0"/>
              </a:rPr>
              <a:t>Developmental </a:t>
            </a:r>
            <a:br>
              <a:rPr kumimoji="0" lang="en-US" sz="1800" b="1" i="0" u="none" strike="noStrike" kern="1200" cap="none" spc="0" normalizeH="0" baseline="0" noProof="0">
                <a:ln>
                  <a:noFill/>
                </a:ln>
                <a:solidFill>
                  <a:srgbClr val="262626"/>
                </a:solidFill>
                <a:effectLst/>
                <a:uLnTx/>
                <a:uFillTx/>
                <a:latin typeface="Arial" panose="020B0604020202020204" pitchFamily="34" charset="0"/>
                <a:ea typeface="Gill Sans"/>
                <a:cs typeface="Arial" panose="020B0604020202020204" pitchFamily="34" charset="0"/>
              </a:rPr>
            </a:br>
            <a:r>
              <a:rPr kumimoji="0" lang="en-US" sz="1800" b="1" i="0" u="none" strike="noStrike" kern="1200" cap="none" spc="0" normalizeH="0" baseline="0" noProof="0">
                <a:ln>
                  <a:noFill/>
                </a:ln>
                <a:solidFill>
                  <a:srgbClr val="262626"/>
                </a:solidFill>
                <a:effectLst/>
                <a:uLnTx/>
                <a:uFillTx/>
                <a:latin typeface="Arial" panose="020B0604020202020204" pitchFamily="34" charset="0"/>
                <a:ea typeface="Gill Sans"/>
                <a:cs typeface="Arial" panose="020B0604020202020204" pitchFamily="34" charset="0"/>
              </a:rPr>
              <a:t>duties of </a:t>
            </a:r>
            <a:br>
              <a:rPr kumimoji="0" lang="en-US" sz="1800" b="1" i="0" u="none" strike="noStrike" kern="1200" cap="none" spc="0" normalizeH="0" baseline="0" noProof="0">
                <a:ln>
                  <a:noFill/>
                </a:ln>
                <a:solidFill>
                  <a:srgbClr val="262626"/>
                </a:solidFill>
                <a:effectLst/>
                <a:uLnTx/>
                <a:uFillTx/>
                <a:latin typeface="Arial" panose="020B0604020202020204" pitchFamily="34" charset="0"/>
                <a:ea typeface="Gill Sans"/>
                <a:cs typeface="Arial" panose="020B0604020202020204" pitchFamily="34" charset="0"/>
              </a:rPr>
            </a:br>
            <a:r>
              <a:rPr kumimoji="0" lang="en-US" sz="1800" b="1" i="0" u="none" strike="noStrike" kern="1200" cap="none" spc="0" normalizeH="0" baseline="0" noProof="0">
                <a:ln>
                  <a:noFill/>
                </a:ln>
                <a:solidFill>
                  <a:srgbClr val="262626"/>
                </a:solidFill>
                <a:effectLst/>
                <a:uLnTx/>
                <a:uFillTx/>
                <a:latin typeface="Arial" panose="020B0604020202020204" pitchFamily="34" charset="0"/>
                <a:ea typeface="Gill Sans"/>
                <a:cs typeface="Arial" panose="020B0604020202020204" pitchFamily="34" charset="0"/>
              </a:rPr>
              <a:t>municipalities</a:t>
            </a:r>
          </a:p>
        </p:txBody>
      </p:sp>
      <p:sp>
        <p:nvSpPr>
          <p:cNvPr id="37" name="TextBox 36">
            <a:extLst>
              <a:ext uri="{FF2B5EF4-FFF2-40B4-BE49-F238E27FC236}">
                <a16:creationId xmlns:a16="http://schemas.microsoft.com/office/drawing/2014/main" id="{93DC3165-063F-0B4B-9C3D-C35200E276B1}"/>
              </a:ext>
            </a:extLst>
          </p:cNvPr>
          <p:cNvSpPr txBox="1"/>
          <p:nvPr/>
        </p:nvSpPr>
        <p:spPr>
          <a:xfrm>
            <a:off x="3483304" y="1456834"/>
            <a:ext cx="2401779" cy="238834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95959"/>
              </a:solidFill>
              <a:effectLst/>
              <a:uLnTx/>
              <a:uFillTx/>
              <a:latin typeface="Arial"/>
              <a:ea typeface="Gill Sans"/>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95000"/>
                    <a:lumOff val="5000"/>
                  </a:prstClr>
                </a:solidFill>
                <a:effectLst/>
                <a:uLnTx/>
                <a:uFillTx/>
                <a:latin typeface="Arial Narrow" panose="020B0604020202020204" pitchFamily="34" charset="0"/>
                <a:ea typeface="MS PGothic" panose="020B0600070205080204" pitchFamily="34" charset="-128"/>
                <a:cs typeface="Arial Narrow" panose="020B0604020202020204" pitchFamily="34" charset="0"/>
              </a:rPr>
              <a:t>Section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262626"/>
                </a:solidFill>
                <a:effectLst/>
                <a:uLnTx/>
                <a:uFillTx/>
                <a:latin typeface="Arial"/>
                <a:ea typeface="MS PGothic" panose="020B0600070205080204" pitchFamily="34" charset="-128"/>
                <a:cs typeface="+mn-cs"/>
              </a:rPr>
              <a:t>152</a:t>
            </a:r>
            <a:r>
              <a:rPr kumimoji="0" lang="en-GB" sz="7500" b="1" i="0" u="none" strike="noStrike" kern="1200" cap="none" spc="0" normalizeH="0" baseline="0" noProof="0" dirty="0">
                <a:ln>
                  <a:noFill/>
                </a:ln>
                <a:solidFill>
                  <a:srgbClr val="262626"/>
                </a:solidFill>
                <a:effectLst/>
                <a:uLnTx/>
                <a:uFillTx/>
                <a:latin typeface="Arial Narrow" panose="020B0604020202020204" pitchFamily="34" charset="0"/>
                <a:ea typeface="MS PGothic" panose="020B0600070205080204" pitchFamily="34" charset="-128"/>
                <a:cs typeface="Arial Narrow" panose="020B0604020202020204" pitchFamily="34" charset="0"/>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62626"/>
                </a:solidFill>
                <a:effectLst/>
                <a:uLnTx/>
                <a:uFillTx/>
                <a:latin typeface="Arial"/>
                <a:ea typeface="Gill Sans"/>
                <a:cs typeface="+mn-cs"/>
              </a:rPr>
              <a:t>Provide democratic </a:t>
            </a:r>
            <a:br>
              <a:rPr kumimoji="0" lang="en-GB" sz="1800" b="1" i="0" u="none" strike="noStrike" kern="1200" cap="none" spc="0" normalizeH="0" baseline="0" noProof="0" dirty="0">
                <a:ln>
                  <a:noFill/>
                </a:ln>
                <a:solidFill>
                  <a:srgbClr val="262626"/>
                </a:solidFill>
                <a:effectLst/>
                <a:uLnTx/>
                <a:uFillTx/>
                <a:latin typeface="Arial"/>
                <a:ea typeface="Gill Sans"/>
                <a:cs typeface="+mn-cs"/>
              </a:rPr>
            </a:br>
            <a:r>
              <a:rPr kumimoji="0" lang="en-GB" sz="1800" b="1" i="0" u="none" strike="noStrike" kern="1200" cap="none" spc="0" normalizeH="0" baseline="0" noProof="0" dirty="0">
                <a:ln>
                  <a:noFill/>
                </a:ln>
                <a:solidFill>
                  <a:srgbClr val="262626"/>
                </a:solidFill>
                <a:effectLst/>
                <a:uLnTx/>
                <a:uFillTx/>
                <a:latin typeface="Arial"/>
                <a:ea typeface="Gill Sans"/>
                <a:cs typeface="+mn-cs"/>
              </a:rPr>
              <a:t>&amp; accountable </a:t>
            </a:r>
            <a:r>
              <a:rPr kumimoji="0" lang="en-GB" sz="1800" b="1" i="0" u="none" strike="noStrike" kern="1200" cap="none" spc="0" normalizeH="0" baseline="0" noProof="0" dirty="0">
                <a:ln>
                  <a:noFill/>
                </a:ln>
                <a:solidFill>
                  <a:srgbClr val="262626"/>
                </a:solidFill>
                <a:effectLst/>
                <a:uLnTx/>
                <a:uFillTx/>
                <a:latin typeface="Arial" panose="020B0604020202020204" pitchFamily="34" charset="0"/>
                <a:ea typeface="Gill Sans"/>
                <a:cs typeface="Arial" panose="020B0604020202020204" pitchFamily="34" charset="0"/>
              </a:rPr>
              <a:t>government</a:t>
            </a:r>
            <a:r>
              <a:rPr kumimoji="0" lang="en-GB" sz="1800" b="1" i="0" u="none" strike="noStrike" kern="1200" cap="none" spc="0" normalizeH="0" baseline="0" noProof="0" dirty="0">
                <a:ln>
                  <a:noFill/>
                </a:ln>
                <a:solidFill>
                  <a:srgbClr val="262626"/>
                </a:solidFill>
                <a:effectLst/>
                <a:uLnTx/>
                <a:uFillTx/>
                <a:latin typeface="Arial"/>
                <a:ea typeface="Gill Sans"/>
                <a:cs typeface="+mn-cs"/>
              </a:rPr>
              <a:t> for local communities</a:t>
            </a:r>
            <a:endParaRPr kumimoji="0" lang="en-US" sz="1800" b="1" i="0" u="none" strike="noStrike" kern="1200" cap="none" spc="0" normalizeH="0" baseline="0" noProof="0" dirty="0">
              <a:ln>
                <a:noFill/>
              </a:ln>
              <a:solidFill>
                <a:srgbClr val="262626"/>
              </a:solidFill>
              <a:effectLst/>
              <a:uLnTx/>
              <a:uFillTx/>
              <a:latin typeface="Arial"/>
              <a:ea typeface="Gill Sans"/>
              <a:cs typeface="+mn-cs"/>
            </a:endParaRPr>
          </a:p>
        </p:txBody>
      </p:sp>
    </p:spTree>
    <p:extLst>
      <p:ext uri="{BB962C8B-B14F-4D97-AF65-F5344CB8AC3E}">
        <p14:creationId xmlns:p14="http://schemas.microsoft.com/office/powerpoint/2010/main" val="115536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F8C830-57F6-48A4-9AA9-5988D4D8FDED}"/>
              </a:ext>
            </a:extLst>
          </p:cNvPr>
          <p:cNvGrpSpPr/>
          <p:nvPr/>
        </p:nvGrpSpPr>
        <p:grpSpPr>
          <a:xfrm>
            <a:off x="923512" y="1979145"/>
            <a:ext cx="10914533" cy="4145714"/>
            <a:chOff x="1037311" y="3372514"/>
            <a:chExt cx="21829066" cy="8291428"/>
          </a:xfrm>
        </p:grpSpPr>
        <p:sp>
          <p:nvSpPr>
            <p:cNvPr id="3" name="Oval 2">
              <a:extLst>
                <a:ext uri="{FF2B5EF4-FFF2-40B4-BE49-F238E27FC236}">
                  <a16:creationId xmlns:a16="http://schemas.microsoft.com/office/drawing/2014/main" id="{83A5A2D4-74C2-4EFC-867B-ED671E0CD5C1}"/>
                </a:ext>
              </a:extLst>
            </p:cNvPr>
            <p:cNvSpPr/>
            <p:nvPr/>
          </p:nvSpPr>
          <p:spPr>
            <a:xfrm>
              <a:off x="18893172" y="5531626"/>
              <a:ext cx="3973205" cy="39732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4" name="Arrow: Chevron 2">
              <a:extLst>
                <a:ext uri="{FF2B5EF4-FFF2-40B4-BE49-F238E27FC236}">
                  <a16:creationId xmlns:a16="http://schemas.microsoft.com/office/drawing/2014/main" id="{D5636355-CAB2-47D0-AD2A-654F7038C46C}"/>
                </a:ext>
              </a:extLst>
            </p:cNvPr>
            <p:cNvSpPr/>
            <p:nvPr/>
          </p:nvSpPr>
          <p:spPr>
            <a:xfrm>
              <a:off x="1927642" y="6819910"/>
              <a:ext cx="3754044" cy="139663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5" name="Arrow: Chevron 3">
              <a:extLst>
                <a:ext uri="{FF2B5EF4-FFF2-40B4-BE49-F238E27FC236}">
                  <a16:creationId xmlns:a16="http://schemas.microsoft.com/office/drawing/2014/main" id="{AC8AC8AB-1F5C-424D-A47A-8621921BE797}"/>
                </a:ext>
              </a:extLst>
            </p:cNvPr>
            <p:cNvSpPr/>
            <p:nvPr/>
          </p:nvSpPr>
          <p:spPr>
            <a:xfrm>
              <a:off x="5222983" y="6819910"/>
              <a:ext cx="3754044" cy="139663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6" name="Arrow: Chevron 4">
              <a:extLst>
                <a:ext uri="{FF2B5EF4-FFF2-40B4-BE49-F238E27FC236}">
                  <a16:creationId xmlns:a16="http://schemas.microsoft.com/office/drawing/2014/main" id="{C0AC555B-227A-4899-B945-12171F3BA97C}"/>
                </a:ext>
              </a:extLst>
            </p:cNvPr>
            <p:cNvSpPr/>
            <p:nvPr/>
          </p:nvSpPr>
          <p:spPr>
            <a:xfrm>
              <a:off x="8508627" y="6819910"/>
              <a:ext cx="3754044" cy="139663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7" name="Arrow: Chevron 5">
              <a:extLst>
                <a:ext uri="{FF2B5EF4-FFF2-40B4-BE49-F238E27FC236}">
                  <a16:creationId xmlns:a16="http://schemas.microsoft.com/office/drawing/2014/main" id="{05374016-AC88-405B-9A9E-A375B9B1036E}"/>
                </a:ext>
              </a:extLst>
            </p:cNvPr>
            <p:cNvSpPr/>
            <p:nvPr/>
          </p:nvSpPr>
          <p:spPr>
            <a:xfrm>
              <a:off x="11794270" y="6819910"/>
              <a:ext cx="3754044" cy="139663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8" name="Arrow: Chevron 6">
              <a:extLst>
                <a:ext uri="{FF2B5EF4-FFF2-40B4-BE49-F238E27FC236}">
                  <a16:creationId xmlns:a16="http://schemas.microsoft.com/office/drawing/2014/main" id="{272C977A-F37C-4CCB-9B15-8170B9D8FF36}"/>
                </a:ext>
              </a:extLst>
            </p:cNvPr>
            <p:cNvSpPr/>
            <p:nvPr/>
          </p:nvSpPr>
          <p:spPr>
            <a:xfrm>
              <a:off x="15084203" y="6819910"/>
              <a:ext cx="3754044" cy="1396636"/>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cxnSp>
          <p:nvCxnSpPr>
            <p:cNvPr id="9" name="Straight Connector 8">
              <a:extLst>
                <a:ext uri="{FF2B5EF4-FFF2-40B4-BE49-F238E27FC236}">
                  <a16:creationId xmlns:a16="http://schemas.microsoft.com/office/drawing/2014/main" id="{AAF6292F-5E0E-4C9A-B8B6-04B09BD82F46}"/>
                </a:ext>
              </a:extLst>
            </p:cNvPr>
            <p:cNvCxnSpPr/>
            <p:nvPr/>
          </p:nvCxnSpPr>
          <p:spPr>
            <a:xfrm flipH="1" flipV="1">
              <a:off x="3085993" y="4928104"/>
              <a:ext cx="1714054" cy="1714054"/>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47F82B-1162-4E15-880B-3241C1D70C0D}"/>
                </a:ext>
              </a:extLst>
            </p:cNvPr>
            <p:cNvCxnSpPr>
              <a:cxnSpLocks/>
            </p:cNvCxnSpPr>
            <p:nvPr/>
          </p:nvCxnSpPr>
          <p:spPr>
            <a:xfrm flipH="1">
              <a:off x="3085993" y="8416101"/>
              <a:ext cx="1714054" cy="1714054"/>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6B7D76-E489-4A12-9E7B-D7EBCEC0BB5B}"/>
                </a:ext>
              </a:extLst>
            </p:cNvPr>
            <p:cNvCxnSpPr/>
            <p:nvPr/>
          </p:nvCxnSpPr>
          <p:spPr>
            <a:xfrm flipH="1" flipV="1">
              <a:off x="6567591" y="4917203"/>
              <a:ext cx="1714054" cy="1714054"/>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F3FCD03-EC23-47D1-B72B-B073DBBAA1AA}"/>
                </a:ext>
              </a:extLst>
            </p:cNvPr>
            <p:cNvCxnSpPr>
              <a:cxnSpLocks/>
            </p:cNvCxnSpPr>
            <p:nvPr/>
          </p:nvCxnSpPr>
          <p:spPr>
            <a:xfrm flipH="1">
              <a:off x="6453291" y="8405200"/>
              <a:ext cx="1714054" cy="1714054"/>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2078B0-3679-4DE8-8DD8-5EE2F3ECC575}"/>
                </a:ext>
              </a:extLst>
            </p:cNvPr>
            <p:cNvCxnSpPr/>
            <p:nvPr/>
          </p:nvCxnSpPr>
          <p:spPr>
            <a:xfrm flipH="1" flipV="1">
              <a:off x="9689034" y="4917203"/>
              <a:ext cx="1714054" cy="1714054"/>
            </a:xfrm>
            <a:prstGeom prst="line">
              <a:avLst/>
            </a:prstGeom>
            <a:ln w="1270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035BB2-6577-4748-9D4B-186F66254424}"/>
                </a:ext>
              </a:extLst>
            </p:cNvPr>
            <p:cNvCxnSpPr>
              <a:cxnSpLocks/>
            </p:cNvCxnSpPr>
            <p:nvPr/>
          </p:nvCxnSpPr>
          <p:spPr>
            <a:xfrm flipH="1">
              <a:off x="9734754" y="8405200"/>
              <a:ext cx="1714054" cy="1714054"/>
            </a:xfrm>
            <a:prstGeom prst="line">
              <a:avLst/>
            </a:prstGeom>
            <a:ln w="1270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20F2AD-99B7-4D14-82AA-851C77512E51}"/>
                </a:ext>
              </a:extLst>
            </p:cNvPr>
            <p:cNvCxnSpPr/>
            <p:nvPr/>
          </p:nvCxnSpPr>
          <p:spPr>
            <a:xfrm flipH="1" flipV="1">
              <a:off x="13160934" y="4906301"/>
              <a:ext cx="1714054" cy="1714054"/>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400B95-ECFE-46C9-AFEE-49F30D8DA623}"/>
                </a:ext>
              </a:extLst>
            </p:cNvPr>
            <p:cNvCxnSpPr>
              <a:cxnSpLocks/>
            </p:cNvCxnSpPr>
            <p:nvPr/>
          </p:nvCxnSpPr>
          <p:spPr>
            <a:xfrm flipH="1">
              <a:off x="13069494" y="8394298"/>
              <a:ext cx="1714054" cy="1714054"/>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E3B3F3-E6CB-4F48-9000-69863BBD40E1}"/>
                </a:ext>
              </a:extLst>
            </p:cNvPr>
            <p:cNvCxnSpPr/>
            <p:nvPr/>
          </p:nvCxnSpPr>
          <p:spPr>
            <a:xfrm flipH="1" flipV="1">
              <a:off x="16361257" y="4928104"/>
              <a:ext cx="1714054" cy="1714054"/>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CEB9FC-5180-4443-BD47-19B42D06EEEA}"/>
                </a:ext>
              </a:extLst>
            </p:cNvPr>
            <p:cNvCxnSpPr>
              <a:cxnSpLocks/>
            </p:cNvCxnSpPr>
            <p:nvPr/>
          </p:nvCxnSpPr>
          <p:spPr>
            <a:xfrm flipH="1">
              <a:off x="16338397" y="8416101"/>
              <a:ext cx="1714054" cy="1714054"/>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711E2EA-DDAC-44C5-98B5-F5DBD32A0A0B}"/>
                </a:ext>
              </a:extLst>
            </p:cNvPr>
            <p:cNvSpPr/>
            <p:nvPr/>
          </p:nvSpPr>
          <p:spPr>
            <a:xfrm>
              <a:off x="1545089" y="3372514"/>
              <a:ext cx="1638793" cy="163879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0" name="Oval 19">
              <a:extLst>
                <a:ext uri="{FF2B5EF4-FFF2-40B4-BE49-F238E27FC236}">
                  <a16:creationId xmlns:a16="http://schemas.microsoft.com/office/drawing/2014/main" id="{597E7EF1-0B53-44F9-853F-82D7CBCEFA35}"/>
                </a:ext>
              </a:extLst>
            </p:cNvPr>
            <p:cNvSpPr/>
            <p:nvPr/>
          </p:nvSpPr>
          <p:spPr>
            <a:xfrm>
              <a:off x="1545089" y="10025149"/>
              <a:ext cx="1638793" cy="163879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1" name="Oval 20">
              <a:extLst>
                <a:ext uri="{FF2B5EF4-FFF2-40B4-BE49-F238E27FC236}">
                  <a16:creationId xmlns:a16="http://schemas.microsoft.com/office/drawing/2014/main" id="{EE91DD73-99FE-4B86-9C2E-C2A44DED542B}"/>
                </a:ext>
              </a:extLst>
            </p:cNvPr>
            <p:cNvSpPr/>
            <p:nvPr/>
          </p:nvSpPr>
          <p:spPr>
            <a:xfrm>
              <a:off x="5030924" y="3372514"/>
              <a:ext cx="1638793" cy="163879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2" name="Oval 21">
              <a:extLst>
                <a:ext uri="{FF2B5EF4-FFF2-40B4-BE49-F238E27FC236}">
                  <a16:creationId xmlns:a16="http://schemas.microsoft.com/office/drawing/2014/main" id="{B61A9F3F-C60A-4EE1-87D9-C5445E28C765}"/>
                </a:ext>
              </a:extLst>
            </p:cNvPr>
            <p:cNvSpPr/>
            <p:nvPr/>
          </p:nvSpPr>
          <p:spPr>
            <a:xfrm>
              <a:off x="5030924" y="10025149"/>
              <a:ext cx="1638793" cy="1638793"/>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3" name="Oval 22">
              <a:extLst>
                <a:ext uri="{FF2B5EF4-FFF2-40B4-BE49-F238E27FC236}">
                  <a16:creationId xmlns:a16="http://schemas.microsoft.com/office/drawing/2014/main" id="{04C3E2C3-20F1-44EA-8486-DDD573BC0383}"/>
                </a:ext>
              </a:extLst>
            </p:cNvPr>
            <p:cNvSpPr/>
            <p:nvPr/>
          </p:nvSpPr>
          <p:spPr>
            <a:xfrm>
              <a:off x="8107393" y="3372514"/>
              <a:ext cx="1638793" cy="163879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4" name="Oval 23">
              <a:extLst>
                <a:ext uri="{FF2B5EF4-FFF2-40B4-BE49-F238E27FC236}">
                  <a16:creationId xmlns:a16="http://schemas.microsoft.com/office/drawing/2014/main" id="{B94AAC60-E5D5-407C-A7F3-ED2DE627F21B}"/>
                </a:ext>
              </a:extLst>
            </p:cNvPr>
            <p:cNvSpPr/>
            <p:nvPr/>
          </p:nvSpPr>
          <p:spPr>
            <a:xfrm>
              <a:off x="8107393" y="10025149"/>
              <a:ext cx="1638793" cy="1638793"/>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5" name="Oval 24">
              <a:extLst>
                <a:ext uri="{FF2B5EF4-FFF2-40B4-BE49-F238E27FC236}">
                  <a16:creationId xmlns:a16="http://schemas.microsoft.com/office/drawing/2014/main" id="{91987866-A7C4-4D1F-882B-B76A65639FE7}"/>
                </a:ext>
              </a:extLst>
            </p:cNvPr>
            <p:cNvSpPr/>
            <p:nvPr/>
          </p:nvSpPr>
          <p:spPr>
            <a:xfrm>
              <a:off x="11583529" y="3372514"/>
              <a:ext cx="1638793" cy="1638793"/>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6" name="Oval 25">
              <a:extLst>
                <a:ext uri="{FF2B5EF4-FFF2-40B4-BE49-F238E27FC236}">
                  <a16:creationId xmlns:a16="http://schemas.microsoft.com/office/drawing/2014/main" id="{1EC285DF-6143-4927-A946-02E481AAD8A0}"/>
                </a:ext>
              </a:extLst>
            </p:cNvPr>
            <p:cNvSpPr/>
            <p:nvPr/>
          </p:nvSpPr>
          <p:spPr>
            <a:xfrm>
              <a:off x="11583529" y="10025149"/>
              <a:ext cx="1638793" cy="1638793"/>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7" name="Oval 26">
              <a:extLst>
                <a:ext uri="{FF2B5EF4-FFF2-40B4-BE49-F238E27FC236}">
                  <a16:creationId xmlns:a16="http://schemas.microsoft.com/office/drawing/2014/main" id="{F9858226-5DA7-4044-8CB5-28803630E7E2}"/>
                </a:ext>
              </a:extLst>
            </p:cNvPr>
            <p:cNvSpPr/>
            <p:nvPr/>
          </p:nvSpPr>
          <p:spPr>
            <a:xfrm>
              <a:off x="14799804" y="3372514"/>
              <a:ext cx="1638793" cy="1638793"/>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8" name="Oval 27">
              <a:extLst>
                <a:ext uri="{FF2B5EF4-FFF2-40B4-BE49-F238E27FC236}">
                  <a16:creationId xmlns:a16="http://schemas.microsoft.com/office/drawing/2014/main" id="{313F57B9-16BA-4715-987D-AB2FD2EB04E7}"/>
                </a:ext>
              </a:extLst>
            </p:cNvPr>
            <p:cNvSpPr/>
            <p:nvPr/>
          </p:nvSpPr>
          <p:spPr>
            <a:xfrm>
              <a:off x="14799804" y="10025149"/>
              <a:ext cx="1638793" cy="1638793"/>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white"/>
                </a:solidFill>
                <a:effectLst/>
                <a:uLnTx/>
                <a:uFillTx/>
                <a:latin typeface="Roboto Light" panose="02000000000000000000" pitchFamily="2" charset="0"/>
                <a:ea typeface="+mn-ea"/>
                <a:cs typeface="+mn-cs"/>
              </a:endParaRPr>
            </a:p>
          </p:txBody>
        </p:sp>
        <p:sp>
          <p:nvSpPr>
            <p:cNvPr id="29" name="Freeform 951">
              <a:extLst>
                <a:ext uri="{FF2B5EF4-FFF2-40B4-BE49-F238E27FC236}">
                  <a16:creationId xmlns:a16="http://schemas.microsoft.com/office/drawing/2014/main" id="{B2FF06F7-7569-42EC-B849-C068EAF72099}"/>
                </a:ext>
              </a:extLst>
            </p:cNvPr>
            <p:cNvSpPr>
              <a:spLocks noChangeAspect="1" noChangeArrowheads="1"/>
            </p:cNvSpPr>
            <p:nvPr/>
          </p:nvSpPr>
          <p:spPr bwMode="auto">
            <a:xfrm>
              <a:off x="1898160" y="3719559"/>
              <a:ext cx="921629" cy="931927"/>
            </a:xfrm>
            <a:custGeom>
              <a:avLst/>
              <a:gdLst>
                <a:gd name="T0" fmla="*/ 211062 w 283807"/>
                <a:gd name="T1" fmla="*/ 197749 h 286528"/>
                <a:gd name="T2" fmla="*/ 137491 w 283807"/>
                <a:gd name="T3" fmla="*/ 283435 h 286528"/>
                <a:gd name="T4" fmla="*/ 72574 w 283807"/>
                <a:gd name="T5" fmla="*/ 188998 h 286528"/>
                <a:gd name="T6" fmla="*/ 280936 w 283807"/>
                <a:gd name="T7" fmla="*/ 289778 h 286528"/>
                <a:gd name="T8" fmla="*/ 250491 w 283807"/>
                <a:gd name="T9" fmla="*/ 285010 h 286528"/>
                <a:gd name="T10" fmla="*/ 237238 w 283807"/>
                <a:gd name="T11" fmla="*/ 259344 h 286528"/>
                <a:gd name="T12" fmla="*/ 276638 w 283807"/>
                <a:gd name="T13" fmla="*/ 188580 h 286528"/>
                <a:gd name="T14" fmla="*/ 8655 w 283807"/>
                <a:gd name="T15" fmla="*/ 250543 h 286528"/>
                <a:gd name="T16" fmla="*/ 43636 w 283807"/>
                <a:gd name="T17" fmla="*/ 259344 h 286528"/>
                <a:gd name="T18" fmla="*/ 34981 w 283807"/>
                <a:gd name="T19" fmla="*/ 259344 h 286528"/>
                <a:gd name="T20" fmla="*/ 0 w 283807"/>
                <a:gd name="T21" fmla="*/ 285010 h 286528"/>
                <a:gd name="T22" fmla="*/ 30305 w 283807"/>
                <a:gd name="T23" fmla="*/ 141786 h 286528"/>
                <a:gd name="T24" fmla="*/ 67632 w 283807"/>
                <a:gd name="T25" fmla="*/ 231955 h 286528"/>
                <a:gd name="T26" fmla="*/ 96624 w 283807"/>
                <a:gd name="T27" fmla="*/ 279047 h 286528"/>
                <a:gd name="T28" fmla="*/ 90824 w 283807"/>
                <a:gd name="T29" fmla="*/ 223194 h 286528"/>
                <a:gd name="T30" fmla="*/ 47701 w 283807"/>
                <a:gd name="T31" fmla="*/ 157848 h 286528"/>
                <a:gd name="T32" fmla="*/ 94448 w 283807"/>
                <a:gd name="T33" fmla="*/ 165515 h 286528"/>
                <a:gd name="T34" fmla="*/ 121267 w 283807"/>
                <a:gd name="T35" fmla="*/ 146167 h 286528"/>
                <a:gd name="T36" fmla="*/ 48062 w 283807"/>
                <a:gd name="T37" fmla="*/ 139961 h 286528"/>
                <a:gd name="T38" fmla="*/ 169222 w 283807"/>
                <a:gd name="T39" fmla="*/ 147196 h 286528"/>
                <a:gd name="T40" fmla="*/ 234658 w 283807"/>
                <a:gd name="T41" fmla="*/ 154445 h 286528"/>
                <a:gd name="T42" fmla="*/ 223024 w 283807"/>
                <a:gd name="T43" fmla="*/ 217143 h 286528"/>
                <a:gd name="T44" fmla="*/ 181219 w 283807"/>
                <a:gd name="T45" fmla="*/ 276579 h 286528"/>
                <a:gd name="T46" fmla="*/ 205211 w 283807"/>
                <a:gd name="T47" fmla="*/ 242150 h 286528"/>
                <a:gd name="T48" fmla="*/ 263377 w 283807"/>
                <a:gd name="T49" fmla="*/ 150820 h 286528"/>
                <a:gd name="T50" fmla="*/ 206666 w 283807"/>
                <a:gd name="T51" fmla="*/ 153358 h 286528"/>
                <a:gd name="T52" fmla="*/ 198669 w 283807"/>
                <a:gd name="T53" fmla="*/ 144659 h 286528"/>
                <a:gd name="T54" fmla="*/ 257196 w 283807"/>
                <a:gd name="T55" fmla="*/ 134151 h 286528"/>
                <a:gd name="T56" fmla="*/ 218663 w 283807"/>
                <a:gd name="T57" fmla="*/ 241063 h 286528"/>
                <a:gd name="T58" fmla="*/ 187035 w 283807"/>
                <a:gd name="T59" fmla="*/ 288177 h 286528"/>
                <a:gd name="T60" fmla="*/ 203758 w 283807"/>
                <a:gd name="T61" fmla="*/ 209170 h 286528"/>
                <a:gd name="T62" fmla="*/ 205939 w 283807"/>
                <a:gd name="T63" fmla="*/ 175465 h 286528"/>
                <a:gd name="T64" fmla="*/ 161225 w 283807"/>
                <a:gd name="T65" fmla="*/ 134876 h 286528"/>
                <a:gd name="T66" fmla="*/ 88287 w 283807"/>
                <a:gd name="T67" fmla="*/ 146167 h 286528"/>
                <a:gd name="T68" fmla="*/ 135038 w 283807"/>
                <a:gd name="T69" fmla="*/ 157118 h 286528"/>
                <a:gd name="T70" fmla="*/ 56397 w 283807"/>
                <a:gd name="T71" fmla="*/ 163690 h 286528"/>
                <a:gd name="T72" fmla="*/ 99160 w 283807"/>
                <a:gd name="T73" fmla="*/ 220273 h 286528"/>
                <a:gd name="T74" fmla="*/ 96624 w 283807"/>
                <a:gd name="T75" fmla="*/ 288174 h 286528"/>
                <a:gd name="T76" fmla="*/ 41900 w 283807"/>
                <a:gd name="T77" fmla="*/ 241447 h 286528"/>
                <a:gd name="T78" fmla="*/ 46976 w 283807"/>
                <a:gd name="T79" fmla="*/ 131563 h 286528"/>
                <a:gd name="T80" fmla="*/ 239060 w 283807"/>
                <a:gd name="T81" fmla="*/ 115155 h 286528"/>
                <a:gd name="T82" fmla="*/ 248098 w 283807"/>
                <a:gd name="T83" fmla="*/ 91327 h 286528"/>
                <a:gd name="T84" fmla="*/ 33878 w 283807"/>
                <a:gd name="T85" fmla="*/ 118090 h 286528"/>
                <a:gd name="T86" fmla="*/ 37132 w 283807"/>
                <a:gd name="T87" fmla="*/ 91327 h 286528"/>
                <a:gd name="T88" fmla="*/ 253520 w 283807"/>
                <a:gd name="T89" fmla="*/ 126888 h 286528"/>
                <a:gd name="T90" fmla="*/ 242676 w 283807"/>
                <a:gd name="T91" fmla="*/ 83261 h 286528"/>
                <a:gd name="T92" fmla="*/ 37132 w 283807"/>
                <a:gd name="T93" fmla="*/ 127621 h 286528"/>
                <a:gd name="T94" fmla="*/ 42554 w 283807"/>
                <a:gd name="T95" fmla="*/ 83261 h 286528"/>
                <a:gd name="T96" fmla="*/ 146249 w 283807"/>
                <a:gd name="T97" fmla="*/ 79979 h 286528"/>
                <a:gd name="T98" fmla="*/ 116318 w 283807"/>
                <a:gd name="T99" fmla="*/ 49908 h 286528"/>
                <a:gd name="T100" fmla="*/ 95308 w 283807"/>
                <a:gd name="T101" fmla="*/ 1152 h 286528"/>
                <a:gd name="T102" fmla="*/ 99676 w 283807"/>
                <a:gd name="T103" fmla="*/ 9901 h 286528"/>
                <a:gd name="T104" fmla="*/ 142614 w 283807"/>
                <a:gd name="T105" fmla="*/ 117056 h 286528"/>
                <a:gd name="T106" fmla="*/ 185552 w 283807"/>
                <a:gd name="T107" fmla="*/ 68580 h 286528"/>
                <a:gd name="T108" fmla="*/ 189554 w 283807"/>
                <a:gd name="T109" fmla="*/ 104298 h 286528"/>
                <a:gd name="T110" fmla="*/ 139339 w 283807"/>
                <a:gd name="T111" fmla="*/ 126165 h 286528"/>
                <a:gd name="T112" fmla="*/ 90944 w 283807"/>
                <a:gd name="T113" fmla="*/ 5161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accent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0" name="Freeform 952">
              <a:extLst>
                <a:ext uri="{FF2B5EF4-FFF2-40B4-BE49-F238E27FC236}">
                  <a16:creationId xmlns:a16="http://schemas.microsoft.com/office/drawing/2014/main" id="{E55F9DFF-47D1-47C3-A6A9-763028CA330C}"/>
                </a:ext>
              </a:extLst>
            </p:cNvPr>
            <p:cNvSpPr>
              <a:spLocks noChangeAspect="1" noChangeArrowheads="1"/>
            </p:cNvSpPr>
            <p:nvPr/>
          </p:nvSpPr>
          <p:spPr bwMode="auto">
            <a:xfrm>
              <a:off x="5384832" y="3760413"/>
              <a:ext cx="926777" cy="921626"/>
            </a:xfrm>
            <a:custGeom>
              <a:avLst/>
              <a:gdLst>
                <a:gd name="T0" fmla="*/ 129805 w 285390"/>
                <a:gd name="T1" fmla="*/ 228362 h 283806"/>
                <a:gd name="T2" fmla="*/ 155438 w 285390"/>
                <a:gd name="T3" fmla="*/ 228362 h 283806"/>
                <a:gd name="T4" fmla="*/ 167086 w 285390"/>
                <a:gd name="T5" fmla="*/ 196248 h 283806"/>
                <a:gd name="T6" fmla="*/ 286832 w 285390"/>
                <a:gd name="T7" fmla="*/ 200632 h 283806"/>
                <a:gd name="T8" fmla="*/ 282492 w 285390"/>
                <a:gd name="T9" fmla="*/ 261296 h 283806"/>
                <a:gd name="T10" fmla="*/ 162744 w 285390"/>
                <a:gd name="T11" fmla="*/ 256912 h 283806"/>
                <a:gd name="T12" fmla="*/ 278150 w 285390"/>
                <a:gd name="T13" fmla="*/ 252161 h 283806"/>
                <a:gd name="T14" fmla="*/ 167086 w 285390"/>
                <a:gd name="T15" fmla="*/ 205019 h 283806"/>
                <a:gd name="T16" fmla="*/ 167086 w 285390"/>
                <a:gd name="T17" fmla="*/ 196248 h 283806"/>
                <a:gd name="T18" fmla="*/ 119747 w 285390"/>
                <a:gd name="T19" fmla="*/ 196248 h 283806"/>
                <a:gd name="T20" fmla="*/ 119747 w 285390"/>
                <a:gd name="T21" fmla="*/ 204859 h 283806"/>
                <a:gd name="T22" fmla="*/ 8683 w 285390"/>
                <a:gd name="T23" fmla="*/ 273037 h 283806"/>
                <a:gd name="T24" fmla="*/ 44859 w 285390"/>
                <a:gd name="T25" fmla="*/ 251148 h 283806"/>
                <a:gd name="T26" fmla="*/ 124089 w 285390"/>
                <a:gd name="T27" fmla="*/ 255813 h 283806"/>
                <a:gd name="T28" fmla="*/ 45946 w 285390"/>
                <a:gd name="T29" fmla="*/ 260119 h 283806"/>
                <a:gd name="T30" fmla="*/ 4339 w 285390"/>
                <a:gd name="T31" fmla="*/ 285236 h 283806"/>
                <a:gd name="T32" fmla="*/ 0 w 285390"/>
                <a:gd name="T33" fmla="*/ 280572 h 283806"/>
                <a:gd name="T34" fmla="*/ 4339 w 285390"/>
                <a:gd name="T35" fmla="*/ 196248 h 283806"/>
                <a:gd name="T36" fmla="*/ 129805 w 285390"/>
                <a:gd name="T37" fmla="*/ 130034 h 283806"/>
                <a:gd name="T38" fmla="*/ 155438 w 285390"/>
                <a:gd name="T39" fmla="*/ 130034 h 283806"/>
                <a:gd name="T40" fmla="*/ 167086 w 285390"/>
                <a:gd name="T41" fmla="*/ 97326 h 283806"/>
                <a:gd name="T42" fmla="*/ 286832 w 285390"/>
                <a:gd name="T43" fmla="*/ 101650 h 283806"/>
                <a:gd name="T44" fmla="*/ 284663 w 285390"/>
                <a:gd name="T45" fmla="*/ 185954 h 283806"/>
                <a:gd name="T46" fmla="*/ 280321 w 285390"/>
                <a:gd name="T47" fmla="*/ 185954 h 283806"/>
                <a:gd name="T48" fmla="*/ 167086 w 285390"/>
                <a:gd name="T49" fmla="*/ 161095 h 283806"/>
                <a:gd name="T50" fmla="*/ 167086 w 285390"/>
                <a:gd name="T51" fmla="*/ 152449 h 283806"/>
                <a:gd name="T52" fmla="*/ 244143 w 285390"/>
                <a:gd name="T53" fmla="*/ 153529 h 283806"/>
                <a:gd name="T54" fmla="*/ 278150 w 285390"/>
                <a:gd name="T55" fmla="*/ 105973 h 283806"/>
                <a:gd name="T56" fmla="*/ 162744 w 285390"/>
                <a:gd name="T57" fmla="*/ 101650 h 283806"/>
                <a:gd name="T58" fmla="*/ 4339 w 285390"/>
                <a:gd name="T59" fmla="*/ 97326 h 283806"/>
                <a:gd name="T60" fmla="*/ 124089 w 285390"/>
                <a:gd name="T61" fmla="*/ 101629 h 283806"/>
                <a:gd name="T62" fmla="*/ 8683 w 285390"/>
                <a:gd name="T63" fmla="*/ 105932 h 283806"/>
                <a:gd name="T64" fmla="*/ 119747 w 285390"/>
                <a:gd name="T65" fmla="*/ 152183 h 283806"/>
                <a:gd name="T66" fmla="*/ 119747 w 285390"/>
                <a:gd name="T67" fmla="*/ 160787 h 283806"/>
                <a:gd name="T68" fmla="*/ 0 w 285390"/>
                <a:gd name="T69" fmla="*/ 156844 h 283806"/>
                <a:gd name="T70" fmla="*/ 4339 w 285390"/>
                <a:gd name="T71" fmla="*/ 97326 h 283806"/>
                <a:gd name="T72" fmla="*/ 129805 w 285390"/>
                <a:gd name="T73" fmla="*/ 31342 h 283806"/>
                <a:gd name="T74" fmla="*/ 155438 w 285390"/>
                <a:gd name="T75" fmla="*/ 31342 h 283806"/>
                <a:gd name="T76" fmla="*/ 142621 w 285390"/>
                <a:gd name="T77" fmla="*/ 9573 h 283806"/>
                <a:gd name="T78" fmla="*/ 146894 w 285390"/>
                <a:gd name="T79" fmla="*/ 52750 h 283806"/>
                <a:gd name="T80" fmla="*/ 163983 w 285390"/>
                <a:gd name="T81" fmla="*/ 130034 h 283806"/>
                <a:gd name="T82" fmla="*/ 146894 w 285390"/>
                <a:gd name="T83" fmla="*/ 206954 h 283806"/>
                <a:gd name="T84" fmla="*/ 142621 w 285390"/>
                <a:gd name="T85" fmla="*/ 250131 h 283806"/>
                <a:gd name="T86" fmla="*/ 138349 w 285390"/>
                <a:gd name="T87" fmla="*/ 206954 h 283806"/>
                <a:gd name="T88" fmla="*/ 121260 w 285390"/>
                <a:gd name="T89" fmla="*/ 130034 h 283806"/>
                <a:gd name="T90" fmla="*/ 138349 w 285390"/>
                <a:gd name="T91" fmla="*/ 52750 h 283806"/>
                <a:gd name="T92" fmla="*/ 142621 w 285390"/>
                <a:gd name="T93" fmla="*/ 9573 h 283806"/>
                <a:gd name="T94" fmla="*/ 282492 w 285390"/>
                <a:gd name="T95" fmla="*/ 0 h 283806"/>
                <a:gd name="T96" fmla="*/ 286832 w 285390"/>
                <a:gd name="T97" fmla="*/ 59158 h 283806"/>
                <a:gd name="T98" fmla="*/ 167086 w 285390"/>
                <a:gd name="T99" fmla="*/ 63462 h 283806"/>
                <a:gd name="T100" fmla="*/ 167086 w 285390"/>
                <a:gd name="T101" fmla="*/ 55214 h 283806"/>
                <a:gd name="T102" fmla="*/ 278150 w 285390"/>
                <a:gd name="T103" fmla="*/ 8606 h 283806"/>
                <a:gd name="T104" fmla="*/ 162744 w 285390"/>
                <a:gd name="T105" fmla="*/ 3944 h 283806"/>
                <a:gd name="T106" fmla="*/ 4339 w 285390"/>
                <a:gd name="T107" fmla="*/ 0 h 283806"/>
                <a:gd name="T108" fmla="*/ 124089 w 285390"/>
                <a:gd name="T109" fmla="*/ 3963 h 283806"/>
                <a:gd name="T110" fmla="*/ 8683 w 285390"/>
                <a:gd name="T111" fmla="*/ 8647 h 283806"/>
                <a:gd name="T112" fmla="*/ 42327 w 285390"/>
                <a:gd name="T113" fmla="*/ 55843 h 283806"/>
                <a:gd name="T114" fmla="*/ 119747 w 285390"/>
                <a:gd name="T115" fmla="*/ 55483 h 283806"/>
                <a:gd name="T116" fmla="*/ 119747 w 285390"/>
                <a:gd name="T117" fmla="*/ 63769 h 283806"/>
                <a:gd name="T118" fmla="*/ 6511 w 285390"/>
                <a:gd name="T119" fmla="*/ 88268 h 283806"/>
                <a:gd name="T120" fmla="*/ 2171 w 285390"/>
                <a:gd name="T121" fmla="*/ 88627 h 283806"/>
                <a:gd name="T122" fmla="*/ 0 w 285390"/>
                <a:gd name="T123" fmla="*/ 3963 h 2838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3806">
                  <a:moveTo>
                    <a:pt x="141904" y="214220"/>
                  </a:moveTo>
                  <a:cubicBezTo>
                    <a:pt x="134820" y="214220"/>
                    <a:pt x="129152" y="219996"/>
                    <a:pt x="129152" y="227216"/>
                  </a:cubicBezTo>
                  <a:cubicBezTo>
                    <a:pt x="129152" y="234437"/>
                    <a:pt x="134820" y="240213"/>
                    <a:pt x="141904" y="240213"/>
                  </a:cubicBezTo>
                  <a:cubicBezTo>
                    <a:pt x="148989" y="240213"/>
                    <a:pt x="154656" y="234437"/>
                    <a:pt x="154656" y="227216"/>
                  </a:cubicBezTo>
                  <a:cubicBezTo>
                    <a:pt x="154656" y="219996"/>
                    <a:pt x="148989" y="214220"/>
                    <a:pt x="141904" y="214220"/>
                  </a:cubicBezTo>
                  <a:close/>
                  <a:moveTo>
                    <a:pt x="166245" y="195263"/>
                  </a:moveTo>
                  <a:lnTo>
                    <a:pt x="281071" y="195263"/>
                  </a:lnTo>
                  <a:cubicBezTo>
                    <a:pt x="283231" y="195263"/>
                    <a:pt x="285390" y="197445"/>
                    <a:pt x="285390" y="199626"/>
                  </a:cubicBezTo>
                  <a:lnTo>
                    <a:pt x="285390" y="255623"/>
                  </a:lnTo>
                  <a:cubicBezTo>
                    <a:pt x="285390" y="257805"/>
                    <a:pt x="283231" y="259986"/>
                    <a:pt x="281071" y="259986"/>
                  </a:cubicBezTo>
                  <a:lnTo>
                    <a:pt x="166245" y="259986"/>
                  </a:lnTo>
                  <a:cubicBezTo>
                    <a:pt x="163725" y="259986"/>
                    <a:pt x="161925" y="257805"/>
                    <a:pt x="161925" y="255623"/>
                  </a:cubicBezTo>
                  <a:cubicBezTo>
                    <a:pt x="161925" y="253078"/>
                    <a:pt x="163725" y="250896"/>
                    <a:pt x="166245" y="250896"/>
                  </a:cubicBezTo>
                  <a:lnTo>
                    <a:pt x="276751" y="250896"/>
                  </a:lnTo>
                  <a:lnTo>
                    <a:pt x="276751" y="203990"/>
                  </a:lnTo>
                  <a:lnTo>
                    <a:pt x="166245" y="203990"/>
                  </a:lnTo>
                  <a:cubicBezTo>
                    <a:pt x="163725" y="203990"/>
                    <a:pt x="161925" y="202172"/>
                    <a:pt x="161925" y="199626"/>
                  </a:cubicBezTo>
                  <a:cubicBezTo>
                    <a:pt x="161925" y="197445"/>
                    <a:pt x="163725" y="195263"/>
                    <a:pt x="166245" y="195263"/>
                  </a:cubicBezTo>
                  <a:close/>
                  <a:moveTo>
                    <a:pt x="4319" y="195263"/>
                  </a:moveTo>
                  <a:lnTo>
                    <a:pt x="119145" y="195263"/>
                  </a:lnTo>
                  <a:cubicBezTo>
                    <a:pt x="121666" y="195263"/>
                    <a:pt x="123465" y="197405"/>
                    <a:pt x="123465" y="199547"/>
                  </a:cubicBezTo>
                  <a:cubicBezTo>
                    <a:pt x="123465" y="202047"/>
                    <a:pt x="121666" y="203832"/>
                    <a:pt x="119145" y="203832"/>
                  </a:cubicBezTo>
                  <a:lnTo>
                    <a:pt x="8639" y="203832"/>
                  </a:lnTo>
                  <a:lnTo>
                    <a:pt x="8639" y="271667"/>
                  </a:lnTo>
                  <a:lnTo>
                    <a:pt x="42115" y="250602"/>
                  </a:lnTo>
                  <a:cubicBezTo>
                    <a:pt x="42835" y="250245"/>
                    <a:pt x="43914" y="249888"/>
                    <a:pt x="44634" y="249888"/>
                  </a:cubicBezTo>
                  <a:lnTo>
                    <a:pt x="119145" y="249888"/>
                  </a:lnTo>
                  <a:cubicBezTo>
                    <a:pt x="121666" y="249888"/>
                    <a:pt x="123465" y="252031"/>
                    <a:pt x="123465" y="254530"/>
                  </a:cubicBezTo>
                  <a:cubicBezTo>
                    <a:pt x="123465" y="256672"/>
                    <a:pt x="121666" y="258814"/>
                    <a:pt x="119145" y="258814"/>
                  </a:cubicBezTo>
                  <a:lnTo>
                    <a:pt x="45714" y="258814"/>
                  </a:lnTo>
                  <a:lnTo>
                    <a:pt x="6479" y="283092"/>
                  </a:lnTo>
                  <a:cubicBezTo>
                    <a:pt x="5759" y="283449"/>
                    <a:pt x="5039" y="283806"/>
                    <a:pt x="4319" y="283806"/>
                  </a:cubicBezTo>
                  <a:cubicBezTo>
                    <a:pt x="3599" y="283806"/>
                    <a:pt x="2879" y="283449"/>
                    <a:pt x="2159" y="283092"/>
                  </a:cubicBezTo>
                  <a:cubicBezTo>
                    <a:pt x="720" y="282378"/>
                    <a:pt x="0" y="280950"/>
                    <a:pt x="0" y="279165"/>
                  </a:cubicBezTo>
                  <a:lnTo>
                    <a:pt x="0" y="199547"/>
                  </a:lnTo>
                  <a:cubicBezTo>
                    <a:pt x="0" y="197405"/>
                    <a:pt x="1800" y="195263"/>
                    <a:pt x="4319" y="195263"/>
                  </a:cubicBezTo>
                  <a:close/>
                  <a:moveTo>
                    <a:pt x="141904" y="116385"/>
                  </a:moveTo>
                  <a:cubicBezTo>
                    <a:pt x="134820" y="116385"/>
                    <a:pt x="129152" y="122161"/>
                    <a:pt x="129152" y="129382"/>
                  </a:cubicBezTo>
                  <a:cubicBezTo>
                    <a:pt x="129152" y="136602"/>
                    <a:pt x="134820" y="142378"/>
                    <a:pt x="141904" y="142378"/>
                  </a:cubicBezTo>
                  <a:cubicBezTo>
                    <a:pt x="148989" y="142378"/>
                    <a:pt x="154656" y="136602"/>
                    <a:pt x="154656" y="129382"/>
                  </a:cubicBezTo>
                  <a:cubicBezTo>
                    <a:pt x="154656" y="122161"/>
                    <a:pt x="148989" y="116385"/>
                    <a:pt x="141904" y="116385"/>
                  </a:cubicBezTo>
                  <a:close/>
                  <a:moveTo>
                    <a:pt x="166245" y="96838"/>
                  </a:moveTo>
                  <a:lnTo>
                    <a:pt x="281071" y="96838"/>
                  </a:lnTo>
                  <a:cubicBezTo>
                    <a:pt x="283231" y="96838"/>
                    <a:pt x="285390" y="98630"/>
                    <a:pt x="285390" y="101140"/>
                  </a:cubicBezTo>
                  <a:lnTo>
                    <a:pt x="285390" y="181436"/>
                  </a:lnTo>
                  <a:cubicBezTo>
                    <a:pt x="285390" y="182870"/>
                    <a:pt x="284670" y="184304"/>
                    <a:pt x="283231" y="185021"/>
                  </a:cubicBezTo>
                  <a:cubicBezTo>
                    <a:pt x="282511" y="185380"/>
                    <a:pt x="281791" y="185380"/>
                    <a:pt x="281071" y="185380"/>
                  </a:cubicBezTo>
                  <a:cubicBezTo>
                    <a:pt x="280351" y="185380"/>
                    <a:pt x="279271" y="185380"/>
                    <a:pt x="278911" y="185021"/>
                  </a:cubicBezTo>
                  <a:lnTo>
                    <a:pt x="239676" y="160287"/>
                  </a:lnTo>
                  <a:lnTo>
                    <a:pt x="166245" y="160287"/>
                  </a:lnTo>
                  <a:cubicBezTo>
                    <a:pt x="163725" y="160287"/>
                    <a:pt x="161925" y="158495"/>
                    <a:pt x="161925" y="156344"/>
                  </a:cubicBezTo>
                  <a:cubicBezTo>
                    <a:pt x="161925" y="153834"/>
                    <a:pt x="163725" y="151684"/>
                    <a:pt x="166245" y="151684"/>
                  </a:cubicBezTo>
                  <a:lnTo>
                    <a:pt x="241116" y="151684"/>
                  </a:lnTo>
                  <a:cubicBezTo>
                    <a:pt x="241476" y="151684"/>
                    <a:pt x="242555" y="152042"/>
                    <a:pt x="242915" y="152759"/>
                  </a:cubicBezTo>
                  <a:lnTo>
                    <a:pt x="276751" y="173550"/>
                  </a:lnTo>
                  <a:lnTo>
                    <a:pt x="276751" y="105441"/>
                  </a:lnTo>
                  <a:lnTo>
                    <a:pt x="166245" y="105441"/>
                  </a:lnTo>
                  <a:cubicBezTo>
                    <a:pt x="163725" y="105441"/>
                    <a:pt x="161925" y="103649"/>
                    <a:pt x="161925" y="101140"/>
                  </a:cubicBezTo>
                  <a:cubicBezTo>
                    <a:pt x="161925" y="98630"/>
                    <a:pt x="163725" y="96838"/>
                    <a:pt x="166245" y="96838"/>
                  </a:cubicBezTo>
                  <a:close/>
                  <a:moveTo>
                    <a:pt x="4319" y="96838"/>
                  </a:moveTo>
                  <a:lnTo>
                    <a:pt x="119145" y="96838"/>
                  </a:lnTo>
                  <a:cubicBezTo>
                    <a:pt x="121666" y="96838"/>
                    <a:pt x="123465" y="98622"/>
                    <a:pt x="123465" y="101119"/>
                  </a:cubicBezTo>
                  <a:cubicBezTo>
                    <a:pt x="123465" y="103616"/>
                    <a:pt x="121666" y="105400"/>
                    <a:pt x="119145" y="105400"/>
                  </a:cubicBezTo>
                  <a:lnTo>
                    <a:pt x="8639" y="105400"/>
                  </a:lnTo>
                  <a:lnTo>
                    <a:pt x="8639" y="151420"/>
                  </a:lnTo>
                  <a:lnTo>
                    <a:pt x="119145" y="151420"/>
                  </a:lnTo>
                  <a:cubicBezTo>
                    <a:pt x="121666" y="151420"/>
                    <a:pt x="123465" y="153560"/>
                    <a:pt x="123465" y="156057"/>
                  </a:cubicBezTo>
                  <a:cubicBezTo>
                    <a:pt x="123465" y="158198"/>
                    <a:pt x="121666" y="159981"/>
                    <a:pt x="119145" y="159981"/>
                  </a:cubicBezTo>
                  <a:lnTo>
                    <a:pt x="4319" y="159981"/>
                  </a:lnTo>
                  <a:cubicBezTo>
                    <a:pt x="1800" y="159981"/>
                    <a:pt x="0" y="158198"/>
                    <a:pt x="0" y="156057"/>
                  </a:cubicBezTo>
                  <a:lnTo>
                    <a:pt x="0" y="101119"/>
                  </a:lnTo>
                  <a:cubicBezTo>
                    <a:pt x="0" y="98622"/>
                    <a:pt x="1800" y="96838"/>
                    <a:pt x="4319" y="96838"/>
                  </a:cubicBezTo>
                  <a:close/>
                  <a:moveTo>
                    <a:pt x="141904" y="18550"/>
                  </a:moveTo>
                  <a:cubicBezTo>
                    <a:pt x="134820" y="18550"/>
                    <a:pt x="129152" y="23966"/>
                    <a:pt x="129152" y="31186"/>
                  </a:cubicBezTo>
                  <a:cubicBezTo>
                    <a:pt x="129152" y="38406"/>
                    <a:pt x="134820" y="44182"/>
                    <a:pt x="141904" y="44182"/>
                  </a:cubicBezTo>
                  <a:cubicBezTo>
                    <a:pt x="148989" y="44182"/>
                    <a:pt x="154656" y="38406"/>
                    <a:pt x="154656" y="31186"/>
                  </a:cubicBezTo>
                  <a:cubicBezTo>
                    <a:pt x="154656" y="23966"/>
                    <a:pt x="148989" y="18550"/>
                    <a:pt x="141904" y="18550"/>
                  </a:cubicBezTo>
                  <a:close/>
                  <a:moveTo>
                    <a:pt x="141904" y="9525"/>
                  </a:moveTo>
                  <a:cubicBezTo>
                    <a:pt x="153594" y="9525"/>
                    <a:pt x="163158" y="19272"/>
                    <a:pt x="163158" y="31186"/>
                  </a:cubicBezTo>
                  <a:cubicBezTo>
                    <a:pt x="163158" y="41655"/>
                    <a:pt x="156073" y="50681"/>
                    <a:pt x="146155" y="52486"/>
                  </a:cubicBezTo>
                  <a:lnTo>
                    <a:pt x="146155" y="108082"/>
                  </a:lnTo>
                  <a:cubicBezTo>
                    <a:pt x="156073" y="110248"/>
                    <a:pt x="163158" y="118912"/>
                    <a:pt x="163158" y="129382"/>
                  </a:cubicBezTo>
                  <a:cubicBezTo>
                    <a:pt x="163158" y="139490"/>
                    <a:pt x="156073" y="148154"/>
                    <a:pt x="146155" y="150320"/>
                  </a:cubicBezTo>
                  <a:lnTo>
                    <a:pt x="146155" y="205916"/>
                  </a:lnTo>
                  <a:cubicBezTo>
                    <a:pt x="156073" y="208083"/>
                    <a:pt x="163158" y="216747"/>
                    <a:pt x="163158" y="227216"/>
                  </a:cubicBezTo>
                  <a:cubicBezTo>
                    <a:pt x="163158" y="239130"/>
                    <a:pt x="153594" y="248877"/>
                    <a:pt x="141904" y="248877"/>
                  </a:cubicBezTo>
                  <a:cubicBezTo>
                    <a:pt x="130214" y="248877"/>
                    <a:pt x="120650" y="239130"/>
                    <a:pt x="120650" y="227216"/>
                  </a:cubicBezTo>
                  <a:cubicBezTo>
                    <a:pt x="120650" y="216747"/>
                    <a:pt x="128089" y="208083"/>
                    <a:pt x="137653" y="205916"/>
                  </a:cubicBezTo>
                  <a:lnTo>
                    <a:pt x="137653" y="150320"/>
                  </a:lnTo>
                  <a:cubicBezTo>
                    <a:pt x="128089" y="148154"/>
                    <a:pt x="120650" y="139490"/>
                    <a:pt x="120650" y="129382"/>
                  </a:cubicBezTo>
                  <a:cubicBezTo>
                    <a:pt x="120650" y="118912"/>
                    <a:pt x="128089" y="110248"/>
                    <a:pt x="137653" y="108082"/>
                  </a:cubicBezTo>
                  <a:lnTo>
                    <a:pt x="137653" y="52486"/>
                  </a:lnTo>
                  <a:cubicBezTo>
                    <a:pt x="128089" y="50681"/>
                    <a:pt x="120650" y="41655"/>
                    <a:pt x="120650" y="31186"/>
                  </a:cubicBezTo>
                  <a:cubicBezTo>
                    <a:pt x="120650" y="19272"/>
                    <a:pt x="130214" y="9525"/>
                    <a:pt x="141904" y="9525"/>
                  </a:cubicBezTo>
                  <a:close/>
                  <a:moveTo>
                    <a:pt x="166245" y="0"/>
                  </a:moveTo>
                  <a:lnTo>
                    <a:pt x="281071" y="0"/>
                  </a:lnTo>
                  <a:cubicBezTo>
                    <a:pt x="283231" y="0"/>
                    <a:pt x="285390" y="1784"/>
                    <a:pt x="285390" y="3924"/>
                  </a:cubicBezTo>
                  <a:lnTo>
                    <a:pt x="285390" y="58862"/>
                  </a:lnTo>
                  <a:cubicBezTo>
                    <a:pt x="285390" y="61360"/>
                    <a:pt x="283231" y="63143"/>
                    <a:pt x="281071" y="63143"/>
                  </a:cubicBezTo>
                  <a:lnTo>
                    <a:pt x="166245" y="63143"/>
                  </a:lnTo>
                  <a:cubicBezTo>
                    <a:pt x="163725" y="63143"/>
                    <a:pt x="161925" y="61360"/>
                    <a:pt x="161925" y="58862"/>
                  </a:cubicBezTo>
                  <a:cubicBezTo>
                    <a:pt x="161925" y="56722"/>
                    <a:pt x="163725" y="54938"/>
                    <a:pt x="166245" y="54938"/>
                  </a:cubicBezTo>
                  <a:lnTo>
                    <a:pt x="276751" y="54938"/>
                  </a:lnTo>
                  <a:lnTo>
                    <a:pt x="276751" y="8562"/>
                  </a:lnTo>
                  <a:lnTo>
                    <a:pt x="166245" y="8562"/>
                  </a:lnTo>
                  <a:cubicBezTo>
                    <a:pt x="163725" y="8562"/>
                    <a:pt x="161925" y="6421"/>
                    <a:pt x="161925" y="3924"/>
                  </a:cubicBezTo>
                  <a:cubicBezTo>
                    <a:pt x="161925" y="1784"/>
                    <a:pt x="163725" y="0"/>
                    <a:pt x="166245" y="0"/>
                  </a:cubicBezTo>
                  <a:close/>
                  <a:moveTo>
                    <a:pt x="4319" y="0"/>
                  </a:moveTo>
                  <a:lnTo>
                    <a:pt x="119145" y="0"/>
                  </a:lnTo>
                  <a:cubicBezTo>
                    <a:pt x="121666" y="0"/>
                    <a:pt x="123465" y="1792"/>
                    <a:pt x="123465" y="3943"/>
                  </a:cubicBezTo>
                  <a:cubicBezTo>
                    <a:pt x="123465" y="6452"/>
                    <a:pt x="121666" y="8603"/>
                    <a:pt x="119145" y="8603"/>
                  </a:cubicBezTo>
                  <a:lnTo>
                    <a:pt x="8639" y="8603"/>
                  </a:lnTo>
                  <a:lnTo>
                    <a:pt x="8639" y="76712"/>
                  </a:lnTo>
                  <a:lnTo>
                    <a:pt x="42115" y="55563"/>
                  </a:lnTo>
                  <a:cubicBezTo>
                    <a:pt x="42835" y="55204"/>
                    <a:pt x="43914" y="55204"/>
                    <a:pt x="44634" y="55204"/>
                  </a:cubicBezTo>
                  <a:lnTo>
                    <a:pt x="119145" y="55204"/>
                  </a:lnTo>
                  <a:cubicBezTo>
                    <a:pt x="121666" y="55204"/>
                    <a:pt x="123465" y="56996"/>
                    <a:pt x="123465" y="59147"/>
                  </a:cubicBezTo>
                  <a:cubicBezTo>
                    <a:pt x="123465" y="61657"/>
                    <a:pt x="121666" y="63449"/>
                    <a:pt x="119145" y="63449"/>
                  </a:cubicBezTo>
                  <a:lnTo>
                    <a:pt x="45714" y="63449"/>
                  </a:lnTo>
                  <a:lnTo>
                    <a:pt x="6479" y="87825"/>
                  </a:lnTo>
                  <a:cubicBezTo>
                    <a:pt x="5759" y="88183"/>
                    <a:pt x="5039" y="88542"/>
                    <a:pt x="4319" y="88542"/>
                  </a:cubicBezTo>
                  <a:cubicBezTo>
                    <a:pt x="3599" y="88542"/>
                    <a:pt x="2879" y="88183"/>
                    <a:pt x="2159" y="88183"/>
                  </a:cubicBezTo>
                  <a:cubicBezTo>
                    <a:pt x="720" y="87108"/>
                    <a:pt x="0" y="85674"/>
                    <a:pt x="0" y="84240"/>
                  </a:cubicBezTo>
                  <a:lnTo>
                    <a:pt x="0" y="3943"/>
                  </a:lnTo>
                  <a:cubicBezTo>
                    <a:pt x="0" y="1792"/>
                    <a:pt x="1800" y="0"/>
                    <a:pt x="4319" y="0"/>
                  </a:cubicBezTo>
                  <a:close/>
                </a:path>
              </a:pathLst>
            </a:custGeom>
            <a:solidFill>
              <a:schemeClr val="accent2"/>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1" name="Freeform 953">
              <a:extLst>
                <a:ext uri="{FF2B5EF4-FFF2-40B4-BE49-F238E27FC236}">
                  <a16:creationId xmlns:a16="http://schemas.microsoft.com/office/drawing/2014/main" id="{E7E15096-07E0-43D7-9C81-F3D0B350782E}"/>
                </a:ext>
              </a:extLst>
            </p:cNvPr>
            <p:cNvSpPr>
              <a:spLocks noChangeAspect="1" noChangeArrowheads="1"/>
            </p:cNvSpPr>
            <p:nvPr/>
          </p:nvSpPr>
          <p:spPr bwMode="auto">
            <a:xfrm>
              <a:off x="8496376" y="3749316"/>
              <a:ext cx="849544" cy="921626"/>
            </a:xfrm>
            <a:custGeom>
              <a:avLst/>
              <a:gdLst>
                <a:gd name="T0" fmla="*/ 101711 w 262269"/>
                <a:gd name="T1" fmla="*/ 115499 h 283804"/>
                <a:gd name="T2" fmla="*/ 130117 w 262269"/>
                <a:gd name="T3" fmla="*/ 115499 h 283804"/>
                <a:gd name="T4" fmla="*/ 115915 w 262269"/>
                <a:gd name="T5" fmla="*/ 92542 h 283804"/>
                <a:gd name="T6" fmla="*/ 115915 w 262269"/>
                <a:gd name="T7" fmla="*/ 138454 h 283804"/>
                <a:gd name="T8" fmla="*/ 115915 w 262269"/>
                <a:gd name="T9" fmla="*/ 92542 h 283804"/>
                <a:gd name="T10" fmla="*/ 77752 w 262269"/>
                <a:gd name="T11" fmla="*/ 116065 h 283804"/>
                <a:gd name="T12" fmla="*/ 101087 w 262269"/>
                <a:gd name="T13" fmla="*/ 154465 h 283804"/>
                <a:gd name="T14" fmla="*/ 115805 w 262269"/>
                <a:gd name="T15" fmla="*/ 274736 h 283804"/>
                <a:gd name="T16" fmla="*/ 121906 w 262269"/>
                <a:gd name="T17" fmla="*/ 257347 h 283804"/>
                <a:gd name="T18" fmla="*/ 127651 w 262269"/>
                <a:gd name="T19" fmla="*/ 238872 h 283804"/>
                <a:gd name="T20" fmla="*/ 122266 w 262269"/>
                <a:gd name="T21" fmla="*/ 220759 h 283804"/>
                <a:gd name="T22" fmla="*/ 122266 w 262269"/>
                <a:gd name="T23" fmla="*/ 209890 h 283804"/>
                <a:gd name="T24" fmla="*/ 122266 w 262269"/>
                <a:gd name="T25" fmla="*/ 197212 h 283804"/>
                <a:gd name="T26" fmla="*/ 131959 w 262269"/>
                <a:gd name="T27" fmla="*/ 154465 h 283804"/>
                <a:gd name="T28" fmla="*/ 155291 w 262269"/>
                <a:gd name="T29" fmla="*/ 116065 h 283804"/>
                <a:gd name="T30" fmla="*/ 116522 w 262269"/>
                <a:gd name="T31" fmla="*/ 68609 h 283804"/>
                <a:gd name="T32" fmla="*/ 140574 w 262269"/>
                <a:gd name="T33" fmla="*/ 157363 h 283804"/>
                <a:gd name="T34" fmla="*/ 139138 w 262269"/>
                <a:gd name="T35" fmla="*/ 192503 h 283804"/>
                <a:gd name="T36" fmla="*/ 131600 w 262269"/>
                <a:gd name="T37" fmla="*/ 206994 h 283804"/>
                <a:gd name="T38" fmla="*/ 136984 w 262269"/>
                <a:gd name="T39" fmla="*/ 218585 h 283804"/>
                <a:gd name="T40" fmla="*/ 131600 w 262269"/>
                <a:gd name="T41" fmla="*/ 230540 h 283804"/>
                <a:gd name="T42" fmla="*/ 138061 w 262269"/>
                <a:gd name="T43" fmla="*/ 238872 h 283804"/>
                <a:gd name="T44" fmla="*/ 128010 w 262269"/>
                <a:gd name="T45" fmla="*/ 250826 h 283804"/>
                <a:gd name="T46" fmla="*/ 137701 w 262269"/>
                <a:gd name="T47" fmla="*/ 262782 h 283804"/>
                <a:gd name="T48" fmla="*/ 118676 w 262269"/>
                <a:gd name="T49" fmla="*/ 283793 h 283804"/>
                <a:gd name="T50" fmla="*/ 112574 w 262269"/>
                <a:gd name="T51" fmla="*/ 283793 h 283804"/>
                <a:gd name="T52" fmla="*/ 92471 w 262269"/>
                <a:gd name="T53" fmla="*/ 261694 h 283804"/>
                <a:gd name="T54" fmla="*/ 69498 w 262269"/>
                <a:gd name="T55" fmla="*/ 116065 h 283804"/>
                <a:gd name="T56" fmla="*/ 116524 w 262269"/>
                <a:gd name="T57" fmla="*/ 39888 h 283804"/>
                <a:gd name="T58" fmla="*/ 192339 w 262269"/>
                <a:gd name="T59" fmla="*/ 116027 h 283804"/>
                <a:gd name="T60" fmla="*/ 166948 w 262269"/>
                <a:gd name="T61" fmla="*/ 171598 h 283804"/>
                <a:gd name="T62" fmla="*/ 163729 w 262269"/>
                <a:gd name="T63" fmla="*/ 164020 h 283804"/>
                <a:gd name="T64" fmla="*/ 163729 w 262269"/>
                <a:gd name="T65" fmla="*/ 68036 h 283804"/>
                <a:gd name="T66" fmla="*/ 68960 w 262269"/>
                <a:gd name="T67" fmla="*/ 68036 h 283804"/>
                <a:gd name="T68" fmla="*/ 68960 w 262269"/>
                <a:gd name="T69" fmla="*/ 164020 h 283804"/>
                <a:gd name="T70" fmla="*/ 62880 w 262269"/>
                <a:gd name="T71" fmla="*/ 170154 h 283804"/>
                <a:gd name="T72" fmla="*/ 62880 w 262269"/>
                <a:gd name="T73" fmla="*/ 62261 h 283804"/>
                <a:gd name="T74" fmla="*/ 115895 w 262269"/>
                <a:gd name="T75" fmla="*/ 0 h 283804"/>
                <a:gd name="T76" fmla="*/ 255396 w 262269"/>
                <a:gd name="T77" fmla="*/ 155620 h 283804"/>
                <a:gd name="T78" fmla="*/ 252893 w 262269"/>
                <a:gd name="T79" fmla="*/ 181255 h 283804"/>
                <a:gd name="T80" fmla="*/ 231788 w 262269"/>
                <a:gd name="T81" fmla="*/ 232166 h 283804"/>
                <a:gd name="T82" fmla="*/ 177062 w 262269"/>
                <a:gd name="T83" fmla="*/ 259968 h 283804"/>
                <a:gd name="T84" fmla="*/ 172768 w 262269"/>
                <a:gd name="T85" fmla="*/ 285242 h 283804"/>
                <a:gd name="T86" fmla="*/ 168476 w 262269"/>
                <a:gd name="T87" fmla="*/ 259968 h 283804"/>
                <a:gd name="T88" fmla="*/ 223204 w 262269"/>
                <a:gd name="T89" fmla="*/ 230721 h 283804"/>
                <a:gd name="T90" fmla="*/ 225350 w 262269"/>
                <a:gd name="T91" fmla="*/ 184867 h 283804"/>
                <a:gd name="T92" fmla="*/ 252178 w 262269"/>
                <a:gd name="T93" fmla="*/ 169340 h 283804"/>
                <a:gd name="T94" fmla="*/ 223563 w 262269"/>
                <a:gd name="T95" fmla="*/ 117708 h 283804"/>
                <a:gd name="T96" fmla="*/ 115895 w 262269"/>
                <a:gd name="T97" fmla="*/ 8666 h 283804"/>
                <a:gd name="T98" fmla="*/ 22893 w 262269"/>
                <a:gd name="T99" fmla="*/ 170423 h 283804"/>
                <a:gd name="T100" fmla="*/ 33982 w 262269"/>
                <a:gd name="T101" fmla="*/ 189199 h 283804"/>
                <a:gd name="T102" fmla="*/ 60450 w 262269"/>
                <a:gd name="T103" fmla="*/ 280549 h 283804"/>
                <a:gd name="T104" fmla="*/ 51866 w 262269"/>
                <a:gd name="T105" fmla="*/ 280910 h 283804"/>
                <a:gd name="T106" fmla="*/ 26827 w 262269"/>
                <a:gd name="T107" fmla="*/ 193893 h 283804"/>
                <a:gd name="T108" fmla="*/ 15380 w 262269"/>
                <a:gd name="T109" fmla="*/ 175117 h 283804"/>
                <a:gd name="T110" fmla="*/ 115895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accent3"/>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2" name="Freeform 1045">
              <a:extLst>
                <a:ext uri="{FF2B5EF4-FFF2-40B4-BE49-F238E27FC236}">
                  <a16:creationId xmlns:a16="http://schemas.microsoft.com/office/drawing/2014/main" id="{C2B16636-F498-4CF9-AEEF-2BEED244F1BD}"/>
                </a:ext>
              </a:extLst>
            </p:cNvPr>
            <p:cNvSpPr>
              <a:spLocks noChangeAspect="1" noChangeArrowheads="1"/>
            </p:cNvSpPr>
            <p:nvPr/>
          </p:nvSpPr>
          <p:spPr bwMode="auto">
            <a:xfrm>
              <a:off x="11939777" y="3749316"/>
              <a:ext cx="921626" cy="921626"/>
            </a:xfrm>
            <a:custGeom>
              <a:avLst/>
              <a:gdLst>
                <a:gd name="T0" fmla="*/ 86255 w 283803"/>
                <a:gd name="T1" fmla="*/ 256516 h 283804"/>
                <a:gd name="T2" fmla="*/ 82955 w 283803"/>
                <a:gd name="T3" fmla="*/ 218590 h 283804"/>
                <a:gd name="T4" fmla="*/ 82955 w 283803"/>
                <a:gd name="T5" fmla="*/ 227781 h 283804"/>
                <a:gd name="T6" fmla="*/ 60351 w 283803"/>
                <a:gd name="T7" fmla="*/ 218590 h 283804"/>
                <a:gd name="T8" fmla="*/ 30314 w 283803"/>
                <a:gd name="T9" fmla="*/ 223186 h 283804"/>
                <a:gd name="T10" fmla="*/ 229364 w 283803"/>
                <a:gd name="T11" fmla="*/ 215328 h 283804"/>
                <a:gd name="T12" fmla="*/ 252493 w 283803"/>
                <a:gd name="T13" fmla="*/ 206780 h 283804"/>
                <a:gd name="T14" fmla="*/ 173152 w 283803"/>
                <a:gd name="T15" fmla="*/ 206780 h 283804"/>
                <a:gd name="T16" fmla="*/ 196647 w 283803"/>
                <a:gd name="T17" fmla="*/ 215328 h 283804"/>
                <a:gd name="T18" fmla="*/ 236706 w 283803"/>
                <a:gd name="T19" fmla="*/ 191466 h 283804"/>
                <a:gd name="T20" fmla="*/ 245150 w 283803"/>
                <a:gd name="T21" fmla="*/ 230999 h 283804"/>
                <a:gd name="T22" fmla="*/ 236706 w 283803"/>
                <a:gd name="T23" fmla="*/ 191466 h 283804"/>
                <a:gd name="T24" fmla="*/ 205459 w 283803"/>
                <a:gd name="T25" fmla="*/ 215328 h 283804"/>
                <a:gd name="T26" fmla="*/ 164341 w 283803"/>
                <a:gd name="T27" fmla="*/ 206780 h 283804"/>
                <a:gd name="T28" fmla="*/ 65034 w 283803"/>
                <a:gd name="T29" fmla="*/ 198216 h 283804"/>
                <a:gd name="T30" fmla="*/ 60438 w 283803"/>
                <a:gd name="T31" fmla="*/ 173915 h 283804"/>
                <a:gd name="T32" fmla="*/ 34910 w 283803"/>
                <a:gd name="T33" fmla="*/ 200685 h 283804"/>
                <a:gd name="T34" fmla="*/ 87181 w 283803"/>
                <a:gd name="T35" fmla="*/ 157960 h 283804"/>
                <a:gd name="T36" fmla="*/ 82969 w 283803"/>
                <a:gd name="T37" fmla="*/ 198276 h 283804"/>
                <a:gd name="T38" fmla="*/ 119283 w 283803"/>
                <a:gd name="T39" fmla="*/ 150806 h 283804"/>
                <a:gd name="T40" fmla="*/ 110093 w 283803"/>
                <a:gd name="T41" fmla="*/ 150806 h 283804"/>
                <a:gd name="T42" fmla="*/ 229364 w 283803"/>
                <a:gd name="T43" fmla="*/ 158990 h 283804"/>
                <a:gd name="T44" fmla="*/ 252493 w 283803"/>
                <a:gd name="T45" fmla="*/ 150179 h 283804"/>
                <a:gd name="T46" fmla="*/ 173152 w 283803"/>
                <a:gd name="T47" fmla="*/ 150179 h 283804"/>
                <a:gd name="T48" fmla="*/ 196647 w 283803"/>
                <a:gd name="T49" fmla="*/ 158990 h 283804"/>
                <a:gd name="T50" fmla="*/ 236706 w 283803"/>
                <a:gd name="T51" fmla="*/ 134026 h 283804"/>
                <a:gd name="T52" fmla="*/ 245150 w 283803"/>
                <a:gd name="T53" fmla="*/ 175143 h 283804"/>
                <a:gd name="T54" fmla="*/ 236706 w 283803"/>
                <a:gd name="T55" fmla="*/ 134026 h 283804"/>
                <a:gd name="T56" fmla="*/ 205459 w 283803"/>
                <a:gd name="T57" fmla="*/ 158990 h 283804"/>
                <a:gd name="T58" fmla="*/ 164341 w 283803"/>
                <a:gd name="T59" fmla="*/ 150179 h 283804"/>
                <a:gd name="T60" fmla="*/ 90584 w 283803"/>
                <a:gd name="T61" fmla="*/ 125251 h 283804"/>
                <a:gd name="T62" fmla="*/ 34647 w 283803"/>
                <a:gd name="T63" fmla="*/ 121262 h 283804"/>
                <a:gd name="T64" fmla="*/ 269695 w 283803"/>
                <a:gd name="T65" fmla="*/ 247330 h 283804"/>
                <a:gd name="T66" fmla="*/ 34640 w 283803"/>
                <a:gd name="T67" fmla="*/ 92542 h 283804"/>
                <a:gd name="T68" fmla="*/ 34640 w 283803"/>
                <a:gd name="T69" fmla="*/ 101732 h 283804"/>
                <a:gd name="T70" fmla="*/ 263329 w 283803"/>
                <a:gd name="T71" fmla="*/ 88001 h 283804"/>
                <a:gd name="T72" fmla="*/ 256437 w 283803"/>
                <a:gd name="T73" fmla="*/ 93891 h 283804"/>
                <a:gd name="T74" fmla="*/ 216380 w 283803"/>
                <a:gd name="T75" fmla="*/ 88001 h 283804"/>
                <a:gd name="T76" fmla="*/ 210490 w 283803"/>
                <a:gd name="T77" fmla="*/ 93891 h 283804"/>
                <a:gd name="T78" fmla="*/ 240545 w 283803"/>
                <a:gd name="T79" fmla="*/ 90755 h 283804"/>
                <a:gd name="T80" fmla="*/ 154009 w 283803"/>
                <a:gd name="T81" fmla="*/ 71853 h 283804"/>
                <a:gd name="T82" fmla="*/ 276926 w 283803"/>
                <a:gd name="T83" fmla="*/ 79075 h 283804"/>
                <a:gd name="T84" fmla="*/ 114925 w 283803"/>
                <a:gd name="T85" fmla="*/ 62227 h 283804"/>
                <a:gd name="T86" fmla="*/ 81373 w 283803"/>
                <a:gd name="T87" fmla="*/ 66821 h 283804"/>
                <a:gd name="T88" fmla="*/ 68240 w 283803"/>
                <a:gd name="T89" fmla="*/ 66821 h 283804"/>
                <a:gd name="T90" fmla="*/ 34734 w 283803"/>
                <a:gd name="T91" fmla="*/ 62227 h 283804"/>
                <a:gd name="T92" fmla="*/ 148585 w 283803"/>
                <a:gd name="T93" fmla="*/ 34300 h 283804"/>
                <a:gd name="T94" fmla="*/ 27477 w 283803"/>
                <a:gd name="T95" fmla="*/ 8666 h 283804"/>
                <a:gd name="T96" fmla="*/ 200283 w 283803"/>
                <a:gd name="T97" fmla="*/ 276217 h 283804"/>
                <a:gd name="T98" fmla="*/ 138463 w 283803"/>
                <a:gd name="T99" fmla="*/ 240470 h 283804"/>
                <a:gd name="T100" fmla="*/ 219083 w 283803"/>
                <a:gd name="T101" fmla="*/ 27079 h 283804"/>
                <a:gd name="T102" fmla="*/ 148585 w 283803"/>
                <a:gd name="T103" fmla="*/ 42966 h 283804"/>
                <a:gd name="T104" fmla="*/ 27477 w 283803"/>
                <a:gd name="T105" fmla="*/ 8666 h 283804"/>
                <a:gd name="T106" fmla="*/ 227759 w 283803"/>
                <a:gd name="T107" fmla="*/ 63188 h 283804"/>
                <a:gd name="T108" fmla="*/ 269695 w 283803"/>
                <a:gd name="T109" fmla="*/ 256357 h 283804"/>
                <a:gd name="T110" fmla="*/ 27477 w 283803"/>
                <a:gd name="T111" fmla="*/ 285242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3803" h="283804">
                  <a:moveTo>
                    <a:pt x="34471" y="246063"/>
                  </a:moveTo>
                  <a:lnTo>
                    <a:pt x="85819" y="246063"/>
                  </a:lnTo>
                  <a:cubicBezTo>
                    <a:pt x="88333" y="246063"/>
                    <a:pt x="90128" y="248261"/>
                    <a:pt x="90128" y="250826"/>
                  </a:cubicBezTo>
                  <a:cubicBezTo>
                    <a:pt x="90128" y="253024"/>
                    <a:pt x="88333" y="255222"/>
                    <a:pt x="85819" y="255222"/>
                  </a:cubicBezTo>
                  <a:lnTo>
                    <a:pt x="34471" y="255222"/>
                  </a:lnTo>
                  <a:cubicBezTo>
                    <a:pt x="31958" y="255222"/>
                    <a:pt x="30162" y="253024"/>
                    <a:pt x="30162" y="250826"/>
                  </a:cubicBezTo>
                  <a:cubicBezTo>
                    <a:pt x="30162" y="248261"/>
                    <a:pt x="31958" y="246063"/>
                    <a:pt x="34471" y="246063"/>
                  </a:cubicBezTo>
                  <a:close/>
                  <a:moveTo>
                    <a:pt x="82536" y="217488"/>
                  </a:moveTo>
                  <a:lnTo>
                    <a:pt x="114314" y="217488"/>
                  </a:lnTo>
                  <a:cubicBezTo>
                    <a:pt x="116505" y="217488"/>
                    <a:pt x="118697" y="219774"/>
                    <a:pt x="118697" y="222060"/>
                  </a:cubicBezTo>
                  <a:cubicBezTo>
                    <a:pt x="118697" y="224346"/>
                    <a:pt x="116505" y="226632"/>
                    <a:pt x="114314" y="226632"/>
                  </a:cubicBezTo>
                  <a:lnTo>
                    <a:pt x="82536" y="226632"/>
                  </a:lnTo>
                  <a:cubicBezTo>
                    <a:pt x="79979" y="226632"/>
                    <a:pt x="77787" y="224346"/>
                    <a:pt x="77787" y="222060"/>
                  </a:cubicBezTo>
                  <a:cubicBezTo>
                    <a:pt x="77787" y="219774"/>
                    <a:pt x="79979" y="217488"/>
                    <a:pt x="82536" y="217488"/>
                  </a:cubicBezTo>
                  <a:close/>
                  <a:moveTo>
                    <a:pt x="34483" y="217488"/>
                  </a:moveTo>
                  <a:lnTo>
                    <a:pt x="60047" y="217488"/>
                  </a:lnTo>
                  <a:cubicBezTo>
                    <a:pt x="62567" y="217488"/>
                    <a:pt x="64727" y="219774"/>
                    <a:pt x="64727" y="222060"/>
                  </a:cubicBezTo>
                  <a:cubicBezTo>
                    <a:pt x="64727" y="224346"/>
                    <a:pt x="62567" y="226632"/>
                    <a:pt x="60047" y="226632"/>
                  </a:cubicBezTo>
                  <a:lnTo>
                    <a:pt x="34483" y="226632"/>
                  </a:lnTo>
                  <a:cubicBezTo>
                    <a:pt x="31963" y="226632"/>
                    <a:pt x="30162" y="224346"/>
                    <a:pt x="30162" y="222060"/>
                  </a:cubicBezTo>
                  <a:cubicBezTo>
                    <a:pt x="30162" y="219774"/>
                    <a:pt x="31963" y="217488"/>
                    <a:pt x="34483" y="217488"/>
                  </a:cubicBezTo>
                  <a:close/>
                  <a:moveTo>
                    <a:pt x="235512" y="198650"/>
                  </a:moveTo>
                  <a:cubicBezTo>
                    <a:pt x="231129" y="198650"/>
                    <a:pt x="228207" y="202194"/>
                    <a:pt x="228207" y="205737"/>
                  </a:cubicBezTo>
                  <a:lnTo>
                    <a:pt x="228207" y="214242"/>
                  </a:lnTo>
                  <a:cubicBezTo>
                    <a:pt x="228207" y="218494"/>
                    <a:pt x="231129" y="221329"/>
                    <a:pt x="235512" y="221329"/>
                  </a:cubicBezTo>
                  <a:lnTo>
                    <a:pt x="243913" y="221329"/>
                  </a:lnTo>
                  <a:cubicBezTo>
                    <a:pt x="247931" y="221329"/>
                    <a:pt x="251219" y="218494"/>
                    <a:pt x="251219" y="214242"/>
                  </a:cubicBezTo>
                  <a:lnTo>
                    <a:pt x="251219" y="205737"/>
                  </a:lnTo>
                  <a:cubicBezTo>
                    <a:pt x="251219" y="202194"/>
                    <a:pt x="247931" y="198650"/>
                    <a:pt x="243913" y="198650"/>
                  </a:cubicBezTo>
                  <a:lnTo>
                    <a:pt x="235512" y="198650"/>
                  </a:lnTo>
                  <a:close/>
                  <a:moveTo>
                    <a:pt x="179584" y="198650"/>
                  </a:moveTo>
                  <a:cubicBezTo>
                    <a:pt x="175566" y="198650"/>
                    <a:pt x="172279" y="202194"/>
                    <a:pt x="172279" y="205737"/>
                  </a:cubicBezTo>
                  <a:lnTo>
                    <a:pt x="172279" y="214242"/>
                  </a:lnTo>
                  <a:cubicBezTo>
                    <a:pt x="172279" y="218494"/>
                    <a:pt x="175566" y="221329"/>
                    <a:pt x="179584" y="221329"/>
                  </a:cubicBezTo>
                  <a:lnTo>
                    <a:pt x="188350" y="221329"/>
                  </a:lnTo>
                  <a:cubicBezTo>
                    <a:pt x="192368" y="221329"/>
                    <a:pt x="195656" y="218494"/>
                    <a:pt x="195656" y="214242"/>
                  </a:cubicBezTo>
                  <a:lnTo>
                    <a:pt x="195656" y="205737"/>
                  </a:lnTo>
                  <a:cubicBezTo>
                    <a:pt x="195656" y="202194"/>
                    <a:pt x="192368" y="198650"/>
                    <a:pt x="188350" y="198650"/>
                  </a:cubicBezTo>
                  <a:lnTo>
                    <a:pt x="179584" y="198650"/>
                  </a:lnTo>
                  <a:close/>
                  <a:moveTo>
                    <a:pt x="235512" y="190500"/>
                  </a:moveTo>
                  <a:lnTo>
                    <a:pt x="243913" y="190500"/>
                  </a:lnTo>
                  <a:cubicBezTo>
                    <a:pt x="253045" y="190500"/>
                    <a:pt x="259985" y="197233"/>
                    <a:pt x="259985" y="205737"/>
                  </a:cubicBezTo>
                  <a:lnTo>
                    <a:pt x="259985" y="214242"/>
                  </a:lnTo>
                  <a:cubicBezTo>
                    <a:pt x="259985" y="222746"/>
                    <a:pt x="253045" y="229834"/>
                    <a:pt x="243913" y="229834"/>
                  </a:cubicBezTo>
                  <a:lnTo>
                    <a:pt x="235512" y="229834"/>
                  </a:lnTo>
                  <a:cubicBezTo>
                    <a:pt x="226381" y="229834"/>
                    <a:pt x="219075" y="222746"/>
                    <a:pt x="219075" y="214242"/>
                  </a:cubicBezTo>
                  <a:lnTo>
                    <a:pt x="219075" y="205737"/>
                  </a:lnTo>
                  <a:cubicBezTo>
                    <a:pt x="219075" y="197233"/>
                    <a:pt x="226381" y="190500"/>
                    <a:pt x="235512" y="190500"/>
                  </a:cubicBezTo>
                  <a:close/>
                  <a:moveTo>
                    <a:pt x="179584" y="190500"/>
                  </a:moveTo>
                  <a:lnTo>
                    <a:pt x="188350" y="190500"/>
                  </a:lnTo>
                  <a:cubicBezTo>
                    <a:pt x="197117" y="190500"/>
                    <a:pt x="204422" y="197233"/>
                    <a:pt x="204422" y="205737"/>
                  </a:cubicBezTo>
                  <a:lnTo>
                    <a:pt x="204422" y="214242"/>
                  </a:lnTo>
                  <a:cubicBezTo>
                    <a:pt x="204422" y="222746"/>
                    <a:pt x="197117" y="229834"/>
                    <a:pt x="188350" y="229834"/>
                  </a:cubicBezTo>
                  <a:lnTo>
                    <a:pt x="179584" y="229834"/>
                  </a:lnTo>
                  <a:cubicBezTo>
                    <a:pt x="170818" y="229834"/>
                    <a:pt x="163512" y="222746"/>
                    <a:pt x="163512" y="214242"/>
                  </a:cubicBezTo>
                  <a:lnTo>
                    <a:pt x="163512" y="205737"/>
                  </a:lnTo>
                  <a:cubicBezTo>
                    <a:pt x="163512" y="197233"/>
                    <a:pt x="170818" y="190500"/>
                    <a:pt x="179584" y="190500"/>
                  </a:cubicBezTo>
                  <a:close/>
                  <a:moveTo>
                    <a:pt x="60134" y="173038"/>
                  </a:moveTo>
                  <a:cubicBezTo>
                    <a:pt x="62801" y="173038"/>
                    <a:pt x="64706" y="175236"/>
                    <a:pt x="64706" y="177434"/>
                  </a:cubicBezTo>
                  <a:lnTo>
                    <a:pt x="64706" y="197217"/>
                  </a:lnTo>
                  <a:cubicBezTo>
                    <a:pt x="64706" y="199415"/>
                    <a:pt x="62801" y="201247"/>
                    <a:pt x="60134" y="201247"/>
                  </a:cubicBezTo>
                  <a:cubicBezTo>
                    <a:pt x="57467" y="201247"/>
                    <a:pt x="55562" y="199415"/>
                    <a:pt x="55562" y="197217"/>
                  </a:cubicBezTo>
                  <a:lnTo>
                    <a:pt x="55562" y="177434"/>
                  </a:lnTo>
                  <a:cubicBezTo>
                    <a:pt x="55562" y="175236"/>
                    <a:pt x="57467" y="173038"/>
                    <a:pt x="60134" y="173038"/>
                  </a:cubicBezTo>
                  <a:close/>
                  <a:moveTo>
                    <a:pt x="34734" y="161925"/>
                  </a:moveTo>
                  <a:cubicBezTo>
                    <a:pt x="37020" y="161925"/>
                    <a:pt x="39306" y="163689"/>
                    <a:pt x="39306" y="166158"/>
                  </a:cubicBezTo>
                  <a:lnTo>
                    <a:pt x="39306" y="195792"/>
                  </a:lnTo>
                  <a:cubicBezTo>
                    <a:pt x="39306" y="197908"/>
                    <a:pt x="37020" y="199672"/>
                    <a:pt x="34734" y="199672"/>
                  </a:cubicBezTo>
                  <a:cubicBezTo>
                    <a:pt x="32067" y="199672"/>
                    <a:pt x="30162" y="197908"/>
                    <a:pt x="30162" y="195792"/>
                  </a:cubicBezTo>
                  <a:lnTo>
                    <a:pt x="30162" y="166158"/>
                  </a:lnTo>
                  <a:cubicBezTo>
                    <a:pt x="30162" y="163689"/>
                    <a:pt x="32067" y="161925"/>
                    <a:pt x="34734" y="161925"/>
                  </a:cubicBezTo>
                  <a:close/>
                  <a:moveTo>
                    <a:pt x="86741" y="157163"/>
                  </a:moveTo>
                  <a:cubicBezTo>
                    <a:pt x="89408" y="157163"/>
                    <a:pt x="91694" y="158970"/>
                    <a:pt x="91694" y="161500"/>
                  </a:cubicBezTo>
                  <a:lnTo>
                    <a:pt x="91694" y="197276"/>
                  </a:lnTo>
                  <a:cubicBezTo>
                    <a:pt x="91694" y="199445"/>
                    <a:pt x="89408" y="201252"/>
                    <a:pt x="86741" y="201252"/>
                  </a:cubicBezTo>
                  <a:cubicBezTo>
                    <a:pt x="84455" y="201252"/>
                    <a:pt x="82550" y="199445"/>
                    <a:pt x="82550" y="197276"/>
                  </a:cubicBezTo>
                  <a:lnTo>
                    <a:pt x="82550" y="161500"/>
                  </a:lnTo>
                  <a:cubicBezTo>
                    <a:pt x="82550" y="158970"/>
                    <a:pt x="84455" y="157163"/>
                    <a:pt x="86741" y="157163"/>
                  </a:cubicBezTo>
                  <a:close/>
                  <a:moveTo>
                    <a:pt x="114109" y="146050"/>
                  </a:moveTo>
                  <a:cubicBezTo>
                    <a:pt x="116395" y="146050"/>
                    <a:pt x="118681" y="147866"/>
                    <a:pt x="118681" y="150045"/>
                  </a:cubicBezTo>
                  <a:lnTo>
                    <a:pt x="118681" y="197255"/>
                  </a:lnTo>
                  <a:cubicBezTo>
                    <a:pt x="118681" y="199434"/>
                    <a:pt x="116395" y="201250"/>
                    <a:pt x="114109" y="201250"/>
                  </a:cubicBezTo>
                  <a:cubicBezTo>
                    <a:pt x="111823" y="201250"/>
                    <a:pt x="109537" y="199434"/>
                    <a:pt x="109537" y="197255"/>
                  </a:cubicBezTo>
                  <a:lnTo>
                    <a:pt x="109537" y="150045"/>
                  </a:lnTo>
                  <a:cubicBezTo>
                    <a:pt x="109537" y="147866"/>
                    <a:pt x="111823" y="146050"/>
                    <a:pt x="114109" y="146050"/>
                  </a:cubicBezTo>
                  <a:close/>
                  <a:moveTo>
                    <a:pt x="235512" y="142116"/>
                  </a:moveTo>
                  <a:cubicBezTo>
                    <a:pt x="231129" y="142116"/>
                    <a:pt x="228207" y="145404"/>
                    <a:pt x="228207" y="149422"/>
                  </a:cubicBezTo>
                  <a:lnTo>
                    <a:pt x="228207" y="158188"/>
                  </a:lnTo>
                  <a:cubicBezTo>
                    <a:pt x="228207" y="162206"/>
                    <a:pt x="231129" y="165493"/>
                    <a:pt x="235512" y="165493"/>
                  </a:cubicBezTo>
                  <a:lnTo>
                    <a:pt x="243913" y="165493"/>
                  </a:lnTo>
                  <a:cubicBezTo>
                    <a:pt x="247931" y="165493"/>
                    <a:pt x="251219" y="162206"/>
                    <a:pt x="251219" y="158188"/>
                  </a:cubicBezTo>
                  <a:lnTo>
                    <a:pt x="251219" y="149422"/>
                  </a:lnTo>
                  <a:cubicBezTo>
                    <a:pt x="251219" y="145404"/>
                    <a:pt x="247931" y="142116"/>
                    <a:pt x="243913" y="142116"/>
                  </a:cubicBezTo>
                  <a:lnTo>
                    <a:pt x="235512" y="142116"/>
                  </a:lnTo>
                  <a:close/>
                  <a:moveTo>
                    <a:pt x="179584" y="142116"/>
                  </a:moveTo>
                  <a:cubicBezTo>
                    <a:pt x="175566" y="142116"/>
                    <a:pt x="172279" y="145404"/>
                    <a:pt x="172279" y="149422"/>
                  </a:cubicBezTo>
                  <a:lnTo>
                    <a:pt x="172279" y="158188"/>
                  </a:lnTo>
                  <a:cubicBezTo>
                    <a:pt x="172279" y="162206"/>
                    <a:pt x="175566" y="165493"/>
                    <a:pt x="179584" y="165493"/>
                  </a:cubicBezTo>
                  <a:lnTo>
                    <a:pt x="188350" y="165493"/>
                  </a:lnTo>
                  <a:cubicBezTo>
                    <a:pt x="192368" y="165493"/>
                    <a:pt x="195656" y="162206"/>
                    <a:pt x="195656" y="158188"/>
                  </a:cubicBezTo>
                  <a:lnTo>
                    <a:pt x="195656" y="149422"/>
                  </a:lnTo>
                  <a:cubicBezTo>
                    <a:pt x="195656" y="145404"/>
                    <a:pt x="192368" y="142116"/>
                    <a:pt x="188350" y="142116"/>
                  </a:cubicBezTo>
                  <a:lnTo>
                    <a:pt x="179584" y="142116"/>
                  </a:lnTo>
                  <a:close/>
                  <a:moveTo>
                    <a:pt x="235512" y="133350"/>
                  </a:moveTo>
                  <a:lnTo>
                    <a:pt x="243913" y="133350"/>
                  </a:lnTo>
                  <a:cubicBezTo>
                    <a:pt x="253045" y="133350"/>
                    <a:pt x="259985" y="140655"/>
                    <a:pt x="259985" y="149422"/>
                  </a:cubicBezTo>
                  <a:lnTo>
                    <a:pt x="259985" y="158188"/>
                  </a:lnTo>
                  <a:cubicBezTo>
                    <a:pt x="259985" y="166954"/>
                    <a:pt x="253045" y="174260"/>
                    <a:pt x="243913" y="174260"/>
                  </a:cubicBezTo>
                  <a:lnTo>
                    <a:pt x="235512" y="174260"/>
                  </a:lnTo>
                  <a:cubicBezTo>
                    <a:pt x="226381" y="174260"/>
                    <a:pt x="219075" y="166954"/>
                    <a:pt x="219075" y="158188"/>
                  </a:cubicBezTo>
                  <a:lnTo>
                    <a:pt x="219075" y="149422"/>
                  </a:lnTo>
                  <a:cubicBezTo>
                    <a:pt x="219075" y="140655"/>
                    <a:pt x="226381" y="133350"/>
                    <a:pt x="235512" y="133350"/>
                  </a:cubicBezTo>
                  <a:close/>
                  <a:moveTo>
                    <a:pt x="179584" y="133350"/>
                  </a:moveTo>
                  <a:lnTo>
                    <a:pt x="188350" y="133350"/>
                  </a:lnTo>
                  <a:cubicBezTo>
                    <a:pt x="197117" y="133350"/>
                    <a:pt x="204422" y="140655"/>
                    <a:pt x="204422" y="149422"/>
                  </a:cubicBezTo>
                  <a:lnTo>
                    <a:pt x="204422" y="158188"/>
                  </a:lnTo>
                  <a:cubicBezTo>
                    <a:pt x="204422" y="166954"/>
                    <a:pt x="197117" y="174260"/>
                    <a:pt x="188350" y="174260"/>
                  </a:cubicBezTo>
                  <a:lnTo>
                    <a:pt x="179584" y="174260"/>
                  </a:lnTo>
                  <a:cubicBezTo>
                    <a:pt x="170818" y="174260"/>
                    <a:pt x="163512" y="166954"/>
                    <a:pt x="163512" y="158188"/>
                  </a:cubicBezTo>
                  <a:lnTo>
                    <a:pt x="163512" y="149422"/>
                  </a:lnTo>
                  <a:cubicBezTo>
                    <a:pt x="163512" y="140655"/>
                    <a:pt x="170818" y="133350"/>
                    <a:pt x="179584" y="133350"/>
                  </a:cubicBezTo>
                  <a:close/>
                  <a:moveTo>
                    <a:pt x="34471" y="120650"/>
                  </a:moveTo>
                  <a:lnTo>
                    <a:pt x="85819" y="120650"/>
                  </a:lnTo>
                  <a:cubicBezTo>
                    <a:pt x="88333" y="120650"/>
                    <a:pt x="90128" y="122304"/>
                    <a:pt x="90128" y="124619"/>
                  </a:cubicBezTo>
                  <a:cubicBezTo>
                    <a:pt x="90128" y="126603"/>
                    <a:pt x="88333" y="128257"/>
                    <a:pt x="85819" y="128257"/>
                  </a:cubicBezTo>
                  <a:lnTo>
                    <a:pt x="34471" y="128257"/>
                  </a:lnTo>
                  <a:cubicBezTo>
                    <a:pt x="31958" y="128257"/>
                    <a:pt x="30162" y="126603"/>
                    <a:pt x="30162" y="124619"/>
                  </a:cubicBezTo>
                  <a:cubicBezTo>
                    <a:pt x="30162" y="122304"/>
                    <a:pt x="31958" y="120650"/>
                    <a:pt x="34471" y="120650"/>
                  </a:cubicBezTo>
                  <a:close/>
                  <a:moveTo>
                    <a:pt x="146398" y="117473"/>
                  </a:moveTo>
                  <a:lnTo>
                    <a:pt x="146398" y="239257"/>
                  </a:lnTo>
                  <a:cubicBezTo>
                    <a:pt x="146398" y="243209"/>
                    <a:pt x="149635" y="246083"/>
                    <a:pt x="153232" y="246083"/>
                  </a:cubicBezTo>
                  <a:lnTo>
                    <a:pt x="268335" y="246083"/>
                  </a:lnTo>
                  <a:cubicBezTo>
                    <a:pt x="272292" y="246083"/>
                    <a:pt x="275529" y="243209"/>
                    <a:pt x="275529" y="239257"/>
                  </a:cubicBezTo>
                  <a:lnTo>
                    <a:pt x="275529" y="117473"/>
                  </a:lnTo>
                  <a:lnTo>
                    <a:pt x="146398" y="117473"/>
                  </a:lnTo>
                  <a:close/>
                  <a:moveTo>
                    <a:pt x="34464" y="92075"/>
                  </a:moveTo>
                  <a:lnTo>
                    <a:pt x="114402" y="92075"/>
                  </a:lnTo>
                  <a:cubicBezTo>
                    <a:pt x="116553" y="92075"/>
                    <a:pt x="118704" y="93980"/>
                    <a:pt x="118704" y="96647"/>
                  </a:cubicBezTo>
                  <a:cubicBezTo>
                    <a:pt x="118704" y="98933"/>
                    <a:pt x="116553" y="101219"/>
                    <a:pt x="114402" y="101219"/>
                  </a:cubicBezTo>
                  <a:lnTo>
                    <a:pt x="34464" y="101219"/>
                  </a:lnTo>
                  <a:cubicBezTo>
                    <a:pt x="31955" y="101219"/>
                    <a:pt x="30162" y="98933"/>
                    <a:pt x="30162" y="96647"/>
                  </a:cubicBezTo>
                  <a:cubicBezTo>
                    <a:pt x="30162" y="93980"/>
                    <a:pt x="31955" y="92075"/>
                    <a:pt x="34464" y="92075"/>
                  </a:cubicBezTo>
                  <a:close/>
                  <a:moveTo>
                    <a:pt x="255143" y="87557"/>
                  </a:moveTo>
                  <a:cubicBezTo>
                    <a:pt x="257048" y="85725"/>
                    <a:pt x="260096" y="85725"/>
                    <a:pt x="262001" y="87557"/>
                  </a:cubicBezTo>
                  <a:cubicBezTo>
                    <a:pt x="262763" y="88289"/>
                    <a:pt x="263144" y="89388"/>
                    <a:pt x="263144" y="90487"/>
                  </a:cubicBezTo>
                  <a:cubicBezTo>
                    <a:pt x="263144" y="91586"/>
                    <a:pt x="262763" y="92686"/>
                    <a:pt x="262001" y="93418"/>
                  </a:cubicBezTo>
                  <a:cubicBezTo>
                    <a:pt x="260858" y="94517"/>
                    <a:pt x="259715" y="94884"/>
                    <a:pt x="258572" y="94884"/>
                  </a:cubicBezTo>
                  <a:cubicBezTo>
                    <a:pt x="257429" y="94884"/>
                    <a:pt x="256286" y="94517"/>
                    <a:pt x="255143" y="93418"/>
                  </a:cubicBezTo>
                  <a:cubicBezTo>
                    <a:pt x="254381" y="92686"/>
                    <a:pt x="254000" y="91586"/>
                    <a:pt x="254000" y="90487"/>
                  </a:cubicBezTo>
                  <a:cubicBezTo>
                    <a:pt x="254000" y="89388"/>
                    <a:pt x="254381" y="88289"/>
                    <a:pt x="255143" y="87557"/>
                  </a:cubicBezTo>
                  <a:close/>
                  <a:moveTo>
                    <a:pt x="209428" y="87557"/>
                  </a:moveTo>
                  <a:cubicBezTo>
                    <a:pt x="210893" y="85725"/>
                    <a:pt x="213824" y="85725"/>
                    <a:pt x="215289" y="87557"/>
                  </a:cubicBezTo>
                  <a:cubicBezTo>
                    <a:pt x="216388" y="88289"/>
                    <a:pt x="217121" y="89388"/>
                    <a:pt x="217121" y="90487"/>
                  </a:cubicBezTo>
                  <a:cubicBezTo>
                    <a:pt x="217121" y="91586"/>
                    <a:pt x="216388" y="92686"/>
                    <a:pt x="215656" y="93418"/>
                  </a:cubicBezTo>
                  <a:cubicBezTo>
                    <a:pt x="214923" y="94517"/>
                    <a:pt x="213457" y="94884"/>
                    <a:pt x="212358" y="94884"/>
                  </a:cubicBezTo>
                  <a:cubicBezTo>
                    <a:pt x="211259" y="94884"/>
                    <a:pt x="210160" y="94517"/>
                    <a:pt x="209428" y="93418"/>
                  </a:cubicBezTo>
                  <a:cubicBezTo>
                    <a:pt x="208695" y="92686"/>
                    <a:pt x="207962" y="91586"/>
                    <a:pt x="207962" y="90487"/>
                  </a:cubicBezTo>
                  <a:cubicBezTo>
                    <a:pt x="207962" y="89388"/>
                    <a:pt x="208695" y="88289"/>
                    <a:pt x="209428" y="87557"/>
                  </a:cubicBezTo>
                  <a:close/>
                  <a:moveTo>
                    <a:pt x="234759" y="85725"/>
                  </a:moveTo>
                  <a:cubicBezTo>
                    <a:pt x="237426" y="85725"/>
                    <a:pt x="239331" y="88011"/>
                    <a:pt x="239331" y="90297"/>
                  </a:cubicBezTo>
                  <a:cubicBezTo>
                    <a:pt x="239331" y="92583"/>
                    <a:pt x="237426" y="94869"/>
                    <a:pt x="234759" y="94869"/>
                  </a:cubicBezTo>
                  <a:cubicBezTo>
                    <a:pt x="232092" y="94869"/>
                    <a:pt x="230187" y="92583"/>
                    <a:pt x="230187" y="90297"/>
                  </a:cubicBezTo>
                  <a:cubicBezTo>
                    <a:pt x="230187" y="88011"/>
                    <a:pt x="232092" y="85725"/>
                    <a:pt x="234759" y="85725"/>
                  </a:cubicBezTo>
                  <a:close/>
                  <a:moveTo>
                    <a:pt x="153232" y="71490"/>
                  </a:moveTo>
                  <a:cubicBezTo>
                    <a:pt x="149635" y="71490"/>
                    <a:pt x="146398" y="74723"/>
                    <a:pt x="146398" y="78675"/>
                  </a:cubicBezTo>
                  <a:lnTo>
                    <a:pt x="146398" y="108851"/>
                  </a:lnTo>
                  <a:lnTo>
                    <a:pt x="275529" y="108851"/>
                  </a:lnTo>
                  <a:lnTo>
                    <a:pt x="275529" y="78675"/>
                  </a:lnTo>
                  <a:cubicBezTo>
                    <a:pt x="275529" y="74723"/>
                    <a:pt x="272292" y="71490"/>
                    <a:pt x="268335" y="71490"/>
                  </a:cubicBezTo>
                  <a:lnTo>
                    <a:pt x="153232" y="71490"/>
                  </a:lnTo>
                  <a:close/>
                  <a:moveTo>
                    <a:pt x="85317" y="61913"/>
                  </a:moveTo>
                  <a:lnTo>
                    <a:pt x="114345" y="61913"/>
                  </a:lnTo>
                  <a:cubicBezTo>
                    <a:pt x="116522" y="61913"/>
                    <a:pt x="118699" y="63818"/>
                    <a:pt x="118699" y="66485"/>
                  </a:cubicBezTo>
                  <a:cubicBezTo>
                    <a:pt x="118699" y="69152"/>
                    <a:pt x="116522" y="71057"/>
                    <a:pt x="114345" y="71057"/>
                  </a:cubicBezTo>
                  <a:lnTo>
                    <a:pt x="85317" y="71057"/>
                  </a:lnTo>
                  <a:cubicBezTo>
                    <a:pt x="83139" y="71057"/>
                    <a:pt x="80962" y="69152"/>
                    <a:pt x="80962" y="66485"/>
                  </a:cubicBezTo>
                  <a:cubicBezTo>
                    <a:pt x="80962" y="63818"/>
                    <a:pt x="83139" y="61913"/>
                    <a:pt x="85317" y="61913"/>
                  </a:cubicBezTo>
                  <a:close/>
                  <a:moveTo>
                    <a:pt x="34558" y="61913"/>
                  </a:moveTo>
                  <a:lnTo>
                    <a:pt x="63500" y="61913"/>
                  </a:lnTo>
                  <a:cubicBezTo>
                    <a:pt x="66064" y="61913"/>
                    <a:pt x="67896" y="63818"/>
                    <a:pt x="67896" y="66485"/>
                  </a:cubicBezTo>
                  <a:cubicBezTo>
                    <a:pt x="67896" y="69152"/>
                    <a:pt x="66064" y="71057"/>
                    <a:pt x="63500" y="71057"/>
                  </a:cubicBezTo>
                  <a:lnTo>
                    <a:pt x="34558" y="71057"/>
                  </a:lnTo>
                  <a:cubicBezTo>
                    <a:pt x="31994" y="71057"/>
                    <a:pt x="30162" y="69152"/>
                    <a:pt x="30162" y="66485"/>
                  </a:cubicBezTo>
                  <a:cubicBezTo>
                    <a:pt x="30162" y="63818"/>
                    <a:pt x="31994" y="61913"/>
                    <a:pt x="34558" y="61913"/>
                  </a:cubicBezTo>
                  <a:close/>
                  <a:moveTo>
                    <a:pt x="65825" y="8622"/>
                  </a:moveTo>
                  <a:lnTo>
                    <a:pt x="65825" y="21555"/>
                  </a:lnTo>
                  <a:cubicBezTo>
                    <a:pt x="65825" y="28380"/>
                    <a:pt x="71580" y="34128"/>
                    <a:pt x="78774" y="34128"/>
                  </a:cubicBezTo>
                  <a:lnTo>
                    <a:pt x="147836" y="34128"/>
                  </a:lnTo>
                  <a:cubicBezTo>
                    <a:pt x="155030" y="34128"/>
                    <a:pt x="160426" y="28380"/>
                    <a:pt x="160426" y="21555"/>
                  </a:cubicBezTo>
                  <a:lnTo>
                    <a:pt x="160426" y="8622"/>
                  </a:lnTo>
                  <a:lnTo>
                    <a:pt x="65825" y="8622"/>
                  </a:lnTo>
                  <a:close/>
                  <a:moveTo>
                    <a:pt x="27337" y="8622"/>
                  </a:moveTo>
                  <a:cubicBezTo>
                    <a:pt x="16906" y="8622"/>
                    <a:pt x="8633" y="16525"/>
                    <a:pt x="8633" y="26943"/>
                  </a:cubicBezTo>
                  <a:lnTo>
                    <a:pt x="8633" y="256501"/>
                  </a:lnTo>
                  <a:cubicBezTo>
                    <a:pt x="8633" y="266919"/>
                    <a:pt x="16906" y="274823"/>
                    <a:pt x="27337" y="274823"/>
                  </a:cubicBezTo>
                  <a:lnTo>
                    <a:pt x="199273" y="274823"/>
                  </a:lnTo>
                  <a:cubicBezTo>
                    <a:pt x="209705" y="274823"/>
                    <a:pt x="217978" y="266919"/>
                    <a:pt x="217978" y="256501"/>
                  </a:cubicBezTo>
                  <a:lnTo>
                    <a:pt x="217978" y="255064"/>
                  </a:lnTo>
                  <a:lnTo>
                    <a:pt x="153232" y="255064"/>
                  </a:lnTo>
                  <a:cubicBezTo>
                    <a:pt x="144599" y="255064"/>
                    <a:pt x="137765" y="247879"/>
                    <a:pt x="137765" y="239257"/>
                  </a:cubicBezTo>
                  <a:lnTo>
                    <a:pt x="137765" y="78675"/>
                  </a:lnTo>
                  <a:cubicBezTo>
                    <a:pt x="137765" y="70053"/>
                    <a:pt x="144599" y="62868"/>
                    <a:pt x="153232" y="62868"/>
                  </a:cubicBezTo>
                  <a:lnTo>
                    <a:pt x="217978" y="62868"/>
                  </a:lnTo>
                  <a:lnTo>
                    <a:pt x="217978" y="26943"/>
                  </a:lnTo>
                  <a:cubicBezTo>
                    <a:pt x="217978" y="16525"/>
                    <a:pt x="209705" y="8622"/>
                    <a:pt x="199273" y="8622"/>
                  </a:cubicBezTo>
                  <a:lnTo>
                    <a:pt x="169418" y="8622"/>
                  </a:lnTo>
                  <a:lnTo>
                    <a:pt x="169418" y="21555"/>
                  </a:lnTo>
                  <a:cubicBezTo>
                    <a:pt x="169418" y="33410"/>
                    <a:pt x="159347" y="42750"/>
                    <a:pt x="147836" y="42750"/>
                  </a:cubicBezTo>
                  <a:lnTo>
                    <a:pt x="78774" y="42750"/>
                  </a:lnTo>
                  <a:cubicBezTo>
                    <a:pt x="66904" y="42750"/>
                    <a:pt x="57192" y="33410"/>
                    <a:pt x="57192" y="21555"/>
                  </a:cubicBezTo>
                  <a:lnTo>
                    <a:pt x="57192" y="8622"/>
                  </a:lnTo>
                  <a:lnTo>
                    <a:pt x="27337" y="8622"/>
                  </a:lnTo>
                  <a:close/>
                  <a:moveTo>
                    <a:pt x="27337" y="0"/>
                  </a:moveTo>
                  <a:lnTo>
                    <a:pt x="199273" y="0"/>
                  </a:lnTo>
                  <a:cubicBezTo>
                    <a:pt x="214381" y="0"/>
                    <a:pt x="226610" y="12214"/>
                    <a:pt x="226610" y="26943"/>
                  </a:cubicBezTo>
                  <a:lnTo>
                    <a:pt x="226610" y="62868"/>
                  </a:lnTo>
                  <a:lnTo>
                    <a:pt x="268335" y="62868"/>
                  </a:lnTo>
                  <a:cubicBezTo>
                    <a:pt x="276968" y="62868"/>
                    <a:pt x="283803" y="70053"/>
                    <a:pt x="283803" y="78675"/>
                  </a:cubicBezTo>
                  <a:lnTo>
                    <a:pt x="283803" y="239257"/>
                  </a:lnTo>
                  <a:cubicBezTo>
                    <a:pt x="283803" y="247879"/>
                    <a:pt x="276968" y="255064"/>
                    <a:pt x="268335" y="255064"/>
                  </a:cubicBezTo>
                  <a:lnTo>
                    <a:pt x="226610" y="255064"/>
                  </a:lnTo>
                  <a:lnTo>
                    <a:pt x="226610" y="256501"/>
                  </a:lnTo>
                  <a:cubicBezTo>
                    <a:pt x="226610" y="271230"/>
                    <a:pt x="214381" y="283804"/>
                    <a:pt x="199273" y="283804"/>
                  </a:cubicBezTo>
                  <a:lnTo>
                    <a:pt x="27337" y="283804"/>
                  </a:lnTo>
                  <a:cubicBezTo>
                    <a:pt x="12230" y="283804"/>
                    <a:pt x="0" y="271230"/>
                    <a:pt x="0" y="256501"/>
                  </a:cubicBezTo>
                  <a:lnTo>
                    <a:pt x="0" y="26943"/>
                  </a:lnTo>
                  <a:cubicBezTo>
                    <a:pt x="0" y="12214"/>
                    <a:pt x="12230" y="0"/>
                    <a:pt x="27337" y="0"/>
                  </a:cubicBezTo>
                  <a:close/>
                </a:path>
              </a:pathLst>
            </a:custGeom>
            <a:solidFill>
              <a:schemeClr val="accent4"/>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3" name="Freeform 1042">
              <a:extLst>
                <a:ext uri="{FF2B5EF4-FFF2-40B4-BE49-F238E27FC236}">
                  <a16:creationId xmlns:a16="http://schemas.microsoft.com/office/drawing/2014/main" id="{583685D4-E451-4984-9172-F618E44B4779}"/>
                </a:ext>
              </a:extLst>
            </p:cNvPr>
            <p:cNvSpPr>
              <a:spLocks noChangeAspect="1" noChangeArrowheads="1"/>
            </p:cNvSpPr>
            <p:nvPr/>
          </p:nvSpPr>
          <p:spPr bwMode="auto">
            <a:xfrm>
              <a:off x="15153712" y="3760413"/>
              <a:ext cx="926777" cy="921626"/>
            </a:xfrm>
            <a:custGeom>
              <a:avLst/>
              <a:gdLst>
                <a:gd name="T0" fmla="*/ 159176 w 285397"/>
                <a:gd name="T1" fmla="*/ 252097 h 283804"/>
                <a:gd name="T2" fmla="*/ 87744 w 285397"/>
                <a:gd name="T3" fmla="*/ 252097 h 283804"/>
                <a:gd name="T4" fmla="*/ 70300 w 285397"/>
                <a:gd name="T5" fmla="*/ 247310 h 283804"/>
                <a:gd name="T6" fmla="*/ 34636 w 285397"/>
                <a:gd name="T7" fmla="*/ 256516 h 283804"/>
                <a:gd name="T8" fmla="*/ 131835 w 285397"/>
                <a:gd name="T9" fmla="*/ 175999 h 283804"/>
                <a:gd name="T10" fmla="*/ 180784 w 285397"/>
                <a:gd name="T11" fmla="*/ 175999 h 283804"/>
                <a:gd name="T12" fmla="*/ 73821 w 285397"/>
                <a:gd name="T13" fmla="*/ 219107 h 283804"/>
                <a:gd name="T14" fmla="*/ 73821 w 285397"/>
                <a:gd name="T15" fmla="*/ 175999 h 283804"/>
                <a:gd name="T16" fmla="*/ 65118 w 285397"/>
                <a:gd name="T17" fmla="*/ 219107 h 283804"/>
                <a:gd name="T18" fmla="*/ 131835 w 285397"/>
                <a:gd name="T19" fmla="*/ 129268 h 283804"/>
                <a:gd name="T20" fmla="*/ 180784 w 285397"/>
                <a:gd name="T21" fmla="*/ 129268 h 283804"/>
                <a:gd name="T22" fmla="*/ 73821 w 285397"/>
                <a:gd name="T23" fmla="*/ 166943 h 283804"/>
                <a:gd name="T24" fmla="*/ 73821 w 285397"/>
                <a:gd name="T25" fmla="*/ 129268 h 283804"/>
                <a:gd name="T26" fmla="*/ 65118 w 285397"/>
                <a:gd name="T27" fmla="*/ 166943 h 283804"/>
                <a:gd name="T28" fmla="*/ 131835 w 285397"/>
                <a:gd name="T29" fmla="*/ 94854 h 283804"/>
                <a:gd name="T30" fmla="*/ 180784 w 285397"/>
                <a:gd name="T31" fmla="*/ 94854 h 283804"/>
                <a:gd name="T32" fmla="*/ 73821 w 285397"/>
                <a:gd name="T33" fmla="*/ 120936 h 283804"/>
                <a:gd name="T34" fmla="*/ 73821 w 285397"/>
                <a:gd name="T35" fmla="*/ 94854 h 283804"/>
                <a:gd name="T36" fmla="*/ 65118 w 285397"/>
                <a:gd name="T37" fmla="*/ 120936 h 283804"/>
                <a:gd name="T38" fmla="*/ 34664 w 285397"/>
                <a:gd name="T39" fmla="*/ 86160 h 283804"/>
                <a:gd name="T40" fmla="*/ 189486 w 285397"/>
                <a:gd name="T41" fmla="*/ 223454 h 283804"/>
                <a:gd name="T42" fmla="*/ 30310 w 285397"/>
                <a:gd name="T43" fmla="*/ 223454 h 283804"/>
                <a:gd name="T44" fmla="*/ 100064 w 285397"/>
                <a:gd name="T45" fmla="*/ 57439 h 283804"/>
                <a:gd name="T46" fmla="*/ 125754 w 285397"/>
                <a:gd name="T47" fmla="*/ 66645 h 283804"/>
                <a:gd name="T48" fmla="*/ 100064 w 285397"/>
                <a:gd name="T49" fmla="*/ 57439 h 283804"/>
                <a:gd name="T50" fmla="*/ 82597 w 285397"/>
                <a:gd name="T51" fmla="*/ 61858 h 283804"/>
                <a:gd name="T52" fmla="*/ 30310 w 285397"/>
                <a:gd name="T53" fmla="*/ 61858 h 283804"/>
                <a:gd name="T54" fmla="*/ 125809 w 285397"/>
                <a:gd name="T55" fmla="*/ 28719 h 283804"/>
                <a:gd name="T56" fmla="*/ 78918 w 285397"/>
                <a:gd name="T57" fmla="*/ 37926 h 283804"/>
                <a:gd name="T58" fmla="*/ 34764 w 285397"/>
                <a:gd name="T59" fmla="*/ 28719 h 283804"/>
                <a:gd name="T60" fmla="*/ 57397 w 285397"/>
                <a:gd name="T61" fmla="*/ 37926 h 283804"/>
                <a:gd name="T62" fmla="*/ 34764 w 285397"/>
                <a:gd name="T63" fmla="*/ 28719 h 283804"/>
                <a:gd name="T64" fmla="*/ 201782 w 285397"/>
                <a:gd name="T65" fmla="*/ 57409 h 283804"/>
                <a:gd name="T66" fmla="*/ 8680 w 285397"/>
                <a:gd name="T67" fmla="*/ 276217 h 283804"/>
                <a:gd name="T68" fmla="*/ 154411 w 285397"/>
                <a:gd name="T69" fmla="*/ 66437 h 283804"/>
                <a:gd name="T70" fmla="*/ 8680 w 285397"/>
                <a:gd name="T71" fmla="*/ 8666 h 283804"/>
                <a:gd name="T72" fmla="*/ 286811 w 285397"/>
                <a:gd name="T73" fmla="*/ 3972 h 283804"/>
                <a:gd name="T74" fmla="*/ 265541 w 285397"/>
                <a:gd name="T75" fmla="*/ 285242 h 283804"/>
                <a:gd name="T76" fmla="*/ 278304 w 285397"/>
                <a:gd name="T77" fmla="*/ 276217 h 283804"/>
                <a:gd name="T78" fmla="*/ 261640 w 285397"/>
                <a:gd name="T79" fmla="*/ 3972 h 283804"/>
                <a:gd name="T80" fmla="*/ 247385 w 285397"/>
                <a:gd name="T81" fmla="*/ 0 h 283804"/>
                <a:gd name="T82" fmla="*/ 247385 w 285397"/>
                <a:gd name="T83" fmla="*/ 285242 h 283804"/>
                <a:gd name="T84" fmla="*/ 230093 w 285397"/>
                <a:gd name="T85" fmla="*/ 276217 h 283804"/>
                <a:gd name="T86" fmla="*/ 178218 w 285397"/>
                <a:gd name="T87" fmla="*/ 8666 h 283804"/>
                <a:gd name="T88" fmla="*/ 4338 w 285397"/>
                <a:gd name="T89" fmla="*/ 0 h 283804"/>
                <a:gd name="T90" fmla="*/ 215162 w 285397"/>
                <a:gd name="T91" fmla="*/ 58853 h 283804"/>
                <a:gd name="T92" fmla="*/ 212269 w 285397"/>
                <a:gd name="T93" fmla="*/ 285242 h 283804"/>
                <a:gd name="T94" fmla="*/ 0 w 285397"/>
                <a:gd name="T95" fmla="*/ 3972 h 283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397" h="283804">
                  <a:moveTo>
                    <a:pt x="91620" y="246063"/>
                  </a:moveTo>
                  <a:lnTo>
                    <a:pt x="153724" y="246063"/>
                  </a:lnTo>
                  <a:cubicBezTo>
                    <a:pt x="156237" y="246063"/>
                    <a:pt x="158391" y="248261"/>
                    <a:pt x="158391" y="250826"/>
                  </a:cubicBezTo>
                  <a:cubicBezTo>
                    <a:pt x="158391" y="253024"/>
                    <a:pt x="156237" y="255222"/>
                    <a:pt x="153724" y="255222"/>
                  </a:cubicBezTo>
                  <a:lnTo>
                    <a:pt x="91620" y="255222"/>
                  </a:lnTo>
                  <a:cubicBezTo>
                    <a:pt x="89466" y="255222"/>
                    <a:pt x="87312" y="253024"/>
                    <a:pt x="87312" y="250826"/>
                  </a:cubicBezTo>
                  <a:cubicBezTo>
                    <a:pt x="87312" y="248261"/>
                    <a:pt x="89466" y="246063"/>
                    <a:pt x="91620" y="246063"/>
                  </a:cubicBezTo>
                  <a:close/>
                  <a:moveTo>
                    <a:pt x="34464" y="246063"/>
                  </a:moveTo>
                  <a:lnTo>
                    <a:pt x="69952" y="246063"/>
                  </a:lnTo>
                  <a:cubicBezTo>
                    <a:pt x="72103" y="246063"/>
                    <a:pt x="74254" y="248261"/>
                    <a:pt x="74254" y="250826"/>
                  </a:cubicBezTo>
                  <a:cubicBezTo>
                    <a:pt x="74254" y="253024"/>
                    <a:pt x="72103" y="255222"/>
                    <a:pt x="69952" y="255222"/>
                  </a:cubicBezTo>
                  <a:lnTo>
                    <a:pt x="34464" y="255222"/>
                  </a:lnTo>
                  <a:cubicBezTo>
                    <a:pt x="31954" y="255222"/>
                    <a:pt x="30162" y="253024"/>
                    <a:pt x="30162" y="250826"/>
                  </a:cubicBezTo>
                  <a:cubicBezTo>
                    <a:pt x="30162" y="248261"/>
                    <a:pt x="31954" y="246063"/>
                    <a:pt x="34464" y="246063"/>
                  </a:cubicBezTo>
                  <a:close/>
                  <a:moveTo>
                    <a:pt x="131185" y="175111"/>
                  </a:moveTo>
                  <a:lnTo>
                    <a:pt x="131185" y="218002"/>
                  </a:lnTo>
                  <a:lnTo>
                    <a:pt x="179892" y="218002"/>
                  </a:lnTo>
                  <a:lnTo>
                    <a:pt x="179892" y="175111"/>
                  </a:lnTo>
                  <a:lnTo>
                    <a:pt x="131185" y="175111"/>
                  </a:lnTo>
                  <a:close/>
                  <a:moveTo>
                    <a:pt x="73457" y="175111"/>
                  </a:moveTo>
                  <a:lnTo>
                    <a:pt x="73457" y="218002"/>
                  </a:lnTo>
                  <a:lnTo>
                    <a:pt x="122165" y="218002"/>
                  </a:lnTo>
                  <a:lnTo>
                    <a:pt x="122165" y="175111"/>
                  </a:lnTo>
                  <a:lnTo>
                    <a:pt x="73457" y="175111"/>
                  </a:lnTo>
                  <a:close/>
                  <a:moveTo>
                    <a:pt x="38821" y="175111"/>
                  </a:moveTo>
                  <a:lnTo>
                    <a:pt x="38821" y="218002"/>
                  </a:lnTo>
                  <a:lnTo>
                    <a:pt x="64798" y="218002"/>
                  </a:lnTo>
                  <a:lnTo>
                    <a:pt x="64798" y="175111"/>
                  </a:lnTo>
                  <a:lnTo>
                    <a:pt x="38821" y="175111"/>
                  </a:lnTo>
                  <a:close/>
                  <a:moveTo>
                    <a:pt x="131185" y="128616"/>
                  </a:moveTo>
                  <a:lnTo>
                    <a:pt x="131185" y="166101"/>
                  </a:lnTo>
                  <a:lnTo>
                    <a:pt x="179892" y="166101"/>
                  </a:lnTo>
                  <a:lnTo>
                    <a:pt x="179892" y="128616"/>
                  </a:lnTo>
                  <a:lnTo>
                    <a:pt x="131185" y="128616"/>
                  </a:lnTo>
                  <a:close/>
                  <a:moveTo>
                    <a:pt x="73457" y="128616"/>
                  </a:moveTo>
                  <a:lnTo>
                    <a:pt x="73457" y="166101"/>
                  </a:lnTo>
                  <a:lnTo>
                    <a:pt x="122165" y="166101"/>
                  </a:lnTo>
                  <a:lnTo>
                    <a:pt x="122165" y="128616"/>
                  </a:lnTo>
                  <a:lnTo>
                    <a:pt x="73457" y="128616"/>
                  </a:lnTo>
                  <a:close/>
                  <a:moveTo>
                    <a:pt x="38821" y="128616"/>
                  </a:moveTo>
                  <a:lnTo>
                    <a:pt x="38821" y="166101"/>
                  </a:lnTo>
                  <a:lnTo>
                    <a:pt x="64798" y="166101"/>
                  </a:lnTo>
                  <a:lnTo>
                    <a:pt x="64798" y="128616"/>
                  </a:lnTo>
                  <a:lnTo>
                    <a:pt x="38821" y="128616"/>
                  </a:lnTo>
                  <a:close/>
                  <a:moveTo>
                    <a:pt x="131185" y="94375"/>
                  </a:moveTo>
                  <a:lnTo>
                    <a:pt x="131185" y="120326"/>
                  </a:lnTo>
                  <a:lnTo>
                    <a:pt x="179892" y="120326"/>
                  </a:lnTo>
                  <a:lnTo>
                    <a:pt x="179892" y="94375"/>
                  </a:lnTo>
                  <a:lnTo>
                    <a:pt x="131185" y="94375"/>
                  </a:lnTo>
                  <a:close/>
                  <a:moveTo>
                    <a:pt x="73457" y="94375"/>
                  </a:moveTo>
                  <a:lnTo>
                    <a:pt x="73457" y="120326"/>
                  </a:lnTo>
                  <a:lnTo>
                    <a:pt x="122165" y="120326"/>
                  </a:lnTo>
                  <a:lnTo>
                    <a:pt x="122165" y="94375"/>
                  </a:lnTo>
                  <a:lnTo>
                    <a:pt x="73457" y="94375"/>
                  </a:lnTo>
                  <a:close/>
                  <a:moveTo>
                    <a:pt x="38821" y="94375"/>
                  </a:moveTo>
                  <a:lnTo>
                    <a:pt x="38821" y="120326"/>
                  </a:lnTo>
                  <a:lnTo>
                    <a:pt x="64798" y="120326"/>
                  </a:lnTo>
                  <a:lnTo>
                    <a:pt x="64798" y="94375"/>
                  </a:lnTo>
                  <a:lnTo>
                    <a:pt x="38821" y="94375"/>
                  </a:lnTo>
                  <a:close/>
                  <a:moveTo>
                    <a:pt x="34492" y="85725"/>
                  </a:moveTo>
                  <a:lnTo>
                    <a:pt x="184222" y="85725"/>
                  </a:lnTo>
                  <a:cubicBezTo>
                    <a:pt x="186747" y="85725"/>
                    <a:pt x="188551" y="87888"/>
                    <a:pt x="188551" y="90050"/>
                  </a:cubicBezTo>
                  <a:lnTo>
                    <a:pt x="188551" y="222327"/>
                  </a:lnTo>
                  <a:cubicBezTo>
                    <a:pt x="188551" y="224490"/>
                    <a:pt x="186747" y="226653"/>
                    <a:pt x="184222" y="226653"/>
                  </a:cubicBezTo>
                  <a:lnTo>
                    <a:pt x="34492" y="226653"/>
                  </a:lnTo>
                  <a:cubicBezTo>
                    <a:pt x="31966" y="226653"/>
                    <a:pt x="30162" y="224490"/>
                    <a:pt x="30162" y="222327"/>
                  </a:cubicBezTo>
                  <a:lnTo>
                    <a:pt x="30162" y="90050"/>
                  </a:lnTo>
                  <a:cubicBezTo>
                    <a:pt x="30162" y="87888"/>
                    <a:pt x="31966" y="85725"/>
                    <a:pt x="34492" y="85725"/>
                  </a:cubicBezTo>
                  <a:close/>
                  <a:moveTo>
                    <a:pt x="99571" y="57150"/>
                  </a:moveTo>
                  <a:lnTo>
                    <a:pt x="125134" y="57150"/>
                  </a:lnTo>
                  <a:cubicBezTo>
                    <a:pt x="127655" y="57150"/>
                    <a:pt x="129815" y="59348"/>
                    <a:pt x="129815" y="61546"/>
                  </a:cubicBezTo>
                  <a:cubicBezTo>
                    <a:pt x="129815" y="63744"/>
                    <a:pt x="127655" y="66309"/>
                    <a:pt x="125134" y="66309"/>
                  </a:cubicBezTo>
                  <a:lnTo>
                    <a:pt x="99571" y="66309"/>
                  </a:lnTo>
                  <a:cubicBezTo>
                    <a:pt x="97410" y="66309"/>
                    <a:pt x="95250" y="63744"/>
                    <a:pt x="95250" y="61546"/>
                  </a:cubicBezTo>
                  <a:cubicBezTo>
                    <a:pt x="95250" y="59348"/>
                    <a:pt x="97410" y="57150"/>
                    <a:pt x="99571" y="57150"/>
                  </a:cubicBezTo>
                  <a:close/>
                  <a:moveTo>
                    <a:pt x="34498" y="57150"/>
                  </a:moveTo>
                  <a:lnTo>
                    <a:pt x="78214" y="57150"/>
                  </a:lnTo>
                  <a:cubicBezTo>
                    <a:pt x="80382" y="57150"/>
                    <a:pt x="82189" y="59348"/>
                    <a:pt x="82189" y="61546"/>
                  </a:cubicBezTo>
                  <a:cubicBezTo>
                    <a:pt x="82189" y="63744"/>
                    <a:pt x="80382" y="66309"/>
                    <a:pt x="78214" y="66309"/>
                  </a:cubicBezTo>
                  <a:lnTo>
                    <a:pt x="34498" y="66309"/>
                  </a:lnTo>
                  <a:cubicBezTo>
                    <a:pt x="31968" y="66309"/>
                    <a:pt x="30162" y="63744"/>
                    <a:pt x="30162" y="61546"/>
                  </a:cubicBezTo>
                  <a:cubicBezTo>
                    <a:pt x="30162" y="59348"/>
                    <a:pt x="31968" y="57150"/>
                    <a:pt x="34498" y="57150"/>
                  </a:cubicBezTo>
                  <a:close/>
                  <a:moveTo>
                    <a:pt x="78530" y="28575"/>
                  </a:moveTo>
                  <a:lnTo>
                    <a:pt x="125189" y="28575"/>
                  </a:lnTo>
                  <a:cubicBezTo>
                    <a:pt x="127682" y="28575"/>
                    <a:pt x="129819" y="30773"/>
                    <a:pt x="129819" y="32971"/>
                  </a:cubicBezTo>
                  <a:cubicBezTo>
                    <a:pt x="129819" y="35536"/>
                    <a:pt x="127682" y="37734"/>
                    <a:pt x="125189" y="37734"/>
                  </a:cubicBezTo>
                  <a:lnTo>
                    <a:pt x="78530" y="37734"/>
                  </a:lnTo>
                  <a:cubicBezTo>
                    <a:pt x="76393" y="37734"/>
                    <a:pt x="74612" y="35536"/>
                    <a:pt x="74612" y="32971"/>
                  </a:cubicBezTo>
                  <a:cubicBezTo>
                    <a:pt x="74612" y="30773"/>
                    <a:pt x="76393" y="28575"/>
                    <a:pt x="78530" y="28575"/>
                  </a:cubicBezTo>
                  <a:close/>
                  <a:moveTo>
                    <a:pt x="34592" y="28575"/>
                  </a:moveTo>
                  <a:lnTo>
                    <a:pt x="57113" y="28575"/>
                  </a:lnTo>
                  <a:cubicBezTo>
                    <a:pt x="59697" y="28575"/>
                    <a:pt x="61543" y="30773"/>
                    <a:pt x="61543" y="32971"/>
                  </a:cubicBezTo>
                  <a:cubicBezTo>
                    <a:pt x="61543" y="35536"/>
                    <a:pt x="59697" y="37734"/>
                    <a:pt x="57113" y="37734"/>
                  </a:cubicBezTo>
                  <a:lnTo>
                    <a:pt x="34592" y="37734"/>
                  </a:lnTo>
                  <a:cubicBezTo>
                    <a:pt x="32008" y="37734"/>
                    <a:pt x="30162" y="35536"/>
                    <a:pt x="30162" y="32971"/>
                  </a:cubicBezTo>
                  <a:cubicBezTo>
                    <a:pt x="30162" y="30773"/>
                    <a:pt x="32008" y="28575"/>
                    <a:pt x="34592" y="28575"/>
                  </a:cubicBezTo>
                  <a:close/>
                  <a:moveTo>
                    <a:pt x="158327" y="14729"/>
                  </a:moveTo>
                  <a:lnTo>
                    <a:pt x="158327" y="57120"/>
                  </a:lnTo>
                  <a:lnTo>
                    <a:pt x="200787" y="57120"/>
                  </a:lnTo>
                  <a:lnTo>
                    <a:pt x="158327" y="14729"/>
                  </a:lnTo>
                  <a:close/>
                  <a:moveTo>
                    <a:pt x="8636" y="8622"/>
                  </a:moveTo>
                  <a:lnTo>
                    <a:pt x="8636" y="274823"/>
                  </a:lnTo>
                  <a:lnTo>
                    <a:pt x="206904" y="274823"/>
                  </a:lnTo>
                  <a:lnTo>
                    <a:pt x="206904" y="66101"/>
                  </a:lnTo>
                  <a:lnTo>
                    <a:pt x="153649" y="66101"/>
                  </a:lnTo>
                  <a:cubicBezTo>
                    <a:pt x="151490" y="66101"/>
                    <a:pt x="149331" y="63586"/>
                    <a:pt x="149331" y="61431"/>
                  </a:cubicBezTo>
                  <a:lnTo>
                    <a:pt x="149331" y="8622"/>
                  </a:lnTo>
                  <a:lnTo>
                    <a:pt x="8636" y="8622"/>
                  </a:lnTo>
                  <a:close/>
                  <a:moveTo>
                    <a:pt x="264231" y="0"/>
                  </a:moveTo>
                  <a:lnTo>
                    <a:pt x="281164" y="0"/>
                  </a:lnTo>
                  <a:cubicBezTo>
                    <a:pt x="283633" y="0"/>
                    <a:pt x="285397" y="1796"/>
                    <a:pt x="285397" y="3952"/>
                  </a:cubicBezTo>
                  <a:lnTo>
                    <a:pt x="285397" y="279134"/>
                  </a:lnTo>
                  <a:cubicBezTo>
                    <a:pt x="285397" y="281648"/>
                    <a:pt x="283633" y="283804"/>
                    <a:pt x="281164" y="283804"/>
                  </a:cubicBezTo>
                  <a:lnTo>
                    <a:pt x="264231" y="283804"/>
                  </a:lnTo>
                  <a:cubicBezTo>
                    <a:pt x="262114" y="283804"/>
                    <a:pt x="260350" y="281648"/>
                    <a:pt x="260350" y="279134"/>
                  </a:cubicBezTo>
                  <a:cubicBezTo>
                    <a:pt x="260350" y="276978"/>
                    <a:pt x="262114" y="274823"/>
                    <a:pt x="264231" y="274823"/>
                  </a:cubicBezTo>
                  <a:lnTo>
                    <a:pt x="276931" y="274823"/>
                  </a:lnTo>
                  <a:lnTo>
                    <a:pt x="276931" y="8622"/>
                  </a:lnTo>
                  <a:lnTo>
                    <a:pt x="264231" y="8622"/>
                  </a:lnTo>
                  <a:cubicBezTo>
                    <a:pt x="262114" y="8622"/>
                    <a:pt x="260350" y="6466"/>
                    <a:pt x="260350" y="3952"/>
                  </a:cubicBezTo>
                  <a:cubicBezTo>
                    <a:pt x="260350" y="1796"/>
                    <a:pt x="262114" y="0"/>
                    <a:pt x="264231" y="0"/>
                  </a:cubicBezTo>
                  <a:close/>
                  <a:moveTo>
                    <a:pt x="177339" y="0"/>
                  </a:moveTo>
                  <a:lnTo>
                    <a:pt x="246165" y="0"/>
                  </a:lnTo>
                  <a:cubicBezTo>
                    <a:pt x="248316" y="0"/>
                    <a:pt x="250467" y="1796"/>
                    <a:pt x="250467" y="3952"/>
                  </a:cubicBezTo>
                  <a:lnTo>
                    <a:pt x="250467" y="279134"/>
                  </a:lnTo>
                  <a:cubicBezTo>
                    <a:pt x="250467" y="281648"/>
                    <a:pt x="248316" y="283804"/>
                    <a:pt x="246165" y="283804"/>
                  </a:cubicBezTo>
                  <a:lnTo>
                    <a:pt x="228958" y="283804"/>
                  </a:lnTo>
                  <a:cubicBezTo>
                    <a:pt x="226449" y="283804"/>
                    <a:pt x="224657" y="281648"/>
                    <a:pt x="224657" y="279134"/>
                  </a:cubicBezTo>
                  <a:cubicBezTo>
                    <a:pt x="224657" y="276978"/>
                    <a:pt x="226449" y="274823"/>
                    <a:pt x="228958" y="274823"/>
                  </a:cubicBezTo>
                  <a:lnTo>
                    <a:pt x="241505" y="274823"/>
                  </a:lnTo>
                  <a:lnTo>
                    <a:pt x="241505" y="8622"/>
                  </a:lnTo>
                  <a:lnTo>
                    <a:pt x="177339" y="8622"/>
                  </a:lnTo>
                  <a:cubicBezTo>
                    <a:pt x="175188" y="8622"/>
                    <a:pt x="173037" y="6466"/>
                    <a:pt x="173037" y="3952"/>
                  </a:cubicBezTo>
                  <a:cubicBezTo>
                    <a:pt x="173037" y="1796"/>
                    <a:pt x="175188" y="0"/>
                    <a:pt x="177339" y="0"/>
                  </a:cubicBezTo>
                  <a:close/>
                  <a:moveTo>
                    <a:pt x="4318" y="0"/>
                  </a:moveTo>
                  <a:lnTo>
                    <a:pt x="153649" y="0"/>
                  </a:lnTo>
                  <a:cubicBezTo>
                    <a:pt x="155088" y="0"/>
                    <a:pt x="156168" y="359"/>
                    <a:pt x="156887" y="1078"/>
                  </a:cubicBezTo>
                  <a:lnTo>
                    <a:pt x="214101" y="58557"/>
                  </a:lnTo>
                  <a:cubicBezTo>
                    <a:pt x="214820" y="59275"/>
                    <a:pt x="215540" y="60353"/>
                    <a:pt x="215540" y="61431"/>
                  </a:cubicBezTo>
                  <a:lnTo>
                    <a:pt x="215540" y="279134"/>
                  </a:lnTo>
                  <a:cubicBezTo>
                    <a:pt x="215540" y="281648"/>
                    <a:pt x="213741" y="283804"/>
                    <a:pt x="211222" y="283804"/>
                  </a:cubicBezTo>
                  <a:lnTo>
                    <a:pt x="4318" y="283804"/>
                  </a:lnTo>
                  <a:cubicBezTo>
                    <a:pt x="2159" y="283804"/>
                    <a:pt x="0" y="281648"/>
                    <a:pt x="0" y="279134"/>
                  </a:cubicBezTo>
                  <a:lnTo>
                    <a:pt x="0" y="3952"/>
                  </a:lnTo>
                  <a:cubicBezTo>
                    <a:pt x="0" y="1796"/>
                    <a:pt x="2159" y="0"/>
                    <a:pt x="4318" y="0"/>
                  </a:cubicBezTo>
                  <a:close/>
                </a:path>
              </a:pathLst>
            </a:custGeom>
            <a:solidFill>
              <a:schemeClr val="accent5"/>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4" name="Freeform 941">
              <a:extLst>
                <a:ext uri="{FF2B5EF4-FFF2-40B4-BE49-F238E27FC236}">
                  <a16:creationId xmlns:a16="http://schemas.microsoft.com/office/drawing/2014/main" id="{F66D93CA-8F33-43C4-8E73-5209913C4A3C}"/>
                </a:ext>
              </a:extLst>
            </p:cNvPr>
            <p:cNvSpPr>
              <a:spLocks noChangeAspect="1" noChangeArrowheads="1"/>
            </p:cNvSpPr>
            <p:nvPr/>
          </p:nvSpPr>
          <p:spPr bwMode="auto">
            <a:xfrm>
              <a:off x="1883038" y="10373198"/>
              <a:ext cx="954925" cy="954925"/>
            </a:xfrm>
            <a:custGeom>
              <a:avLst/>
              <a:gdLst>
                <a:gd name="T0" fmla="*/ 234694 w 283804"/>
                <a:gd name="T1" fmla="*/ 196059 h 283803"/>
                <a:gd name="T2" fmla="*/ 193533 w 283804"/>
                <a:gd name="T3" fmla="*/ 170062 h 283803"/>
                <a:gd name="T4" fmla="*/ 50550 w 283804"/>
                <a:gd name="T5" fmla="*/ 196059 h 283803"/>
                <a:gd name="T6" fmla="*/ 9025 w 283804"/>
                <a:gd name="T7" fmla="*/ 170062 h 283803"/>
                <a:gd name="T8" fmla="*/ 132511 w 283804"/>
                <a:gd name="T9" fmla="*/ 208335 h 283803"/>
                <a:gd name="T10" fmla="*/ 100737 w 283804"/>
                <a:gd name="T11" fmla="*/ 252385 h 283803"/>
                <a:gd name="T12" fmla="*/ 18777 w 283804"/>
                <a:gd name="T13" fmla="*/ 256356 h 283803"/>
                <a:gd name="T14" fmla="*/ 18777 w 283804"/>
                <a:gd name="T15" fmla="*/ 276576 h 283803"/>
                <a:gd name="T16" fmla="*/ 276577 w 283804"/>
                <a:gd name="T17" fmla="*/ 266466 h 283803"/>
                <a:gd name="T18" fmla="*/ 188839 w 283804"/>
                <a:gd name="T19" fmla="*/ 256356 h 283803"/>
                <a:gd name="T20" fmla="*/ 155620 w 283804"/>
                <a:gd name="T21" fmla="*/ 212668 h 283803"/>
                <a:gd name="T22" fmla="*/ 152731 w 283804"/>
                <a:gd name="T23" fmla="*/ 99654 h 283803"/>
                <a:gd name="T24" fmla="*/ 132511 w 283804"/>
                <a:gd name="T25" fmla="*/ 99654 h 283803"/>
                <a:gd name="T26" fmla="*/ 206168 w 283804"/>
                <a:gd name="T27" fmla="*/ 161396 h 283803"/>
                <a:gd name="T28" fmla="*/ 234694 w 283804"/>
                <a:gd name="T29" fmla="*/ 78352 h 283803"/>
                <a:gd name="T30" fmla="*/ 22026 w 283804"/>
                <a:gd name="T31" fmla="*/ 161396 h 283803"/>
                <a:gd name="T32" fmla="*/ 50550 w 283804"/>
                <a:gd name="T33" fmla="*/ 78352 h 283803"/>
                <a:gd name="T34" fmla="*/ 129807 w 283804"/>
                <a:gd name="T35" fmla="*/ 50081 h 283803"/>
                <a:gd name="T36" fmla="*/ 155441 w 283804"/>
                <a:gd name="T37" fmla="*/ 50081 h 283803"/>
                <a:gd name="T38" fmla="*/ 142625 w 283804"/>
                <a:gd name="T39" fmla="*/ 28719 h 283803"/>
                <a:gd name="T40" fmla="*/ 142625 w 283804"/>
                <a:gd name="T41" fmla="*/ 71443 h 283803"/>
                <a:gd name="T42" fmla="*/ 142625 w 283804"/>
                <a:gd name="T43" fmla="*/ 28719 h 283803"/>
                <a:gd name="T44" fmla="*/ 102905 w 283804"/>
                <a:gd name="T45" fmla="*/ 37549 h 283803"/>
                <a:gd name="T46" fmla="*/ 18777 w 283804"/>
                <a:gd name="T47" fmla="*/ 40439 h 283803"/>
                <a:gd name="T48" fmla="*/ 18777 w 283804"/>
                <a:gd name="T49" fmla="*/ 60298 h 283803"/>
                <a:gd name="T50" fmla="*/ 102905 w 283804"/>
                <a:gd name="T51" fmla="*/ 63547 h 283803"/>
                <a:gd name="T52" fmla="*/ 182338 w 283804"/>
                <a:gd name="T53" fmla="*/ 63547 h 283803"/>
                <a:gd name="T54" fmla="*/ 266467 w 283804"/>
                <a:gd name="T55" fmla="*/ 60298 h 283803"/>
                <a:gd name="T56" fmla="*/ 266467 w 283804"/>
                <a:gd name="T57" fmla="*/ 40439 h 283803"/>
                <a:gd name="T58" fmla="*/ 182338 w 283804"/>
                <a:gd name="T59" fmla="*/ 37549 h 283803"/>
                <a:gd name="T60" fmla="*/ 142622 w 283804"/>
                <a:gd name="T61" fmla="*/ 0 h 283803"/>
                <a:gd name="T62" fmla="*/ 266467 w 283804"/>
                <a:gd name="T63" fmla="*/ 31774 h 283803"/>
                <a:gd name="T64" fmla="*/ 266467 w 283804"/>
                <a:gd name="T65" fmla="*/ 69324 h 283803"/>
                <a:gd name="T66" fmla="*/ 272605 w 283804"/>
                <a:gd name="T67" fmla="*/ 161396 h 283803"/>
                <a:gd name="T68" fmla="*/ 285242 w 283804"/>
                <a:gd name="T69" fmla="*/ 165729 h 283803"/>
                <a:gd name="T70" fmla="*/ 184144 w 283804"/>
                <a:gd name="T71" fmla="*/ 165729 h 283803"/>
                <a:gd name="T72" fmla="*/ 197142 w 283804"/>
                <a:gd name="T73" fmla="*/ 161396 h 283803"/>
                <a:gd name="T74" fmla="*/ 189199 w 283804"/>
                <a:gd name="T75" fmla="*/ 69324 h 283803"/>
                <a:gd name="T76" fmla="*/ 161397 w 283804"/>
                <a:gd name="T77" fmla="*/ 205447 h 283803"/>
                <a:gd name="T78" fmla="*/ 266467 w 283804"/>
                <a:gd name="T79" fmla="*/ 247691 h 283803"/>
                <a:gd name="T80" fmla="*/ 266467 w 283804"/>
                <a:gd name="T81" fmla="*/ 285241 h 283803"/>
                <a:gd name="T82" fmla="*/ 0 w 283804"/>
                <a:gd name="T83" fmla="*/ 266466 h 283803"/>
                <a:gd name="T84" fmla="*/ 92433 w 283804"/>
                <a:gd name="T85" fmla="*/ 247691 h 283803"/>
                <a:gd name="T86" fmla="*/ 123845 w 283804"/>
                <a:gd name="T87" fmla="*/ 97127 h 283803"/>
                <a:gd name="T88" fmla="*/ 56326 w 283804"/>
                <a:gd name="T89" fmla="*/ 69324 h 283803"/>
                <a:gd name="T90" fmla="*/ 96404 w 283804"/>
                <a:gd name="T91" fmla="*/ 161396 h 283803"/>
                <a:gd name="T92" fmla="*/ 50550 w 283804"/>
                <a:gd name="T93" fmla="*/ 204724 h 283803"/>
                <a:gd name="T94" fmla="*/ 4331 w 283804"/>
                <a:gd name="T95" fmla="*/ 161396 h 283803"/>
                <a:gd name="T96" fmla="*/ 44411 w 283804"/>
                <a:gd name="T97" fmla="*/ 69324 h 283803"/>
                <a:gd name="T98" fmla="*/ 0 w 283804"/>
                <a:gd name="T99" fmla="*/ 50550 h 283803"/>
                <a:gd name="T100" fmla="*/ 95683 w 283804"/>
                <a:gd name="T101" fmla="*/ 31774 h 2838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3804" h="283803">
                  <a:moveTo>
                    <a:pt x="192556" y="169204"/>
                  </a:moveTo>
                  <a:cubicBezTo>
                    <a:pt x="195430" y="183933"/>
                    <a:pt x="212673" y="195070"/>
                    <a:pt x="233510" y="195070"/>
                  </a:cubicBezTo>
                  <a:cubicBezTo>
                    <a:pt x="254346" y="195070"/>
                    <a:pt x="271590" y="183933"/>
                    <a:pt x="274464" y="169204"/>
                  </a:cubicBezTo>
                  <a:lnTo>
                    <a:pt x="192556" y="169204"/>
                  </a:lnTo>
                  <a:close/>
                  <a:moveTo>
                    <a:pt x="8981" y="169204"/>
                  </a:moveTo>
                  <a:cubicBezTo>
                    <a:pt x="11855" y="183933"/>
                    <a:pt x="29458" y="195070"/>
                    <a:pt x="50294" y="195070"/>
                  </a:cubicBezTo>
                  <a:cubicBezTo>
                    <a:pt x="71130" y="195070"/>
                    <a:pt x="88374" y="183933"/>
                    <a:pt x="91248" y="169204"/>
                  </a:cubicBezTo>
                  <a:lnTo>
                    <a:pt x="8981" y="169204"/>
                  </a:lnTo>
                  <a:close/>
                  <a:moveTo>
                    <a:pt x="131843" y="99151"/>
                  </a:moveTo>
                  <a:lnTo>
                    <a:pt x="131843" y="207284"/>
                  </a:lnTo>
                  <a:cubicBezTo>
                    <a:pt x="131843" y="209080"/>
                    <a:pt x="130766" y="210876"/>
                    <a:pt x="128969" y="211595"/>
                  </a:cubicBezTo>
                  <a:cubicBezTo>
                    <a:pt x="111725" y="216983"/>
                    <a:pt x="100229" y="233149"/>
                    <a:pt x="100229" y="251112"/>
                  </a:cubicBezTo>
                  <a:cubicBezTo>
                    <a:pt x="100229" y="253267"/>
                    <a:pt x="98433" y="255063"/>
                    <a:pt x="95918" y="255063"/>
                  </a:cubicBezTo>
                  <a:lnTo>
                    <a:pt x="18681" y="255063"/>
                  </a:lnTo>
                  <a:cubicBezTo>
                    <a:pt x="12933" y="255063"/>
                    <a:pt x="8622" y="259733"/>
                    <a:pt x="8622" y="265122"/>
                  </a:cubicBezTo>
                  <a:cubicBezTo>
                    <a:pt x="8622" y="270870"/>
                    <a:pt x="12933" y="275181"/>
                    <a:pt x="18681" y="275181"/>
                  </a:cubicBezTo>
                  <a:lnTo>
                    <a:pt x="265123" y="275181"/>
                  </a:lnTo>
                  <a:cubicBezTo>
                    <a:pt x="270512" y="275181"/>
                    <a:pt x="275182" y="270870"/>
                    <a:pt x="275182" y="265122"/>
                  </a:cubicBezTo>
                  <a:cubicBezTo>
                    <a:pt x="275182" y="259733"/>
                    <a:pt x="270512" y="255063"/>
                    <a:pt x="265123" y="255063"/>
                  </a:cubicBezTo>
                  <a:lnTo>
                    <a:pt x="187886" y="255063"/>
                  </a:lnTo>
                  <a:cubicBezTo>
                    <a:pt x="185371" y="255063"/>
                    <a:pt x="183575" y="253267"/>
                    <a:pt x="183575" y="251112"/>
                  </a:cubicBezTo>
                  <a:cubicBezTo>
                    <a:pt x="183575" y="232790"/>
                    <a:pt x="172079" y="216983"/>
                    <a:pt x="154835" y="211595"/>
                  </a:cubicBezTo>
                  <a:cubicBezTo>
                    <a:pt x="153039" y="210876"/>
                    <a:pt x="151961" y="209080"/>
                    <a:pt x="151961" y="207284"/>
                  </a:cubicBezTo>
                  <a:lnTo>
                    <a:pt x="151961" y="99151"/>
                  </a:lnTo>
                  <a:cubicBezTo>
                    <a:pt x="148728" y="99870"/>
                    <a:pt x="145495" y="100588"/>
                    <a:pt x="141902" y="100588"/>
                  </a:cubicBezTo>
                  <a:cubicBezTo>
                    <a:pt x="138310" y="100588"/>
                    <a:pt x="135076" y="99870"/>
                    <a:pt x="131843" y="99151"/>
                  </a:cubicBezTo>
                  <a:close/>
                  <a:moveTo>
                    <a:pt x="233510" y="77956"/>
                  </a:moveTo>
                  <a:lnTo>
                    <a:pt x="205129" y="160582"/>
                  </a:lnTo>
                  <a:lnTo>
                    <a:pt x="261890" y="160582"/>
                  </a:lnTo>
                  <a:lnTo>
                    <a:pt x="233510" y="77956"/>
                  </a:lnTo>
                  <a:close/>
                  <a:moveTo>
                    <a:pt x="50294" y="77956"/>
                  </a:moveTo>
                  <a:lnTo>
                    <a:pt x="21914" y="160582"/>
                  </a:lnTo>
                  <a:lnTo>
                    <a:pt x="78315" y="160582"/>
                  </a:lnTo>
                  <a:lnTo>
                    <a:pt x="50294" y="77956"/>
                  </a:lnTo>
                  <a:close/>
                  <a:moveTo>
                    <a:pt x="141905" y="37077"/>
                  </a:moveTo>
                  <a:cubicBezTo>
                    <a:pt x="134820" y="37077"/>
                    <a:pt x="129152" y="42744"/>
                    <a:pt x="129152" y="49829"/>
                  </a:cubicBezTo>
                  <a:cubicBezTo>
                    <a:pt x="129152" y="56914"/>
                    <a:pt x="134820" y="62581"/>
                    <a:pt x="141905" y="62581"/>
                  </a:cubicBezTo>
                  <a:cubicBezTo>
                    <a:pt x="148989" y="62581"/>
                    <a:pt x="154657" y="56914"/>
                    <a:pt x="154657" y="49829"/>
                  </a:cubicBezTo>
                  <a:cubicBezTo>
                    <a:pt x="154657" y="42744"/>
                    <a:pt x="148989" y="37077"/>
                    <a:pt x="141905" y="37077"/>
                  </a:cubicBezTo>
                  <a:close/>
                  <a:moveTo>
                    <a:pt x="141905" y="28575"/>
                  </a:moveTo>
                  <a:cubicBezTo>
                    <a:pt x="153595" y="28575"/>
                    <a:pt x="163159" y="38139"/>
                    <a:pt x="163159" y="49829"/>
                  </a:cubicBezTo>
                  <a:cubicBezTo>
                    <a:pt x="163159" y="61519"/>
                    <a:pt x="153595" y="71083"/>
                    <a:pt x="141905" y="71083"/>
                  </a:cubicBezTo>
                  <a:cubicBezTo>
                    <a:pt x="130215" y="71083"/>
                    <a:pt x="120650" y="61519"/>
                    <a:pt x="120650" y="49829"/>
                  </a:cubicBezTo>
                  <a:cubicBezTo>
                    <a:pt x="120650" y="38139"/>
                    <a:pt x="130215" y="28575"/>
                    <a:pt x="141905" y="28575"/>
                  </a:cubicBezTo>
                  <a:close/>
                  <a:moveTo>
                    <a:pt x="141902" y="8622"/>
                  </a:moveTo>
                  <a:cubicBezTo>
                    <a:pt x="123940" y="8622"/>
                    <a:pt x="108133" y="20118"/>
                    <a:pt x="102385" y="37361"/>
                  </a:cubicBezTo>
                  <a:cubicBezTo>
                    <a:pt x="102025" y="39158"/>
                    <a:pt x="100229" y="40235"/>
                    <a:pt x="98433" y="40235"/>
                  </a:cubicBezTo>
                  <a:lnTo>
                    <a:pt x="18681" y="40235"/>
                  </a:lnTo>
                  <a:cubicBezTo>
                    <a:pt x="12933" y="40235"/>
                    <a:pt x="8622" y="44906"/>
                    <a:pt x="8622" y="50294"/>
                  </a:cubicBezTo>
                  <a:cubicBezTo>
                    <a:pt x="8622" y="55683"/>
                    <a:pt x="12933" y="59994"/>
                    <a:pt x="18681" y="59994"/>
                  </a:cubicBezTo>
                  <a:lnTo>
                    <a:pt x="98433" y="59994"/>
                  </a:lnTo>
                  <a:cubicBezTo>
                    <a:pt x="100229" y="59994"/>
                    <a:pt x="102025" y="61431"/>
                    <a:pt x="102385" y="63227"/>
                  </a:cubicBezTo>
                  <a:cubicBezTo>
                    <a:pt x="108133" y="80111"/>
                    <a:pt x="123940" y="91966"/>
                    <a:pt x="141902" y="91966"/>
                  </a:cubicBezTo>
                  <a:cubicBezTo>
                    <a:pt x="159864" y="91966"/>
                    <a:pt x="175671" y="80111"/>
                    <a:pt x="181419" y="63227"/>
                  </a:cubicBezTo>
                  <a:cubicBezTo>
                    <a:pt x="181778" y="61431"/>
                    <a:pt x="183575" y="59994"/>
                    <a:pt x="185371" y="59994"/>
                  </a:cubicBezTo>
                  <a:lnTo>
                    <a:pt x="265123" y="59994"/>
                  </a:lnTo>
                  <a:cubicBezTo>
                    <a:pt x="270512" y="59994"/>
                    <a:pt x="275182" y="55683"/>
                    <a:pt x="275182" y="50294"/>
                  </a:cubicBezTo>
                  <a:cubicBezTo>
                    <a:pt x="275182" y="44906"/>
                    <a:pt x="270512" y="40235"/>
                    <a:pt x="265123" y="40235"/>
                  </a:cubicBezTo>
                  <a:lnTo>
                    <a:pt x="185371" y="40235"/>
                  </a:lnTo>
                  <a:cubicBezTo>
                    <a:pt x="183575" y="40235"/>
                    <a:pt x="181778" y="39158"/>
                    <a:pt x="181419" y="37361"/>
                  </a:cubicBezTo>
                  <a:cubicBezTo>
                    <a:pt x="175671" y="20118"/>
                    <a:pt x="159864" y="8622"/>
                    <a:pt x="141902" y="8622"/>
                  </a:cubicBezTo>
                  <a:close/>
                  <a:moveTo>
                    <a:pt x="141902" y="0"/>
                  </a:moveTo>
                  <a:cubicBezTo>
                    <a:pt x="162379" y="0"/>
                    <a:pt x="180701" y="12574"/>
                    <a:pt x="188245" y="31614"/>
                  </a:cubicBezTo>
                  <a:lnTo>
                    <a:pt x="265123" y="31614"/>
                  </a:lnTo>
                  <a:cubicBezTo>
                    <a:pt x="275182" y="31614"/>
                    <a:pt x="283804" y="39876"/>
                    <a:pt x="283804" y="50294"/>
                  </a:cubicBezTo>
                  <a:cubicBezTo>
                    <a:pt x="283804" y="60712"/>
                    <a:pt x="275182" y="68975"/>
                    <a:pt x="265123" y="68975"/>
                  </a:cubicBezTo>
                  <a:lnTo>
                    <a:pt x="239617" y="68975"/>
                  </a:lnTo>
                  <a:lnTo>
                    <a:pt x="271230" y="160582"/>
                  </a:lnTo>
                  <a:lnTo>
                    <a:pt x="279493" y="160582"/>
                  </a:lnTo>
                  <a:cubicBezTo>
                    <a:pt x="281649" y="160582"/>
                    <a:pt x="283804" y="162378"/>
                    <a:pt x="283804" y="164893"/>
                  </a:cubicBezTo>
                  <a:cubicBezTo>
                    <a:pt x="283804" y="186088"/>
                    <a:pt x="261172" y="203691"/>
                    <a:pt x="233510" y="203691"/>
                  </a:cubicBezTo>
                  <a:cubicBezTo>
                    <a:pt x="205848" y="203691"/>
                    <a:pt x="183215" y="186088"/>
                    <a:pt x="183215" y="164893"/>
                  </a:cubicBezTo>
                  <a:cubicBezTo>
                    <a:pt x="183215" y="162378"/>
                    <a:pt x="185371" y="160582"/>
                    <a:pt x="187886" y="160582"/>
                  </a:cubicBezTo>
                  <a:lnTo>
                    <a:pt x="196148" y="160582"/>
                  </a:lnTo>
                  <a:lnTo>
                    <a:pt x="227762" y="68975"/>
                  </a:lnTo>
                  <a:lnTo>
                    <a:pt x="188245" y="68975"/>
                  </a:lnTo>
                  <a:cubicBezTo>
                    <a:pt x="183215" y="81908"/>
                    <a:pt x="172797" y="91607"/>
                    <a:pt x="160583" y="96637"/>
                  </a:cubicBezTo>
                  <a:lnTo>
                    <a:pt x="160583" y="204410"/>
                  </a:lnTo>
                  <a:cubicBezTo>
                    <a:pt x="178186" y="211236"/>
                    <a:pt x="190400" y="227761"/>
                    <a:pt x="191837" y="246441"/>
                  </a:cubicBezTo>
                  <a:lnTo>
                    <a:pt x="265123" y="246441"/>
                  </a:lnTo>
                  <a:cubicBezTo>
                    <a:pt x="275182" y="246441"/>
                    <a:pt x="283804" y="255063"/>
                    <a:pt x="283804" y="265122"/>
                  </a:cubicBezTo>
                  <a:cubicBezTo>
                    <a:pt x="283804" y="275540"/>
                    <a:pt x="275182" y="283803"/>
                    <a:pt x="265123" y="283803"/>
                  </a:cubicBezTo>
                  <a:lnTo>
                    <a:pt x="18681" y="283803"/>
                  </a:lnTo>
                  <a:cubicBezTo>
                    <a:pt x="8262" y="283803"/>
                    <a:pt x="0" y="275540"/>
                    <a:pt x="0" y="265122"/>
                  </a:cubicBezTo>
                  <a:cubicBezTo>
                    <a:pt x="0" y="255063"/>
                    <a:pt x="8262" y="246441"/>
                    <a:pt x="18681" y="246441"/>
                  </a:cubicBezTo>
                  <a:lnTo>
                    <a:pt x="91967" y="246441"/>
                  </a:lnTo>
                  <a:cubicBezTo>
                    <a:pt x="93404" y="227761"/>
                    <a:pt x="105618" y="211595"/>
                    <a:pt x="123221" y="204410"/>
                  </a:cubicBezTo>
                  <a:lnTo>
                    <a:pt x="123221" y="96637"/>
                  </a:lnTo>
                  <a:cubicBezTo>
                    <a:pt x="110647" y="91607"/>
                    <a:pt x="100229" y="81908"/>
                    <a:pt x="95200" y="68975"/>
                  </a:cubicBezTo>
                  <a:lnTo>
                    <a:pt x="56042" y="68975"/>
                  </a:lnTo>
                  <a:lnTo>
                    <a:pt x="87656" y="160582"/>
                  </a:lnTo>
                  <a:lnTo>
                    <a:pt x="95918" y="160582"/>
                  </a:lnTo>
                  <a:cubicBezTo>
                    <a:pt x="98433" y="160582"/>
                    <a:pt x="100229" y="162378"/>
                    <a:pt x="100229" y="164893"/>
                  </a:cubicBezTo>
                  <a:cubicBezTo>
                    <a:pt x="100229" y="186088"/>
                    <a:pt x="77956" y="203691"/>
                    <a:pt x="50294" y="203691"/>
                  </a:cubicBezTo>
                  <a:cubicBezTo>
                    <a:pt x="22632" y="203691"/>
                    <a:pt x="0" y="186088"/>
                    <a:pt x="0" y="164893"/>
                  </a:cubicBezTo>
                  <a:cubicBezTo>
                    <a:pt x="0" y="162378"/>
                    <a:pt x="1796" y="160582"/>
                    <a:pt x="4311" y="160582"/>
                  </a:cubicBezTo>
                  <a:lnTo>
                    <a:pt x="12573" y="160582"/>
                  </a:lnTo>
                  <a:lnTo>
                    <a:pt x="44187" y="68975"/>
                  </a:lnTo>
                  <a:lnTo>
                    <a:pt x="18681" y="68975"/>
                  </a:lnTo>
                  <a:cubicBezTo>
                    <a:pt x="8262" y="68975"/>
                    <a:pt x="0" y="60712"/>
                    <a:pt x="0" y="50294"/>
                  </a:cubicBezTo>
                  <a:cubicBezTo>
                    <a:pt x="0" y="39876"/>
                    <a:pt x="8262" y="31614"/>
                    <a:pt x="18681" y="31614"/>
                  </a:cubicBezTo>
                  <a:lnTo>
                    <a:pt x="95200" y="31614"/>
                  </a:lnTo>
                  <a:cubicBezTo>
                    <a:pt x="102744" y="12574"/>
                    <a:pt x="121425" y="0"/>
                    <a:pt x="141902" y="0"/>
                  </a:cubicBezTo>
                  <a:close/>
                </a:path>
              </a:pathLst>
            </a:custGeom>
            <a:solidFill>
              <a:schemeClr val="accent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5" name="Freeform 940">
              <a:extLst>
                <a:ext uri="{FF2B5EF4-FFF2-40B4-BE49-F238E27FC236}">
                  <a16:creationId xmlns:a16="http://schemas.microsoft.com/office/drawing/2014/main" id="{458F8F69-11D1-4BF7-A439-DF87D95A8A37}"/>
                </a:ext>
              </a:extLst>
            </p:cNvPr>
            <p:cNvSpPr>
              <a:spLocks noChangeAspect="1" noChangeArrowheads="1"/>
            </p:cNvSpPr>
            <p:nvPr/>
          </p:nvSpPr>
          <p:spPr bwMode="auto">
            <a:xfrm>
              <a:off x="5361796" y="10373197"/>
              <a:ext cx="960258" cy="954925"/>
            </a:xfrm>
            <a:custGeom>
              <a:avLst/>
              <a:gdLst>
                <a:gd name="T0" fmla="*/ 259466 w 285387"/>
                <a:gd name="T1" fmla="*/ 272244 h 283803"/>
                <a:gd name="T2" fmla="*/ 148510 w 285387"/>
                <a:gd name="T3" fmla="*/ 231354 h 283803"/>
                <a:gd name="T4" fmla="*/ 85323 w 285387"/>
                <a:gd name="T5" fmla="*/ 240545 h 283803"/>
                <a:gd name="T6" fmla="*/ 47684 w 285387"/>
                <a:gd name="T7" fmla="*/ 209792 h 283803"/>
                <a:gd name="T8" fmla="*/ 57896 w 285387"/>
                <a:gd name="T9" fmla="*/ 219638 h 283803"/>
                <a:gd name="T10" fmla="*/ 178747 w 285387"/>
                <a:gd name="T11" fmla="*/ 201039 h 283803"/>
                <a:gd name="T12" fmla="*/ 132028 w 285387"/>
                <a:gd name="T13" fmla="*/ 210230 h 283803"/>
                <a:gd name="T14" fmla="*/ 85363 w 285387"/>
                <a:gd name="T15" fmla="*/ 201039 h 283803"/>
                <a:gd name="T16" fmla="*/ 108573 w 285387"/>
                <a:gd name="T17" fmla="*/ 210230 h 283803"/>
                <a:gd name="T18" fmla="*/ 85363 w 285387"/>
                <a:gd name="T19" fmla="*/ 201039 h 283803"/>
                <a:gd name="T20" fmla="*/ 47684 w 285387"/>
                <a:gd name="T21" fmla="*/ 238968 h 283803"/>
                <a:gd name="T22" fmla="*/ 154289 w 285387"/>
                <a:gd name="T23" fmla="*/ 172319 h 283803"/>
                <a:gd name="T24" fmla="*/ 177237 w 285387"/>
                <a:gd name="T25" fmla="*/ 181509 h 283803"/>
                <a:gd name="T26" fmla="*/ 154289 w 285387"/>
                <a:gd name="T27" fmla="*/ 172319 h 283803"/>
                <a:gd name="T28" fmla="*/ 135268 w 285387"/>
                <a:gd name="T29" fmla="*/ 176915 h 283803"/>
                <a:gd name="T30" fmla="*/ 81374 w 285387"/>
                <a:gd name="T31" fmla="*/ 176915 h 283803"/>
                <a:gd name="T32" fmla="*/ 37473 w 285387"/>
                <a:gd name="T33" fmla="*/ 162564 h 283803"/>
                <a:gd name="T34" fmla="*/ 47684 w 285387"/>
                <a:gd name="T35" fmla="*/ 152352 h 283803"/>
                <a:gd name="T36" fmla="*/ 183128 w 285387"/>
                <a:gd name="T37" fmla="*/ 148195 h 283803"/>
                <a:gd name="T38" fmla="*/ 127648 w 285387"/>
                <a:gd name="T39" fmla="*/ 148195 h 283803"/>
                <a:gd name="T40" fmla="*/ 108573 w 285387"/>
                <a:gd name="T41" fmla="*/ 143599 h 283803"/>
                <a:gd name="T42" fmla="*/ 85363 w 285387"/>
                <a:gd name="T43" fmla="*/ 152790 h 283803"/>
                <a:gd name="T44" fmla="*/ 47684 w 285387"/>
                <a:gd name="T45" fmla="*/ 143599 h 283803"/>
                <a:gd name="T46" fmla="*/ 28719 w 285387"/>
                <a:gd name="T47" fmla="*/ 162564 h 283803"/>
                <a:gd name="T48" fmla="*/ 126111 w 285387"/>
                <a:gd name="T49" fmla="*/ 114880 h 283803"/>
                <a:gd name="T50" fmla="*/ 85375 w 285387"/>
                <a:gd name="T51" fmla="*/ 122524 h 283803"/>
                <a:gd name="T52" fmla="*/ 47684 w 285387"/>
                <a:gd name="T53" fmla="*/ 94628 h 283803"/>
                <a:gd name="T54" fmla="*/ 57896 w 285387"/>
                <a:gd name="T55" fmla="*/ 104938 h 283803"/>
                <a:gd name="T56" fmla="*/ 178662 w 285387"/>
                <a:gd name="T57" fmla="*/ 86160 h 283803"/>
                <a:gd name="T58" fmla="*/ 160827 w 285387"/>
                <a:gd name="T59" fmla="*/ 93804 h 283803"/>
                <a:gd name="T60" fmla="*/ 85344 w 285387"/>
                <a:gd name="T61" fmla="*/ 86160 h 283803"/>
                <a:gd name="T62" fmla="*/ 137315 w 285387"/>
                <a:gd name="T63" fmla="*/ 93804 h 283803"/>
                <a:gd name="T64" fmla="*/ 85344 w 285387"/>
                <a:gd name="T65" fmla="*/ 86160 h 283803"/>
                <a:gd name="T66" fmla="*/ 47684 w 285387"/>
                <a:gd name="T67" fmla="*/ 124085 h 283803"/>
                <a:gd name="T68" fmla="*/ 33029 w 285387"/>
                <a:gd name="T69" fmla="*/ 57439 h 283803"/>
                <a:gd name="T70" fmla="*/ 95855 w 285387"/>
                <a:gd name="T71" fmla="*/ 66630 h 283803"/>
                <a:gd name="T72" fmla="*/ 33029 w 285387"/>
                <a:gd name="T73" fmla="*/ 57439 h 283803"/>
                <a:gd name="T74" fmla="*/ 278081 w 285387"/>
                <a:gd name="T75" fmla="*/ 236137 h 283803"/>
                <a:gd name="T76" fmla="*/ 240121 w 285387"/>
                <a:gd name="T77" fmla="*/ 37913 h 283803"/>
                <a:gd name="T78" fmla="*/ 254721 w 285387"/>
                <a:gd name="T79" fmla="*/ 37913 h 283803"/>
                <a:gd name="T80" fmla="*/ 119773 w 285387"/>
                <a:gd name="T81" fmla="*/ 28719 h 283803"/>
                <a:gd name="T82" fmla="*/ 84104 w 285387"/>
                <a:gd name="T83" fmla="*/ 37911 h 283803"/>
                <a:gd name="T84" fmla="*/ 33081 w 285387"/>
                <a:gd name="T85" fmla="*/ 28719 h 283803"/>
                <a:gd name="T86" fmla="*/ 60695 w 285387"/>
                <a:gd name="T87" fmla="*/ 37911 h 283803"/>
                <a:gd name="T88" fmla="*/ 33081 w 285387"/>
                <a:gd name="T89" fmla="*/ 28719 h 283803"/>
                <a:gd name="T90" fmla="*/ 195445 w 285387"/>
                <a:gd name="T91" fmla="*/ 57771 h 283803"/>
                <a:gd name="T92" fmla="*/ 240121 w 285387"/>
                <a:gd name="T93" fmla="*/ 15887 h 283803"/>
                <a:gd name="T94" fmla="*/ 278081 w 285387"/>
                <a:gd name="T95" fmla="*/ 15887 h 283803"/>
                <a:gd name="T96" fmla="*/ 247421 w 285387"/>
                <a:gd name="T97" fmla="*/ 8666 h 283803"/>
                <a:gd name="T98" fmla="*/ 201586 w 285387"/>
                <a:gd name="T99" fmla="*/ 276576 h 283803"/>
                <a:gd name="T100" fmla="*/ 144145 w 285387"/>
                <a:gd name="T101" fmla="*/ 62102 h 283803"/>
                <a:gd name="T102" fmla="*/ 247421 w 285387"/>
                <a:gd name="T103" fmla="*/ 0 h 283803"/>
                <a:gd name="T104" fmla="*/ 286477 w 285387"/>
                <a:gd name="T105" fmla="*/ 15887 h 283803"/>
                <a:gd name="T106" fmla="*/ 263116 w 285387"/>
                <a:gd name="T107" fmla="*/ 283075 h 283803"/>
                <a:gd name="T108" fmla="*/ 232091 w 285387"/>
                <a:gd name="T109" fmla="*/ 242636 h 283803"/>
                <a:gd name="T110" fmla="*/ 247421 w 285387"/>
                <a:gd name="T111" fmla="*/ 0 h 283803"/>
                <a:gd name="T112" fmla="*/ 151371 w 285387"/>
                <a:gd name="T113" fmla="*/ 1445 h 283803"/>
                <a:gd name="T114" fmla="*/ 210257 w 285387"/>
                <a:gd name="T115" fmla="*/ 280909 h 283803"/>
                <a:gd name="T116" fmla="*/ 0 w 285387"/>
                <a:gd name="T117" fmla="*/ 280909 h 2838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87" h="283803">
                  <a:moveTo>
                    <a:pt x="273766" y="243567"/>
                  </a:moveTo>
                  <a:lnTo>
                    <a:pt x="242171" y="243927"/>
                  </a:lnTo>
                  <a:lnTo>
                    <a:pt x="258150" y="270870"/>
                  </a:lnTo>
                  <a:lnTo>
                    <a:pt x="273766" y="243567"/>
                  </a:lnTo>
                  <a:close/>
                  <a:moveTo>
                    <a:pt x="84891" y="230187"/>
                  </a:moveTo>
                  <a:lnTo>
                    <a:pt x="147757" y="230187"/>
                  </a:lnTo>
                  <a:cubicBezTo>
                    <a:pt x="149900" y="230187"/>
                    <a:pt x="152043" y="232092"/>
                    <a:pt x="152043" y="234378"/>
                  </a:cubicBezTo>
                  <a:cubicBezTo>
                    <a:pt x="152043" y="237045"/>
                    <a:pt x="149900" y="239331"/>
                    <a:pt x="147757" y="239331"/>
                  </a:cubicBezTo>
                  <a:lnTo>
                    <a:pt x="84891" y="239331"/>
                  </a:lnTo>
                  <a:cubicBezTo>
                    <a:pt x="82748" y="239331"/>
                    <a:pt x="80962" y="237045"/>
                    <a:pt x="80962" y="234378"/>
                  </a:cubicBezTo>
                  <a:cubicBezTo>
                    <a:pt x="80962" y="232092"/>
                    <a:pt x="82748" y="230187"/>
                    <a:pt x="84891" y="230187"/>
                  </a:cubicBezTo>
                  <a:close/>
                  <a:moveTo>
                    <a:pt x="47443" y="208734"/>
                  </a:moveTo>
                  <a:cubicBezTo>
                    <a:pt x="41638" y="208734"/>
                    <a:pt x="37283" y="213088"/>
                    <a:pt x="37283" y="218531"/>
                  </a:cubicBezTo>
                  <a:cubicBezTo>
                    <a:pt x="37283" y="224336"/>
                    <a:pt x="41638" y="229054"/>
                    <a:pt x="47443" y="229054"/>
                  </a:cubicBezTo>
                  <a:cubicBezTo>
                    <a:pt x="52886" y="229054"/>
                    <a:pt x="57603" y="224336"/>
                    <a:pt x="57603" y="218531"/>
                  </a:cubicBezTo>
                  <a:cubicBezTo>
                    <a:pt x="57603" y="213088"/>
                    <a:pt x="52886" y="208734"/>
                    <a:pt x="47443" y="208734"/>
                  </a:cubicBezTo>
                  <a:close/>
                  <a:moveTo>
                    <a:pt x="131358" y="200025"/>
                  </a:moveTo>
                  <a:lnTo>
                    <a:pt x="177841" y="200025"/>
                  </a:lnTo>
                  <a:cubicBezTo>
                    <a:pt x="180020" y="200025"/>
                    <a:pt x="182199" y="201930"/>
                    <a:pt x="182199" y="204597"/>
                  </a:cubicBezTo>
                  <a:cubicBezTo>
                    <a:pt x="182199" y="207264"/>
                    <a:pt x="180020" y="209169"/>
                    <a:pt x="177841" y="209169"/>
                  </a:cubicBezTo>
                  <a:lnTo>
                    <a:pt x="131358" y="209169"/>
                  </a:lnTo>
                  <a:cubicBezTo>
                    <a:pt x="128816" y="209169"/>
                    <a:pt x="127000" y="207264"/>
                    <a:pt x="127000" y="204597"/>
                  </a:cubicBezTo>
                  <a:cubicBezTo>
                    <a:pt x="127000" y="201930"/>
                    <a:pt x="128816" y="200025"/>
                    <a:pt x="131358" y="200025"/>
                  </a:cubicBezTo>
                  <a:close/>
                  <a:moveTo>
                    <a:pt x="84931" y="200025"/>
                  </a:moveTo>
                  <a:lnTo>
                    <a:pt x="108022" y="200025"/>
                  </a:lnTo>
                  <a:cubicBezTo>
                    <a:pt x="110547" y="200025"/>
                    <a:pt x="112351" y="201930"/>
                    <a:pt x="112351" y="204597"/>
                  </a:cubicBezTo>
                  <a:cubicBezTo>
                    <a:pt x="112351" y="207264"/>
                    <a:pt x="110547" y="209169"/>
                    <a:pt x="108022" y="209169"/>
                  </a:cubicBezTo>
                  <a:lnTo>
                    <a:pt x="84931" y="209169"/>
                  </a:lnTo>
                  <a:cubicBezTo>
                    <a:pt x="82766" y="209169"/>
                    <a:pt x="80962" y="207264"/>
                    <a:pt x="80962" y="204597"/>
                  </a:cubicBezTo>
                  <a:cubicBezTo>
                    <a:pt x="80962" y="201930"/>
                    <a:pt x="82766" y="200025"/>
                    <a:pt x="84931" y="200025"/>
                  </a:cubicBezTo>
                  <a:close/>
                  <a:moveTo>
                    <a:pt x="47443" y="200025"/>
                  </a:moveTo>
                  <a:cubicBezTo>
                    <a:pt x="57603" y="200025"/>
                    <a:pt x="66312" y="208371"/>
                    <a:pt x="66312" y="218531"/>
                  </a:cubicBezTo>
                  <a:cubicBezTo>
                    <a:pt x="66312" y="229054"/>
                    <a:pt x="57603" y="237762"/>
                    <a:pt x="47443" y="237762"/>
                  </a:cubicBezTo>
                  <a:cubicBezTo>
                    <a:pt x="36920" y="237762"/>
                    <a:pt x="28575" y="229054"/>
                    <a:pt x="28575" y="218531"/>
                  </a:cubicBezTo>
                  <a:cubicBezTo>
                    <a:pt x="28575" y="208371"/>
                    <a:pt x="36920" y="200025"/>
                    <a:pt x="47443" y="200025"/>
                  </a:cubicBezTo>
                  <a:close/>
                  <a:moveTo>
                    <a:pt x="153506" y="171450"/>
                  </a:moveTo>
                  <a:lnTo>
                    <a:pt x="176338" y="171450"/>
                  </a:lnTo>
                  <a:cubicBezTo>
                    <a:pt x="178478" y="171450"/>
                    <a:pt x="180619" y="173355"/>
                    <a:pt x="180619" y="176022"/>
                  </a:cubicBezTo>
                  <a:cubicBezTo>
                    <a:pt x="180619" y="178689"/>
                    <a:pt x="178478" y="180594"/>
                    <a:pt x="176338" y="180594"/>
                  </a:cubicBezTo>
                  <a:lnTo>
                    <a:pt x="153506" y="180594"/>
                  </a:lnTo>
                  <a:cubicBezTo>
                    <a:pt x="151009" y="180594"/>
                    <a:pt x="149225" y="178689"/>
                    <a:pt x="149225" y="176022"/>
                  </a:cubicBezTo>
                  <a:cubicBezTo>
                    <a:pt x="149225" y="173355"/>
                    <a:pt x="151009" y="171450"/>
                    <a:pt x="153506" y="171450"/>
                  </a:cubicBezTo>
                  <a:close/>
                  <a:moveTo>
                    <a:pt x="84868" y="171450"/>
                  </a:moveTo>
                  <a:lnTo>
                    <a:pt x="130321" y="171450"/>
                  </a:lnTo>
                  <a:cubicBezTo>
                    <a:pt x="132807" y="171450"/>
                    <a:pt x="134582" y="173355"/>
                    <a:pt x="134582" y="176022"/>
                  </a:cubicBezTo>
                  <a:cubicBezTo>
                    <a:pt x="134582" y="178689"/>
                    <a:pt x="132807" y="180594"/>
                    <a:pt x="130321" y="180594"/>
                  </a:cubicBezTo>
                  <a:lnTo>
                    <a:pt x="84868" y="180594"/>
                  </a:lnTo>
                  <a:cubicBezTo>
                    <a:pt x="82738" y="180594"/>
                    <a:pt x="80962" y="178689"/>
                    <a:pt x="80962" y="176022"/>
                  </a:cubicBezTo>
                  <a:cubicBezTo>
                    <a:pt x="80962" y="173355"/>
                    <a:pt x="82738" y="171450"/>
                    <a:pt x="84868" y="171450"/>
                  </a:cubicBezTo>
                  <a:close/>
                  <a:moveTo>
                    <a:pt x="47443" y="151584"/>
                  </a:moveTo>
                  <a:cubicBezTo>
                    <a:pt x="41638" y="151584"/>
                    <a:pt x="37283" y="155938"/>
                    <a:pt x="37283" y="161744"/>
                  </a:cubicBezTo>
                  <a:cubicBezTo>
                    <a:pt x="37283" y="167549"/>
                    <a:pt x="41638" y="171904"/>
                    <a:pt x="47443" y="171904"/>
                  </a:cubicBezTo>
                  <a:cubicBezTo>
                    <a:pt x="52886" y="171904"/>
                    <a:pt x="57603" y="167549"/>
                    <a:pt x="57603" y="161744"/>
                  </a:cubicBezTo>
                  <a:cubicBezTo>
                    <a:pt x="57603" y="155938"/>
                    <a:pt x="52886" y="151584"/>
                    <a:pt x="47443" y="151584"/>
                  </a:cubicBezTo>
                  <a:close/>
                  <a:moveTo>
                    <a:pt x="131358" y="142875"/>
                  </a:moveTo>
                  <a:lnTo>
                    <a:pt x="177841" y="142875"/>
                  </a:lnTo>
                  <a:cubicBezTo>
                    <a:pt x="180020" y="142875"/>
                    <a:pt x="182199" y="145161"/>
                    <a:pt x="182199" y="147447"/>
                  </a:cubicBezTo>
                  <a:cubicBezTo>
                    <a:pt x="182199" y="150114"/>
                    <a:pt x="180020" y="152019"/>
                    <a:pt x="177841" y="152019"/>
                  </a:cubicBezTo>
                  <a:lnTo>
                    <a:pt x="131358" y="152019"/>
                  </a:lnTo>
                  <a:cubicBezTo>
                    <a:pt x="128816" y="152019"/>
                    <a:pt x="127000" y="150114"/>
                    <a:pt x="127000" y="147447"/>
                  </a:cubicBezTo>
                  <a:cubicBezTo>
                    <a:pt x="127000" y="145161"/>
                    <a:pt x="128816" y="142875"/>
                    <a:pt x="131358" y="142875"/>
                  </a:cubicBezTo>
                  <a:close/>
                  <a:moveTo>
                    <a:pt x="84931" y="142875"/>
                  </a:moveTo>
                  <a:lnTo>
                    <a:pt x="108022" y="142875"/>
                  </a:lnTo>
                  <a:cubicBezTo>
                    <a:pt x="110547" y="142875"/>
                    <a:pt x="112351" y="145161"/>
                    <a:pt x="112351" y="147447"/>
                  </a:cubicBezTo>
                  <a:cubicBezTo>
                    <a:pt x="112351" y="150114"/>
                    <a:pt x="110547" y="152019"/>
                    <a:pt x="108022" y="152019"/>
                  </a:cubicBezTo>
                  <a:lnTo>
                    <a:pt x="84931" y="152019"/>
                  </a:lnTo>
                  <a:cubicBezTo>
                    <a:pt x="82766" y="152019"/>
                    <a:pt x="80962" y="150114"/>
                    <a:pt x="80962" y="147447"/>
                  </a:cubicBezTo>
                  <a:cubicBezTo>
                    <a:pt x="80962" y="145161"/>
                    <a:pt x="82766" y="142875"/>
                    <a:pt x="84931" y="142875"/>
                  </a:cubicBezTo>
                  <a:close/>
                  <a:moveTo>
                    <a:pt x="47443" y="142875"/>
                  </a:moveTo>
                  <a:cubicBezTo>
                    <a:pt x="57603" y="142875"/>
                    <a:pt x="66312" y="151221"/>
                    <a:pt x="66312" y="161744"/>
                  </a:cubicBezTo>
                  <a:cubicBezTo>
                    <a:pt x="66312" y="171904"/>
                    <a:pt x="57603" y="180612"/>
                    <a:pt x="47443" y="180612"/>
                  </a:cubicBezTo>
                  <a:cubicBezTo>
                    <a:pt x="36920" y="180612"/>
                    <a:pt x="28575" y="171904"/>
                    <a:pt x="28575" y="161744"/>
                  </a:cubicBezTo>
                  <a:cubicBezTo>
                    <a:pt x="28575" y="151221"/>
                    <a:pt x="36920" y="142875"/>
                    <a:pt x="47443" y="142875"/>
                  </a:cubicBezTo>
                  <a:close/>
                  <a:moveTo>
                    <a:pt x="84943" y="114300"/>
                  </a:moveTo>
                  <a:lnTo>
                    <a:pt x="125471" y="114300"/>
                  </a:lnTo>
                  <a:cubicBezTo>
                    <a:pt x="128004" y="114300"/>
                    <a:pt x="129813" y="115954"/>
                    <a:pt x="129813" y="117938"/>
                  </a:cubicBezTo>
                  <a:cubicBezTo>
                    <a:pt x="129813" y="120253"/>
                    <a:pt x="128004" y="121906"/>
                    <a:pt x="125471" y="121906"/>
                  </a:cubicBezTo>
                  <a:lnTo>
                    <a:pt x="84943" y="121906"/>
                  </a:lnTo>
                  <a:cubicBezTo>
                    <a:pt x="82772" y="121906"/>
                    <a:pt x="80962" y="120253"/>
                    <a:pt x="80962" y="117938"/>
                  </a:cubicBezTo>
                  <a:cubicBezTo>
                    <a:pt x="80962" y="115954"/>
                    <a:pt x="82772" y="114300"/>
                    <a:pt x="84943" y="114300"/>
                  </a:cubicBezTo>
                  <a:close/>
                  <a:moveTo>
                    <a:pt x="47443" y="94151"/>
                  </a:moveTo>
                  <a:cubicBezTo>
                    <a:pt x="41638" y="94151"/>
                    <a:pt x="37283" y="98913"/>
                    <a:pt x="37283" y="104409"/>
                  </a:cubicBezTo>
                  <a:cubicBezTo>
                    <a:pt x="37283" y="110270"/>
                    <a:pt x="41638" y="115033"/>
                    <a:pt x="47443" y="115033"/>
                  </a:cubicBezTo>
                  <a:cubicBezTo>
                    <a:pt x="52886" y="115033"/>
                    <a:pt x="57603" y="110270"/>
                    <a:pt x="57603" y="104409"/>
                  </a:cubicBezTo>
                  <a:cubicBezTo>
                    <a:pt x="57603" y="98913"/>
                    <a:pt x="52886" y="94151"/>
                    <a:pt x="47443" y="94151"/>
                  </a:cubicBezTo>
                  <a:close/>
                  <a:moveTo>
                    <a:pt x="160011" y="85725"/>
                  </a:moveTo>
                  <a:lnTo>
                    <a:pt x="177756" y="85725"/>
                  </a:lnTo>
                  <a:cubicBezTo>
                    <a:pt x="179974" y="85725"/>
                    <a:pt x="182193" y="87379"/>
                    <a:pt x="182193" y="89693"/>
                  </a:cubicBezTo>
                  <a:cubicBezTo>
                    <a:pt x="182193" y="91678"/>
                    <a:pt x="179974" y="93331"/>
                    <a:pt x="177756" y="93331"/>
                  </a:cubicBezTo>
                  <a:lnTo>
                    <a:pt x="160011" y="93331"/>
                  </a:lnTo>
                  <a:cubicBezTo>
                    <a:pt x="157424" y="93331"/>
                    <a:pt x="155575" y="91678"/>
                    <a:pt x="155575" y="89693"/>
                  </a:cubicBezTo>
                  <a:cubicBezTo>
                    <a:pt x="155575" y="87379"/>
                    <a:pt x="157424" y="85725"/>
                    <a:pt x="160011" y="85725"/>
                  </a:cubicBezTo>
                  <a:close/>
                  <a:moveTo>
                    <a:pt x="84912" y="85725"/>
                  </a:moveTo>
                  <a:lnTo>
                    <a:pt x="136619" y="85725"/>
                  </a:lnTo>
                  <a:cubicBezTo>
                    <a:pt x="139133" y="85725"/>
                    <a:pt x="140928" y="87379"/>
                    <a:pt x="140928" y="89693"/>
                  </a:cubicBezTo>
                  <a:cubicBezTo>
                    <a:pt x="140928" y="91678"/>
                    <a:pt x="139133" y="93331"/>
                    <a:pt x="136619" y="93331"/>
                  </a:cubicBezTo>
                  <a:lnTo>
                    <a:pt x="84912" y="93331"/>
                  </a:lnTo>
                  <a:cubicBezTo>
                    <a:pt x="82758" y="93331"/>
                    <a:pt x="80962" y="91678"/>
                    <a:pt x="80962" y="89693"/>
                  </a:cubicBezTo>
                  <a:cubicBezTo>
                    <a:pt x="80962" y="87379"/>
                    <a:pt x="82758" y="85725"/>
                    <a:pt x="84912" y="85725"/>
                  </a:cubicBezTo>
                  <a:close/>
                  <a:moveTo>
                    <a:pt x="47443" y="85725"/>
                  </a:moveTo>
                  <a:cubicBezTo>
                    <a:pt x="57603" y="85725"/>
                    <a:pt x="66312" y="94151"/>
                    <a:pt x="66312" y="104409"/>
                  </a:cubicBezTo>
                  <a:cubicBezTo>
                    <a:pt x="66312" y="115033"/>
                    <a:pt x="57603" y="123459"/>
                    <a:pt x="47443" y="123459"/>
                  </a:cubicBezTo>
                  <a:cubicBezTo>
                    <a:pt x="36920" y="123459"/>
                    <a:pt x="28575" y="115033"/>
                    <a:pt x="28575" y="104409"/>
                  </a:cubicBezTo>
                  <a:cubicBezTo>
                    <a:pt x="28575" y="94151"/>
                    <a:pt x="36920" y="85725"/>
                    <a:pt x="47443" y="85725"/>
                  </a:cubicBezTo>
                  <a:close/>
                  <a:moveTo>
                    <a:pt x="32861" y="57150"/>
                  </a:moveTo>
                  <a:lnTo>
                    <a:pt x="95369" y="57150"/>
                  </a:lnTo>
                  <a:cubicBezTo>
                    <a:pt x="97869" y="57150"/>
                    <a:pt x="99655" y="59055"/>
                    <a:pt x="99655" y="61722"/>
                  </a:cubicBezTo>
                  <a:cubicBezTo>
                    <a:pt x="99655" y="64008"/>
                    <a:pt x="97869" y="66294"/>
                    <a:pt x="95369" y="66294"/>
                  </a:cubicBezTo>
                  <a:lnTo>
                    <a:pt x="32861" y="66294"/>
                  </a:lnTo>
                  <a:cubicBezTo>
                    <a:pt x="30361" y="66294"/>
                    <a:pt x="28575" y="64008"/>
                    <a:pt x="28575" y="61722"/>
                  </a:cubicBezTo>
                  <a:cubicBezTo>
                    <a:pt x="28575" y="59055"/>
                    <a:pt x="30361" y="57150"/>
                    <a:pt x="32861" y="57150"/>
                  </a:cubicBezTo>
                  <a:close/>
                  <a:moveTo>
                    <a:pt x="262145" y="37721"/>
                  </a:moveTo>
                  <a:lnTo>
                    <a:pt x="262145" y="234946"/>
                  </a:lnTo>
                  <a:lnTo>
                    <a:pt x="276671" y="234946"/>
                  </a:lnTo>
                  <a:lnTo>
                    <a:pt x="276671" y="37721"/>
                  </a:lnTo>
                  <a:lnTo>
                    <a:pt x="262145" y="37721"/>
                  </a:lnTo>
                  <a:close/>
                  <a:moveTo>
                    <a:pt x="238903" y="37721"/>
                  </a:moveTo>
                  <a:lnTo>
                    <a:pt x="238903" y="234946"/>
                  </a:lnTo>
                  <a:lnTo>
                    <a:pt x="253429" y="234946"/>
                  </a:lnTo>
                  <a:lnTo>
                    <a:pt x="253429" y="37721"/>
                  </a:lnTo>
                  <a:lnTo>
                    <a:pt x="238903" y="37721"/>
                  </a:lnTo>
                  <a:close/>
                  <a:moveTo>
                    <a:pt x="83677" y="28575"/>
                  </a:moveTo>
                  <a:lnTo>
                    <a:pt x="119165" y="28575"/>
                  </a:lnTo>
                  <a:cubicBezTo>
                    <a:pt x="121674" y="28575"/>
                    <a:pt x="123467" y="30480"/>
                    <a:pt x="123467" y="33147"/>
                  </a:cubicBezTo>
                  <a:cubicBezTo>
                    <a:pt x="123467" y="35814"/>
                    <a:pt x="121674" y="37719"/>
                    <a:pt x="119165" y="37719"/>
                  </a:cubicBezTo>
                  <a:lnTo>
                    <a:pt x="83677" y="37719"/>
                  </a:lnTo>
                  <a:cubicBezTo>
                    <a:pt x="81168" y="37719"/>
                    <a:pt x="79375" y="35814"/>
                    <a:pt x="79375" y="33147"/>
                  </a:cubicBezTo>
                  <a:cubicBezTo>
                    <a:pt x="79375" y="30480"/>
                    <a:pt x="81168" y="28575"/>
                    <a:pt x="83677" y="28575"/>
                  </a:cubicBezTo>
                  <a:close/>
                  <a:moveTo>
                    <a:pt x="32913" y="28575"/>
                  </a:moveTo>
                  <a:lnTo>
                    <a:pt x="60387" y="28575"/>
                  </a:lnTo>
                  <a:cubicBezTo>
                    <a:pt x="62918" y="28575"/>
                    <a:pt x="64725" y="30480"/>
                    <a:pt x="64725" y="33147"/>
                  </a:cubicBezTo>
                  <a:cubicBezTo>
                    <a:pt x="64725" y="35814"/>
                    <a:pt x="62918" y="37719"/>
                    <a:pt x="60387" y="37719"/>
                  </a:cubicBezTo>
                  <a:lnTo>
                    <a:pt x="32913" y="37719"/>
                  </a:lnTo>
                  <a:cubicBezTo>
                    <a:pt x="30382" y="37719"/>
                    <a:pt x="28575" y="35814"/>
                    <a:pt x="28575" y="33147"/>
                  </a:cubicBezTo>
                  <a:cubicBezTo>
                    <a:pt x="28575" y="30480"/>
                    <a:pt x="30382" y="28575"/>
                    <a:pt x="32913" y="28575"/>
                  </a:cubicBezTo>
                  <a:close/>
                  <a:moveTo>
                    <a:pt x="152041" y="14729"/>
                  </a:moveTo>
                  <a:lnTo>
                    <a:pt x="152041" y="57479"/>
                  </a:lnTo>
                  <a:lnTo>
                    <a:pt x="194454" y="57479"/>
                  </a:lnTo>
                  <a:lnTo>
                    <a:pt x="152041" y="14729"/>
                  </a:lnTo>
                  <a:close/>
                  <a:moveTo>
                    <a:pt x="246166" y="8622"/>
                  </a:moveTo>
                  <a:cubicBezTo>
                    <a:pt x="242171" y="8622"/>
                    <a:pt x="238903" y="11855"/>
                    <a:pt x="238903" y="15807"/>
                  </a:cubicBezTo>
                  <a:lnTo>
                    <a:pt x="238903" y="29099"/>
                  </a:lnTo>
                  <a:lnTo>
                    <a:pt x="276671" y="29099"/>
                  </a:lnTo>
                  <a:lnTo>
                    <a:pt x="276671" y="15807"/>
                  </a:lnTo>
                  <a:cubicBezTo>
                    <a:pt x="276671" y="14010"/>
                    <a:pt x="275582" y="12214"/>
                    <a:pt x="274492" y="10777"/>
                  </a:cubicBezTo>
                  <a:cubicBezTo>
                    <a:pt x="273040" y="9340"/>
                    <a:pt x="271224" y="8622"/>
                    <a:pt x="269408" y="8622"/>
                  </a:cubicBezTo>
                  <a:lnTo>
                    <a:pt x="246166" y="8622"/>
                  </a:lnTo>
                  <a:close/>
                  <a:moveTo>
                    <a:pt x="8626" y="8622"/>
                  </a:moveTo>
                  <a:lnTo>
                    <a:pt x="8626" y="275181"/>
                  </a:lnTo>
                  <a:lnTo>
                    <a:pt x="200564" y="275181"/>
                  </a:lnTo>
                  <a:lnTo>
                    <a:pt x="200564" y="66101"/>
                  </a:lnTo>
                  <a:lnTo>
                    <a:pt x="147728" y="66101"/>
                  </a:lnTo>
                  <a:cubicBezTo>
                    <a:pt x="145571" y="66101"/>
                    <a:pt x="143414" y="63945"/>
                    <a:pt x="143414" y="61790"/>
                  </a:cubicBezTo>
                  <a:lnTo>
                    <a:pt x="143414" y="8622"/>
                  </a:lnTo>
                  <a:lnTo>
                    <a:pt x="8626" y="8622"/>
                  </a:lnTo>
                  <a:close/>
                  <a:moveTo>
                    <a:pt x="246166" y="0"/>
                  </a:moveTo>
                  <a:lnTo>
                    <a:pt x="269408" y="0"/>
                  </a:lnTo>
                  <a:cubicBezTo>
                    <a:pt x="273766" y="0"/>
                    <a:pt x="277398" y="1796"/>
                    <a:pt x="280303" y="4670"/>
                  </a:cubicBezTo>
                  <a:cubicBezTo>
                    <a:pt x="283571" y="7544"/>
                    <a:pt x="285024" y="11855"/>
                    <a:pt x="285024" y="15807"/>
                  </a:cubicBezTo>
                  <a:lnTo>
                    <a:pt x="285387" y="239257"/>
                  </a:lnTo>
                  <a:cubicBezTo>
                    <a:pt x="285387" y="240334"/>
                    <a:pt x="285024" y="240694"/>
                    <a:pt x="284661" y="241412"/>
                  </a:cubicBezTo>
                  <a:lnTo>
                    <a:pt x="261782" y="281647"/>
                  </a:lnTo>
                  <a:cubicBezTo>
                    <a:pt x="261056" y="283084"/>
                    <a:pt x="259603" y="283803"/>
                    <a:pt x="258150" y="283803"/>
                  </a:cubicBezTo>
                  <a:cubicBezTo>
                    <a:pt x="256335" y="283803"/>
                    <a:pt x="254882" y="283084"/>
                    <a:pt x="254156" y="281647"/>
                  </a:cubicBezTo>
                  <a:lnTo>
                    <a:pt x="230914" y="241412"/>
                  </a:lnTo>
                  <a:cubicBezTo>
                    <a:pt x="230550" y="240694"/>
                    <a:pt x="230550" y="240334"/>
                    <a:pt x="230550" y="239257"/>
                  </a:cubicBezTo>
                  <a:lnTo>
                    <a:pt x="230187" y="15807"/>
                  </a:lnTo>
                  <a:cubicBezTo>
                    <a:pt x="230187" y="7185"/>
                    <a:pt x="237450" y="0"/>
                    <a:pt x="246166" y="0"/>
                  </a:cubicBezTo>
                  <a:close/>
                  <a:moveTo>
                    <a:pt x="4313" y="0"/>
                  </a:moveTo>
                  <a:lnTo>
                    <a:pt x="147728" y="0"/>
                  </a:lnTo>
                  <a:cubicBezTo>
                    <a:pt x="148806" y="0"/>
                    <a:pt x="149884" y="359"/>
                    <a:pt x="150603" y="1437"/>
                  </a:cubicBezTo>
                  <a:lnTo>
                    <a:pt x="208113" y="58916"/>
                  </a:lnTo>
                  <a:cubicBezTo>
                    <a:pt x="208831" y="59634"/>
                    <a:pt x="209191" y="60712"/>
                    <a:pt x="209191" y="61790"/>
                  </a:cubicBezTo>
                  <a:lnTo>
                    <a:pt x="209191" y="279492"/>
                  </a:lnTo>
                  <a:cubicBezTo>
                    <a:pt x="209191" y="282007"/>
                    <a:pt x="207394" y="283803"/>
                    <a:pt x="205237" y="283803"/>
                  </a:cubicBezTo>
                  <a:lnTo>
                    <a:pt x="4313" y="283803"/>
                  </a:lnTo>
                  <a:cubicBezTo>
                    <a:pt x="1797" y="283803"/>
                    <a:pt x="0" y="282007"/>
                    <a:pt x="0" y="279492"/>
                  </a:cubicBezTo>
                  <a:lnTo>
                    <a:pt x="0" y="4670"/>
                  </a:lnTo>
                  <a:cubicBezTo>
                    <a:pt x="0" y="1796"/>
                    <a:pt x="1797" y="0"/>
                    <a:pt x="4313" y="0"/>
                  </a:cubicBezTo>
                  <a:close/>
                </a:path>
              </a:pathLst>
            </a:custGeom>
            <a:solidFill>
              <a:schemeClr val="accent2"/>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6" name="Freeform 939">
              <a:extLst>
                <a:ext uri="{FF2B5EF4-FFF2-40B4-BE49-F238E27FC236}">
                  <a16:creationId xmlns:a16="http://schemas.microsoft.com/office/drawing/2014/main" id="{47024793-803C-484F-92C6-2453DFEFF0CB}"/>
                </a:ext>
              </a:extLst>
            </p:cNvPr>
            <p:cNvSpPr>
              <a:spLocks noChangeAspect="1" noChangeArrowheads="1"/>
            </p:cNvSpPr>
            <p:nvPr/>
          </p:nvSpPr>
          <p:spPr bwMode="auto">
            <a:xfrm>
              <a:off x="8448518" y="10373196"/>
              <a:ext cx="954925" cy="954925"/>
            </a:xfrm>
            <a:custGeom>
              <a:avLst/>
              <a:gdLst>
                <a:gd name="T0" fmla="*/ 222417 w 283804"/>
                <a:gd name="T1" fmla="*/ 276576 h 283803"/>
                <a:gd name="T2" fmla="*/ 240471 w 283804"/>
                <a:gd name="T3" fmla="*/ 262133 h 283803"/>
                <a:gd name="T4" fmla="*/ 26357 w 283804"/>
                <a:gd name="T5" fmla="*/ 276576 h 283803"/>
                <a:gd name="T6" fmla="*/ 44771 w 283804"/>
                <a:gd name="T7" fmla="*/ 262133 h 283803"/>
                <a:gd name="T8" fmla="*/ 72574 w 283804"/>
                <a:gd name="T9" fmla="*/ 276576 h 283803"/>
                <a:gd name="T10" fmla="*/ 102182 w 283804"/>
                <a:gd name="T11" fmla="*/ 250579 h 283803"/>
                <a:gd name="T12" fmla="*/ 141538 w 283804"/>
                <a:gd name="T13" fmla="*/ 276576 h 283803"/>
                <a:gd name="T14" fmla="*/ 177284 w 283804"/>
                <a:gd name="T15" fmla="*/ 245164 h 283803"/>
                <a:gd name="T16" fmla="*/ 113736 w 283804"/>
                <a:gd name="T17" fmla="*/ 216278 h 283803"/>
                <a:gd name="T18" fmla="*/ 67881 w 283804"/>
                <a:gd name="T19" fmla="*/ 155619 h 283803"/>
                <a:gd name="T20" fmla="*/ 206168 w 283804"/>
                <a:gd name="T21" fmla="*/ 132511 h 283803"/>
                <a:gd name="T22" fmla="*/ 159952 w 283804"/>
                <a:gd name="T23" fmla="*/ 193170 h 283803"/>
                <a:gd name="T24" fmla="*/ 206168 w 283804"/>
                <a:gd name="T25" fmla="*/ 132511 h 283803"/>
                <a:gd name="T26" fmla="*/ 176723 w 283804"/>
                <a:gd name="T27" fmla="*/ 62034 h 283803"/>
                <a:gd name="T28" fmla="*/ 167533 w 283804"/>
                <a:gd name="T29" fmla="*/ 62034 h 283803"/>
                <a:gd name="T30" fmla="*/ 101924 w 283804"/>
                <a:gd name="T31" fmla="*/ 57439 h 283803"/>
                <a:gd name="T32" fmla="*/ 101924 w 283804"/>
                <a:gd name="T33" fmla="*/ 66630 h 283803"/>
                <a:gd name="T34" fmla="*/ 101924 w 283804"/>
                <a:gd name="T35" fmla="*/ 57439 h 283803"/>
                <a:gd name="T36" fmla="*/ 141584 w 283804"/>
                <a:gd name="T37" fmla="*/ 23522 h 283803"/>
                <a:gd name="T38" fmla="*/ 156504 w 283804"/>
                <a:gd name="T39" fmla="*/ 39559 h 283803"/>
                <a:gd name="T40" fmla="*/ 148498 w 283804"/>
                <a:gd name="T41" fmla="*/ 42839 h 283803"/>
                <a:gd name="T42" fmla="*/ 125209 w 283804"/>
                <a:gd name="T43" fmla="*/ 46485 h 283803"/>
                <a:gd name="T44" fmla="*/ 157596 w 283804"/>
                <a:gd name="T45" fmla="*/ 76009 h 283803"/>
                <a:gd name="T46" fmla="*/ 141584 w 283804"/>
                <a:gd name="T47" fmla="*/ 99335 h 283803"/>
                <a:gd name="T48" fmla="*/ 132851 w 283804"/>
                <a:gd name="T49" fmla="*/ 99335 h 283803"/>
                <a:gd name="T50" fmla="*/ 117931 w 283804"/>
                <a:gd name="T51" fmla="*/ 83298 h 283803"/>
                <a:gd name="T52" fmla="*/ 125937 w 283804"/>
                <a:gd name="T53" fmla="*/ 79654 h 283803"/>
                <a:gd name="T54" fmla="*/ 149226 w 283804"/>
                <a:gd name="T55" fmla="*/ 76009 h 283803"/>
                <a:gd name="T56" fmla="*/ 116476 w 283804"/>
                <a:gd name="T57" fmla="*/ 46485 h 283803"/>
                <a:gd name="T58" fmla="*/ 132851 w 283804"/>
                <a:gd name="T59" fmla="*/ 23522 h 283803"/>
                <a:gd name="T60" fmla="*/ 136844 w 283804"/>
                <a:gd name="T61" fmla="*/ 8666 h 283803"/>
                <a:gd name="T62" fmla="*/ 136844 w 283804"/>
                <a:gd name="T63" fmla="*/ 115541 h 283803"/>
                <a:gd name="T64" fmla="*/ 136844 w 283804"/>
                <a:gd name="T65" fmla="*/ 8666 h 283803"/>
                <a:gd name="T66" fmla="*/ 198947 w 283804"/>
                <a:gd name="T67" fmla="*/ 62102 h 283803"/>
                <a:gd name="T68" fmla="*/ 141177 w 283804"/>
                <a:gd name="T69" fmla="*/ 162840 h 283803"/>
                <a:gd name="T70" fmla="*/ 228916 w 283804"/>
                <a:gd name="T71" fmla="*/ 123845 h 283803"/>
                <a:gd name="T72" fmla="*/ 159952 w 283804"/>
                <a:gd name="T73" fmla="*/ 201835 h 283803"/>
                <a:gd name="T74" fmla="*/ 141177 w 283804"/>
                <a:gd name="T75" fmla="*/ 254551 h 283803"/>
                <a:gd name="T76" fmla="*/ 218806 w 283804"/>
                <a:gd name="T77" fmla="*/ 264661 h 283803"/>
                <a:gd name="T78" fmla="*/ 267551 w 283804"/>
                <a:gd name="T79" fmla="*/ 276576 h 283803"/>
                <a:gd name="T80" fmla="*/ 285242 w 283804"/>
                <a:gd name="T81" fmla="*/ 280909 h 283803"/>
                <a:gd name="T82" fmla="*/ 4331 w 283804"/>
                <a:gd name="T83" fmla="*/ 285241 h 283803"/>
                <a:gd name="T84" fmla="*/ 4331 w 283804"/>
                <a:gd name="T85" fmla="*/ 276576 h 283803"/>
                <a:gd name="T86" fmla="*/ 44771 w 283804"/>
                <a:gd name="T87" fmla="*/ 253829 h 283803"/>
                <a:gd name="T88" fmla="*/ 102182 w 283804"/>
                <a:gd name="T89" fmla="*/ 241914 h 283803"/>
                <a:gd name="T90" fmla="*/ 132511 w 283804"/>
                <a:gd name="T91" fmla="*/ 224943 h 283803"/>
                <a:gd name="T92" fmla="*/ 40439 w 283804"/>
                <a:gd name="T93" fmla="*/ 151286 h 283803"/>
                <a:gd name="T94" fmla="*/ 67881 w 283804"/>
                <a:gd name="T95" fmla="*/ 146953 h 283803"/>
                <a:gd name="T96" fmla="*/ 132511 w 283804"/>
                <a:gd name="T97" fmla="*/ 123845 h 283803"/>
                <a:gd name="T98" fmla="*/ 136844 w 283804"/>
                <a:gd name="T99" fmla="*/ 0 h 2838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3804" h="283803">
                  <a:moveTo>
                    <a:pt x="239258" y="260811"/>
                  </a:moveTo>
                  <a:cubicBezTo>
                    <a:pt x="230636" y="260811"/>
                    <a:pt x="223092" y="266918"/>
                    <a:pt x="221295" y="275181"/>
                  </a:cubicBezTo>
                  <a:lnTo>
                    <a:pt x="257220" y="275181"/>
                  </a:lnTo>
                  <a:cubicBezTo>
                    <a:pt x="255424" y="266918"/>
                    <a:pt x="247879" y="260811"/>
                    <a:pt x="239258" y="260811"/>
                  </a:cubicBezTo>
                  <a:close/>
                  <a:moveTo>
                    <a:pt x="44546" y="260811"/>
                  </a:moveTo>
                  <a:cubicBezTo>
                    <a:pt x="35565" y="260811"/>
                    <a:pt x="28380" y="266918"/>
                    <a:pt x="26225" y="275181"/>
                  </a:cubicBezTo>
                  <a:lnTo>
                    <a:pt x="62508" y="275181"/>
                  </a:lnTo>
                  <a:cubicBezTo>
                    <a:pt x="60353" y="266918"/>
                    <a:pt x="53168" y="260811"/>
                    <a:pt x="44546" y="260811"/>
                  </a:cubicBezTo>
                  <a:close/>
                  <a:moveTo>
                    <a:pt x="101666" y="249315"/>
                  </a:moveTo>
                  <a:cubicBezTo>
                    <a:pt x="86578" y="249315"/>
                    <a:pt x="74004" y="260452"/>
                    <a:pt x="72208" y="275181"/>
                  </a:cubicBezTo>
                  <a:lnTo>
                    <a:pt x="131484" y="275181"/>
                  </a:lnTo>
                  <a:cubicBezTo>
                    <a:pt x="129328" y="260452"/>
                    <a:pt x="116754" y="249315"/>
                    <a:pt x="101666" y="249315"/>
                  </a:cubicBezTo>
                  <a:close/>
                  <a:moveTo>
                    <a:pt x="176390" y="243927"/>
                  </a:moveTo>
                  <a:cubicBezTo>
                    <a:pt x="158068" y="243927"/>
                    <a:pt x="142620" y="257578"/>
                    <a:pt x="140824" y="275181"/>
                  </a:cubicBezTo>
                  <a:lnTo>
                    <a:pt x="211596" y="275181"/>
                  </a:lnTo>
                  <a:cubicBezTo>
                    <a:pt x="209799" y="257578"/>
                    <a:pt x="194711" y="243927"/>
                    <a:pt x="176390" y="243927"/>
                  </a:cubicBezTo>
                  <a:close/>
                  <a:moveTo>
                    <a:pt x="48857" y="154834"/>
                  </a:moveTo>
                  <a:cubicBezTo>
                    <a:pt x="51013" y="188603"/>
                    <a:pt x="79034" y="215187"/>
                    <a:pt x="113162" y="215187"/>
                  </a:cubicBezTo>
                  <a:lnTo>
                    <a:pt x="131843" y="215187"/>
                  </a:lnTo>
                  <a:cubicBezTo>
                    <a:pt x="129328" y="181418"/>
                    <a:pt x="101307" y="154834"/>
                    <a:pt x="67538" y="154834"/>
                  </a:cubicBezTo>
                  <a:lnTo>
                    <a:pt x="48857" y="154834"/>
                  </a:lnTo>
                  <a:close/>
                  <a:moveTo>
                    <a:pt x="205129" y="131843"/>
                  </a:moveTo>
                  <a:cubicBezTo>
                    <a:pt x="170642" y="131843"/>
                    <a:pt x="142620" y="158427"/>
                    <a:pt x="140824" y="192196"/>
                  </a:cubicBezTo>
                  <a:lnTo>
                    <a:pt x="159145" y="192196"/>
                  </a:lnTo>
                  <a:cubicBezTo>
                    <a:pt x="193274" y="192196"/>
                    <a:pt x="221295" y="165612"/>
                    <a:pt x="223451" y="131843"/>
                  </a:cubicBezTo>
                  <a:lnTo>
                    <a:pt x="205129" y="131843"/>
                  </a:lnTo>
                  <a:close/>
                  <a:moveTo>
                    <a:pt x="171260" y="57150"/>
                  </a:moveTo>
                  <a:cubicBezTo>
                    <a:pt x="173546" y="57150"/>
                    <a:pt x="175832" y="59055"/>
                    <a:pt x="175832" y="61722"/>
                  </a:cubicBezTo>
                  <a:cubicBezTo>
                    <a:pt x="175832" y="64008"/>
                    <a:pt x="173546" y="66294"/>
                    <a:pt x="171260" y="66294"/>
                  </a:cubicBezTo>
                  <a:cubicBezTo>
                    <a:pt x="168593" y="66294"/>
                    <a:pt x="166688" y="64008"/>
                    <a:pt x="166688" y="61722"/>
                  </a:cubicBezTo>
                  <a:cubicBezTo>
                    <a:pt x="166688" y="59055"/>
                    <a:pt x="168593" y="57150"/>
                    <a:pt x="171260" y="57150"/>
                  </a:cubicBezTo>
                  <a:close/>
                  <a:moveTo>
                    <a:pt x="101410" y="57150"/>
                  </a:moveTo>
                  <a:cubicBezTo>
                    <a:pt x="104077" y="57150"/>
                    <a:pt x="105982" y="59055"/>
                    <a:pt x="105982" y="61722"/>
                  </a:cubicBezTo>
                  <a:cubicBezTo>
                    <a:pt x="105982" y="64008"/>
                    <a:pt x="104077" y="66294"/>
                    <a:pt x="101410" y="66294"/>
                  </a:cubicBezTo>
                  <a:cubicBezTo>
                    <a:pt x="98743" y="66294"/>
                    <a:pt x="96838" y="64008"/>
                    <a:pt x="96838" y="61722"/>
                  </a:cubicBezTo>
                  <a:cubicBezTo>
                    <a:pt x="96838" y="59055"/>
                    <a:pt x="98743" y="57150"/>
                    <a:pt x="101410" y="57150"/>
                  </a:cubicBezTo>
                  <a:close/>
                  <a:moveTo>
                    <a:pt x="136525" y="19050"/>
                  </a:moveTo>
                  <a:cubicBezTo>
                    <a:pt x="139060" y="19050"/>
                    <a:pt x="140870" y="20863"/>
                    <a:pt x="140870" y="23402"/>
                  </a:cubicBezTo>
                  <a:lnTo>
                    <a:pt x="140870" y="27754"/>
                  </a:lnTo>
                  <a:cubicBezTo>
                    <a:pt x="147387" y="29204"/>
                    <a:pt x="152818" y="33194"/>
                    <a:pt x="155715" y="39359"/>
                  </a:cubicBezTo>
                  <a:cubicBezTo>
                    <a:pt x="156439" y="41535"/>
                    <a:pt x="155715" y="44073"/>
                    <a:pt x="153180" y="45161"/>
                  </a:cubicBezTo>
                  <a:cubicBezTo>
                    <a:pt x="151008" y="45887"/>
                    <a:pt x="148473" y="45161"/>
                    <a:pt x="147749" y="42623"/>
                  </a:cubicBezTo>
                  <a:cubicBezTo>
                    <a:pt x="145939" y="38634"/>
                    <a:pt x="141594" y="35732"/>
                    <a:pt x="136525" y="35732"/>
                  </a:cubicBezTo>
                  <a:cubicBezTo>
                    <a:pt x="130008" y="35732"/>
                    <a:pt x="124577" y="40447"/>
                    <a:pt x="124577" y="46249"/>
                  </a:cubicBezTo>
                  <a:cubicBezTo>
                    <a:pt x="124577" y="53140"/>
                    <a:pt x="128560" y="56767"/>
                    <a:pt x="136525" y="56767"/>
                  </a:cubicBezTo>
                  <a:cubicBezTo>
                    <a:pt x="151732" y="56767"/>
                    <a:pt x="156801" y="66558"/>
                    <a:pt x="156801" y="75625"/>
                  </a:cubicBezTo>
                  <a:cubicBezTo>
                    <a:pt x="156801" y="84691"/>
                    <a:pt x="150284" y="92670"/>
                    <a:pt x="140870" y="94483"/>
                  </a:cubicBezTo>
                  <a:lnTo>
                    <a:pt x="140870" y="98835"/>
                  </a:lnTo>
                  <a:cubicBezTo>
                    <a:pt x="140870" y="101011"/>
                    <a:pt x="139060" y="102824"/>
                    <a:pt x="136525" y="102824"/>
                  </a:cubicBezTo>
                  <a:cubicBezTo>
                    <a:pt x="133991" y="102824"/>
                    <a:pt x="132181" y="101011"/>
                    <a:pt x="132181" y="98835"/>
                  </a:cubicBezTo>
                  <a:lnTo>
                    <a:pt x="132181" y="94483"/>
                  </a:lnTo>
                  <a:cubicBezTo>
                    <a:pt x="125663" y="93033"/>
                    <a:pt x="119870" y="89043"/>
                    <a:pt x="117336" y="82878"/>
                  </a:cubicBezTo>
                  <a:cubicBezTo>
                    <a:pt x="116250" y="80702"/>
                    <a:pt x="117336" y="78164"/>
                    <a:pt x="119870" y="77076"/>
                  </a:cubicBezTo>
                  <a:cubicBezTo>
                    <a:pt x="122043" y="75988"/>
                    <a:pt x="124577" y="77076"/>
                    <a:pt x="125301" y="79252"/>
                  </a:cubicBezTo>
                  <a:cubicBezTo>
                    <a:pt x="127112" y="83241"/>
                    <a:pt x="131818" y="86142"/>
                    <a:pt x="136525" y="86142"/>
                  </a:cubicBezTo>
                  <a:cubicBezTo>
                    <a:pt x="143042" y="86142"/>
                    <a:pt x="148473" y="81427"/>
                    <a:pt x="148473" y="75625"/>
                  </a:cubicBezTo>
                  <a:cubicBezTo>
                    <a:pt x="148473" y="69097"/>
                    <a:pt x="144491" y="65470"/>
                    <a:pt x="136525" y="65470"/>
                  </a:cubicBezTo>
                  <a:cubicBezTo>
                    <a:pt x="121319" y="65470"/>
                    <a:pt x="115888" y="55316"/>
                    <a:pt x="115888" y="46249"/>
                  </a:cubicBezTo>
                  <a:cubicBezTo>
                    <a:pt x="115888" y="37183"/>
                    <a:pt x="123129" y="29567"/>
                    <a:pt x="132181" y="27391"/>
                  </a:cubicBezTo>
                  <a:lnTo>
                    <a:pt x="132181" y="23402"/>
                  </a:lnTo>
                  <a:cubicBezTo>
                    <a:pt x="132181" y="20863"/>
                    <a:pt x="133991" y="19050"/>
                    <a:pt x="136525" y="19050"/>
                  </a:cubicBezTo>
                  <a:close/>
                  <a:moveTo>
                    <a:pt x="136154" y="8622"/>
                  </a:moveTo>
                  <a:cubicBezTo>
                    <a:pt x="107055" y="8622"/>
                    <a:pt x="82985" y="32691"/>
                    <a:pt x="82985" y="61790"/>
                  </a:cubicBezTo>
                  <a:cubicBezTo>
                    <a:pt x="82985" y="90889"/>
                    <a:pt x="107055" y="114958"/>
                    <a:pt x="136154" y="114958"/>
                  </a:cubicBezTo>
                  <a:cubicBezTo>
                    <a:pt x="165253" y="114958"/>
                    <a:pt x="189322" y="90889"/>
                    <a:pt x="189322" y="61790"/>
                  </a:cubicBezTo>
                  <a:cubicBezTo>
                    <a:pt x="189322" y="32691"/>
                    <a:pt x="165253" y="8622"/>
                    <a:pt x="136154" y="8622"/>
                  </a:cubicBezTo>
                  <a:close/>
                  <a:moveTo>
                    <a:pt x="136154" y="0"/>
                  </a:moveTo>
                  <a:cubicBezTo>
                    <a:pt x="170282" y="0"/>
                    <a:pt x="197944" y="27662"/>
                    <a:pt x="197944" y="61790"/>
                  </a:cubicBezTo>
                  <a:cubicBezTo>
                    <a:pt x="197944" y="94122"/>
                    <a:pt x="172438" y="121065"/>
                    <a:pt x="140465" y="123221"/>
                  </a:cubicBezTo>
                  <a:lnTo>
                    <a:pt x="140465" y="162019"/>
                  </a:lnTo>
                  <a:cubicBezTo>
                    <a:pt x="152679" y="139027"/>
                    <a:pt x="177108" y="123221"/>
                    <a:pt x="205129" y="123221"/>
                  </a:cubicBezTo>
                  <a:lnTo>
                    <a:pt x="227762" y="123221"/>
                  </a:lnTo>
                  <a:cubicBezTo>
                    <a:pt x="230276" y="123221"/>
                    <a:pt x="232073" y="125017"/>
                    <a:pt x="232073" y="127891"/>
                  </a:cubicBezTo>
                  <a:cubicBezTo>
                    <a:pt x="232073" y="168126"/>
                    <a:pt x="199381" y="200817"/>
                    <a:pt x="159145" y="200817"/>
                  </a:cubicBezTo>
                  <a:lnTo>
                    <a:pt x="140465" y="200817"/>
                  </a:lnTo>
                  <a:lnTo>
                    <a:pt x="140465" y="253267"/>
                  </a:lnTo>
                  <a:cubicBezTo>
                    <a:pt x="148368" y="242130"/>
                    <a:pt x="161660" y="234946"/>
                    <a:pt x="176390" y="234946"/>
                  </a:cubicBezTo>
                  <a:cubicBezTo>
                    <a:pt x="195070" y="234946"/>
                    <a:pt x="211236" y="246801"/>
                    <a:pt x="217703" y="263326"/>
                  </a:cubicBezTo>
                  <a:cubicBezTo>
                    <a:pt x="222373" y="256500"/>
                    <a:pt x="230276" y="252549"/>
                    <a:pt x="239258" y="252549"/>
                  </a:cubicBezTo>
                  <a:cubicBezTo>
                    <a:pt x="252909" y="252549"/>
                    <a:pt x="264045" y="262248"/>
                    <a:pt x="266201" y="275181"/>
                  </a:cubicBezTo>
                  <a:lnTo>
                    <a:pt x="279493" y="275181"/>
                  </a:lnTo>
                  <a:cubicBezTo>
                    <a:pt x="281649" y="275181"/>
                    <a:pt x="283804" y="276977"/>
                    <a:pt x="283804" y="279492"/>
                  </a:cubicBezTo>
                  <a:cubicBezTo>
                    <a:pt x="283804" y="282007"/>
                    <a:pt x="281649" y="283803"/>
                    <a:pt x="279493" y="283803"/>
                  </a:cubicBezTo>
                  <a:lnTo>
                    <a:pt x="4311" y="283803"/>
                  </a:lnTo>
                  <a:cubicBezTo>
                    <a:pt x="2155" y="283803"/>
                    <a:pt x="0" y="282007"/>
                    <a:pt x="0" y="279492"/>
                  </a:cubicBezTo>
                  <a:cubicBezTo>
                    <a:pt x="0" y="276977"/>
                    <a:pt x="2155" y="275181"/>
                    <a:pt x="4311" y="275181"/>
                  </a:cubicBezTo>
                  <a:lnTo>
                    <a:pt x="17603" y="275181"/>
                  </a:lnTo>
                  <a:cubicBezTo>
                    <a:pt x="19758" y="262248"/>
                    <a:pt x="30895" y="252549"/>
                    <a:pt x="44546" y="252549"/>
                  </a:cubicBezTo>
                  <a:cubicBezTo>
                    <a:pt x="53527" y="252549"/>
                    <a:pt x="61431" y="256859"/>
                    <a:pt x="66460" y="263685"/>
                  </a:cubicBezTo>
                  <a:cubicBezTo>
                    <a:pt x="72567" y="250393"/>
                    <a:pt x="86219" y="240694"/>
                    <a:pt x="101666" y="240694"/>
                  </a:cubicBezTo>
                  <a:cubicBezTo>
                    <a:pt x="113881" y="240694"/>
                    <a:pt x="124658" y="246441"/>
                    <a:pt x="131843" y="255423"/>
                  </a:cubicBezTo>
                  <a:lnTo>
                    <a:pt x="131843" y="223809"/>
                  </a:lnTo>
                  <a:lnTo>
                    <a:pt x="113162" y="223809"/>
                  </a:lnTo>
                  <a:cubicBezTo>
                    <a:pt x="72927" y="223809"/>
                    <a:pt x="40235" y="190759"/>
                    <a:pt x="40235" y="150523"/>
                  </a:cubicBezTo>
                  <a:cubicBezTo>
                    <a:pt x="40235" y="148009"/>
                    <a:pt x="42031" y="146212"/>
                    <a:pt x="44546" y="146212"/>
                  </a:cubicBezTo>
                  <a:lnTo>
                    <a:pt x="67538" y="146212"/>
                  </a:lnTo>
                  <a:cubicBezTo>
                    <a:pt x="95200" y="146212"/>
                    <a:pt x="119628" y="162019"/>
                    <a:pt x="131843" y="185011"/>
                  </a:cubicBezTo>
                  <a:lnTo>
                    <a:pt x="131843" y="123221"/>
                  </a:lnTo>
                  <a:cubicBezTo>
                    <a:pt x="99870" y="121065"/>
                    <a:pt x="74723" y="94122"/>
                    <a:pt x="74723" y="61790"/>
                  </a:cubicBezTo>
                  <a:cubicBezTo>
                    <a:pt x="74723" y="27662"/>
                    <a:pt x="102385" y="0"/>
                    <a:pt x="136154" y="0"/>
                  </a:cubicBezTo>
                  <a:close/>
                </a:path>
              </a:pathLst>
            </a:custGeom>
            <a:solidFill>
              <a:schemeClr val="accent3"/>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7" name="Freeform 938">
              <a:extLst>
                <a:ext uri="{FF2B5EF4-FFF2-40B4-BE49-F238E27FC236}">
                  <a16:creationId xmlns:a16="http://schemas.microsoft.com/office/drawing/2014/main" id="{F8F8E993-7AE9-4872-8747-7A4F494E393A}"/>
                </a:ext>
              </a:extLst>
            </p:cNvPr>
            <p:cNvSpPr>
              <a:spLocks noChangeAspect="1" noChangeArrowheads="1"/>
            </p:cNvSpPr>
            <p:nvPr/>
          </p:nvSpPr>
          <p:spPr bwMode="auto">
            <a:xfrm>
              <a:off x="11924656" y="10388576"/>
              <a:ext cx="954921" cy="954925"/>
            </a:xfrm>
            <a:custGeom>
              <a:avLst/>
              <a:gdLst>
                <a:gd name="T0" fmla="*/ 71421 w 283803"/>
                <a:gd name="T1" fmla="*/ 207616 h 283803"/>
                <a:gd name="T2" fmla="*/ 168150 w 283803"/>
                <a:gd name="T3" fmla="*/ 176236 h 283803"/>
                <a:gd name="T4" fmla="*/ 178256 w 283803"/>
                <a:gd name="T5" fmla="*/ 186335 h 283803"/>
                <a:gd name="T6" fmla="*/ 109679 w 283803"/>
                <a:gd name="T7" fmla="*/ 157479 h 283803"/>
                <a:gd name="T8" fmla="*/ 119785 w 283803"/>
                <a:gd name="T9" fmla="*/ 147380 h 283803"/>
                <a:gd name="T10" fmla="*/ 216515 w 283803"/>
                <a:gd name="T11" fmla="*/ 132953 h 283803"/>
                <a:gd name="T12" fmla="*/ 71800 w 283803"/>
                <a:gd name="T13" fmla="*/ 103711 h 283803"/>
                <a:gd name="T14" fmla="*/ 71800 w 283803"/>
                <a:gd name="T15" fmla="*/ 163982 h 283803"/>
                <a:gd name="T16" fmla="*/ 71800 w 283803"/>
                <a:gd name="T17" fmla="*/ 103711 h 283803"/>
                <a:gd name="T18" fmla="*/ 264879 w 283803"/>
                <a:gd name="T19" fmla="*/ 109867 h 283803"/>
                <a:gd name="T20" fmla="*/ 264879 w 283803"/>
                <a:gd name="T21" fmla="*/ 81373 h 283803"/>
                <a:gd name="T22" fmla="*/ 250441 w 283803"/>
                <a:gd name="T23" fmla="*/ 111672 h 283803"/>
                <a:gd name="T24" fmla="*/ 216515 w 283803"/>
                <a:gd name="T25" fmla="*/ 141609 h 283803"/>
                <a:gd name="T26" fmla="*/ 186557 w 283803"/>
                <a:gd name="T27" fmla="*/ 186335 h 283803"/>
                <a:gd name="T28" fmla="*/ 150103 w 283803"/>
                <a:gd name="T29" fmla="*/ 180564 h 283803"/>
                <a:gd name="T30" fmla="*/ 108597 w 283803"/>
                <a:gd name="T31" fmla="*/ 172629 h 283803"/>
                <a:gd name="T32" fmla="*/ 71421 w 283803"/>
                <a:gd name="T33" fmla="*/ 216634 h 283803"/>
                <a:gd name="T34" fmla="*/ 82250 w 283803"/>
                <a:gd name="T35" fmla="*/ 182729 h 283803"/>
                <a:gd name="T36" fmla="*/ 119785 w 283803"/>
                <a:gd name="T37" fmla="*/ 138724 h 283803"/>
                <a:gd name="T38" fmla="*/ 154796 w 283803"/>
                <a:gd name="T39" fmla="*/ 173350 h 283803"/>
                <a:gd name="T40" fmla="*/ 202077 w 283803"/>
                <a:gd name="T41" fmla="*/ 134756 h 283803"/>
                <a:gd name="T42" fmla="*/ 230951 w 283803"/>
                <a:gd name="T43" fmla="*/ 111310 h 283803"/>
                <a:gd name="T44" fmla="*/ 264879 w 283803"/>
                <a:gd name="T45" fmla="*/ 81373 h 283803"/>
                <a:gd name="T46" fmla="*/ 173531 w 283803"/>
                <a:gd name="T47" fmla="*/ 148434 h 283803"/>
                <a:gd name="T48" fmla="*/ 164341 w 283803"/>
                <a:gd name="T49" fmla="*/ 72982 h 283803"/>
                <a:gd name="T50" fmla="*/ 124070 w 283803"/>
                <a:gd name="T51" fmla="*/ 67792 h 283803"/>
                <a:gd name="T52" fmla="*/ 114880 w 283803"/>
                <a:gd name="T53" fmla="*/ 119761 h 283803"/>
                <a:gd name="T54" fmla="*/ 216803 w 283803"/>
                <a:gd name="T55" fmla="*/ 22337 h 283803"/>
                <a:gd name="T56" fmla="*/ 216803 w 283803"/>
                <a:gd name="T57" fmla="*/ 88986 h 283803"/>
                <a:gd name="T58" fmla="*/ 216803 w 283803"/>
                <a:gd name="T59" fmla="*/ 22337 h 283803"/>
                <a:gd name="T60" fmla="*/ 269264 w 283803"/>
                <a:gd name="T61" fmla="*/ 62305 h 283803"/>
                <a:gd name="T62" fmla="*/ 260074 w 283803"/>
                <a:gd name="T63" fmla="*/ 4709 h 283803"/>
                <a:gd name="T64" fmla="*/ 26030 w 283803"/>
                <a:gd name="T65" fmla="*/ 4694 h 283803"/>
                <a:gd name="T66" fmla="*/ 65435 w 283803"/>
                <a:gd name="T67" fmla="*/ 234693 h 283803"/>
                <a:gd name="T68" fmla="*/ 74474 w 283803"/>
                <a:gd name="T69" fmla="*/ 259606 h 283803"/>
                <a:gd name="T70" fmla="*/ 118579 w 283803"/>
                <a:gd name="T71" fmla="*/ 190281 h 283803"/>
                <a:gd name="T72" fmla="*/ 162686 w 283803"/>
                <a:gd name="T73" fmla="*/ 259606 h 283803"/>
                <a:gd name="T74" fmla="*/ 171361 w 283803"/>
                <a:gd name="T75" fmla="*/ 223499 h 283803"/>
                <a:gd name="T76" fmla="*/ 211129 w 283803"/>
                <a:gd name="T77" fmla="*/ 159952 h 283803"/>
                <a:gd name="T78" fmla="*/ 219806 w 283803"/>
                <a:gd name="T79" fmla="*/ 259606 h 283803"/>
                <a:gd name="T80" fmla="*/ 263911 w 283803"/>
                <a:gd name="T81" fmla="*/ 132511 h 283803"/>
                <a:gd name="T82" fmla="*/ 281264 w 283803"/>
                <a:gd name="T83" fmla="*/ 259606 h 283803"/>
                <a:gd name="T84" fmla="*/ 26030 w 283803"/>
                <a:gd name="T85" fmla="*/ 267910 h 283803"/>
                <a:gd name="T86" fmla="*/ 17353 w 283803"/>
                <a:gd name="T87" fmla="*/ 280909 h 283803"/>
                <a:gd name="T88" fmla="*/ 0 w 283803"/>
                <a:gd name="T89" fmla="*/ 263578 h 283803"/>
                <a:gd name="T90" fmla="*/ 17353 w 283803"/>
                <a:gd name="T91" fmla="*/ 227471 h 283803"/>
                <a:gd name="T92" fmla="*/ 4336 w 283803"/>
                <a:gd name="T93" fmla="*/ 218805 h 283803"/>
                <a:gd name="T94" fmla="*/ 4336 w 283803"/>
                <a:gd name="T95" fmla="*/ 187393 h 283803"/>
                <a:gd name="T96" fmla="*/ 17353 w 283803"/>
                <a:gd name="T97" fmla="*/ 178728 h 283803"/>
                <a:gd name="T98" fmla="*/ 0 w 283803"/>
                <a:gd name="T99" fmla="*/ 142982 h 283803"/>
                <a:gd name="T100" fmla="*/ 17353 w 283803"/>
                <a:gd name="T101" fmla="*/ 106876 h 283803"/>
                <a:gd name="T102" fmla="*/ 4336 w 283803"/>
                <a:gd name="T103" fmla="*/ 97848 h 283803"/>
                <a:gd name="T104" fmla="*/ 4336 w 283803"/>
                <a:gd name="T105" fmla="*/ 66437 h 283803"/>
                <a:gd name="T106" fmla="*/ 17353 w 283803"/>
                <a:gd name="T107" fmla="*/ 57771 h 283803"/>
                <a:gd name="T108" fmla="*/ 0 w 283803"/>
                <a:gd name="T109" fmla="*/ 21663 h 283803"/>
                <a:gd name="T110" fmla="*/ 17353 w 283803"/>
                <a:gd name="T111" fmla="*/ 4694 h 2838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3803" h="283803">
                  <a:moveTo>
                    <a:pt x="71061" y="186831"/>
                  </a:moveTo>
                  <a:cubicBezTo>
                    <a:pt x="65674" y="186831"/>
                    <a:pt x="61005" y="191137"/>
                    <a:pt x="61005" y="196880"/>
                  </a:cubicBezTo>
                  <a:cubicBezTo>
                    <a:pt x="61005" y="202263"/>
                    <a:pt x="65674" y="206569"/>
                    <a:pt x="71061" y="206569"/>
                  </a:cubicBezTo>
                  <a:cubicBezTo>
                    <a:pt x="76447" y="206569"/>
                    <a:pt x="80757" y="202263"/>
                    <a:pt x="80757" y="196880"/>
                  </a:cubicBezTo>
                  <a:cubicBezTo>
                    <a:pt x="80757" y="191137"/>
                    <a:pt x="76447" y="186831"/>
                    <a:pt x="71061" y="186831"/>
                  </a:cubicBezTo>
                  <a:close/>
                  <a:moveTo>
                    <a:pt x="167302" y="175347"/>
                  </a:moveTo>
                  <a:cubicBezTo>
                    <a:pt x="161556" y="175347"/>
                    <a:pt x="157247" y="179653"/>
                    <a:pt x="157247" y="185395"/>
                  </a:cubicBezTo>
                  <a:cubicBezTo>
                    <a:pt x="157247" y="190779"/>
                    <a:pt x="161556" y="195444"/>
                    <a:pt x="167302" y="195444"/>
                  </a:cubicBezTo>
                  <a:cubicBezTo>
                    <a:pt x="172688" y="195444"/>
                    <a:pt x="177357" y="190779"/>
                    <a:pt x="177357" y="185395"/>
                  </a:cubicBezTo>
                  <a:cubicBezTo>
                    <a:pt x="177357" y="179653"/>
                    <a:pt x="172688" y="175347"/>
                    <a:pt x="167302" y="175347"/>
                  </a:cubicBezTo>
                  <a:close/>
                  <a:moveTo>
                    <a:pt x="119181" y="146637"/>
                  </a:moveTo>
                  <a:cubicBezTo>
                    <a:pt x="113436" y="146637"/>
                    <a:pt x="109126" y="151302"/>
                    <a:pt x="109126" y="156685"/>
                  </a:cubicBezTo>
                  <a:cubicBezTo>
                    <a:pt x="109126" y="162427"/>
                    <a:pt x="113436" y="166734"/>
                    <a:pt x="119181" y="166734"/>
                  </a:cubicBezTo>
                  <a:cubicBezTo>
                    <a:pt x="124568" y="166734"/>
                    <a:pt x="128877" y="162427"/>
                    <a:pt x="128877" y="156685"/>
                  </a:cubicBezTo>
                  <a:cubicBezTo>
                    <a:pt x="128877" y="151302"/>
                    <a:pt x="124568" y="146637"/>
                    <a:pt x="119181" y="146637"/>
                  </a:cubicBezTo>
                  <a:close/>
                  <a:moveTo>
                    <a:pt x="215422" y="112184"/>
                  </a:moveTo>
                  <a:cubicBezTo>
                    <a:pt x="209676" y="112184"/>
                    <a:pt x="205367" y="116850"/>
                    <a:pt x="205367" y="122592"/>
                  </a:cubicBezTo>
                  <a:cubicBezTo>
                    <a:pt x="205367" y="127975"/>
                    <a:pt x="209676" y="132282"/>
                    <a:pt x="215422" y="132282"/>
                  </a:cubicBezTo>
                  <a:cubicBezTo>
                    <a:pt x="221168" y="132282"/>
                    <a:pt x="225477" y="127975"/>
                    <a:pt x="225477" y="122592"/>
                  </a:cubicBezTo>
                  <a:cubicBezTo>
                    <a:pt x="225477" y="116850"/>
                    <a:pt x="221168" y="112184"/>
                    <a:pt x="215422" y="112184"/>
                  </a:cubicBezTo>
                  <a:close/>
                  <a:moveTo>
                    <a:pt x="71438" y="103187"/>
                  </a:moveTo>
                  <a:cubicBezTo>
                    <a:pt x="73636" y="103187"/>
                    <a:pt x="75834" y="105329"/>
                    <a:pt x="75834" y="107827"/>
                  </a:cubicBezTo>
                  <a:lnTo>
                    <a:pt x="75834" y="158872"/>
                  </a:lnTo>
                  <a:cubicBezTo>
                    <a:pt x="75834" y="161013"/>
                    <a:pt x="73636" y="163155"/>
                    <a:pt x="71438" y="163155"/>
                  </a:cubicBezTo>
                  <a:cubicBezTo>
                    <a:pt x="69240" y="163155"/>
                    <a:pt x="66675" y="161013"/>
                    <a:pt x="66675" y="158872"/>
                  </a:cubicBezTo>
                  <a:lnTo>
                    <a:pt x="66675" y="107827"/>
                  </a:lnTo>
                  <a:cubicBezTo>
                    <a:pt x="66675" y="105329"/>
                    <a:pt x="69240" y="103187"/>
                    <a:pt x="71438" y="103187"/>
                  </a:cubicBezTo>
                  <a:close/>
                  <a:moveTo>
                    <a:pt x="263543" y="89216"/>
                  </a:moveTo>
                  <a:cubicBezTo>
                    <a:pt x="257797" y="89216"/>
                    <a:pt x="253488" y="93882"/>
                    <a:pt x="253488" y="99624"/>
                  </a:cubicBezTo>
                  <a:cubicBezTo>
                    <a:pt x="253488" y="105007"/>
                    <a:pt x="257797" y="109313"/>
                    <a:pt x="263543" y="109313"/>
                  </a:cubicBezTo>
                  <a:cubicBezTo>
                    <a:pt x="268929" y="109313"/>
                    <a:pt x="273598" y="105007"/>
                    <a:pt x="273598" y="99624"/>
                  </a:cubicBezTo>
                  <a:cubicBezTo>
                    <a:pt x="273598" y="93882"/>
                    <a:pt x="268929" y="89216"/>
                    <a:pt x="263543" y="89216"/>
                  </a:cubicBezTo>
                  <a:close/>
                  <a:moveTo>
                    <a:pt x="263543" y="80962"/>
                  </a:moveTo>
                  <a:cubicBezTo>
                    <a:pt x="273598" y="80962"/>
                    <a:pt x="282216" y="89216"/>
                    <a:pt x="282216" y="99624"/>
                  </a:cubicBezTo>
                  <a:cubicBezTo>
                    <a:pt x="282216" y="110031"/>
                    <a:pt x="273598" y="117926"/>
                    <a:pt x="263543" y="117926"/>
                  </a:cubicBezTo>
                  <a:cubicBezTo>
                    <a:pt x="257797" y="117926"/>
                    <a:pt x="252410" y="115414"/>
                    <a:pt x="249178" y="111108"/>
                  </a:cubicBezTo>
                  <a:lnTo>
                    <a:pt x="233737" y="118285"/>
                  </a:lnTo>
                  <a:cubicBezTo>
                    <a:pt x="233737" y="119721"/>
                    <a:pt x="234096" y="121156"/>
                    <a:pt x="234096" y="122592"/>
                  </a:cubicBezTo>
                  <a:cubicBezTo>
                    <a:pt x="234096" y="132640"/>
                    <a:pt x="225477" y="140895"/>
                    <a:pt x="215422" y="140895"/>
                  </a:cubicBezTo>
                  <a:cubicBezTo>
                    <a:pt x="212908" y="140895"/>
                    <a:pt x="210035" y="140536"/>
                    <a:pt x="207522" y="139459"/>
                  </a:cubicBezTo>
                  <a:lnTo>
                    <a:pt x="181666" y="173552"/>
                  </a:lnTo>
                  <a:cubicBezTo>
                    <a:pt x="184180" y="176782"/>
                    <a:pt x="185616" y="180730"/>
                    <a:pt x="185616" y="185395"/>
                  </a:cubicBezTo>
                  <a:cubicBezTo>
                    <a:pt x="185616" y="195444"/>
                    <a:pt x="177716" y="204057"/>
                    <a:pt x="167302" y="204057"/>
                  </a:cubicBezTo>
                  <a:cubicBezTo>
                    <a:pt x="156888" y="204057"/>
                    <a:pt x="148628" y="195444"/>
                    <a:pt x="148628" y="185395"/>
                  </a:cubicBezTo>
                  <a:cubicBezTo>
                    <a:pt x="148628" y="183242"/>
                    <a:pt x="148987" y="181448"/>
                    <a:pt x="149346" y="179653"/>
                  </a:cubicBezTo>
                  <a:lnTo>
                    <a:pt x="132468" y="169605"/>
                  </a:lnTo>
                  <a:cubicBezTo>
                    <a:pt x="128877" y="173194"/>
                    <a:pt x="124209" y="175347"/>
                    <a:pt x="119181" y="175347"/>
                  </a:cubicBezTo>
                  <a:cubicBezTo>
                    <a:pt x="114872" y="175347"/>
                    <a:pt x="111281" y="173911"/>
                    <a:pt x="108049" y="171758"/>
                  </a:cubicBezTo>
                  <a:lnTo>
                    <a:pt x="87580" y="188625"/>
                  </a:lnTo>
                  <a:cubicBezTo>
                    <a:pt x="88657" y="191137"/>
                    <a:pt x="89734" y="194008"/>
                    <a:pt x="89734" y="196880"/>
                  </a:cubicBezTo>
                  <a:cubicBezTo>
                    <a:pt x="89734" y="206928"/>
                    <a:pt x="81116" y="215541"/>
                    <a:pt x="71061" y="215541"/>
                  </a:cubicBezTo>
                  <a:cubicBezTo>
                    <a:pt x="60646" y="215541"/>
                    <a:pt x="52387" y="206928"/>
                    <a:pt x="52387" y="196880"/>
                  </a:cubicBezTo>
                  <a:cubicBezTo>
                    <a:pt x="52387" y="186472"/>
                    <a:pt x="60646" y="178218"/>
                    <a:pt x="71061" y="178218"/>
                  </a:cubicBezTo>
                  <a:cubicBezTo>
                    <a:pt x="75370" y="178218"/>
                    <a:pt x="78961" y="179653"/>
                    <a:pt x="81834" y="181807"/>
                  </a:cubicBezTo>
                  <a:lnTo>
                    <a:pt x="102303" y="164939"/>
                  </a:lnTo>
                  <a:cubicBezTo>
                    <a:pt x="101226" y="162427"/>
                    <a:pt x="100508" y="159915"/>
                    <a:pt x="100508" y="156685"/>
                  </a:cubicBezTo>
                  <a:cubicBezTo>
                    <a:pt x="100508" y="146637"/>
                    <a:pt x="108767" y="138024"/>
                    <a:pt x="119181" y="138024"/>
                  </a:cubicBezTo>
                  <a:cubicBezTo>
                    <a:pt x="129595" y="138024"/>
                    <a:pt x="137855" y="146637"/>
                    <a:pt x="137855" y="156685"/>
                  </a:cubicBezTo>
                  <a:cubicBezTo>
                    <a:pt x="137855" y="158838"/>
                    <a:pt x="137137" y="160274"/>
                    <a:pt x="136778" y="162427"/>
                  </a:cubicBezTo>
                  <a:lnTo>
                    <a:pt x="154015" y="172476"/>
                  </a:lnTo>
                  <a:cubicBezTo>
                    <a:pt x="157247" y="168887"/>
                    <a:pt x="161915" y="166734"/>
                    <a:pt x="167302" y="166734"/>
                  </a:cubicBezTo>
                  <a:cubicBezTo>
                    <a:pt x="169815" y="166734"/>
                    <a:pt x="172329" y="167452"/>
                    <a:pt x="174843" y="168528"/>
                  </a:cubicBezTo>
                  <a:lnTo>
                    <a:pt x="201058" y="134076"/>
                  </a:lnTo>
                  <a:cubicBezTo>
                    <a:pt x="198544" y="130846"/>
                    <a:pt x="196749" y="126898"/>
                    <a:pt x="196749" y="122592"/>
                  </a:cubicBezTo>
                  <a:cubicBezTo>
                    <a:pt x="196749" y="112184"/>
                    <a:pt x="205008" y="103571"/>
                    <a:pt x="215422" y="103571"/>
                  </a:cubicBezTo>
                  <a:cubicBezTo>
                    <a:pt x="221168" y="103571"/>
                    <a:pt x="226554" y="106442"/>
                    <a:pt x="229786" y="110749"/>
                  </a:cubicBezTo>
                  <a:lnTo>
                    <a:pt x="245228" y="103212"/>
                  </a:lnTo>
                  <a:cubicBezTo>
                    <a:pt x="244869" y="102136"/>
                    <a:pt x="244869" y="100700"/>
                    <a:pt x="244869" y="99624"/>
                  </a:cubicBezTo>
                  <a:cubicBezTo>
                    <a:pt x="244869" y="89216"/>
                    <a:pt x="253128" y="80962"/>
                    <a:pt x="263543" y="80962"/>
                  </a:cubicBezTo>
                  <a:close/>
                  <a:moveTo>
                    <a:pt x="168084" y="68262"/>
                  </a:moveTo>
                  <a:cubicBezTo>
                    <a:pt x="170370" y="68262"/>
                    <a:pt x="172656" y="70075"/>
                    <a:pt x="172656" y="72614"/>
                  </a:cubicBezTo>
                  <a:lnTo>
                    <a:pt x="172656" y="147685"/>
                  </a:lnTo>
                  <a:cubicBezTo>
                    <a:pt x="172656" y="150224"/>
                    <a:pt x="170370" y="152037"/>
                    <a:pt x="168084" y="152037"/>
                  </a:cubicBezTo>
                  <a:cubicBezTo>
                    <a:pt x="165417" y="152037"/>
                    <a:pt x="163512" y="150224"/>
                    <a:pt x="163512" y="147685"/>
                  </a:cubicBezTo>
                  <a:lnTo>
                    <a:pt x="163512" y="72614"/>
                  </a:lnTo>
                  <a:cubicBezTo>
                    <a:pt x="163512" y="70075"/>
                    <a:pt x="165417" y="68262"/>
                    <a:pt x="168084" y="68262"/>
                  </a:cubicBezTo>
                  <a:close/>
                  <a:moveTo>
                    <a:pt x="118872" y="63500"/>
                  </a:moveTo>
                  <a:cubicBezTo>
                    <a:pt x="121158" y="63500"/>
                    <a:pt x="123444" y="65295"/>
                    <a:pt x="123444" y="67450"/>
                  </a:cubicBezTo>
                  <a:lnTo>
                    <a:pt x="123444" y="119157"/>
                  </a:lnTo>
                  <a:cubicBezTo>
                    <a:pt x="123444" y="121671"/>
                    <a:pt x="121158" y="123466"/>
                    <a:pt x="118872" y="123466"/>
                  </a:cubicBezTo>
                  <a:cubicBezTo>
                    <a:pt x="116205" y="123466"/>
                    <a:pt x="114300" y="121671"/>
                    <a:pt x="114300" y="119157"/>
                  </a:cubicBezTo>
                  <a:lnTo>
                    <a:pt x="114300" y="67450"/>
                  </a:lnTo>
                  <a:cubicBezTo>
                    <a:pt x="114300" y="65295"/>
                    <a:pt x="116205" y="63500"/>
                    <a:pt x="118872" y="63500"/>
                  </a:cubicBezTo>
                  <a:close/>
                  <a:moveTo>
                    <a:pt x="215709" y="22225"/>
                  </a:moveTo>
                  <a:cubicBezTo>
                    <a:pt x="218376" y="22225"/>
                    <a:pt x="220281" y="24037"/>
                    <a:pt x="220281" y="26573"/>
                  </a:cubicBezTo>
                  <a:lnTo>
                    <a:pt x="220281" y="84552"/>
                  </a:lnTo>
                  <a:cubicBezTo>
                    <a:pt x="220281" y="86726"/>
                    <a:pt x="218376" y="88538"/>
                    <a:pt x="215709" y="88538"/>
                  </a:cubicBezTo>
                  <a:cubicBezTo>
                    <a:pt x="213042" y="88538"/>
                    <a:pt x="211137" y="86726"/>
                    <a:pt x="211137" y="84552"/>
                  </a:cubicBezTo>
                  <a:lnTo>
                    <a:pt x="211137" y="26573"/>
                  </a:lnTo>
                  <a:cubicBezTo>
                    <a:pt x="211137" y="24037"/>
                    <a:pt x="213042" y="22225"/>
                    <a:pt x="215709" y="22225"/>
                  </a:cubicBezTo>
                  <a:close/>
                  <a:moveTo>
                    <a:pt x="263334" y="0"/>
                  </a:moveTo>
                  <a:cubicBezTo>
                    <a:pt x="266001" y="0"/>
                    <a:pt x="267906" y="1802"/>
                    <a:pt x="267906" y="4685"/>
                  </a:cubicBezTo>
                  <a:lnTo>
                    <a:pt x="267906" y="61990"/>
                  </a:lnTo>
                  <a:cubicBezTo>
                    <a:pt x="267906" y="64513"/>
                    <a:pt x="266001" y="66315"/>
                    <a:pt x="263334" y="66315"/>
                  </a:cubicBezTo>
                  <a:cubicBezTo>
                    <a:pt x="260667" y="66315"/>
                    <a:pt x="258762" y="64513"/>
                    <a:pt x="258762" y="61990"/>
                  </a:cubicBezTo>
                  <a:lnTo>
                    <a:pt x="258762" y="4685"/>
                  </a:lnTo>
                  <a:cubicBezTo>
                    <a:pt x="258762" y="1802"/>
                    <a:pt x="260667" y="0"/>
                    <a:pt x="263334" y="0"/>
                  </a:cubicBezTo>
                  <a:close/>
                  <a:moveTo>
                    <a:pt x="21582" y="0"/>
                  </a:moveTo>
                  <a:cubicBezTo>
                    <a:pt x="24100" y="0"/>
                    <a:pt x="25898" y="1796"/>
                    <a:pt x="25898" y="4670"/>
                  </a:cubicBezTo>
                  <a:lnTo>
                    <a:pt x="25898" y="258296"/>
                  </a:lnTo>
                  <a:lnTo>
                    <a:pt x="65105" y="258296"/>
                  </a:lnTo>
                  <a:lnTo>
                    <a:pt x="65105" y="233509"/>
                  </a:lnTo>
                  <a:cubicBezTo>
                    <a:pt x="65105" y="231353"/>
                    <a:pt x="67624" y="229557"/>
                    <a:pt x="69782" y="229557"/>
                  </a:cubicBezTo>
                  <a:cubicBezTo>
                    <a:pt x="71940" y="229557"/>
                    <a:pt x="74098" y="231353"/>
                    <a:pt x="74098" y="233509"/>
                  </a:cubicBezTo>
                  <a:lnTo>
                    <a:pt x="74098" y="258296"/>
                  </a:lnTo>
                  <a:lnTo>
                    <a:pt x="113665" y="258296"/>
                  </a:lnTo>
                  <a:lnTo>
                    <a:pt x="113665" y="193633"/>
                  </a:lnTo>
                  <a:cubicBezTo>
                    <a:pt x="113665" y="191118"/>
                    <a:pt x="115464" y="189322"/>
                    <a:pt x="117981" y="189322"/>
                  </a:cubicBezTo>
                  <a:cubicBezTo>
                    <a:pt x="120140" y="189322"/>
                    <a:pt x="122298" y="191118"/>
                    <a:pt x="122298" y="193633"/>
                  </a:cubicBezTo>
                  <a:lnTo>
                    <a:pt x="122298" y="258296"/>
                  </a:lnTo>
                  <a:lnTo>
                    <a:pt x="161865" y="258296"/>
                  </a:lnTo>
                  <a:lnTo>
                    <a:pt x="161865" y="222372"/>
                  </a:lnTo>
                  <a:cubicBezTo>
                    <a:pt x="161865" y="219857"/>
                    <a:pt x="163663" y="217702"/>
                    <a:pt x="166181" y="217702"/>
                  </a:cubicBezTo>
                  <a:cubicBezTo>
                    <a:pt x="168339" y="217702"/>
                    <a:pt x="170497" y="219857"/>
                    <a:pt x="170497" y="222372"/>
                  </a:cubicBezTo>
                  <a:lnTo>
                    <a:pt x="170497" y="258296"/>
                  </a:lnTo>
                  <a:lnTo>
                    <a:pt x="210064" y="258296"/>
                  </a:lnTo>
                  <a:lnTo>
                    <a:pt x="210064" y="159145"/>
                  </a:lnTo>
                  <a:cubicBezTo>
                    <a:pt x="210064" y="156990"/>
                    <a:pt x="211863" y="154834"/>
                    <a:pt x="214381" y="154834"/>
                  </a:cubicBezTo>
                  <a:cubicBezTo>
                    <a:pt x="216899" y="154834"/>
                    <a:pt x="218697" y="156990"/>
                    <a:pt x="218697" y="159145"/>
                  </a:cubicBezTo>
                  <a:lnTo>
                    <a:pt x="218697" y="258296"/>
                  </a:lnTo>
                  <a:lnTo>
                    <a:pt x="258264" y="258296"/>
                  </a:lnTo>
                  <a:lnTo>
                    <a:pt x="258264" y="136154"/>
                  </a:lnTo>
                  <a:cubicBezTo>
                    <a:pt x="258264" y="133639"/>
                    <a:pt x="260062" y="131843"/>
                    <a:pt x="262580" y="131843"/>
                  </a:cubicBezTo>
                  <a:cubicBezTo>
                    <a:pt x="265098" y="131843"/>
                    <a:pt x="266897" y="133639"/>
                    <a:pt x="266897" y="136154"/>
                  </a:cubicBezTo>
                  <a:lnTo>
                    <a:pt x="266897" y="258296"/>
                  </a:lnTo>
                  <a:lnTo>
                    <a:pt x="279846" y="258296"/>
                  </a:lnTo>
                  <a:cubicBezTo>
                    <a:pt x="282004" y="258296"/>
                    <a:pt x="283803" y="260093"/>
                    <a:pt x="283803" y="262248"/>
                  </a:cubicBezTo>
                  <a:cubicBezTo>
                    <a:pt x="283803" y="264763"/>
                    <a:pt x="282004" y="266559"/>
                    <a:pt x="279846" y="266559"/>
                  </a:cubicBezTo>
                  <a:lnTo>
                    <a:pt x="25898" y="266559"/>
                  </a:lnTo>
                  <a:lnTo>
                    <a:pt x="25898" y="279492"/>
                  </a:lnTo>
                  <a:cubicBezTo>
                    <a:pt x="25898" y="282007"/>
                    <a:pt x="24100" y="283803"/>
                    <a:pt x="21582" y="283803"/>
                  </a:cubicBezTo>
                  <a:cubicBezTo>
                    <a:pt x="19064" y="283803"/>
                    <a:pt x="17265" y="282007"/>
                    <a:pt x="17265" y="279492"/>
                  </a:cubicBezTo>
                  <a:lnTo>
                    <a:pt x="17265" y="266559"/>
                  </a:lnTo>
                  <a:lnTo>
                    <a:pt x="4316" y="266559"/>
                  </a:lnTo>
                  <a:cubicBezTo>
                    <a:pt x="1798" y="266559"/>
                    <a:pt x="0" y="264763"/>
                    <a:pt x="0" y="262248"/>
                  </a:cubicBezTo>
                  <a:cubicBezTo>
                    <a:pt x="0" y="260093"/>
                    <a:pt x="1798" y="258296"/>
                    <a:pt x="4316" y="258296"/>
                  </a:cubicBezTo>
                  <a:lnTo>
                    <a:pt x="17265" y="258296"/>
                  </a:lnTo>
                  <a:lnTo>
                    <a:pt x="17265" y="226324"/>
                  </a:lnTo>
                  <a:lnTo>
                    <a:pt x="4316" y="226324"/>
                  </a:lnTo>
                  <a:cubicBezTo>
                    <a:pt x="1798" y="226324"/>
                    <a:pt x="0" y="224528"/>
                    <a:pt x="0" y="222372"/>
                  </a:cubicBezTo>
                  <a:cubicBezTo>
                    <a:pt x="0" y="219857"/>
                    <a:pt x="1798" y="217702"/>
                    <a:pt x="4316" y="217702"/>
                  </a:cubicBezTo>
                  <a:lnTo>
                    <a:pt x="17265" y="217702"/>
                  </a:lnTo>
                  <a:lnTo>
                    <a:pt x="17265" y="186448"/>
                  </a:lnTo>
                  <a:lnTo>
                    <a:pt x="4316" y="186448"/>
                  </a:lnTo>
                  <a:cubicBezTo>
                    <a:pt x="1798" y="186448"/>
                    <a:pt x="0" y="184292"/>
                    <a:pt x="0" y="182137"/>
                  </a:cubicBezTo>
                  <a:cubicBezTo>
                    <a:pt x="0" y="179622"/>
                    <a:pt x="1798" y="177826"/>
                    <a:pt x="4316" y="177826"/>
                  </a:cubicBezTo>
                  <a:lnTo>
                    <a:pt x="17265" y="177826"/>
                  </a:lnTo>
                  <a:lnTo>
                    <a:pt x="17265" y="146212"/>
                  </a:lnTo>
                  <a:lnTo>
                    <a:pt x="4316" y="146212"/>
                  </a:lnTo>
                  <a:cubicBezTo>
                    <a:pt x="1798" y="146212"/>
                    <a:pt x="0" y="144416"/>
                    <a:pt x="0" y="142261"/>
                  </a:cubicBezTo>
                  <a:cubicBezTo>
                    <a:pt x="0" y="139387"/>
                    <a:pt x="1798" y="137590"/>
                    <a:pt x="4316" y="137590"/>
                  </a:cubicBezTo>
                  <a:lnTo>
                    <a:pt x="17265" y="137590"/>
                  </a:lnTo>
                  <a:lnTo>
                    <a:pt x="17265" y="106336"/>
                  </a:lnTo>
                  <a:lnTo>
                    <a:pt x="4316" y="106336"/>
                  </a:lnTo>
                  <a:cubicBezTo>
                    <a:pt x="1798" y="106336"/>
                    <a:pt x="0" y="104181"/>
                    <a:pt x="0" y="101666"/>
                  </a:cubicBezTo>
                  <a:cubicBezTo>
                    <a:pt x="0" y="99511"/>
                    <a:pt x="1798" y="97355"/>
                    <a:pt x="4316" y="97355"/>
                  </a:cubicBezTo>
                  <a:lnTo>
                    <a:pt x="17265" y="97355"/>
                  </a:lnTo>
                  <a:lnTo>
                    <a:pt x="17265" y="66101"/>
                  </a:lnTo>
                  <a:lnTo>
                    <a:pt x="4316" y="66101"/>
                  </a:lnTo>
                  <a:cubicBezTo>
                    <a:pt x="1798" y="66101"/>
                    <a:pt x="0" y="63945"/>
                    <a:pt x="0" y="61790"/>
                  </a:cubicBezTo>
                  <a:cubicBezTo>
                    <a:pt x="0" y="59275"/>
                    <a:pt x="1798" y="57479"/>
                    <a:pt x="4316" y="57479"/>
                  </a:cubicBezTo>
                  <a:lnTo>
                    <a:pt x="17265" y="57479"/>
                  </a:lnTo>
                  <a:lnTo>
                    <a:pt x="17265" y="25866"/>
                  </a:lnTo>
                  <a:lnTo>
                    <a:pt x="4316" y="25866"/>
                  </a:lnTo>
                  <a:cubicBezTo>
                    <a:pt x="1798" y="25866"/>
                    <a:pt x="0" y="23710"/>
                    <a:pt x="0" y="21555"/>
                  </a:cubicBezTo>
                  <a:cubicBezTo>
                    <a:pt x="0" y="19399"/>
                    <a:pt x="1798" y="17244"/>
                    <a:pt x="4316" y="17244"/>
                  </a:cubicBezTo>
                  <a:lnTo>
                    <a:pt x="17265" y="17244"/>
                  </a:lnTo>
                  <a:lnTo>
                    <a:pt x="17265" y="4670"/>
                  </a:lnTo>
                  <a:cubicBezTo>
                    <a:pt x="17265" y="1796"/>
                    <a:pt x="19064" y="0"/>
                    <a:pt x="21582" y="0"/>
                  </a:cubicBezTo>
                  <a:close/>
                </a:path>
              </a:pathLst>
            </a:custGeom>
            <a:solidFill>
              <a:schemeClr val="accent4"/>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8" name="Freeform 1041">
              <a:extLst>
                <a:ext uri="{FF2B5EF4-FFF2-40B4-BE49-F238E27FC236}">
                  <a16:creationId xmlns:a16="http://schemas.microsoft.com/office/drawing/2014/main" id="{F2FADB5A-E5D8-44BB-8477-3F495FAE8A2C}"/>
                </a:ext>
              </a:extLst>
            </p:cNvPr>
            <p:cNvSpPr>
              <a:spLocks noChangeAspect="1" noChangeArrowheads="1"/>
            </p:cNvSpPr>
            <p:nvPr/>
          </p:nvSpPr>
          <p:spPr bwMode="auto">
            <a:xfrm>
              <a:off x="15146343" y="10373196"/>
              <a:ext cx="960258" cy="954925"/>
            </a:xfrm>
            <a:custGeom>
              <a:avLst/>
              <a:gdLst>
                <a:gd name="T0" fmla="*/ 198356 w 284789"/>
                <a:gd name="T1" fmla="*/ 263838 h 283801"/>
                <a:gd name="T2" fmla="*/ 204928 w 284789"/>
                <a:gd name="T3" fmla="*/ 246057 h 283801"/>
                <a:gd name="T4" fmla="*/ 185710 w 284789"/>
                <a:gd name="T5" fmla="*/ 124652 h 283801"/>
                <a:gd name="T6" fmla="*/ 133282 w 284789"/>
                <a:gd name="T7" fmla="*/ 188083 h 283801"/>
                <a:gd name="T8" fmla="*/ 96144 w 284789"/>
                <a:gd name="T9" fmla="*/ 157264 h 283801"/>
                <a:gd name="T10" fmla="*/ 130368 w 284789"/>
                <a:gd name="T11" fmla="*/ 179125 h 283801"/>
                <a:gd name="T12" fmla="*/ 13617 w 284789"/>
                <a:gd name="T13" fmla="*/ 104172 h 283801"/>
                <a:gd name="T14" fmla="*/ 190325 w 284789"/>
                <a:gd name="T15" fmla="*/ 268555 h 283801"/>
                <a:gd name="T16" fmla="*/ 54507 w 284789"/>
                <a:gd name="T17" fmla="*/ 180013 h 283801"/>
                <a:gd name="T18" fmla="*/ 16903 w 284789"/>
                <a:gd name="T19" fmla="*/ 96189 h 283801"/>
                <a:gd name="T20" fmla="*/ 57428 w 284789"/>
                <a:gd name="T21" fmla="*/ 124130 h 283801"/>
                <a:gd name="T22" fmla="*/ 64001 w 284789"/>
                <a:gd name="T23" fmla="*/ 105624 h 283801"/>
                <a:gd name="T24" fmla="*/ 33516 w 284789"/>
                <a:gd name="T25" fmla="*/ 70333 h 283801"/>
                <a:gd name="T26" fmla="*/ 75318 w 284789"/>
                <a:gd name="T27" fmla="*/ 111792 h 283801"/>
                <a:gd name="T28" fmla="*/ 52317 w 284789"/>
                <a:gd name="T29" fmla="*/ 153524 h 283801"/>
                <a:gd name="T30" fmla="*/ 152719 w 284789"/>
                <a:gd name="T31" fmla="*/ 224647 h 283801"/>
                <a:gd name="T32" fmla="*/ 211135 w 284789"/>
                <a:gd name="T33" fmla="*/ 239525 h 283801"/>
                <a:gd name="T34" fmla="*/ 184481 w 284789"/>
                <a:gd name="T35" fmla="*/ 279804 h 283801"/>
                <a:gd name="T36" fmla="*/ 5219 w 284789"/>
                <a:gd name="T37" fmla="*/ 101994 h 283801"/>
                <a:gd name="T38" fmla="*/ 144160 w 284789"/>
                <a:gd name="T39" fmla="*/ 57442 h 283801"/>
                <a:gd name="T40" fmla="*/ 202467 w 284789"/>
                <a:gd name="T41" fmla="*/ 203874 h 283801"/>
                <a:gd name="T42" fmla="*/ 199167 w 284789"/>
                <a:gd name="T43" fmla="*/ 88535 h 283801"/>
                <a:gd name="T44" fmla="*/ 83285 w 284789"/>
                <a:gd name="T45" fmla="*/ 88535 h 283801"/>
                <a:gd name="T46" fmla="*/ 133966 w 284789"/>
                <a:gd name="T47" fmla="*/ 0 h 283801"/>
                <a:gd name="T48" fmla="*/ 166146 w 284789"/>
                <a:gd name="T49" fmla="*/ 26456 h 283801"/>
                <a:gd name="T50" fmla="*/ 198692 w 284789"/>
                <a:gd name="T51" fmla="*/ 13048 h 283801"/>
                <a:gd name="T52" fmla="*/ 229777 w 284789"/>
                <a:gd name="T53" fmla="*/ 39865 h 283801"/>
                <a:gd name="T54" fmla="*/ 248427 w 284789"/>
                <a:gd name="T55" fmla="*/ 58709 h 283801"/>
                <a:gd name="T56" fmla="*/ 274757 w 284789"/>
                <a:gd name="T57" fmla="*/ 80817 h 283801"/>
                <a:gd name="T58" fmla="*/ 262322 w 284789"/>
                <a:gd name="T59" fmla="*/ 121768 h 283801"/>
                <a:gd name="T60" fmla="*/ 288652 w 284789"/>
                <a:gd name="T61" fmla="*/ 153660 h 283801"/>
                <a:gd name="T62" fmla="*/ 257569 w 284789"/>
                <a:gd name="T63" fmla="*/ 183016 h 283801"/>
                <a:gd name="T64" fmla="*/ 264150 w 284789"/>
                <a:gd name="T65" fmla="*/ 223604 h 283801"/>
                <a:gd name="T66" fmla="*/ 248427 w 284789"/>
                <a:gd name="T67" fmla="*/ 227953 h 283801"/>
                <a:gd name="T68" fmla="*/ 222828 w 284789"/>
                <a:gd name="T69" fmla="*/ 227229 h 283801"/>
                <a:gd name="T70" fmla="*/ 236724 w 284789"/>
                <a:gd name="T71" fmla="*/ 210921 h 283801"/>
                <a:gd name="T72" fmla="*/ 256473 w 284789"/>
                <a:gd name="T73" fmla="*/ 219618 h 283801"/>
                <a:gd name="T74" fmla="*/ 249890 w 284789"/>
                <a:gd name="T75" fmla="*/ 188814 h 283801"/>
                <a:gd name="T76" fmla="*/ 258666 w 284789"/>
                <a:gd name="T77" fmla="*/ 156197 h 283801"/>
                <a:gd name="T78" fmla="*/ 279876 w 284789"/>
                <a:gd name="T79" fmla="*/ 133003 h 283801"/>
                <a:gd name="T80" fmla="*/ 254277 w 284789"/>
                <a:gd name="T81" fmla="*/ 126479 h 283801"/>
                <a:gd name="T82" fmla="*/ 265982 w 284789"/>
                <a:gd name="T83" fmla="*/ 88790 h 283801"/>
                <a:gd name="T84" fmla="*/ 255010 w 284789"/>
                <a:gd name="T85" fmla="*/ 65958 h 283801"/>
                <a:gd name="T86" fmla="*/ 231239 w 284789"/>
                <a:gd name="T87" fmla="*/ 74292 h 283801"/>
                <a:gd name="T88" fmla="*/ 222096 w 284789"/>
                <a:gd name="T89" fmla="*/ 35516 h 283801"/>
                <a:gd name="T90" fmla="*/ 201253 w 284789"/>
                <a:gd name="T91" fmla="*/ 21381 h 283801"/>
                <a:gd name="T92" fmla="*/ 184795 w 284789"/>
                <a:gd name="T93" fmla="*/ 40589 h 283801"/>
                <a:gd name="T94" fmla="*/ 157369 w 284789"/>
                <a:gd name="T95" fmla="*/ 11234 h 283801"/>
                <a:gd name="T96" fmla="*/ 131405 w 284789"/>
                <a:gd name="T97" fmla="*/ 11234 h 283801"/>
                <a:gd name="T98" fmla="*/ 103979 w 284789"/>
                <a:gd name="T99" fmla="*/ 40589 h 283801"/>
                <a:gd name="T100" fmla="*/ 85328 w 284789"/>
                <a:gd name="T101" fmla="*/ 21381 h 283801"/>
                <a:gd name="T102" fmla="*/ 75820 w 284789"/>
                <a:gd name="T103" fmla="*/ 51825 h 283801"/>
                <a:gd name="T104" fmla="*/ 59365 w 284789"/>
                <a:gd name="T105" fmla="*/ 65234 h 283801"/>
                <a:gd name="T106" fmla="*/ 58998 w 284789"/>
                <a:gd name="T107" fmla="*/ 39865 h 283801"/>
                <a:gd name="T108" fmla="*/ 96665 w 284789"/>
                <a:gd name="T109" fmla="*/ 18120 h 283801"/>
                <a:gd name="T110" fmla="*/ 122263 w 284789"/>
                <a:gd name="T111" fmla="*/ 11234 h 2838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4789" h="283801">
                  <a:moveTo>
                    <a:pt x="165804" y="220620"/>
                  </a:moveTo>
                  <a:lnTo>
                    <a:pt x="159680" y="226757"/>
                  </a:lnTo>
                  <a:lnTo>
                    <a:pt x="195701" y="262500"/>
                  </a:lnTo>
                  <a:cubicBezTo>
                    <a:pt x="197863" y="260695"/>
                    <a:pt x="200024" y="259251"/>
                    <a:pt x="202185" y="256723"/>
                  </a:cubicBezTo>
                  <a:cubicBezTo>
                    <a:pt x="203626" y="255279"/>
                    <a:pt x="204707" y="253113"/>
                    <a:pt x="204707" y="250947"/>
                  </a:cubicBezTo>
                  <a:cubicBezTo>
                    <a:pt x="204707" y="248419"/>
                    <a:pt x="203626" y="245892"/>
                    <a:pt x="202185" y="244809"/>
                  </a:cubicBezTo>
                  <a:lnTo>
                    <a:pt x="178411" y="220620"/>
                  </a:lnTo>
                  <a:cubicBezTo>
                    <a:pt x="174809" y="217370"/>
                    <a:pt x="169406" y="217370"/>
                    <a:pt x="165804" y="220620"/>
                  </a:cubicBezTo>
                  <a:close/>
                  <a:moveTo>
                    <a:pt x="183225" y="124020"/>
                  </a:moveTo>
                  <a:cubicBezTo>
                    <a:pt x="185021" y="122237"/>
                    <a:pt x="187536" y="122237"/>
                    <a:pt x="189332" y="124020"/>
                  </a:cubicBezTo>
                  <a:cubicBezTo>
                    <a:pt x="191128" y="125803"/>
                    <a:pt x="191128" y="128298"/>
                    <a:pt x="189332" y="130081"/>
                  </a:cubicBezTo>
                  <a:lnTo>
                    <a:pt x="131498" y="187129"/>
                  </a:lnTo>
                  <a:cubicBezTo>
                    <a:pt x="130780" y="188199"/>
                    <a:pt x="129702" y="188555"/>
                    <a:pt x="128624" y="188555"/>
                  </a:cubicBezTo>
                  <a:cubicBezTo>
                    <a:pt x="127547" y="188555"/>
                    <a:pt x="126469" y="188199"/>
                    <a:pt x="125751" y="187129"/>
                  </a:cubicBezTo>
                  <a:lnTo>
                    <a:pt x="94858" y="156466"/>
                  </a:lnTo>
                  <a:cubicBezTo>
                    <a:pt x="93062" y="154683"/>
                    <a:pt x="93062" y="152187"/>
                    <a:pt x="94858" y="150761"/>
                  </a:cubicBezTo>
                  <a:cubicBezTo>
                    <a:pt x="96295" y="148978"/>
                    <a:pt x="98809" y="148978"/>
                    <a:pt x="100606" y="150761"/>
                  </a:cubicBezTo>
                  <a:lnTo>
                    <a:pt x="128624" y="178216"/>
                  </a:lnTo>
                  <a:lnTo>
                    <a:pt x="183225" y="124020"/>
                  </a:lnTo>
                  <a:close/>
                  <a:moveTo>
                    <a:pt x="16677" y="95701"/>
                  </a:moveTo>
                  <a:cubicBezTo>
                    <a:pt x="15596" y="98228"/>
                    <a:pt x="14155" y="100755"/>
                    <a:pt x="13435" y="103644"/>
                  </a:cubicBezTo>
                  <a:cubicBezTo>
                    <a:pt x="467" y="150578"/>
                    <a:pt x="13435" y="201124"/>
                    <a:pt x="48015" y="235783"/>
                  </a:cubicBezTo>
                  <a:cubicBezTo>
                    <a:pt x="82235" y="270082"/>
                    <a:pt x="133025" y="283440"/>
                    <a:pt x="179852" y="270443"/>
                  </a:cubicBezTo>
                  <a:cubicBezTo>
                    <a:pt x="182734" y="269360"/>
                    <a:pt x="185255" y="268276"/>
                    <a:pt x="187777" y="267193"/>
                  </a:cubicBezTo>
                  <a:lnTo>
                    <a:pt x="153557" y="232895"/>
                  </a:lnTo>
                  <a:cubicBezTo>
                    <a:pt x="139148" y="244087"/>
                    <a:pt x="117896" y="243004"/>
                    <a:pt x="104568" y="229645"/>
                  </a:cubicBezTo>
                  <a:lnTo>
                    <a:pt x="53778" y="179100"/>
                  </a:lnTo>
                  <a:cubicBezTo>
                    <a:pt x="46934" y="172241"/>
                    <a:pt x="42972" y="162854"/>
                    <a:pt x="42972" y="152745"/>
                  </a:cubicBezTo>
                  <a:cubicBezTo>
                    <a:pt x="42972" y="144441"/>
                    <a:pt x="45854" y="136498"/>
                    <a:pt x="50897" y="129999"/>
                  </a:cubicBezTo>
                  <a:lnTo>
                    <a:pt x="16677" y="95701"/>
                  </a:lnTo>
                  <a:close/>
                  <a:moveTo>
                    <a:pt x="26763" y="81259"/>
                  </a:moveTo>
                  <a:cubicBezTo>
                    <a:pt x="24962" y="83426"/>
                    <a:pt x="22800" y="85592"/>
                    <a:pt x="21359" y="87758"/>
                  </a:cubicBezTo>
                  <a:lnTo>
                    <a:pt x="56660" y="123501"/>
                  </a:lnTo>
                  <a:lnTo>
                    <a:pt x="63144" y="117363"/>
                  </a:lnTo>
                  <a:cubicBezTo>
                    <a:pt x="64585" y="115558"/>
                    <a:pt x="65665" y="113392"/>
                    <a:pt x="65665" y="111225"/>
                  </a:cubicBezTo>
                  <a:cubicBezTo>
                    <a:pt x="65665" y="109059"/>
                    <a:pt x="64585" y="106893"/>
                    <a:pt x="63144" y="105088"/>
                  </a:cubicBezTo>
                  <a:lnTo>
                    <a:pt x="39370" y="81259"/>
                  </a:lnTo>
                  <a:cubicBezTo>
                    <a:pt x="35768" y="77649"/>
                    <a:pt x="30365" y="77649"/>
                    <a:pt x="26763" y="81259"/>
                  </a:cubicBezTo>
                  <a:close/>
                  <a:moveTo>
                    <a:pt x="33067" y="69977"/>
                  </a:moveTo>
                  <a:cubicBezTo>
                    <a:pt x="37569" y="69977"/>
                    <a:pt x="42072" y="71692"/>
                    <a:pt x="45494" y="75122"/>
                  </a:cubicBezTo>
                  <a:lnTo>
                    <a:pt x="68907" y="98950"/>
                  </a:lnTo>
                  <a:cubicBezTo>
                    <a:pt x="72509" y="102199"/>
                    <a:pt x="74310" y="106532"/>
                    <a:pt x="74310" y="111225"/>
                  </a:cubicBezTo>
                  <a:cubicBezTo>
                    <a:pt x="74310" y="115919"/>
                    <a:pt x="72509" y="120251"/>
                    <a:pt x="68907" y="123501"/>
                  </a:cubicBezTo>
                  <a:lnTo>
                    <a:pt x="59902" y="132888"/>
                  </a:lnTo>
                  <a:cubicBezTo>
                    <a:pt x="54499" y="138303"/>
                    <a:pt x="51617" y="145163"/>
                    <a:pt x="51617" y="152745"/>
                  </a:cubicBezTo>
                  <a:cubicBezTo>
                    <a:pt x="51617" y="160326"/>
                    <a:pt x="54499" y="167547"/>
                    <a:pt x="59902" y="172963"/>
                  </a:cubicBezTo>
                  <a:lnTo>
                    <a:pt x="110692" y="223508"/>
                  </a:lnTo>
                  <a:cubicBezTo>
                    <a:pt x="121858" y="234700"/>
                    <a:pt x="139509" y="234700"/>
                    <a:pt x="150675" y="223508"/>
                  </a:cubicBezTo>
                  <a:lnTo>
                    <a:pt x="159680" y="214482"/>
                  </a:lnTo>
                  <a:cubicBezTo>
                    <a:pt x="166524" y="207622"/>
                    <a:pt x="177691" y="207622"/>
                    <a:pt x="184535" y="214482"/>
                  </a:cubicBezTo>
                  <a:lnTo>
                    <a:pt x="208309" y="238310"/>
                  </a:lnTo>
                  <a:cubicBezTo>
                    <a:pt x="211551" y="241560"/>
                    <a:pt x="213352" y="245892"/>
                    <a:pt x="213352" y="250947"/>
                  </a:cubicBezTo>
                  <a:cubicBezTo>
                    <a:pt x="213352" y="255640"/>
                    <a:pt x="211551" y="259612"/>
                    <a:pt x="208309" y="263222"/>
                  </a:cubicBezTo>
                  <a:cubicBezTo>
                    <a:pt x="200744" y="270443"/>
                    <a:pt x="191739" y="275858"/>
                    <a:pt x="182013" y="278385"/>
                  </a:cubicBezTo>
                  <a:cubicBezTo>
                    <a:pt x="169406" y="281996"/>
                    <a:pt x="156438" y="283801"/>
                    <a:pt x="143471" y="283801"/>
                  </a:cubicBezTo>
                  <a:cubicBezTo>
                    <a:pt x="105649" y="283801"/>
                    <a:pt x="69268" y="268998"/>
                    <a:pt x="41891" y="241560"/>
                  </a:cubicBezTo>
                  <a:cubicBezTo>
                    <a:pt x="5510" y="205095"/>
                    <a:pt x="-8538" y="151300"/>
                    <a:pt x="5150" y="101477"/>
                  </a:cubicBezTo>
                  <a:cubicBezTo>
                    <a:pt x="7671" y="91368"/>
                    <a:pt x="13435" y="82342"/>
                    <a:pt x="20639" y="75122"/>
                  </a:cubicBezTo>
                  <a:cubicBezTo>
                    <a:pt x="24061" y="71692"/>
                    <a:pt x="28564" y="69977"/>
                    <a:pt x="33067" y="69977"/>
                  </a:cubicBezTo>
                  <a:close/>
                  <a:moveTo>
                    <a:pt x="142230" y="57150"/>
                  </a:moveTo>
                  <a:cubicBezTo>
                    <a:pt x="165024" y="57150"/>
                    <a:pt x="186370" y="66143"/>
                    <a:pt x="202651" y="81971"/>
                  </a:cubicBezTo>
                  <a:cubicBezTo>
                    <a:pt x="235575" y="115066"/>
                    <a:pt x="235575" y="168666"/>
                    <a:pt x="202651" y="201761"/>
                  </a:cubicBezTo>
                  <a:cubicBezTo>
                    <a:pt x="201566" y="202481"/>
                    <a:pt x="200480" y="202840"/>
                    <a:pt x="199757" y="202840"/>
                  </a:cubicBezTo>
                  <a:cubicBezTo>
                    <a:pt x="198671" y="202840"/>
                    <a:pt x="197224" y="202481"/>
                    <a:pt x="196501" y="201761"/>
                  </a:cubicBezTo>
                  <a:cubicBezTo>
                    <a:pt x="194692" y="199962"/>
                    <a:pt x="194692" y="197085"/>
                    <a:pt x="196501" y="195646"/>
                  </a:cubicBezTo>
                  <a:cubicBezTo>
                    <a:pt x="226168" y="165788"/>
                    <a:pt x="226168" y="117584"/>
                    <a:pt x="196501" y="88087"/>
                  </a:cubicBezTo>
                  <a:cubicBezTo>
                    <a:pt x="182028" y="73698"/>
                    <a:pt x="162853" y="65783"/>
                    <a:pt x="142230" y="65783"/>
                  </a:cubicBezTo>
                  <a:cubicBezTo>
                    <a:pt x="121969" y="65783"/>
                    <a:pt x="102794" y="73698"/>
                    <a:pt x="88322" y="88087"/>
                  </a:cubicBezTo>
                  <a:cubicBezTo>
                    <a:pt x="86513" y="89526"/>
                    <a:pt x="83618" y="89526"/>
                    <a:pt x="82171" y="88087"/>
                  </a:cubicBezTo>
                  <a:cubicBezTo>
                    <a:pt x="80362" y="86288"/>
                    <a:pt x="80362" y="83410"/>
                    <a:pt x="82171" y="81971"/>
                  </a:cubicBezTo>
                  <a:cubicBezTo>
                    <a:pt x="98090" y="66143"/>
                    <a:pt x="119798" y="57150"/>
                    <a:pt x="142230" y="57150"/>
                  </a:cubicBezTo>
                  <a:close/>
                  <a:moveTo>
                    <a:pt x="132172" y="0"/>
                  </a:moveTo>
                  <a:lnTo>
                    <a:pt x="152738" y="0"/>
                  </a:lnTo>
                  <a:cubicBezTo>
                    <a:pt x="158871" y="0"/>
                    <a:pt x="163922" y="5048"/>
                    <a:pt x="163922" y="11178"/>
                  </a:cubicBezTo>
                  <a:lnTo>
                    <a:pt x="163922" y="26321"/>
                  </a:lnTo>
                  <a:cubicBezTo>
                    <a:pt x="170056" y="27403"/>
                    <a:pt x="175829" y="28845"/>
                    <a:pt x="181962" y="31009"/>
                  </a:cubicBezTo>
                  <a:lnTo>
                    <a:pt x="189178" y="18028"/>
                  </a:lnTo>
                  <a:cubicBezTo>
                    <a:pt x="190621" y="15504"/>
                    <a:pt x="193147" y="13702"/>
                    <a:pt x="196033" y="12980"/>
                  </a:cubicBezTo>
                  <a:cubicBezTo>
                    <a:pt x="198920" y="12259"/>
                    <a:pt x="202167" y="12620"/>
                    <a:pt x="204692" y="14062"/>
                  </a:cubicBezTo>
                  <a:lnTo>
                    <a:pt x="222371" y="24519"/>
                  </a:lnTo>
                  <a:cubicBezTo>
                    <a:pt x="228144" y="27403"/>
                    <a:pt x="229587" y="34254"/>
                    <a:pt x="226701" y="39662"/>
                  </a:cubicBezTo>
                  <a:lnTo>
                    <a:pt x="219124" y="52643"/>
                  </a:lnTo>
                  <a:cubicBezTo>
                    <a:pt x="224175" y="56609"/>
                    <a:pt x="228144" y="60936"/>
                    <a:pt x="232474" y="65623"/>
                  </a:cubicBezTo>
                  <a:lnTo>
                    <a:pt x="245102" y="58412"/>
                  </a:lnTo>
                  <a:cubicBezTo>
                    <a:pt x="247988" y="56970"/>
                    <a:pt x="250874" y="56249"/>
                    <a:pt x="253761" y="56970"/>
                  </a:cubicBezTo>
                  <a:cubicBezTo>
                    <a:pt x="256647" y="57691"/>
                    <a:pt x="259173" y="59854"/>
                    <a:pt x="260616" y="62378"/>
                  </a:cubicBezTo>
                  <a:lnTo>
                    <a:pt x="271079" y="80407"/>
                  </a:lnTo>
                  <a:cubicBezTo>
                    <a:pt x="273965" y="85455"/>
                    <a:pt x="272161" y="92305"/>
                    <a:pt x="266749" y="95550"/>
                  </a:cubicBezTo>
                  <a:lnTo>
                    <a:pt x="254122" y="103122"/>
                  </a:lnTo>
                  <a:cubicBezTo>
                    <a:pt x="255926" y="108891"/>
                    <a:pt x="257729" y="114661"/>
                    <a:pt x="258812" y="121151"/>
                  </a:cubicBezTo>
                  <a:lnTo>
                    <a:pt x="273605" y="121151"/>
                  </a:lnTo>
                  <a:cubicBezTo>
                    <a:pt x="279738" y="121151"/>
                    <a:pt x="284789" y="125838"/>
                    <a:pt x="284789" y="132328"/>
                  </a:cubicBezTo>
                  <a:lnTo>
                    <a:pt x="284789" y="152881"/>
                  </a:lnTo>
                  <a:cubicBezTo>
                    <a:pt x="284789" y="159010"/>
                    <a:pt x="279738" y="164058"/>
                    <a:pt x="273605" y="164058"/>
                  </a:cubicBezTo>
                  <a:lnTo>
                    <a:pt x="258812" y="164058"/>
                  </a:lnTo>
                  <a:cubicBezTo>
                    <a:pt x="257729" y="170188"/>
                    <a:pt x="255926" y="175957"/>
                    <a:pt x="254122" y="182087"/>
                  </a:cubicBezTo>
                  <a:lnTo>
                    <a:pt x="266749" y="189298"/>
                  </a:lnTo>
                  <a:cubicBezTo>
                    <a:pt x="272161" y="192543"/>
                    <a:pt x="273965" y="199394"/>
                    <a:pt x="271079" y="204803"/>
                  </a:cubicBezTo>
                  <a:lnTo>
                    <a:pt x="260616" y="222470"/>
                  </a:lnTo>
                  <a:cubicBezTo>
                    <a:pt x="259173" y="224994"/>
                    <a:pt x="256647" y="227158"/>
                    <a:pt x="253761" y="227879"/>
                  </a:cubicBezTo>
                  <a:cubicBezTo>
                    <a:pt x="252678" y="228239"/>
                    <a:pt x="251957" y="228239"/>
                    <a:pt x="250874" y="228239"/>
                  </a:cubicBezTo>
                  <a:cubicBezTo>
                    <a:pt x="249070" y="228239"/>
                    <a:pt x="246906" y="227879"/>
                    <a:pt x="245102" y="226797"/>
                  </a:cubicBezTo>
                  <a:lnTo>
                    <a:pt x="232474" y="219225"/>
                  </a:lnTo>
                  <a:cubicBezTo>
                    <a:pt x="230309" y="221389"/>
                    <a:pt x="228144" y="223913"/>
                    <a:pt x="225979" y="226076"/>
                  </a:cubicBezTo>
                  <a:cubicBezTo>
                    <a:pt x="224536" y="227879"/>
                    <a:pt x="221650" y="227879"/>
                    <a:pt x="219846" y="226076"/>
                  </a:cubicBezTo>
                  <a:cubicBezTo>
                    <a:pt x="218403" y="224273"/>
                    <a:pt x="218403" y="221389"/>
                    <a:pt x="219846" y="219946"/>
                  </a:cubicBezTo>
                  <a:cubicBezTo>
                    <a:pt x="222732" y="217062"/>
                    <a:pt x="225619" y="214177"/>
                    <a:pt x="228144" y="210932"/>
                  </a:cubicBezTo>
                  <a:cubicBezTo>
                    <a:pt x="229227" y="209490"/>
                    <a:pt x="231752" y="208769"/>
                    <a:pt x="233556" y="209851"/>
                  </a:cubicBezTo>
                  <a:lnTo>
                    <a:pt x="249792" y="219225"/>
                  </a:lnTo>
                  <a:cubicBezTo>
                    <a:pt x="250514" y="219586"/>
                    <a:pt x="250874" y="219586"/>
                    <a:pt x="251596" y="219586"/>
                  </a:cubicBezTo>
                  <a:cubicBezTo>
                    <a:pt x="252318" y="219586"/>
                    <a:pt x="252678" y="219225"/>
                    <a:pt x="253039" y="218504"/>
                  </a:cubicBezTo>
                  <a:lnTo>
                    <a:pt x="263502" y="200476"/>
                  </a:lnTo>
                  <a:cubicBezTo>
                    <a:pt x="264224" y="199033"/>
                    <a:pt x="263863" y="197591"/>
                    <a:pt x="262420" y="196870"/>
                  </a:cubicBezTo>
                  <a:lnTo>
                    <a:pt x="246545" y="187856"/>
                  </a:lnTo>
                  <a:cubicBezTo>
                    <a:pt x="244741" y="186414"/>
                    <a:pt x="243658" y="184250"/>
                    <a:pt x="244741" y="182087"/>
                  </a:cubicBezTo>
                  <a:cubicBezTo>
                    <a:pt x="247627" y="174875"/>
                    <a:pt x="249792" y="166943"/>
                    <a:pt x="250874" y="159010"/>
                  </a:cubicBezTo>
                  <a:cubicBezTo>
                    <a:pt x="251235" y="156847"/>
                    <a:pt x="252678" y="155405"/>
                    <a:pt x="255204" y="155405"/>
                  </a:cubicBezTo>
                  <a:lnTo>
                    <a:pt x="273605" y="155405"/>
                  </a:lnTo>
                  <a:cubicBezTo>
                    <a:pt x="275048" y="155405"/>
                    <a:pt x="276130" y="154323"/>
                    <a:pt x="276130" y="152881"/>
                  </a:cubicBezTo>
                  <a:lnTo>
                    <a:pt x="276130" y="132328"/>
                  </a:lnTo>
                  <a:cubicBezTo>
                    <a:pt x="276130" y="130526"/>
                    <a:pt x="275048" y="129444"/>
                    <a:pt x="273605" y="129444"/>
                  </a:cubicBezTo>
                  <a:lnTo>
                    <a:pt x="255204" y="129444"/>
                  </a:lnTo>
                  <a:cubicBezTo>
                    <a:pt x="252678" y="129444"/>
                    <a:pt x="251235" y="128002"/>
                    <a:pt x="250874" y="125838"/>
                  </a:cubicBezTo>
                  <a:cubicBezTo>
                    <a:pt x="249792" y="117906"/>
                    <a:pt x="247627" y="110334"/>
                    <a:pt x="244741" y="102762"/>
                  </a:cubicBezTo>
                  <a:cubicBezTo>
                    <a:pt x="243658" y="100598"/>
                    <a:pt x="244741" y="98435"/>
                    <a:pt x="246545" y="97353"/>
                  </a:cubicBezTo>
                  <a:lnTo>
                    <a:pt x="262420" y="88339"/>
                  </a:lnTo>
                  <a:cubicBezTo>
                    <a:pt x="263863" y="87257"/>
                    <a:pt x="264224" y="85815"/>
                    <a:pt x="263502" y="84733"/>
                  </a:cubicBezTo>
                  <a:lnTo>
                    <a:pt x="253039" y="66705"/>
                  </a:lnTo>
                  <a:cubicBezTo>
                    <a:pt x="252678" y="66344"/>
                    <a:pt x="252318" y="65623"/>
                    <a:pt x="251596" y="65623"/>
                  </a:cubicBezTo>
                  <a:cubicBezTo>
                    <a:pt x="250874" y="65263"/>
                    <a:pt x="250514" y="65263"/>
                    <a:pt x="249792" y="65623"/>
                  </a:cubicBezTo>
                  <a:lnTo>
                    <a:pt x="233556" y="74998"/>
                  </a:lnTo>
                  <a:cubicBezTo>
                    <a:pt x="231752" y="76080"/>
                    <a:pt x="229227" y="75719"/>
                    <a:pt x="228144" y="73916"/>
                  </a:cubicBezTo>
                  <a:cubicBezTo>
                    <a:pt x="223093" y="67426"/>
                    <a:pt x="217320" y="62018"/>
                    <a:pt x="210826" y="56970"/>
                  </a:cubicBezTo>
                  <a:cubicBezTo>
                    <a:pt x="209383" y="55888"/>
                    <a:pt x="208661" y="53364"/>
                    <a:pt x="210104" y="51561"/>
                  </a:cubicBezTo>
                  <a:lnTo>
                    <a:pt x="219124" y="35336"/>
                  </a:lnTo>
                  <a:cubicBezTo>
                    <a:pt x="219846" y="34254"/>
                    <a:pt x="219485" y="32451"/>
                    <a:pt x="218403" y="31730"/>
                  </a:cubicBezTo>
                  <a:lnTo>
                    <a:pt x="200363" y="21273"/>
                  </a:lnTo>
                  <a:cubicBezTo>
                    <a:pt x="199641" y="20913"/>
                    <a:pt x="198920" y="20913"/>
                    <a:pt x="198559" y="21273"/>
                  </a:cubicBezTo>
                  <a:cubicBezTo>
                    <a:pt x="197837" y="21273"/>
                    <a:pt x="197116" y="21995"/>
                    <a:pt x="196755" y="22716"/>
                  </a:cubicBezTo>
                  <a:lnTo>
                    <a:pt x="187735" y="38581"/>
                  </a:lnTo>
                  <a:cubicBezTo>
                    <a:pt x="186653" y="40384"/>
                    <a:pt x="184127" y="41105"/>
                    <a:pt x="182323" y="40384"/>
                  </a:cubicBezTo>
                  <a:cubicBezTo>
                    <a:pt x="174746" y="37499"/>
                    <a:pt x="166809" y="35336"/>
                    <a:pt x="158871" y="34254"/>
                  </a:cubicBezTo>
                  <a:cubicBezTo>
                    <a:pt x="156707" y="33893"/>
                    <a:pt x="155263" y="32091"/>
                    <a:pt x="155263" y="29927"/>
                  </a:cubicBezTo>
                  <a:lnTo>
                    <a:pt x="155263" y="11178"/>
                  </a:lnTo>
                  <a:cubicBezTo>
                    <a:pt x="155263" y="9735"/>
                    <a:pt x="154181" y="8654"/>
                    <a:pt x="152738" y="8654"/>
                  </a:cubicBezTo>
                  <a:lnTo>
                    <a:pt x="132172" y="8654"/>
                  </a:lnTo>
                  <a:cubicBezTo>
                    <a:pt x="130729" y="8654"/>
                    <a:pt x="129647" y="9735"/>
                    <a:pt x="129647" y="11178"/>
                  </a:cubicBezTo>
                  <a:lnTo>
                    <a:pt x="129647" y="29927"/>
                  </a:lnTo>
                  <a:cubicBezTo>
                    <a:pt x="129647" y="32091"/>
                    <a:pt x="127843" y="33893"/>
                    <a:pt x="125678" y="34254"/>
                  </a:cubicBezTo>
                  <a:cubicBezTo>
                    <a:pt x="117741" y="35336"/>
                    <a:pt x="110164" y="37499"/>
                    <a:pt x="102587" y="40384"/>
                  </a:cubicBezTo>
                  <a:cubicBezTo>
                    <a:pt x="100783" y="41105"/>
                    <a:pt x="98258" y="40384"/>
                    <a:pt x="97536" y="38581"/>
                  </a:cubicBezTo>
                  <a:lnTo>
                    <a:pt x="87794" y="22716"/>
                  </a:lnTo>
                  <a:cubicBezTo>
                    <a:pt x="87434" y="21273"/>
                    <a:pt x="85630" y="20913"/>
                    <a:pt x="84186" y="21273"/>
                  </a:cubicBezTo>
                  <a:lnTo>
                    <a:pt x="66507" y="31730"/>
                  </a:lnTo>
                  <a:cubicBezTo>
                    <a:pt x="65425" y="32451"/>
                    <a:pt x="65064" y="34254"/>
                    <a:pt x="65425" y="35336"/>
                  </a:cubicBezTo>
                  <a:lnTo>
                    <a:pt x="74806" y="51561"/>
                  </a:lnTo>
                  <a:cubicBezTo>
                    <a:pt x="75888" y="53364"/>
                    <a:pt x="75527" y="55888"/>
                    <a:pt x="73723" y="56970"/>
                  </a:cubicBezTo>
                  <a:cubicBezTo>
                    <a:pt x="70476" y="59494"/>
                    <a:pt x="67590" y="62018"/>
                    <a:pt x="65064" y="64902"/>
                  </a:cubicBezTo>
                  <a:cubicBezTo>
                    <a:pt x="63260" y="66705"/>
                    <a:pt x="60374" y="66705"/>
                    <a:pt x="58570" y="64902"/>
                  </a:cubicBezTo>
                  <a:cubicBezTo>
                    <a:pt x="57127" y="63460"/>
                    <a:pt x="57127" y="60575"/>
                    <a:pt x="58570" y="59133"/>
                  </a:cubicBezTo>
                  <a:cubicBezTo>
                    <a:pt x="60735" y="56970"/>
                    <a:pt x="63260" y="54806"/>
                    <a:pt x="65425" y="52643"/>
                  </a:cubicBezTo>
                  <a:lnTo>
                    <a:pt x="58209" y="39662"/>
                  </a:lnTo>
                  <a:cubicBezTo>
                    <a:pt x="54962" y="34254"/>
                    <a:pt x="56766" y="27403"/>
                    <a:pt x="62178" y="24519"/>
                  </a:cubicBezTo>
                  <a:lnTo>
                    <a:pt x="80218" y="14062"/>
                  </a:lnTo>
                  <a:cubicBezTo>
                    <a:pt x="85630" y="10817"/>
                    <a:pt x="92485" y="12620"/>
                    <a:pt x="95371" y="18028"/>
                  </a:cubicBezTo>
                  <a:lnTo>
                    <a:pt x="102948" y="31009"/>
                  </a:lnTo>
                  <a:cubicBezTo>
                    <a:pt x="108721" y="28845"/>
                    <a:pt x="114854" y="27403"/>
                    <a:pt x="120627" y="26321"/>
                  </a:cubicBezTo>
                  <a:lnTo>
                    <a:pt x="120627" y="11178"/>
                  </a:lnTo>
                  <a:cubicBezTo>
                    <a:pt x="120627" y="5048"/>
                    <a:pt x="126039" y="0"/>
                    <a:pt x="132172" y="0"/>
                  </a:cubicBezTo>
                  <a:close/>
                </a:path>
              </a:pathLst>
            </a:custGeom>
            <a:solidFill>
              <a:schemeClr val="accent5"/>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39" name="TextBox 38">
              <a:extLst>
                <a:ext uri="{FF2B5EF4-FFF2-40B4-BE49-F238E27FC236}">
                  <a16:creationId xmlns:a16="http://schemas.microsoft.com/office/drawing/2014/main" id="{5047AB84-A65E-410B-917C-C8304E72083C}"/>
                </a:ext>
              </a:extLst>
            </p:cNvPr>
            <p:cNvSpPr txBox="1"/>
            <p:nvPr/>
          </p:nvSpPr>
          <p:spPr>
            <a:xfrm>
              <a:off x="2662619" y="7269462"/>
              <a:ext cx="2434000"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swald" panose="02000503000000000000" pitchFamily="2" charset="77"/>
                  <a:ea typeface="League Spartan" charset="0"/>
                  <a:cs typeface="Poppins" pitchFamily="2" charset="77"/>
                </a:rPr>
                <a:t>Lack of coherence</a:t>
              </a:r>
            </a:p>
          </p:txBody>
        </p:sp>
        <p:sp>
          <p:nvSpPr>
            <p:cNvPr id="40" name="TextBox 39">
              <a:extLst>
                <a:ext uri="{FF2B5EF4-FFF2-40B4-BE49-F238E27FC236}">
                  <a16:creationId xmlns:a16="http://schemas.microsoft.com/office/drawing/2014/main" id="{2668A612-B3A1-4334-8CAA-E09E9AA5640D}"/>
                </a:ext>
              </a:extLst>
            </p:cNvPr>
            <p:cNvSpPr txBox="1"/>
            <p:nvPr/>
          </p:nvSpPr>
          <p:spPr>
            <a:xfrm>
              <a:off x="6027051" y="7084796"/>
              <a:ext cx="2392322" cy="923330"/>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swald" panose="02000503000000000000" pitchFamily="2" charset="77"/>
                  <a:ea typeface="League Spartan" charset="0"/>
                  <a:cs typeface="Poppins" pitchFamily="2" charset="77"/>
                </a:rPr>
                <a:t>Poor inter-sphere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swald" panose="02000503000000000000" pitchFamily="2" charset="77"/>
                  <a:ea typeface="League Spartan" charset="0"/>
                  <a:cs typeface="Poppins" pitchFamily="2" charset="77"/>
                </a:rPr>
                <a:t>collaboration</a:t>
              </a:r>
            </a:p>
          </p:txBody>
        </p:sp>
        <p:sp>
          <p:nvSpPr>
            <p:cNvPr id="41" name="TextBox 40">
              <a:extLst>
                <a:ext uri="{FF2B5EF4-FFF2-40B4-BE49-F238E27FC236}">
                  <a16:creationId xmlns:a16="http://schemas.microsoft.com/office/drawing/2014/main" id="{F7BDA434-57FC-4B97-8492-ED7828A4A045}"/>
                </a:ext>
              </a:extLst>
            </p:cNvPr>
            <p:cNvSpPr txBox="1"/>
            <p:nvPr/>
          </p:nvSpPr>
          <p:spPr>
            <a:xfrm>
              <a:off x="9329463" y="7084796"/>
              <a:ext cx="2443618" cy="923330"/>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swald" panose="02000503000000000000" pitchFamily="2" charset="77"/>
                  <a:ea typeface="League Spartan" charset="0"/>
                  <a:cs typeface="Poppins" pitchFamily="2" charset="77"/>
                </a:rPr>
                <a:t>Deficient strategic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swald" panose="02000503000000000000" pitchFamily="2" charset="77"/>
                  <a:ea typeface="League Spartan" charset="0"/>
                  <a:cs typeface="Poppins" pitchFamily="2" charset="77"/>
                </a:rPr>
                <a:t>focus of plans</a:t>
              </a:r>
            </a:p>
          </p:txBody>
        </p:sp>
        <p:sp>
          <p:nvSpPr>
            <p:cNvPr id="42" name="TextBox 41">
              <a:extLst>
                <a:ext uri="{FF2B5EF4-FFF2-40B4-BE49-F238E27FC236}">
                  <a16:creationId xmlns:a16="http://schemas.microsoft.com/office/drawing/2014/main" id="{22C5426E-9C45-4EE6-BD5C-57D1AA5D6E44}"/>
                </a:ext>
              </a:extLst>
            </p:cNvPr>
            <p:cNvSpPr txBox="1"/>
            <p:nvPr/>
          </p:nvSpPr>
          <p:spPr>
            <a:xfrm>
              <a:off x="12521403" y="7084796"/>
              <a:ext cx="2639184" cy="923330"/>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swald" panose="02000503000000000000" pitchFamily="2" charset="77"/>
                  <a:ea typeface="League Spartan" charset="0"/>
                  <a:cs typeface="Poppins" pitchFamily="2" charset="77"/>
                </a:rPr>
                <a:t>IGR mechanisms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swald" panose="02000503000000000000" pitchFamily="2" charset="77"/>
                  <a:ea typeface="League Spartan" charset="0"/>
                  <a:cs typeface="Poppins" pitchFamily="2" charset="77"/>
                </a:rPr>
                <a:t>not optimally utilised</a:t>
              </a:r>
            </a:p>
          </p:txBody>
        </p:sp>
        <p:sp>
          <p:nvSpPr>
            <p:cNvPr id="43" name="TextBox 42">
              <a:extLst>
                <a:ext uri="{FF2B5EF4-FFF2-40B4-BE49-F238E27FC236}">
                  <a16:creationId xmlns:a16="http://schemas.microsoft.com/office/drawing/2014/main" id="{F8A6964C-5A04-4AE8-AFD6-5B6CEE0A2B12}"/>
                </a:ext>
              </a:extLst>
            </p:cNvPr>
            <p:cNvSpPr txBox="1"/>
            <p:nvPr/>
          </p:nvSpPr>
          <p:spPr>
            <a:xfrm>
              <a:off x="15820041" y="7269462"/>
              <a:ext cx="2741776" cy="553998"/>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swald" panose="02000503000000000000" pitchFamily="2" charset="77"/>
                  <a:ea typeface="League Spartan" charset="0"/>
                  <a:cs typeface="Poppins" pitchFamily="2" charset="77"/>
                </a:rPr>
                <a:t>No real joint planning</a:t>
              </a:r>
            </a:p>
          </p:txBody>
        </p:sp>
        <p:sp>
          <p:nvSpPr>
            <p:cNvPr id="44" name="Freeform 968">
              <a:extLst>
                <a:ext uri="{FF2B5EF4-FFF2-40B4-BE49-F238E27FC236}">
                  <a16:creationId xmlns:a16="http://schemas.microsoft.com/office/drawing/2014/main" id="{EB508A04-9C32-4C7B-8932-2C032D56AE09}"/>
                </a:ext>
              </a:extLst>
            </p:cNvPr>
            <p:cNvSpPr>
              <a:spLocks noChangeAspect="1" noChangeArrowheads="1"/>
            </p:cNvSpPr>
            <p:nvPr/>
          </p:nvSpPr>
          <p:spPr bwMode="auto">
            <a:xfrm>
              <a:off x="20275443" y="6337793"/>
              <a:ext cx="1208662" cy="1208666"/>
            </a:xfrm>
            <a:custGeom>
              <a:avLst/>
              <a:gdLst>
                <a:gd name="T0" fmla="*/ 250311 w 283804"/>
                <a:gd name="T1" fmla="*/ 218653 h 283805"/>
                <a:gd name="T2" fmla="*/ 226785 w 283804"/>
                <a:gd name="T3" fmla="*/ 224480 h 283805"/>
                <a:gd name="T4" fmla="*/ 239261 w 283804"/>
                <a:gd name="T5" fmla="*/ 264905 h 283805"/>
                <a:gd name="T6" fmla="*/ 219656 w 283804"/>
                <a:gd name="T7" fmla="*/ 253251 h 283805"/>
                <a:gd name="T8" fmla="*/ 243182 w 283804"/>
                <a:gd name="T9" fmla="*/ 247424 h 283805"/>
                <a:gd name="T10" fmla="*/ 230707 w 283804"/>
                <a:gd name="T11" fmla="*/ 206998 h 283805"/>
                <a:gd name="T12" fmla="*/ 56132 w 283804"/>
                <a:gd name="T13" fmla="*/ 209184 h 283805"/>
                <a:gd name="T14" fmla="*/ 51499 w 283804"/>
                <a:gd name="T15" fmla="*/ 217560 h 283805"/>
                <a:gd name="T16" fmla="*/ 56132 w 283804"/>
                <a:gd name="T17" fmla="*/ 262720 h 283805"/>
                <a:gd name="T18" fmla="*/ 47577 w 283804"/>
                <a:gd name="T19" fmla="*/ 262720 h 283805"/>
                <a:gd name="T20" fmla="*/ 51499 w 283804"/>
                <a:gd name="T21" fmla="*/ 254344 h 283805"/>
                <a:gd name="T22" fmla="*/ 47577 w 283804"/>
                <a:gd name="T23" fmla="*/ 209184 h 283805"/>
                <a:gd name="T24" fmla="*/ 285238 w 283804"/>
                <a:gd name="T25" fmla="*/ 235337 h 283805"/>
                <a:gd name="T26" fmla="*/ 193368 w 283804"/>
                <a:gd name="T27" fmla="*/ 235337 h 283805"/>
                <a:gd name="T28" fmla="*/ 230836 w 283804"/>
                <a:gd name="T29" fmla="*/ 189386 h 283805"/>
                <a:gd name="T30" fmla="*/ 49901 w 283804"/>
                <a:gd name="T31" fmla="*/ 193694 h 283805"/>
                <a:gd name="T32" fmla="*/ 95851 w 283804"/>
                <a:gd name="T33" fmla="*/ 230670 h 283805"/>
                <a:gd name="T34" fmla="*/ 49901 w 283804"/>
                <a:gd name="T35" fmla="*/ 185079 h 283805"/>
                <a:gd name="T36" fmla="*/ 96476 w 283804"/>
                <a:gd name="T37" fmla="*/ 109254 h 283805"/>
                <a:gd name="T38" fmla="*/ 90329 w 283804"/>
                <a:gd name="T39" fmla="*/ 175620 h 283805"/>
                <a:gd name="T40" fmla="*/ 110580 w 283804"/>
                <a:gd name="T41" fmla="*/ 196179 h 283805"/>
                <a:gd name="T42" fmla="*/ 177486 w 283804"/>
                <a:gd name="T43" fmla="*/ 190047 h 283805"/>
                <a:gd name="T44" fmla="*/ 203163 w 283804"/>
                <a:gd name="T45" fmla="*/ 170210 h 283805"/>
                <a:gd name="T46" fmla="*/ 160488 w 283804"/>
                <a:gd name="T47" fmla="*/ 142436 h 283805"/>
                <a:gd name="T48" fmla="*/ 203163 w 283804"/>
                <a:gd name="T49" fmla="*/ 114665 h 283805"/>
                <a:gd name="T50" fmla="*/ 178933 w 283804"/>
                <a:gd name="T51" fmla="*/ 92302 h 283805"/>
                <a:gd name="T52" fmla="*/ 110580 w 283804"/>
                <a:gd name="T53" fmla="*/ 95186 h 283805"/>
                <a:gd name="T54" fmla="*/ 80562 w 283804"/>
                <a:gd name="T55" fmla="*/ 74988 h 283805"/>
                <a:gd name="T56" fmla="*/ 120345 w 283804"/>
                <a:gd name="T57" fmla="*/ 92302 h 283805"/>
                <a:gd name="T58" fmla="*/ 157596 w 283804"/>
                <a:gd name="T59" fmla="*/ 77512 h 283805"/>
                <a:gd name="T60" fmla="*/ 211843 w 283804"/>
                <a:gd name="T61" fmla="*/ 125124 h 283805"/>
                <a:gd name="T62" fmla="*/ 170615 w 283804"/>
                <a:gd name="T63" fmla="*/ 142436 h 283805"/>
                <a:gd name="T64" fmla="*/ 211843 w 283804"/>
                <a:gd name="T65" fmla="*/ 159749 h 283805"/>
                <a:gd name="T66" fmla="*/ 157596 w 283804"/>
                <a:gd name="T67" fmla="*/ 207361 h 283805"/>
                <a:gd name="T68" fmla="*/ 120345 w 283804"/>
                <a:gd name="T69" fmla="*/ 192932 h 283805"/>
                <a:gd name="T70" fmla="*/ 80562 w 283804"/>
                <a:gd name="T71" fmla="*/ 210245 h 283805"/>
                <a:gd name="T72" fmla="*/ 83818 w 283804"/>
                <a:gd name="T73" fmla="*/ 156864 h 283805"/>
                <a:gd name="T74" fmla="*/ 83818 w 283804"/>
                <a:gd name="T75" fmla="*/ 128370 h 283805"/>
                <a:gd name="T76" fmla="*/ 80562 w 283804"/>
                <a:gd name="T77" fmla="*/ 74988 h 283805"/>
                <a:gd name="T78" fmla="*/ 250311 w 283804"/>
                <a:gd name="T79" fmla="*/ 33939 h 283805"/>
                <a:gd name="T80" fmla="*/ 226785 w 283804"/>
                <a:gd name="T81" fmla="*/ 39400 h 283805"/>
                <a:gd name="T82" fmla="*/ 239261 w 283804"/>
                <a:gd name="T83" fmla="*/ 79826 h 283805"/>
                <a:gd name="T84" fmla="*/ 219656 w 283804"/>
                <a:gd name="T85" fmla="*/ 68172 h 283805"/>
                <a:gd name="T86" fmla="*/ 243182 w 283804"/>
                <a:gd name="T87" fmla="*/ 62345 h 283805"/>
                <a:gd name="T88" fmla="*/ 230707 w 283804"/>
                <a:gd name="T89" fmla="*/ 21920 h 283805"/>
                <a:gd name="T90" fmla="*/ 56132 w 283804"/>
                <a:gd name="T91" fmla="*/ 24471 h 283805"/>
                <a:gd name="T92" fmla="*/ 51499 w 283804"/>
                <a:gd name="T93" fmla="*/ 32483 h 283805"/>
                <a:gd name="T94" fmla="*/ 56132 w 283804"/>
                <a:gd name="T95" fmla="*/ 77641 h 283805"/>
                <a:gd name="T96" fmla="*/ 47577 w 283804"/>
                <a:gd name="T97" fmla="*/ 77641 h 283805"/>
                <a:gd name="T98" fmla="*/ 51499 w 283804"/>
                <a:gd name="T99" fmla="*/ 69266 h 283805"/>
                <a:gd name="T100" fmla="*/ 47577 w 283804"/>
                <a:gd name="T101" fmla="*/ 24471 h 283805"/>
                <a:gd name="T102" fmla="*/ 285238 w 283804"/>
                <a:gd name="T103" fmla="*/ 50258 h 283805"/>
                <a:gd name="T104" fmla="*/ 276952 w 283804"/>
                <a:gd name="T105" fmla="*/ 50258 h 283805"/>
                <a:gd name="T106" fmla="*/ 185081 w 283804"/>
                <a:gd name="T107" fmla="*/ 50258 h 283805"/>
                <a:gd name="T108" fmla="*/ 95851 w 283804"/>
                <a:gd name="T109" fmla="*/ 54565 h 283805"/>
                <a:gd name="T110" fmla="*/ 49901 w 283804"/>
                <a:gd name="T111" fmla="*/ 91900 h 283805"/>
                <a:gd name="T112" fmla="*/ 49901 w 283804"/>
                <a:gd name="T113" fmla="*/ 0 h 2838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4" h="283805">
                  <a:moveTo>
                    <a:pt x="233802" y="201612"/>
                  </a:moveTo>
                  <a:cubicBezTo>
                    <a:pt x="236284" y="201612"/>
                    <a:pt x="238058" y="203424"/>
                    <a:pt x="238058" y="205960"/>
                  </a:cubicBezTo>
                  <a:lnTo>
                    <a:pt x="238058" y="208135"/>
                  </a:lnTo>
                  <a:cubicBezTo>
                    <a:pt x="243023" y="209584"/>
                    <a:pt x="247279" y="212845"/>
                    <a:pt x="249052" y="217556"/>
                  </a:cubicBezTo>
                  <a:cubicBezTo>
                    <a:pt x="250116" y="220093"/>
                    <a:pt x="249052" y="222629"/>
                    <a:pt x="246924" y="223354"/>
                  </a:cubicBezTo>
                  <a:cubicBezTo>
                    <a:pt x="244796" y="224079"/>
                    <a:pt x="242313" y="223354"/>
                    <a:pt x="241604" y="220817"/>
                  </a:cubicBezTo>
                  <a:cubicBezTo>
                    <a:pt x="240185" y="218281"/>
                    <a:pt x="237348" y="216469"/>
                    <a:pt x="233802" y="216469"/>
                  </a:cubicBezTo>
                  <a:cubicBezTo>
                    <a:pt x="229546" y="216469"/>
                    <a:pt x="225644" y="219368"/>
                    <a:pt x="225644" y="223354"/>
                  </a:cubicBezTo>
                  <a:cubicBezTo>
                    <a:pt x="225644" y="228065"/>
                    <a:pt x="228482" y="230239"/>
                    <a:pt x="233802" y="230239"/>
                  </a:cubicBezTo>
                  <a:cubicBezTo>
                    <a:pt x="243732" y="230239"/>
                    <a:pt x="250471" y="236399"/>
                    <a:pt x="250471" y="246183"/>
                  </a:cubicBezTo>
                  <a:cubicBezTo>
                    <a:pt x="250471" y="253430"/>
                    <a:pt x="245151" y="259228"/>
                    <a:pt x="238058" y="261402"/>
                  </a:cubicBezTo>
                  <a:lnTo>
                    <a:pt x="238058" y="263576"/>
                  </a:lnTo>
                  <a:cubicBezTo>
                    <a:pt x="238058" y="266113"/>
                    <a:pt x="236284" y="267925"/>
                    <a:pt x="233802" y="267925"/>
                  </a:cubicBezTo>
                  <a:cubicBezTo>
                    <a:pt x="231319" y="267925"/>
                    <a:pt x="229546" y="266113"/>
                    <a:pt x="229546" y="263576"/>
                  </a:cubicBezTo>
                  <a:lnTo>
                    <a:pt x="229546" y="261402"/>
                  </a:lnTo>
                  <a:cubicBezTo>
                    <a:pt x="224580" y="259953"/>
                    <a:pt x="220679" y="256691"/>
                    <a:pt x="218551" y="251981"/>
                  </a:cubicBezTo>
                  <a:cubicBezTo>
                    <a:pt x="217487" y="249444"/>
                    <a:pt x="218551" y="246908"/>
                    <a:pt x="220679" y="246183"/>
                  </a:cubicBezTo>
                  <a:cubicBezTo>
                    <a:pt x="223162" y="245458"/>
                    <a:pt x="225644" y="246183"/>
                    <a:pt x="226354" y="248357"/>
                  </a:cubicBezTo>
                  <a:cubicBezTo>
                    <a:pt x="227418" y="251256"/>
                    <a:pt x="230610" y="253068"/>
                    <a:pt x="233802" y="253068"/>
                  </a:cubicBezTo>
                  <a:cubicBezTo>
                    <a:pt x="238412" y="253068"/>
                    <a:pt x="241959" y="249807"/>
                    <a:pt x="241959" y="246183"/>
                  </a:cubicBezTo>
                  <a:cubicBezTo>
                    <a:pt x="241959" y="241472"/>
                    <a:pt x="239121" y="238936"/>
                    <a:pt x="233802" y="238936"/>
                  </a:cubicBezTo>
                  <a:cubicBezTo>
                    <a:pt x="223871" y="238936"/>
                    <a:pt x="217487" y="232775"/>
                    <a:pt x="217487" y="223354"/>
                  </a:cubicBezTo>
                  <a:cubicBezTo>
                    <a:pt x="217487" y="216107"/>
                    <a:pt x="222807" y="210309"/>
                    <a:pt x="229546" y="208135"/>
                  </a:cubicBezTo>
                  <a:lnTo>
                    <a:pt x="229546" y="205960"/>
                  </a:lnTo>
                  <a:cubicBezTo>
                    <a:pt x="229546" y="203424"/>
                    <a:pt x="231319" y="201612"/>
                    <a:pt x="233802" y="201612"/>
                  </a:cubicBezTo>
                  <a:close/>
                  <a:moveTo>
                    <a:pt x="51239" y="201612"/>
                  </a:moveTo>
                  <a:cubicBezTo>
                    <a:pt x="53721" y="201612"/>
                    <a:pt x="55849" y="203424"/>
                    <a:pt x="55849" y="205960"/>
                  </a:cubicBezTo>
                  <a:lnTo>
                    <a:pt x="55849" y="208135"/>
                  </a:lnTo>
                  <a:cubicBezTo>
                    <a:pt x="60814" y="209584"/>
                    <a:pt x="64715" y="212845"/>
                    <a:pt x="66843" y="217556"/>
                  </a:cubicBezTo>
                  <a:cubicBezTo>
                    <a:pt x="67552" y="220093"/>
                    <a:pt x="66489" y="222629"/>
                    <a:pt x="64361" y="223354"/>
                  </a:cubicBezTo>
                  <a:cubicBezTo>
                    <a:pt x="62233" y="224079"/>
                    <a:pt x="59750" y="222992"/>
                    <a:pt x="58686" y="220817"/>
                  </a:cubicBezTo>
                  <a:cubicBezTo>
                    <a:pt x="57977" y="218281"/>
                    <a:pt x="54785" y="216469"/>
                    <a:pt x="51239" y="216469"/>
                  </a:cubicBezTo>
                  <a:cubicBezTo>
                    <a:pt x="46983" y="216469"/>
                    <a:pt x="43436" y="219368"/>
                    <a:pt x="43436" y="223354"/>
                  </a:cubicBezTo>
                  <a:cubicBezTo>
                    <a:pt x="43436" y="228065"/>
                    <a:pt x="46274" y="230239"/>
                    <a:pt x="51239" y="230239"/>
                  </a:cubicBezTo>
                  <a:cubicBezTo>
                    <a:pt x="61523" y="230239"/>
                    <a:pt x="67907" y="236399"/>
                    <a:pt x="67907" y="246183"/>
                  </a:cubicBezTo>
                  <a:cubicBezTo>
                    <a:pt x="67907" y="253430"/>
                    <a:pt x="62587" y="259228"/>
                    <a:pt x="55849" y="261402"/>
                  </a:cubicBezTo>
                  <a:lnTo>
                    <a:pt x="55849" y="263576"/>
                  </a:lnTo>
                  <a:cubicBezTo>
                    <a:pt x="55849" y="266113"/>
                    <a:pt x="53721" y="267925"/>
                    <a:pt x="51239" y="267925"/>
                  </a:cubicBezTo>
                  <a:cubicBezTo>
                    <a:pt x="49111" y="267925"/>
                    <a:pt x="47337" y="266113"/>
                    <a:pt x="47337" y="263576"/>
                  </a:cubicBezTo>
                  <a:lnTo>
                    <a:pt x="47337" y="261402"/>
                  </a:lnTo>
                  <a:cubicBezTo>
                    <a:pt x="42018" y="259953"/>
                    <a:pt x="38117" y="256691"/>
                    <a:pt x="36343" y="251981"/>
                  </a:cubicBezTo>
                  <a:cubicBezTo>
                    <a:pt x="35279" y="249444"/>
                    <a:pt x="36343" y="246908"/>
                    <a:pt x="38471" y="246183"/>
                  </a:cubicBezTo>
                  <a:cubicBezTo>
                    <a:pt x="40599" y="245458"/>
                    <a:pt x="43082" y="246183"/>
                    <a:pt x="43791" y="248357"/>
                  </a:cubicBezTo>
                  <a:cubicBezTo>
                    <a:pt x="45210" y="251256"/>
                    <a:pt x="48047" y="253068"/>
                    <a:pt x="51239" y="253068"/>
                  </a:cubicBezTo>
                  <a:cubicBezTo>
                    <a:pt x="55849" y="253068"/>
                    <a:pt x="59396" y="249807"/>
                    <a:pt x="59396" y="246183"/>
                  </a:cubicBezTo>
                  <a:cubicBezTo>
                    <a:pt x="59396" y="241472"/>
                    <a:pt x="56913" y="238936"/>
                    <a:pt x="51239" y="238936"/>
                  </a:cubicBezTo>
                  <a:cubicBezTo>
                    <a:pt x="41308" y="238936"/>
                    <a:pt x="34925" y="232775"/>
                    <a:pt x="34925" y="223354"/>
                  </a:cubicBezTo>
                  <a:cubicBezTo>
                    <a:pt x="34925" y="216107"/>
                    <a:pt x="40244" y="210309"/>
                    <a:pt x="47337" y="208135"/>
                  </a:cubicBezTo>
                  <a:lnTo>
                    <a:pt x="47337" y="205960"/>
                  </a:lnTo>
                  <a:cubicBezTo>
                    <a:pt x="47337" y="203424"/>
                    <a:pt x="49111" y="201612"/>
                    <a:pt x="51239" y="201612"/>
                  </a:cubicBezTo>
                  <a:close/>
                  <a:moveTo>
                    <a:pt x="233977" y="184150"/>
                  </a:moveTo>
                  <a:cubicBezTo>
                    <a:pt x="261579" y="184150"/>
                    <a:pt x="283804" y="206296"/>
                    <a:pt x="283804" y="234156"/>
                  </a:cubicBezTo>
                  <a:cubicBezTo>
                    <a:pt x="283804" y="261659"/>
                    <a:pt x="261579" y="283805"/>
                    <a:pt x="233977" y="283805"/>
                  </a:cubicBezTo>
                  <a:cubicBezTo>
                    <a:pt x="206375" y="283805"/>
                    <a:pt x="184150" y="261659"/>
                    <a:pt x="184150" y="234156"/>
                  </a:cubicBezTo>
                  <a:cubicBezTo>
                    <a:pt x="184150" y="231656"/>
                    <a:pt x="185943" y="229513"/>
                    <a:pt x="188093" y="229513"/>
                  </a:cubicBezTo>
                  <a:cubicBezTo>
                    <a:pt x="190603" y="229513"/>
                    <a:pt x="192395" y="231656"/>
                    <a:pt x="192395" y="234156"/>
                  </a:cubicBezTo>
                  <a:cubicBezTo>
                    <a:pt x="192395" y="256659"/>
                    <a:pt x="211035" y="275232"/>
                    <a:pt x="233977" y="275232"/>
                  </a:cubicBezTo>
                  <a:cubicBezTo>
                    <a:pt x="256919" y="275232"/>
                    <a:pt x="275559" y="256659"/>
                    <a:pt x="275559" y="234156"/>
                  </a:cubicBezTo>
                  <a:cubicBezTo>
                    <a:pt x="275559" y="211296"/>
                    <a:pt x="256919" y="192723"/>
                    <a:pt x="233977" y="192723"/>
                  </a:cubicBezTo>
                  <a:cubicBezTo>
                    <a:pt x="231826" y="192723"/>
                    <a:pt x="229675" y="190579"/>
                    <a:pt x="229675" y="188436"/>
                  </a:cubicBezTo>
                  <a:cubicBezTo>
                    <a:pt x="229675" y="185936"/>
                    <a:pt x="231826" y="184150"/>
                    <a:pt x="233977" y="184150"/>
                  </a:cubicBezTo>
                  <a:close/>
                  <a:moveTo>
                    <a:pt x="49649" y="184150"/>
                  </a:moveTo>
                  <a:cubicBezTo>
                    <a:pt x="52149" y="184150"/>
                    <a:pt x="54292" y="185936"/>
                    <a:pt x="54292" y="188436"/>
                  </a:cubicBezTo>
                  <a:cubicBezTo>
                    <a:pt x="54292" y="190579"/>
                    <a:pt x="52149" y="192723"/>
                    <a:pt x="49649" y="192723"/>
                  </a:cubicBezTo>
                  <a:cubicBezTo>
                    <a:pt x="27146" y="192723"/>
                    <a:pt x="8572" y="211296"/>
                    <a:pt x="8572" y="234156"/>
                  </a:cubicBezTo>
                  <a:cubicBezTo>
                    <a:pt x="8572" y="256659"/>
                    <a:pt x="27146" y="275232"/>
                    <a:pt x="49649" y="275232"/>
                  </a:cubicBezTo>
                  <a:cubicBezTo>
                    <a:pt x="72508" y="275232"/>
                    <a:pt x="91083" y="256659"/>
                    <a:pt x="91083" y="234156"/>
                  </a:cubicBezTo>
                  <a:cubicBezTo>
                    <a:pt x="91083" y="231656"/>
                    <a:pt x="92869" y="229513"/>
                    <a:pt x="95369" y="229513"/>
                  </a:cubicBezTo>
                  <a:cubicBezTo>
                    <a:pt x="97869" y="229513"/>
                    <a:pt x="99655" y="231656"/>
                    <a:pt x="99655" y="234156"/>
                  </a:cubicBezTo>
                  <a:cubicBezTo>
                    <a:pt x="99655" y="261659"/>
                    <a:pt x="77152" y="283805"/>
                    <a:pt x="49649" y="283805"/>
                  </a:cubicBezTo>
                  <a:cubicBezTo>
                    <a:pt x="22145" y="283805"/>
                    <a:pt x="0" y="261659"/>
                    <a:pt x="0" y="234156"/>
                  </a:cubicBezTo>
                  <a:cubicBezTo>
                    <a:pt x="0" y="206296"/>
                    <a:pt x="22145" y="184150"/>
                    <a:pt x="49649" y="184150"/>
                  </a:cubicBezTo>
                  <a:close/>
                  <a:moveTo>
                    <a:pt x="84476" y="82866"/>
                  </a:moveTo>
                  <a:lnTo>
                    <a:pt x="84476" y="114089"/>
                  </a:lnTo>
                  <a:lnTo>
                    <a:pt x="89874" y="108706"/>
                  </a:lnTo>
                  <a:cubicBezTo>
                    <a:pt x="91673" y="106911"/>
                    <a:pt x="94552" y="106911"/>
                    <a:pt x="95991" y="108706"/>
                  </a:cubicBezTo>
                  <a:lnTo>
                    <a:pt x="126217" y="138851"/>
                  </a:lnTo>
                  <a:cubicBezTo>
                    <a:pt x="127656" y="140287"/>
                    <a:pt x="127656" y="143158"/>
                    <a:pt x="126217" y="144593"/>
                  </a:cubicBezTo>
                  <a:lnTo>
                    <a:pt x="95991" y="174739"/>
                  </a:lnTo>
                  <a:cubicBezTo>
                    <a:pt x="94552" y="176175"/>
                    <a:pt x="91673" y="176175"/>
                    <a:pt x="89874" y="174739"/>
                  </a:cubicBezTo>
                  <a:lnTo>
                    <a:pt x="84476" y="169356"/>
                  </a:lnTo>
                  <a:lnTo>
                    <a:pt x="84476" y="200578"/>
                  </a:lnTo>
                  <a:lnTo>
                    <a:pt x="115782" y="200578"/>
                  </a:lnTo>
                  <a:lnTo>
                    <a:pt x="110024" y="195195"/>
                  </a:lnTo>
                  <a:cubicBezTo>
                    <a:pt x="108945" y="193401"/>
                    <a:pt x="108945" y="190530"/>
                    <a:pt x="110024" y="189094"/>
                  </a:cubicBezTo>
                  <a:lnTo>
                    <a:pt x="140610" y="158948"/>
                  </a:lnTo>
                  <a:cubicBezTo>
                    <a:pt x="142050" y="157513"/>
                    <a:pt x="144928" y="157513"/>
                    <a:pt x="146367" y="158948"/>
                  </a:cubicBezTo>
                  <a:lnTo>
                    <a:pt x="176593" y="189094"/>
                  </a:lnTo>
                  <a:cubicBezTo>
                    <a:pt x="178393" y="190530"/>
                    <a:pt x="178393" y="193401"/>
                    <a:pt x="176593" y="194836"/>
                  </a:cubicBezTo>
                  <a:lnTo>
                    <a:pt x="171196" y="200578"/>
                  </a:lnTo>
                  <a:lnTo>
                    <a:pt x="202141" y="200578"/>
                  </a:lnTo>
                  <a:lnTo>
                    <a:pt x="202141" y="169356"/>
                  </a:lnTo>
                  <a:lnTo>
                    <a:pt x="196744" y="174739"/>
                  </a:lnTo>
                  <a:cubicBezTo>
                    <a:pt x="195305" y="176175"/>
                    <a:pt x="192426" y="176175"/>
                    <a:pt x="190627" y="174739"/>
                  </a:cubicBezTo>
                  <a:lnTo>
                    <a:pt x="160761" y="144593"/>
                  </a:lnTo>
                  <a:cubicBezTo>
                    <a:pt x="160041" y="143876"/>
                    <a:pt x="159681" y="142799"/>
                    <a:pt x="159681" y="141722"/>
                  </a:cubicBezTo>
                  <a:cubicBezTo>
                    <a:pt x="159681" y="140646"/>
                    <a:pt x="160041" y="139569"/>
                    <a:pt x="160761" y="138851"/>
                  </a:cubicBezTo>
                  <a:lnTo>
                    <a:pt x="190627" y="108706"/>
                  </a:lnTo>
                  <a:cubicBezTo>
                    <a:pt x="192426" y="106911"/>
                    <a:pt x="195305" y="106911"/>
                    <a:pt x="196744" y="108706"/>
                  </a:cubicBezTo>
                  <a:lnTo>
                    <a:pt x="202141" y="114089"/>
                  </a:lnTo>
                  <a:lnTo>
                    <a:pt x="202141" y="82866"/>
                  </a:lnTo>
                  <a:lnTo>
                    <a:pt x="171196" y="82866"/>
                  </a:lnTo>
                  <a:lnTo>
                    <a:pt x="176593" y="88608"/>
                  </a:lnTo>
                  <a:cubicBezTo>
                    <a:pt x="177313" y="89326"/>
                    <a:pt x="178033" y="90403"/>
                    <a:pt x="178033" y="91838"/>
                  </a:cubicBezTo>
                  <a:cubicBezTo>
                    <a:pt x="178033" y="92556"/>
                    <a:pt x="177313" y="93633"/>
                    <a:pt x="176593" y="94709"/>
                  </a:cubicBezTo>
                  <a:lnTo>
                    <a:pt x="146367" y="124496"/>
                  </a:lnTo>
                  <a:cubicBezTo>
                    <a:pt x="144928" y="126291"/>
                    <a:pt x="142050" y="126291"/>
                    <a:pt x="140610" y="124496"/>
                  </a:cubicBezTo>
                  <a:lnTo>
                    <a:pt x="110024" y="94709"/>
                  </a:lnTo>
                  <a:cubicBezTo>
                    <a:pt x="108585" y="92915"/>
                    <a:pt x="108585" y="90044"/>
                    <a:pt x="110024" y="88608"/>
                  </a:cubicBezTo>
                  <a:lnTo>
                    <a:pt x="115782" y="82866"/>
                  </a:lnTo>
                  <a:lnTo>
                    <a:pt x="84476" y="82866"/>
                  </a:lnTo>
                  <a:close/>
                  <a:moveTo>
                    <a:pt x="80158" y="74612"/>
                  </a:moveTo>
                  <a:lnTo>
                    <a:pt x="126217" y="74612"/>
                  </a:lnTo>
                  <a:cubicBezTo>
                    <a:pt x="128016" y="74612"/>
                    <a:pt x="129455" y="75689"/>
                    <a:pt x="130175" y="77124"/>
                  </a:cubicBezTo>
                  <a:cubicBezTo>
                    <a:pt x="130895" y="78560"/>
                    <a:pt x="130535" y="80713"/>
                    <a:pt x="129096" y="81790"/>
                  </a:cubicBezTo>
                  <a:lnTo>
                    <a:pt x="119740" y="91838"/>
                  </a:lnTo>
                  <a:lnTo>
                    <a:pt x="143489" y="115524"/>
                  </a:lnTo>
                  <a:lnTo>
                    <a:pt x="167238" y="91838"/>
                  </a:lnTo>
                  <a:lnTo>
                    <a:pt x="157522" y="81790"/>
                  </a:lnTo>
                  <a:cubicBezTo>
                    <a:pt x="156443" y="80713"/>
                    <a:pt x="156083" y="78560"/>
                    <a:pt x="156803" y="77124"/>
                  </a:cubicBezTo>
                  <a:cubicBezTo>
                    <a:pt x="157162" y="75689"/>
                    <a:pt x="158962" y="74612"/>
                    <a:pt x="160401" y="74612"/>
                  </a:cubicBezTo>
                  <a:lnTo>
                    <a:pt x="206459" y="74612"/>
                  </a:lnTo>
                  <a:cubicBezTo>
                    <a:pt x="208978" y="74612"/>
                    <a:pt x="210777" y="76407"/>
                    <a:pt x="210777" y="78560"/>
                  </a:cubicBezTo>
                  <a:lnTo>
                    <a:pt x="210777" y="124496"/>
                  </a:lnTo>
                  <a:cubicBezTo>
                    <a:pt x="210777" y="126291"/>
                    <a:pt x="209698" y="128085"/>
                    <a:pt x="208259" y="128444"/>
                  </a:cubicBezTo>
                  <a:cubicBezTo>
                    <a:pt x="206459" y="129162"/>
                    <a:pt x="204660" y="128803"/>
                    <a:pt x="203581" y="127726"/>
                  </a:cubicBezTo>
                  <a:lnTo>
                    <a:pt x="193505" y="118036"/>
                  </a:lnTo>
                  <a:lnTo>
                    <a:pt x="169757" y="141722"/>
                  </a:lnTo>
                  <a:lnTo>
                    <a:pt x="193505" y="165408"/>
                  </a:lnTo>
                  <a:lnTo>
                    <a:pt x="203581" y="156077"/>
                  </a:lnTo>
                  <a:cubicBezTo>
                    <a:pt x="204660" y="154642"/>
                    <a:pt x="206459" y="154283"/>
                    <a:pt x="208259" y="155001"/>
                  </a:cubicBezTo>
                  <a:cubicBezTo>
                    <a:pt x="209698" y="155718"/>
                    <a:pt x="210777" y="157154"/>
                    <a:pt x="210777" y="158948"/>
                  </a:cubicBezTo>
                  <a:lnTo>
                    <a:pt x="210777" y="204885"/>
                  </a:lnTo>
                  <a:cubicBezTo>
                    <a:pt x="210777" y="207038"/>
                    <a:pt x="208978" y="209191"/>
                    <a:pt x="206459" y="209191"/>
                  </a:cubicBezTo>
                  <a:lnTo>
                    <a:pt x="160401" y="209191"/>
                  </a:lnTo>
                  <a:cubicBezTo>
                    <a:pt x="158962" y="209191"/>
                    <a:pt x="157162" y="208115"/>
                    <a:pt x="156803" y="206320"/>
                  </a:cubicBezTo>
                  <a:cubicBezTo>
                    <a:pt x="156083" y="204885"/>
                    <a:pt x="156443" y="202731"/>
                    <a:pt x="157522" y="201655"/>
                  </a:cubicBezTo>
                  <a:lnTo>
                    <a:pt x="167238" y="191965"/>
                  </a:lnTo>
                  <a:lnTo>
                    <a:pt x="143489" y="168279"/>
                  </a:lnTo>
                  <a:lnTo>
                    <a:pt x="119740" y="191965"/>
                  </a:lnTo>
                  <a:lnTo>
                    <a:pt x="129096" y="201655"/>
                  </a:lnTo>
                  <a:cubicBezTo>
                    <a:pt x="130535" y="202731"/>
                    <a:pt x="130895" y="204885"/>
                    <a:pt x="130175" y="206320"/>
                  </a:cubicBezTo>
                  <a:cubicBezTo>
                    <a:pt x="129455" y="208115"/>
                    <a:pt x="128016" y="209191"/>
                    <a:pt x="126217" y="209191"/>
                  </a:cubicBezTo>
                  <a:lnTo>
                    <a:pt x="80158" y="209191"/>
                  </a:lnTo>
                  <a:cubicBezTo>
                    <a:pt x="77999" y="209191"/>
                    <a:pt x="76200" y="207038"/>
                    <a:pt x="76200" y="204885"/>
                  </a:cubicBezTo>
                  <a:lnTo>
                    <a:pt x="76200" y="158948"/>
                  </a:lnTo>
                  <a:cubicBezTo>
                    <a:pt x="76200" y="157154"/>
                    <a:pt x="76920" y="155718"/>
                    <a:pt x="78359" y="155001"/>
                  </a:cubicBezTo>
                  <a:cubicBezTo>
                    <a:pt x="80158" y="154283"/>
                    <a:pt x="81958" y="154642"/>
                    <a:pt x="83397" y="156077"/>
                  </a:cubicBezTo>
                  <a:lnTo>
                    <a:pt x="93112" y="165408"/>
                  </a:lnTo>
                  <a:lnTo>
                    <a:pt x="116861" y="141722"/>
                  </a:lnTo>
                  <a:lnTo>
                    <a:pt x="93112" y="117677"/>
                  </a:lnTo>
                  <a:lnTo>
                    <a:pt x="83397" y="127726"/>
                  </a:lnTo>
                  <a:cubicBezTo>
                    <a:pt x="81958" y="128803"/>
                    <a:pt x="80158" y="129162"/>
                    <a:pt x="78359" y="128444"/>
                  </a:cubicBezTo>
                  <a:cubicBezTo>
                    <a:pt x="76920" y="128085"/>
                    <a:pt x="76200" y="126291"/>
                    <a:pt x="76200" y="124496"/>
                  </a:cubicBezTo>
                  <a:lnTo>
                    <a:pt x="76200" y="78560"/>
                  </a:lnTo>
                  <a:cubicBezTo>
                    <a:pt x="76200" y="76407"/>
                    <a:pt x="77999" y="74612"/>
                    <a:pt x="80158" y="74612"/>
                  </a:cubicBezTo>
                  <a:close/>
                  <a:moveTo>
                    <a:pt x="233802" y="17462"/>
                  </a:moveTo>
                  <a:cubicBezTo>
                    <a:pt x="236284" y="17462"/>
                    <a:pt x="238058" y="19274"/>
                    <a:pt x="238058" y="21810"/>
                  </a:cubicBezTo>
                  <a:lnTo>
                    <a:pt x="238058" y="24347"/>
                  </a:lnTo>
                  <a:cubicBezTo>
                    <a:pt x="243023" y="25434"/>
                    <a:pt x="247279" y="29058"/>
                    <a:pt x="249052" y="33768"/>
                  </a:cubicBezTo>
                  <a:cubicBezTo>
                    <a:pt x="250116" y="35580"/>
                    <a:pt x="249052" y="38479"/>
                    <a:pt x="246924" y="39204"/>
                  </a:cubicBezTo>
                  <a:cubicBezTo>
                    <a:pt x="244796" y="40291"/>
                    <a:pt x="242313" y="39204"/>
                    <a:pt x="241604" y="37030"/>
                  </a:cubicBezTo>
                  <a:cubicBezTo>
                    <a:pt x="240185" y="34493"/>
                    <a:pt x="237348" y="32319"/>
                    <a:pt x="233802" y="32319"/>
                  </a:cubicBezTo>
                  <a:cubicBezTo>
                    <a:pt x="229546" y="32319"/>
                    <a:pt x="225644" y="35580"/>
                    <a:pt x="225644" y="39204"/>
                  </a:cubicBezTo>
                  <a:cubicBezTo>
                    <a:pt x="225644" y="44277"/>
                    <a:pt x="228482" y="46451"/>
                    <a:pt x="233802" y="46451"/>
                  </a:cubicBezTo>
                  <a:cubicBezTo>
                    <a:pt x="243732" y="46451"/>
                    <a:pt x="250471" y="52611"/>
                    <a:pt x="250471" y="62033"/>
                  </a:cubicBezTo>
                  <a:cubicBezTo>
                    <a:pt x="250471" y="69280"/>
                    <a:pt x="245151" y="75440"/>
                    <a:pt x="238058" y="77252"/>
                  </a:cubicBezTo>
                  <a:lnTo>
                    <a:pt x="238058" y="79426"/>
                  </a:lnTo>
                  <a:cubicBezTo>
                    <a:pt x="238058" y="81963"/>
                    <a:pt x="236284" y="83775"/>
                    <a:pt x="233802" y="83775"/>
                  </a:cubicBezTo>
                  <a:cubicBezTo>
                    <a:pt x="231319" y="83775"/>
                    <a:pt x="229546" y="81963"/>
                    <a:pt x="229546" y="79426"/>
                  </a:cubicBezTo>
                  <a:lnTo>
                    <a:pt x="229546" y="77252"/>
                  </a:lnTo>
                  <a:cubicBezTo>
                    <a:pt x="224580" y="75803"/>
                    <a:pt x="220679" y="72541"/>
                    <a:pt x="218551" y="67830"/>
                  </a:cubicBezTo>
                  <a:cubicBezTo>
                    <a:pt x="217487" y="65656"/>
                    <a:pt x="218551" y="63120"/>
                    <a:pt x="220679" y="62033"/>
                  </a:cubicBezTo>
                  <a:cubicBezTo>
                    <a:pt x="223162" y="60946"/>
                    <a:pt x="225644" y="62033"/>
                    <a:pt x="226354" y="64569"/>
                  </a:cubicBezTo>
                  <a:cubicBezTo>
                    <a:pt x="227418" y="67468"/>
                    <a:pt x="230610" y="68918"/>
                    <a:pt x="233802" y="68918"/>
                  </a:cubicBezTo>
                  <a:cubicBezTo>
                    <a:pt x="238412" y="68918"/>
                    <a:pt x="241959" y="66019"/>
                    <a:pt x="241959" y="62033"/>
                  </a:cubicBezTo>
                  <a:cubicBezTo>
                    <a:pt x="241959" y="57322"/>
                    <a:pt x="239121" y="55148"/>
                    <a:pt x="233802" y="55148"/>
                  </a:cubicBezTo>
                  <a:cubicBezTo>
                    <a:pt x="223871" y="55148"/>
                    <a:pt x="217487" y="48988"/>
                    <a:pt x="217487" y="39204"/>
                  </a:cubicBezTo>
                  <a:cubicBezTo>
                    <a:pt x="217487" y="31956"/>
                    <a:pt x="222807" y="26159"/>
                    <a:pt x="229546" y="24347"/>
                  </a:cubicBezTo>
                  <a:lnTo>
                    <a:pt x="229546" y="21810"/>
                  </a:lnTo>
                  <a:cubicBezTo>
                    <a:pt x="229546" y="19274"/>
                    <a:pt x="231319" y="17462"/>
                    <a:pt x="233802" y="17462"/>
                  </a:cubicBezTo>
                  <a:close/>
                  <a:moveTo>
                    <a:pt x="51239" y="17462"/>
                  </a:moveTo>
                  <a:cubicBezTo>
                    <a:pt x="53721" y="17462"/>
                    <a:pt x="55849" y="19274"/>
                    <a:pt x="55849" y="21810"/>
                  </a:cubicBezTo>
                  <a:lnTo>
                    <a:pt x="55849" y="24347"/>
                  </a:lnTo>
                  <a:cubicBezTo>
                    <a:pt x="60814" y="25434"/>
                    <a:pt x="64715" y="29058"/>
                    <a:pt x="66843" y="33768"/>
                  </a:cubicBezTo>
                  <a:cubicBezTo>
                    <a:pt x="67552" y="35580"/>
                    <a:pt x="66489" y="38479"/>
                    <a:pt x="64361" y="39204"/>
                  </a:cubicBezTo>
                  <a:cubicBezTo>
                    <a:pt x="62233" y="40291"/>
                    <a:pt x="59750" y="39204"/>
                    <a:pt x="58686" y="37030"/>
                  </a:cubicBezTo>
                  <a:cubicBezTo>
                    <a:pt x="57977" y="34493"/>
                    <a:pt x="54785" y="32319"/>
                    <a:pt x="51239" y="32319"/>
                  </a:cubicBezTo>
                  <a:cubicBezTo>
                    <a:pt x="46983" y="32319"/>
                    <a:pt x="43436" y="35580"/>
                    <a:pt x="43436" y="39204"/>
                  </a:cubicBezTo>
                  <a:cubicBezTo>
                    <a:pt x="43436" y="44277"/>
                    <a:pt x="46274" y="46451"/>
                    <a:pt x="51239" y="46451"/>
                  </a:cubicBezTo>
                  <a:cubicBezTo>
                    <a:pt x="61523" y="46451"/>
                    <a:pt x="67907" y="52611"/>
                    <a:pt x="67907" y="62033"/>
                  </a:cubicBezTo>
                  <a:cubicBezTo>
                    <a:pt x="67907" y="69280"/>
                    <a:pt x="62587" y="75440"/>
                    <a:pt x="55849" y="77252"/>
                  </a:cubicBezTo>
                  <a:lnTo>
                    <a:pt x="55849" y="79426"/>
                  </a:lnTo>
                  <a:cubicBezTo>
                    <a:pt x="55849" y="81963"/>
                    <a:pt x="53721" y="83775"/>
                    <a:pt x="51239" y="83775"/>
                  </a:cubicBezTo>
                  <a:cubicBezTo>
                    <a:pt x="49111" y="83775"/>
                    <a:pt x="47337" y="81963"/>
                    <a:pt x="47337" y="79426"/>
                  </a:cubicBezTo>
                  <a:lnTo>
                    <a:pt x="47337" y="77252"/>
                  </a:lnTo>
                  <a:cubicBezTo>
                    <a:pt x="42018" y="75803"/>
                    <a:pt x="38117" y="72541"/>
                    <a:pt x="36343" y="67830"/>
                  </a:cubicBezTo>
                  <a:cubicBezTo>
                    <a:pt x="35279" y="65656"/>
                    <a:pt x="36343" y="63120"/>
                    <a:pt x="38471" y="62033"/>
                  </a:cubicBezTo>
                  <a:cubicBezTo>
                    <a:pt x="40599" y="60946"/>
                    <a:pt x="43082" y="62033"/>
                    <a:pt x="43791" y="64569"/>
                  </a:cubicBezTo>
                  <a:cubicBezTo>
                    <a:pt x="45210" y="67468"/>
                    <a:pt x="48047" y="68918"/>
                    <a:pt x="51239" y="68918"/>
                  </a:cubicBezTo>
                  <a:cubicBezTo>
                    <a:pt x="55849" y="68918"/>
                    <a:pt x="59396" y="66019"/>
                    <a:pt x="59396" y="62033"/>
                  </a:cubicBezTo>
                  <a:cubicBezTo>
                    <a:pt x="59396" y="57322"/>
                    <a:pt x="56913" y="55148"/>
                    <a:pt x="51239" y="55148"/>
                  </a:cubicBezTo>
                  <a:cubicBezTo>
                    <a:pt x="41308" y="55148"/>
                    <a:pt x="34925" y="48988"/>
                    <a:pt x="34925" y="39204"/>
                  </a:cubicBezTo>
                  <a:cubicBezTo>
                    <a:pt x="34925" y="31956"/>
                    <a:pt x="40244" y="26159"/>
                    <a:pt x="47337" y="24347"/>
                  </a:cubicBezTo>
                  <a:lnTo>
                    <a:pt x="47337" y="21810"/>
                  </a:lnTo>
                  <a:cubicBezTo>
                    <a:pt x="47337" y="19274"/>
                    <a:pt x="49111" y="17462"/>
                    <a:pt x="51239" y="17462"/>
                  </a:cubicBezTo>
                  <a:close/>
                  <a:moveTo>
                    <a:pt x="233977" y="0"/>
                  </a:moveTo>
                  <a:cubicBezTo>
                    <a:pt x="261579" y="0"/>
                    <a:pt x="283804" y="22503"/>
                    <a:pt x="283804" y="50006"/>
                  </a:cubicBezTo>
                  <a:cubicBezTo>
                    <a:pt x="283804" y="77509"/>
                    <a:pt x="261579" y="99655"/>
                    <a:pt x="233977" y="99655"/>
                  </a:cubicBezTo>
                  <a:cubicBezTo>
                    <a:pt x="231826" y="99655"/>
                    <a:pt x="229675" y="97869"/>
                    <a:pt x="229675" y="95369"/>
                  </a:cubicBezTo>
                  <a:cubicBezTo>
                    <a:pt x="229675" y="93226"/>
                    <a:pt x="231826" y="91440"/>
                    <a:pt x="233977" y="91440"/>
                  </a:cubicBezTo>
                  <a:cubicBezTo>
                    <a:pt x="256919" y="91440"/>
                    <a:pt x="275559" y="72866"/>
                    <a:pt x="275559" y="50006"/>
                  </a:cubicBezTo>
                  <a:cubicBezTo>
                    <a:pt x="275559" y="27146"/>
                    <a:pt x="256919" y="8572"/>
                    <a:pt x="233977" y="8572"/>
                  </a:cubicBezTo>
                  <a:cubicBezTo>
                    <a:pt x="211035" y="8572"/>
                    <a:pt x="192395" y="27146"/>
                    <a:pt x="192395" y="50006"/>
                  </a:cubicBezTo>
                  <a:cubicBezTo>
                    <a:pt x="192395" y="52149"/>
                    <a:pt x="190603" y="54292"/>
                    <a:pt x="188093" y="54292"/>
                  </a:cubicBezTo>
                  <a:cubicBezTo>
                    <a:pt x="185943" y="54292"/>
                    <a:pt x="184150" y="52149"/>
                    <a:pt x="184150" y="50006"/>
                  </a:cubicBezTo>
                  <a:cubicBezTo>
                    <a:pt x="184150" y="22503"/>
                    <a:pt x="206375" y="0"/>
                    <a:pt x="233977" y="0"/>
                  </a:cubicBezTo>
                  <a:close/>
                  <a:moveTo>
                    <a:pt x="49649" y="0"/>
                  </a:moveTo>
                  <a:cubicBezTo>
                    <a:pt x="77152" y="0"/>
                    <a:pt x="99655" y="22503"/>
                    <a:pt x="99655" y="50006"/>
                  </a:cubicBezTo>
                  <a:cubicBezTo>
                    <a:pt x="99655" y="52149"/>
                    <a:pt x="97869" y="54292"/>
                    <a:pt x="95369" y="54292"/>
                  </a:cubicBezTo>
                  <a:cubicBezTo>
                    <a:pt x="92869" y="54292"/>
                    <a:pt x="91083" y="52149"/>
                    <a:pt x="91083" y="50006"/>
                  </a:cubicBezTo>
                  <a:cubicBezTo>
                    <a:pt x="91083" y="27146"/>
                    <a:pt x="72508" y="8572"/>
                    <a:pt x="49649" y="8572"/>
                  </a:cubicBezTo>
                  <a:cubicBezTo>
                    <a:pt x="27146" y="8572"/>
                    <a:pt x="8572" y="27146"/>
                    <a:pt x="8572" y="50006"/>
                  </a:cubicBezTo>
                  <a:cubicBezTo>
                    <a:pt x="8572" y="72866"/>
                    <a:pt x="27146" y="91440"/>
                    <a:pt x="49649" y="91440"/>
                  </a:cubicBezTo>
                  <a:cubicBezTo>
                    <a:pt x="52149" y="91440"/>
                    <a:pt x="54292" y="93226"/>
                    <a:pt x="54292" y="95369"/>
                  </a:cubicBezTo>
                  <a:cubicBezTo>
                    <a:pt x="54292" y="97869"/>
                    <a:pt x="52149" y="99655"/>
                    <a:pt x="49649" y="99655"/>
                  </a:cubicBezTo>
                  <a:cubicBezTo>
                    <a:pt x="22145" y="99655"/>
                    <a:pt x="0" y="77509"/>
                    <a:pt x="0" y="50006"/>
                  </a:cubicBezTo>
                  <a:cubicBezTo>
                    <a:pt x="0" y="22503"/>
                    <a:pt x="22145" y="0"/>
                    <a:pt x="49649"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Roboto Light" panose="02000000000000000000" pitchFamily="2" charset="0"/>
                <a:ea typeface="+mn-ea"/>
                <a:cs typeface="+mn-cs"/>
              </a:endParaRPr>
            </a:p>
          </p:txBody>
        </p:sp>
        <p:sp>
          <p:nvSpPr>
            <p:cNvPr id="45" name="TextBox 44">
              <a:extLst>
                <a:ext uri="{FF2B5EF4-FFF2-40B4-BE49-F238E27FC236}">
                  <a16:creationId xmlns:a16="http://schemas.microsoft.com/office/drawing/2014/main" id="{D3C2C5DF-42CF-4B9A-B0B9-D1D816D970E8}"/>
                </a:ext>
              </a:extLst>
            </p:cNvPr>
            <p:cNvSpPr txBox="1"/>
            <p:nvPr/>
          </p:nvSpPr>
          <p:spPr>
            <a:xfrm>
              <a:off x="19058253" y="7693326"/>
              <a:ext cx="3633048" cy="1046440"/>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swald" panose="02000503000000000000" pitchFamily="2" charset="77"/>
                  <a:ea typeface="League Spartan" charset="0"/>
                  <a:cs typeface="Poppins" pitchFamily="2" charset="77"/>
                </a:rPr>
                <a:t>Poor service delivery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Oswald" panose="02000503000000000000" pitchFamily="2" charset="77"/>
                  <a:ea typeface="League Spartan" charset="0"/>
                  <a:cs typeface="Poppins" pitchFamily="2" charset="77"/>
                </a:rPr>
                <a:t>Development impact </a:t>
              </a:r>
            </a:p>
          </p:txBody>
        </p:sp>
        <p:sp>
          <p:nvSpPr>
            <p:cNvPr id="46" name="Subtitle 2">
              <a:extLst>
                <a:ext uri="{FF2B5EF4-FFF2-40B4-BE49-F238E27FC236}">
                  <a16:creationId xmlns:a16="http://schemas.microsoft.com/office/drawing/2014/main" id="{CCF7071F-549E-41E2-A34D-CF372DCF6544}"/>
                </a:ext>
              </a:extLst>
            </p:cNvPr>
            <p:cNvSpPr txBox="1">
              <a:spLocks/>
            </p:cNvSpPr>
            <p:nvPr/>
          </p:nvSpPr>
          <p:spPr>
            <a:xfrm>
              <a:off x="4527395" y="5753358"/>
              <a:ext cx="2678968" cy="707886"/>
            </a:xfrm>
            <a:prstGeom prst="rect">
              <a:avLst/>
            </a:prstGeom>
          </p:spPr>
          <p:txBody>
            <a:bodyPr vert="horz" wrap="square" lIns="45720" tIns="22860" rIns="45720" bIns="2286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Weak sector dept involvement in IDPs </a:t>
              </a:r>
            </a:p>
          </p:txBody>
        </p:sp>
        <p:sp>
          <p:nvSpPr>
            <p:cNvPr id="47" name="Subtitle 2">
              <a:extLst>
                <a:ext uri="{FF2B5EF4-FFF2-40B4-BE49-F238E27FC236}">
                  <a16:creationId xmlns:a16="http://schemas.microsoft.com/office/drawing/2014/main" id="{8A4B3505-EBE4-402F-8B15-20157F030956}"/>
                </a:ext>
              </a:extLst>
            </p:cNvPr>
            <p:cNvSpPr txBox="1">
              <a:spLocks/>
            </p:cNvSpPr>
            <p:nvPr/>
          </p:nvSpPr>
          <p:spPr>
            <a:xfrm>
              <a:off x="7706681" y="5661024"/>
              <a:ext cx="2678968" cy="800220"/>
            </a:xfrm>
            <a:prstGeom prst="rect">
              <a:avLst/>
            </a:prstGeom>
          </p:spPr>
          <p:txBody>
            <a:bodyPr vert="horz" wrap="square" lIns="45720" tIns="22860" rIns="45720" bIns="2286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No real </a:t>
              </a:r>
              <a:r>
                <a:rPr kumimoji="0" lang="en-US" sz="11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long-term</a:t>
              </a:r>
              <a:endPar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endParaRPr>
            </a:p>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approach</a:t>
              </a:r>
            </a:p>
          </p:txBody>
        </p:sp>
        <p:sp>
          <p:nvSpPr>
            <p:cNvPr id="48" name="Subtitle 2">
              <a:extLst>
                <a:ext uri="{FF2B5EF4-FFF2-40B4-BE49-F238E27FC236}">
                  <a16:creationId xmlns:a16="http://schemas.microsoft.com/office/drawing/2014/main" id="{B4AC1545-2397-42AF-B582-11686DA3A517}"/>
                </a:ext>
              </a:extLst>
            </p:cNvPr>
            <p:cNvSpPr txBox="1">
              <a:spLocks/>
            </p:cNvSpPr>
            <p:nvPr/>
          </p:nvSpPr>
          <p:spPr>
            <a:xfrm>
              <a:off x="11146333" y="6061134"/>
              <a:ext cx="2678968" cy="400110"/>
            </a:xfrm>
            <a:prstGeom prst="rect">
              <a:avLst/>
            </a:prstGeom>
          </p:spPr>
          <p:txBody>
            <a:bodyPr vert="horz" wrap="square" lIns="45720" tIns="22860" rIns="45720" bIns="2286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Poor integration</a:t>
              </a:r>
            </a:p>
          </p:txBody>
        </p:sp>
        <p:sp>
          <p:nvSpPr>
            <p:cNvPr id="49" name="Subtitle 2">
              <a:extLst>
                <a:ext uri="{FF2B5EF4-FFF2-40B4-BE49-F238E27FC236}">
                  <a16:creationId xmlns:a16="http://schemas.microsoft.com/office/drawing/2014/main" id="{5B87E1A6-B5E5-43FE-8544-B219C058FB30}"/>
                </a:ext>
              </a:extLst>
            </p:cNvPr>
            <p:cNvSpPr txBox="1">
              <a:spLocks/>
            </p:cNvSpPr>
            <p:nvPr/>
          </p:nvSpPr>
          <p:spPr>
            <a:xfrm>
              <a:off x="14262479" y="5691802"/>
              <a:ext cx="2678968" cy="769442"/>
            </a:xfrm>
            <a:prstGeom prst="rect">
              <a:avLst/>
            </a:prstGeom>
          </p:spPr>
          <p:txBody>
            <a:bodyPr vert="horz" wrap="square" lIns="45720" tIns="22860" rIns="45720" bIns="2286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Need for shift </a:t>
              </a:r>
            </a:p>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from alignment</a:t>
              </a:r>
            </a:p>
          </p:txBody>
        </p:sp>
        <p:sp>
          <p:nvSpPr>
            <p:cNvPr id="50" name="Subtitle 2">
              <a:extLst>
                <a:ext uri="{FF2B5EF4-FFF2-40B4-BE49-F238E27FC236}">
                  <a16:creationId xmlns:a16="http://schemas.microsoft.com/office/drawing/2014/main" id="{A32856E0-6574-4000-BBA8-2D038367785E}"/>
                </a:ext>
              </a:extLst>
            </p:cNvPr>
            <p:cNvSpPr txBox="1">
              <a:spLocks/>
            </p:cNvSpPr>
            <p:nvPr/>
          </p:nvSpPr>
          <p:spPr>
            <a:xfrm>
              <a:off x="1037311" y="6061134"/>
              <a:ext cx="2678968" cy="400110"/>
            </a:xfrm>
            <a:prstGeom prst="rect">
              <a:avLst/>
            </a:prstGeom>
          </p:spPr>
          <p:txBody>
            <a:bodyPr vert="horz" wrap="square" lIns="45720" tIns="22860" rIns="45720" bIns="2286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Planning &amp; budgeting</a:t>
              </a:r>
            </a:p>
          </p:txBody>
        </p:sp>
        <p:sp>
          <p:nvSpPr>
            <p:cNvPr id="51" name="Subtitle 2">
              <a:extLst>
                <a:ext uri="{FF2B5EF4-FFF2-40B4-BE49-F238E27FC236}">
                  <a16:creationId xmlns:a16="http://schemas.microsoft.com/office/drawing/2014/main" id="{7D99927A-3AE3-4ED7-A22F-B7CC34898521}"/>
                </a:ext>
              </a:extLst>
            </p:cNvPr>
            <p:cNvSpPr txBox="1">
              <a:spLocks/>
            </p:cNvSpPr>
            <p:nvPr/>
          </p:nvSpPr>
          <p:spPr>
            <a:xfrm>
              <a:off x="4435955" y="8550764"/>
              <a:ext cx="2678968" cy="70788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GDS &amp; SDF not having broad buy-in</a:t>
              </a:r>
            </a:p>
          </p:txBody>
        </p:sp>
        <p:sp>
          <p:nvSpPr>
            <p:cNvPr id="52" name="Subtitle 2">
              <a:extLst>
                <a:ext uri="{FF2B5EF4-FFF2-40B4-BE49-F238E27FC236}">
                  <a16:creationId xmlns:a16="http://schemas.microsoft.com/office/drawing/2014/main" id="{5D648E29-0DCB-4936-A646-9A0CA352AD32}"/>
                </a:ext>
              </a:extLst>
            </p:cNvPr>
            <p:cNvSpPr txBox="1">
              <a:spLocks/>
            </p:cNvSpPr>
            <p:nvPr/>
          </p:nvSpPr>
          <p:spPr>
            <a:xfrm>
              <a:off x="7706681" y="8550764"/>
              <a:ext cx="2678968" cy="76944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Limited localisation </a:t>
              </a:r>
            </a:p>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of NDP &amp; MTSF</a:t>
              </a:r>
            </a:p>
          </p:txBody>
        </p:sp>
        <p:sp>
          <p:nvSpPr>
            <p:cNvPr id="53" name="Subtitle 2">
              <a:extLst>
                <a:ext uri="{FF2B5EF4-FFF2-40B4-BE49-F238E27FC236}">
                  <a16:creationId xmlns:a16="http://schemas.microsoft.com/office/drawing/2014/main" id="{21D5BD75-5221-40AD-AAA6-CE191F1A9170}"/>
                </a:ext>
              </a:extLst>
            </p:cNvPr>
            <p:cNvSpPr txBox="1">
              <a:spLocks/>
            </p:cNvSpPr>
            <p:nvPr/>
          </p:nvSpPr>
          <p:spPr>
            <a:xfrm>
              <a:off x="11146333" y="8550764"/>
              <a:ext cx="2678968" cy="70788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No coherent performance mgt</a:t>
              </a:r>
            </a:p>
          </p:txBody>
        </p:sp>
        <p:sp>
          <p:nvSpPr>
            <p:cNvPr id="54" name="Subtitle 2">
              <a:extLst>
                <a:ext uri="{FF2B5EF4-FFF2-40B4-BE49-F238E27FC236}">
                  <a16:creationId xmlns:a16="http://schemas.microsoft.com/office/drawing/2014/main" id="{4837FBA0-A8E1-41F7-B81F-7C7F3045FF97}"/>
                </a:ext>
              </a:extLst>
            </p:cNvPr>
            <p:cNvSpPr txBox="1">
              <a:spLocks/>
            </p:cNvSpPr>
            <p:nvPr/>
          </p:nvSpPr>
          <p:spPr>
            <a:xfrm>
              <a:off x="14399639" y="8550764"/>
              <a:ext cx="2678968" cy="70788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Fragmented plans across govt</a:t>
              </a:r>
            </a:p>
          </p:txBody>
        </p:sp>
        <p:sp>
          <p:nvSpPr>
            <p:cNvPr id="55" name="Subtitle 2">
              <a:extLst>
                <a:ext uri="{FF2B5EF4-FFF2-40B4-BE49-F238E27FC236}">
                  <a16:creationId xmlns:a16="http://schemas.microsoft.com/office/drawing/2014/main" id="{B04AC988-E453-4934-8B00-C6A28E8AC154}"/>
                </a:ext>
              </a:extLst>
            </p:cNvPr>
            <p:cNvSpPr txBox="1">
              <a:spLocks/>
            </p:cNvSpPr>
            <p:nvPr/>
          </p:nvSpPr>
          <p:spPr>
            <a:xfrm>
              <a:off x="1037311" y="8550764"/>
              <a:ext cx="2678968" cy="70788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Roboto Light" panose="02000000000000000000" pitchFamily="2" charset="0"/>
                  <a:ea typeface="Open Sans Light" panose="020B0306030504020204" pitchFamily="34" charset="0"/>
                  <a:cs typeface="Open Sans Light" panose="020B0306030504020204" pitchFamily="34" charset="0"/>
                </a:rPr>
                <a:t>Implementation across govt</a:t>
              </a:r>
            </a:p>
          </p:txBody>
        </p:sp>
      </p:grpSp>
      <p:sp>
        <p:nvSpPr>
          <p:cNvPr id="60" name="TextBox 59">
            <a:extLst>
              <a:ext uri="{FF2B5EF4-FFF2-40B4-BE49-F238E27FC236}">
                <a16:creationId xmlns:a16="http://schemas.microsoft.com/office/drawing/2014/main" id="{EB9D621B-0387-445F-AEBB-5C03A90BEC02}"/>
              </a:ext>
            </a:extLst>
          </p:cNvPr>
          <p:cNvSpPr txBox="1"/>
          <p:nvPr/>
        </p:nvSpPr>
        <p:spPr>
          <a:xfrm>
            <a:off x="1454978" y="1033381"/>
            <a:ext cx="95928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PROBLEMS ARE DDM TRYING TO SOLVE?</a:t>
            </a:r>
            <a:endParaRPr kumimoji="0" lang="en-ZA" sz="2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2984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929980" y="1743184"/>
            <a:ext cx="8266648" cy="4283031"/>
          </a:xfrm>
          <a:prstGeom prst="rect">
            <a:avLst/>
          </a:prstGeom>
        </p:spPr>
        <p:txBody>
          <a:bodyPr vert="horz" lIns="121920" tIns="60960" rIns="121920" bIns="6096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5989" marR="0" lvl="0" indent="-455989" algn="l" defTabSz="457200" rtl="0" eaLnBrk="1" fontAlgn="auto" latinLnBrk="0" hangingPunct="1">
              <a:lnSpc>
                <a:spcPct val="100000"/>
              </a:lnSpc>
              <a:spcBef>
                <a:spcPct val="20000"/>
              </a:spcBef>
              <a:spcAft>
                <a:spcPts val="0"/>
              </a:spcAft>
              <a:buClrTx/>
              <a:buSzTx/>
              <a:buFont typeface="+mj-ea"/>
              <a:buAutoNum type="circleNumDbPlain"/>
              <a:tabLst/>
              <a:defRPr/>
            </a:pP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A  Solve horizontal &amp; vertical </a:t>
            </a:r>
            <a:r>
              <a:rPr kumimoji="0" lang="en-ZA" sz="1800" b="1" i="0" u="none" strike="noStrike" kern="1200" cap="none" spc="0" normalizeH="0" baseline="0" noProof="0" dirty="0">
                <a:ln>
                  <a:noFill/>
                </a:ln>
                <a:solidFill>
                  <a:srgbClr val="034E05"/>
                </a:solidFill>
                <a:effectLst/>
                <a:uLnTx/>
                <a:uFillTx/>
                <a:latin typeface="Arial"/>
                <a:ea typeface="+mn-ea"/>
                <a:cs typeface="+mn-cs"/>
              </a:rPr>
              <a:t>Silos </a:t>
            </a:r>
          </a:p>
          <a:p>
            <a:pPr marL="455989" marR="0" lvl="0" indent="-455989" algn="l" defTabSz="457200" rtl="0" eaLnBrk="1" fontAlgn="auto" latinLnBrk="0" hangingPunct="1">
              <a:lnSpc>
                <a:spcPct val="100000"/>
              </a:lnSpc>
              <a:spcBef>
                <a:spcPct val="20000"/>
              </a:spcBef>
              <a:spcAft>
                <a:spcPts val="0"/>
              </a:spcAft>
              <a:buClrTx/>
              <a:buSzTx/>
              <a:buFont typeface="+mj-ea"/>
              <a:buAutoNum type="circleNumDbPlain"/>
              <a:tabLst/>
              <a:defRPr/>
            </a:pPr>
            <a:r>
              <a:rPr kumimoji="0" lang="en-ZA" sz="1800" b="1" i="0" u="none" strike="noStrike" kern="1200" cap="none" spc="0" normalizeH="0" baseline="0" noProof="0" dirty="0">
                <a:ln>
                  <a:noFill/>
                </a:ln>
                <a:solidFill>
                  <a:srgbClr val="034E05"/>
                </a:solidFill>
                <a:effectLst/>
                <a:uLnTx/>
                <a:uFillTx/>
                <a:latin typeface="Arial"/>
                <a:ea typeface="+mn-ea"/>
                <a:cs typeface="+mn-cs"/>
              </a:rPr>
              <a:t>Narrow distance </a:t>
            </a: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between people and government </a:t>
            </a:r>
          </a:p>
          <a:p>
            <a:pPr marL="455989" marR="0" lvl="0" indent="-455989" algn="l" defTabSz="457200" rtl="0" eaLnBrk="1" fontAlgn="auto" latinLnBrk="0" hangingPunct="1">
              <a:lnSpc>
                <a:spcPct val="100000"/>
              </a:lnSpc>
              <a:spcBef>
                <a:spcPct val="20000"/>
              </a:spcBef>
              <a:spcAft>
                <a:spcPts val="0"/>
              </a:spcAft>
              <a:buClrTx/>
              <a:buSzTx/>
              <a:buFont typeface="+mj-ea"/>
              <a:buAutoNum type="circleNumDbPlain"/>
              <a:tabLst/>
              <a:defRPr/>
            </a:pP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 Deliver </a:t>
            </a:r>
            <a:r>
              <a:rPr kumimoji="0" lang="en-ZA" sz="1800" b="1" i="0" u="none" strike="noStrike" kern="1200" cap="none" spc="0" normalizeH="0" baseline="0" noProof="0" dirty="0">
                <a:ln>
                  <a:noFill/>
                </a:ln>
                <a:solidFill>
                  <a:srgbClr val="034E05"/>
                </a:solidFill>
                <a:effectLst/>
                <a:uLnTx/>
                <a:uFillTx/>
                <a:latin typeface="Arial"/>
                <a:ea typeface="+mn-ea"/>
                <a:cs typeface="+mn-cs"/>
              </a:rPr>
              <a:t>Integrated Services </a:t>
            </a: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and M&amp;E</a:t>
            </a:r>
          </a:p>
          <a:p>
            <a:pPr marL="455989" marR="0" lvl="0" indent="-455989" algn="l" defTabSz="457200" rtl="0" eaLnBrk="1" fontAlgn="auto" latinLnBrk="0" hangingPunct="1">
              <a:lnSpc>
                <a:spcPct val="100000"/>
              </a:lnSpc>
              <a:spcBef>
                <a:spcPct val="20000"/>
              </a:spcBef>
              <a:spcAft>
                <a:spcPts val="0"/>
              </a:spcAft>
              <a:buClrTx/>
              <a:buSzTx/>
              <a:buFont typeface="+mj-ea"/>
              <a:buAutoNum type="circleNumDbPlain"/>
              <a:tabLst/>
              <a:defRPr/>
            </a:pPr>
            <a:r>
              <a:rPr kumimoji="0" lang="en-ZA" sz="1800" b="1" i="0" u="none" strike="noStrike" kern="1200" cap="none" spc="0" normalizeH="0" baseline="0" noProof="0" dirty="0">
                <a:ln>
                  <a:noFill/>
                </a:ln>
                <a:solidFill>
                  <a:srgbClr val="70AD47">
                    <a:lumMod val="50000"/>
                  </a:srgbClr>
                </a:solidFill>
                <a:effectLst/>
                <a:uLnTx/>
                <a:uFillTx/>
                <a:latin typeface="Arial"/>
                <a:ea typeface="+mn-ea"/>
                <a:cs typeface="+mn-cs"/>
              </a:rPr>
              <a:t>Inclusive and gender responsive </a:t>
            </a:r>
            <a:r>
              <a:rPr kumimoji="0" lang="en-ZA" sz="1800" b="0" i="0" u="none" strike="noStrike" kern="1200" cap="none" spc="0" normalizeH="0" baseline="0" noProof="0" dirty="0">
                <a:ln>
                  <a:noFill/>
                </a:ln>
                <a:solidFill>
                  <a:prstClr val="black"/>
                </a:solidFill>
                <a:effectLst/>
                <a:uLnTx/>
                <a:uFillTx/>
                <a:latin typeface="Arial"/>
                <a:ea typeface="+mn-ea"/>
                <a:cs typeface="+mn-cs"/>
              </a:rPr>
              <a:t>budgets and programmes</a:t>
            </a: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 based on people and community needs</a:t>
            </a:r>
          </a:p>
          <a:p>
            <a:pPr marL="455989" marR="0" lvl="0" indent="-455989" algn="l" defTabSz="457200" rtl="0" eaLnBrk="1" fontAlgn="auto" latinLnBrk="0" hangingPunct="1">
              <a:lnSpc>
                <a:spcPct val="100000"/>
              </a:lnSpc>
              <a:spcBef>
                <a:spcPct val="20000"/>
              </a:spcBef>
              <a:spcAft>
                <a:spcPts val="0"/>
              </a:spcAft>
              <a:buClrTx/>
              <a:buSzTx/>
              <a:buFont typeface="+mj-ea"/>
              <a:buAutoNum type="circleNumDbPlain"/>
              <a:tabLst/>
              <a:defRPr/>
            </a:pP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 </a:t>
            </a:r>
            <a:r>
              <a:rPr kumimoji="0" lang="en-ZA" sz="1800" b="1" i="0" u="none" strike="noStrike" kern="1200" cap="none" spc="0" normalizeH="0" baseline="0" noProof="0" dirty="0">
                <a:ln>
                  <a:noFill/>
                </a:ln>
                <a:solidFill>
                  <a:srgbClr val="70AD47">
                    <a:lumMod val="50000"/>
                  </a:srgbClr>
                </a:solidFill>
                <a:effectLst/>
                <a:uLnTx/>
                <a:uFillTx/>
                <a:latin typeface="Arial"/>
                <a:ea typeface="+mn-ea"/>
                <a:cs typeface="+mn-cs"/>
              </a:rPr>
              <a:t>Youth</a:t>
            </a: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 empowerment </a:t>
            </a:r>
          </a:p>
          <a:p>
            <a:pPr marL="455989" marR="0" lvl="0" indent="-455989" algn="l" defTabSz="457200" rtl="0" eaLnBrk="1" fontAlgn="auto" latinLnBrk="0" hangingPunct="1">
              <a:lnSpc>
                <a:spcPct val="100000"/>
              </a:lnSpc>
              <a:spcBef>
                <a:spcPct val="20000"/>
              </a:spcBef>
              <a:spcAft>
                <a:spcPts val="0"/>
              </a:spcAft>
              <a:buClrTx/>
              <a:buSzTx/>
              <a:buFont typeface="+mj-ea"/>
              <a:buAutoNum type="circleNumDbPlain"/>
              <a:tabLst/>
              <a:defRPr/>
            </a:pP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 Maximising impact</a:t>
            </a:r>
            <a:endParaRPr kumimoji="0" lang="en-ZA" sz="1800" b="1" i="0" u="none" strike="noStrike" kern="1200" cap="none" spc="0" normalizeH="0" baseline="0" noProof="0" dirty="0">
              <a:ln>
                <a:noFill/>
              </a:ln>
              <a:solidFill>
                <a:srgbClr val="034E05"/>
              </a:solidFill>
              <a:effectLst/>
              <a:uLnTx/>
              <a:uFillTx/>
              <a:latin typeface="Arial"/>
              <a:ea typeface="+mn-ea"/>
              <a:cs typeface="+mn-cs"/>
            </a:endParaRPr>
          </a:p>
          <a:p>
            <a:pPr marL="455989" marR="0" lvl="0" indent="-455989" algn="l" defTabSz="457200" rtl="0" eaLnBrk="1" fontAlgn="auto" latinLnBrk="0" hangingPunct="1">
              <a:lnSpc>
                <a:spcPct val="100000"/>
              </a:lnSpc>
              <a:spcBef>
                <a:spcPct val="20000"/>
              </a:spcBef>
              <a:spcAft>
                <a:spcPts val="0"/>
              </a:spcAft>
              <a:buClrTx/>
              <a:buSzTx/>
              <a:buFont typeface="+mj-ea"/>
              <a:buAutoNum type="circleNumDbPlain"/>
              <a:tabLst/>
              <a:defRPr/>
            </a:pP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 Facilitate for </a:t>
            </a:r>
            <a:r>
              <a:rPr kumimoji="0" lang="en-ZA" sz="1800" b="1" i="0" u="none" strike="noStrike" kern="1200" cap="none" spc="0" normalizeH="0" baseline="0" noProof="0" dirty="0">
                <a:ln>
                  <a:noFill/>
                </a:ln>
                <a:solidFill>
                  <a:srgbClr val="034E05"/>
                </a:solidFill>
                <a:effectLst/>
                <a:uLnTx/>
                <a:uFillTx/>
                <a:latin typeface="Arial"/>
                <a:ea typeface="+mn-ea"/>
                <a:cs typeface="+mn-cs"/>
              </a:rPr>
              <a:t>Local Economic Development</a:t>
            </a:r>
          </a:p>
          <a:p>
            <a:pPr marL="455989" marR="0" lvl="0" indent="-455989" algn="l" defTabSz="457200" rtl="0" eaLnBrk="1" fontAlgn="auto" latinLnBrk="0" hangingPunct="1">
              <a:lnSpc>
                <a:spcPct val="100000"/>
              </a:lnSpc>
              <a:spcBef>
                <a:spcPct val="20000"/>
              </a:spcBef>
              <a:spcAft>
                <a:spcPts val="0"/>
              </a:spcAft>
              <a:buClrTx/>
              <a:buSzTx/>
              <a:buFont typeface="+mj-ea"/>
              <a:buAutoNum type="circleNumDbPlain"/>
              <a:tabLst/>
              <a:defRPr/>
            </a:pP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 Sustainable </a:t>
            </a:r>
            <a:r>
              <a:rPr kumimoji="0" lang="en-ZA" sz="1800" b="1" i="0" u="none" strike="noStrike" kern="1200" cap="none" spc="0" normalizeH="0" baseline="0" noProof="0" dirty="0">
                <a:ln>
                  <a:noFill/>
                </a:ln>
                <a:solidFill>
                  <a:srgbClr val="034E05"/>
                </a:solidFill>
                <a:effectLst/>
                <a:uLnTx/>
                <a:uFillTx/>
                <a:latin typeface="Arial"/>
                <a:ea typeface="+mn-ea"/>
                <a:cs typeface="+mn-cs"/>
              </a:rPr>
              <a:t>development</a:t>
            </a: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 accelerate initiates to promote  poverty eradication, employment &amp; equality</a:t>
            </a:r>
          </a:p>
          <a:p>
            <a:pPr marL="455989" marR="0" lvl="0" indent="-455989" algn="l" defTabSz="457200" rtl="0" eaLnBrk="1" fontAlgn="auto" latinLnBrk="0" hangingPunct="1">
              <a:lnSpc>
                <a:spcPct val="100000"/>
              </a:lnSpc>
              <a:spcBef>
                <a:spcPct val="20000"/>
              </a:spcBef>
              <a:spcAft>
                <a:spcPts val="0"/>
              </a:spcAft>
              <a:buClrTx/>
              <a:buSzTx/>
              <a:buFont typeface="+mj-ea"/>
              <a:buAutoNum type="circleNumDbPlain"/>
              <a:tabLst/>
              <a:defRPr/>
            </a:pPr>
            <a:r>
              <a:rPr kumimoji="0" lang="en-ZA" sz="1800" b="0" i="0" u="none" strike="noStrike" kern="1200" cap="none" spc="0" normalizeH="0" baseline="0" noProof="0" dirty="0">
                <a:ln>
                  <a:noFill/>
                </a:ln>
                <a:solidFill>
                  <a:prstClr val="black">
                    <a:lumMod val="85000"/>
                    <a:lumOff val="15000"/>
                  </a:prstClr>
                </a:solidFill>
                <a:effectLst/>
                <a:uLnTx/>
                <a:uFillTx/>
                <a:latin typeface="Arial"/>
                <a:ea typeface="+mn-ea"/>
                <a:cs typeface="+mn-cs"/>
              </a:rPr>
              <a:t>Inculcate </a:t>
            </a:r>
            <a:r>
              <a:rPr kumimoji="0" lang="en-ZA" sz="1800" b="1" i="0" u="none" strike="noStrike" kern="1200" cap="none" spc="0" normalizeH="0" baseline="0" noProof="0" dirty="0">
                <a:ln>
                  <a:noFill/>
                </a:ln>
                <a:solidFill>
                  <a:srgbClr val="034E05"/>
                </a:solidFill>
                <a:effectLst/>
                <a:uLnTx/>
                <a:uFillTx/>
                <a:latin typeface="Arial"/>
                <a:ea typeface="+mn-ea"/>
                <a:cs typeface="+mn-cs"/>
              </a:rPr>
              <a:t>Long Range Planning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4267"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p:txBody>
      </p:sp>
      <p:sp>
        <p:nvSpPr>
          <p:cNvPr id="16" name="Oval 15">
            <a:extLst>
              <a:ext uri="{FF2B5EF4-FFF2-40B4-BE49-F238E27FC236}">
                <a16:creationId xmlns:a16="http://schemas.microsoft.com/office/drawing/2014/main" id="{59211841-F060-1341-B119-4434A523D384}"/>
              </a:ext>
            </a:extLst>
          </p:cNvPr>
          <p:cNvSpPr/>
          <p:nvPr/>
        </p:nvSpPr>
        <p:spPr>
          <a:xfrm>
            <a:off x="844823" y="2555991"/>
            <a:ext cx="1468663" cy="1465012"/>
          </a:xfrm>
          <a:prstGeom prst="ellipse">
            <a:avLst/>
          </a:prstGeom>
          <a:solidFill>
            <a:srgbClr val="034E0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Oval 16">
            <a:extLst>
              <a:ext uri="{FF2B5EF4-FFF2-40B4-BE49-F238E27FC236}">
                <a16:creationId xmlns:a16="http://schemas.microsoft.com/office/drawing/2014/main" id="{6140A649-F870-AE4F-A775-4496D88ED887}"/>
              </a:ext>
            </a:extLst>
          </p:cNvPr>
          <p:cNvSpPr>
            <a:spLocks noChangeAspect="1"/>
          </p:cNvSpPr>
          <p:nvPr/>
        </p:nvSpPr>
        <p:spPr>
          <a:xfrm>
            <a:off x="995372" y="2699292"/>
            <a:ext cx="1185408" cy="1185408"/>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9" name="Picture 18" descr="silos.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8408" y="2714972"/>
            <a:ext cx="998616" cy="998616"/>
          </a:xfrm>
          <a:prstGeom prst="rect">
            <a:avLst/>
          </a:prstGeom>
        </p:spPr>
      </p:pic>
      <p:sp>
        <p:nvSpPr>
          <p:cNvPr id="21" name="TextBox 20">
            <a:extLst>
              <a:ext uri="{FF2B5EF4-FFF2-40B4-BE49-F238E27FC236}">
                <a16:creationId xmlns:a16="http://schemas.microsoft.com/office/drawing/2014/main" id="{7444A157-147C-3140-A38F-35F47042DA4D}"/>
              </a:ext>
            </a:extLst>
          </p:cNvPr>
          <p:cNvSpPr txBox="1"/>
          <p:nvPr/>
        </p:nvSpPr>
        <p:spPr>
          <a:xfrm>
            <a:off x="1347925" y="1138229"/>
            <a:ext cx="8759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OBJECTIVES OF THE DISTRICT DEVELOPMENT MODEL</a:t>
            </a:r>
          </a:p>
        </p:txBody>
      </p:sp>
      <p:cxnSp>
        <p:nvCxnSpPr>
          <p:cNvPr id="22" name="Straight Connector 21">
            <a:extLst>
              <a:ext uri="{FF2B5EF4-FFF2-40B4-BE49-F238E27FC236}">
                <a16:creationId xmlns:a16="http://schemas.microsoft.com/office/drawing/2014/main" id="{879DF67F-68A3-F149-88BB-E98A834B1490}"/>
              </a:ext>
            </a:extLst>
          </p:cNvPr>
          <p:cNvCxnSpPr>
            <a:cxnSpLocks/>
          </p:cNvCxnSpPr>
          <p:nvPr/>
        </p:nvCxnSpPr>
        <p:spPr>
          <a:xfrm>
            <a:off x="2587316" y="1743184"/>
            <a:ext cx="0" cy="4129297"/>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034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7FE745806EF840B3B2D7DB3B8B8A9A" ma:contentTypeVersion="16" ma:contentTypeDescription="Create a new document." ma:contentTypeScope="" ma:versionID="4d7cd9fde1202c1df797a044e85e7a71">
  <xsd:schema xmlns:xsd="http://www.w3.org/2001/XMLSchema" xmlns:xs="http://www.w3.org/2001/XMLSchema" xmlns:p="http://schemas.microsoft.com/office/2006/metadata/properties" xmlns:ns1="http://schemas.microsoft.com/sharepoint/v3" xmlns:ns3="c8c0e7e1-cf1e-4ffe-9405-ee3793888f37" xmlns:ns4="0846b1f7-db59-42d4-a0c1-dcef49842806" targetNamespace="http://schemas.microsoft.com/office/2006/metadata/properties" ma:root="true" ma:fieldsID="90b9270285f181252a6d174b0780fd2c" ns1:_="" ns3:_="" ns4:_="">
    <xsd:import namespace="http://schemas.microsoft.com/sharepoint/v3"/>
    <xsd:import namespace="c8c0e7e1-cf1e-4ffe-9405-ee3793888f37"/>
    <xsd:import namespace="0846b1f7-db59-42d4-a0c1-dcef4984280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1:_ip_UnifiedCompliancePolicyProperties" minOccurs="0"/>
                <xsd:element ref="ns1:_ip_UnifiedCompliancePolicyUIActio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0e7e1-cf1e-4ffe-9405-ee3793888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46b1f7-db59-42d4-a0c1-dcef498428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90BE9-7BF9-473E-908E-0BFF2824AF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c0e7e1-cf1e-4ffe-9405-ee3793888f37"/>
    <ds:schemaRef ds:uri="0846b1f7-db59-42d4-a0c1-dcef49842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448FE9-DB21-4E76-BCB3-1F7DF10FC6E6}">
  <ds:schemaRefs>
    <ds:schemaRef ds:uri="http://purl.org/dc/dcmitype/"/>
    <ds:schemaRef ds:uri="http://schemas.openxmlformats.org/package/2006/metadata/core-properties"/>
    <ds:schemaRef ds:uri="0846b1f7-db59-42d4-a0c1-dcef49842806"/>
    <ds:schemaRef ds:uri="http://schemas.microsoft.com/sharepoint/v3"/>
    <ds:schemaRef ds:uri="http://www.w3.org/XML/1998/namespace"/>
    <ds:schemaRef ds:uri="http://schemas.microsoft.com/office/infopath/2007/PartnerControls"/>
    <ds:schemaRef ds:uri="http://schemas.microsoft.com/office/2006/documentManagement/types"/>
    <ds:schemaRef ds:uri="http://purl.org/dc/elements/1.1/"/>
    <ds:schemaRef ds:uri="c8c0e7e1-cf1e-4ffe-9405-ee3793888f3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40C30D9-E8B9-4BA6-8BD9-2911FC859D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26993</TotalTime>
  <Words>4885</Words>
  <Application>Microsoft Macintosh PowerPoint</Application>
  <PresentationFormat>Widescreen</PresentationFormat>
  <Paragraphs>437</Paragraphs>
  <Slides>52</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52</vt:i4>
      </vt:variant>
    </vt:vector>
  </HeadingPairs>
  <TitlesOfParts>
    <vt:vector size="68" baseType="lpstr">
      <vt:lpstr>Abadi</vt:lpstr>
      <vt:lpstr>Arial</vt:lpstr>
      <vt:lpstr>Arial Body</vt:lpstr>
      <vt:lpstr>Arial Narrow</vt:lpstr>
      <vt:lpstr>Calibri</vt:lpstr>
      <vt:lpstr>Calibri Light</vt:lpstr>
      <vt:lpstr>Georgia</vt:lpstr>
      <vt:lpstr>Oswald</vt:lpstr>
      <vt:lpstr>Roboto Light</vt:lpstr>
      <vt:lpstr>Tahoma</vt:lpstr>
      <vt:lpstr>Verdana</vt:lpstr>
      <vt:lpstr>Wingdings</vt:lpstr>
      <vt:lpstr>Office Theme</vt:lpstr>
      <vt:lpstr>Custom Design</vt:lpstr>
      <vt:lpstr>1_Office Theme</vt:lpstr>
      <vt:lpstr>4_Office Theme</vt:lpstr>
      <vt:lpstr>       DEPARTMENT OF COOPORATIVE GOVERNANCE, URBAN PLANNING AND TRADITIONAL AFFAIRS    COGTA SUPPORT TO GAUTENG MUNICIPAL PUBLIC ACCOUNTS COMMITTEES  30th MAY 2023    </vt:lpstr>
      <vt:lpstr>TABLE OF CONTENTS</vt:lpstr>
      <vt:lpstr>RSA Constitution (1996) &amp; White Paper on Developmental Local Government (1998)</vt:lpstr>
      <vt:lpstr>DEPARTMENTAL MANDATE </vt:lpstr>
      <vt:lpstr>COGTA VISION, MISSION AND OUTCOMES</vt:lpstr>
      <vt:lpstr>PowerPoint Presentation</vt:lpstr>
      <vt:lpstr>PowerPoint Presentation</vt:lpstr>
      <vt:lpstr>PowerPoint Presentation</vt:lpstr>
      <vt:lpstr>PowerPoint Presentation</vt:lpstr>
      <vt:lpstr>CRITICAL FEATURES OF THE DISTRICT DEVELOPMENT MODEL </vt:lpstr>
      <vt:lpstr>DISTRICT DEVELOPMENT MODEL AS A GAME CHANGER </vt:lpstr>
      <vt:lpstr>PowerPoint Presentation</vt:lpstr>
      <vt:lpstr>FOCAL AREAS OF THE DDM ONE PLANS </vt:lpstr>
      <vt:lpstr>PowerPoint Presentation</vt:lpstr>
      <vt:lpstr>KEY ACHIEVEMENTS ON FOCUS AREAS- S139(1)(b)</vt:lpstr>
      <vt:lpstr>KEY ACHIEVEMENTS ON FOCUS AREAS- S139(1)(b)</vt:lpstr>
      <vt:lpstr>KEY ACHIEVEMENTS ON FOCUS AREAS- S139(1)(b)</vt:lpstr>
      <vt:lpstr>KEY ACHIEVEMENTS ON FOCUS AREAS- S139(1)(b)</vt:lpstr>
      <vt:lpstr>PowerPoint Presentation</vt:lpstr>
      <vt:lpstr>BACKGROUND: LEGISLATIVE FRAMEWORK</vt:lpstr>
      <vt:lpstr>LEGISLATIVE BACKGROUND AND ROLE</vt:lpstr>
      <vt:lpstr>BACKGROUND: LEGISLATIVE FRAMEWORK</vt:lpstr>
      <vt:lpstr>OVERVIEW ON THE ESTABLISHMENT OF MPACS</vt:lpstr>
      <vt:lpstr>OVERVIEW ON THE ESTABLISHMENT OF MPACS</vt:lpstr>
      <vt:lpstr>MPAC PROCEDURAL FUNCTIONALITY &amp; 2021/22 OVERSIGHT REPORTS</vt:lpstr>
      <vt:lpstr>PowerPoint Presentation</vt:lpstr>
      <vt:lpstr>UIF&amp;W EXPENDITURE SUPPORT</vt:lpstr>
      <vt:lpstr>PowerPoint Presentation</vt:lpstr>
      <vt:lpstr>SUPPORT TO MUNICIPAL PUBLIC ACCOUNTS COMMITTEES</vt:lpstr>
      <vt:lpstr>SUPPORT TO MUNICIPAL PUBLIC ACCOUNTS COMMITTEES</vt:lpstr>
      <vt:lpstr>PowerPoint Presentation</vt:lpstr>
      <vt:lpstr>OPERATION CLEAN AUDIT SUPPORT</vt:lpstr>
      <vt:lpstr>OPERATION CLEAN AUDIT SUPPORT</vt:lpstr>
      <vt:lpstr>OPERATION CLEAN AUDIT SUPPORT</vt:lpstr>
      <vt:lpstr> THE AREAS OF COOPERATION WITH THE GAUTENG PROVINCIAL TREASURY  </vt:lpstr>
      <vt:lpstr>PowerPoint Presentation</vt:lpstr>
      <vt:lpstr>SUPPORT PROVIDED TO MPACS</vt:lpstr>
      <vt:lpstr>SUPPORT PROVIDED TO MPACS</vt:lpstr>
      <vt:lpstr>CURRENT SUPPORT FOR MPACS (2023/24)</vt:lpstr>
      <vt:lpstr>CURRENT SUPPORT TO MPACS (2023/24)</vt:lpstr>
      <vt:lpstr>CURRENT SUPPORT FOR MPACS (2023/24)</vt:lpstr>
      <vt:lpstr>CURRENT SUPPORT FOR MPACS (2023/24)</vt:lpstr>
      <vt:lpstr>PowerPoint Presentation</vt:lpstr>
      <vt:lpstr>PLANED SUPPORT IN COLLABORATION WITH SALGA </vt:lpstr>
      <vt:lpstr>PLANNED SUPPORT FOR MPACS</vt:lpstr>
      <vt:lpstr>PLANNED SUPPORT FOR MPACS</vt:lpstr>
      <vt:lpstr>PLANNED SUPPORT FOR MPACS</vt:lpstr>
      <vt:lpstr>PowerPoint Presentation</vt:lpstr>
      <vt:lpstr>CHALLENGES OF GAUTENG MPACS</vt:lpstr>
      <vt:lpstr>PowerPoint Presentation</vt:lpstr>
      <vt:lpstr>RECOMMENDATIONS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Darion Barclay</cp:lastModifiedBy>
  <cp:revision>2016</cp:revision>
  <cp:lastPrinted>2021-05-12T12:54:40Z</cp:lastPrinted>
  <dcterms:created xsi:type="dcterms:W3CDTF">2020-04-22T09:10:44Z</dcterms:created>
  <dcterms:modified xsi:type="dcterms:W3CDTF">2023-05-26T18:51:48Z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3f4edd2-7af4-4307-8db5-c0b4d063705f_Enabled">
    <vt:lpwstr>True</vt:lpwstr>
  </property>
  <property fmtid="{D5CDD505-2E9C-101B-9397-08002B2CF9AE}" pid="3" name="MSIP_Label_33f4edd2-7af4-4307-8db5-c0b4d063705f_SiteId">
    <vt:lpwstr>003f7489-c006-4532-90f3-d1feadc0d1af</vt:lpwstr>
  </property>
  <property fmtid="{D5CDD505-2E9C-101B-9397-08002B2CF9AE}" pid="4" name="MSIP_Label_33f4edd2-7af4-4307-8db5-c0b4d063705f_Owner">
    <vt:lpwstr>Lerato.Mulaudzi@gauteng.gov.za</vt:lpwstr>
  </property>
  <property fmtid="{D5CDD505-2E9C-101B-9397-08002B2CF9AE}" pid="5" name="MSIP_Label_33f4edd2-7af4-4307-8db5-c0b4d063705f_SetDate">
    <vt:lpwstr>2021-03-18T14:53:58.4488679Z</vt:lpwstr>
  </property>
  <property fmtid="{D5CDD505-2E9C-101B-9397-08002B2CF9AE}" pid="6" name="MSIP_Label_33f4edd2-7af4-4307-8db5-c0b4d063705f_Name">
    <vt:lpwstr>Public</vt:lpwstr>
  </property>
  <property fmtid="{D5CDD505-2E9C-101B-9397-08002B2CF9AE}" pid="7" name="MSIP_Label_33f4edd2-7af4-4307-8db5-c0b4d063705f_Application">
    <vt:lpwstr>Microsoft Azure Information Protection</vt:lpwstr>
  </property>
  <property fmtid="{D5CDD505-2E9C-101B-9397-08002B2CF9AE}" pid="8" name="MSIP_Label_33f4edd2-7af4-4307-8db5-c0b4d063705f_ActionId">
    <vt:lpwstr>011a5e71-18c5-4fee-bb9a-ec617eed57f3</vt:lpwstr>
  </property>
  <property fmtid="{D5CDD505-2E9C-101B-9397-08002B2CF9AE}" pid="9" name="MSIP_Label_33f4edd2-7af4-4307-8db5-c0b4d063705f_Extended_MSFT_Method">
    <vt:lpwstr>Manual</vt:lpwstr>
  </property>
  <property fmtid="{D5CDD505-2E9C-101B-9397-08002B2CF9AE}" pid="10" name="Sensitivity">
    <vt:lpwstr>Public</vt:lpwstr>
  </property>
  <property fmtid="{D5CDD505-2E9C-101B-9397-08002B2CF9AE}" pid="11" name="ContentTypeId">
    <vt:lpwstr>0x010100C47FE745806EF840B3B2D7DB3B8B8A9A</vt:lpwstr>
  </property>
</Properties>
</file>