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70" r:id="rId3"/>
    <p:sldMasterId id="2147483699" r:id="rId4"/>
    <p:sldMasterId id="2147483712" r:id="rId5"/>
  </p:sldMasterIdLst>
  <p:notesMasterIdLst>
    <p:notesMasterId r:id="rId64"/>
  </p:notesMasterIdLst>
  <p:sldIdLst>
    <p:sldId id="256" r:id="rId6"/>
    <p:sldId id="879" r:id="rId7"/>
    <p:sldId id="2147375120" r:id="rId8"/>
    <p:sldId id="2147375215" r:id="rId9"/>
    <p:sldId id="2147375217" r:id="rId10"/>
    <p:sldId id="2147375121" r:id="rId11"/>
    <p:sldId id="2147374968" r:id="rId12"/>
    <p:sldId id="3529" r:id="rId13"/>
    <p:sldId id="3531" r:id="rId14"/>
    <p:sldId id="2147375152" r:id="rId15"/>
    <p:sldId id="2147375195" r:id="rId16"/>
    <p:sldId id="2147375180" r:id="rId17"/>
    <p:sldId id="2147375123" r:id="rId18"/>
    <p:sldId id="2147375196" r:id="rId19"/>
    <p:sldId id="2147374973" r:id="rId20"/>
    <p:sldId id="2147375197" r:id="rId21"/>
    <p:sldId id="2147375198" r:id="rId22"/>
    <p:sldId id="2147375199" r:id="rId23"/>
    <p:sldId id="2147375202" r:id="rId24"/>
    <p:sldId id="2147375203" r:id="rId25"/>
    <p:sldId id="2147375204" r:id="rId26"/>
    <p:sldId id="2147375200" r:id="rId27"/>
    <p:sldId id="2147375191" r:id="rId28"/>
    <p:sldId id="2147374788" r:id="rId29"/>
    <p:sldId id="2147375206" r:id="rId30"/>
    <p:sldId id="2147375192" r:id="rId31"/>
    <p:sldId id="2147374963" r:id="rId32"/>
    <p:sldId id="2147375201" r:id="rId33"/>
    <p:sldId id="2147375218" r:id="rId34"/>
    <p:sldId id="2147375110" r:id="rId35"/>
    <p:sldId id="2147375209" r:id="rId36"/>
    <p:sldId id="2147375220" r:id="rId37"/>
    <p:sldId id="2147375156" r:id="rId38"/>
    <p:sldId id="2147375117" r:id="rId39"/>
    <p:sldId id="2147375116" r:id="rId40"/>
    <p:sldId id="2147375158" r:id="rId41"/>
    <p:sldId id="2147375157" r:id="rId42"/>
    <p:sldId id="6002" r:id="rId43"/>
    <p:sldId id="2147375221" r:id="rId44"/>
    <p:sldId id="3630" r:id="rId45"/>
    <p:sldId id="2147375222" r:id="rId46"/>
    <p:sldId id="2147375194" r:id="rId47"/>
    <p:sldId id="2147375219" r:id="rId48"/>
    <p:sldId id="2147375131" r:id="rId49"/>
    <p:sldId id="2147375213" r:id="rId50"/>
    <p:sldId id="2147375214" r:id="rId51"/>
    <p:sldId id="2147375124" r:id="rId52"/>
    <p:sldId id="2147375125" r:id="rId53"/>
    <p:sldId id="2147375133" r:id="rId54"/>
    <p:sldId id="2147375130" r:id="rId55"/>
    <p:sldId id="2147375126" r:id="rId56"/>
    <p:sldId id="2147375128" r:id="rId57"/>
    <p:sldId id="2147375127" r:id="rId58"/>
    <p:sldId id="2147375132" r:id="rId59"/>
    <p:sldId id="2147375129" r:id="rId60"/>
    <p:sldId id="2147375223" r:id="rId61"/>
    <p:sldId id="2147375118" r:id="rId62"/>
    <p:sldId id="26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E3D188-33EE-4CDE-A0F0-46BCBEB33C04}">
          <p14:sldIdLst>
            <p14:sldId id="256"/>
            <p14:sldId id="879"/>
            <p14:sldId id="2147375120"/>
            <p14:sldId id="2147375215"/>
            <p14:sldId id="2147375217"/>
            <p14:sldId id="2147375121"/>
            <p14:sldId id="2147374968"/>
            <p14:sldId id="3529"/>
            <p14:sldId id="3531"/>
            <p14:sldId id="2147375152"/>
            <p14:sldId id="2147375195"/>
            <p14:sldId id="2147375180"/>
            <p14:sldId id="2147375123"/>
            <p14:sldId id="2147375196"/>
            <p14:sldId id="2147374973"/>
            <p14:sldId id="2147375197"/>
            <p14:sldId id="2147375198"/>
            <p14:sldId id="2147375199"/>
            <p14:sldId id="2147375202"/>
            <p14:sldId id="2147375203"/>
            <p14:sldId id="2147375204"/>
            <p14:sldId id="2147375200"/>
            <p14:sldId id="2147375191"/>
            <p14:sldId id="2147374788"/>
            <p14:sldId id="2147375206"/>
            <p14:sldId id="2147375192"/>
            <p14:sldId id="2147374963"/>
            <p14:sldId id="2147375201"/>
            <p14:sldId id="2147375218"/>
            <p14:sldId id="2147375110"/>
            <p14:sldId id="2147375209"/>
            <p14:sldId id="2147375220"/>
            <p14:sldId id="2147375156"/>
            <p14:sldId id="2147375117"/>
            <p14:sldId id="2147375116"/>
            <p14:sldId id="2147375158"/>
            <p14:sldId id="2147375157"/>
            <p14:sldId id="6002"/>
            <p14:sldId id="2147375221"/>
            <p14:sldId id="3630"/>
            <p14:sldId id="2147375222"/>
            <p14:sldId id="2147375194"/>
            <p14:sldId id="2147375219"/>
            <p14:sldId id="2147375131"/>
            <p14:sldId id="2147375213"/>
            <p14:sldId id="2147375214"/>
            <p14:sldId id="2147375124"/>
            <p14:sldId id="2147375125"/>
            <p14:sldId id="2147375133"/>
            <p14:sldId id="2147375130"/>
            <p14:sldId id="2147375126"/>
            <p14:sldId id="2147375128"/>
            <p14:sldId id="2147375127"/>
            <p14:sldId id="2147375132"/>
            <p14:sldId id="2147375129"/>
            <p14:sldId id="2147375223"/>
            <p14:sldId id="2147375118"/>
            <p14:sldId id="264"/>
          </p14:sldIdLst>
        </p14:section>
      </p14:sectionLst>
    </p:ext>
    <p:ext uri="{EFAFB233-063F-42B5-8137-9DF3F51BA10A}">
      <p15:sldGuideLst xmlns:p15="http://schemas.microsoft.com/office/powerpoint/2012/main">
        <p15:guide id="2" pos="4067" userDrawn="1">
          <p15:clr>
            <a:srgbClr val="A4A3A4"/>
          </p15:clr>
        </p15:guide>
        <p15:guide id="3" pos="5450" userDrawn="1">
          <p15:clr>
            <a:srgbClr val="A4A3A4"/>
          </p15:clr>
        </p15:guide>
        <p15:guide id="4" pos="7514" userDrawn="1">
          <p15:clr>
            <a:srgbClr val="A4A3A4"/>
          </p15:clr>
        </p15:guide>
        <p15:guide id="5" orient="horz" pos="2296" userDrawn="1">
          <p15:clr>
            <a:srgbClr val="A4A3A4"/>
          </p15:clr>
        </p15:guide>
        <p15:guide id="6" pos="4112" userDrawn="1">
          <p15:clr>
            <a:srgbClr val="A4A3A4"/>
          </p15:clr>
        </p15:guide>
        <p15:guide id="7" orient="horz" pos="127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thogwa, Mkateko (GPDPR)" initials="RM(" lastIdx="2" clrIdx="0">
    <p:extLst>
      <p:ext uri="{19B8F6BF-5375-455C-9EA6-DF929625EA0E}">
        <p15:presenceInfo xmlns:p15="http://schemas.microsoft.com/office/powerpoint/2012/main" userId="S::Mkateko.Rathogwa@gauteng.gov.za::0dc01582-3b0c-4eb0-910c-faef6b590f62" providerId="AD"/>
      </p:ext>
    </p:extLst>
  </p:cmAuthor>
  <p:cmAuthor id="2" name="Potgieter,Inge (GPDPR)" initials="P(" lastIdx="6" clrIdx="1">
    <p:extLst>
      <p:ext uri="{19B8F6BF-5375-455C-9EA6-DF929625EA0E}">
        <p15:presenceInfo xmlns:p15="http://schemas.microsoft.com/office/powerpoint/2012/main" userId="S-1-5-21-3549663268-1688487351-803038336-17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A0"/>
    <a:srgbClr val="C0504D"/>
    <a:srgbClr val="80AED0"/>
    <a:srgbClr val="7FBBB4"/>
    <a:srgbClr val="D67D6F"/>
    <a:srgbClr val="FF2F92"/>
    <a:srgbClr val="8FD1C6"/>
    <a:srgbClr val="7EB9B1"/>
    <a:srgbClr val="FDFCB2"/>
    <a:srgbClr val="BCB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9FD81-CAAE-4D3F-90FE-482E124A6D73}" v="1" dt="2023-01-16T14:42:26.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5" autoAdjust="0"/>
    <p:restoredTop sz="85658" autoAdjust="0"/>
  </p:normalViewPr>
  <p:slideViewPr>
    <p:cSldViewPr snapToGrid="0" snapToObjects="1" showGuides="1">
      <p:cViewPr varScale="1">
        <p:scale>
          <a:sx n="52" d="100"/>
          <a:sy n="52" d="100"/>
        </p:scale>
        <p:origin x="370" y="41"/>
      </p:cViewPr>
      <p:guideLst>
        <p:guide pos="4067"/>
        <p:guide pos="5450"/>
        <p:guide pos="7514"/>
        <p:guide orient="horz" pos="2296"/>
        <p:guide pos="4112"/>
        <p:guide orient="horz" pos="1275"/>
      </p:guideLst>
    </p:cSldViewPr>
  </p:slideViewPr>
  <p:outlineViewPr>
    <p:cViewPr>
      <p:scale>
        <a:sx n="33" d="100"/>
        <a:sy n="33" d="100"/>
      </p:scale>
      <p:origin x="0" y="-1016"/>
    </p:cViewPr>
  </p:outlineViewPr>
  <p:notesTextViewPr>
    <p:cViewPr>
      <p:scale>
        <a:sx n="1" d="1"/>
        <a:sy n="1" d="1"/>
      </p:scale>
      <p:origin x="0" y="0"/>
    </p:cViewPr>
  </p:notesTextViewPr>
  <p:sorterViewPr>
    <p:cViewPr>
      <p:scale>
        <a:sx n="45" d="100"/>
        <a:sy n="45" d="100"/>
      </p:scale>
      <p:origin x="0" y="0"/>
    </p:cViewPr>
  </p:sorterViewPr>
  <p:notesViewPr>
    <p:cSldViewPr snapToGrid="0" snapToObjects="1" showGuides="1">
      <p:cViewPr varScale="1">
        <p:scale>
          <a:sx n="81" d="100"/>
          <a:sy n="81" d="100"/>
        </p:scale>
        <p:origin x="338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okangvumbukani-lepolisa\Documents\Projects-GDED\2022-23\Adhoc\OoP%20requests\Q2%20own%20business.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latin typeface="Verdana" panose="020B0604030504040204" pitchFamily="34" charset="0"/>
                <a:ea typeface="Verdana" panose="020B0604030504040204" pitchFamily="34" charset="0"/>
                <a:cs typeface="Verdana" panose="020B0604030504040204" pitchFamily="34" charset="0"/>
              </a:rPr>
              <a:t>Gauteng Youth Demographics,</a:t>
            </a:r>
            <a:r>
              <a:rPr lang="en-GB" b="1" baseline="0" dirty="0">
                <a:latin typeface="Verdana" panose="020B0604030504040204" pitchFamily="34" charset="0"/>
                <a:ea typeface="Verdana" panose="020B0604030504040204" pitchFamily="34" charset="0"/>
                <a:cs typeface="Verdana" panose="020B0604030504040204" pitchFamily="34" charset="0"/>
              </a:rPr>
              <a:t> 2021</a:t>
            </a:r>
            <a:endParaRPr lang="en-GB" b="1" dirty="0">
              <a:latin typeface="Verdana" panose="020B0604030504040204" pitchFamily="34" charset="0"/>
              <a:ea typeface="Verdana" panose="020B0604030504040204" pitchFamily="34" charset="0"/>
              <a:cs typeface="Verdana" panose="020B0604030504040204" pitchFamily="34" charset="0"/>
            </a:endParaRP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976103880587231E-2"/>
          <c:y val="3.6022356552310654E-2"/>
          <c:w val="0.9140411654574162"/>
          <c:h val="0.83510908108481186"/>
        </c:manualLayout>
      </c:layout>
      <c:barChart>
        <c:barDir val="col"/>
        <c:grouping val="clustered"/>
        <c:varyColors val="0"/>
        <c:ser>
          <c:idx val="0"/>
          <c:order val="0"/>
          <c:tx>
            <c:strRef>
              <c:f>Sheet1!$C$7</c:f>
              <c:strCache>
                <c:ptCount val="1"/>
                <c:pt idx="0">
                  <c:v>Males </c:v>
                </c:pt>
              </c:strCache>
            </c:strRef>
          </c:tx>
          <c:spPr>
            <a:solidFill>
              <a:srgbClr val="5F6E78"/>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Sheet1!$B$8:$B$11</c:f>
              <c:strCache>
                <c:ptCount val="4"/>
                <c:pt idx="0">
                  <c:v>15-19 </c:v>
                </c:pt>
                <c:pt idx="1">
                  <c:v>20-24</c:v>
                </c:pt>
                <c:pt idx="2">
                  <c:v>25-29</c:v>
                </c:pt>
                <c:pt idx="3">
                  <c:v>30-34</c:v>
                </c:pt>
              </c:strCache>
            </c:strRef>
          </c:cat>
          <c:val>
            <c:numRef>
              <c:f>Sheet1!$C$8:$C$11</c:f>
              <c:numCache>
                <c:formatCode>General</c:formatCode>
                <c:ptCount val="4"/>
                <c:pt idx="0">
                  <c:v>534347</c:v>
                </c:pt>
                <c:pt idx="1">
                  <c:v>677086</c:v>
                </c:pt>
                <c:pt idx="2">
                  <c:v>827240</c:v>
                </c:pt>
                <c:pt idx="3">
                  <c:v>874911</c:v>
                </c:pt>
              </c:numCache>
            </c:numRef>
          </c:val>
          <c:extLst>
            <c:ext xmlns:c16="http://schemas.microsoft.com/office/drawing/2014/chart" uri="{C3380CC4-5D6E-409C-BE32-E72D297353CC}">
              <c16:uniqueId val="{00000000-EFE7-994F-A1B6-66E915303B21}"/>
            </c:ext>
          </c:extLst>
        </c:ser>
        <c:ser>
          <c:idx val="1"/>
          <c:order val="1"/>
          <c:tx>
            <c:strRef>
              <c:f>Sheet1!$D$7</c:f>
              <c:strCache>
                <c:ptCount val="1"/>
                <c:pt idx="0">
                  <c:v>Females</c:v>
                </c:pt>
              </c:strCache>
            </c:strRef>
          </c:tx>
          <c:spPr>
            <a:solidFill>
              <a:srgbClr val="73D4C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Sheet1!$B$8:$B$11</c:f>
              <c:strCache>
                <c:ptCount val="4"/>
                <c:pt idx="0">
                  <c:v>15-19 </c:v>
                </c:pt>
                <c:pt idx="1">
                  <c:v>20-24</c:v>
                </c:pt>
                <c:pt idx="2">
                  <c:v>25-29</c:v>
                </c:pt>
                <c:pt idx="3">
                  <c:v>30-34</c:v>
                </c:pt>
              </c:strCache>
            </c:strRef>
          </c:cat>
          <c:val>
            <c:numRef>
              <c:f>Sheet1!$D$8:$D$11</c:f>
              <c:numCache>
                <c:formatCode>General</c:formatCode>
                <c:ptCount val="4"/>
                <c:pt idx="0">
                  <c:v>542072</c:v>
                </c:pt>
                <c:pt idx="1">
                  <c:v>672225</c:v>
                </c:pt>
                <c:pt idx="2">
                  <c:v>841564</c:v>
                </c:pt>
                <c:pt idx="3">
                  <c:v>854935</c:v>
                </c:pt>
              </c:numCache>
            </c:numRef>
          </c:val>
          <c:extLst>
            <c:ext xmlns:c16="http://schemas.microsoft.com/office/drawing/2014/chart" uri="{C3380CC4-5D6E-409C-BE32-E72D297353CC}">
              <c16:uniqueId val="{00000001-EFE7-994F-A1B6-66E915303B21}"/>
            </c:ext>
          </c:extLst>
        </c:ser>
        <c:dLbls>
          <c:dLblPos val="inEnd"/>
          <c:showLegendKey val="0"/>
          <c:showVal val="1"/>
          <c:showCatName val="0"/>
          <c:showSerName val="0"/>
          <c:showPercent val="0"/>
          <c:showBubbleSize val="0"/>
        </c:dLbls>
        <c:gapWidth val="106"/>
        <c:overlap val="-15"/>
        <c:axId val="880949935"/>
        <c:axId val="1283535727"/>
      </c:barChart>
      <c:catAx>
        <c:axId val="8809499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535727"/>
        <c:crosses val="autoZero"/>
        <c:auto val="1"/>
        <c:lblAlgn val="ctr"/>
        <c:lblOffset val="100"/>
        <c:noMultiLvlLbl val="0"/>
      </c:catAx>
      <c:valAx>
        <c:axId val="1283535727"/>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949935"/>
        <c:crosses val="autoZero"/>
        <c:crossBetween val="between"/>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GB" sz="1100" b="1"/>
              <a:t>Gauteng youth business ownership - (Q2 &amp; Q3:2022)</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Comparison!$H$33</c:f>
              <c:strCache>
                <c:ptCount val="1"/>
                <c:pt idx="0">
                  <c:v>15-24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Comparison!$I$32:$J$32</c:f>
              <c:strCache>
                <c:ptCount val="2"/>
                <c:pt idx="0">
                  <c:v>Q2 business ownership</c:v>
                </c:pt>
                <c:pt idx="1">
                  <c:v>Q3 business ownership</c:v>
                </c:pt>
              </c:strCache>
            </c:strRef>
          </c:cat>
          <c:val>
            <c:numRef>
              <c:f>Comparison!$I$33:$J$33</c:f>
              <c:numCache>
                <c:formatCode>General</c:formatCode>
                <c:ptCount val="2"/>
                <c:pt idx="0">
                  <c:v>37375.4</c:v>
                </c:pt>
                <c:pt idx="1">
                  <c:v>37725.699999999997</c:v>
                </c:pt>
              </c:numCache>
            </c:numRef>
          </c:val>
          <c:extLst>
            <c:ext xmlns:c16="http://schemas.microsoft.com/office/drawing/2014/chart" uri="{C3380CC4-5D6E-409C-BE32-E72D297353CC}">
              <c16:uniqueId val="{00000000-F032-9D48-BFBA-34A70CC425E9}"/>
            </c:ext>
          </c:extLst>
        </c:ser>
        <c:ser>
          <c:idx val="1"/>
          <c:order val="1"/>
          <c:tx>
            <c:strRef>
              <c:f>Comparison!$H$34</c:f>
              <c:strCache>
                <c:ptCount val="1"/>
                <c:pt idx="0">
                  <c:v>25-34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Comparison!$I$32:$J$32</c:f>
              <c:strCache>
                <c:ptCount val="2"/>
                <c:pt idx="0">
                  <c:v>Q2 business ownership</c:v>
                </c:pt>
                <c:pt idx="1">
                  <c:v>Q3 business ownership</c:v>
                </c:pt>
              </c:strCache>
            </c:strRef>
          </c:cat>
          <c:val>
            <c:numRef>
              <c:f>Comparison!$I$34:$J$34</c:f>
              <c:numCache>
                <c:formatCode>General</c:formatCode>
                <c:ptCount val="2"/>
                <c:pt idx="0">
                  <c:v>189497.09999999998</c:v>
                </c:pt>
                <c:pt idx="1">
                  <c:v>186715.5</c:v>
                </c:pt>
              </c:numCache>
            </c:numRef>
          </c:val>
          <c:extLst>
            <c:ext xmlns:c16="http://schemas.microsoft.com/office/drawing/2014/chart" uri="{C3380CC4-5D6E-409C-BE32-E72D297353CC}">
              <c16:uniqueId val="{00000001-F032-9D48-BFBA-34A70CC425E9}"/>
            </c:ext>
          </c:extLst>
        </c:ser>
        <c:dLbls>
          <c:showLegendKey val="0"/>
          <c:showVal val="0"/>
          <c:showCatName val="0"/>
          <c:showSerName val="0"/>
          <c:showPercent val="0"/>
          <c:showBubbleSize val="0"/>
        </c:dLbls>
        <c:gapWidth val="219"/>
        <c:overlap val="-27"/>
        <c:axId val="1299285120"/>
        <c:axId val="1299282096"/>
      </c:barChart>
      <c:catAx>
        <c:axId val="12992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282096"/>
        <c:crosses val="autoZero"/>
        <c:auto val="1"/>
        <c:lblAlgn val="ctr"/>
        <c:lblOffset val="100"/>
        <c:noMultiLvlLbl val="0"/>
      </c:catAx>
      <c:valAx>
        <c:axId val="1299282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28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A66D6-0FCD-8347-BAAE-E2D08C3CDAE3}"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GB"/>
        </a:p>
      </dgm:t>
    </dgm:pt>
    <dgm:pt modelId="{FADF969C-18B0-2346-9150-322EEDFDB09B}">
      <dgm:prSet custT="1"/>
      <dgm:spPr/>
      <dgm:t>
        <a:bodyPr/>
        <a:lstStyle/>
        <a:p>
          <a:r>
            <a:rPr lang="en-ZA" sz="1600" b="1" dirty="0">
              <a:solidFill>
                <a:schemeClr val="tx1">
                  <a:lumMod val="85000"/>
                  <a:lumOff val="15000"/>
                </a:schemeClr>
              </a:solidFill>
            </a:rPr>
            <a:t>Strategic pillar: One:</a:t>
          </a:r>
        </a:p>
        <a:p>
          <a:r>
            <a:rPr lang="en-ZA" sz="1600" b="1" dirty="0">
              <a:solidFill>
                <a:schemeClr val="tx1">
                  <a:lumMod val="85000"/>
                  <a:lumOff val="15000"/>
                </a:schemeClr>
              </a:solidFill>
            </a:rPr>
            <a:t>Quality education, skills and second chances</a:t>
          </a:r>
        </a:p>
      </dgm:t>
    </dgm:pt>
    <dgm:pt modelId="{0FDB2E4C-172F-2944-B11B-A4CE06D27F95}" type="parTrans" cxnId="{CBB2A3BF-5907-6D45-91E0-8EAED54332E3}">
      <dgm:prSet/>
      <dgm:spPr/>
      <dgm:t>
        <a:bodyPr/>
        <a:lstStyle/>
        <a:p>
          <a:endParaRPr lang="en-GB" sz="1600"/>
        </a:p>
      </dgm:t>
    </dgm:pt>
    <dgm:pt modelId="{FF305594-C9F3-014A-BA56-059FDEE29458}" type="sibTrans" cxnId="{CBB2A3BF-5907-6D45-91E0-8EAED54332E3}">
      <dgm:prSet/>
      <dgm:spPr/>
      <dgm:t>
        <a:bodyPr/>
        <a:lstStyle/>
        <a:p>
          <a:endParaRPr lang="en-GB" sz="1600"/>
        </a:p>
      </dgm:t>
    </dgm:pt>
    <dgm:pt modelId="{9C977D89-24EB-DD44-89E7-1E94E6866EAD}">
      <dgm:prSet custT="1"/>
      <dgm:spPr/>
      <dgm:t>
        <a:bodyPr/>
        <a:lstStyle/>
        <a:p>
          <a:r>
            <a:rPr lang="en-ZA" sz="1600" b="1" dirty="0">
              <a:solidFill>
                <a:schemeClr val="tx1">
                  <a:lumMod val="85000"/>
                  <a:lumOff val="15000"/>
                </a:schemeClr>
              </a:solidFill>
            </a:rPr>
            <a:t>Strategic pillar Two: </a:t>
          </a:r>
        </a:p>
        <a:p>
          <a:r>
            <a:rPr lang="en-ZA" sz="1600" b="1" dirty="0">
              <a:solidFill>
                <a:schemeClr val="tx1">
                  <a:lumMod val="85000"/>
                  <a:lumOff val="15000"/>
                </a:schemeClr>
              </a:solidFill>
            </a:rPr>
            <a:t>Economic transformation, entrepreneurship, and job creation</a:t>
          </a:r>
        </a:p>
      </dgm:t>
    </dgm:pt>
    <dgm:pt modelId="{976FB872-36A8-E34B-8BF1-ED20D8B4289A}" type="parTrans" cxnId="{81AA076B-F26C-E54A-A491-ABFC2631A8BA}">
      <dgm:prSet/>
      <dgm:spPr/>
      <dgm:t>
        <a:bodyPr/>
        <a:lstStyle/>
        <a:p>
          <a:endParaRPr lang="en-GB" sz="1600"/>
        </a:p>
      </dgm:t>
    </dgm:pt>
    <dgm:pt modelId="{E849DEDC-9B6B-9A4B-8847-8FA7FB718E78}" type="sibTrans" cxnId="{81AA076B-F26C-E54A-A491-ABFC2631A8BA}">
      <dgm:prSet/>
      <dgm:spPr/>
      <dgm:t>
        <a:bodyPr/>
        <a:lstStyle/>
        <a:p>
          <a:endParaRPr lang="en-GB" sz="1600"/>
        </a:p>
      </dgm:t>
    </dgm:pt>
    <dgm:pt modelId="{7A6981EF-69E4-CB46-A2D6-7939AE6D421B}">
      <dgm:prSet custT="1"/>
      <dgm:spPr/>
      <dgm:t>
        <a:bodyPr/>
        <a:lstStyle/>
        <a:p>
          <a:r>
            <a:rPr lang="en-ZA" sz="1600" b="1" dirty="0">
              <a:solidFill>
                <a:schemeClr val="tx1">
                  <a:lumMod val="85000"/>
                  <a:lumOff val="15000"/>
                </a:schemeClr>
              </a:solidFill>
            </a:rPr>
            <a:t>Strategic Pillar Three: </a:t>
          </a:r>
        </a:p>
        <a:p>
          <a:r>
            <a:rPr lang="en-ZA" sz="1600" b="1" dirty="0">
              <a:solidFill>
                <a:schemeClr val="tx1">
                  <a:lumMod val="85000"/>
                  <a:lumOff val="15000"/>
                </a:schemeClr>
              </a:solidFill>
            </a:rPr>
            <a:t>Physical and mental health promotion including covid-19</a:t>
          </a:r>
        </a:p>
      </dgm:t>
    </dgm:pt>
    <dgm:pt modelId="{61DA91C4-DC32-F540-967D-FF1F1008D7BF}" type="parTrans" cxnId="{04842604-B84C-1842-8FDB-142AF10578EE}">
      <dgm:prSet/>
      <dgm:spPr/>
      <dgm:t>
        <a:bodyPr/>
        <a:lstStyle/>
        <a:p>
          <a:endParaRPr lang="en-GB" sz="1600"/>
        </a:p>
      </dgm:t>
    </dgm:pt>
    <dgm:pt modelId="{16205D04-60A9-6F45-A141-11A7AF9E9BFA}" type="sibTrans" cxnId="{04842604-B84C-1842-8FDB-142AF10578EE}">
      <dgm:prSet/>
      <dgm:spPr/>
      <dgm:t>
        <a:bodyPr/>
        <a:lstStyle/>
        <a:p>
          <a:endParaRPr lang="en-GB" sz="1600"/>
        </a:p>
      </dgm:t>
    </dgm:pt>
    <dgm:pt modelId="{E923009A-10F7-364A-9478-C98729EB9669}">
      <dgm:prSet custT="1"/>
      <dgm:spPr/>
      <dgm:t>
        <a:bodyPr/>
        <a:lstStyle/>
        <a:p>
          <a:r>
            <a:rPr lang="en-ZA" sz="1600" b="1" dirty="0">
              <a:solidFill>
                <a:schemeClr val="tx1">
                  <a:lumMod val="85000"/>
                  <a:lumOff val="15000"/>
                </a:schemeClr>
              </a:solidFill>
            </a:rPr>
            <a:t>Strategic Pillar Four:</a:t>
          </a:r>
        </a:p>
        <a:p>
          <a:r>
            <a:rPr lang="en-ZA" sz="1600" b="1" dirty="0">
              <a:solidFill>
                <a:schemeClr val="tx1">
                  <a:lumMod val="85000"/>
                  <a:lumOff val="15000"/>
                </a:schemeClr>
              </a:solidFill>
            </a:rPr>
            <a:t>Social cohesion and nation-building</a:t>
          </a:r>
        </a:p>
      </dgm:t>
    </dgm:pt>
    <dgm:pt modelId="{6BD07A0E-0EFF-734B-B981-2FC6D36C6EA6}" type="parTrans" cxnId="{A17D4BEA-42B1-4441-85A8-7C1CFE2BDC4C}">
      <dgm:prSet/>
      <dgm:spPr/>
      <dgm:t>
        <a:bodyPr/>
        <a:lstStyle/>
        <a:p>
          <a:endParaRPr lang="en-GB" sz="1600"/>
        </a:p>
      </dgm:t>
    </dgm:pt>
    <dgm:pt modelId="{8E83C83A-2F0D-5642-B3CD-D8BAEE8352BB}" type="sibTrans" cxnId="{A17D4BEA-42B1-4441-85A8-7C1CFE2BDC4C}">
      <dgm:prSet/>
      <dgm:spPr/>
      <dgm:t>
        <a:bodyPr/>
        <a:lstStyle/>
        <a:p>
          <a:endParaRPr lang="en-GB" sz="1600"/>
        </a:p>
      </dgm:t>
    </dgm:pt>
    <dgm:pt modelId="{B96D7749-BA31-B446-8378-F574E98E0D03}">
      <dgm:prSet custT="1"/>
      <dgm:spPr/>
      <dgm:t>
        <a:bodyPr/>
        <a:lstStyle/>
        <a:p>
          <a:r>
            <a:rPr lang="en-ZA" sz="1600" b="1" dirty="0">
              <a:solidFill>
                <a:schemeClr val="tx1">
                  <a:lumMod val="85000"/>
                  <a:lumOff val="15000"/>
                </a:schemeClr>
              </a:solidFill>
            </a:rPr>
            <a:t>Strategic Pillar Five: </a:t>
          </a:r>
        </a:p>
        <a:p>
          <a:r>
            <a:rPr lang="en-ZA" sz="1600" b="1" dirty="0">
              <a:solidFill>
                <a:schemeClr val="tx1">
                  <a:lumMod val="85000"/>
                  <a:lumOff val="15000"/>
                </a:schemeClr>
              </a:solidFill>
            </a:rPr>
            <a:t>Effective and responsive youth development machinery</a:t>
          </a:r>
        </a:p>
      </dgm:t>
    </dgm:pt>
    <dgm:pt modelId="{64FEA88F-2CF9-2C48-B86C-DDF1B5284A56}" type="parTrans" cxnId="{8FA2E463-348A-9940-980C-C2543CBF3B9B}">
      <dgm:prSet/>
      <dgm:spPr/>
      <dgm:t>
        <a:bodyPr/>
        <a:lstStyle/>
        <a:p>
          <a:endParaRPr lang="en-GB" sz="1600"/>
        </a:p>
      </dgm:t>
    </dgm:pt>
    <dgm:pt modelId="{5B1D30FD-9063-7F4A-B023-B225685BDA2C}" type="sibTrans" cxnId="{8FA2E463-348A-9940-980C-C2543CBF3B9B}">
      <dgm:prSet/>
      <dgm:spPr/>
      <dgm:t>
        <a:bodyPr/>
        <a:lstStyle/>
        <a:p>
          <a:endParaRPr lang="en-GB" sz="1600"/>
        </a:p>
      </dgm:t>
    </dgm:pt>
    <dgm:pt modelId="{40A7C76F-CF84-7D41-991A-B986CD9A0EE0}" type="pres">
      <dgm:prSet presAssocID="{20DA66D6-0FCD-8347-BAAE-E2D08C3CDAE3}" presName="Name0" presStyleCnt="0">
        <dgm:presLayoutVars>
          <dgm:dir/>
          <dgm:resizeHandles val="exact"/>
        </dgm:presLayoutVars>
      </dgm:prSet>
      <dgm:spPr/>
    </dgm:pt>
    <dgm:pt modelId="{0A37722D-B117-0D4A-8B1B-18F94466277E}" type="pres">
      <dgm:prSet presAssocID="{FADF969C-18B0-2346-9150-322EEDFDB09B}" presName="node" presStyleLbl="node1" presStyleIdx="0" presStyleCnt="5">
        <dgm:presLayoutVars>
          <dgm:bulletEnabled val="1"/>
        </dgm:presLayoutVars>
      </dgm:prSet>
      <dgm:spPr/>
    </dgm:pt>
    <dgm:pt modelId="{7EA3A670-ECCD-B246-9414-B6D89E545F34}" type="pres">
      <dgm:prSet presAssocID="{FF305594-C9F3-014A-BA56-059FDEE29458}" presName="sibTrans" presStyleCnt="0"/>
      <dgm:spPr/>
    </dgm:pt>
    <dgm:pt modelId="{99B6F3C9-C21F-964A-AFB2-9DA5A058D5D4}" type="pres">
      <dgm:prSet presAssocID="{9C977D89-24EB-DD44-89E7-1E94E6866EAD}" presName="node" presStyleLbl="node1" presStyleIdx="1" presStyleCnt="5">
        <dgm:presLayoutVars>
          <dgm:bulletEnabled val="1"/>
        </dgm:presLayoutVars>
      </dgm:prSet>
      <dgm:spPr/>
    </dgm:pt>
    <dgm:pt modelId="{BF16D787-8443-0047-91FE-B496FA5B4730}" type="pres">
      <dgm:prSet presAssocID="{E849DEDC-9B6B-9A4B-8847-8FA7FB718E78}" presName="sibTrans" presStyleCnt="0"/>
      <dgm:spPr/>
    </dgm:pt>
    <dgm:pt modelId="{3A09A56A-2A74-E143-A838-71E53E447ECC}" type="pres">
      <dgm:prSet presAssocID="{7A6981EF-69E4-CB46-A2D6-7939AE6D421B}" presName="node" presStyleLbl="node1" presStyleIdx="2" presStyleCnt="5">
        <dgm:presLayoutVars>
          <dgm:bulletEnabled val="1"/>
        </dgm:presLayoutVars>
      </dgm:prSet>
      <dgm:spPr/>
    </dgm:pt>
    <dgm:pt modelId="{5918A89D-90C4-5144-A42D-B0AEDE2CB30B}" type="pres">
      <dgm:prSet presAssocID="{16205D04-60A9-6F45-A141-11A7AF9E9BFA}" presName="sibTrans" presStyleCnt="0"/>
      <dgm:spPr/>
    </dgm:pt>
    <dgm:pt modelId="{013033F6-C664-6C4C-ACB8-16E332C2EA89}" type="pres">
      <dgm:prSet presAssocID="{E923009A-10F7-364A-9478-C98729EB9669}" presName="node" presStyleLbl="node1" presStyleIdx="3" presStyleCnt="5">
        <dgm:presLayoutVars>
          <dgm:bulletEnabled val="1"/>
        </dgm:presLayoutVars>
      </dgm:prSet>
      <dgm:spPr/>
    </dgm:pt>
    <dgm:pt modelId="{9F277D4C-D4EB-3F47-ACDB-2DC91BEB9C3E}" type="pres">
      <dgm:prSet presAssocID="{8E83C83A-2F0D-5642-B3CD-D8BAEE8352BB}" presName="sibTrans" presStyleCnt="0"/>
      <dgm:spPr/>
    </dgm:pt>
    <dgm:pt modelId="{CA3B5426-39D1-1D40-A9AB-AEA531B37358}" type="pres">
      <dgm:prSet presAssocID="{B96D7749-BA31-B446-8378-F574E98E0D03}" presName="node" presStyleLbl="node1" presStyleIdx="4" presStyleCnt="5">
        <dgm:presLayoutVars>
          <dgm:bulletEnabled val="1"/>
        </dgm:presLayoutVars>
      </dgm:prSet>
      <dgm:spPr/>
    </dgm:pt>
  </dgm:ptLst>
  <dgm:cxnLst>
    <dgm:cxn modelId="{04842604-B84C-1842-8FDB-142AF10578EE}" srcId="{20DA66D6-0FCD-8347-BAAE-E2D08C3CDAE3}" destId="{7A6981EF-69E4-CB46-A2D6-7939AE6D421B}" srcOrd="2" destOrd="0" parTransId="{61DA91C4-DC32-F540-967D-FF1F1008D7BF}" sibTransId="{16205D04-60A9-6F45-A141-11A7AF9E9BFA}"/>
    <dgm:cxn modelId="{8FA2E463-348A-9940-980C-C2543CBF3B9B}" srcId="{20DA66D6-0FCD-8347-BAAE-E2D08C3CDAE3}" destId="{B96D7749-BA31-B446-8378-F574E98E0D03}" srcOrd="4" destOrd="0" parTransId="{64FEA88F-2CF9-2C48-B86C-DDF1B5284A56}" sibTransId="{5B1D30FD-9063-7F4A-B023-B225685BDA2C}"/>
    <dgm:cxn modelId="{81AA076B-F26C-E54A-A491-ABFC2631A8BA}" srcId="{20DA66D6-0FCD-8347-BAAE-E2D08C3CDAE3}" destId="{9C977D89-24EB-DD44-89E7-1E94E6866EAD}" srcOrd="1" destOrd="0" parTransId="{976FB872-36A8-E34B-8BF1-ED20D8B4289A}" sibTransId="{E849DEDC-9B6B-9A4B-8847-8FA7FB718E78}"/>
    <dgm:cxn modelId="{2B81D252-0C62-F64E-BBBB-33FC651B1CCC}" type="presOf" srcId="{B96D7749-BA31-B446-8378-F574E98E0D03}" destId="{CA3B5426-39D1-1D40-A9AB-AEA531B37358}" srcOrd="0" destOrd="0" presId="urn:microsoft.com/office/officeart/2005/8/layout/hList6"/>
    <dgm:cxn modelId="{ECFA9181-8EDD-9648-90BB-0626F76B75A0}" type="presOf" srcId="{FADF969C-18B0-2346-9150-322EEDFDB09B}" destId="{0A37722D-B117-0D4A-8B1B-18F94466277E}" srcOrd="0" destOrd="0" presId="urn:microsoft.com/office/officeart/2005/8/layout/hList6"/>
    <dgm:cxn modelId="{FF3C1893-9BD3-D041-B9F9-B66C84CD6836}" type="presOf" srcId="{E923009A-10F7-364A-9478-C98729EB9669}" destId="{013033F6-C664-6C4C-ACB8-16E332C2EA89}" srcOrd="0" destOrd="0" presId="urn:microsoft.com/office/officeart/2005/8/layout/hList6"/>
    <dgm:cxn modelId="{CBB2A3BF-5907-6D45-91E0-8EAED54332E3}" srcId="{20DA66D6-0FCD-8347-BAAE-E2D08C3CDAE3}" destId="{FADF969C-18B0-2346-9150-322EEDFDB09B}" srcOrd="0" destOrd="0" parTransId="{0FDB2E4C-172F-2944-B11B-A4CE06D27F95}" sibTransId="{FF305594-C9F3-014A-BA56-059FDEE29458}"/>
    <dgm:cxn modelId="{7AFFF8E3-D235-7D40-8E83-EC8502097E42}" type="presOf" srcId="{20DA66D6-0FCD-8347-BAAE-E2D08C3CDAE3}" destId="{40A7C76F-CF84-7D41-991A-B986CD9A0EE0}" srcOrd="0" destOrd="0" presId="urn:microsoft.com/office/officeart/2005/8/layout/hList6"/>
    <dgm:cxn modelId="{A17D4BEA-42B1-4441-85A8-7C1CFE2BDC4C}" srcId="{20DA66D6-0FCD-8347-BAAE-E2D08C3CDAE3}" destId="{E923009A-10F7-364A-9478-C98729EB9669}" srcOrd="3" destOrd="0" parTransId="{6BD07A0E-0EFF-734B-B981-2FC6D36C6EA6}" sibTransId="{8E83C83A-2F0D-5642-B3CD-D8BAEE8352BB}"/>
    <dgm:cxn modelId="{D45E67F5-6619-EA4C-893A-37A3ED00E167}" type="presOf" srcId="{9C977D89-24EB-DD44-89E7-1E94E6866EAD}" destId="{99B6F3C9-C21F-964A-AFB2-9DA5A058D5D4}" srcOrd="0" destOrd="0" presId="urn:microsoft.com/office/officeart/2005/8/layout/hList6"/>
    <dgm:cxn modelId="{CF1181F7-559D-E744-A05F-A158F0F1575D}" type="presOf" srcId="{7A6981EF-69E4-CB46-A2D6-7939AE6D421B}" destId="{3A09A56A-2A74-E143-A838-71E53E447ECC}" srcOrd="0" destOrd="0" presId="urn:microsoft.com/office/officeart/2005/8/layout/hList6"/>
    <dgm:cxn modelId="{4E5F4BA9-255A-A549-9F07-7EFEDE0CE2F0}" type="presParOf" srcId="{40A7C76F-CF84-7D41-991A-B986CD9A0EE0}" destId="{0A37722D-B117-0D4A-8B1B-18F94466277E}" srcOrd="0" destOrd="0" presId="urn:microsoft.com/office/officeart/2005/8/layout/hList6"/>
    <dgm:cxn modelId="{0FFEECFB-0281-FD42-992B-B4E8AD13E284}" type="presParOf" srcId="{40A7C76F-CF84-7D41-991A-B986CD9A0EE0}" destId="{7EA3A670-ECCD-B246-9414-B6D89E545F34}" srcOrd="1" destOrd="0" presId="urn:microsoft.com/office/officeart/2005/8/layout/hList6"/>
    <dgm:cxn modelId="{000F0D57-7A4A-914F-BAB1-E3944B8E9C05}" type="presParOf" srcId="{40A7C76F-CF84-7D41-991A-B986CD9A0EE0}" destId="{99B6F3C9-C21F-964A-AFB2-9DA5A058D5D4}" srcOrd="2" destOrd="0" presId="urn:microsoft.com/office/officeart/2005/8/layout/hList6"/>
    <dgm:cxn modelId="{D6B05158-23D8-7E44-B94F-58615B043BE6}" type="presParOf" srcId="{40A7C76F-CF84-7D41-991A-B986CD9A0EE0}" destId="{BF16D787-8443-0047-91FE-B496FA5B4730}" srcOrd="3" destOrd="0" presId="urn:microsoft.com/office/officeart/2005/8/layout/hList6"/>
    <dgm:cxn modelId="{4DBB1079-611F-784B-8F65-76826C4A3870}" type="presParOf" srcId="{40A7C76F-CF84-7D41-991A-B986CD9A0EE0}" destId="{3A09A56A-2A74-E143-A838-71E53E447ECC}" srcOrd="4" destOrd="0" presId="urn:microsoft.com/office/officeart/2005/8/layout/hList6"/>
    <dgm:cxn modelId="{3AA046C9-ADAE-BD44-93F4-06DEB237FA99}" type="presParOf" srcId="{40A7C76F-CF84-7D41-991A-B986CD9A0EE0}" destId="{5918A89D-90C4-5144-A42D-B0AEDE2CB30B}" srcOrd="5" destOrd="0" presId="urn:microsoft.com/office/officeart/2005/8/layout/hList6"/>
    <dgm:cxn modelId="{6F4D2C96-5E70-E34A-973A-D57B96AC5D57}" type="presParOf" srcId="{40A7C76F-CF84-7D41-991A-B986CD9A0EE0}" destId="{013033F6-C664-6C4C-ACB8-16E332C2EA89}" srcOrd="6" destOrd="0" presId="urn:microsoft.com/office/officeart/2005/8/layout/hList6"/>
    <dgm:cxn modelId="{EF683D83-CEA8-284B-A279-61617292C8DD}" type="presParOf" srcId="{40A7C76F-CF84-7D41-991A-B986CD9A0EE0}" destId="{9F277D4C-D4EB-3F47-ACDB-2DC91BEB9C3E}" srcOrd="7" destOrd="0" presId="urn:microsoft.com/office/officeart/2005/8/layout/hList6"/>
    <dgm:cxn modelId="{0136B072-0DC8-7247-875B-64454E8DEE46}" type="presParOf" srcId="{40A7C76F-CF84-7D41-991A-B986CD9A0EE0}" destId="{CA3B5426-39D1-1D40-A9AB-AEA531B3735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DC482-ED86-BE42-86CA-C8210B874288}" type="doc">
      <dgm:prSet loTypeId="urn:microsoft.com/office/officeart/2005/8/layout/radial4" loCatId="relationship" qsTypeId="urn:microsoft.com/office/officeart/2005/8/quickstyle/simple2" qsCatId="simple" csTypeId="urn:microsoft.com/office/officeart/2005/8/colors/accent2_1" csCatId="accent2" phldr="1"/>
      <dgm:spPr/>
      <dgm:t>
        <a:bodyPr/>
        <a:lstStyle/>
        <a:p>
          <a:endParaRPr lang="en-US"/>
        </a:p>
      </dgm:t>
    </dgm:pt>
    <dgm:pt modelId="{C031ABEC-2E07-BD4B-9B63-C11A6CF27613}">
      <dgm:prSet phldrT="[Text]" custT="1"/>
      <dgm:spPr>
        <a:solidFill>
          <a:schemeClr val="accent6"/>
        </a:solidFill>
      </dgm:spPr>
      <dgm:t>
        <a:bodyPr/>
        <a:lstStyle/>
        <a:p>
          <a:r>
            <a:rPr lang="en-US" sz="1600" b="1" kern="1200" dirty="0">
              <a:solidFill>
                <a:schemeClr val="tx1"/>
              </a:solidFill>
              <a:latin typeface="Arial"/>
              <a:cs typeface="Arial"/>
            </a:rPr>
            <a:t>Improve living conditions in </a:t>
          </a:r>
          <a:r>
            <a:rPr lang="en-US" sz="1600" b="1" kern="1200" dirty="0">
              <a:solidFill>
                <a:schemeClr val="tx1"/>
              </a:solidFill>
              <a:latin typeface="Arial"/>
              <a:ea typeface="+mn-ea"/>
              <a:cs typeface="+mn-cs"/>
            </a:rPr>
            <a:t>townships, informal settlements, and hostels</a:t>
          </a:r>
        </a:p>
        <a:p>
          <a:r>
            <a:rPr lang="en-US" sz="1600" b="1" kern="1200" dirty="0">
              <a:solidFill>
                <a:schemeClr val="tx1"/>
              </a:solidFill>
              <a:latin typeface="Arial"/>
              <a:ea typeface="+mn-ea"/>
              <a:cs typeface="+mn-cs"/>
            </a:rPr>
            <a:t>TISH</a:t>
          </a:r>
        </a:p>
      </dgm:t>
    </dgm:pt>
    <dgm:pt modelId="{D571250A-1F15-EF49-95BA-CCC5D71DB9C0}" type="parTrans" cxnId="{E69A9587-C82F-4C40-9C64-1D5C42AC0443}">
      <dgm:prSet/>
      <dgm:spPr/>
      <dgm:t>
        <a:bodyPr/>
        <a:lstStyle/>
        <a:p>
          <a:endParaRPr lang="en-US" sz="1400" b="1">
            <a:latin typeface="Arial Narrow" panose="020B0606020202030204" pitchFamily="34" charset="0"/>
          </a:endParaRPr>
        </a:p>
      </dgm:t>
    </dgm:pt>
    <dgm:pt modelId="{5BD2C6D1-1CC6-5347-AA77-E97EB5BF39C2}" type="sibTrans" cxnId="{E69A9587-C82F-4C40-9C64-1D5C42AC0443}">
      <dgm:prSet/>
      <dgm:spPr/>
      <dgm:t>
        <a:bodyPr/>
        <a:lstStyle/>
        <a:p>
          <a:endParaRPr lang="en-US" sz="1400" b="1">
            <a:latin typeface="Arial Narrow" panose="020B0606020202030204" pitchFamily="34" charset="0"/>
          </a:endParaRPr>
        </a:p>
      </dgm:t>
    </dgm:pt>
    <dgm:pt modelId="{754C2548-EBF3-C546-9B66-E3E7A97C591E}">
      <dgm:prSet phldrT="[Text]" custT="1"/>
      <dgm:spPr/>
      <dgm:t>
        <a:bodyPr spcFirstLastPara="0" vert="horz" wrap="square" lIns="22860" tIns="22860" rIns="22860" bIns="22860" numCol="1" spcCol="1270" anchor="ctr" anchorCtr="0"/>
        <a:lstStyle/>
        <a:p>
          <a:pPr marL="0" lvl="0" indent="0" algn="ctr" defTabSz="533400" rtl="0">
            <a:lnSpc>
              <a:spcPct val="90000"/>
            </a:lnSpc>
            <a:spcBef>
              <a:spcPct val="0"/>
            </a:spcBef>
            <a:spcAft>
              <a:spcPct val="35000"/>
            </a:spcAft>
            <a:buNone/>
          </a:pPr>
          <a:r>
            <a:rPr lang="en-US" sz="1400" b="1" kern="1200" dirty="0">
              <a:latin typeface="Arial"/>
              <a:ea typeface="+mn-ea"/>
              <a:cs typeface="+mn-cs"/>
            </a:rPr>
            <a:t>Accelerated Economic recovery </a:t>
          </a:r>
        </a:p>
      </dgm:t>
    </dgm:pt>
    <dgm:pt modelId="{80732BA7-325A-EC43-8541-780F39728920}" type="parTrans" cxnId="{52AB1AD1-86D9-C64D-B6EA-5DD44BF2BCD3}">
      <dgm:prSet/>
      <dgm:spPr/>
      <dgm:t>
        <a:bodyPr/>
        <a:lstStyle/>
        <a:p>
          <a:endParaRPr lang="en-US" sz="1400" b="1">
            <a:latin typeface="Arial Narrow" panose="020B0606020202030204" pitchFamily="34" charset="0"/>
          </a:endParaRPr>
        </a:p>
      </dgm:t>
    </dgm:pt>
    <dgm:pt modelId="{8E35106E-029D-8D41-A7BF-3E6C5471398B}" type="sibTrans" cxnId="{52AB1AD1-86D9-C64D-B6EA-5DD44BF2BCD3}">
      <dgm:prSet/>
      <dgm:spPr/>
      <dgm:t>
        <a:bodyPr/>
        <a:lstStyle/>
        <a:p>
          <a:endParaRPr lang="en-US" sz="1400" b="1">
            <a:latin typeface="Arial Narrow" panose="020B0606020202030204" pitchFamily="34" charset="0"/>
          </a:endParaRPr>
        </a:p>
      </dgm:t>
    </dgm:pt>
    <dgm:pt modelId="{C6105FFE-AD30-FA43-9DC5-976EE5D5BA02}">
      <dgm:prSet phldrT="[Text]" custT="1"/>
      <dgm:spPr/>
      <dgm:t>
        <a:bodyPr/>
        <a:lstStyle/>
        <a:p>
          <a:r>
            <a:rPr lang="en-US" sz="1400" b="1" dirty="0">
              <a:latin typeface="Arial"/>
              <a:cs typeface="Arial"/>
            </a:rPr>
            <a:t>Improve Health and wellness of communities</a:t>
          </a:r>
        </a:p>
      </dgm:t>
    </dgm:pt>
    <dgm:pt modelId="{D0E8E989-EF7C-3146-8ADC-A38B8580A156}" type="parTrans" cxnId="{736DCB03-E240-6B4F-A910-044C8B147464}">
      <dgm:prSet/>
      <dgm:spPr/>
      <dgm:t>
        <a:bodyPr/>
        <a:lstStyle/>
        <a:p>
          <a:endParaRPr lang="en-US" sz="1400" b="1">
            <a:latin typeface="Arial Narrow" panose="020B0606020202030204" pitchFamily="34" charset="0"/>
          </a:endParaRPr>
        </a:p>
      </dgm:t>
    </dgm:pt>
    <dgm:pt modelId="{C202172C-8E9A-4944-983F-F89E5F37521C}" type="sibTrans" cxnId="{736DCB03-E240-6B4F-A910-044C8B147464}">
      <dgm:prSet/>
      <dgm:spPr/>
      <dgm:t>
        <a:bodyPr/>
        <a:lstStyle/>
        <a:p>
          <a:endParaRPr lang="en-US" sz="1400" b="1">
            <a:latin typeface="Arial Narrow" panose="020B0606020202030204" pitchFamily="34" charset="0"/>
          </a:endParaRPr>
        </a:p>
      </dgm:t>
    </dgm:pt>
    <dgm:pt modelId="{80E2913A-83B6-B244-8A5A-20D9F5F0046E}">
      <dgm:prSet phldrT="[Text]" custT="1"/>
      <dgm:spPr/>
      <dgm:t>
        <a:bodyPr/>
        <a:lstStyle/>
        <a:p>
          <a:pPr rtl="0"/>
          <a:r>
            <a:rPr lang="en-US" sz="1400" b="1" dirty="0">
              <a:latin typeface="Arial"/>
              <a:cs typeface="Arial"/>
            </a:rPr>
            <a:t>Strengthen the battle against crime, corruption, vandalism, and lawlessness </a:t>
          </a:r>
        </a:p>
      </dgm:t>
    </dgm:pt>
    <dgm:pt modelId="{195FADA6-267F-B540-ACAD-FD948371B4B3}" type="parTrans" cxnId="{5B6B37FB-96B6-B540-A46E-1AEF0033AF49}">
      <dgm:prSet/>
      <dgm:spPr/>
      <dgm:t>
        <a:bodyPr/>
        <a:lstStyle/>
        <a:p>
          <a:endParaRPr lang="en-US" sz="1400" b="1">
            <a:latin typeface="Arial Narrow" panose="020B0606020202030204" pitchFamily="34" charset="0"/>
          </a:endParaRPr>
        </a:p>
      </dgm:t>
    </dgm:pt>
    <dgm:pt modelId="{C08C2EB9-1C8C-0342-8FD7-B2CBAF2C0CBF}" type="sibTrans" cxnId="{5B6B37FB-96B6-B540-A46E-1AEF0033AF49}">
      <dgm:prSet/>
      <dgm:spPr/>
      <dgm:t>
        <a:bodyPr/>
        <a:lstStyle/>
        <a:p>
          <a:endParaRPr lang="en-US" sz="1400" b="1">
            <a:latin typeface="Arial Narrow" panose="020B0606020202030204" pitchFamily="34" charset="0"/>
          </a:endParaRPr>
        </a:p>
      </dgm:t>
    </dgm:pt>
    <dgm:pt modelId="{5B243906-A565-42FC-A61D-65365F7262CC}">
      <dgm:prSet phldrT="[Text]" custT="1"/>
      <dgm:spPr/>
      <dgm:t>
        <a:bodyPr/>
        <a:lstStyle/>
        <a:p>
          <a:r>
            <a:rPr lang="en-US" sz="1400" b="1" dirty="0">
              <a:latin typeface="Arial"/>
              <a:cs typeface="Arial"/>
            </a:rPr>
            <a:t>Strengthen the capacity of the state to deliver services</a:t>
          </a:r>
        </a:p>
      </dgm:t>
    </dgm:pt>
    <dgm:pt modelId="{C14DD1A4-D4BD-4E68-AF14-F23FFABE0014}" type="parTrans" cxnId="{27C84FB4-5A86-4D23-BEF2-EA24FD37ED18}">
      <dgm:prSet/>
      <dgm:spPr/>
      <dgm:t>
        <a:bodyPr/>
        <a:lstStyle/>
        <a:p>
          <a:endParaRPr lang="en-ZA" sz="1400" b="1">
            <a:latin typeface="Arial Narrow" panose="020B0606020202030204" pitchFamily="34" charset="0"/>
          </a:endParaRPr>
        </a:p>
      </dgm:t>
    </dgm:pt>
    <dgm:pt modelId="{A3823E1B-AF47-4FE0-B767-9A2FE86E3F91}" type="sibTrans" cxnId="{27C84FB4-5A86-4D23-BEF2-EA24FD37ED18}">
      <dgm:prSet/>
      <dgm:spPr/>
      <dgm:t>
        <a:bodyPr/>
        <a:lstStyle/>
        <a:p>
          <a:endParaRPr lang="en-ZA" sz="1400" b="1">
            <a:latin typeface="Arial Narrow" panose="020B0606020202030204" pitchFamily="34" charset="0"/>
          </a:endParaRPr>
        </a:p>
      </dgm:t>
    </dgm:pt>
    <dgm:pt modelId="{41884C5C-2DBA-48D1-920F-ECB81FFAD44C}">
      <dgm:prSet custT="1"/>
      <dgm:spPr/>
      <dgm:t>
        <a:bodyPr spcFirstLastPara="0" vert="horz" wrap="square" lIns="22860" tIns="22860" rIns="22860" bIns="22860" numCol="1" spcCol="1270" anchor="ctr" anchorCtr="0"/>
        <a:lstStyle/>
        <a:p>
          <a:pPr marL="0" lvl="0" indent="0" algn="ctr" defTabSz="533400">
            <a:lnSpc>
              <a:spcPct val="90000"/>
            </a:lnSpc>
            <a:spcBef>
              <a:spcPct val="0"/>
            </a:spcBef>
            <a:spcAft>
              <a:spcPct val="35000"/>
            </a:spcAft>
            <a:buNone/>
          </a:pPr>
          <a:r>
            <a:rPr lang="en-GB" sz="1400" b="1" kern="1200" dirty="0">
              <a:latin typeface="Arial"/>
              <a:ea typeface="+mn-ea"/>
              <a:cs typeface="+mn-cs"/>
            </a:rPr>
            <a:t>Focus on Incomplete Infrastructure </a:t>
          </a:r>
        </a:p>
      </dgm:t>
    </dgm:pt>
    <dgm:pt modelId="{84B7A654-22C8-4C0E-A696-03B360096ADE}" type="parTrans" cxnId="{C3CAB18A-7C84-400A-A860-3565FD993096}">
      <dgm:prSet/>
      <dgm:spPr/>
      <dgm:t>
        <a:bodyPr/>
        <a:lstStyle/>
        <a:p>
          <a:endParaRPr lang="en-GB" sz="1400" b="1"/>
        </a:p>
      </dgm:t>
    </dgm:pt>
    <dgm:pt modelId="{C9DA6F48-49B8-404B-A230-D8EA9FF687D8}" type="sibTrans" cxnId="{C3CAB18A-7C84-400A-A860-3565FD993096}">
      <dgm:prSet/>
      <dgm:spPr/>
      <dgm:t>
        <a:bodyPr/>
        <a:lstStyle/>
        <a:p>
          <a:endParaRPr lang="en-GB" sz="1400" b="1"/>
        </a:p>
      </dgm:t>
    </dgm:pt>
    <dgm:pt modelId="{5FBFD140-FD3B-4DDF-A281-785A230F2066}" type="pres">
      <dgm:prSet presAssocID="{BD5DC482-ED86-BE42-86CA-C8210B874288}" presName="cycle" presStyleCnt="0">
        <dgm:presLayoutVars>
          <dgm:chMax val="1"/>
          <dgm:dir/>
          <dgm:animLvl val="ctr"/>
          <dgm:resizeHandles val="exact"/>
        </dgm:presLayoutVars>
      </dgm:prSet>
      <dgm:spPr/>
    </dgm:pt>
    <dgm:pt modelId="{D74E36FA-3301-497F-A145-07E30E234E1F}" type="pres">
      <dgm:prSet presAssocID="{C031ABEC-2E07-BD4B-9B63-C11A6CF27613}" presName="centerShape" presStyleLbl="node0" presStyleIdx="0" presStyleCnt="1" custScaleX="141685" custScaleY="140746"/>
      <dgm:spPr/>
    </dgm:pt>
    <dgm:pt modelId="{8024A878-514C-461E-BA4A-3B36874CC4D9}" type="pres">
      <dgm:prSet presAssocID="{80732BA7-325A-EC43-8541-780F39728920}" presName="parTrans" presStyleLbl="bgSibTrans2D1" presStyleIdx="0" presStyleCnt="5"/>
      <dgm:spPr/>
    </dgm:pt>
    <dgm:pt modelId="{2DA8357A-2AFD-4E55-B00D-95D43151B7F0}" type="pres">
      <dgm:prSet presAssocID="{754C2548-EBF3-C546-9B66-E3E7A97C591E}" presName="node" presStyleLbl="node1" presStyleIdx="0" presStyleCnt="5" custRadScaleRad="100020">
        <dgm:presLayoutVars>
          <dgm:bulletEnabled val="1"/>
        </dgm:presLayoutVars>
      </dgm:prSet>
      <dgm:spPr>
        <a:xfrm>
          <a:off x="6" y="2744078"/>
          <a:ext cx="1599248" cy="1279398"/>
        </a:xfrm>
        <a:prstGeom prst="roundRect">
          <a:avLst>
            <a:gd name="adj" fmla="val 10000"/>
          </a:avLst>
        </a:prstGeom>
      </dgm:spPr>
    </dgm:pt>
    <dgm:pt modelId="{A6E70901-76B8-4932-83F6-6871F9FAE746}" type="pres">
      <dgm:prSet presAssocID="{D0E8E989-EF7C-3146-8ADC-A38B8580A156}" presName="parTrans" presStyleLbl="bgSibTrans2D1" presStyleIdx="1" presStyleCnt="5"/>
      <dgm:spPr/>
    </dgm:pt>
    <dgm:pt modelId="{A12322E3-5C68-407C-9AF6-6211FDFF7BE2}" type="pres">
      <dgm:prSet presAssocID="{C6105FFE-AD30-FA43-9DC5-976EE5D5BA02}" presName="node" presStyleLbl="node1" presStyleIdx="1" presStyleCnt="5" custRadScaleRad="110908" custRadScaleInc="-1985">
        <dgm:presLayoutVars>
          <dgm:bulletEnabled val="1"/>
        </dgm:presLayoutVars>
      </dgm:prSet>
      <dgm:spPr/>
    </dgm:pt>
    <dgm:pt modelId="{F2CA054F-33C3-4370-8620-FE285E3528E5}" type="pres">
      <dgm:prSet presAssocID="{C14DD1A4-D4BD-4E68-AF14-F23FFABE0014}" presName="parTrans" presStyleLbl="bgSibTrans2D1" presStyleIdx="2" presStyleCnt="5"/>
      <dgm:spPr/>
    </dgm:pt>
    <dgm:pt modelId="{8955FB21-F83C-4FE9-8E03-2D37326A2154}" type="pres">
      <dgm:prSet presAssocID="{5B243906-A565-42FC-A61D-65365F7262CC}" presName="node" presStyleLbl="node1" presStyleIdx="2" presStyleCnt="5" custRadScaleRad="100000" custRadScaleInc="-32">
        <dgm:presLayoutVars>
          <dgm:bulletEnabled val="1"/>
        </dgm:presLayoutVars>
      </dgm:prSet>
      <dgm:spPr/>
    </dgm:pt>
    <dgm:pt modelId="{0556C30A-8573-4B16-B4E0-2DE288328A6F}" type="pres">
      <dgm:prSet presAssocID="{195FADA6-267F-B540-ACAD-FD948371B4B3}" presName="parTrans" presStyleLbl="bgSibTrans2D1" presStyleIdx="3" presStyleCnt="5"/>
      <dgm:spPr/>
    </dgm:pt>
    <dgm:pt modelId="{9139F68A-860C-4F22-B8E6-D19B258C12ED}" type="pres">
      <dgm:prSet presAssocID="{80E2913A-83B6-B244-8A5A-20D9F5F0046E}" presName="node" presStyleLbl="node1" presStyleIdx="3" presStyleCnt="5" custRadScaleRad="110485" custRadScaleInc="-2742">
        <dgm:presLayoutVars>
          <dgm:bulletEnabled val="1"/>
        </dgm:presLayoutVars>
      </dgm:prSet>
      <dgm:spPr/>
    </dgm:pt>
    <dgm:pt modelId="{2487CDBB-EBCB-454F-A064-1D19306AD166}" type="pres">
      <dgm:prSet presAssocID="{84B7A654-22C8-4C0E-A696-03B360096ADE}" presName="parTrans" presStyleLbl="bgSibTrans2D1" presStyleIdx="4" presStyleCnt="5"/>
      <dgm:spPr/>
    </dgm:pt>
    <dgm:pt modelId="{33AA3C8A-5A84-49CE-B253-9D7F6B9FB233}" type="pres">
      <dgm:prSet presAssocID="{41884C5C-2DBA-48D1-920F-ECB81FFAD44C}" presName="node" presStyleLbl="node1" presStyleIdx="4" presStyleCnt="5" custRadScaleRad="99980">
        <dgm:presLayoutVars>
          <dgm:bulletEnabled val="1"/>
        </dgm:presLayoutVars>
      </dgm:prSet>
      <dgm:spPr>
        <a:xfrm>
          <a:off x="4941277" y="2744078"/>
          <a:ext cx="1599248" cy="1279398"/>
        </a:xfrm>
        <a:prstGeom prst="roundRect">
          <a:avLst>
            <a:gd name="adj" fmla="val 10000"/>
          </a:avLst>
        </a:prstGeom>
      </dgm:spPr>
    </dgm:pt>
  </dgm:ptLst>
  <dgm:cxnLst>
    <dgm:cxn modelId="{AEF31E00-1FB3-4A2D-9A1C-8B990A05C9C8}" type="presOf" srcId="{C6105FFE-AD30-FA43-9DC5-976EE5D5BA02}" destId="{A12322E3-5C68-407C-9AF6-6211FDFF7BE2}" srcOrd="0" destOrd="0" presId="urn:microsoft.com/office/officeart/2005/8/layout/radial4"/>
    <dgm:cxn modelId="{B1172B02-15BC-41AA-8673-1C0137ED409C}" type="presOf" srcId="{80E2913A-83B6-B244-8A5A-20D9F5F0046E}" destId="{9139F68A-860C-4F22-B8E6-D19B258C12ED}" srcOrd="0" destOrd="0" presId="urn:microsoft.com/office/officeart/2005/8/layout/radial4"/>
    <dgm:cxn modelId="{736DCB03-E240-6B4F-A910-044C8B147464}" srcId="{C031ABEC-2E07-BD4B-9B63-C11A6CF27613}" destId="{C6105FFE-AD30-FA43-9DC5-976EE5D5BA02}" srcOrd="1" destOrd="0" parTransId="{D0E8E989-EF7C-3146-8ADC-A38B8580A156}" sibTransId="{C202172C-8E9A-4944-983F-F89E5F37521C}"/>
    <dgm:cxn modelId="{E8CCF220-CDBE-4B39-80A3-7737A12CF973}" type="presOf" srcId="{BD5DC482-ED86-BE42-86CA-C8210B874288}" destId="{5FBFD140-FD3B-4DDF-A281-785A230F2066}" srcOrd="0" destOrd="0" presId="urn:microsoft.com/office/officeart/2005/8/layout/radial4"/>
    <dgm:cxn modelId="{BA82542A-9DCB-4458-9177-3DD9BA24993C}" type="presOf" srcId="{80732BA7-325A-EC43-8541-780F39728920}" destId="{8024A878-514C-461E-BA4A-3B36874CC4D9}" srcOrd="0" destOrd="0" presId="urn:microsoft.com/office/officeart/2005/8/layout/radial4"/>
    <dgm:cxn modelId="{9BA8F32A-EAB5-427A-BB10-61BF1A018AB7}" type="presOf" srcId="{D0E8E989-EF7C-3146-8ADC-A38B8580A156}" destId="{A6E70901-76B8-4932-83F6-6871F9FAE746}" srcOrd="0" destOrd="0" presId="urn:microsoft.com/office/officeart/2005/8/layout/radial4"/>
    <dgm:cxn modelId="{E6E93A61-2CD9-40A0-A0F8-A26D17A7FD56}" type="presOf" srcId="{84B7A654-22C8-4C0E-A696-03B360096ADE}" destId="{2487CDBB-EBCB-454F-A064-1D19306AD166}" srcOrd="0" destOrd="0" presId="urn:microsoft.com/office/officeart/2005/8/layout/radial4"/>
    <dgm:cxn modelId="{594C6943-1CF1-48C3-8FB4-58C38DFFD0A3}" type="presOf" srcId="{41884C5C-2DBA-48D1-920F-ECB81FFAD44C}" destId="{33AA3C8A-5A84-49CE-B253-9D7F6B9FB233}" srcOrd="0" destOrd="0" presId="urn:microsoft.com/office/officeart/2005/8/layout/radial4"/>
    <dgm:cxn modelId="{A3C71746-CE29-43C6-A7C6-8C5D261F1641}" type="presOf" srcId="{5B243906-A565-42FC-A61D-65365F7262CC}" destId="{8955FB21-F83C-4FE9-8E03-2D37326A2154}" srcOrd="0" destOrd="0" presId="urn:microsoft.com/office/officeart/2005/8/layout/radial4"/>
    <dgm:cxn modelId="{75B9F747-7638-4C34-AA75-15FA35A5E001}" type="presOf" srcId="{C14DD1A4-D4BD-4E68-AF14-F23FFABE0014}" destId="{F2CA054F-33C3-4370-8620-FE285E3528E5}" srcOrd="0" destOrd="0" presId="urn:microsoft.com/office/officeart/2005/8/layout/radial4"/>
    <dgm:cxn modelId="{E69A9587-C82F-4C40-9C64-1D5C42AC0443}" srcId="{BD5DC482-ED86-BE42-86CA-C8210B874288}" destId="{C031ABEC-2E07-BD4B-9B63-C11A6CF27613}" srcOrd="0" destOrd="0" parTransId="{D571250A-1F15-EF49-95BA-CCC5D71DB9C0}" sibTransId="{5BD2C6D1-1CC6-5347-AA77-E97EB5BF39C2}"/>
    <dgm:cxn modelId="{C3CAB18A-7C84-400A-A860-3565FD993096}" srcId="{C031ABEC-2E07-BD4B-9B63-C11A6CF27613}" destId="{41884C5C-2DBA-48D1-920F-ECB81FFAD44C}" srcOrd="4" destOrd="0" parTransId="{84B7A654-22C8-4C0E-A696-03B360096ADE}" sibTransId="{C9DA6F48-49B8-404B-A230-D8EA9FF687D8}"/>
    <dgm:cxn modelId="{27C84FB4-5A86-4D23-BEF2-EA24FD37ED18}" srcId="{C031ABEC-2E07-BD4B-9B63-C11A6CF27613}" destId="{5B243906-A565-42FC-A61D-65365F7262CC}" srcOrd="2" destOrd="0" parTransId="{C14DD1A4-D4BD-4E68-AF14-F23FFABE0014}" sibTransId="{A3823E1B-AF47-4FE0-B767-9A2FE86E3F91}"/>
    <dgm:cxn modelId="{77C019C0-46F0-4B27-AC80-484886CAAAD9}" type="presOf" srcId="{754C2548-EBF3-C546-9B66-E3E7A97C591E}" destId="{2DA8357A-2AFD-4E55-B00D-95D43151B7F0}" srcOrd="0" destOrd="0" presId="urn:microsoft.com/office/officeart/2005/8/layout/radial4"/>
    <dgm:cxn modelId="{DB5581D0-E3D5-4239-A743-0195665156B9}" type="presOf" srcId="{195FADA6-267F-B540-ACAD-FD948371B4B3}" destId="{0556C30A-8573-4B16-B4E0-2DE288328A6F}" srcOrd="0" destOrd="0" presId="urn:microsoft.com/office/officeart/2005/8/layout/radial4"/>
    <dgm:cxn modelId="{AA8582D0-4276-4D2A-91C2-56E113FBEB22}" type="presOf" srcId="{C031ABEC-2E07-BD4B-9B63-C11A6CF27613}" destId="{D74E36FA-3301-497F-A145-07E30E234E1F}" srcOrd="0" destOrd="0" presId="urn:microsoft.com/office/officeart/2005/8/layout/radial4"/>
    <dgm:cxn modelId="{52AB1AD1-86D9-C64D-B6EA-5DD44BF2BCD3}" srcId="{C031ABEC-2E07-BD4B-9B63-C11A6CF27613}" destId="{754C2548-EBF3-C546-9B66-E3E7A97C591E}" srcOrd="0" destOrd="0" parTransId="{80732BA7-325A-EC43-8541-780F39728920}" sibTransId="{8E35106E-029D-8D41-A7BF-3E6C5471398B}"/>
    <dgm:cxn modelId="{5B6B37FB-96B6-B540-A46E-1AEF0033AF49}" srcId="{C031ABEC-2E07-BD4B-9B63-C11A6CF27613}" destId="{80E2913A-83B6-B244-8A5A-20D9F5F0046E}" srcOrd="3" destOrd="0" parTransId="{195FADA6-267F-B540-ACAD-FD948371B4B3}" sibTransId="{C08C2EB9-1C8C-0342-8FD7-B2CBAF2C0CBF}"/>
    <dgm:cxn modelId="{8170D0FF-24CD-4835-9EBC-813DFF995A81}" type="presParOf" srcId="{5FBFD140-FD3B-4DDF-A281-785A230F2066}" destId="{D74E36FA-3301-497F-A145-07E30E234E1F}" srcOrd="0" destOrd="0" presId="urn:microsoft.com/office/officeart/2005/8/layout/radial4"/>
    <dgm:cxn modelId="{90E94190-08CE-48A7-BBAD-49DED9B54551}" type="presParOf" srcId="{5FBFD140-FD3B-4DDF-A281-785A230F2066}" destId="{8024A878-514C-461E-BA4A-3B36874CC4D9}" srcOrd="1" destOrd="0" presId="urn:microsoft.com/office/officeart/2005/8/layout/radial4"/>
    <dgm:cxn modelId="{D02393A0-B831-4535-A0EB-404731EA7495}" type="presParOf" srcId="{5FBFD140-FD3B-4DDF-A281-785A230F2066}" destId="{2DA8357A-2AFD-4E55-B00D-95D43151B7F0}" srcOrd="2" destOrd="0" presId="urn:microsoft.com/office/officeart/2005/8/layout/radial4"/>
    <dgm:cxn modelId="{F4B289C5-8A6E-49B9-B598-01716C76B75A}" type="presParOf" srcId="{5FBFD140-FD3B-4DDF-A281-785A230F2066}" destId="{A6E70901-76B8-4932-83F6-6871F9FAE746}" srcOrd="3" destOrd="0" presId="urn:microsoft.com/office/officeart/2005/8/layout/radial4"/>
    <dgm:cxn modelId="{B08EEEBE-C2F8-441F-97AA-5E989BFD3B73}" type="presParOf" srcId="{5FBFD140-FD3B-4DDF-A281-785A230F2066}" destId="{A12322E3-5C68-407C-9AF6-6211FDFF7BE2}" srcOrd="4" destOrd="0" presId="urn:microsoft.com/office/officeart/2005/8/layout/radial4"/>
    <dgm:cxn modelId="{1CE1B33A-CA61-47FA-BE58-DF13B5B07692}" type="presParOf" srcId="{5FBFD140-FD3B-4DDF-A281-785A230F2066}" destId="{F2CA054F-33C3-4370-8620-FE285E3528E5}" srcOrd="5" destOrd="0" presId="urn:microsoft.com/office/officeart/2005/8/layout/radial4"/>
    <dgm:cxn modelId="{7C338558-C28B-46D1-97EB-EBCB699E646B}" type="presParOf" srcId="{5FBFD140-FD3B-4DDF-A281-785A230F2066}" destId="{8955FB21-F83C-4FE9-8E03-2D37326A2154}" srcOrd="6" destOrd="0" presId="urn:microsoft.com/office/officeart/2005/8/layout/radial4"/>
    <dgm:cxn modelId="{A54F8630-3EAE-4493-A8FC-AD596A93FED0}" type="presParOf" srcId="{5FBFD140-FD3B-4DDF-A281-785A230F2066}" destId="{0556C30A-8573-4B16-B4E0-2DE288328A6F}" srcOrd="7" destOrd="0" presId="urn:microsoft.com/office/officeart/2005/8/layout/radial4"/>
    <dgm:cxn modelId="{00FBBE9D-7572-43F8-B622-3369A3B09EA2}" type="presParOf" srcId="{5FBFD140-FD3B-4DDF-A281-785A230F2066}" destId="{9139F68A-860C-4F22-B8E6-D19B258C12ED}" srcOrd="8" destOrd="0" presId="urn:microsoft.com/office/officeart/2005/8/layout/radial4"/>
    <dgm:cxn modelId="{E556C1AC-CE7A-49F2-9A1C-6751693D1BA1}" type="presParOf" srcId="{5FBFD140-FD3B-4DDF-A281-785A230F2066}" destId="{2487CDBB-EBCB-454F-A064-1D19306AD166}" srcOrd="9" destOrd="0" presId="urn:microsoft.com/office/officeart/2005/8/layout/radial4"/>
    <dgm:cxn modelId="{A3B49428-5A96-4B60-91F3-F4AEE9A8D760}" type="presParOf" srcId="{5FBFD140-FD3B-4DDF-A281-785A230F2066}" destId="{33AA3C8A-5A84-49CE-B253-9D7F6B9FB23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7722D-B117-0D4A-8B1B-18F94466277E}">
      <dsp:nvSpPr>
        <dsp:cNvPr id="0" name=""/>
        <dsp:cNvSpPr/>
      </dsp:nvSpPr>
      <dsp:spPr>
        <a:xfrm rot="16200000">
          <a:off x="-1189832" y="1195537"/>
          <a:ext cx="4393067" cy="2001991"/>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Strategic pillar: One:</a:t>
          </a:r>
        </a:p>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Quality education, skills and second chances</a:t>
          </a:r>
        </a:p>
      </dsp:txBody>
      <dsp:txXfrm rot="5400000">
        <a:off x="5706" y="878612"/>
        <a:ext cx="2001991" cy="2635841"/>
      </dsp:txXfrm>
    </dsp:sp>
    <dsp:sp modelId="{99B6F3C9-C21F-964A-AFB2-9DA5A058D5D4}">
      <dsp:nvSpPr>
        <dsp:cNvPr id="0" name=""/>
        <dsp:cNvSpPr/>
      </dsp:nvSpPr>
      <dsp:spPr>
        <a:xfrm rot="16200000">
          <a:off x="962307" y="1195537"/>
          <a:ext cx="4393067" cy="2001991"/>
        </a:xfrm>
        <a:prstGeom prst="flowChartManualOperation">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Strategic pillar Two: </a:t>
          </a:r>
        </a:p>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Economic transformation, entrepreneurship, and job creation</a:t>
          </a:r>
        </a:p>
      </dsp:txBody>
      <dsp:txXfrm rot="5400000">
        <a:off x="2157845" y="878612"/>
        <a:ext cx="2001991" cy="2635841"/>
      </dsp:txXfrm>
    </dsp:sp>
    <dsp:sp modelId="{3A09A56A-2A74-E143-A838-71E53E447ECC}">
      <dsp:nvSpPr>
        <dsp:cNvPr id="0" name=""/>
        <dsp:cNvSpPr/>
      </dsp:nvSpPr>
      <dsp:spPr>
        <a:xfrm rot="16200000">
          <a:off x="3114448" y="1195537"/>
          <a:ext cx="4393067" cy="2001991"/>
        </a:xfrm>
        <a:prstGeom prst="flowChartManualOperati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Strategic Pillar Three: </a:t>
          </a:r>
        </a:p>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Physical and mental health promotion including covid-19</a:t>
          </a:r>
        </a:p>
      </dsp:txBody>
      <dsp:txXfrm rot="5400000">
        <a:off x="4309986" y="878612"/>
        <a:ext cx="2001991" cy="2635841"/>
      </dsp:txXfrm>
    </dsp:sp>
    <dsp:sp modelId="{013033F6-C664-6C4C-ACB8-16E332C2EA89}">
      <dsp:nvSpPr>
        <dsp:cNvPr id="0" name=""/>
        <dsp:cNvSpPr/>
      </dsp:nvSpPr>
      <dsp:spPr>
        <a:xfrm rot="16200000">
          <a:off x="5266588" y="1195537"/>
          <a:ext cx="4393067" cy="2001991"/>
        </a:xfrm>
        <a:prstGeom prst="flowChartManualOperation">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Strategic Pillar Four:</a:t>
          </a:r>
        </a:p>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Social cohesion and nation-building</a:t>
          </a:r>
        </a:p>
      </dsp:txBody>
      <dsp:txXfrm rot="5400000">
        <a:off x="6462126" y="878612"/>
        <a:ext cx="2001991" cy="2635841"/>
      </dsp:txXfrm>
    </dsp:sp>
    <dsp:sp modelId="{CA3B5426-39D1-1D40-A9AB-AEA531B37358}">
      <dsp:nvSpPr>
        <dsp:cNvPr id="0" name=""/>
        <dsp:cNvSpPr/>
      </dsp:nvSpPr>
      <dsp:spPr>
        <a:xfrm rot="16200000">
          <a:off x="7418728" y="1195537"/>
          <a:ext cx="4393067" cy="2001991"/>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Strategic Pillar Five: </a:t>
          </a:r>
        </a:p>
        <a:p>
          <a:pPr marL="0" lvl="0" indent="0" algn="ctr" defTabSz="711200">
            <a:lnSpc>
              <a:spcPct val="90000"/>
            </a:lnSpc>
            <a:spcBef>
              <a:spcPct val="0"/>
            </a:spcBef>
            <a:spcAft>
              <a:spcPct val="35000"/>
            </a:spcAft>
            <a:buNone/>
          </a:pPr>
          <a:r>
            <a:rPr lang="en-ZA" sz="1600" b="1" kern="1200" dirty="0">
              <a:solidFill>
                <a:schemeClr val="tx1">
                  <a:lumMod val="85000"/>
                  <a:lumOff val="15000"/>
                </a:schemeClr>
              </a:solidFill>
            </a:rPr>
            <a:t>Effective and responsive youth development machinery</a:t>
          </a:r>
        </a:p>
      </dsp:txBody>
      <dsp:txXfrm rot="5400000">
        <a:off x="8614266" y="878612"/>
        <a:ext cx="2001991" cy="2635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36FA-3301-497F-A145-07E30E234E1F}">
      <dsp:nvSpPr>
        <dsp:cNvPr id="0" name=""/>
        <dsp:cNvSpPr/>
      </dsp:nvSpPr>
      <dsp:spPr>
        <a:xfrm>
          <a:off x="1859888" y="2166747"/>
          <a:ext cx="2134613" cy="2120466"/>
        </a:xfrm>
        <a:prstGeom prst="ellipse">
          <a:avLst/>
        </a:prstGeom>
        <a:solidFill>
          <a:schemeClr val="accent6"/>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a:cs typeface="Arial"/>
            </a:rPr>
            <a:t>Improve living conditions in </a:t>
          </a:r>
          <a:r>
            <a:rPr lang="en-US" sz="1600" b="1" kern="1200" dirty="0">
              <a:solidFill>
                <a:schemeClr val="tx1"/>
              </a:solidFill>
              <a:latin typeface="Arial"/>
              <a:ea typeface="+mn-ea"/>
              <a:cs typeface="+mn-cs"/>
            </a:rPr>
            <a:t>townships, informal settlements, and hostels</a:t>
          </a:r>
        </a:p>
        <a:p>
          <a:pPr marL="0" lvl="0" indent="0" algn="ctr" defTabSz="711200">
            <a:lnSpc>
              <a:spcPct val="90000"/>
            </a:lnSpc>
            <a:spcBef>
              <a:spcPct val="0"/>
            </a:spcBef>
            <a:spcAft>
              <a:spcPct val="35000"/>
            </a:spcAft>
            <a:buNone/>
          </a:pPr>
          <a:r>
            <a:rPr lang="en-US" sz="1600" b="1" kern="1200" dirty="0">
              <a:solidFill>
                <a:schemeClr val="tx1"/>
              </a:solidFill>
              <a:latin typeface="Arial"/>
              <a:ea typeface="+mn-ea"/>
              <a:cs typeface="+mn-cs"/>
            </a:rPr>
            <a:t>TISH</a:t>
          </a:r>
        </a:p>
      </dsp:txBody>
      <dsp:txXfrm>
        <a:off x="2172495" y="2477282"/>
        <a:ext cx="1509399" cy="1499396"/>
      </dsp:txXfrm>
    </dsp:sp>
    <dsp:sp modelId="{8024A878-514C-461E-BA4A-3B36874CC4D9}">
      <dsp:nvSpPr>
        <dsp:cNvPr id="0" name=""/>
        <dsp:cNvSpPr/>
      </dsp:nvSpPr>
      <dsp:spPr>
        <a:xfrm rot="10800000">
          <a:off x="715636" y="3012291"/>
          <a:ext cx="1081318"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DA8357A-2AFD-4E55-B00D-95D43151B7F0}">
      <dsp:nvSpPr>
        <dsp:cNvPr id="0" name=""/>
        <dsp:cNvSpPr/>
      </dsp:nvSpPr>
      <dsp:spPr>
        <a:xfrm>
          <a:off x="5" y="2654475"/>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400" b="1" kern="1200" dirty="0">
              <a:latin typeface="Arial"/>
              <a:ea typeface="+mn-ea"/>
              <a:cs typeface="+mn-cs"/>
            </a:rPr>
            <a:t>Accelerated Economic recovery </a:t>
          </a:r>
        </a:p>
      </dsp:txBody>
      <dsp:txXfrm>
        <a:off x="33541" y="2688011"/>
        <a:ext cx="1364189" cy="1077936"/>
      </dsp:txXfrm>
    </dsp:sp>
    <dsp:sp modelId="{A6E70901-76B8-4932-83F6-6871F9FAE746}">
      <dsp:nvSpPr>
        <dsp:cNvPr id="0" name=""/>
        <dsp:cNvSpPr/>
      </dsp:nvSpPr>
      <dsp:spPr>
        <a:xfrm rot="13457124">
          <a:off x="985259" y="1758086"/>
          <a:ext cx="1312098"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12322E3-5C68-407C-9AF6-6211FDFF7BE2}">
      <dsp:nvSpPr>
        <dsp:cNvPr id="0" name=""/>
        <dsp:cNvSpPr/>
      </dsp:nvSpPr>
      <dsp:spPr>
        <a:xfrm>
          <a:off x="456031" y="942195"/>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a:cs typeface="Arial"/>
            </a:rPr>
            <a:t>Improve Health and wellness of communities</a:t>
          </a:r>
        </a:p>
      </dsp:txBody>
      <dsp:txXfrm>
        <a:off x="489567" y="975731"/>
        <a:ext cx="1364189" cy="1077936"/>
      </dsp:txXfrm>
    </dsp:sp>
    <dsp:sp modelId="{F2CA054F-33C3-4370-8620-FE285E3528E5}">
      <dsp:nvSpPr>
        <dsp:cNvPr id="0" name=""/>
        <dsp:cNvSpPr/>
      </dsp:nvSpPr>
      <dsp:spPr>
        <a:xfrm rot="16199309">
          <a:off x="2383067" y="1344967"/>
          <a:ext cx="1087584"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955FB21-F83C-4FE9-8E03-2D37326A2154}">
      <dsp:nvSpPr>
        <dsp:cNvPr id="0" name=""/>
        <dsp:cNvSpPr/>
      </dsp:nvSpPr>
      <dsp:spPr>
        <a:xfrm>
          <a:off x="2211119" y="443359"/>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a:cs typeface="Arial"/>
            </a:rPr>
            <a:t>Strengthen the capacity of the state to deliver services</a:t>
          </a:r>
        </a:p>
      </dsp:txBody>
      <dsp:txXfrm>
        <a:off x="2244655" y="476895"/>
        <a:ext cx="1364189" cy="1077936"/>
      </dsp:txXfrm>
    </dsp:sp>
    <dsp:sp modelId="{0556C30A-8573-4B16-B4E0-2DE288328A6F}">
      <dsp:nvSpPr>
        <dsp:cNvPr id="0" name=""/>
        <dsp:cNvSpPr/>
      </dsp:nvSpPr>
      <dsp:spPr>
        <a:xfrm rot="18840773">
          <a:off x="3520042" y="1724073"/>
          <a:ext cx="1303458"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139F68A-860C-4F22-B8E6-D19B258C12ED}">
      <dsp:nvSpPr>
        <dsp:cNvPr id="0" name=""/>
        <dsp:cNvSpPr/>
      </dsp:nvSpPr>
      <dsp:spPr>
        <a:xfrm>
          <a:off x="3908976" y="897544"/>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Arial"/>
              <a:cs typeface="Arial"/>
            </a:rPr>
            <a:t>Strengthen the battle against crime, corruption, vandalism, and lawlessness </a:t>
          </a:r>
        </a:p>
      </dsp:txBody>
      <dsp:txXfrm>
        <a:off x="3942512" y="931080"/>
        <a:ext cx="1364189" cy="1077936"/>
      </dsp:txXfrm>
    </dsp:sp>
    <dsp:sp modelId="{2487CDBB-EBCB-454F-A064-1D19306AD166}">
      <dsp:nvSpPr>
        <dsp:cNvPr id="0" name=""/>
        <dsp:cNvSpPr/>
      </dsp:nvSpPr>
      <dsp:spPr>
        <a:xfrm>
          <a:off x="4057386" y="3012291"/>
          <a:ext cx="1080482"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AA3C8A-5A84-49CE-B253-9D7F6B9FB233}">
      <dsp:nvSpPr>
        <dsp:cNvPr id="0" name=""/>
        <dsp:cNvSpPr/>
      </dsp:nvSpPr>
      <dsp:spPr>
        <a:xfrm>
          <a:off x="4422238" y="2654475"/>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Arial"/>
              <a:ea typeface="+mn-ea"/>
              <a:cs typeface="+mn-cs"/>
            </a:rPr>
            <a:t>Focus on Incomplete Infrastructure </a:t>
          </a:r>
        </a:p>
      </dsp:txBody>
      <dsp:txXfrm>
        <a:off x="4455774" y="2688011"/>
        <a:ext cx="1364189" cy="107793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3CC75-DF66-FA45-9965-DEEDA5EDB3B5}"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70791-6C15-154D-AEEB-02EE0555115E}" type="slidenum">
              <a:rPr lang="en-US" smtClean="0"/>
              <a:t>‹#›</a:t>
            </a:fld>
            <a:endParaRPr lang="en-US" dirty="0"/>
          </a:p>
        </p:txBody>
      </p:sp>
    </p:spTree>
    <p:extLst>
      <p:ext uri="{BB962C8B-B14F-4D97-AF65-F5344CB8AC3E}">
        <p14:creationId xmlns:p14="http://schemas.microsoft.com/office/powerpoint/2010/main" val="37046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70791-6C15-154D-AEEB-02EE0555115E}" type="slidenum">
              <a:rPr lang="en-US" smtClean="0"/>
              <a:t>1</a:t>
            </a:fld>
            <a:endParaRPr lang="en-US" dirty="0"/>
          </a:p>
        </p:txBody>
      </p:sp>
    </p:spTree>
    <p:extLst>
      <p:ext uri="{BB962C8B-B14F-4D97-AF65-F5344CB8AC3E}">
        <p14:creationId xmlns:p14="http://schemas.microsoft.com/office/powerpoint/2010/main" val="35016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33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A7E2E-8E4C-4203-BEAF-438AEDF12FB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186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4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00846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22464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423238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58056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7969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97643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63782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75595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37096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2707" y="2130426"/>
            <a:ext cx="9974893"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420709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3149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907" y="935183"/>
            <a:ext cx="10684879" cy="325577"/>
          </a:xfrm>
        </p:spPr>
        <p:txBody>
          <a:bodyPr/>
          <a:lstStyle/>
          <a:p>
            <a:r>
              <a:rPr lang="en-US" dirty="0"/>
              <a:t>Click to edit Master title style</a:t>
            </a:r>
          </a:p>
        </p:txBody>
      </p:sp>
      <p:sp>
        <p:nvSpPr>
          <p:cNvPr id="3" name="Content Placeholder 2"/>
          <p:cNvSpPr>
            <a:spLocks noGrp="1"/>
          </p:cNvSpPr>
          <p:nvPr>
            <p:ph idx="1"/>
          </p:nvPr>
        </p:nvSpPr>
        <p:spPr>
          <a:xfrm>
            <a:off x="1342907" y="1412384"/>
            <a:ext cx="1068487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3"/>
            <a:ext cx="2844800" cy="365125"/>
          </a:xfrm>
          <a:prstGeom prst="rect">
            <a:avLst/>
          </a:prstGeom>
        </p:spPr>
        <p:txBody>
          <a:bodyPr/>
          <a:lstStyle>
            <a:lvl1pPr>
              <a:defRPr sz="1400"/>
            </a:lvl1pPr>
          </a:lstStyle>
          <a:p>
            <a:endParaRPr lang="en-US" dirty="0"/>
          </a:p>
        </p:txBody>
      </p:sp>
      <p:sp>
        <p:nvSpPr>
          <p:cNvPr id="5" name="Footer Placeholder 4"/>
          <p:cNvSpPr>
            <a:spLocks noGrp="1"/>
          </p:cNvSpPr>
          <p:nvPr>
            <p:ph type="ftr" sz="quarter" idx="11"/>
          </p:nvPr>
        </p:nvSpPr>
        <p:spPr>
          <a:xfrm>
            <a:off x="4685551" y="6533217"/>
            <a:ext cx="38608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11528612" y="6546664"/>
            <a:ext cx="606749"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905222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6181" y="353406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16181" y="170100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246040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2907" y="914759"/>
            <a:ext cx="10684879" cy="365125"/>
          </a:xfrm>
        </p:spPr>
        <p:txBody>
          <a:bodyPr/>
          <a:lstStyle/>
          <a:p>
            <a:r>
              <a:rPr lang="en-US" dirty="0"/>
              <a:t>Click to edit Master title style</a:t>
            </a:r>
          </a:p>
        </p:txBody>
      </p:sp>
      <p:sp>
        <p:nvSpPr>
          <p:cNvPr id="3" name="Content Placeholder 2"/>
          <p:cNvSpPr>
            <a:spLocks noGrp="1"/>
          </p:cNvSpPr>
          <p:nvPr>
            <p:ph sz="half" idx="1"/>
          </p:nvPr>
        </p:nvSpPr>
        <p:spPr>
          <a:xfrm>
            <a:off x="1342906" y="1600200"/>
            <a:ext cx="5113313"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97425" y="1600200"/>
            <a:ext cx="52303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439097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2906" y="1724891"/>
            <a:ext cx="5154876"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42906" y="2174875"/>
            <a:ext cx="5154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05600" y="1724890"/>
            <a:ext cx="5310832"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705600" y="2174875"/>
            <a:ext cx="5310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060792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770466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7" y="935183"/>
            <a:ext cx="10684879" cy="325577"/>
          </a:xfrm>
        </p:spPr>
        <p:txBody>
          <a:bodyPr/>
          <a:lstStyle/>
          <a:p>
            <a:r>
              <a:rPr lang="en-US" dirty="0"/>
              <a:t>Click to edit Master title style</a:t>
            </a:r>
          </a:p>
        </p:txBody>
      </p:sp>
    </p:spTree>
    <p:extLst>
      <p:ext uri="{BB962C8B-B14F-4D97-AF65-F5344CB8AC3E}">
        <p14:creationId xmlns:p14="http://schemas.microsoft.com/office/powerpoint/2010/main" val="3086650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8474" y="1435101"/>
            <a:ext cx="4932217"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331532" y="1435101"/>
            <a:ext cx="5680357"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88473" y="1800226"/>
            <a:ext cx="4932216"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258275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6181" y="4800600"/>
            <a:ext cx="1070956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6181" y="1350818"/>
            <a:ext cx="10709564"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16181" y="5367338"/>
            <a:ext cx="107095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3797401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421054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3164"/>
            <a:ext cx="27432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8473" y="1413164"/>
            <a:ext cx="7347527"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304759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8376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134368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311324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25120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151165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608266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48899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331398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586611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301659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18412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23017604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395890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2074038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77409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1622804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2661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401806647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61988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2875365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3117725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477D43F0-15F4-4E02-A5DA-C65D5B075F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910" t="30515" r="21982" b="23596"/>
          <a:stretch/>
        </p:blipFill>
        <p:spPr>
          <a:xfrm>
            <a:off x="247651" y="0"/>
            <a:ext cx="1628774" cy="901316"/>
          </a:xfrm>
          <a:prstGeom prst="rect">
            <a:avLst/>
          </a:prstGeom>
        </p:spPr>
      </p:pic>
      <p:sp>
        <p:nvSpPr>
          <p:cNvPr id="8" name="Slide Number Placeholder 5">
            <a:extLst>
              <a:ext uri="{FF2B5EF4-FFF2-40B4-BE49-F238E27FC236}">
                <a16:creationId xmlns:a16="http://schemas.microsoft.com/office/drawing/2014/main" id="{525454E6-7AB2-4074-BCD3-9B386EC74FBF}"/>
              </a:ext>
            </a:extLst>
          </p:cNvPr>
          <p:cNvSpPr>
            <a:spLocks noGrp="1"/>
          </p:cNvSpPr>
          <p:nvPr>
            <p:ph type="sldNum" sz="quarter" idx="12"/>
          </p:nvPr>
        </p:nvSpPr>
        <p:spPr>
          <a:xfrm>
            <a:off x="11344275" y="6403975"/>
            <a:ext cx="685800" cy="387350"/>
          </a:xfrm>
          <a:prstGeom prst="rect">
            <a:avLst/>
          </a:prstGeom>
        </p:spPr>
        <p:txBody>
          <a:bodyPr/>
          <a:lstStyle>
            <a:lvl1pPr algn="ctr">
              <a:defRPr sz="750">
                <a:latin typeface="Arial" panose="020B0604020202020204" pitchFamily="34" charset="0"/>
                <a:cs typeface="Arial" panose="020B0604020202020204" pitchFamily="34" charset="0"/>
              </a:defRPr>
            </a:lvl1pPr>
          </a:lstStyle>
          <a:p>
            <a:fld id="{D5FD3FD8-A957-424A-B695-14C87995D709}" type="slidenum">
              <a:rPr lang="en-ZA" smtClean="0"/>
              <a:pPr/>
              <a:t>‹#›</a:t>
            </a:fld>
            <a:endParaRPr lang="en-ZA" dirty="0"/>
          </a:p>
        </p:txBody>
      </p:sp>
      <p:sp>
        <p:nvSpPr>
          <p:cNvPr id="5" name="Text Placeholder 2">
            <a:extLst>
              <a:ext uri="{FF2B5EF4-FFF2-40B4-BE49-F238E27FC236}">
                <a16:creationId xmlns:a16="http://schemas.microsoft.com/office/drawing/2014/main" id="{53E4B7A8-BAE1-4632-82DD-35906A7EF72A}"/>
              </a:ext>
            </a:extLst>
          </p:cNvPr>
          <p:cNvSpPr>
            <a:spLocks noGrp="1"/>
          </p:cNvSpPr>
          <p:nvPr>
            <p:ph idx="1"/>
          </p:nvPr>
        </p:nvSpPr>
        <p:spPr>
          <a:xfrm>
            <a:off x="1362076" y="1412385"/>
            <a:ext cx="10325099" cy="4860825"/>
          </a:xfrm>
          <a:prstGeom prst="rect">
            <a:avLst/>
          </a:prstGeom>
        </p:spPr>
        <p:txBody>
          <a:bodyPr vert="horz" lIns="91440" tIns="45720" rIns="91440" bIns="45720" rtlCol="0">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367A1E78-05A3-41AB-82EB-1C94ACAEE681}"/>
              </a:ext>
            </a:extLst>
          </p:cNvPr>
          <p:cNvSpPr>
            <a:spLocks noGrp="1"/>
          </p:cNvSpPr>
          <p:nvPr>
            <p:ph type="title"/>
          </p:nvPr>
        </p:nvSpPr>
        <p:spPr>
          <a:xfrm>
            <a:off x="1340623" y="901288"/>
            <a:ext cx="10346552" cy="432000"/>
          </a:xfrm>
          <a:prstGeom prst="rect">
            <a:avLst/>
          </a:prstGeom>
          <a:ln>
            <a:noFill/>
          </a:ln>
        </p:spPr>
        <p:txBody>
          <a:bodyPr vert="horz" lIns="91440" tIns="45720" rIns="91440" bIns="45720" rtlCol="0" anchor="ctr">
            <a:noAutofit/>
          </a:bodyPr>
          <a:lstStyle/>
          <a:p>
            <a:endParaRPr lang="en-US"/>
          </a:p>
        </p:txBody>
      </p:sp>
      <p:sp>
        <p:nvSpPr>
          <p:cNvPr id="10" name="Rectangle 9">
            <a:extLst>
              <a:ext uri="{FF2B5EF4-FFF2-40B4-BE49-F238E27FC236}">
                <a16:creationId xmlns:a16="http://schemas.microsoft.com/office/drawing/2014/main" id="{A489187A-1539-409A-8AA1-C775BAF058AE}"/>
              </a:ext>
            </a:extLst>
          </p:cNvPr>
          <p:cNvSpPr/>
          <p:nvPr userDrawn="1"/>
        </p:nvSpPr>
        <p:spPr>
          <a:xfrm>
            <a:off x="1340623" y="951056"/>
            <a:ext cx="10346553" cy="303137"/>
          </a:xfrm>
          <a:prstGeom prst="rect">
            <a:avLst/>
          </a:prstGeom>
          <a:solidFill>
            <a:srgbClr val="004C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004C9A"/>
              </a:solidFill>
            </a:endParaRPr>
          </a:p>
        </p:txBody>
      </p:sp>
      <p:sp>
        <p:nvSpPr>
          <p:cNvPr id="11" name="TextBox 10">
            <a:extLst>
              <a:ext uri="{FF2B5EF4-FFF2-40B4-BE49-F238E27FC236}">
                <a16:creationId xmlns:a16="http://schemas.microsoft.com/office/drawing/2014/main" id="{B24298ED-4008-4D33-8DFA-5C01208DB4E1}"/>
              </a:ext>
            </a:extLst>
          </p:cNvPr>
          <p:cNvSpPr txBox="1"/>
          <p:nvPr userDrawn="1"/>
        </p:nvSpPr>
        <p:spPr>
          <a:xfrm>
            <a:off x="9505950" y="312159"/>
            <a:ext cx="2181225" cy="230832"/>
          </a:xfrm>
          <a:prstGeom prst="rect">
            <a:avLst/>
          </a:prstGeom>
          <a:noFill/>
        </p:spPr>
        <p:txBody>
          <a:bodyPr wrap="square" rtlCol="0">
            <a:spAutoFit/>
          </a:bodyPr>
          <a:lstStyle/>
          <a:p>
            <a:r>
              <a:rPr lang="en-ZA" sz="900" b="1" dirty="0">
                <a:solidFill>
                  <a:srgbClr val="004C9A"/>
                </a:solidFill>
                <a:latin typeface="Arial" panose="020B0604020202020204" pitchFamily="34" charset="0"/>
                <a:cs typeface="Arial" panose="020B0604020202020204" pitchFamily="34" charset="0"/>
              </a:rPr>
              <a:t>Growing Gauteng Together</a:t>
            </a:r>
          </a:p>
        </p:txBody>
      </p:sp>
      <p:sp>
        <p:nvSpPr>
          <p:cNvPr id="15" name="Rectangle 14">
            <a:extLst>
              <a:ext uri="{FF2B5EF4-FFF2-40B4-BE49-F238E27FC236}">
                <a16:creationId xmlns:a16="http://schemas.microsoft.com/office/drawing/2014/main" id="{22476B9D-5A2D-40BE-8325-A25C367D186A}"/>
              </a:ext>
            </a:extLst>
          </p:cNvPr>
          <p:cNvSpPr/>
          <p:nvPr userDrawn="1"/>
        </p:nvSpPr>
        <p:spPr>
          <a:xfrm>
            <a:off x="7161558" y="156079"/>
            <a:ext cx="2181225" cy="589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50" b="1" i="1" dirty="0">
                <a:solidFill>
                  <a:schemeClr val="tx1"/>
                </a:solidFill>
              </a:rPr>
              <a:t>Confidential not for Distribution</a:t>
            </a:r>
          </a:p>
        </p:txBody>
      </p:sp>
    </p:spTree>
    <p:extLst>
      <p:ext uri="{BB962C8B-B14F-4D97-AF65-F5344CB8AC3E}">
        <p14:creationId xmlns:p14="http://schemas.microsoft.com/office/powerpoint/2010/main" val="344748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28735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ory Line Conten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477D43F0-15F4-4E02-A5DA-C65D5B075F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910" t="30515" r="21982" b="23596"/>
          <a:stretch/>
        </p:blipFill>
        <p:spPr>
          <a:xfrm>
            <a:off x="247651" y="0"/>
            <a:ext cx="1628774" cy="901316"/>
          </a:xfrm>
          <a:prstGeom prst="rect">
            <a:avLst/>
          </a:prstGeom>
        </p:spPr>
      </p:pic>
      <p:sp>
        <p:nvSpPr>
          <p:cNvPr id="8" name="Slide Number Placeholder 5">
            <a:extLst>
              <a:ext uri="{FF2B5EF4-FFF2-40B4-BE49-F238E27FC236}">
                <a16:creationId xmlns:a16="http://schemas.microsoft.com/office/drawing/2014/main" id="{525454E6-7AB2-4074-BCD3-9B386EC74FBF}"/>
              </a:ext>
            </a:extLst>
          </p:cNvPr>
          <p:cNvSpPr>
            <a:spLocks noGrp="1"/>
          </p:cNvSpPr>
          <p:nvPr>
            <p:ph type="sldNum" sz="quarter" idx="12"/>
          </p:nvPr>
        </p:nvSpPr>
        <p:spPr>
          <a:xfrm>
            <a:off x="11344275" y="6403975"/>
            <a:ext cx="685800" cy="387350"/>
          </a:xfrm>
          <a:prstGeom prst="rect">
            <a:avLst/>
          </a:prstGeom>
        </p:spPr>
        <p:txBody>
          <a:bodyPr/>
          <a:lstStyle>
            <a:lvl1pPr algn="ctr">
              <a:defRPr sz="750">
                <a:latin typeface="Arial" panose="020B0604020202020204" pitchFamily="34" charset="0"/>
                <a:cs typeface="Arial" panose="020B0604020202020204" pitchFamily="34" charset="0"/>
              </a:defRPr>
            </a:lvl1pPr>
          </a:lstStyle>
          <a:p>
            <a:fld id="{D5FD3FD8-A957-424A-B695-14C87995D709}" type="slidenum">
              <a:rPr lang="en-ZA" smtClean="0"/>
              <a:pPr/>
              <a:t>‹#›</a:t>
            </a:fld>
            <a:endParaRPr lang="en-ZA" dirty="0"/>
          </a:p>
        </p:txBody>
      </p:sp>
      <p:sp>
        <p:nvSpPr>
          <p:cNvPr id="5" name="Text Placeholder 2">
            <a:extLst>
              <a:ext uri="{FF2B5EF4-FFF2-40B4-BE49-F238E27FC236}">
                <a16:creationId xmlns:a16="http://schemas.microsoft.com/office/drawing/2014/main" id="{53E4B7A8-BAE1-4632-82DD-35906A7EF72A}"/>
              </a:ext>
            </a:extLst>
          </p:cNvPr>
          <p:cNvSpPr>
            <a:spLocks noGrp="1"/>
          </p:cNvSpPr>
          <p:nvPr>
            <p:ph idx="1"/>
          </p:nvPr>
        </p:nvSpPr>
        <p:spPr>
          <a:xfrm>
            <a:off x="1340622" y="2156213"/>
            <a:ext cx="10384653" cy="4138261"/>
          </a:xfrm>
          <a:prstGeom prst="rect">
            <a:avLst/>
          </a:prstGeom>
        </p:spPr>
        <p:txBody>
          <a:bodyPr vert="horz" lIns="91440" tIns="45720" rIns="91440" bIns="45720" rtlCol="0">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367A1E78-05A3-41AB-82EB-1C94ACAEE681}"/>
              </a:ext>
            </a:extLst>
          </p:cNvPr>
          <p:cNvSpPr>
            <a:spLocks noGrp="1"/>
          </p:cNvSpPr>
          <p:nvPr>
            <p:ph type="title"/>
          </p:nvPr>
        </p:nvSpPr>
        <p:spPr>
          <a:xfrm>
            <a:off x="1340624" y="901288"/>
            <a:ext cx="10384652" cy="432000"/>
          </a:xfrm>
          <a:prstGeom prst="rect">
            <a:avLst/>
          </a:prstGeom>
          <a:ln>
            <a:noFill/>
          </a:ln>
        </p:spPr>
        <p:txBody>
          <a:bodyPr vert="horz" lIns="91440" tIns="45720" rIns="91440" bIns="45720" rtlCol="0" anchor="ctr">
            <a:noAutofit/>
          </a:bodyPr>
          <a:lstStyle/>
          <a:p>
            <a:endParaRPr lang="en-US"/>
          </a:p>
        </p:txBody>
      </p:sp>
      <p:sp>
        <p:nvSpPr>
          <p:cNvPr id="3" name="Text Placeholder 2">
            <a:extLst>
              <a:ext uri="{FF2B5EF4-FFF2-40B4-BE49-F238E27FC236}">
                <a16:creationId xmlns:a16="http://schemas.microsoft.com/office/drawing/2014/main" id="{022B202C-4D07-4386-879B-33B7FD06AE34}"/>
              </a:ext>
            </a:extLst>
          </p:cNvPr>
          <p:cNvSpPr>
            <a:spLocks noGrp="1"/>
          </p:cNvSpPr>
          <p:nvPr>
            <p:ph type="body" sz="quarter" idx="13" hasCustomPrompt="1"/>
          </p:nvPr>
        </p:nvSpPr>
        <p:spPr>
          <a:xfrm>
            <a:off x="1340622" y="1389051"/>
            <a:ext cx="10384653" cy="567341"/>
          </a:xfrm>
        </p:spPr>
        <p:txBody>
          <a:bodyPr>
            <a:normAutofit/>
          </a:bodyPr>
          <a:lstStyle>
            <a:lvl1pPr marL="0" indent="0">
              <a:buNone/>
              <a:defRPr sz="1050" i="1"/>
            </a:lvl1pPr>
          </a:lstStyle>
          <a:p>
            <a:pPr lvl="0"/>
            <a:r>
              <a:rPr lang="en-US"/>
              <a:t>Click to edit Story line</a:t>
            </a:r>
            <a:endParaRPr lang="en-ZA"/>
          </a:p>
        </p:txBody>
      </p:sp>
      <p:sp>
        <p:nvSpPr>
          <p:cNvPr id="10" name="Rectangle 9">
            <a:extLst>
              <a:ext uri="{FF2B5EF4-FFF2-40B4-BE49-F238E27FC236}">
                <a16:creationId xmlns:a16="http://schemas.microsoft.com/office/drawing/2014/main" id="{BF01B00E-FD88-4279-8313-934E7AFB9CB8}"/>
              </a:ext>
            </a:extLst>
          </p:cNvPr>
          <p:cNvSpPr/>
          <p:nvPr userDrawn="1"/>
        </p:nvSpPr>
        <p:spPr>
          <a:xfrm>
            <a:off x="1340622" y="951056"/>
            <a:ext cx="10384653" cy="303137"/>
          </a:xfrm>
          <a:prstGeom prst="rect">
            <a:avLst/>
          </a:prstGeom>
          <a:solidFill>
            <a:srgbClr val="004C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004C9A"/>
              </a:solidFill>
            </a:endParaRPr>
          </a:p>
        </p:txBody>
      </p:sp>
      <p:sp>
        <p:nvSpPr>
          <p:cNvPr id="11" name="TextBox 10">
            <a:extLst>
              <a:ext uri="{FF2B5EF4-FFF2-40B4-BE49-F238E27FC236}">
                <a16:creationId xmlns:a16="http://schemas.microsoft.com/office/drawing/2014/main" id="{58D57F76-DF25-4B8D-B0FA-0525A04D561E}"/>
              </a:ext>
            </a:extLst>
          </p:cNvPr>
          <p:cNvSpPr txBox="1"/>
          <p:nvPr userDrawn="1"/>
        </p:nvSpPr>
        <p:spPr>
          <a:xfrm>
            <a:off x="9505950" y="312159"/>
            <a:ext cx="2181225" cy="230832"/>
          </a:xfrm>
          <a:prstGeom prst="rect">
            <a:avLst/>
          </a:prstGeom>
          <a:noFill/>
        </p:spPr>
        <p:txBody>
          <a:bodyPr wrap="square" rtlCol="0">
            <a:spAutoFit/>
          </a:bodyPr>
          <a:lstStyle/>
          <a:p>
            <a:r>
              <a:rPr lang="en-ZA" sz="900" b="1" dirty="0">
                <a:solidFill>
                  <a:srgbClr val="004C9A"/>
                </a:solidFill>
                <a:latin typeface="Arial" panose="020B0604020202020204" pitchFamily="34" charset="0"/>
                <a:cs typeface="Arial" panose="020B0604020202020204" pitchFamily="34" charset="0"/>
              </a:rPr>
              <a:t>Growing Gauteng Together</a:t>
            </a:r>
          </a:p>
        </p:txBody>
      </p:sp>
      <p:sp>
        <p:nvSpPr>
          <p:cNvPr id="2" name="Rectangle 1">
            <a:extLst>
              <a:ext uri="{FF2B5EF4-FFF2-40B4-BE49-F238E27FC236}">
                <a16:creationId xmlns:a16="http://schemas.microsoft.com/office/drawing/2014/main" id="{93AE2EC8-0337-450B-B156-D491DEFD81F0}"/>
              </a:ext>
            </a:extLst>
          </p:cNvPr>
          <p:cNvSpPr/>
          <p:nvPr userDrawn="1"/>
        </p:nvSpPr>
        <p:spPr>
          <a:xfrm>
            <a:off x="7161558" y="156079"/>
            <a:ext cx="2181225" cy="589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25" b="1" i="1" dirty="0">
                <a:solidFill>
                  <a:srgbClr val="FF0000"/>
                </a:solidFill>
              </a:rPr>
              <a:t>Confidential not for Distribution</a:t>
            </a:r>
          </a:p>
        </p:txBody>
      </p:sp>
    </p:spTree>
    <p:extLst>
      <p:ext uri="{BB962C8B-B14F-4D97-AF65-F5344CB8AC3E}">
        <p14:creationId xmlns:p14="http://schemas.microsoft.com/office/powerpoint/2010/main" val="1805752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70484C11-3960-8246-8732-13FBCACD55EF}" type="slidenum">
              <a:rPr lang="en-US"/>
              <a:t>‹#›</a:t>
            </a:fld>
            <a:endParaRPr lang="en-US" dirty="0"/>
          </a:p>
        </p:txBody>
      </p:sp>
    </p:spTree>
    <p:extLst>
      <p:ext uri="{BB962C8B-B14F-4D97-AF65-F5344CB8AC3E}">
        <p14:creationId xmlns:p14="http://schemas.microsoft.com/office/powerpoint/2010/main" val="2434415856"/>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284957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225854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27742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04220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27625526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6" r:id="rId4"/>
    <p:sldLayoutId id="2147483667" r:id="rId5"/>
    <p:sldLayoutId id="2147483668" r:id="rId6"/>
    <p:sldLayoutId id="2147483669" r:id="rId7"/>
  </p:sldLayoutIdLst>
  <p:hf hd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dirty="0"/>
          </a:p>
        </p:txBody>
      </p:sp>
    </p:spTree>
    <p:extLst>
      <p:ext uri="{BB962C8B-B14F-4D97-AF65-F5344CB8AC3E}">
        <p14:creationId xmlns:p14="http://schemas.microsoft.com/office/powerpoint/2010/main" val="2384817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955965"/>
            <a:ext cx="1068487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35490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dirty="0"/>
          </a:p>
        </p:txBody>
      </p:sp>
    </p:spTree>
    <p:extLst>
      <p:ext uri="{BB962C8B-B14F-4D97-AF65-F5344CB8AC3E}">
        <p14:creationId xmlns:p14="http://schemas.microsoft.com/office/powerpoint/2010/main" val="29438433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5437469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C1C0-4C1F-B74B-80AF-40A02043A7A8}"/>
              </a:ext>
            </a:extLst>
          </p:cNvPr>
          <p:cNvSpPr>
            <a:spLocks noGrp="1"/>
          </p:cNvSpPr>
          <p:nvPr>
            <p:ph type="ctrTitle"/>
          </p:nvPr>
        </p:nvSpPr>
        <p:spPr>
          <a:xfrm>
            <a:off x="257175" y="634790"/>
            <a:ext cx="11630025" cy="1389953"/>
          </a:xfrm>
        </p:spPr>
        <p:txBody>
          <a:bodyPr>
            <a:normAutofit/>
          </a:bodyPr>
          <a:lstStyle/>
          <a:p>
            <a:pPr algn="ctr"/>
            <a:r>
              <a:rPr lang="en-ZA" altLang="en-US" sz="4000" dirty="0"/>
              <a:t>Office Of The Premier</a:t>
            </a:r>
            <a:endParaRPr lang="en-US" sz="4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0C774AC-01B6-654B-896A-6F5992115CC0}"/>
              </a:ext>
            </a:extLst>
          </p:cNvPr>
          <p:cNvSpPr>
            <a:spLocks noGrp="1"/>
          </p:cNvSpPr>
          <p:nvPr>
            <p:ph type="subTitle" idx="1"/>
          </p:nvPr>
        </p:nvSpPr>
        <p:spPr>
          <a:xfrm>
            <a:off x="511629" y="2024743"/>
            <a:ext cx="11423196" cy="3115668"/>
          </a:xfrm>
        </p:spPr>
        <p:txBody>
          <a:bodyPr>
            <a:normAutofit/>
          </a:bodyPr>
          <a:lstStyle/>
          <a:p>
            <a:r>
              <a:rPr lang="en-US" sz="3600" dirty="0">
                <a:solidFill>
                  <a:srgbClr val="FFFF00"/>
                </a:solidFill>
                <a:latin typeface="Calibri"/>
              </a:rPr>
              <a:t>Presentation to OCPOL </a:t>
            </a:r>
          </a:p>
          <a:p>
            <a:r>
              <a:rPr lang="en-US" sz="3600" b="0" dirty="0">
                <a:latin typeface="Arial" panose="020B0604020202020204" pitchFamily="34" charset="0"/>
                <a:cs typeface="Arial" charset="0"/>
              </a:rPr>
              <a:t>Youth unemployment in Gauteng – OOP approach</a:t>
            </a:r>
            <a:endParaRPr lang="en-US" sz="3600" b="0" dirty="0">
              <a:solidFill>
                <a:schemeClr val="bg1"/>
              </a:solidFill>
              <a:latin typeface="Arial" panose="020B0604020202020204" pitchFamily="34" charset="0"/>
              <a:cs typeface="Arial" charset="0"/>
            </a:endParaRPr>
          </a:p>
          <a:p>
            <a:r>
              <a:rPr lang="en-US" sz="2600" dirty="0">
                <a:latin typeface="Arial" panose="020B0604020202020204" pitchFamily="34" charset="0"/>
                <a:cs typeface="Arial" charset="0"/>
              </a:rPr>
              <a:t>19 January 2023</a:t>
            </a:r>
            <a:endParaRPr lang="en-US" sz="26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AB8D9FA-9ED1-C626-276E-67671F003E77}"/>
              </a:ext>
            </a:extLst>
          </p:cNvPr>
          <p:cNvSpPr txBox="1"/>
          <p:nvPr/>
        </p:nvSpPr>
        <p:spPr>
          <a:xfrm>
            <a:off x="11740121" y="6550223"/>
            <a:ext cx="451879" cy="307777"/>
          </a:xfrm>
          <a:prstGeom prst="rect">
            <a:avLst/>
          </a:prstGeom>
          <a:noFill/>
        </p:spPr>
        <p:txBody>
          <a:bodyPr wrap="square" rtlCol="0">
            <a:spAutoFit/>
          </a:bodyPr>
          <a:lstStyle/>
          <a:p>
            <a:r>
              <a:rPr lang="en-US" sz="1400" dirty="0"/>
              <a:t>1</a:t>
            </a:r>
          </a:p>
        </p:txBody>
      </p:sp>
    </p:spTree>
    <p:extLst>
      <p:ext uri="{BB962C8B-B14F-4D97-AF65-F5344CB8AC3E}">
        <p14:creationId xmlns:p14="http://schemas.microsoft.com/office/powerpoint/2010/main" val="404711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C7D9-BD49-4A56-9C58-44043B9FC0E0}"/>
              </a:ext>
            </a:extLst>
          </p:cNvPr>
          <p:cNvSpPr>
            <a:spLocks noGrp="1"/>
          </p:cNvSpPr>
          <p:nvPr>
            <p:ph type="title"/>
          </p:nvPr>
        </p:nvSpPr>
        <p:spPr/>
        <p:txBody>
          <a:bodyPr/>
          <a:lstStyle/>
          <a:p>
            <a:pPr algn="ctr"/>
            <a:r>
              <a:rPr lang="en-US" dirty="0"/>
              <a:t>SITUATIONAL ANALYSIS</a:t>
            </a:r>
            <a:endParaRPr lang="en-ZA" dirty="0"/>
          </a:p>
        </p:txBody>
      </p:sp>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8F79DE-9858-4583-B0BA-1B022CFF73C2}" type="slidenum">
              <a:rPr lang="en-ZA" smtClean="0"/>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Google Shape;221;p29">
            <a:extLst>
              <a:ext uri="{FF2B5EF4-FFF2-40B4-BE49-F238E27FC236}">
                <a16:creationId xmlns:a16="http://schemas.microsoft.com/office/drawing/2014/main" id="{8D87F2A0-CB8C-4B7A-8795-ACBE07C98696}"/>
              </a:ext>
            </a:extLst>
          </p:cNvPr>
          <p:cNvSpPr txBox="1">
            <a:spLocks/>
          </p:cNvSpPr>
          <p:nvPr/>
        </p:nvSpPr>
        <p:spPr>
          <a:xfrm>
            <a:off x="1334530" y="1502231"/>
            <a:ext cx="10644318" cy="48541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None/>
              <a:defRPr/>
            </a:pPr>
            <a:r>
              <a:rPr lang="en-ZA" sz="2800" b="1" kern="0" dirty="0">
                <a:latin typeface="+mn-lt"/>
                <a:cs typeface="Calibri" panose="020F0502020204030204" pitchFamily="34" charset="0"/>
              </a:rPr>
              <a:t>9.2. Status of youth is desperate, but </a:t>
            </a:r>
            <a:r>
              <a:rPr lang="en-ZA" sz="2800" b="1" kern="0" dirty="0">
                <a:solidFill>
                  <a:srgbClr val="00B050"/>
                </a:solidFill>
                <a:latin typeface="+mn-lt"/>
                <a:cs typeface="Calibri" panose="020F0502020204030204" pitchFamily="34" charset="0"/>
              </a:rPr>
              <a:t>we have done well </a:t>
            </a:r>
            <a:r>
              <a:rPr lang="en-ZA" sz="2800" b="1" kern="0" dirty="0">
                <a:latin typeface="+mn-lt"/>
                <a:cs typeface="Calibri" panose="020F0502020204030204" pitchFamily="34" charset="0"/>
              </a:rPr>
              <a:t>in terms of:</a:t>
            </a:r>
          </a:p>
          <a:p>
            <a:pPr marL="800100" lvl="1" indent="-342900">
              <a:spcBef>
                <a:spcPts val="600"/>
              </a:spcBef>
              <a:buFont typeface="Wingdings" panose="05000000000000000000" pitchFamily="2" charset="2"/>
              <a:buChar char="ü"/>
              <a:defRPr/>
            </a:pPr>
            <a:r>
              <a:rPr lang="en-ZA" sz="2400" kern="0" dirty="0">
                <a:latin typeface="+mn-lt"/>
                <a:cs typeface="Calibri" panose="020F0502020204030204" pitchFamily="34" charset="0"/>
              </a:rPr>
              <a:t>Reducing poverty &amp; inequality (until Covid-19 struck)</a:t>
            </a:r>
          </a:p>
          <a:p>
            <a:pPr marL="800100" lvl="1" indent="-342900">
              <a:spcBef>
                <a:spcPts val="600"/>
              </a:spcBef>
              <a:buFont typeface="Wingdings" panose="05000000000000000000" pitchFamily="2" charset="2"/>
              <a:buChar char="ü"/>
              <a:defRPr/>
            </a:pPr>
            <a:r>
              <a:rPr lang="en-ZA" sz="2400" kern="0" dirty="0">
                <a:latin typeface="+mn-lt"/>
                <a:cs typeface="Calibri" panose="020F0502020204030204" pitchFamily="34" charset="0"/>
              </a:rPr>
              <a:t>Universal access to basic education</a:t>
            </a:r>
          </a:p>
          <a:p>
            <a:pPr marL="800100" lvl="1" indent="-342900">
              <a:spcBef>
                <a:spcPts val="600"/>
              </a:spcBef>
              <a:buFont typeface="Wingdings" panose="05000000000000000000" pitchFamily="2" charset="2"/>
              <a:buChar char="ü"/>
              <a:defRPr/>
            </a:pPr>
            <a:r>
              <a:rPr lang="en-ZA" sz="2400" kern="0" dirty="0">
                <a:latin typeface="+mn-lt"/>
                <a:cs typeface="Calibri" panose="020F0502020204030204" pitchFamily="34" charset="0"/>
              </a:rPr>
              <a:t>Supporting in-school youth</a:t>
            </a:r>
          </a:p>
          <a:p>
            <a:pPr marL="800100" lvl="1" indent="-342900">
              <a:spcBef>
                <a:spcPts val="600"/>
              </a:spcBef>
              <a:buFont typeface="Wingdings" panose="05000000000000000000" pitchFamily="2" charset="2"/>
              <a:buChar char="ü"/>
              <a:defRPr/>
            </a:pPr>
            <a:r>
              <a:rPr lang="en-ZA" sz="2400" kern="0" dirty="0">
                <a:latin typeface="+mn-lt"/>
                <a:cs typeface="Calibri" panose="020F0502020204030204" pitchFamily="34" charset="0"/>
              </a:rPr>
              <a:t>Creating youth development policies, programmes &amp; institutions</a:t>
            </a:r>
          </a:p>
          <a:p>
            <a:pPr marL="800100" lvl="1" indent="-342900">
              <a:spcBef>
                <a:spcPts val="600"/>
              </a:spcBef>
              <a:buFont typeface="Wingdings" panose="05000000000000000000" pitchFamily="2" charset="2"/>
              <a:buChar char="ü"/>
              <a:defRPr/>
            </a:pPr>
            <a:r>
              <a:rPr lang="en-ZA" sz="2400" kern="0" dirty="0">
                <a:latin typeface="+mn-lt"/>
                <a:cs typeface="Calibri" panose="020F0502020204030204" pitchFamily="34" charset="0"/>
              </a:rPr>
              <a:t>Funding youth development programmes to address situation of youth </a:t>
            </a:r>
            <a:r>
              <a:rPr lang="en-US" sz="2400" kern="0" dirty="0">
                <a:latin typeface="+mn-lt"/>
                <a:cs typeface="Calibri" panose="020F0502020204030204" pitchFamily="34" charset="0"/>
              </a:rPr>
              <a:t>Not in Education, Employment, or Training (</a:t>
            </a:r>
            <a:r>
              <a:rPr lang="en-ZA" sz="2400" kern="0" dirty="0">
                <a:latin typeface="+mn-lt"/>
                <a:cs typeface="Calibri" panose="020F0502020204030204" pitchFamily="34" charset="0"/>
              </a:rPr>
              <a:t>NEET) </a:t>
            </a:r>
          </a:p>
          <a:p>
            <a:pPr marL="800100" lvl="1" indent="-342900">
              <a:spcBef>
                <a:spcPts val="600"/>
              </a:spcBef>
              <a:buFont typeface="Wingdings" panose="05000000000000000000" pitchFamily="2" charset="2"/>
              <a:buChar char="ü"/>
              <a:defRPr/>
            </a:pPr>
            <a:r>
              <a:rPr lang="en-ZA" sz="2400" kern="0" dirty="0">
                <a:latin typeface="+mn-lt"/>
                <a:cs typeface="Calibri" panose="020F0502020204030204" pitchFamily="34" charset="0"/>
              </a:rPr>
              <a:t>Reducing HIV/AIDS-related mortality rates and increasing access to treatment</a:t>
            </a:r>
          </a:p>
          <a:p>
            <a:pPr marL="457200" lvl="1" indent="0">
              <a:spcBef>
                <a:spcPts val="600"/>
              </a:spcBef>
              <a:buNone/>
              <a:defRPr/>
            </a:pPr>
            <a:endParaRPr lang="en-ZA" sz="2400" kern="0" dirty="0">
              <a:latin typeface="Calibri" panose="020F0502020204030204" pitchFamily="34" charset="0"/>
              <a:cs typeface="Calibri" panose="020F0502020204030204" pitchFamily="34" charset="0"/>
            </a:endParaRPr>
          </a:p>
          <a:p>
            <a:pPr marL="360000" indent="-406390">
              <a:spcBef>
                <a:spcPts val="600"/>
              </a:spcBef>
              <a:defRPr/>
            </a:pPr>
            <a:endParaRPr lang="en-ZA" sz="2000" kern="0" dirty="0">
              <a:latin typeface="Calibri" panose="020F0502020204030204" pitchFamily="34" charset="0"/>
              <a:cs typeface="Calibri" panose="020F0502020204030204" pitchFamily="34" charset="0"/>
            </a:endParaRPr>
          </a:p>
          <a:p>
            <a:pPr marL="360000" indent="-406390">
              <a:spcBef>
                <a:spcPts val="600"/>
              </a:spcBef>
              <a:defRPr/>
            </a:pPr>
            <a:endParaRPr lang="en-ZA" sz="2000" kern="0" dirty="0">
              <a:latin typeface="Calibri" panose="020F0502020204030204" pitchFamily="34" charset="0"/>
              <a:cs typeface="Calibri" panose="020F0502020204030204" pitchFamily="34" charset="0"/>
            </a:endParaRPr>
          </a:p>
          <a:p>
            <a:pPr marL="360000" lvl="1" indent="-406390">
              <a:spcBef>
                <a:spcPts val="600"/>
              </a:spcBef>
              <a:defRPr/>
            </a:pPr>
            <a:endParaRPr lang="en-ZA" sz="2000" kern="0" dirty="0">
              <a:latin typeface="Calibri" panose="020F0502020204030204" pitchFamily="34" charset="0"/>
              <a:cs typeface="Calibri" panose="020F0502020204030204" pitchFamily="34" charset="0"/>
            </a:endParaRPr>
          </a:p>
          <a:p>
            <a:pPr marL="360000" lvl="1" indent="-406390">
              <a:spcBef>
                <a:spcPts val="600"/>
              </a:spcBef>
              <a:defRPr/>
            </a:pPr>
            <a:endParaRPr lang="en-ZA" sz="2000" kern="0" dirty="0">
              <a:latin typeface="Calibri" panose="020F0502020204030204" pitchFamily="34" charset="0"/>
              <a:cs typeface="Calibri" panose="020F0502020204030204" pitchFamily="34" charset="0"/>
            </a:endParaRPr>
          </a:p>
          <a:p>
            <a:pPr marL="360000" indent="-406390">
              <a:spcBef>
                <a:spcPts val="600"/>
              </a:spcBef>
              <a:defRPr/>
            </a:pPr>
            <a:endParaRPr lang="en-ZA" sz="2000" kern="0" dirty="0">
              <a:latin typeface="Calibri" panose="020F0502020204030204" pitchFamily="34" charset="0"/>
              <a:cs typeface="Calibri" panose="020F0502020204030204" pitchFamily="34" charset="0"/>
            </a:endParaRPr>
          </a:p>
          <a:p>
            <a:pPr marL="360000" indent="0">
              <a:spcBef>
                <a:spcPts val="600"/>
              </a:spcBef>
              <a:buNone/>
              <a:defRPr/>
            </a:pPr>
            <a:endParaRPr lang="en-ZA" sz="2000" kern="0" dirty="0">
              <a:highlight>
                <a:srgbClr val="FFFF00"/>
              </a:highlight>
              <a:latin typeface="Calibri" panose="020F0502020204030204" pitchFamily="34" charset="0"/>
              <a:cs typeface="Calibri" panose="020F0502020204030204" pitchFamily="34" charset="0"/>
            </a:endParaRPr>
          </a:p>
          <a:p>
            <a:pPr marL="360000" indent="-406390">
              <a:spcBef>
                <a:spcPts val="600"/>
              </a:spcBef>
              <a:defRPr/>
            </a:pPr>
            <a:endParaRPr lang="en-ZA" sz="2000" kern="0" dirty="0">
              <a:highlight>
                <a:srgbClr val="FFFF00"/>
              </a:highlight>
              <a:latin typeface="Calibri" panose="020F0502020204030204" pitchFamily="34" charset="0"/>
              <a:cs typeface="Calibri" panose="020F0502020204030204" pitchFamily="34" charset="0"/>
            </a:endParaRPr>
          </a:p>
          <a:p>
            <a:pPr marL="360000" indent="-406390">
              <a:spcBef>
                <a:spcPts val="600"/>
              </a:spcBef>
              <a:defRPr/>
            </a:pPr>
            <a:endParaRPr lang="en-ZA" sz="2000" kern="0" dirty="0">
              <a:highlight>
                <a:srgbClr val="FFFF00"/>
              </a:highlight>
              <a:latin typeface="Calibri" panose="020F0502020204030204" pitchFamily="34" charset="0"/>
              <a:cs typeface="Calibri" panose="020F0502020204030204" pitchFamily="34" charset="0"/>
            </a:endParaRPr>
          </a:p>
          <a:p>
            <a:pPr marL="360000" indent="-406390">
              <a:spcBef>
                <a:spcPts val="600"/>
              </a:spcBef>
              <a:defRPr/>
            </a:pPr>
            <a:endParaRPr lang="en-ZA" sz="2000" kern="0" dirty="0">
              <a:highlight>
                <a:srgbClr val="FFFF00"/>
              </a:highlight>
              <a:latin typeface="Calibri" panose="020F0502020204030204" pitchFamily="34" charset="0"/>
              <a:cs typeface="Calibri" panose="020F0502020204030204" pitchFamily="34" charset="0"/>
            </a:endParaRPr>
          </a:p>
          <a:p>
            <a:pPr marL="360000" indent="-406390">
              <a:spcBef>
                <a:spcPts val="600"/>
              </a:spcBef>
              <a:defRPr/>
            </a:pPr>
            <a:endParaRPr lang="en-ZA" sz="2000" kern="0" dirty="0">
              <a:highlight>
                <a:srgbClr val="FFFF00"/>
              </a:highlight>
              <a:latin typeface="Calibri" panose="020F0502020204030204" pitchFamily="34" charset="0"/>
              <a:cs typeface="Calibri" panose="020F0502020204030204" pitchFamily="34" charset="0"/>
            </a:endParaRPr>
          </a:p>
          <a:p>
            <a:pPr marL="360000" indent="-406390">
              <a:spcBef>
                <a:spcPts val="600"/>
              </a:spcBef>
              <a:defRPr/>
            </a:pPr>
            <a:endParaRPr lang="en-ZA" sz="2000" kern="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31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C7D9-BD49-4A56-9C58-44043B9FC0E0}"/>
              </a:ext>
            </a:extLst>
          </p:cNvPr>
          <p:cNvSpPr>
            <a:spLocks noGrp="1"/>
          </p:cNvSpPr>
          <p:nvPr>
            <p:ph type="title"/>
          </p:nvPr>
        </p:nvSpPr>
        <p:spPr/>
        <p:txBody>
          <a:bodyPr/>
          <a:lstStyle/>
          <a:p>
            <a:pPr algn="ctr"/>
            <a:r>
              <a:rPr lang="en-US" dirty="0"/>
              <a:t>SITUATIONAL ANALYSIS Cont.</a:t>
            </a:r>
            <a:endParaRPr lang="en-ZA" dirty="0"/>
          </a:p>
        </p:txBody>
      </p:sp>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8F79DE-9858-4583-B0BA-1B022CFF73C2}" type="slidenum">
              <a:rPr lang="en-ZA" smtClean="0"/>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Google Shape;221;p29">
            <a:extLst>
              <a:ext uri="{FF2B5EF4-FFF2-40B4-BE49-F238E27FC236}">
                <a16:creationId xmlns:a16="http://schemas.microsoft.com/office/drawing/2014/main" id="{8D87F2A0-CB8C-4B7A-8795-ACBE07C98696}"/>
              </a:ext>
            </a:extLst>
          </p:cNvPr>
          <p:cNvSpPr txBox="1">
            <a:spLocks/>
          </p:cNvSpPr>
          <p:nvPr/>
        </p:nvSpPr>
        <p:spPr>
          <a:xfrm>
            <a:off x="1334530" y="1502230"/>
            <a:ext cx="10644318" cy="5008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None/>
              <a:defRPr/>
            </a:pPr>
            <a:r>
              <a:rPr lang="en-ZA" sz="2800" b="1" kern="0" dirty="0">
                <a:latin typeface="+mn-lt"/>
                <a:cs typeface="Calibri" panose="020F0502020204030204" pitchFamily="34" charset="0"/>
              </a:rPr>
              <a:t>9.3. Status of youth is desperate. </a:t>
            </a:r>
            <a:r>
              <a:rPr lang="en-ZA" sz="2800" b="1" kern="0" dirty="0">
                <a:solidFill>
                  <a:srgbClr val="FF0000"/>
                </a:solidFill>
                <a:latin typeface="+mn-lt"/>
                <a:cs typeface="Calibri" panose="020F0502020204030204" pitchFamily="34" charset="0"/>
              </a:rPr>
              <a:t>We have to do better </a:t>
            </a:r>
            <a:r>
              <a:rPr lang="en-ZA" sz="2800" b="1" kern="0" dirty="0">
                <a:latin typeface="+mn-lt"/>
                <a:cs typeface="Calibri" panose="020F0502020204030204" pitchFamily="34" charset="0"/>
              </a:rPr>
              <a:t>i.r.t.:</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Quality of basic education and outcomes</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Wider Access to quality Post School Education and Training (PSET)</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High learner drop-out/failure/repetition rates throughout our education system</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Unconducive learning environment in-and out of learning institutions </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Creating employment and jobs for youth</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Supporting young entrepreneurs and the self-employed</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Promoting mental health and well-being</a:t>
            </a:r>
            <a:r>
              <a:rPr lang="en-ZA" sz="2000" kern="0" dirty="0">
                <a:latin typeface="+mn-lt"/>
                <a:cs typeface="Calibri" panose="020F0502020204030204" pitchFamily="34" charset="0"/>
              </a:rPr>
              <a:t> – </a:t>
            </a:r>
          </a:p>
          <a:p>
            <a:pPr marL="1257300" lvl="2" indent="-342900">
              <a:spcBef>
                <a:spcPts val="600"/>
              </a:spcBef>
              <a:buFont typeface="Wingdings" panose="05000000000000000000" pitchFamily="2" charset="2"/>
              <a:buChar char="ü"/>
              <a:defRPr/>
            </a:pPr>
            <a:r>
              <a:rPr lang="en-ZA" sz="2000" b="1" kern="0" dirty="0">
                <a:latin typeface="+mn-lt"/>
                <a:cs typeface="Calibri" panose="020F0502020204030204" pitchFamily="34" charset="0"/>
              </a:rPr>
              <a:t>Depression among the youth is sky-high and it triggers suicide, substance abuse and criminal behaviour</a:t>
            </a:r>
          </a:p>
          <a:p>
            <a:pPr marL="800100" lvl="1" indent="-342900">
              <a:spcBef>
                <a:spcPts val="600"/>
              </a:spcBef>
              <a:buFont typeface="Wingdings" panose="05000000000000000000" pitchFamily="2" charset="2"/>
              <a:buChar char="Ø"/>
              <a:defRPr/>
            </a:pPr>
            <a:endParaRPr lang="en-ZA" sz="2000" kern="0" dirty="0">
              <a:latin typeface="+mn-lt"/>
              <a:cs typeface="Calibri" panose="020F0502020204030204" pitchFamily="34" charset="0"/>
            </a:endParaRPr>
          </a:p>
          <a:p>
            <a:pPr marL="360000" lvl="1" indent="-406390">
              <a:spcBef>
                <a:spcPts val="600"/>
              </a:spcBef>
              <a:defRPr/>
            </a:pPr>
            <a:endParaRPr lang="en-ZA" sz="2000" kern="0" dirty="0">
              <a:latin typeface="+mn-lt"/>
              <a:cs typeface="Calibri" panose="020F0502020204030204" pitchFamily="34" charset="0"/>
            </a:endParaRPr>
          </a:p>
          <a:p>
            <a:pPr marL="360000" indent="-406390">
              <a:spcBef>
                <a:spcPts val="600"/>
              </a:spcBef>
              <a:defRPr/>
            </a:pPr>
            <a:endParaRPr lang="en-ZA" sz="2000" kern="0" dirty="0">
              <a:latin typeface="+mn-lt"/>
              <a:cs typeface="Calibri" panose="020F0502020204030204" pitchFamily="34" charset="0"/>
            </a:endParaRPr>
          </a:p>
          <a:p>
            <a:pPr marL="360000" indent="0">
              <a:spcBef>
                <a:spcPts val="600"/>
              </a:spcBef>
              <a:buNone/>
              <a:defRPr/>
            </a:pPr>
            <a:endParaRPr lang="en-ZA" sz="2000" kern="0" dirty="0">
              <a:highlight>
                <a:srgbClr val="FFFF00"/>
              </a:highlight>
              <a:latin typeface="+mn-lt"/>
              <a:cs typeface="Calibri" panose="020F0502020204030204" pitchFamily="34" charset="0"/>
            </a:endParaRPr>
          </a:p>
          <a:p>
            <a:pPr marL="360000" indent="-406390">
              <a:spcBef>
                <a:spcPts val="600"/>
              </a:spcBef>
              <a:defRPr/>
            </a:pPr>
            <a:endParaRPr lang="en-ZA" sz="2000" kern="0" dirty="0">
              <a:highlight>
                <a:srgbClr val="FFFF00"/>
              </a:highlight>
              <a:latin typeface="+mn-lt"/>
              <a:cs typeface="Calibri" panose="020F0502020204030204" pitchFamily="34" charset="0"/>
            </a:endParaRPr>
          </a:p>
          <a:p>
            <a:pPr marL="360000" indent="-406390">
              <a:spcBef>
                <a:spcPts val="600"/>
              </a:spcBef>
              <a:defRPr/>
            </a:pPr>
            <a:endParaRPr lang="en-ZA" sz="2000" kern="0" dirty="0">
              <a:highlight>
                <a:srgbClr val="FFFF00"/>
              </a:highlight>
              <a:latin typeface="+mn-lt"/>
              <a:cs typeface="Calibri" panose="020F0502020204030204" pitchFamily="34" charset="0"/>
            </a:endParaRPr>
          </a:p>
          <a:p>
            <a:pPr marL="360000" indent="-406390">
              <a:spcBef>
                <a:spcPts val="600"/>
              </a:spcBef>
              <a:defRPr/>
            </a:pPr>
            <a:endParaRPr lang="en-ZA" sz="2000" kern="0" dirty="0">
              <a:highlight>
                <a:srgbClr val="FFFF00"/>
              </a:highlight>
              <a:latin typeface="+mn-lt"/>
              <a:cs typeface="Calibri" panose="020F0502020204030204" pitchFamily="34" charset="0"/>
            </a:endParaRPr>
          </a:p>
          <a:p>
            <a:pPr marL="360000" indent="-406390">
              <a:spcBef>
                <a:spcPts val="600"/>
              </a:spcBef>
              <a:defRPr/>
            </a:pPr>
            <a:endParaRPr lang="en-ZA" sz="2000" kern="0" dirty="0">
              <a:highlight>
                <a:srgbClr val="FFFF00"/>
              </a:highlight>
              <a:latin typeface="+mn-lt"/>
              <a:cs typeface="Calibri" panose="020F0502020204030204" pitchFamily="34" charset="0"/>
            </a:endParaRPr>
          </a:p>
          <a:p>
            <a:pPr marL="360000" indent="-406390">
              <a:spcBef>
                <a:spcPts val="600"/>
              </a:spcBef>
              <a:defRPr/>
            </a:pPr>
            <a:endParaRPr lang="en-ZA" sz="2000" kern="0" dirty="0">
              <a:highlight>
                <a:srgbClr val="FFFF00"/>
              </a:highlight>
              <a:latin typeface="+mn-lt"/>
              <a:cs typeface="Calibri" panose="020F0502020204030204" pitchFamily="34" charset="0"/>
            </a:endParaRPr>
          </a:p>
        </p:txBody>
      </p:sp>
    </p:spTree>
    <p:extLst>
      <p:ext uri="{BB962C8B-B14F-4D97-AF65-F5344CB8AC3E}">
        <p14:creationId xmlns:p14="http://schemas.microsoft.com/office/powerpoint/2010/main" val="207169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C7D9-BD49-4A56-9C58-44043B9FC0E0}"/>
              </a:ext>
            </a:extLst>
          </p:cNvPr>
          <p:cNvSpPr>
            <a:spLocks noGrp="1"/>
          </p:cNvSpPr>
          <p:nvPr>
            <p:ph type="title"/>
          </p:nvPr>
        </p:nvSpPr>
        <p:spPr/>
        <p:txBody>
          <a:bodyPr/>
          <a:lstStyle/>
          <a:p>
            <a:pPr algn="ctr"/>
            <a:r>
              <a:rPr lang="en-US" dirty="0"/>
              <a:t>SITUATIONAL ANALYSIS Cont.</a:t>
            </a:r>
            <a:endParaRPr lang="en-ZA" dirty="0"/>
          </a:p>
        </p:txBody>
      </p:sp>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8F79DE-9858-4583-B0BA-1B022CFF73C2}" type="slidenum">
              <a:rPr lang="en-ZA" smtClean="0"/>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Google Shape;221;p29">
            <a:extLst>
              <a:ext uri="{FF2B5EF4-FFF2-40B4-BE49-F238E27FC236}">
                <a16:creationId xmlns:a16="http://schemas.microsoft.com/office/drawing/2014/main" id="{8D87F2A0-CB8C-4B7A-8795-ACBE07C98696}"/>
              </a:ext>
            </a:extLst>
          </p:cNvPr>
          <p:cNvSpPr txBox="1">
            <a:spLocks/>
          </p:cNvSpPr>
          <p:nvPr/>
        </p:nvSpPr>
        <p:spPr>
          <a:xfrm>
            <a:off x="1334530" y="1674796"/>
            <a:ext cx="10644318" cy="483579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None/>
              <a:defRPr/>
            </a:pPr>
            <a:r>
              <a:rPr lang="en-ZA" sz="2400" b="1" kern="0" dirty="0">
                <a:latin typeface="+mn-lt"/>
                <a:cs typeface="Calibri" panose="020F0502020204030204" pitchFamily="34" charset="0"/>
              </a:rPr>
              <a:t>9.4. Status of youth is desperate. </a:t>
            </a:r>
            <a:r>
              <a:rPr lang="en-ZA" sz="2400" b="1" kern="0" dirty="0">
                <a:solidFill>
                  <a:srgbClr val="FF0000"/>
                </a:solidFill>
                <a:latin typeface="+mn-lt"/>
                <a:cs typeface="Calibri" panose="020F0502020204030204" pitchFamily="34" charset="0"/>
              </a:rPr>
              <a:t>We have to do better </a:t>
            </a:r>
            <a:r>
              <a:rPr lang="en-ZA" sz="2400" b="1" kern="0" dirty="0">
                <a:latin typeface="+mn-lt"/>
                <a:cs typeface="Calibri" panose="020F0502020204030204" pitchFamily="34" charset="0"/>
              </a:rPr>
              <a:t>i.r.t.:</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Teenage pregnancies</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GBVF, crime, violence corruption, apathy, social and moral fibre decline, declining civic</a:t>
            </a:r>
          </a:p>
          <a:p>
            <a:pPr marL="817200" lvl="1" indent="-406390">
              <a:spcBef>
                <a:spcPts val="600"/>
              </a:spcBef>
              <a:buFont typeface="Wingdings" panose="05000000000000000000" pitchFamily="2" charset="2"/>
              <a:buChar char="Ø"/>
              <a:defRPr/>
            </a:pPr>
            <a:r>
              <a:rPr lang="en-ZA" sz="2400" kern="0" dirty="0">
                <a:latin typeface="+mn-lt"/>
                <a:cs typeface="Calibri" panose="020F0502020204030204" pitchFamily="34" charset="0"/>
              </a:rPr>
              <a:t>Youth in conflict with the law – insufficient data on the scale of the problem</a:t>
            </a:r>
          </a:p>
          <a:p>
            <a:pPr marL="817200" lvl="1" indent="-406390">
              <a:spcBef>
                <a:spcPts val="600"/>
              </a:spcBef>
              <a:buFont typeface="Wingdings" panose="05000000000000000000" pitchFamily="2" charset="2"/>
              <a:buChar char="Ø"/>
              <a:defRPr/>
            </a:pPr>
            <a:r>
              <a:rPr lang="en-ZA" sz="2400" kern="0" dirty="0">
                <a:latin typeface="+mn-lt"/>
                <a:cs typeface="Calibri" panose="020F0502020204030204" pitchFamily="34" charset="0"/>
              </a:rPr>
              <a:t>Youth HIV ignorance/denialism (i.t.o. contracting the disease)</a:t>
            </a:r>
          </a:p>
          <a:p>
            <a:pPr marL="817200" lvl="1" indent="-406390">
              <a:spcBef>
                <a:spcPts val="600"/>
              </a:spcBef>
              <a:buFont typeface="Wingdings" panose="05000000000000000000" pitchFamily="2" charset="2"/>
              <a:buChar char="Ø"/>
              <a:defRPr/>
            </a:pPr>
            <a:r>
              <a:rPr lang="en-ZA" sz="2400" kern="0" dirty="0">
                <a:latin typeface="+mn-lt"/>
                <a:cs typeface="Calibri" panose="020F0502020204030204" pitchFamily="34" charset="0"/>
              </a:rPr>
              <a:t>Social cohesion, nation-building</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Coordinating efforts across government and with private sector </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Monitoring &amp; evaluation of impact and collection of Baseline data &amp; Knowledge management</a:t>
            </a:r>
          </a:p>
          <a:p>
            <a:pPr marL="800100" lvl="1" indent="-342900">
              <a:spcBef>
                <a:spcPts val="600"/>
              </a:spcBef>
              <a:buFont typeface="Wingdings" panose="05000000000000000000" pitchFamily="2" charset="2"/>
              <a:buChar char="Ø"/>
              <a:defRPr/>
            </a:pPr>
            <a:r>
              <a:rPr lang="en-ZA" sz="2400" kern="0" dirty="0">
                <a:latin typeface="+mn-lt"/>
                <a:cs typeface="Calibri" panose="020F0502020204030204" pitchFamily="34" charset="0"/>
              </a:rPr>
              <a:t>Communication – raising awareness on available programmes</a:t>
            </a:r>
          </a:p>
          <a:p>
            <a:pPr marL="457200" lvl="1" indent="0">
              <a:spcBef>
                <a:spcPts val="600"/>
              </a:spcBef>
              <a:buNone/>
              <a:defRPr/>
            </a:pPr>
            <a:r>
              <a:rPr lang="en-ZA" sz="2400" kern="0" dirty="0">
                <a:latin typeface="+mn-lt"/>
                <a:cs typeface="Calibri" panose="020F0502020204030204" pitchFamily="34" charset="0"/>
              </a:rPr>
              <a:t> </a:t>
            </a:r>
          </a:p>
          <a:p>
            <a:pPr marL="360000" lvl="1" indent="-406390">
              <a:spcBef>
                <a:spcPts val="600"/>
              </a:spcBef>
              <a:defRPr/>
            </a:pPr>
            <a:endParaRPr lang="en-ZA" sz="2400" kern="0" dirty="0">
              <a:latin typeface="+mn-lt"/>
              <a:cs typeface="Calibri" panose="020F0502020204030204" pitchFamily="34" charset="0"/>
            </a:endParaRPr>
          </a:p>
          <a:p>
            <a:pPr marL="360000" lvl="1" indent="-406390">
              <a:spcBef>
                <a:spcPts val="600"/>
              </a:spcBef>
              <a:defRPr/>
            </a:pPr>
            <a:endParaRPr lang="en-ZA" sz="2400" kern="0" dirty="0">
              <a:latin typeface="+mn-lt"/>
              <a:cs typeface="Calibri" panose="020F0502020204030204" pitchFamily="34" charset="0"/>
            </a:endParaRPr>
          </a:p>
          <a:p>
            <a:pPr marL="360000" indent="-406390">
              <a:spcBef>
                <a:spcPts val="600"/>
              </a:spcBef>
              <a:defRPr/>
            </a:pPr>
            <a:endParaRPr lang="en-ZA" sz="2400" kern="0" dirty="0">
              <a:latin typeface="+mn-lt"/>
              <a:cs typeface="Calibri" panose="020F0502020204030204" pitchFamily="34" charset="0"/>
            </a:endParaRPr>
          </a:p>
          <a:p>
            <a:pPr marL="360000" indent="0">
              <a:spcBef>
                <a:spcPts val="600"/>
              </a:spcBef>
              <a:buNone/>
              <a:defRPr/>
            </a:pPr>
            <a:endParaRPr lang="en-ZA" sz="2400" kern="0" dirty="0">
              <a:highlight>
                <a:srgbClr val="FFFF00"/>
              </a:highlight>
              <a:latin typeface="+mn-lt"/>
              <a:cs typeface="Calibri" panose="020F0502020204030204" pitchFamily="34" charset="0"/>
            </a:endParaRPr>
          </a:p>
          <a:p>
            <a:pPr marL="360000" indent="-406390">
              <a:spcBef>
                <a:spcPts val="600"/>
              </a:spcBef>
              <a:defRPr/>
            </a:pPr>
            <a:endParaRPr lang="en-ZA" sz="2400" kern="0" dirty="0">
              <a:highlight>
                <a:srgbClr val="FFFF00"/>
              </a:highlight>
              <a:latin typeface="+mn-lt"/>
              <a:cs typeface="Calibri" panose="020F0502020204030204" pitchFamily="34" charset="0"/>
            </a:endParaRPr>
          </a:p>
          <a:p>
            <a:pPr marL="360000" indent="-406390">
              <a:spcBef>
                <a:spcPts val="600"/>
              </a:spcBef>
              <a:defRPr/>
            </a:pPr>
            <a:endParaRPr lang="en-ZA" sz="2400" kern="0" dirty="0">
              <a:highlight>
                <a:srgbClr val="FFFF00"/>
              </a:highlight>
              <a:latin typeface="+mn-lt"/>
              <a:cs typeface="Calibri" panose="020F0502020204030204" pitchFamily="34" charset="0"/>
            </a:endParaRPr>
          </a:p>
          <a:p>
            <a:pPr marL="360000" indent="-406390">
              <a:spcBef>
                <a:spcPts val="600"/>
              </a:spcBef>
              <a:defRPr/>
            </a:pPr>
            <a:endParaRPr lang="en-ZA" sz="2400" kern="0" dirty="0">
              <a:highlight>
                <a:srgbClr val="FFFF00"/>
              </a:highlight>
              <a:latin typeface="+mn-lt"/>
              <a:cs typeface="Calibri" panose="020F0502020204030204" pitchFamily="34" charset="0"/>
            </a:endParaRPr>
          </a:p>
          <a:p>
            <a:pPr marL="360000" indent="-406390">
              <a:spcBef>
                <a:spcPts val="600"/>
              </a:spcBef>
              <a:defRPr/>
            </a:pPr>
            <a:endParaRPr lang="en-ZA" sz="2400" kern="0" dirty="0">
              <a:highlight>
                <a:srgbClr val="FFFF00"/>
              </a:highlight>
              <a:latin typeface="+mn-lt"/>
              <a:cs typeface="Calibri" panose="020F0502020204030204" pitchFamily="34" charset="0"/>
            </a:endParaRPr>
          </a:p>
          <a:p>
            <a:pPr marL="360000" indent="-406390">
              <a:spcBef>
                <a:spcPts val="600"/>
              </a:spcBef>
              <a:defRPr/>
            </a:pPr>
            <a:endParaRPr lang="en-ZA" sz="2400" kern="0" dirty="0">
              <a:highlight>
                <a:srgbClr val="FFFF00"/>
              </a:highlight>
              <a:latin typeface="+mn-lt"/>
              <a:cs typeface="Calibri" panose="020F0502020204030204" pitchFamily="34" charset="0"/>
            </a:endParaRPr>
          </a:p>
        </p:txBody>
      </p:sp>
    </p:spTree>
    <p:extLst>
      <p:ext uri="{BB962C8B-B14F-4D97-AF65-F5344CB8AC3E}">
        <p14:creationId xmlns:p14="http://schemas.microsoft.com/office/powerpoint/2010/main" val="330810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GIYDS OBJECTIVES</a:t>
            </a:r>
          </a:p>
        </p:txBody>
      </p:sp>
      <p:sp>
        <p:nvSpPr>
          <p:cNvPr id="3" name="Content Placeholder 2">
            <a:extLst>
              <a:ext uri="{FF2B5EF4-FFF2-40B4-BE49-F238E27FC236}">
                <a16:creationId xmlns:a16="http://schemas.microsoft.com/office/drawing/2014/main" id="{22D83BD5-8890-3465-F720-4C283A4A9E85}"/>
              </a:ext>
            </a:extLst>
          </p:cNvPr>
          <p:cNvSpPr>
            <a:spLocks noGrp="1"/>
          </p:cNvSpPr>
          <p:nvPr>
            <p:ph idx="1"/>
          </p:nvPr>
        </p:nvSpPr>
        <p:spPr/>
        <p:txBody>
          <a:bodyPr anchor="t">
            <a:noAutofit/>
          </a:bodyPr>
          <a:lstStyle/>
          <a:p>
            <a:pPr algn="just">
              <a:lnSpc>
                <a:spcPct val="100000"/>
              </a:lnSpc>
              <a:spcBef>
                <a:spcPts val="0"/>
              </a:spcBef>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youth development into the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mainstream of policies, programmes, strategies and the provincial budget</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 positive youth development outcomes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addressing the needs of young people and building their assets</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young people, particularly those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outside the social, political and economic mainstream</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responsiveness by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linking young people with relevant service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providers </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Promote and advocate for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young people’s access to quality services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 means to facilitate their smooth transition into independence</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a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culture of patriotic citizenship among young people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them become responsible adults who care for their families and communities</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 the capacity of key youth development institutions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delivery of coordinated package of services for the youth; and</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young people’s engagement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building a better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Gauteng City Region, South Africa, Africa, and a better world</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buNone/>
            </a:pPr>
            <a:r>
              <a:rPr lang="en-ZA" sz="2000" b="0" i="0" u="none" strike="noStrike" dirty="0">
                <a:solidFill>
                  <a:srgbClr val="FEFEFE"/>
                </a:solidFill>
                <a:effectLst/>
                <a:latin typeface="Arial" panose="020B0604020202020204" pitchFamily="34" charset="0"/>
              </a:rPr>
              <a:t>lease note the requested information form OCPOL</a:t>
            </a:r>
            <a:endParaRPr lang="en-US" sz="2000" dirty="0"/>
          </a:p>
        </p:txBody>
      </p:sp>
      <p:sp>
        <p:nvSpPr>
          <p:cNvPr id="5" name="Slide Number Placeholder 3">
            <a:extLst>
              <a:ext uri="{FF2B5EF4-FFF2-40B4-BE49-F238E27FC236}">
                <a16:creationId xmlns:a16="http://schemas.microsoft.com/office/drawing/2014/main" id="{AAFF5171-D2BE-4A87-A236-F82C19DEE285}"/>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13</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65757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GAUTENG INTERGRATED YOUTH STRATEGY</a:t>
            </a:r>
          </a:p>
        </p:txBody>
      </p:sp>
      <p:sp>
        <p:nvSpPr>
          <p:cNvPr id="3" name="Content Placeholder 2">
            <a:extLst>
              <a:ext uri="{FF2B5EF4-FFF2-40B4-BE49-F238E27FC236}">
                <a16:creationId xmlns:a16="http://schemas.microsoft.com/office/drawing/2014/main" id="{22D83BD5-8890-3465-F720-4C283A4A9E85}"/>
              </a:ext>
            </a:extLst>
          </p:cNvPr>
          <p:cNvSpPr>
            <a:spLocks noGrp="1"/>
          </p:cNvSpPr>
          <p:nvPr>
            <p:ph idx="1"/>
          </p:nvPr>
        </p:nvSpPr>
        <p:spPr/>
        <p:txBody>
          <a:bodyPr anchor="ctr">
            <a:normAutofit/>
          </a:bodyPr>
          <a:lstStyle/>
          <a:p>
            <a:pPr marL="0" indent="0" algn="ctr">
              <a:buNone/>
            </a:pPr>
            <a:r>
              <a:rPr lang="en-US" sz="3200" dirty="0"/>
              <a:t>FIVE STRATEGIC PILLARS </a:t>
            </a:r>
            <a:br>
              <a:rPr lang="en-US" sz="3200" dirty="0"/>
            </a:br>
            <a:r>
              <a:rPr lang="en-US" sz="3200" dirty="0"/>
              <a:t>&amp;</a:t>
            </a:r>
            <a:br>
              <a:rPr lang="en-US" sz="3200" dirty="0"/>
            </a:br>
            <a:r>
              <a:rPr lang="en-US" sz="3200" dirty="0"/>
              <a:t>PROPOSED INTERVENTIONS</a:t>
            </a: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4676492-1159-4613-B6C3-FBFF85E8AF58}"/>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14</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171568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6945-A4C6-0E4D-B3B2-27E601BBB058}"/>
              </a:ext>
            </a:extLst>
          </p:cNvPr>
          <p:cNvSpPr>
            <a:spLocks noGrp="1"/>
          </p:cNvSpPr>
          <p:nvPr>
            <p:ph type="title"/>
          </p:nvPr>
        </p:nvSpPr>
        <p:spPr>
          <a:xfrm>
            <a:off x="1379662" y="1141184"/>
            <a:ext cx="10585326" cy="414834"/>
          </a:xfrm>
        </p:spPr>
        <p:txBody>
          <a:bodyPr/>
          <a:lstStyle/>
          <a:p>
            <a:r>
              <a:rPr lang="en-US" sz="2400" dirty="0"/>
              <a:t>Strategic Pillars of the Approved GIYDS</a:t>
            </a:r>
          </a:p>
        </p:txBody>
      </p:sp>
      <p:graphicFrame>
        <p:nvGraphicFramePr>
          <p:cNvPr id="6" name="Diagram 5">
            <a:extLst>
              <a:ext uri="{FF2B5EF4-FFF2-40B4-BE49-F238E27FC236}">
                <a16:creationId xmlns:a16="http://schemas.microsoft.com/office/drawing/2014/main" id="{BEF93423-B7E3-BEE8-25E8-0203DB2E690B}"/>
              </a:ext>
            </a:extLst>
          </p:cNvPr>
          <p:cNvGraphicFramePr/>
          <p:nvPr/>
        </p:nvGraphicFramePr>
        <p:xfrm>
          <a:off x="1343025" y="1685924"/>
          <a:ext cx="10621963" cy="4393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FA8731B-C32D-4AD7-8521-EDE45B166E1E}"/>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15</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19432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8EA4325-F206-4F84-8E59-491F1E8486F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kumimoji="0" lang="en-US" b="1" i="0" u="none" strike="noStrike" kern="1200" cap="none" spc="0" normalizeH="0" baseline="0" noProof="0" dirty="0">
                <a:ln>
                  <a:noFill/>
                </a:ln>
                <a:solidFill>
                  <a:srgbClr val="FFFFFF"/>
                </a:solidFill>
                <a:effectLst/>
                <a:uLnTx/>
                <a:uFillTx/>
                <a:latin typeface="+mj-lt"/>
                <a:ea typeface="+mj-ea"/>
                <a:cs typeface="+mj-cs"/>
              </a:rPr>
              <a:t>PILLAR 1: QUALITY EDUCATION, SKILLS TRAINING &amp; SECOND CHANCES</a:t>
            </a:r>
            <a:endParaRPr lang="en-US"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45B01A6D-5969-4E22-8E7A-ED805B7218DB}"/>
              </a:ext>
            </a:extLst>
          </p:cNvPr>
          <p:cNvPicPr>
            <a:picLocks noGrp="1" noChangeAspect="1"/>
          </p:cNvPicPr>
          <p:nvPr>
            <p:ph idx="1"/>
          </p:nvPr>
        </p:nvPicPr>
        <p:blipFill>
          <a:blip r:embed="rId2"/>
          <a:stretch>
            <a:fillRect/>
          </a:stretch>
        </p:blipFill>
        <p:spPr>
          <a:xfrm>
            <a:off x="4040742" y="78058"/>
            <a:ext cx="8151258" cy="6601521"/>
          </a:xfrm>
          <a:prstGeom prst="rect">
            <a:avLst/>
          </a:prstGeom>
        </p:spPr>
      </p:pic>
      <p:sp>
        <p:nvSpPr>
          <p:cNvPr id="9" name="Slide Number Placeholder 3">
            <a:extLst>
              <a:ext uri="{FF2B5EF4-FFF2-40B4-BE49-F238E27FC236}">
                <a16:creationId xmlns:a16="http://schemas.microsoft.com/office/drawing/2014/main" id="{212F7CA7-1C19-4309-9426-3A3519D17774}"/>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16</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135900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870F4D7-AB44-484F-9A68-40EC0A4F9B82}"/>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kumimoji="0" lang="en-US" sz="2000" b="1" i="0" u="none" strike="noStrike" kern="1200" cap="none" spc="0" normalizeH="0" baseline="0" noProof="0" dirty="0">
                <a:ln>
                  <a:noFill/>
                </a:ln>
                <a:solidFill>
                  <a:srgbClr val="FFFFFF"/>
                </a:solidFill>
                <a:effectLst/>
                <a:uLnTx/>
                <a:uFillTx/>
                <a:latin typeface="+mj-lt"/>
                <a:ea typeface="+mj-ea"/>
                <a:cs typeface="+mj-cs"/>
              </a:rPr>
              <a:t>PILLAR 2 ECONOMIC TRANSFORMATION, ENTREPRENURSHIP &amp; JOB CREATION</a:t>
            </a:r>
            <a:endParaRPr lang="en-US" sz="20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B7906CAE-8595-4A2E-9E42-3337171A8A9E}"/>
              </a:ext>
            </a:extLst>
          </p:cNvPr>
          <p:cNvPicPr>
            <a:picLocks noGrp="1" noChangeAspect="1"/>
          </p:cNvPicPr>
          <p:nvPr>
            <p:ph idx="1"/>
          </p:nvPr>
        </p:nvPicPr>
        <p:blipFill>
          <a:blip r:embed="rId2"/>
          <a:stretch>
            <a:fillRect/>
          </a:stretch>
        </p:blipFill>
        <p:spPr>
          <a:xfrm>
            <a:off x="3678382" y="171161"/>
            <a:ext cx="8181109" cy="6783821"/>
          </a:xfrm>
          <a:prstGeom prst="rect">
            <a:avLst/>
          </a:prstGeom>
        </p:spPr>
      </p:pic>
      <p:sp>
        <p:nvSpPr>
          <p:cNvPr id="5" name="Slide Number Placeholder 3">
            <a:extLst>
              <a:ext uri="{FF2B5EF4-FFF2-40B4-BE49-F238E27FC236}">
                <a16:creationId xmlns:a16="http://schemas.microsoft.com/office/drawing/2014/main" id="{951DC9B7-0741-42B2-ADD0-ACDD52402F5C}"/>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17</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00625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48393F7-C9CF-4894-9401-E3F523928881}"/>
              </a:ext>
            </a:extLst>
          </p:cNvPr>
          <p:cNvSpPr>
            <a:spLocks noGrp="1"/>
          </p:cNvSpPr>
          <p:nvPr>
            <p:ph type="title"/>
          </p:nvPr>
        </p:nvSpPr>
        <p:spPr>
          <a:xfrm>
            <a:off x="640080" y="2074363"/>
            <a:ext cx="2172393"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kumimoji="0" lang="en-US" sz="1800" b="1" i="0" u="none" strike="noStrike" kern="1200" cap="none" spc="0" normalizeH="0" baseline="0" noProof="0" dirty="0">
                <a:ln>
                  <a:noFill/>
                </a:ln>
                <a:solidFill>
                  <a:srgbClr val="FFFFFF"/>
                </a:solidFill>
                <a:effectLst/>
                <a:uLnTx/>
                <a:uFillTx/>
                <a:latin typeface="+mj-lt"/>
                <a:ea typeface="+mj-ea"/>
                <a:cs typeface="+mj-cs"/>
              </a:rPr>
              <a:t>PILLAR 3: PHYSICAL AND MENTAL HEALTH  &amp; WELL BEING PROMOTION</a:t>
            </a:r>
            <a:endParaRPr lang="en-US" sz="18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3E654D76-8246-4EB7-8EEA-C1B8218F9BA6}"/>
              </a:ext>
            </a:extLst>
          </p:cNvPr>
          <p:cNvPicPr>
            <a:picLocks noGrp="1" noChangeAspect="1"/>
          </p:cNvPicPr>
          <p:nvPr>
            <p:ph idx="1"/>
          </p:nvPr>
        </p:nvPicPr>
        <p:blipFill>
          <a:blip r:embed="rId2"/>
          <a:stretch>
            <a:fillRect/>
          </a:stretch>
        </p:blipFill>
        <p:spPr>
          <a:xfrm>
            <a:off x="2923310" y="166255"/>
            <a:ext cx="9116290" cy="7079672"/>
          </a:xfrm>
          <a:prstGeom prst="rect">
            <a:avLst/>
          </a:prstGeom>
        </p:spPr>
      </p:pic>
      <p:sp>
        <p:nvSpPr>
          <p:cNvPr id="6" name="Slide Number Placeholder 3">
            <a:extLst>
              <a:ext uri="{FF2B5EF4-FFF2-40B4-BE49-F238E27FC236}">
                <a16:creationId xmlns:a16="http://schemas.microsoft.com/office/drawing/2014/main" id="{5F40E470-DAAB-4ACF-995A-7E3F3354C351}"/>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18</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44967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99460BC-2E14-4574-ADCE-640F06EA7E11}"/>
              </a:ext>
            </a:extLst>
          </p:cNvPr>
          <p:cNvSpPr>
            <a:spLocks noGrp="1"/>
          </p:cNvSpPr>
          <p:nvPr>
            <p:ph type="title"/>
          </p:nvPr>
        </p:nvSpPr>
        <p:spPr>
          <a:xfrm>
            <a:off x="640080" y="2074363"/>
            <a:ext cx="2013557"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kumimoji="0" lang="en-US" sz="1600" b="1" i="0" u="none" strike="noStrike" kern="1200" cap="none" spc="0" normalizeH="0" baseline="0" noProof="0" dirty="0">
                <a:ln>
                  <a:noFill/>
                </a:ln>
                <a:solidFill>
                  <a:srgbClr val="FFFFFF"/>
                </a:solidFill>
                <a:effectLst/>
                <a:uLnTx/>
                <a:uFillTx/>
                <a:latin typeface="+mj-lt"/>
                <a:ea typeface="+mj-ea"/>
                <a:cs typeface="+mj-cs"/>
              </a:rPr>
              <a:t>PILLAR 3: PHYSICAL AND MENTAL HEALTH  &amp; WELL BEING PROMOTION CONT…</a:t>
            </a:r>
            <a:endParaRPr lang="en-US" sz="16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04CA77CA-5CE8-42D3-8988-1DB6C11F946F}"/>
              </a:ext>
            </a:extLst>
          </p:cNvPr>
          <p:cNvPicPr>
            <a:picLocks noGrp="1" noChangeAspect="1"/>
          </p:cNvPicPr>
          <p:nvPr>
            <p:ph idx="1"/>
          </p:nvPr>
        </p:nvPicPr>
        <p:blipFill>
          <a:blip r:embed="rId2"/>
          <a:stretch>
            <a:fillRect/>
          </a:stretch>
        </p:blipFill>
        <p:spPr>
          <a:xfrm>
            <a:off x="2798618" y="249382"/>
            <a:ext cx="9116291" cy="7010400"/>
          </a:xfrm>
          <a:prstGeom prst="rect">
            <a:avLst/>
          </a:prstGeom>
        </p:spPr>
      </p:pic>
      <p:sp>
        <p:nvSpPr>
          <p:cNvPr id="7" name="Slide Number Placeholder 3">
            <a:extLst>
              <a:ext uri="{FF2B5EF4-FFF2-40B4-BE49-F238E27FC236}">
                <a16:creationId xmlns:a16="http://schemas.microsoft.com/office/drawing/2014/main" id="{192D40D9-B6FD-4A38-820F-22EA478F875F}"/>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19</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2968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0475" y="1475941"/>
            <a:ext cx="8013700" cy="5245535"/>
          </a:xfrm>
        </p:spPr>
        <p:txBody>
          <a:bodyPr/>
          <a:lstStyle/>
          <a:p>
            <a:pPr marL="0" indent="0">
              <a:buNone/>
            </a:pPr>
            <a:endParaRPr lang="en-ZA" sz="2000" kern="0" dirty="0">
              <a:solidFill>
                <a:srgbClr val="000000"/>
              </a:solidFill>
              <a:latin typeface="+mj-lt"/>
              <a:ea typeface="ＭＳ Ｐゴシック"/>
            </a:endParaRPr>
          </a:p>
          <a:p>
            <a:pPr marL="0" indent="0" algn="just">
              <a:buNone/>
            </a:pPr>
            <a:endParaRPr lang="en-ZA" sz="14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FAB3267-C494-0F40-80F7-788B7B5C4F10}"/>
              </a:ext>
            </a:extLst>
          </p:cNvPr>
          <p:cNvGraphicFramePr>
            <a:graphicFrameLocks noGrp="1"/>
          </p:cNvGraphicFramePr>
          <p:nvPr>
            <p:extLst>
              <p:ext uri="{D42A27DB-BD31-4B8C-83A1-F6EECF244321}">
                <p14:modId xmlns:p14="http://schemas.microsoft.com/office/powerpoint/2010/main" val="3777141089"/>
              </p:ext>
            </p:extLst>
          </p:nvPr>
        </p:nvGraphicFramePr>
        <p:xfrm>
          <a:off x="1334529" y="1639755"/>
          <a:ext cx="10585327" cy="5064189"/>
        </p:xfrm>
        <a:graphic>
          <a:graphicData uri="http://schemas.openxmlformats.org/drawingml/2006/table">
            <a:tbl>
              <a:tblPr firstRow="1" bandRow="1">
                <a:tableStyleId>{5C22544A-7EE6-4342-B048-85BDC9FD1C3A}</a:tableStyleId>
              </a:tblPr>
              <a:tblGrid>
                <a:gridCol w="2018271">
                  <a:extLst>
                    <a:ext uri="{9D8B030D-6E8A-4147-A177-3AD203B41FA5}">
                      <a16:colId xmlns:a16="http://schemas.microsoft.com/office/drawing/2014/main" val="1143128218"/>
                    </a:ext>
                  </a:extLst>
                </a:gridCol>
                <a:gridCol w="8567056">
                  <a:extLst>
                    <a:ext uri="{9D8B030D-6E8A-4147-A177-3AD203B41FA5}">
                      <a16:colId xmlns:a16="http://schemas.microsoft.com/office/drawing/2014/main" val="3714830282"/>
                    </a:ext>
                  </a:extLst>
                </a:gridCol>
              </a:tblGrid>
              <a:tr h="46409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solidFill>
                          <a:schemeClr val="tx2"/>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solidFill>
                          <a:schemeClr val="tx2"/>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solidFill>
                          <a:schemeClr val="tx2"/>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tx2"/>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tx2"/>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tx2"/>
                          </a:solidFill>
                          <a:latin typeface="Arial" panose="020B0604020202020204" pitchFamily="34" charset="0"/>
                          <a:cs typeface="Arial" panose="020B0604020202020204" pitchFamily="34" charset="0"/>
                        </a:rPr>
                        <a:t>Contents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tx2"/>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tx2"/>
                        </a:solidFill>
                        <a:latin typeface="Arial" panose="020B0604020202020204" pitchFamily="34" charset="0"/>
                        <a:cs typeface="Arial" panose="020B0604020202020204" pitchFamily="34" charset="0"/>
                      </a:endParaRPr>
                    </a:p>
                    <a:p>
                      <a:endParaRPr lang="en-US" dirty="0">
                        <a:solidFill>
                          <a:schemeClr val="tx1"/>
                        </a:solidFill>
                      </a:endParaRPr>
                    </a:p>
                  </a:txBody>
                  <a:tcPr>
                    <a:lnR w="12700" cap="flat" cmpd="sng" algn="ctr">
                      <a:solidFill>
                        <a:schemeClr val="tx1"/>
                      </a:solidFill>
                      <a:prstDash val="solid"/>
                      <a:round/>
                      <a:headEnd type="none" w="med" len="med"/>
                      <a:tailEnd type="none" w="med" len="med"/>
                    </a:lnR>
                    <a:noFill/>
                  </a:tcPr>
                </a:tc>
                <a:tc>
                  <a:txBody>
                    <a:bodyPr/>
                    <a:lstStyle/>
                    <a:p>
                      <a:pPr marL="342900" indent="-342900" algn="l">
                        <a:lnSpc>
                          <a:spcPct val="150000"/>
                        </a:lnSpc>
                        <a:buFont typeface="+mj-lt"/>
                        <a:buAutoNum type="arabicPeriod"/>
                      </a:pPr>
                      <a:r>
                        <a:rPr lang="en-US" sz="2000" b="1" dirty="0">
                          <a:solidFill>
                            <a:schemeClr val="tx1"/>
                          </a:solidFill>
                          <a:latin typeface="Arial" panose="020B0604020202020204" pitchFamily="34" charset="0"/>
                          <a:cs typeface="Arial" panose="020B0604020202020204" pitchFamily="34" charset="0"/>
                        </a:rPr>
                        <a:t>Purpose</a:t>
                      </a:r>
                    </a:p>
                    <a:p>
                      <a:pPr marL="342900" indent="-342900" algn="l">
                        <a:lnSpc>
                          <a:spcPct val="150000"/>
                        </a:lnSpc>
                        <a:buFont typeface="+mj-lt"/>
                        <a:buAutoNum type="arabicPeriod"/>
                      </a:pPr>
                      <a:r>
                        <a:rPr lang="en-US" sz="2000" b="1" dirty="0">
                          <a:solidFill>
                            <a:schemeClr val="tx1"/>
                          </a:solidFill>
                          <a:latin typeface="Arial" panose="020B0604020202020204" pitchFamily="34" charset="0"/>
                          <a:cs typeface="Arial" panose="020B0604020202020204" pitchFamily="34" charset="0"/>
                        </a:rPr>
                        <a:t>Key developments since the previous OCPOL Workshop</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2000" b="1" dirty="0">
                          <a:solidFill>
                            <a:schemeClr val="tx1"/>
                          </a:solidFill>
                          <a:latin typeface="Arial" panose="020B0604020202020204" pitchFamily="34" charset="0"/>
                          <a:cs typeface="Arial" panose="020B0604020202020204" pitchFamily="34" charset="0"/>
                        </a:rPr>
                        <a:t>Overview of GIYDS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2000" b="1" dirty="0">
                          <a:solidFill>
                            <a:schemeClr val="tx1"/>
                          </a:solidFill>
                          <a:latin typeface="Arial" panose="020B0604020202020204" pitchFamily="34" charset="0"/>
                          <a:cs typeface="Arial" panose="020B0604020202020204" pitchFamily="34" charset="0"/>
                        </a:rPr>
                        <a:t>Role of Gauteng Youth Advisory Panel’s in advancing youth development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2000" b="1" dirty="0">
                          <a:solidFill>
                            <a:schemeClr val="tx1"/>
                          </a:solidFill>
                          <a:latin typeface="Arial" panose="020B0604020202020204" pitchFamily="34" charset="0"/>
                          <a:cs typeface="Arial" panose="020B0604020202020204" pitchFamily="34" charset="0"/>
                        </a:rPr>
                        <a:t>Progress to date: Youth employment and entrepreneurship</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2000" b="1" kern="1200" dirty="0">
                          <a:solidFill>
                            <a:schemeClr val="tx1"/>
                          </a:solidFill>
                          <a:latin typeface="Arial" panose="020B0604020202020204" pitchFamily="34" charset="0"/>
                          <a:ea typeface="+mn-ea"/>
                          <a:cs typeface="Arial" panose="020B0604020202020204" pitchFamily="34" charset="0"/>
                        </a:rPr>
                        <a:t>Elevated GGT priorities and delivery structure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2000" b="1" kern="1200" dirty="0">
                          <a:solidFill>
                            <a:schemeClr val="tx1"/>
                          </a:solidFill>
                          <a:latin typeface="Arial" panose="020B0604020202020204" pitchFamily="34" charset="0"/>
                          <a:ea typeface="+mn-ea"/>
                          <a:cs typeface="Arial" panose="020B0604020202020204" pitchFamily="34" charset="0"/>
                        </a:rPr>
                        <a:t>Youth employment-related elevated GGT priorities and targets in delivery Agreements between premier &amp; MECs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2000" b="1" dirty="0">
                          <a:solidFill>
                            <a:schemeClr val="tx1"/>
                          </a:solidFill>
                          <a:latin typeface="Arial" panose="020B0604020202020204" pitchFamily="34" charset="0"/>
                          <a:cs typeface="Arial" panose="020B0604020202020204" pitchFamily="34" charset="0"/>
                        </a:rPr>
                        <a:t>Youth War Room / Youth Workstream </a:t>
                      </a:r>
                    </a:p>
                    <a:p>
                      <a:pPr marL="342900" indent="-342900" algn="l">
                        <a:lnSpc>
                          <a:spcPct val="150000"/>
                        </a:lnSpc>
                        <a:buFont typeface="+mj-lt"/>
                        <a:buAutoNum type="arabicPeriod"/>
                      </a:pPr>
                      <a:r>
                        <a:rPr lang="en-US" sz="2000" b="1" dirty="0">
                          <a:solidFill>
                            <a:schemeClr val="tx1"/>
                          </a:solidFill>
                          <a:latin typeface="Arial" panose="020B0604020202020204" pitchFamily="34" charset="0"/>
                          <a:cs typeface="Arial" panose="020B0604020202020204" pitchFamily="34" charset="0"/>
                        </a:rPr>
                        <a:t>Conclusion </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654478503"/>
                  </a:ext>
                </a:extLst>
              </a:tr>
            </a:tbl>
          </a:graphicData>
        </a:graphic>
      </p:graphicFrame>
      <p:sp>
        <p:nvSpPr>
          <p:cNvPr id="5" name="TextBox 4">
            <a:extLst>
              <a:ext uri="{FF2B5EF4-FFF2-40B4-BE49-F238E27FC236}">
                <a16:creationId xmlns:a16="http://schemas.microsoft.com/office/drawing/2014/main" id="{4BCB5FF8-E59B-0F4E-92B8-01EB54A14A14}"/>
              </a:ext>
            </a:extLst>
          </p:cNvPr>
          <p:cNvSpPr txBox="1"/>
          <p:nvPr/>
        </p:nvSpPr>
        <p:spPr>
          <a:xfrm>
            <a:off x="11288241" y="6280675"/>
            <a:ext cx="451879" cy="307777"/>
          </a:xfrm>
          <a:prstGeom prst="rect">
            <a:avLst/>
          </a:prstGeom>
          <a:noFill/>
        </p:spPr>
        <p:txBody>
          <a:bodyPr wrap="square" rtlCol="0">
            <a:spAutoFit/>
          </a:bodyPr>
          <a:lstStyle/>
          <a:p>
            <a:r>
              <a:rPr lang="en-US" sz="1400" dirty="0"/>
              <a:t>2</a:t>
            </a:r>
          </a:p>
        </p:txBody>
      </p:sp>
      <p:sp>
        <p:nvSpPr>
          <p:cNvPr id="6" name="Title 1">
            <a:extLst>
              <a:ext uri="{FF2B5EF4-FFF2-40B4-BE49-F238E27FC236}">
                <a16:creationId xmlns:a16="http://schemas.microsoft.com/office/drawing/2014/main" id="{9593966A-BE9B-051F-DA63-2DECDC359F0D}"/>
              </a:ext>
            </a:extLst>
          </p:cNvPr>
          <p:cNvSpPr>
            <a:spLocks noGrp="1"/>
          </p:cNvSpPr>
          <p:nvPr>
            <p:ph type="title"/>
          </p:nvPr>
        </p:nvSpPr>
        <p:spPr>
          <a:xfrm>
            <a:off x="1334530" y="1087396"/>
            <a:ext cx="10585326" cy="414834"/>
          </a:xfrm>
        </p:spPr>
        <p:txBody>
          <a:bodyPr/>
          <a:lstStyle/>
          <a:p>
            <a:pPr algn="ctr"/>
            <a:r>
              <a:rPr lang="en-US" dirty="0"/>
              <a:t>PRESENTATION OUTLINE</a:t>
            </a:r>
          </a:p>
        </p:txBody>
      </p:sp>
    </p:spTree>
    <p:extLst>
      <p:ext uri="{BB962C8B-B14F-4D97-AF65-F5344CB8AC3E}">
        <p14:creationId xmlns:p14="http://schemas.microsoft.com/office/powerpoint/2010/main" val="253107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B77CE36-F9C4-4FF3-B4B9-5C017A4D8656}"/>
              </a:ext>
            </a:extLst>
          </p:cNvPr>
          <p:cNvSpPr>
            <a:spLocks noGrp="1"/>
          </p:cNvSpPr>
          <p:nvPr>
            <p:ph type="title"/>
          </p:nvPr>
        </p:nvSpPr>
        <p:spPr>
          <a:xfrm>
            <a:off x="640080" y="2074363"/>
            <a:ext cx="2116975"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kumimoji="0" lang="en-US" sz="2200" b="1" i="0" u="none" strike="noStrike" kern="1200" cap="none" spc="0" normalizeH="0" baseline="0" noProof="0" dirty="0">
                <a:ln>
                  <a:noFill/>
                </a:ln>
                <a:solidFill>
                  <a:srgbClr val="FFFFFF"/>
                </a:solidFill>
                <a:effectLst/>
                <a:uLnTx/>
                <a:uFillTx/>
                <a:latin typeface="+mj-lt"/>
                <a:ea typeface="+mj-ea"/>
                <a:cs typeface="+mj-cs"/>
              </a:rPr>
              <a:t>PILLAR 4: SOCIAL COHESION AND NATION BUILDING</a:t>
            </a:r>
            <a:endParaRPr lang="en-US" sz="22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CFF132C5-11A4-4DA1-B00E-EDF007D90C08}"/>
              </a:ext>
            </a:extLst>
          </p:cNvPr>
          <p:cNvPicPr>
            <a:picLocks noGrp="1" noChangeAspect="1"/>
          </p:cNvPicPr>
          <p:nvPr>
            <p:ph idx="1"/>
          </p:nvPr>
        </p:nvPicPr>
        <p:blipFill>
          <a:blip r:embed="rId2"/>
          <a:stretch>
            <a:fillRect/>
          </a:stretch>
        </p:blipFill>
        <p:spPr>
          <a:xfrm>
            <a:off x="2757056" y="166255"/>
            <a:ext cx="8589818" cy="6691745"/>
          </a:xfrm>
          <a:prstGeom prst="rect">
            <a:avLst/>
          </a:prstGeom>
        </p:spPr>
      </p:pic>
      <p:sp>
        <p:nvSpPr>
          <p:cNvPr id="8" name="Slide Number Placeholder 3">
            <a:extLst>
              <a:ext uri="{FF2B5EF4-FFF2-40B4-BE49-F238E27FC236}">
                <a16:creationId xmlns:a16="http://schemas.microsoft.com/office/drawing/2014/main" id="{2A1D1990-2D65-4E86-AAB9-7764CD03A15E}"/>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20</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63268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EFE52AB-C685-4945-9646-5964EEB90B8B}"/>
              </a:ext>
            </a:extLst>
          </p:cNvPr>
          <p:cNvSpPr>
            <a:spLocks noGrp="1"/>
          </p:cNvSpPr>
          <p:nvPr>
            <p:ph type="title"/>
          </p:nvPr>
        </p:nvSpPr>
        <p:spPr>
          <a:xfrm>
            <a:off x="640080" y="2074363"/>
            <a:ext cx="220010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kumimoji="0" lang="en-US" sz="1800" b="1" i="0" u="none" strike="noStrike" kern="1200" cap="none" spc="0" normalizeH="0" baseline="0" noProof="0" dirty="0">
                <a:ln>
                  <a:noFill/>
                </a:ln>
                <a:solidFill>
                  <a:srgbClr val="FFFFFF"/>
                </a:solidFill>
                <a:effectLst/>
                <a:uLnTx/>
                <a:uFillTx/>
                <a:latin typeface="+mj-lt"/>
                <a:ea typeface="+mj-ea"/>
                <a:cs typeface="+mj-cs"/>
              </a:rPr>
              <a:t>PILLAR 4: SOCIAL COHESION AND NATION BUILDING CONT…</a:t>
            </a:r>
            <a:endParaRPr lang="en-US" sz="1800" kern="1200" dirty="0">
              <a:solidFill>
                <a:srgbClr val="FFFFFF"/>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3899C3BD-D7A7-4607-8D07-43C5E1869149}"/>
              </a:ext>
            </a:extLst>
          </p:cNvPr>
          <p:cNvGraphicFramePr>
            <a:graphicFrameLocks noGrp="1"/>
          </p:cNvGraphicFramePr>
          <p:nvPr>
            <p:ph idx="1"/>
          </p:nvPr>
        </p:nvGraphicFramePr>
        <p:xfrm>
          <a:off x="3241964" y="415637"/>
          <a:ext cx="8423563" cy="6095999"/>
        </p:xfrm>
        <a:graphic>
          <a:graphicData uri="http://schemas.openxmlformats.org/drawingml/2006/table">
            <a:tbl>
              <a:tblPr firstRow="1" firstCol="1" bandRow="1"/>
              <a:tblGrid>
                <a:gridCol w="8423563">
                  <a:extLst>
                    <a:ext uri="{9D8B030D-6E8A-4147-A177-3AD203B41FA5}">
                      <a16:colId xmlns:a16="http://schemas.microsoft.com/office/drawing/2014/main" val="460591784"/>
                    </a:ext>
                  </a:extLst>
                </a:gridCol>
              </a:tblGrid>
              <a:tr h="757176">
                <a:tc>
                  <a:txBody>
                    <a:bodyPr/>
                    <a:lstStyle/>
                    <a:p>
                      <a:pPr algn="just">
                        <a:lnSpc>
                          <a:spcPct val="107000"/>
                        </a:lnSpc>
                        <a:spcAft>
                          <a:spcPts val="800"/>
                        </a:spcAft>
                      </a:pPr>
                      <a:r>
                        <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Strategic Goal:  Youth are meaningfully included in the affairs of the province and efforts to create more cohesive communities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1321825498"/>
                  </a:ext>
                </a:extLst>
              </a:tr>
              <a:tr h="376043">
                <a:tc>
                  <a:txBody>
                    <a:bodyPr/>
                    <a:lstStyle/>
                    <a:p>
                      <a:pPr marL="228600" algn="just">
                        <a:lnSpc>
                          <a:spcPct val="107000"/>
                        </a:lnSpc>
                        <a:spcAft>
                          <a:spcPts val="800"/>
                        </a:spcAft>
                      </a:pPr>
                      <a:r>
                        <a:rPr lang="en-GB"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INTERVENTIONS CONT…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49867083"/>
                  </a:ext>
                </a:extLst>
              </a:tr>
              <a:tr h="893320">
                <a:tc>
                  <a:txBody>
                    <a:bodyPr/>
                    <a:lstStyle/>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Enlist more youth in the National Youth Service and other government programmes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061448"/>
                  </a:ext>
                </a:extLst>
              </a:tr>
              <a:tr h="694750">
                <a:tc>
                  <a:txBody>
                    <a:bodyPr/>
                    <a:lstStyle/>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Promote and enable social entrepreneurship and economic opportunities in the creative and social sectors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988858"/>
                  </a:ext>
                </a:extLst>
              </a:tr>
              <a:tr h="893320">
                <a:tc>
                  <a:txBody>
                    <a:bodyPr/>
                    <a:lstStyle/>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Develop cadres of youth to serve in the security cluster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(e.g., Community patrollers, youth brigades, scholar patrollers)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955051"/>
                  </a:ext>
                </a:extLst>
              </a:tr>
              <a:tr h="893320">
                <a:tc>
                  <a:txBody>
                    <a:bodyPr/>
                    <a:lstStyle/>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Implement adopt a cop in all public schools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107569"/>
                  </a:ext>
                </a:extLst>
              </a:tr>
              <a:tr h="893320">
                <a:tc>
                  <a:txBody>
                    <a:bodyPr/>
                    <a:lstStyle/>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Implement partnership safety programmes within institutions of learning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500" b="1"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72124"/>
                  </a:ext>
                </a:extLst>
              </a:tr>
              <a:tr h="694750">
                <a:tc>
                  <a:txBody>
                    <a:bodyPr/>
                    <a:lstStyle/>
                    <a:p>
                      <a:pPr algn="just">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Implement diversion programmes for youth in conflict with the law in partnership with other stakeholders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204" marR="101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63320"/>
                  </a:ext>
                </a:extLst>
              </a:tr>
            </a:tbl>
          </a:graphicData>
        </a:graphic>
      </p:graphicFrame>
      <p:sp>
        <p:nvSpPr>
          <p:cNvPr id="6" name="Slide Number Placeholder 3">
            <a:extLst>
              <a:ext uri="{FF2B5EF4-FFF2-40B4-BE49-F238E27FC236}">
                <a16:creationId xmlns:a16="http://schemas.microsoft.com/office/drawing/2014/main" id="{7C7A2E53-B77C-4E57-A906-5A482C020865}"/>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21</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62749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4B1B472-1ADF-4477-9339-FBF3C6AEAA3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kumimoji="0" lang="en-US" sz="2700" b="1" i="0" u="none" strike="noStrike" kern="1200" cap="none" spc="0" normalizeH="0" baseline="0" noProof="0" dirty="0">
                <a:ln>
                  <a:noFill/>
                </a:ln>
                <a:solidFill>
                  <a:srgbClr val="FFFFFF"/>
                </a:solidFill>
                <a:effectLst/>
                <a:uLnTx/>
                <a:uFillTx/>
                <a:latin typeface="+mj-lt"/>
                <a:ea typeface="+mj-ea"/>
                <a:cs typeface="+mj-cs"/>
              </a:rPr>
              <a:t>PILLAR 5: EFFECTIVE &amp; RESPONSIVE YOUTH MACHINERY</a:t>
            </a:r>
            <a:endParaRPr lang="en-US" sz="27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A1F0D6BB-6AAC-40F6-BBF8-481D3F67E299}"/>
              </a:ext>
            </a:extLst>
          </p:cNvPr>
          <p:cNvPicPr>
            <a:picLocks noGrp="1" noChangeAspect="1"/>
          </p:cNvPicPr>
          <p:nvPr>
            <p:ph idx="1"/>
          </p:nvPr>
        </p:nvPicPr>
        <p:blipFill>
          <a:blip r:embed="rId2"/>
          <a:stretch>
            <a:fillRect/>
          </a:stretch>
        </p:blipFill>
        <p:spPr>
          <a:xfrm>
            <a:off x="3560618" y="171161"/>
            <a:ext cx="8354291" cy="6922365"/>
          </a:xfrm>
          <a:prstGeom prst="rect">
            <a:avLst/>
          </a:prstGeom>
        </p:spPr>
      </p:pic>
      <p:sp>
        <p:nvSpPr>
          <p:cNvPr id="5" name="Slide Number Placeholder 3">
            <a:extLst>
              <a:ext uri="{FF2B5EF4-FFF2-40B4-BE49-F238E27FC236}">
                <a16:creationId xmlns:a16="http://schemas.microsoft.com/office/drawing/2014/main" id="{D5E428B0-ED16-469D-B474-1466B5D8F4E0}"/>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22</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98658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2EF8F8-A6C5-4158-FA78-8602229FE715}"/>
              </a:ext>
            </a:extLst>
          </p:cNvPr>
          <p:cNvSpPr>
            <a:spLocks noGrp="1"/>
          </p:cNvSpPr>
          <p:nvPr>
            <p:ph type="subTitle" idx="1"/>
          </p:nvPr>
        </p:nvSpPr>
        <p:spPr>
          <a:xfrm>
            <a:off x="1334530" y="1600200"/>
            <a:ext cx="10620445" cy="4887686"/>
          </a:xfrm>
        </p:spPr>
        <p:txBody>
          <a:bodyPr>
            <a:noAutofit/>
          </a:bodyPr>
          <a:lstStyle/>
          <a:p>
            <a:pPr marL="457200" algn="just">
              <a:lnSpc>
                <a:spcPct val="115000"/>
              </a:lnSpc>
            </a:pPr>
            <a:endParaRPr lang="en-ZA" sz="22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355600" indent="-355600" algn="just">
              <a:lnSpc>
                <a:spcPct val="115000"/>
              </a:lnSpc>
              <a:buFont typeface="Wingdings" panose="05000000000000000000" pitchFamily="2" charset="2"/>
              <a:buChar char="q"/>
            </a:pPr>
            <a:r>
              <a:rPr lang="en-ZA" sz="2200" dirty="0">
                <a:solidFill>
                  <a:schemeClr val="tx1"/>
                </a:solidFill>
                <a:latin typeface="Calibri" panose="020F0502020204030204" pitchFamily="34" charset="0"/>
                <a:cs typeface="Calibri" panose="020F0502020204030204" pitchFamily="34" charset="0"/>
              </a:rPr>
              <a:t>Institutional arrangements </a:t>
            </a:r>
          </a:p>
          <a:p>
            <a:pPr marL="800100" indent="-342900" algn="just">
              <a:lnSpc>
                <a:spcPct val="115000"/>
              </a:lnSpc>
              <a:buFont typeface="Courier New" panose="02070309020205020404" pitchFamily="49" charset="0"/>
              <a:buChar char="o"/>
            </a:pPr>
            <a:r>
              <a:rPr lang="en-ZA" sz="2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Youth Directorate in the OOP is the custodian of the GIYDS </a:t>
            </a:r>
          </a:p>
          <a:p>
            <a:pPr marL="800100" indent="-342900" algn="just">
              <a:lnSpc>
                <a:spcPct val="115000"/>
              </a:lnSpc>
              <a:buFont typeface="Courier New" panose="02070309020205020404" pitchFamily="49" charset="0"/>
              <a:buChar char="o"/>
            </a:pPr>
            <a:r>
              <a:rPr lang="en-ZA" sz="2200" b="0" dirty="0">
                <a:solidFill>
                  <a:schemeClr val="tx1"/>
                </a:solidFill>
                <a:latin typeface="Calibri" panose="020F0502020204030204" pitchFamily="34" charset="0"/>
                <a:ea typeface="Calibri" panose="020F0502020204030204" pitchFamily="34" charset="0"/>
                <a:cs typeface="Calibri" panose="020F0502020204030204" pitchFamily="34" charset="0"/>
              </a:rPr>
              <a:t>It will work closely with the MEC responsible for Youth Development </a:t>
            </a:r>
            <a:r>
              <a:rPr lang="en-ZA" sz="2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coordinate the implementation of the GIYDS 2030 with the support of the </a:t>
            </a:r>
            <a:r>
              <a:rPr lang="en-ZA" sz="2200" dirty="0">
                <a:solidFill>
                  <a:schemeClr val="tx1"/>
                </a:solidFill>
                <a:latin typeface="Calibri" panose="020F0502020204030204" pitchFamily="34" charset="0"/>
                <a:ea typeface="Calibri" panose="020F0502020204030204" pitchFamily="34" charset="0"/>
                <a:cs typeface="Calibri" panose="020F0502020204030204" pitchFamily="34" charset="0"/>
              </a:rPr>
              <a:t>Gauteng Youth Advisory Panel </a:t>
            </a:r>
            <a:endParaRPr lang="en-ZA"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55600" lvl="1" indent="-355600" algn="just">
              <a:lnSpc>
                <a:spcPct val="107000"/>
              </a:lnSpc>
              <a:spcBef>
                <a:spcPts val="200"/>
              </a:spcBef>
              <a:buFont typeface="Wingdings" panose="05000000000000000000" pitchFamily="2" charset="2"/>
              <a:buChar char="q"/>
            </a:pPr>
            <a:r>
              <a:rPr lang="en-GB" sz="2200" b="1" dirty="0">
                <a:latin typeface="Calibri" panose="020F0502020204030204" pitchFamily="34" charset="0"/>
                <a:cs typeface="Calibri" panose="020F0502020204030204" pitchFamily="34" charset="0"/>
              </a:rPr>
              <a:t>Resources for youth development (Gauteng budget speech 2022 highlights)</a:t>
            </a:r>
            <a:endParaRPr lang="en-ZA" sz="2200" b="1" dirty="0">
              <a:latin typeface="Calibri" panose="020F0502020204030204" pitchFamily="34" charset="0"/>
              <a:cs typeface="Calibri" panose="020F0502020204030204" pitchFamily="34" charset="0"/>
            </a:endParaRPr>
          </a:p>
          <a:p>
            <a:pPr marL="800100" lvl="1" indent="-342900" algn="just">
              <a:lnSpc>
                <a:spcPct val="100000"/>
              </a:lnSpc>
              <a:spcAft>
                <a:spcPts val="800"/>
              </a:spcAft>
              <a:buFont typeface="Courier New" panose="02070309020205020404" pitchFamily="49" charset="0"/>
              <a:buChar char="o"/>
            </a:pPr>
            <a:r>
              <a:rPr lang="en-GB" sz="2200" dirty="0">
                <a:latin typeface="Calibri" panose="020F0502020204030204" pitchFamily="34" charset="0"/>
                <a:cs typeface="Calibri" panose="020F0502020204030204" pitchFamily="34" charset="0"/>
              </a:rPr>
              <a:t>GPG allocated R2,4 billion for youth development - R376 million to be spent on the Youth Brigade over the 2022 MTEF period</a:t>
            </a:r>
          </a:p>
          <a:p>
            <a:pPr marL="800100" lvl="1" indent="-342900" algn="just">
              <a:lnSpc>
                <a:spcPct val="100000"/>
              </a:lnSpc>
              <a:spcAft>
                <a:spcPts val="800"/>
              </a:spcAft>
              <a:buFont typeface="Courier New" panose="02070309020205020404" pitchFamily="49" charset="0"/>
              <a:buChar char="o"/>
            </a:pPr>
            <a:r>
              <a:rPr lang="en-GB" sz="2200" dirty="0">
                <a:latin typeface="Calibri" panose="020F0502020204030204" pitchFamily="34" charset="0"/>
                <a:cs typeface="Calibri" panose="020F0502020204030204" pitchFamily="34" charset="0"/>
              </a:rPr>
              <a:t> R13.1 million allocated for Department of Community Safety to hire more patrollers to fight crime in the province </a:t>
            </a:r>
          </a:p>
          <a:p>
            <a:pPr marL="800100" lvl="1" indent="-342900" algn="just">
              <a:lnSpc>
                <a:spcPct val="100000"/>
              </a:lnSpc>
              <a:spcAft>
                <a:spcPts val="800"/>
              </a:spcAft>
              <a:buFont typeface="Courier New" panose="02070309020205020404" pitchFamily="49" charset="0"/>
              <a:buChar char="o"/>
            </a:pPr>
            <a:r>
              <a:rPr lang="en-ZA" sz="2200" dirty="0">
                <a:latin typeface="Calibri" panose="020F0502020204030204" pitchFamily="34" charset="0"/>
                <a:cs typeface="Calibri" panose="020F0502020204030204" pitchFamily="34" charset="0"/>
              </a:rPr>
              <a:t>R2 billion allocated by National Treasury for the Presidential Youth Employment Initiative</a:t>
            </a:r>
            <a:endParaRPr lang="en-GB" sz="2200" dirty="0">
              <a:latin typeface="Calibri" panose="020F0502020204030204" pitchFamily="34" charset="0"/>
              <a:cs typeface="Calibri" panose="020F0502020204030204" pitchFamily="34" charset="0"/>
            </a:endParaRPr>
          </a:p>
          <a:p>
            <a:endParaRPr lang="en-ZA" sz="22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4EBF5CB-BC89-469C-13D1-C015659B4EA9}"/>
              </a:ext>
            </a:extLst>
          </p:cNvPr>
          <p:cNvSpPr>
            <a:spLocks noGrp="1"/>
          </p:cNvSpPr>
          <p:nvPr>
            <p:ph type="title"/>
          </p:nvPr>
        </p:nvSpPr>
        <p:spPr/>
        <p:txBody>
          <a:bodyPr/>
          <a:lstStyle/>
          <a:p>
            <a:pPr algn="ctr"/>
            <a:r>
              <a:rPr lang="en-US" dirty="0"/>
              <a:t>INSTITUTIONAL ARRANGEMENTS &amp; RESOURCING</a:t>
            </a:r>
            <a:endParaRPr lang="en-ZA" dirty="0"/>
          </a:p>
        </p:txBody>
      </p:sp>
      <p:sp>
        <p:nvSpPr>
          <p:cNvPr id="4" name="Slide Number Placeholder 3">
            <a:extLst>
              <a:ext uri="{FF2B5EF4-FFF2-40B4-BE49-F238E27FC236}">
                <a16:creationId xmlns:a16="http://schemas.microsoft.com/office/drawing/2014/main" id="{2B420722-B8D4-4D1E-8DEC-1B0068F606A6}"/>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23</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197018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EE5F-4652-4AD6-9330-5EC689A6E639}"/>
              </a:ext>
            </a:extLst>
          </p:cNvPr>
          <p:cNvSpPr>
            <a:spLocks noGrp="1"/>
          </p:cNvSpPr>
          <p:nvPr>
            <p:ph type="title"/>
          </p:nvPr>
        </p:nvSpPr>
        <p:spPr>
          <a:xfrm>
            <a:off x="1327876" y="1018923"/>
            <a:ext cx="10585326" cy="531629"/>
          </a:xfrm>
        </p:spPr>
        <p:txBody>
          <a:bodyPr/>
          <a:lstStyle/>
          <a:p>
            <a:pPr algn="ctr"/>
            <a:r>
              <a:rPr lang="en-US" sz="2400" dirty="0"/>
              <a:t>INSTITUTIONAL ARRANGEMENTS &amp; RESOURCING Cont.</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2722F3B-B1F3-40E4-9EF2-8D6A8E69436F}"/>
              </a:ext>
            </a:extLst>
          </p:cNvPr>
          <p:cNvSpPr txBox="1"/>
          <p:nvPr/>
        </p:nvSpPr>
        <p:spPr>
          <a:xfrm>
            <a:off x="6530019" y="1550552"/>
            <a:ext cx="5661982" cy="4992392"/>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cs typeface="Calibri" panose="020F0502020204030204" pitchFamily="34" charset="0"/>
              </a:rPr>
              <a:t>The fight towards eradicating high levels of youth unemployment/ economic inactivity has been prioritised by all </a:t>
            </a:r>
            <a:r>
              <a:rPr kumimoji="0" lang="en-ZA" b="1" i="0" u="none" strike="noStrike" kern="1200" cap="none" spc="0" normalizeH="0" baseline="0" noProof="0" dirty="0">
                <a:ln>
                  <a:noFill/>
                </a:ln>
                <a:solidFill>
                  <a:srgbClr val="4472C4">
                    <a:lumMod val="75000"/>
                  </a:srgbClr>
                </a:solidFill>
                <a:effectLst/>
                <a:uLnTx/>
                <a:uFillTx/>
                <a:cs typeface="Calibri" panose="020F0502020204030204" pitchFamily="34" charset="0"/>
              </a:rPr>
              <a:t>13 Departments </a:t>
            </a:r>
            <a:r>
              <a:rPr kumimoji="0" lang="en-ZA" b="0" i="0" u="none" strike="noStrike" kern="1200" cap="none" spc="0" normalizeH="0" baseline="0" noProof="0" dirty="0">
                <a:ln>
                  <a:noFill/>
                </a:ln>
                <a:solidFill>
                  <a:prstClr val="black"/>
                </a:solidFill>
                <a:effectLst/>
                <a:uLnTx/>
                <a:uFillTx/>
                <a:cs typeface="Calibri" panose="020F0502020204030204" pitchFamily="34" charset="0"/>
              </a:rPr>
              <a:t>within the Province</a:t>
            </a:r>
            <a:endParaRPr kumimoji="0" lang="en-ZA" b="1" i="0" u="none" strike="noStrike" kern="1200" cap="none" spc="0" normalizeH="0" baseline="0" noProof="0" dirty="0">
              <a:ln>
                <a:noFill/>
              </a:ln>
              <a:solidFill>
                <a:srgbClr val="4472C4">
                  <a:lumMod val="75000"/>
                </a:srgbClr>
              </a:solidFill>
              <a:effectLst/>
              <a:uLnTx/>
              <a:uFillTx/>
              <a:cs typeface="Calibri" panose="020F0502020204030204" pitchFamily="34" charset="0"/>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cs typeface="Calibri" panose="020F0502020204030204" pitchFamily="34" charset="0"/>
              </a:rPr>
              <a:t>Collectively, all GPG departments  have prioritised over </a:t>
            </a:r>
            <a:r>
              <a:rPr kumimoji="0" lang="en-ZA" b="1" i="0" u="none" strike="noStrike" kern="1200" cap="none" spc="0" normalizeH="0" baseline="0" noProof="0" dirty="0">
                <a:ln>
                  <a:noFill/>
                </a:ln>
                <a:solidFill>
                  <a:srgbClr val="4472C4">
                    <a:lumMod val="75000"/>
                  </a:srgbClr>
                </a:solidFill>
                <a:effectLst/>
                <a:uLnTx/>
                <a:uFillTx/>
                <a:cs typeface="Calibri" panose="020F0502020204030204" pitchFamily="34" charset="0"/>
              </a:rPr>
              <a:t>R3.233 billion </a:t>
            </a:r>
            <a:r>
              <a:rPr kumimoji="0" lang="en-ZA" b="0" i="0" u="none" strike="noStrike" kern="1200" cap="none" spc="0" normalizeH="0" baseline="0" noProof="0" dirty="0">
                <a:ln>
                  <a:noFill/>
                </a:ln>
                <a:solidFill>
                  <a:prstClr val="black"/>
                </a:solidFill>
                <a:effectLst/>
                <a:uLnTx/>
                <a:uFillTx/>
                <a:cs typeface="Calibri" panose="020F0502020204030204" pitchFamily="34" charset="0"/>
              </a:rPr>
              <a:t>in the current financial year, expecting to create approximately </a:t>
            </a:r>
            <a:r>
              <a:rPr kumimoji="0" lang="en-ZA" b="1" i="0" u="none" strike="noStrike" kern="1200" cap="none" spc="0" normalizeH="0" baseline="0" noProof="0" dirty="0">
                <a:ln>
                  <a:noFill/>
                </a:ln>
                <a:solidFill>
                  <a:srgbClr val="4472C4">
                    <a:lumMod val="75000"/>
                  </a:srgbClr>
                </a:solidFill>
                <a:effectLst/>
                <a:uLnTx/>
                <a:uFillTx/>
                <a:cs typeface="Calibri" panose="020F0502020204030204" pitchFamily="34" charset="0"/>
              </a:rPr>
              <a:t>1.032 million  </a:t>
            </a:r>
            <a:r>
              <a:rPr kumimoji="0" lang="en-ZA" b="0" i="0" u="none" strike="noStrike" kern="1200" cap="none" spc="0" normalizeH="0" baseline="0" noProof="0" dirty="0">
                <a:ln>
                  <a:noFill/>
                </a:ln>
                <a:solidFill>
                  <a:prstClr val="black"/>
                </a:solidFill>
                <a:effectLst/>
                <a:uLnTx/>
                <a:uFillTx/>
                <a:cs typeface="Calibri" panose="020F0502020204030204" pitchFamily="34" charset="0"/>
              </a:rPr>
              <a:t>wide-ranging opportunities towards the youth in Gauteng</a:t>
            </a:r>
          </a:p>
        </p:txBody>
      </p:sp>
      <p:pic>
        <p:nvPicPr>
          <p:cNvPr id="3" name="Picture 2">
            <a:extLst>
              <a:ext uri="{FF2B5EF4-FFF2-40B4-BE49-F238E27FC236}">
                <a16:creationId xmlns:a16="http://schemas.microsoft.com/office/drawing/2014/main" id="{DCE6CF87-F151-D3E7-20F6-1FA0DEF17DF5}"/>
              </a:ext>
            </a:extLst>
          </p:cNvPr>
          <p:cNvPicPr>
            <a:picLocks noChangeAspect="1"/>
          </p:cNvPicPr>
          <p:nvPr/>
        </p:nvPicPr>
        <p:blipFill>
          <a:blip r:embed="rId3"/>
          <a:stretch>
            <a:fillRect/>
          </a:stretch>
        </p:blipFill>
        <p:spPr>
          <a:xfrm>
            <a:off x="326571" y="2057400"/>
            <a:ext cx="6203447" cy="4180114"/>
          </a:xfrm>
          <a:prstGeom prst="rect">
            <a:avLst/>
          </a:prstGeom>
        </p:spPr>
      </p:pic>
      <p:sp>
        <p:nvSpPr>
          <p:cNvPr id="5" name="Slide Number Placeholder 3">
            <a:extLst>
              <a:ext uri="{FF2B5EF4-FFF2-40B4-BE49-F238E27FC236}">
                <a16:creationId xmlns:a16="http://schemas.microsoft.com/office/drawing/2014/main" id="{AF1C1B85-15C5-4D35-91ED-7B74A05F47B9}"/>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24</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105820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GAUTENG INTERGRATED YOUTH STRATEGY</a:t>
            </a:r>
          </a:p>
        </p:txBody>
      </p:sp>
      <p:sp>
        <p:nvSpPr>
          <p:cNvPr id="3" name="Content Placeholder 2">
            <a:extLst>
              <a:ext uri="{FF2B5EF4-FFF2-40B4-BE49-F238E27FC236}">
                <a16:creationId xmlns:a16="http://schemas.microsoft.com/office/drawing/2014/main" id="{22D83BD5-8890-3465-F720-4C283A4A9E85}"/>
              </a:ext>
            </a:extLst>
          </p:cNvPr>
          <p:cNvSpPr>
            <a:spLocks noGrp="1"/>
          </p:cNvSpPr>
          <p:nvPr>
            <p:ph idx="1"/>
          </p:nvPr>
        </p:nvSpPr>
        <p:spPr/>
        <p:txBody>
          <a:bodyPr anchor="ctr">
            <a:normAutofit/>
          </a:bodyPr>
          <a:lstStyle/>
          <a:p>
            <a:pPr marL="0" indent="0" algn="ctr">
              <a:buNone/>
            </a:pPr>
            <a:r>
              <a:rPr lang="en-US" dirty="0"/>
              <a:t>COMMUNICATIONS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832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BF5CB-BC89-469C-13D1-C015659B4EA9}"/>
              </a:ext>
            </a:extLst>
          </p:cNvPr>
          <p:cNvSpPr>
            <a:spLocks noGrp="1"/>
          </p:cNvSpPr>
          <p:nvPr>
            <p:ph type="title"/>
          </p:nvPr>
        </p:nvSpPr>
        <p:spPr>
          <a:xfrm>
            <a:off x="2723185" y="175720"/>
            <a:ext cx="7200744" cy="1384139"/>
          </a:xfrm>
        </p:spPr>
        <p:txBody>
          <a:bodyPr vert="horz" lIns="91440" tIns="45720" rIns="91440" bIns="45720" rtlCol="0" anchor="b">
            <a:normAutofit/>
          </a:bodyPr>
          <a:lstStyle/>
          <a:p>
            <a:pPr algn="ctr"/>
            <a:r>
              <a:rPr lang="en-US" kern="1200" dirty="0">
                <a:latin typeface="+mj-lt"/>
                <a:ea typeface="+mj-ea"/>
                <a:cs typeface="+mj-cs"/>
              </a:rPr>
              <a:t>GIYDS COMMUNICATION</a:t>
            </a:r>
          </a:p>
        </p:txBody>
      </p:sp>
      <p:sp>
        <p:nvSpPr>
          <p:cNvPr id="2" name="Subtitle 1">
            <a:extLst>
              <a:ext uri="{FF2B5EF4-FFF2-40B4-BE49-F238E27FC236}">
                <a16:creationId xmlns:a16="http://schemas.microsoft.com/office/drawing/2014/main" id="{092EF8F8-A6C5-4158-FA78-8602229FE715}"/>
              </a:ext>
            </a:extLst>
          </p:cNvPr>
          <p:cNvSpPr>
            <a:spLocks noGrp="1"/>
          </p:cNvSpPr>
          <p:nvPr>
            <p:ph type="subTitle" idx="1"/>
          </p:nvPr>
        </p:nvSpPr>
        <p:spPr>
          <a:xfrm>
            <a:off x="928256" y="2729345"/>
            <a:ext cx="6913418" cy="3244890"/>
          </a:xfrm>
        </p:spPr>
        <p:txBody>
          <a:bodyPr vert="horz" lIns="91440" tIns="45720" rIns="91440" bIns="45720" rtlCol="0" anchor="t">
            <a:normAutofit/>
          </a:bodyPr>
          <a:lstStyle/>
          <a:p>
            <a:pPr marL="0" lvl="1">
              <a:spcBef>
                <a:spcPts val="1000"/>
              </a:spcBef>
            </a:pPr>
            <a:r>
              <a:rPr lang="en-US" sz="2800" b="1" kern="1200" dirty="0">
                <a:solidFill>
                  <a:srgbClr val="595959"/>
                </a:solidFill>
                <a:effectLst/>
                <a:latin typeface="+mn-lt"/>
                <a:ea typeface="+mn-ea"/>
                <a:cs typeface="+mn-cs"/>
              </a:rPr>
              <a:t>It is proposed that all departments communicate both the social and economic value of engagements and achievements on youth development in line with the Gauteng Youth 2030 Communication Strategy which is envisaged to augment the current communications plan</a:t>
            </a:r>
          </a:p>
          <a:p>
            <a:endParaRPr lang="en-US" sz="1300" b="0" kern="1200" dirty="0">
              <a:solidFill>
                <a:srgbClr val="595959"/>
              </a:solidFill>
              <a:latin typeface="+mn-lt"/>
              <a:ea typeface="+mn-ea"/>
              <a:cs typeface="+mn-cs"/>
            </a:endParaRPr>
          </a:p>
        </p:txBody>
      </p:sp>
      <p:pic>
        <p:nvPicPr>
          <p:cNvPr id="7" name="Graphic 6" descr="Chat">
            <a:extLst>
              <a:ext uri="{FF2B5EF4-FFF2-40B4-BE49-F238E27FC236}">
                <a16:creationId xmlns:a16="http://schemas.microsoft.com/office/drawing/2014/main" id="{A973C680-90CF-43A4-135B-45EE2F9EB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1673" y="1419785"/>
            <a:ext cx="3422072" cy="3166070"/>
          </a:xfrm>
          <a:prstGeom prst="rect">
            <a:avLst/>
          </a:prstGeom>
        </p:spPr>
      </p:pic>
      <p:sp>
        <p:nvSpPr>
          <p:cNvPr id="5" name="Slide Number Placeholder 3">
            <a:extLst>
              <a:ext uri="{FF2B5EF4-FFF2-40B4-BE49-F238E27FC236}">
                <a16:creationId xmlns:a16="http://schemas.microsoft.com/office/drawing/2014/main" id="{70D1550B-0EAC-4102-8EFF-1931DDC40403}"/>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26</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02686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D97A-1BC5-4806-CFF4-A35CF71CA71A}"/>
              </a:ext>
            </a:extLst>
          </p:cNvPr>
          <p:cNvSpPr>
            <a:spLocks noGrp="1"/>
          </p:cNvSpPr>
          <p:nvPr>
            <p:ph type="title"/>
          </p:nvPr>
        </p:nvSpPr>
        <p:spPr/>
        <p:txBody>
          <a:bodyPr/>
          <a:lstStyle/>
          <a:p>
            <a:pPr algn="ctr"/>
            <a:r>
              <a:rPr lang="en-US" dirty="0"/>
              <a:t>COMMUNICATIONS OBJECTIVES</a:t>
            </a:r>
          </a:p>
        </p:txBody>
      </p:sp>
      <p:sp>
        <p:nvSpPr>
          <p:cNvPr id="3" name="Content Placeholder 2">
            <a:extLst>
              <a:ext uri="{FF2B5EF4-FFF2-40B4-BE49-F238E27FC236}">
                <a16:creationId xmlns:a16="http://schemas.microsoft.com/office/drawing/2014/main" id="{9D982944-8C88-4ABE-AB9F-07ECD64583A3}"/>
              </a:ext>
            </a:extLst>
          </p:cNvPr>
          <p:cNvSpPr>
            <a:spLocks noGrp="1"/>
          </p:cNvSpPr>
          <p:nvPr>
            <p:ph idx="1"/>
          </p:nvPr>
        </p:nvSpPr>
        <p:spPr>
          <a:xfrm>
            <a:off x="1343024" y="1614040"/>
            <a:ext cx="10617747" cy="5096725"/>
          </a:xfrm>
        </p:spPr>
        <p:txBody>
          <a:bodyPr>
            <a:normAutofit/>
          </a:bodyPr>
          <a:lstStyle/>
          <a:p>
            <a:pPr marL="457200" indent="-457200">
              <a:buFont typeface="+mj-lt"/>
              <a:buAutoNum type="arabicPeriod"/>
            </a:pPr>
            <a:r>
              <a:rPr lang="en-US" b="0" dirty="0"/>
              <a:t>To drive meaningfully engagement with young people and stakeholders </a:t>
            </a:r>
            <a:endParaRPr lang="en-US" b="0" dirty="0">
              <a:solidFill>
                <a:srgbClr val="4472C4"/>
              </a:solidFill>
            </a:endParaRPr>
          </a:p>
          <a:p>
            <a:pPr marL="457200" indent="-457200">
              <a:buFont typeface="+mj-lt"/>
              <a:buAutoNum type="arabicPeriod"/>
            </a:pPr>
            <a:r>
              <a:rPr lang="en-US" b="0" dirty="0"/>
              <a:t>To inform young people of opportunities to improve their lives </a:t>
            </a:r>
          </a:p>
          <a:p>
            <a:pPr marL="457200" indent="-457200">
              <a:buFont typeface="+mj-lt"/>
              <a:buAutoNum type="arabicPeriod"/>
            </a:pPr>
            <a:r>
              <a:rPr lang="en-US" b="0" dirty="0"/>
              <a:t>To promote health services to young people with emphasis on mental health</a:t>
            </a:r>
          </a:p>
          <a:p>
            <a:pPr marL="457200" indent="-457200">
              <a:buFont typeface="+mj-lt"/>
              <a:buAutoNum type="arabicPeriod"/>
            </a:pPr>
            <a:r>
              <a:rPr lang="en-US" b="0" dirty="0"/>
              <a:t>Create awareness, advocacy and educate the youth about interventions, programmes and policies aimed at achieving an inclusive society</a:t>
            </a:r>
          </a:p>
          <a:p>
            <a:pPr marL="457200" indent="-457200">
              <a:buFont typeface="+mj-lt"/>
              <a:buAutoNum type="arabicPeriod"/>
            </a:pPr>
            <a:r>
              <a:rPr lang="en-US" b="0" dirty="0"/>
              <a:t>To celebrate young achievers in Gauteng to motivate and inspire others</a:t>
            </a:r>
            <a:endParaRPr lang="en-US" b="0" dirty="0">
              <a:solidFill>
                <a:srgbClr val="4472C4"/>
              </a:solidFill>
            </a:endParaRPr>
          </a:p>
          <a:p>
            <a:pPr marL="457200" indent="-457200">
              <a:buFont typeface="+mj-lt"/>
              <a:buAutoNum type="arabicPeriod"/>
            </a:pPr>
            <a:r>
              <a:rPr lang="en-US" b="0" dirty="0"/>
              <a:t>To communicate the milestones and achievements of government, its stakeholders and partners </a:t>
            </a:r>
          </a:p>
        </p:txBody>
      </p:sp>
      <p:sp>
        <p:nvSpPr>
          <p:cNvPr id="4" name="Slide Number Placeholder 3">
            <a:extLst>
              <a:ext uri="{FF2B5EF4-FFF2-40B4-BE49-F238E27FC236}">
                <a16:creationId xmlns:a16="http://schemas.microsoft.com/office/drawing/2014/main" id="{70ED8914-8A6D-4847-BCA9-781491AA89C5}"/>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27</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142314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4D9747-088D-47DF-BBBF-A5B6D1773AF6}"/>
              </a:ext>
            </a:extLst>
          </p:cNvPr>
          <p:cNvSpPr>
            <a:spLocks noGrp="1"/>
          </p:cNvSpPr>
          <p:nvPr>
            <p:ph type="subTitle" idx="1"/>
          </p:nvPr>
        </p:nvSpPr>
        <p:spPr/>
        <p:txBody>
          <a:bodyPr>
            <a:noAutofit/>
          </a:bodyPr>
          <a:lstStyle/>
          <a:p>
            <a:pPr marL="571500" indent="-571500" algn="just">
              <a:lnSpc>
                <a:spcPct val="100000"/>
              </a:lnSpc>
              <a:spcAft>
                <a:spcPts val="800"/>
              </a:spcAft>
              <a:buFont typeface="Arial" panose="020B0604020202020204" pitchFamily="34" charset="0"/>
              <a:buChar cha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absence of Monitoring and Evaluation (M&amp;E) plans has been identified as one of the biggest weaknesses of the previous Gauteng youth development strategies</a:t>
            </a:r>
          </a:p>
          <a:p>
            <a:pPr marL="571500" indent="-571500" algn="just">
              <a:lnSpc>
                <a:spcPct val="100000"/>
              </a:lnSpc>
              <a:spcAft>
                <a:spcPts val="800"/>
              </a:spcAft>
              <a:buFont typeface="Arial" panose="020B0604020202020204" pitchFamily="34" charset="0"/>
              <a:buChar cha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M&amp;E plan is important for gauging the effectiveness of youth development programmes and improving on coordination, avoiding duplication and massifying interventions for sustainable impact</a:t>
            </a:r>
          </a:p>
          <a:p>
            <a:pPr marL="571500" indent="-571500" algn="just">
              <a:lnSpc>
                <a:spcPct val="100000"/>
              </a:lnSpc>
              <a:spcAft>
                <a:spcPts val="800"/>
              </a:spcAft>
              <a:buFont typeface="Arial" panose="020B0604020202020204" pitchFamily="34" charset="0"/>
              <a:buChar cha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Without a credible M&amp;E plan there is no assurance that verifiable performance data is collected on the achievement of targets in line with the programme’s objectives</a:t>
            </a:r>
          </a:p>
          <a:p>
            <a:pPr marL="571500" indent="-571500" algn="just">
              <a:lnSpc>
                <a:spcPct val="100000"/>
              </a:lnSpc>
              <a:spcAft>
                <a:spcPts val="800"/>
              </a:spcAft>
              <a:buFont typeface="Arial" panose="020B0604020202020204" pitchFamily="34" charset="0"/>
              <a:buChar cha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close this gap, this part of the strategy clarifies indicator targets per strategic pillar, key interventions, timeframes, and responsible entities. Time frame can either categorised as short term (1-3 years), medium term-4-8 years, or long term (8 years or more).</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200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237C4C1-4AF9-4963-87AC-EAC940AE4766}"/>
              </a:ext>
            </a:extLst>
          </p:cNvPr>
          <p:cNvSpPr>
            <a:spLocks noGrp="1"/>
          </p:cNvSpPr>
          <p:nvPr>
            <p:ph type="title"/>
          </p:nvPr>
        </p:nvSpPr>
        <p:spPr/>
        <p:txBody>
          <a:bodyPr/>
          <a:lstStyle/>
          <a:p>
            <a:pPr algn="ctr"/>
            <a:r>
              <a:rPr lang="en-US" dirty="0"/>
              <a:t>MONITORING &amp; EVALUATION</a:t>
            </a:r>
            <a:endParaRPr lang="en-ZA" dirty="0"/>
          </a:p>
        </p:txBody>
      </p:sp>
      <p:sp>
        <p:nvSpPr>
          <p:cNvPr id="4" name="Slide Number Placeholder 3">
            <a:extLst>
              <a:ext uri="{FF2B5EF4-FFF2-40B4-BE49-F238E27FC236}">
                <a16:creationId xmlns:a16="http://schemas.microsoft.com/office/drawing/2014/main" id="{867CE344-BB4E-4764-8EFE-DA46B6284888}"/>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28</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20708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AE8-F001-88F7-A03E-F183E9EEF2E5}"/>
              </a:ext>
            </a:extLst>
          </p:cNvPr>
          <p:cNvSpPr txBox="1"/>
          <p:nvPr/>
        </p:nvSpPr>
        <p:spPr>
          <a:xfrm>
            <a:off x="1055915" y="2224092"/>
            <a:ext cx="9906000" cy="1077218"/>
          </a:xfrm>
          <a:prstGeom prst="rect">
            <a:avLst/>
          </a:prstGeom>
          <a:noFill/>
        </p:spPr>
        <p:txBody>
          <a:bodyPr wrap="square">
            <a:spAutoFit/>
          </a:bodyPr>
          <a:lstStyle/>
          <a:p>
            <a:pPr marL="0" indent="0" algn="ctr">
              <a:buNone/>
            </a:pPr>
            <a:r>
              <a:rPr lang="en-US" sz="3200" b="1" dirty="0">
                <a:solidFill>
                  <a:srgbClr val="FFFF00"/>
                </a:solidFill>
                <a:latin typeface="+mj-lt"/>
                <a:cs typeface="Arial" panose="020B0604020202020204" pitchFamily="34" charset="0"/>
              </a:rPr>
              <a:t>ROLE OF THE GAUTENG YOUTH ADVISORY PANEL IN ADVANCING YOUTH DEVELOPMENT </a:t>
            </a:r>
          </a:p>
        </p:txBody>
      </p:sp>
    </p:spTree>
    <p:extLst>
      <p:ext uri="{BB962C8B-B14F-4D97-AF65-F5344CB8AC3E}">
        <p14:creationId xmlns:p14="http://schemas.microsoft.com/office/powerpoint/2010/main" val="154185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PURPOSE</a:t>
            </a:r>
          </a:p>
        </p:txBody>
      </p:sp>
      <p:sp>
        <p:nvSpPr>
          <p:cNvPr id="3" name="Content Placeholder 2">
            <a:extLst>
              <a:ext uri="{FF2B5EF4-FFF2-40B4-BE49-F238E27FC236}">
                <a16:creationId xmlns:a16="http://schemas.microsoft.com/office/drawing/2014/main" id="{22D83BD5-8890-3465-F720-4C283A4A9E85}"/>
              </a:ext>
            </a:extLst>
          </p:cNvPr>
          <p:cNvSpPr>
            <a:spLocks noGrp="1"/>
          </p:cNvSpPr>
          <p:nvPr>
            <p:ph idx="1"/>
          </p:nvPr>
        </p:nvSpPr>
        <p:spPr/>
        <p:txBody>
          <a:bodyPr anchor="t"/>
          <a:lstStyle/>
          <a:p>
            <a:pPr marL="0" indent="0">
              <a:buNone/>
            </a:pPr>
            <a:endParaRPr lang="en-US" sz="1800" dirty="0"/>
          </a:p>
          <a:p>
            <a:pPr marL="0" indent="0">
              <a:buNone/>
            </a:pPr>
            <a:r>
              <a:rPr lang="en-US" dirty="0"/>
              <a:t>The purpose of this presentation is to respond to the OCPOL workshop outcomes on youth unemployment interventions by the Gauteng Provincial Government</a:t>
            </a:r>
            <a:r>
              <a:rPr lang="en-US" b="0" dirty="0"/>
              <a:t> </a:t>
            </a:r>
          </a:p>
          <a:p>
            <a:pPr marL="0" indent="0">
              <a:buNone/>
            </a:pPr>
            <a:r>
              <a:rPr lang="en-ZA" b="0" i="0" u="none" strike="noStrike" dirty="0">
                <a:solidFill>
                  <a:srgbClr val="FEFEFE"/>
                </a:solidFill>
                <a:effectLst/>
                <a:latin typeface="Arial" panose="020B0604020202020204" pitchFamily="34" charset="0"/>
              </a:rPr>
              <a:t>Please note the requested information</a:t>
            </a:r>
            <a:endParaRPr lang="en-US" dirty="0"/>
          </a:p>
        </p:txBody>
      </p:sp>
      <p:sp>
        <p:nvSpPr>
          <p:cNvPr id="4" name="TextBox 3">
            <a:extLst>
              <a:ext uri="{FF2B5EF4-FFF2-40B4-BE49-F238E27FC236}">
                <a16:creationId xmlns:a16="http://schemas.microsoft.com/office/drawing/2014/main" id="{EB958EA2-6D4A-E38C-C610-B4E8FD14868C}"/>
              </a:ext>
            </a:extLst>
          </p:cNvPr>
          <p:cNvSpPr txBox="1"/>
          <p:nvPr/>
        </p:nvSpPr>
        <p:spPr>
          <a:xfrm>
            <a:off x="11514180" y="6343532"/>
            <a:ext cx="451879" cy="307777"/>
          </a:xfrm>
          <a:prstGeom prst="rect">
            <a:avLst/>
          </a:prstGeom>
          <a:noFill/>
        </p:spPr>
        <p:txBody>
          <a:bodyPr wrap="square" rtlCol="0">
            <a:spAutoFit/>
          </a:bodyPr>
          <a:lstStyle/>
          <a:p>
            <a:r>
              <a:rPr lang="en-US" sz="1400" dirty="0"/>
              <a:t>3</a:t>
            </a:r>
          </a:p>
        </p:txBody>
      </p:sp>
    </p:spTree>
    <p:extLst>
      <p:ext uri="{BB962C8B-B14F-4D97-AF65-F5344CB8AC3E}">
        <p14:creationId xmlns:p14="http://schemas.microsoft.com/office/powerpoint/2010/main" val="375507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1231-4C8B-9A54-141F-8119FF228E2A}"/>
              </a:ext>
            </a:extLst>
          </p:cNvPr>
          <p:cNvSpPr>
            <a:spLocks noGrp="1"/>
          </p:cNvSpPr>
          <p:nvPr>
            <p:ph type="title"/>
          </p:nvPr>
        </p:nvSpPr>
        <p:spPr/>
        <p:txBody>
          <a:bodyPr/>
          <a:lstStyle/>
          <a:p>
            <a:pPr algn="ctr"/>
            <a:r>
              <a:rPr lang="en-US" sz="2400" dirty="0"/>
              <a:t>ABOUT THE GAUTENG YOUTH ADVISORY PANEL (GYAP)</a:t>
            </a:r>
          </a:p>
        </p:txBody>
      </p:sp>
      <p:sp>
        <p:nvSpPr>
          <p:cNvPr id="7" name="TextBox 6">
            <a:extLst>
              <a:ext uri="{FF2B5EF4-FFF2-40B4-BE49-F238E27FC236}">
                <a16:creationId xmlns:a16="http://schemas.microsoft.com/office/drawing/2014/main" id="{EE9A0157-B12F-9538-129E-A58680B489B7}"/>
              </a:ext>
            </a:extLst>
          </p:cNvPr>
          <p:cNvSpPr txBox="1"/>
          <p:nvPr/>
        </p:nvSpPr>
        <p:spPr>
          <a:xfrm>
            <a:off x="1334530" y="1709057"/>
            <a:ext cx="10585326" cy="4563301"/>
          </a:xfrm>
          <a:prstGeom prst="rect">
            <a:avLst/>
          </a:prstGeom>
          <a:noFill/>
        </p:spPr>
        <p:txBody>
          <a:bodyPr wrap="square" rtlCol="0">
            <a:spAutoFit/>
          </a:bodyPr>
          <a:lstStyle/>
          <a:p>
            <a:pPr marL="217488" lvl="2" indent="0">
              <a:lnSpc>
                <a:spcPct val="90000"/>
              </a:lnSpc>
              <a:spcBef>
                <a:spcPts val="200"/>
              </a:spcBef>
              <a:buSzPts val="1400"/>
              <a:buNone/>
            </a:pPr>
            <a:r>
              <a:rPr lang="en-US" sz="2200" dirty="0">
                <a:solidFill>
                  <a:schemeClr val="tx1"/>
                </a:solidFill>
                <a:effectLst/>
                <a:latin typeface="+mn-lt"/>
                <a:ea typeface="+mn-ea"/>
                <a:cs typeface="+mn-cs"/>
              </a:rPr>
              <a:t>The Gauteng Youth Advisory Panel (“GYAP”) appointed by former Premier David Makhura on 16 June 2022 </a:t>
            </a:r>
          </a:p>
          <a:p>
            <a:pPr marL="446088" lvl="2" indent="-228600">
              <a:lnSpc>
                <a:spcPct val="90000"/>
              </a:lnSpc>
              <a:spcBef>
                <a:spcPts val="200"/>
              </a:spcBef>
              <a:buSzPts val="1400"/>
              <a:buFont typeface="Arial" panose="020B0604020202020204" pitchFamily="34" charset="0"/>
              <a:buChar char="•"/>
            </a:pPr>
            <a:r>
              <a:rPr lang="en-US" sz="2200" dirty="0">
                <a:solidFill>
                  <a:schemeClr val="tx1"/>
                </a:solidFill>
                <a:latin typeface="+mn-lt"/>
                <a:ea typeface="+mn-ea"/>
                <a:cs typeface="+mn-cs"/>
              </a:rPr>
              <a:t>Its current term is from June 2022 to March 2024</a:t>
            </a:r>
            <a:endParaRPr lang="en-US" sz="2200" dirty="0">
              <a:solidFill>
                <a:schemeClr val="tx1"/>
              </a:solidFill>
              <a:effectLst/>
              <a:latin typeface="+mn-lt"/>
              <a:ea typeface="+mn-ea"/>
              <a:cs typeface="+mn-cs"/>
            </a:endParaRPr>
          </a:p>
          <a:p>
            <a:pPr marL="446088" lvl="2" indent="-228600">
              <a:lnSpc>
                <a:spcPct val="90000"/>
              </a:lnSpc>
              <a:spcBef>
                <a:spcPts val="200"/>
              </a:spcBef>
              <a:buSzPts val="1400"/>
              <a:buFont typeface="Arial" panose="020B0604020202020204" pitchFamily="34" charset="0"/>
              <a:buChar char="•"/>
            </a:pPr>
            <a:r>
              <a:rPr lang="en-US" sz="2200" dirty="0">
                <a:solidFill>
                  <a:schemeClr val="tx1"/>
                </a:solidFill>
                <a:latin typeface="+mn-lt"/>
                <a:ea typeface="+mn-ea"/>
                <a:cs typeface="+mn-cs"/>
              </a:rPr>
              <a:t>GYAP comprises 14 youth representing a wide range of youth formations from across the GCR (15</a:t>
            </a:r>
            <a:r>
              <a:rPr lang="en-US" sz="2200" baseline="30000" dirty="0">
                <a:solidFill>
                  <a:schemeClr val="tx1"/>
                </a:solidFill>
                <a:latin typeface="+mn-lt"/>
                <a:ea typeface="+mn-ea"/>
                <a:cs typeface="+mn-cs"/>
              </a:rPr>
              <a:t>TH</a:t>
            </a:r>
            <a:r>
              <a:rPr lang="en-US" sz="2200" dirty="0">
                <a:solidFill>
                  <a:schemeClr val="tx1"/>
                </a:solidFill>
                <a:latin typeface="+mn-lt"/>
                <a:ea typeface="+mn-ea"/>
                <a:cs typeface="+mn-cs"/>
              </a:rPr>
              <a:t> member to be appointed in new financial year)</a:t>
            </a:r>
            <a:endParaRPr lang="en-US" sz="2200" dirty="0">
              <a:solidFill>
                <a:schemeClr val="tx1"/>
              </a:solidFill>
              <a:effectLst/>
              <a:latin typeface="+mn-lt"/>
              <a:ea typeface="+mn-ea"/>
              <a:cs typeface="+mn-cs"/>
            </a:endParaRPr>
          </a:p>
          <a:p>
            <a:pPr marL="446088" lvl="2" indent="-228600">
              <a:lnSpc>
                <a:spcPct val="90000"/>
              </a:lnSpc>
              <a:spcBef>
                <a:spcPts val="200"/>
              </a:spcBef>
              <a:buSzPts val="1400"/>
              <a:buFont typeface="Arial" panose="020B0604020202020204" pitchFamily="34" charset="0"/>
              <a:buChar char="•"/>
            </a:pPr>
            <a:r>
              <a:rPr lang="en-US" sz="2200" dirty="0">
                <a:solidFill>
                  <a:schemeClr val="tx1"/>
                </a:solidFill>
                <a:latin typeface="+mn-lt"/>
                <a:ea typeface="+mn-ea"/>
                <a:cs typeface="+mn-cs"/>
              </a:rPr>
              <a:t>The </a:t>
            </a:r>
            <a:r>
              <a:rPr lang="en-US" sz="2200" dirty="0">
                <a:solidFill>
                  <a:schemeClr val="tx1"/>
                </a:solidFill>
                <a:effectLst/>
                <a:latin typeface="+mn-lt"/>
                <a:ea typeface="+mn-ea"/>
                <a:cs typeface="+mn-cs"/>
              </a:rPr>
              <a:t>primary role of the GYAP is to advice the Premier &amp; EXCO provide oversight</a:t>
            </a:r>
            <a:r>
              <a:rPr lang="en-US" sz="2200" dirty="0">
                <a:solidFill>
                  <a:schemeClr val="tx1"/>
                </a:solidFill>
                <a:latin typeface="+mn-lt"/>
                <a:ea typeface="+mn-ea"/>
                <a:cs typeface="+mn-cs"/>
              </a:rPr>
              <a:t> and </a:t>
            </a:r>
            <a:r>
              <a:rPr lang="en-US" sz="2200" dirty="0">
                <a:solidFill>
                  <a:schemeClr val="tx1"/>
                </a:solidFill>
                <a:effectLst/>
                <a:latin typeface="+mn-lt"/>
                <a:ea typeface="+mn-ea"/>
                <a:cs typeface="+mn-cs"/>
              </a:rPr>
              <a:t>advocacy on youth development  and make recommendations on relevant youth matters, mainstreaming of youth development &amp; delivery of services by GPG to young people</a:t>
            </a:r>
          </a:p>
          <a:p>
            <a:pPr marL="446088" lvl="2" indent="-228600">
              <a:lnSpc>
                <a:spcPct val="90000"/>
              </a:lnSpc>
              <a:spcBef>
                <a:spcPts val="200"/>
              </a:spcBef>
              <a:buSzPts val="1400"/>
              <a:buFont typeface="Arial" panose="020B0604020202020204" pitchFamily="34" charset="0"/>
              <a:buChar char="•"/>
            </a:pPr>
            <a:r>
              <a:rPr lang="en-US" sz="2200" dirty="0">
                <a:solidFill>
                  <a:schemeClr val="tx1"/>
                </a:solidFill>
                <a:effectLst/>
                <a:latin typeface="+mn-lt"/>
                <a:ea typeface="+mn-ea"/>
                <a:cs typeface="+mn-cs"/>
              </a:rPr>
              <a:t>Other key GYAP activities are:</a:t>
            </a:r>
          </a:p>
          <a:p>
            <a:pPr marL="903288" lvl="3" indent="-228600">
              <a:lnSpc>
                <a:spcPct val="90000"/>
              </a:lnSpc>
              <a:spcBef>
                <a:spcPts val="200"/>
              </a:spcBef>
              <a:buSzPts val="1400"/>
              <a:buFont typeface="Arial" panose="020B0604020202020204" pitchFamily="34" charset="0"/>
              <a:buChar char="•"/>
            </a:pPr>
            <a:r>
              <a:rPr lang="en-US" sz="2200" dirty="0">
                <a:solidFill>
                  <a:schemeClr val="tx1"/>
                </a:solidFill>
                <a:effectLst/>
                <a:latin typeface="+mn-lt"/>
                <a:ea typeface="+mn-ea"/>
                <a:cs typeface="+mn-cs"/>
              </a:rPr>
              <a:t>Finalising the GIYDS 2030 in consultation with the youth sector</a:t>
            </a:r>
          </a:p>
          <a:p>
            <a:pPr marL="903288" lvl="3" indent="-228600">
              <a:lnSpc>
                <a:spcPct val="90000"/>
              </a:lnSpc>
              <a:spcBef>
                <a:spcPts val="200"/>
              </a:spcBef>
              <a:buSzPts val="1400"/>
              <a:buFont typeface="Arial" panose="020B0604020202020204" pitchFamily="34" charset="0"/>
              <a:buChar char="•"/>
            </a:pPr>
            <a:r>
              <a:rPr lang="en-US" sz="2200" dirty="0">
                <a:solidFill>
                  <a:schemeClr val="tx1"/>
                </a:solidFill>
                <a:latin typeface="+mn-lt"/>
                <a:ea typeface="+mn-ea"/>
                <a:cs typeface="+mn-cs"/>
              </a:rPr>
              <a:t>Monitoring the effectiveness of delivery structures tackling youth issues</a:t>
            </a:r>
          </a:p>
          <a:p>
            <a:pPr marL="903288" lvl="3" indent="-228600">
              <a:lnSpc>
                <a:spcPct val="90000"/>
              </a:lnSpc>
              <a:spcBef>
                <a:spcPts val="200"/>
              </a:spcBef>
              <a:buSzPts val="1400"/>
              <a:buFont typeface="Arial" panose="020B0604020202020204" pitchFamily="34" charset="0"/>
              <a:buChar char="•"/>
            </a:pPr>
            <a:r>
              <a:rPr lang="en-US" sz="2200" dirty="0">
                <a:solidFill>
                  <a:schemeClr val="tx1"/>
                </a:solidFill>
                <a:latin typeface="+mn-lt"/>
                <a:ea typeface="+mn-ea"/>
                <a:cs typeface="+mn-cs"/>
              </a:rPr>
              <a:t>Liaising with stakeholders across all sectors of society</a:t>
            </a:r>
          </a:p>
          <a:p>
            <a:pPr marL="903288" lvl="3" indent="-228600">
              <a:lnSpc>
                <a:spcPct val="90000"/>
              </a:lnSpc>
              <a:spcBef>
                <a:spcPts val="200"/>
              </a:spcBef>
              <a:buSzPts val="1400"/>
              <a:buFont typeface="Arial" panose="020B0604020202020204" pitchFamily="34" charset="0"/>
              <a:buChar char="•"/>
            </a:pPr>
            <a:r>
              <a:rPr lang="en-US" sz="2200" dirty="0">
                <a:solidFill>
                  <a:schemeClr val="tx1"/>
                </a:solidFill>
                <a:latin typeface="+mn-lt"/>
                <a:ea typeface="+mn-ea"/>
                <a:cs typeface="+mn-cs"/>
              </a:rPr>
              <a:t>Conducting relevant research on youth topics</a:t>
            </a:r>
          </a:p>
        </p:txBody>
      </p:sp>
      <p:sp>
        <p:nvSpPr>
          <p:cNvPr id="4" name="Slide Number Placeholder 3">
            <a:extLst>
              <a:ext uri="{FF2B5EF4-FFF2-40B4-BE49-F238E27FC236}">
                <a16:creationId xmlns:a16="http://schemas.microsoft.com/office/drawing/2014/main" id="{11867ADC-EC35-40E1-A65E-EA00D17A0D42}"/>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30</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415125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sz="2400" dirty="0"/>
              <a:t>GAUTENG YOUTH ADVISORY PANEL MEMBER DEPLOYMENT  </a:t>
            </a:r>
          </a:p>
        </p:txBody>
      </p:sp>
      <p:graphicFrame>
        <p:nvGraphicFramePr>
          <p:cNvPr id="4" name="Content Placeholder 3">
            <a:extLst>
              <a:ext uri="{FF2B5EF4-FFF2-40B4-BE49-F238E27FC236}">
                <a16:creationId xmlns:a16="http://schemas.microsoft.com/office/drawing/2014/main" id="{C53E2FCF-8E4A-9D54-AEB9-130F9BFBDD92}"/>
              </a:ext>
            </a:extLst>
          </p:cNvPr>
          <p:cNvGraphicFramePr>
            <a:graphicFrameLocks noGrp="1"/>
          </p:cNvGraphicFramePr>
          <p:nvPr>
            <p:ph idx="1"/>
            <p:extLst>
              <p:ext uri="{D42A27DB-BD31-4B8C-83A1-F6EECF244321}">
                <p14:modId xmlns:p14="http://schemas.microsoft.com/office/powerpoint/2010/main" val="1135907848"/>
              </p:ext>
            </p:extLst>
          </p:nvPr>
        </p:nvGraphicFramePr>
        <p:xfrm>
          <a:off x="1334529" y="1617618"/>
          <a:ext cx="10585326" cy="5029200"/>
        </p:xfrm>
        <a:graphic>
          <a:graphicData uri="http://schemas.openxmlformats.org/drawingml/2006/table">
            <a:tbl>
              <a:tblPr/>
              <a:tblGrid>
                <a:gridCol w="5292663">
                  <a:extLst>
                    <a:ext uri="{9D8B030D-6E8A-4147-A177-3AD203B41FA5}">
                      <a16:colId xmlns:a16="http://schemas.microsoft.com/office/drawing/2014/main" val="1515732916"/>
                    </a:ext>
                  </a:extLst>
                </a:gridCol>
                <a:gridCol w="5292663">
                  <a:extLst>
                    <a:ext uri="{9D8B030D-6E8A-4147-A177-3AD203B41FA5}">
                      <a16:colId xmlns:a16="http://schemas.microsoft.com/office/drawing/2014/main" val="3216855345"/>
                    </a:ext>
                  </a:extLst>
                </a:gridCol>
              </a:tblGrid>
              <a:tr h="322580">
                <a:tc>
                  <a:txBody>
                    <a:bodyPr/>
                    <a:lstStyle/>
                    <a:p>
                      <a:pPr algn="just"/>
                      <a:r>
                        <a:rPr lang="en-US" sz="1100" b="1" dirty="0">
                          <a:solidFill>
                            <a:srgbClr val="000000"/>
                          </a:solidFill>
                          <a:effectLst/>
                          <a:latin typeface="+mn-lt"/>
                        </a:rPr>
                        <a:t>NAME </a:t>
                      </a:r>
                      <a:endParaRPr lang="en-US" sz="1100" dirty="0">
                        <a:effectLst/>
                        <a:latin typeface="+mn-lt"/>
                      </a:endParaRPr>
                    </a:p>
                    <a:p>
                      <a:pPr algn="just"/>
                      <a:r>
                        <a:rPr lang="en-US" sz="1100" b="1" dirty="0">
                          <a:effectLst/>
                          <a:latin typeface="+mn-lt"/>
                        </a:rPr>
                        <a:t> </a:t>
                      </a:r>
                      <a:endParaRPr lang="en-US" sz="1100" dirty="0">
                        <a:effectLst/>
                        <a:latin typeface="+mn-lt"/>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just"/>
                      <a:r>
                        <a:rPr lang="en-US" sz="1100" b="1" dirty="0">
                          <a:solidFill>
                            <a:srgbClr val="000000"/>
                          </a:solidFill>
                          <a:effectLst/>
                          <a:latin typeface="+mn-lt"/>
                        </a:rPr>
                        <a:t>DEPARTMENT </a:t>
                      </a:r>
                      <a:endParaRPr lang="en-US" sz="1100" dirty="0">
                        <a:effectLst/>
                        <a:latin typeface="+mn-lt"/>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99519735"/>
                  </a:ext>
                </a:extLst>
              </a:tr>
              <a:tr h="322580">
                <a:tc>
                  <a:txBody>
                    <a:bodyPr/>
                    <a:lstStyle/>
                    <a:p>
                      <a:pPr algn="l"/>
                      <a:r>
                        <a:rPr lang="en-US" sz="1100" dirty="0">
                          <a:effectLst/>
                          <a:latin typeface="+mn-lt"/>
                        </a:rPr>
                        <a:t>Oagile Louw </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Office of the Premier and AIDS Council</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023795"/>
                  </a:ext>
                </a:extLst>
              </a:tr>
              <a:tr h="322580">
                <a:tc>
                  <a:txBody>
                    <a:bodyPr/>
                    <a:lstStyle/>
                    <a:p>
                      <a:pPr algn="l"/>
                      <a:r>
                        <a:rPr lang="en-US" sz="1100" dirty="0">
                          <a:effectLst/>
                          <a:latin typeface="+mn-lt"/>
                        </a:rPr>
                        <a:t>Zulaikha Patel</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Community Safety and Security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767043"/>
                  </a:ext>
                </a:extLst>
              </a:tr>
              <a:tr h="322580">
                <a:tc>
                  <a:txBody>
                    <a:bodyPr/>
                    <a:lstStyle/>
                    <a:p>
                      <a:pPr algn="l"/>
                      <a:r>
                        <a:rPr lang="en-US" sz="1100" dirty="0">
                          <a:effectLst/>
                          <a:latin typeface="+mn-lt"/>
                        </a:rPr>
                        <a:t>Vuyolethu Sibiya</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Transport and Logistics</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465388"/>
                  </a:ext>
                </a:extLst>
              </a:tr>
              <a:tr h="322580">
                <a:tc>
                  <a:txBody>
                    <a:bodyPr/>
                    <a:lstStyle/>
                    <a:p>
                      <a:pPr algn="l"/>
                      <a:r>
                        <a:rPr lang="en-US" sz="1100" dirty="0">
                          <a:effectLst/>
                          <a:latin typeface="+mn-lt"/>
                        </a:rPr>
                        <a:t>Irfaan Mangera</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Education</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255827"/>
                  </a:ext>
                </a:extLst>
              </a:tr>
              <a:tr h="322580">
                <a:tc>
                  <a:txBody>
                    <a:bodyPr/>
                    <a:lstStyle/>
                    <a:p>
                      <a:pPr algn="l"/>
                      <a:r>
                        <a:rPr lang="en-US" sz="1100" dirty="0">
                          <a:effectLst/>
                          <a:latin typeface="+mn-lt"/>
                        </a:rPr>
                        <a:t>Dimpho Lekgeu</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Infrastructure Development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954528"/>
                  </a:ext>
                </a:extLst>
              </a:tr>
              <a:tr h="322580">
                <a:tc>
                  <a:txBody>
                    <a:bodyPr/>
                    <a:lstStyle/>
                    <a:p>
                      <a:pPr algn="l"/>
                      <a:r>
                        <a:rPr lang="en-US" sz="1100" dirty="0">
                          <a:effectLst/>
                          <a:latin typeface="+mn-lt"/>
                        </a:rPr>
                        <a:t>José Andre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Finance</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776838"/>
                  </a:ext>
                </a:extLst>
              </a:tr>
              <a:tr h="322580">
                <a:tc>
                  <a:txBody>
                    <a:bodyPr/>
                    <a:lstStyle/>
                    <a:p>
                      <a:pPr algn="l"/>
                      <a:r>
                        <a:rPr lang="en-US" sz="1100" dirty="0">
                          <a:effectLst/>
                          <a:latin typeface="+mn-lt"/>
                        </a:rPr>
                        <a:t>Paballo Ponoane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Health and Wellness</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17595"/>
                  </a:ext>
                </a:extLst>
              </a:tr>
              <a:tr h="322580">
                <a:tc>
                  <a:txBody>
                    <a:bodyPr/>
                    <a:lstStyle/>
                    <a:p>
                      <a:pPr algn="l"/>
                      <a:r>
                        <a:rPr lang="en-US" sz="1100" dirty="0">
                          <a:effectLst/>
                          <a:latin typeface="+mn-lt"/>
                        </a:rPr>
                        <a:t>Lorraine Dimakatso Mahlosane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Human Settlements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474669"/>
                  </a:ext>
                </a:extLst>
              </a:tr>
              <a:tr h="322580">
                <a:tc>
                  <a:txBody>
                    <a:bodyPr/>
                    <a:lstStyle/>
                    <a:p>
                      <a:pPr algn="l"/>
                      <a:r>
                        <a:rPr lang="en-US" sz="1100" dirty="0">
                          <a:effectLst/>
                          <a:latin typeface="+mn-lt"/>
                        </a:rPr>
                        <a:t>Vuyiswa Jentile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Traditional Affairs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151222"/>
                  </a:ext>
                </a:extLst>
              </a:tr>
              <a:tr h="322580">
                <a:tc>
                  <a:txBody>
                    <a:bodyPr/>
                    <a:lstStyle/>
                    <a:p>
                      <a:pPr algn="l"/>
                      <a:r>
                        <a:rPr lang="en-US" sz="1100" dirty="0">
                          <a:effectLst/>
                          <a:latin typeface="+mn-lt"/>
                        </a:rPr>
                        <a:t>Ndumiso Hadebe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Economic Development</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236055"/>
                  </a:ext>
                </a:extLst>
              </a:tr>
              <a:tr h="322580">
                <a:tc>
                  <a:txBody>
                    <a:bodyPr/>
                    <a:lstStyle/>
                    <a:p>
                      <a:pPr algn="l"/>
                      <a:r>
                        <a:rPr lang="en-US" sz="1100" dirty="0">
                          <a:effectLst/>
                          <a:latin typeface="+mn-lt"/>
                        </a:rPr>
                        <a:t>Emma Lavinia George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Cooperative Governance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990713"/>
                  </a:ext>
                </a:extLst>
              </a:tr>
              <a:tr h="322580">
                <a:tc>
                  <a:txBody>
                    <a:bodyPr/>
                    <a:lstStyle/>
                    <a:p>
                      <a:pPr algn="l"/>
                      <a:r>
                        <a:rPr lang="en-US" sz="1100" dirty="0">
                          <a:effectLst/>
                          <a:latin typeface="+mn-lt"/>
                        </a:rPr>
                        <a:t>Duduzile Nyumbeka</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eGovernance and Research</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717881"/>
                  </a:ext>
                </a:extLst>
              </a:tr>
              <a:tr h="322580">
                <a:tc>
                  <a:txBody>
                    <a:bodyPr/>
                    <a:lstStyle/>
                    <a:p>
                      <a:pPr algn="l"/>
                      <a:r>
                        <a:rPr lang="en-US" sz="1100" dirty="0">
                          <a:effectLst/>
                          <a:latin typeface="+mn-lt"/>
                        </a:rPr>
                        <a:t>Luthando Mafunda</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Social Development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840580"/>
                  </a:ext>
                </a:extLst>
              </a:tr>
              <a:tr h="322580">
                <a:tc>
                  <a:txBody>
                    <a:bodyPr/>
                    <a:lstStyle/>
                    <a:p>
                      <a:pPr algn="l"/>
                      <a:r>
                        <a:rPr lang="en-US" sz="1100" dirty="0">
                          <a:effectLst/>
                          <a:latin typeface="+mn-lt"/>
                        </a:rPr>
                        <a:t>Onkgopotse Peete</a:t>
                      </a:r>
                    </a:p>
                    <a:p>
                      <a:pPr algn="l"/>
                      <a:r>
                        <a:rPr lang="en-US" sz="1100" dirty="0">
                          <a:effectLst/>
                          <a:latin typeface="+mn-lt"/>
                        </a:rPr>
                        <a:t> </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dirty="0">
                          <a:effectLst/>
                          <a:latin typeface="+mn-lt"/>
                        </a:rPr>
                        <a:t>Sport, Arts, Culture and Recreation</a:t>
                      </a: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362661"/>
                  </a:ext>
                </a:extLst>
              </a:tr>
            </a:tbl>
          </a:graphicData>
        </a:graphic>
      </p:graphicFrame>
      <p:sp>
        <p:nvSpPr>
          <p:cNvPr id="5" name="Slide Number Placeholder 3">
            <a:extLst>
              <a:ext uri="{FF2B5EF4-FFF2-40B4-BE49-F238E27FC236}">
                <a16:creationId xmlns:a16="http://schemas.microsoft.com/office/drawing/2014/main" id="{DB821385-CE02-47CF-860D-0719F5AB0DD2}"/>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31</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216037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AE8-F001-88F7-A03E-F183E9EEF2E5}"/>
              </a:ext>
            </a:extLst>
          </p:cNvPr>
          <p:cNvSpPr txBox="1"/>
          <p:nvPr/>
        </p:nvSpPr>
        <p:spPr>
          <a:xfrm>
            <a:off x="1055915" y="2224092"/>
            <a:ext cx="9906000" cy="2062103"/>
          </a:xfrm>
          <a:prstGeom prst="rect">
            <a:avLst/>
          </a:prstGeom>
          <a:noFill/>
        </p:spPr>
        <p:txBody>
          <a:bodyPr wrap="square">
            <a:spAutoFit/>
          </a:bodyPr>
          <a:lstStyle/>
          <a:p>
            <a:pPr algn="ctr"/>
            <a:r>
              <a:rPr lang="en-US" sz="3200" b="1" dirty="0">
                <a:solidFill>
                  <a:srgbClr val="FFFF00"/>
                </a:solidFill>
                <a:latin typeface="+mj-lt"/>
                <a:cs typeface="Arial" panose="020B0604020202020204" pitchFamily="34" charset="0"/>
              </a:rPr>
              <a:t>PROGRESS TO DATE: YOUTH EMPLOYMENT AND ENTREPRENURSHIP PROGRAMMES AND OUTCOMES </a:t>
            </a:r>
          </a:p>
          <a:p>
            <a:pPr marL="0" indent="0" algn="ctr">
              <a:buNone/>
            </a:pPr>
            <a:r>
              <a:rPr lang="en-US" sz="3200" b="1" dirty="0">
                <a:solidFill>
                  <a:srgbClr val="FFFF00"/>
                </a:solidFill>
                <a:latin typeface="+mj-lt"/>
                <a:cs typeface="Arial" panose="020B0604020202020204" pitchFamily="34" charset="0"/>
              </a:rPr>
              <a:t> </a:t>
            </a:r>
          </a:p>
        </p:txBody>
      </p:sp>
    </p:spTree>
    <p:extLst>
      <p:ext uri="{BB962C8B-B14F-4D97-AF65-F5344CB8AC3E}">
        <p14:creationId xmlns:p14="http://schemas.microsoft.com/office/powerpoint/2010/main" val="242333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C7D9-BD49-4A56-9C58-44043B9FC0E0}"/>
              </a:ext>
            </a:extLst>
          </p:cNvPr>
          <p:cNvSpPr>
            <a:spLocks noGrp="1"/>
          </p:cNvSpPr>
          <p:nvPr>
            <p:ph type="title"/>
          </p:nvPr>
        </p:nvSpPr>
        <p:spPr>
          <a:xfrm>
            <a:off x="1428750" y="1087396"/>
            <a:ext cx="10491106" cy="414834"/>
          </a:xfrm>
        </p:spPr>
        <p:txBody>
          <a:bodyPr/>
          <a:lstStyle/>
          <a:p>
            <a:r>
              <a:rPr lang="en-US" sz="2400" dirty="0"/>
              <a:t>PROGRESS ON YOUTH EMPLOYMENT AS AT THE END OF Q2-2022/23</a:t>
            </a:r>
            <a:endParaRPr lang="en-ZA" sz="2400" dirty="0"/>
          </a:p>
        </p:txBody>
      </p:sp>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9347200" y="6356350"/>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D8F38F73-3866-41FE-A76F-E94CFC2A1CEF}"/>
              </a:ext>
            </a:extLst>
          </p:cNvPr>
          <p:cNvSpPr/>
          <p:nvPr/>
        </p:nvSpPr>
        <p:spPr>
          <a:xfrm>
            <a:off x="1343025" y="1663689"/>
            <a:ext cx="4752975" cy="41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Skills Development Progress</a:t>
            </a:r>
            <a:endParaRPr lang="en-US" b="1" dirty="0"/>
          </a:p>
        </p:txBody>
      </p:sp>
      <p:sp>
        <p:nvSpPr>
          <p:cNvPr id="10" name="Rectangle 9">
            <a:extLst>
              <a:ext uri="{FF2B5EF4-FFF2-40B4-BE49-F238E27FC236}">
                <a16:creationId xmlns:a16="http://schemas.microsoft.com/office/drawing/2014/main" id="{5C724D74-48B4-4028-8A83-5AA104A777F8}"/>
              </a:ext>
            </a:extLst>
          </p:cNvPr>
          <p:cNvSpPr/>
          <p:nvPr/>
        </p:nvSpPr>
        <p:spPr>
          <a:xfrm>
            <a:off x="6524624" y="1603616"/>
            <a:ext cx="5029201" cy="41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Youth Employment Progress</a:t>
            </a:r>
            <a:endParaRPr lang="en-US" b="1" dirty="0"/>
          </a:p>
        </p:txBody>
      </p:sp>
      <p:sp>
        <p:nvSpPr>
          <p:cNvPr id="8" name="TextBox 7">
            <a:extLst>
              <a:ext uri="{FF2B5EF4-FFF2-40B4-BE49-F238E27FC236}">
                <a16:creationId xmlns:a16="http://schemas.microsoft.com/office/drawing/2014/main" id="{53BE44D3-E784-4E0E-83E5-9189D6CF1ECD}"/>
              </a:ext>
            </a:extLst>
          </p:cNvPr>
          <p:cNvSpPr txBox="1"/>
          <p:nvPr/>
        </p:nvSpPr>
        <p:spPr>
          <a:xfrm>
            <a:off x="1343025" y="2213014"/>
            <a:ext cx="4752974"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Courier New" panose="02070309020205020404" pitchFamily="49" charset="0"/>
              <a:buChar char="o"/>
            </a:pPr>
            <a:r>
              <a:rPr lang="en-US" dirty="0"/>
              <a:t>310 unemployed youths trained in the automotive skills in collaboration with Tshepo one million (GGDA)</a:t>
            </a:r>
          </a:p>
          <a:p>
            <a:pPr marL="285750" indent="-285750" algn="just">
              <a:buFont typeface="Courier New" panose="02070309020205020404" pitchFamily="49" charset="0"/>
              <a:buChar char="o"/>
            </a:pPr>
            <a:r>
              <a:rPr lang="en-US" dirty="0"/>
              <a:t> 98 youth trained in ICT skills (GGDA)</a:t>
            </a:r>
          </a:p>
          <a:p>
            <a:pPr marL="285750" indent="-285750" algn="just">
              <a:buFont typeface="Courier New" panose="02070309020205020404" pitchFamily="49" charset="0"/>
              <a:buChar char="o"/>
            </a:pPr>
            <a:r>
              <a:rPr lang="en-US" dirty="0"/>
              <a:t>38 606 youth are participating in skills development programmes (DSD)</a:t>
            </a:r>
          </a:p>
        </p:txBody>
      </p:sp>
      <p:sp>
        <p:nvSpPr>
          <p:cNvPr id="11" name="TextBox 10">
            <a:extLst>
              <a:ext uri="{FF2B5EF4-FFF2-40B4-BE49-F238E27FC236}">
                <a16:creationId xmlns:a16="http://schemas.microsoft.com/office/drawing/2014/main" id="{09509570-C8D8-446F-8BBC-ADC1EA152735}"/>
              </a:ext>
            </a:extLst>
          </p:cNvPr>
          <p:cNvSpPr txBox="1"/>
          <p:nvPr/>
        </p:nvSpPr>
        <p:spPr>
          <a:xfrm>
            <a:off x="6524624" y="2119837"/>
            <a:ext cx="5029201"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Courier New" panose="02070309020205020404" pitchFamily="49" charset="0"/>
              <a:buChar char="o"/>
            </a:pPr>
            <a:r>
              <a:rPr lang="en-US" dirty="0"/>
              <a:t>38 561 youth accessing economic opportunities/ Income generating programmes (DSD)</a:t>
            </a:r>
          </a:p>
          <a:p>
            <a:pPr marL="285750" indent="-285750" algn="just">
              <a:buFont typeface="Courier New" panose="02070309020205020404" pitchFamily="49" charset="0"/>
              <a:buChar char="o"/>
            </a:pPr>
            <a:r>
              <a:rPr lang="en-US" dirty="0"/>
              <a:t>10 226 beneficiaries participated in the Welfare to work Programme.</a:t>
            </a:r>
          </a:p>
          <a:p>
            <a:pPr marL="285750" indent="-285750" algn="just">
              <a:buFont typeface="Courier New" panose="02070309020205020404" pitchFamily="49" charset="0"/>
              <a:buChar char="o"/>
            </a:pPr>
            <a:r>
              <a:rPr lang="en-US" dirty="0"/>
              <a:t>573 work opportunities created through Tshepo 1 million</a:t>
            </a:r>
          </a:p>
        </p:txBody>
      </p:sp>
      <p:sp>
        <p:nvSpPr>
          <p:cNvPr id="12" name="Rectangle 11">
            <a:extLst>
              <a:ext uri="{FF2B5EF4-FFF2-40B4-BE49-F238E27FC236}">
                <a16:creationId xmlns:a16="http://schemas.microsoft.com/office/drawing/2014/main" id="{805639DB-5783-4092-BCB2-5DB7553B5DED}"/>
              </a:ext>
            </a:extLst>
          </p:cNvPr>
          <p:cNvSpPr/>
          <p:nvPr/>
        </p:nvSpPr>
        <p:spPr>
          <a:xfrm>
            <a:off x="1428750" y="4548157"/>
            <a:ext cx="475297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Planned Performance for 2022/23</a:t>
            </a:r>
            <a:endParaRPr lang="en-US" b="1" dirty="0"/>
          </a:p>
        </p:txBody>
      </p:sp>
      <p:sp>
        <p:nvSpPr>
          <p:cNvPr id="13" name="TextBox 12">
            <a:extLst>
              <a:ext uri="{FF2B5EF4-FFF2-40B4-BE49-F238E27FC236}">
                <a16:creationId xmlns:a16="http://schemas.microsoft.com/office/drawing/2014/main" id="{463079CA-0310-428F-8135-A52B4E5CF895}"/>
              </a:ext>
            </a:extLst>
          </p:cNvPr>
          <p:cNvSpPr txBox="1"/>
          <p:nvPr/>
        </p:nvSpPr>
        <p:spPr>
          <a:xfrm>
            <a:off x="1524000" y="5124450"/>
            <a:ext cx="7823200" cy="1477328"/>
          </a:xfrm>
          <a:prstGeom prst="rect">
            <a:avLst/>
          </a:prstGeom>
          <a:noFill/>
        </p:spPr>
        <p:txBody>
          <a:bodyPr wrap="square" rtlCol="0">
            <a:spAutoFit/>
          </a:bodyPr>
          <a:lstStyle/>
          <a:p>
            <a:pPr marL="285750" indent="-285750">
              <a:buFont typeface="Courier New" panose="02070309020205020404" pitchFamily="49" charset="0"/>
              <a:buChar char="o"/>
            </a:pPr>
            <a:r>
              <a:rPr lang="en-US" dirty="0"/>
              <a:t>1000  of bursary allocations to youth (GDE).</a:t>
            </a:r>
          </a:p>
          <a:p>
            <a:pPr marL="285750" indent="-285750">
              <a:buFont typeface="Courier New" panose="02070309020205020404" pitchFamily="49" charset="0"/>
              <a:buChar char="o"/>
            </a:pPr>
            <a:r>
              <a:rPr lang="en-US" dirty="0"/>
              <a:t>40 000 of youth benefiting from workplace experience programmes (including PYEI). (GDE)</a:t>
            </a:r>
          </a:p>
          <a:p>
            <a:pPr marL="285750" indent="-285750">
              <a:buFont typeface="Courier New" panose="02070309020205020404" pitchFamily="49" charset="0"/>
              <a:buChar char="o"/>
            </a:pPr>
            <a:r>
              <a:rPr lang="en-US" dirty="0"/>
              <a:t>3000 of youth in structured skills development programme (apprenticeship/learnership/skills programmes/work integrated learning)</a:t>
            </a:r>
          </a:p>
        </p:txBody>
      </p:sp>
    </p:spTree>
    <p:extLst>
      <p:ext uri="{BB962C8B-B14F-4D97-AF65-F5344CB8AC3E}">
        <p14:creationId xmlns:p14="http://schemas.microsoft.com/office/powerpoint/2010/main" val="364068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69D6-38E3-E080-61EE-0FCF67D2BE03}"/>
              </a:ext>
            </a:extLst>
          </p:cNvPr>
          <p:cNvSpPr>
            <a:spLocks noGrp="1"/>
          </p:cNvSpPr>
          <p:nvPr>
            <p:ph type="title"/>
          </p:nvPr>
        </p:nvSpPr>
        <p:spPr/>
        <p:txBody>
          <a:bodyPr/>
          <a:lstStyle/>
          <a:p>
            <a:r>
              <a:rPr lang="en-ZA" sz="2000" dirty="0">
                <a:latin typeface="Arial" panose="020B0604020202020204" pitchFamily="34" charset="0"/>
                <a:cs typeface="Arial" panose="020B0604020202020204" pitchFamily="34" charset="0"/>
              </a:rPr>
              <a:t>GAUTENG YOUTH (15-34YRS) LABOUR MARKET NUGGETS</a:t>
            </a:r>
          </a:p>
        </p:txBody>
      </p:sp>
      <p:graphicFrame>
        <p:nvGraphicFramePr>
          <p:cNvPr id="4" name="Table 3">
            <a:extLst>
              <a:ext uri="{FF2B5EF4-FFF2-40B4-BE49-F238E27FC236}">
                <a16:creationId xmlns:a16="http://schemas.microsoft.com/office/drawing/2014/main" id="{850AA74C-F72B-C8BE-A94D-0719791903EC}"/>
              </a:ext>
            </a:extLst>
          </p:cNvPr>
          <p:cNvGraphicFramePr>
            <a:graphicFrameLocks noGrp="1"/>
          </p:cNvGraphicFramePr>
          <p:nvPr/>
        </p:nvGraphicFramePr>
        <p:xfrm>
          <a:off x="2524896" y="1637117"/>
          <a:ext cx="4271748" cy="2115499"/>
        </p:xfrm>
        <a:graphic>
          <a:graphicData uri="http://schemas.openxmlformats.org/drawingml/2006/table">
            <a:tbl>
              <a:tblPr>
                <a:tableStyleId>{5C22544A-7EE6-4342-B048-85BDC9FD1C3A}</a:tableStyleId>
              </a:tblPr>
              <a:tblGrid>
                <a:gridCol w="850803">
                  <a:extLst>
                    <a:ext uri="{9D8B030D-6E8A-4147-A177-3AD203B41FA5}">
                      <a16:colId xmlns:a16="http://schemas.microsoft.com/office/drawing/2014/main" val="3928016828"/>
                    </a:ext>
                  </a:extLst>
                </a:gridCol>
                <a:gridCol w="573113">
                  <a:extLst>
                    <a:ext uri="{9D8B030D-6E8A-4147-A177-3AD203B41FA5}">
                      <a16:colId xmlns:a16="http://schemas.microsoft.com/office/drawing/2014/main" val="1441307344"/>
                    </a:ext>
                  </a:extLst>
                </a:gridCol>
                <a:gridCol w="711958">
                  <a:extLst>
                    <a:ext uri="{9D8B030D-6E8A-4147-A177-3AD203B41FA5}">
                      <a16:colId xmlns:a16="http://schemas.microsoft.com/office/drawing/2014/main" val="3473972889"/>
                    </a:ext>
                  </a:extLst>
                </a:gridCol>
                <a:gridCol w="711958">
                  <a:extLst>
                    <a:ext uri="{9D8B030D-6E8A-4147-A177-3AD203B41FA5}">
                      <a16:colId xmlns:a16="http://schemas.microsoft.com/office/drawing/2014/main" val="2899168985"/>
                    </a:ext>
                  </a:extLst>
                </a:gridCol>
                <a:gridCol w="711958">
                  <a:extLst>
                    <a:ext uri="{9D8B030D-6E8A-4147-A177-3AD203B41FA5}">
                      <a16:colId xmlns:a16="http://schemas.microsoft.com/office/drawing/2014/main" val="1178448244"/>
                    </a:ext>
                  </a:extLst>
                </a:gridCol>
                <a:gridCol w="711958">
                  <a:extLst>
                    <a:ext uri="{9D8B030D-6E8A-4147-A177-3AD203B41FA5}">
                      <a16:colId xmlns:a16="http://schemas.microsoft.com/office/drawing/2014/main" val="4278604364"/>
                    </a:ext>
                  </a:extLst>
                </a:gridCol>
              </a:tblGrid>
              <a:tr h="407461">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Gauteng</a:t>
                      </a:r>
                    </a:p>
                  </a:txBody>
                  <a:tcPr marL="3884" marR="3884" marT="3884" marB="0" anchor="b">
                    <a:solidFill>
                      <a:schemeClr val="accent2">
                        <a:lumMod val="20000"/>
                        <a:lumOff val="80000"/>
                      </a:schemeClr>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Q1:2022</a:t>
                      </a:r>
                    </a:p>
                  </a:txBody>
                  <a:tcPr marL="3884" marR="3884" marT="3884" marB="0" anchor="b">
                    <a:solidFill>
                      <a:schemeClr val="accent2">
                        <a:lumMod val="20000"/>
                        <a:lumOff val="80000"/>
                      </a:schemeClr>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Q2:20222</a:t>
                      </a:r>
                    </a:p>
                  </a:txBody>
                  <a:tcPr marL="3884" marR="3884" marT="3884" marB="0" anchor="b">
                    <a:solidFill>
                      <a:schemeClr val="accent2">
                        <a:lumMod val="20000"/>
                        <a:lumOff val="80000"/>
                      </a:schemeClr>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Q3:2022</a:t>
                      </a:r>
                    </a:p>
                  </a:txBody>
                  <a:tcPr marL="3884" marR="3884" marT="3884" marB="0" anchor="b">
                    <a:solidFill>
                      <a:schemeClr val="accent2">
                        <a:lumMod val="20000"/>
                        <a:lumOff val="80000"/>
                      </a:schemeClr>
                    </a:solidFill>
                  </a:tcPr>
                </a:tc>
                <a:tc>
                  <a:txBody>
                    <a:bodyPr/>
                    <a:lstStyle/>
                    <a:p>
                      <a:pPr algn="ctr" fontAlgn="b"/>
                      <a:r>
                        <a:rPr lang="en-ZA" sz="900" b="1" u="none" strike="noStrike" dirty="0">
                          <a:effectLst/>
                          <a:latin typeface="Arial" panose="020B0604020202020204" pitchFamily="34" charset="0"/>
                          <a:cs typeface="Arial" panose="020B0604020202020204" pitchFamily="34" charset="0"/>
                        </a:rPr>
                        <a:t>Q/Q Change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solidFill>
                      <a:schemeClr val="accent2">
                        <a:lumMod val="20000"/>
                        <a:lumOff val="80000"/>
                      </a:schemeClr>
                    </a:solidFill>
                  </a:tcPr>
                </a:tc>
                <a:tc>
                  <a:txBody>
                    <a:bodyPr/>
                    <a:lstStyle/>
                    <a:p>
                      <a:pPr algn="ctr" fontAlgn="b"/>
                      <a:r>
                        <a:rPr lang="en-ZA" sz="900" b="1" u="none" strike="noStrike" dirty="0">
                          <a:effectLst/>
                          <a:latin typeface="Arial" panose="020B0604020202020204" pitchFamily="34" charset="0"/>
                          <a:cs typeface="Arial" panose="020B0604020202020204" pitchFamily="34" charset="0"/>
                        </a:rPr>
                        <a:t>YTD Change</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solidFill>
                      <a:schemeClr val="accent2">
                        <a:lumMod val="20000"/>
                        <a:lumOff val="80000"/>
                      </a:schemeClr>
                    </a:solidFill>
                  </a:tcPr>
                </a:tc>
                <a:extLst>
                  <a:ext uri="{0D108BD9-81ED-4DB2-BD59-A6C34878D82A}">
                    <a16:rowId xmlns:a16="http://schemas.microsoft.com/office/drawing/2014/main" val="1256312205"/>
                  </a:ext>
                </a:extLst>
              </a:tr>
              <a:tr h="228642">
                <a:tc gridSpan="6">
                  <a:txBody>
                    <a:bodyPr/>
                    <a:lstStyle/>
                    <a:p>
                      <a:pPr marL="0" algn="ctr" defTabSz="914400" rtl="0" eaLnBrk="1" fontAlgn="b" latinLnBrk="0" hangingPunct="1"/>
                      <a:r>
                        <a:rPr lang="en-ZA" sz="900" u="none" strike="noStrike" kern="1200" dirty="0">
                          <a:solidFill>
                            <a:schemeClr val="dk1"/>
                          </a:solidFill>
                          <a:effectLst/>
                          <a:latin typeface="Arial" panose="020B0604020202020204" pitchFamily="34" charset="0"/>
                          <a:ea typeface="+mn-ea"/>
                          <a:cs typeface="Arial" panose="020B0604020202020204" pitchFamily="34" charset="0"/>
                        </a:rPr>
                        <a:t>Thousands</a:t>
                      </a:r>
                    </a:p>
                  </a:txBody>
                  <a:tcPr marL="3884" marR="3884" marT="3884" marB="0" anchor="b">
                    <a:noFill/>
                  </a:tcPr>
                </a:tc>
                <a:tc hMerge="1">
                  <a:txBody>
                    <a:bodyPr/>
                    <a:lstStyle/>
                    <a:p>
                      <a:endParaRPr lang="en-GB"/>
                    </a:p>
                  </a:txBody>
                  <a:tcPr/>
                </a:tc>
                <a:tc hMerge="1">
                  <a:txBody>
                    <a:bodyPr/>
                    <a:lstStyle/>
                    <a:p>
                      <a:pPr marL="0" algn="ctr" defTabSz="914400" rtl="0" eaLnBrk="1" fontAlgn="b" latinLnBrk="0" hangingPunct="1"/>
                      <a:endParaRPr lang="en-ZA"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b"/>
                </a:tc>
                <a:tc hMerge="1">
                  <a:txBody>
                    <a:bodyPr/>
                    <a:lstStyle/>
                    <a:p>
                      <a:pPr marL="0" algn="ctr" defTabSz="914400" rtl="0" eaLnBrk="1" fontAlgn="b" latinLnBrk="0" hangingPunct="1"/>
                      <a:endParaRPr lang="en-ZA"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b"/>
                </a:tc>
                <a:tc hMerge="1">
                  <a:txBody>
                    <a:bodyPr/>
                    <a:lstStyle/>
                    <a:p>
                      <a:pPr marL="0" algn="ctr" defTabSz="914400" rtl="0" eaLnBrk="1" fontAlgn="b" latinLnBrk="0" hangingPunct="1"/>
                      <a:endParaRPr lang="en-ZA" sz="1100" u="none" strike="noStrike" kern="1200" dirty="0">
                        <a:solidFill>
                          <a:schemeClr val="dk1"/>
                        </a:solidFill>
                        <a:effectLst/>
                        <a:latin typeface="+mn-lt"/>
                        <a:ea typeface="+mn-ea"/>
                        <a:cs typeface="+mn-cs"/>
                      </a:endParaRPr>
                    </a:p>
                  </a:txBody>
                  <a:tcPr marL="6350" marR="6350" marT="6350" marB="0" anchor="b"/>
                </a:tc>
                <a:tc hMerge="1">
                  <a:txBody>
                    <a:bodyPr/>
                    <a:lstStyle/>
                    <a:p>
                      <a:pPr marL="0" algn="ctr" defTabSz="914400" rtl="0" eaLnBrk="1" fontAlgn="b" latinLnBrk="0" hangingPunct="1"/>
                      <a:endParaRPr lang="en-ZA" sz="11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353929786"/>
                  </a:ext>
                </a:extLst>
              </a:tr>
              <a:tr h="369849">
                <a:tc>
                  <a:txBody>
                    <a:bodyPr/>
                    <a:lstStyle/>
                    <a:p>
                      <a:pPr algn="ctr" fontAlgn="b"/>
                      <a:r>
                        <a:rPr lang="en-ZA" sz="900" u="none" strike="noStrike" dirty="0">
                          <a:effectLst/>
                          <a:latin typeface="Arial" panose="020B0604020202020204" pitchFamily="34" charset="0"/>
                          <a:cs typeface="Arial" panose="020B0604020202020204" pitchFamily="34" charset="0"/>
                        </a:rPr>
                        <a:t>Labour force </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tc>
                  <a:txBody>
                    <a:bodyPr/>
                    <a:lstStyle/>
                    <a:p>
                      <a:pPr marL="0" algn="ctr"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2 878</a:t>
                      </a:r>
                    </a:p>
                  </a:txBody>
                  <a:tcPr marL="4763" marR="4763" marT="4763" marB="0" anchor="b">
                    <a:noFill/>
                  </a:tcPr>
                </a:tc>
                <a:tc>
                  <a:txBody>
                    <a:bodyPr/>
                    <a:lstStyle/>
                    <a:p>
                      <a:pPr marL="0" algn="ctr"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2 888</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2 916 </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28 </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121 </a:t>
                      </a:r>
                    </a:p>
                  </a:txBody>
                  <a:tcPr marL="4763" marR="4763" marT="4763" marB="0" anchor="b">
                    <a:noFill/>
                  </a:tcPr>
                </a:tc>
                <a:extLst>
                  <a:ext uri="{0D108BD9-81ED-4DB2-BD59-A6C34878D82A}">
                    <a16:rowId xmlns:a16="http://schemas.microsoft.com/office/drawing/2014/main" val="3406215399"/>
                  </a:ext>
                </a:extLst>
              </a:tr>
              <a:tr h="369849">
                <a:tc>
                  <a:txBody>
                    <a:bodyPr/>
                    <a:lstStyle/>
                    <a:p>
                      <a:pPr algn="ctr" fontAlgn="b"/>
                      <a:r>
                        <a:rPr lang="en-ZA" sz="900" u="none" strike="noStrike" dirty="0">
                          <a:effectLst/>
                          <a:latin typeface="Arial" panose="020B0604020202020204" pitchFamily="34" charset="0"/>
                          <a:cs typeface="Arial" panose="020B0604020202020204" pitchFamily="34" charset="0"/>
                        </a:rPr>
                        <a:t>Employed</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tc>
                  <a:txBody>
                    <a:bodyPr/>
                    <a:lstStyle/>
                    <a:p>
                      <a:pPr marL="0" algn="ctr"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1 425</a:t>
                      </a:r>
                    </a:p>
                  </a:txBody>
                  <a:tcPr marL="4763" marR="4763" marT="4763" marB="0" anchor="b">
                    <a:noFill/>
                  </a:tcPr>
                </a:tc>
                <a:tc>
                  <a:txBody>
                    <a:bodyPr/>
                    <a:lstStyle/>
                    <a:p>
                      <a:pPr marL="0" algn="ctr"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1 491</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1 525 </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34 </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92 </a:t>
                      </a:r>
                    </a:p>
                  </a:txBody>
                  <a:tcPr marL="4763" marR="4763" marT="4763" marB="0" anchor="b">
                    <a:noFill/>
                  </a:tcPr>
                </a:tc>
                <a:extLst>
                  <a:ext uri="{0D108BD9-81ED-4DB2-BD59-A6C34878D82A}">
                    <a16:rowId xmlns:a16="http://schemas.microsoft.com/office/drawing/2014/main" val="1425963088"/>
                  </a:ext>
                </a:extLst>
              </a:tr>
              <a:tr h="369849">
                <a:tc>
                  <a:txBody>
                    <a:bodyPr/>
                    <a:lstStyle/>
                    <a:p>
                      <a:pPr algn="ctr" fontAlgn="b"/>
                      <a:r>
                        <a:rPr lang="en-ZA" sz="900" u="none" strike="noStrike" dirty="0">
                          <a:effectLst/>
                          <a:latin typeface="Arial" panose="020B0604020202020204" pitchFamily="34" charset="0"/>
                          <a:cs typeface="Arial" panose="020B0604020202020204" pitchFamily="34" charset="0"/>
                        </a:rPr>
                        <a:t>Unemployed</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tc>
                  <a:txBody>
                    <a:bodyPr/>
                    <a:lstStyle/>
                    <a:p>
                      <a:pPr marL="0" algn="ctr" defTabSz="914400" rtl="0" eaLnBrk="1" fontAlgn="b" latinLnBrk="0" hangingPunct="1"/>
                      <a:r>
                        <a:rPr lang="en-ZA" sz="800" u="none" strike="noStrike" kern="1200">
                          <a:solidFill>
                            <a:schemeClr val="dk1"/>
                          </a:solidFill>
                          <a:effectLst/>
                          <a:latin typeface="Arial" panose="020B0604020202020204" pitchFamily="34" charset="0"/>
                          <a:ea typeface="+mn-ea"/>
                          <a:cs typeface="Arial" panose="020B0604020202020204" pitchFamily="34" charset="0"/>
                        </a:rPr>
                        <a:t>1 454</a:t>
                      </a:r>
                      <a:endParaRPr lang="en-ZA"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b">
                    <a:noFill/>
                  </a:tcPr>
                </a:tc>
                <a:tc>
                  <a:txBody>
                    <a:bodyPr/>
                    <a:lstStyle/>
                    <a:p>
                      <a:pPr marL="0" algn="ctr"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1 397</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1 390 </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-6 </a:t>
                      </a:r>
                    </a:p>
                  </a:txBody>
                  <a:tcPr marL="4763" marR="4763" marT="4763" marB="0" anchor="b">
                    <a:noFill/>
                  </a:tcPr>
                </a:tc>
                <a:tc>
                  <a:txBody>
                    <a:bodyPr/>
                    <a:lstStyle/>
                    <a:p>
                      <a:pPr marL="0" algn="just" defTabSz="914400" rtl="0" eaLnBrk="1" fontAlgn="b" latinLnBrk="0" hangingPunct="1"/>
                      <a:r>
                        <a:rPr lang="en-ZA" sz="800" u="none" strike="noStrike" kern="1200" dirty="0">
                          <a:solidFill>
                            <a:schemeClr val="dk1"/>
                          </a:solidFill>
                          <a:effectLst/>
                          <a:latin typeface="Arial" panose="020B0604020202020204" pitchFamily="34" charset="0"/>
                          <a:ea typeface="+mn-ea"/>
                          <a:cs typeface="Arial" panose="020B0604020202020204" pitchFamily="34" charset="0"/>
                        </a:rPr>
                        <a:t>            29 </a:t>
                      </a:r>
                    </a:p>
                  </a:txBody>
                  <a:tcPr marL="4763" marR="4763" marT="4763" marB="0" anchor="b">
                    <a:noFill/>
                  </a:tcPr>
                </a:tc>
                <a:extLst>
                  <a:ext uri="{0D108BD9-81ED-4DB2-BD59-A6C34878D82A}">
                    <a16:rowId xmlns:a16="http://schemas.microsoft.com/office/drawing/2014/main" val="3332120945"/>
                  </a:ext>
                </a:extLst>
              </a:tr>
              <a:tr h="369849">
                <a:tc>
                  <a:txBody>
                    <a:bodyPr/>
                    <a:lstStyle/>
                    <a:p>
                      <a:pPr algn="ctr" fontAlgn="b"/>
                      <a:r>
                        <a:rPr lang="en-ZA" sz="900" b="1" u="none" strike="noStrike" dirty="0">
                          <a:effectLst/>
                          <a:latin typeface="Arial" panose="020B0604020202020204" pitchFamily="34" charset="0"/>
                          <a:cs typeface="Arial" panose="020B0604020202020204" pitchFamily="34" charset="0"/>
                        </a:rPr>
                        <a:t>Unemployment rate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tc>
                  <a:txBody>
                    <a:bodyPr/>
                    <a:lstStyle/>
                    <a:p>
                      <a:pPr marL="0" algn="ctr" defTabSz="914400" rtl="0" eaLnBrk="1" fontAlgn="b" latinLnBrk="0" hangingPunct="1"/>
                      <a:r>
                        <a:rPr lang="en-ZA" sz="800" b="1" u="none" strike="noStrike" kern="1200" dirty="0">
                          <a:solidFill>
                            <a:schemeClr val="dk1"/>
                          </a:solidFill>
                          <a:effectLst/>
                          <a:latin typeface="Arial" panose="020B0604020202020204" pitchFamily="34" charset="0"/>
                          <a:ea typeface="+mn-ea"/>
                          <a:cs typeface="Arial" panose="020B0604020202020204" pitchFamily="34" charset="0"/>
                        </a:rPr>
                        <a:t>50,50%</a:t>
                      </a:r>
                    </a:p>
                  </a:txBody>
                  <a:tcPr marL="4763" marR="4763" marT="4763" marB="0" anchor="b">
                    <a:noFill/>
                  </a:tcPr>
                </a:tc>
                <a:tc>
                  <a:txBody>
                    <a:bodyPr/>
                    <a:lstStyle/>
                    <a:p>
                      <a:pPr marL="0" algn="ctr" defTabSz="914400" rtl="0" eaLnBrk="1" fontAlgn="b" latinLnBrk="0" hangingPunct="1"/>
                      <a:r>
                        <a:rPr lang="en-ZA" sz="800" b="1" u="none" strike="noStrike" kern="1200" dirty="0">
                          <a:solidFill>
                            <a:schemeClr val="dk1"/>
                          </a:solidFill>
                          <a:effectLst/>
                          <a:latin typeface="Arial" panose="020B0604020202020204" pitchFamily="34" charset="0"/>
                          <a:ea typeface="+mn-ea"/>
                          <a:cs typeface="Arial" panose="020B0604020202020204" pitchFamily="34" charset="0"/>
                        </a:rPr>
                        <a:t>48,36%</a:t>
                      </a:r>
                    </a:p>
                  </a:txBody>
                  <a:tcPr marL="4763" marR="4763" marT="4763" marB="0" anchor="b">
                    <a:noFill/>
                  </a:tcPr>
                </a:tc>
                <a:tc>
                  <a:txBody>
                    <a:bodyPr/>
                    <a:lstStyle/>
                    <a:p>
                      <a:pPr algn="ctr" fontAlgn="b"/>
                      <a:r>
                        <a:rPr lang="en-ZA" sz="800" b="1" u="none" strike="noStrike" kern="1200" dirty="0">
                          <a:solidFill>
                            <a:schemeClr val="dk1"/>
                          </a:solidFill>
                          <a:effectLst/>
                          <a:latin typeface="Arial" panose="020B0604020202020204" pitchFamily="34" charset="0"/>
                          <a:ea typeface="+mn-ea"/>
                          <a:cs typeface="Arial" panose="020B0604020202020204" pitchFamily="34" charset="0"/>
                        </a:rPr>
                        <a:t>47,68</a:t>
                      </a:r>
                      <a:r>
                        <a:rPr lang="en-ZA" sz="800" b="1" u="none" strike="noStrike" dirty="0">
                          <a:effectLst/>
                          <a:latin typeface="Arial" panose="020B0604020202020204" pitchFamily="34" charset="0"/>
                          <a:cs typeface="Arial" panose="020B0604020202020204" pitchFamily="34" charset="0"/>
                        </a:rPr>
                        <a:t>%</a:t>
                      </a:r>
                      <a:endParaRPr lang="en-ZA" sz="800" b="1"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tc>
                  <a:txBody>
                    <a:bodyPr/>
                    <a:lstStyle/>
                    <a:p>
                      <a:pPr algn="ctr" fontAlgn="b"/>
                      <a:r>
                        <a:rPr lang="en-ZA" sz="800" b="1" u="none" strike="noStrike" dirty="0">
                          <a:effectLst/>
                          <a:latin typeface="Arial" panose="020B0604020202020204" pitchFamily="34" charset="0"/>
                          <a:cs typeface="Arial" panose="020B0604020202020204" pitchFamily="34" charset="0"/>
                        </a:rPr>
                        <a:t>-0,68 pp</a:t>
                      </a:r>
                      <a:endParaRPr lang="en-ZA" sz="800" b="1"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tc>
                  <a:txBody>
                    <a:bodyPr/>
                    <a:lstStyle/>
                    <a:p>
                      <a:pPr algn="ctr" fontAlgn="b"/>
                      <a:r>
                        <a:rPr lang="en-ZA" sz="800" b="1" u="none" strike="noStrike" dirty="0">
                          <a:effectLst/>
                          <a:latin typeface="Arial" panose="020B0604020202020204" pitchFamily="34" charset="0"/>
                          <a:cs typeface="Arial" panose="020B0604020202020204" pitchFamily="34" charset="0"/>
                        </a:rPr>
                        <a:t>-1,0 pp </a:t>
                      </a:r>
                      <a:endParaRPr lang="en-ZA" sz="800" b="1" i="0" u="none" strike="noStrike" dirty="0">
                        <a:solidFill>
                          <a:srgbClr val="000000"/>
                        </a:solidFill>
                        <a:effectLst/>
                        <a:latin typeface="Arial" panose="020B0604020202020204" pitchFamily="34" charset="0"/>
                        <a:cs typeface="Arial" panose="020B0604020202020204" pitchFamily="34" charset="0"/>
                      </a:endParaRPr>
                    </a:p>
                  </a:txBody>
                  <a:tcPr marL="3884" marR="3884" marT="3884" marB="0" anchor="b">
                    <a:noFill/>
                  </a:tcPr>
                </a:tc>
                <a:extLst>
                  <a:ext uri="{0D108BD9-81ED-4DB2-BD59-A6C34878D82A}">
                    <a16:rowId xmlns:a16="http://schemas.microsoft.com/office/drawing/2014/main" val="2650548122"/>
                  </a:ext>
                </a:extLst>
              </a:tr>
            </a:tbl>
          </a:graphicData>
        </a:graphic>
      </p:graphicFrame>
      <p:graphicFrame>
        <p:nvGraphicFramePr>
          <p:cNvPr id="5" name="Table 4">
            <a:extLst>
              <a:ext uri="{FF2B5EF4-FFF2-40B4-BE49-F238E27FC236}">
                <a16:creationId xmlns:a16="http://schemas.microsoft.com/office/drawing/2014/main" id="{1ADA8DF9-9F57-C23F-EBF6-30971327271C}"/>
              </a:ext>
            </a:extLst>
          </p:cNvPr>
          <p:cNvGraphicFramePr>
            <a:graphicFrameLocks noGrp="1"/>
          </p:cNvGraphicFramePr>
          <p:nvPr/>
        </p:nvGraphicFramePr>
        <p:xfrm>
          <a:off x="6028536" y="4267575"/>
          <a:ext cx="4435357" cy="2097595"/>
        </p:xfrm>
        <a:graphic>
          <a:graphicData uri="http://schemas.openxmlformats.org/drawingml/2006/table">
            <a:tbl>
              <a:tblPr>
                <a:tableStyleId>{5C22544A-7EE6-4342-B048-85BDC9FD1C3A}</a:tableStyleId>
              </a:tblPr>
              <a:tblGrid>
                <a:gridCol w="836637">
                  <a:extLst>
                    <a:ext uri="{9D8B030D-6E8A-4147-A177-3AD203B41FA5}">
                      <a16:colId xmlns:a16="http://schemas.microsoft.com/office/drawing/2014/main" val="1839809798"/>
                    </a:ext>
                  </a:extLst>
                </a:gridCol>
                <a:gridCol w="641816">
                  <a:extLst>
                    <a:ext uri="{9D8B030D-6E8A-4147-A177-3AD203B41FA5}">
                      <a16:colId xmlns:a16="http://schemas.microsoft.com/office/drawing/2014/main" val="433652381"/>
                    </a:ext>
                  </a:extLst>
                </a:gridCol>
                <a:gridCol w="739226">
                  <a:extLst>
                    <a:ext uri="{9D8B030D-6E8A-4147-A177-3AD203B41FA5}">
                      <a16:colId xmlns:a16="http://schemas.microsoft.com/office/drawing/2014/main" val="2377602040"/>
                    </a:ext>
                  </a:extLst>
                </a:gridCol>
                <a:gridCol w="739226">
                  <a:extLst>
                    <a:ext uri="{9D8B030D-6E8A-4147-A177-3AD203B41FA5}">
                      <a16:colId xmlns:a16="http://schemas.microsoft.com/office/drawing/2014/main" val="1378533671"/>
                    </a:ext>
                  </a:extLst>
                </a:gridCol>
                <a:gridCol w="739226">
                  <a:extLst>
                    <a:ext uri="{9D8B030D-6E8A-4147-A177-3AD203B41FA5}">
                      <a16:colId xmlns:a16="http://schemas.microsoft.com/office/drawing/2014/main" val="458167249"/>
                    </a:ext>
                  </a:extLst>
                </a:gridCol>
                <a:gridCol w="739226">
                  <a:extLst>
                    <a:ext uri="{9D8B030D-6E8A-4147-A177-3AD203B41FA5}">
                      <a16:colId xmlns:a16="http://schemas.microsoft.com/office/drawing/2014/main" val="2234543296"/>
                    </a:ext>
                  </a:extLst>
                </a:gridCol>
              </a:tblGrid>
              <a:tr h="365887">
                <a:tc>
                  <a:txBody>
                    <a:bodyPr/>
                    <a:lstStyle/>
                    <a:p>
                      <a:pPr algn="ctr" fontAlgn="b"/>
                      <a:r>
                        <a:rPr lang="en-ZA" sz="900" b="1" i="0" u="none" strike="noStrike" dirty="0">
                          <a:effectLst/>
                          <a:latin typeface="+mn-lt"/>
                        </a:rPr>
                        <a:t>South Africa</a:t>
                      </a:r>
                    </a:p>
                  </a:txBody>
                  <a:tcPr marL="4135" marR="4135" marT="4135" marB="0" anchor="b">
                    <a:solidFill>
                      <a:schemeClr val="tx2">
                        <a:lumMod val="20000"/>
                        <a:lumOff val="80000"/>
                      </a:schemeClr>
                    </a:solidFill>
                  </a:tcPr>
                </a:tc>
                <a:tc>
                  <a:txBody>
                    <a:bodyPr/>
                    <a:lstStyle/>
                    <a:p>
                      <a:pPr algn="ctr" fontAlgn="b"/>
                      <a:r>
                        <a:rPr lang="en-ZA" sz="900" b="1" i="0" u="none" strike="noStrike" dirty="0">
                          <a:solidFill>
                            <a:srgbClr val="000000"/>
                          </a:solidFill>
                          <a:effectLst/>
                          <a:latin typeface="+mn-lt"/>
                        </a:rPr>
                        <a:t>Q1:2022</a:t>
                      </a:r>
                    </a:p>
                  </a:txBody>
                  <a:tcPr marL="3884" marR="3884" marT="3884" marB="0" anchor="b">
                    <a:solidFill>
                      <a:schemeClr val="tx2">
                        <a:lumMod val="20000"/>
                        <a:lumOff val="80000"/>
                      </a:schemeClr>
                    </a:solidFill>
                  </a:tcPr>
                </a:tc>
                <a:tc>
                  <a:txBody>
                    <a:bodyPr/>
                    <a:lstStyle/>
                    <a:p>
                      <a:pPr algn="ctr" fontAlgn="b"/>
                      <a:r>
                        <a:rPr lang="en-ZA" sz="900" b="1" i="0" u="none" strike="noStrike" dirty="0">
                          <a:solidFill>
                            <a:srgbClr val="000000"/>
                          </a:solidFill>
                          <a:effectLst/>
                          <a:latin typeface="+mn-lt"/>
                        </a:rPr>
                        <a:t>Q2:20222</a:t>
                      </a:r>
                    </a:p>
                  </a:txBody>
                  <a:tcPr marL="3884" marR="3884" marT="3884" marB="0" anchor="b">
                    <a:solidFill>
                      <a:schemeClr val="tx2">
                        <a:lumMod val="20000"/>
                        <a:lumOff val="80000"/>
                      </a:schemeClr>
                    </a:solidFill>
                  </a:tcPr>
                </a:tc>
                <a:tc>
                  <a:txBody>
                    <a:bodyPr/>
                    <a:lstStyle/>
                    <a:p>
                      <a:pPr algn="ctr" fontAlgn="b"/>
                      <a:r>
                        <a:rPr lang="en-ZA" sz="900" b="1" u="none" strike="noStrike" dirty="0">
                          <a:effectLst/>
                          <a:latin typeface="+mn-lt"/>
                        </a:rPr>
                        <a:t>Q3:2022</a:t>
                      </a:r>
                      <a:endParaRPr lang="en-ZA" sz="900" b="1" i="0" u="none" strike="noStrike" dirty="0">
                        <a:effectLst/>
                        <a:latin typeface="+mn-lt"/>
                      </a:endParaRPr>
                    </a:p>
                  </a:txBody>
                  <a:tcPr marL="4135" marR="4135" marT="4135" marB="0" anchor="b">
                    <a:solidFill>
                      <a:schemeClr val="tx2">
                        <a:lumMod val="20000"/>
                        <a:lumOff val="80000"/>
                      </a:schemeClr>
                    </a:solidFill>
                  </a:tcPr>
                </a:tc>
                <a:tc>
                  <a:txBody>
                    <a:bodyPr/>
                    <a:lstStyle/>
                    <a:p>
                      <a:pPr algn="ctr" fontAlgn="b"/>
                      <a:r>
                        <a:rPr lang="en-ZA" sz="900" b="1" u="none" strike="noStrike" dirty="0">
                          <a:effectLst/>
                          <a:latin typeface="+mn-lt"/>
                        </a:rPr>
                        <a:t>Q/Q</a:t>
                      </a:r>
                      <a:endParaRPr lang="en-ZA" sz="900" b="1" i="0" u="none" strike="noStrike" dirty="0">
                        <a:effectLst/>
                        <a:latin typeface="+mn-lt"/>
                      </a:endParaRPr>
                    </a:p>
                  </a:txBody>
                  <a:tcPr marL="4135" marR="4135" marT="4135" marB="0" anchor="b">
                    <a:solidFill>
                      <a:schemeClr val="tx2">
                        <a:lumMod val="20000"/>
                        <a:lumOff val="80000"/>
                      </a:schemeClr>
                    </a:solidFill>
                  </a:tcPr>
                </a:tc>
                <a:tc>
                  <a:txBody>
                    <a:bodyPr/>
                    <a:lstStyle/>
                    <a:p>
                      <a:pPr algn="ctr" fontAlgn="b"/>
                      <a:r>
                        <a:rPr lang="en-ZA" sz="900" b="1" u="none" strike="noStrike" dirty="0">
                          <a:effectLst/>
                          <a:latin typeface="+mn-lt"/>
                        </a:rPr>
                        <a:t>YTD</a:t>
                      </a:r>
                      <a:endParaRPr lang="en-ZA" sz="900" b="1" i="0" u="none" strike="noStrike" dirty="0">
                        <a:effectLst/>
                        <a:latin typeface="+mn-lt"/>
                      </a:endParaRPr>
                    </a:p>
                  </a:txBody>
                  <a:tcPr marL="4135" marR="4135" marT="4135" marB="0" anchor="b">
                    <a:solidFill>
                      <a:schemeClr val="tx2">
                        <a:lumMod val="20000"/>
                        <a:lumOff val="80000"/>
                      </a:schemeClr>
                    </a:solidFill>
                  </a:tcPr>
                </a:tc>
                <a:extLst>
                  <a:ext uri="{0D108BD9-81ED-4DB2-BD59-A6C34878D82A}">
                    <a16:rowId xmlns:a16="http://schemas.microsoft.com/office/drawing/2014/main" val="1142808686"/>
                  </a:ext>
                </a:extLst>
              </a:tr>
              <a:tr h="268160">
                <a:tc gridSpan="6">
                  <a:txBody>
                    <a:bodyPr/>
                    <a:lstStyle/>
                    <a:p>
                      <a:pPr algn="ctr" fontAlgn="b"/>
                      <a:r>
                        <a:rPr lang="en-ZA" sz="900" b="0" i="0" u="none" strike="noStrike" dirty="0">
                          <a:effectLst/>
                          <a:latin typeface="+mn-lt"/>
                        </a:rPr>
                        <a:t>Thousands</a:t>
                      </a:r>
                    </a:p>
                  </a:txBody>
                  <a:tcPr marL="4135" marR="4135" marT="4135" marB="0" anchor="b">
                    <a:noFill/>
                  </a:tcPr>
                </a:tc>
                <a:tc hMerge="1">
                  <a:txBody>
                    <a:bodyPr/>
                    <a:lstStyle/>
                    <a:p>
                      <a:endParaRPr lang="en-GB"/>
                    </a:p>
                  </a:txBody>
                  <a:tcPr/>
                </a:tc>
                <a:tc hMerge="1">
                  <a:txBody>
                    <a:bodyPr/>
                    <a:lstStyle/>
                    <a:p>
                      <a:pPr algn="ctr" fontAlgn="b"/>
                      <a:endParaRPr lang="en-ZA" sz="1000" b="0" i="0" u="none" strike="noStrike" dirty="0">
                        <a:effectLst/>
                        <a:latin typeface="+mn-lt"/>
                      </a:endParaRPr>
                    </a:p>
                  </a:txBody>
                  <a:tcPr marL="6350" marR="6350" marT="6350" marB="0" anchor="b"/>
                </a:tc>
                <a:tc hMerge="1">
                  <a:txBody>
                    <a:bodyPr/>
                    <a:lstStyle/>
                    <a:p>
                      <a:pPr algn="ctr" fontAlgn="b"/>
                      <a:endParaRPr lang="en-ZA" sz="1000" b="0" i="0" u="none" strike="noStrike" dirty="0">
                        <a:effectLst/>
                        <a:latin typeface="+mn-lt"/>
                      </a:endParaRPr>
                    </a:p>
                  </a:txBody>
                  <a:tcPr marL="6350" marR="6350" marT="6350" marB="0" anchor="b"/>
                </a:tc>
                <a:tc hMerge="1">
                  <a:txBody>
                    <a:bodyPr/>
                    <a:lstStyle/>
                    <a:p>
                      <a:pPr algn="ctr" fontAlgn="b"/>
                      <a:endParaRPr lang="en-ZA" sz="1000" b="0" i="0" u="none" strike="noStrike" dirty="0">
                        <a:effectLst/>
                        <a:latin typeface="Arial" panose="020B0604020202020204" pitchFamily="34" charset="0"/>
                      </a:endParaRPr>
                    </a:p>
                  </a:txBody>
                  <a:tcPr marL="5513" marR="5513" marT="5513" marB="0" anchor="b"/>
                </a:tc>
                <a:tc hMerge="1">
                  <a:txBody>
                    <a:bodyPr/>
                    <a:lstStyle/>
                    <a:p>
                      <a:pPr algn="ctr" fontAlgn="b"/>
                      <a:endParaRPr lang="en-ZA" sz="1000" b="0" i="0" u="none" strike="noStrike" dirty="0">
                        <a:effectLst/>
                        <a:latin typeface="Arial" panose="020B0604020202020204" pitchFamily="34" charset="0"/>
                      </a:endParaRPr>
                    </a:p>
                  </a:txBody>
                  <a:tcPr marL="5513" marR="5513" marT="5513" marB="0" anchor="b"/>
                </a:tc>
                <a:extLst>
                  <a:ext uri="{0D108BD9-81ED-4DB2-BD59-A6C34878D82A}">
                    <a16:rowId xmlns:a16="http://schemas.microsoft.com/office/drawing/2014/main" val="2200743667"/>
                  </a:ext>
                </a:extLst>
              </a:tr>
              <a:tr h="365887">
                <a:tc>
                  <a:txBody>
                    <a:bodyPr/>
                    <a:lstStyle/>
                    <a:p>
                      <a:pPr algn="ctr" fontAlgn="b"/>
                      <a:r>
                        <a:rPr lang="en-ZA" sz="900" u="none" strike="noStrike" dirty="0">
                          <a:effectLst/>
                          <a:latin typeface="+mn-lt"/>
                        </a:rPr>
                        <a:t>Labour force</a:t>
                      </a:r>
                      <a:endParaRPr lang="en-ZA" sz="900" b="0" i="0" u="none" strike="noStrike" dirty="0">
                        <a:effectLst/>
                        <a:latin typeface="+mn-lt"/>
                      </a:endParaRPr>
                    </a:p>
                  </a:txBody>
                  <a:tcPr marL="4135" marR="4135" marT="4135" marB="0" anchor="b">
                    <a:noFill/>
                  </a:tcPr>
                </a:tc>
                <a:tc>
                  <a:txBody>
                    <a:bodyPr/>
                    <a:lstStyle/>
                    <a:p>
                      <a:pPr marL="0" algn="ctr" defTabSz="914400" rtl="0" eaLnBrk="1" fontAlgn="b" latinLnBrk="0" hangingPunct="1"/>
                      <a:r>
                        <a:rPr lang="en-ZA" sz="900" b="0" i="0" u="none" strike="noStrike" kern="1200">
                          <a:solidFill>
                            <a:schemeClr val="dk1"/>
                          </a:solidFill>
                          <a:effectLst/>
                          <a:latin typeface="+mn-lt"/>
                          <a:ea typeface="+mn-ea"/>
                          <a:cs typeface="+mn-cs"/>
                        </a:rPr>
                        <a:t>9 791</a:t>
                      </a:r>
                      <a:endParaRPr lang="en-ZA" sz="900" b="0" i="0" u="none" strike="noStrike" kern="1200" dirty="0">
                        <a:solidFill>
                          <a:schemeClr val="dk1"/>
                        </a:solidFill>
                        <a:effectLst/>
                        <a:latin typeface="+mn-lt"/>
                        <a:ea typeface="+mn-ea"/>
                        <a:cs typeface="+mn-cs"/>
                      </a:endParaRP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10 253</a:t>
                      </a:r>
                    </a:p>
                  </a:txBody>
                  <a:tcPr marL="4763" marR="4763" marT="4763" marB="0" anchor="b">
                    <a:noFill/>
                  </a:tcPr>
                </a:tc>
                <a:tc>
                  <a:txBody>
                    <a:bodyPr/>
                    <a:lstStyle/>
                    <a:p>
                      <a:pPr algn="ctr" fontAlgn="b"/>
                      <a:r>
                        <a:rPr lang="en-ZA" sz="900" b="0" i="0" u="none" strike="noStrike" dirty="0">
                          <a:effectLst/>
                          <a:latin typeface="+mn-lt"/>
                        </a:rPr>
                        <a:t>10 096</a:t>
                      </a: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-157</a:t>
                      </a:r>
                    </a:p>
                  </a:txBody>
                  <a:tcPr marL="4135" marR="4135" marT="4135"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544</a:t>
                      </a:r>
                    </a:p>
                  </a:txBody>
                  <a:tcPr marL="4135" marR="4135" marT="4135" marB="0" anchor="b">
                    <a:noFill/>
                  </a:tcPr>
                </a:tc>
                <a:extLst>
                  <a:ext uri="{0D108BD9-81ED-4DB2-BD59-A6C34878D82A}">
                    <a16:rowId xmlns:a16="http://schemas.microsoft.com/office/drawing/2014/main" val="3097775318"/>
                  </a:ext>
                </a:extLst>
              </a:tr>
              <a:tr h="365887">
                <a:tc>
                  <a:txBody>
                    <a:bodyPr/>
                    <a:lstStyle/>
                    <a:p>
                      <a:pPr algn="ctr" fontAlgn="b"/>
                      <a:r>
                        <a:rPr lang="en-ZA" sz="900" u="none" strike="noStrike">
                          <a:effectLst/>
                          <a:latin typeface="+mn-lt"/>
                        </a:rPr>
                        <a:t>Employed</a:t>
                      </a:r>
                      <a:endParaRPr lang="en-ZA" sz="900" b="0" i="0" u="none" strike="noStrike">
                        <a:effectLst/>
                        <a:latin typeface="+mn-lt"/>
                      </a:endParaRPr>
                    </a:p>
                  </a:txBody>
                  <a:tcPr marL="4135" marR="4135" marT="4135" marB="0" anchor="b">
                    <a:noFill/>
                  </a:tcPr>
                </a:tc>
                <a:tc>
                  <a:txBody>
                    <a:bodyPr/>
                    <a:lstStyle/>
                    <a:p>
                      <a:pPr marL="0" algn="ctr" defTabSz="914400" rtl="0" eaLnBrk="1" fontAlgn="b" latinLnBrk="0" hangingPunct="1"/>
                      <a:r>
                        <a:rPr lang="en-ZA" sz="900" b="0" i="0" u="none" strike="noStrike" kern="1200">
                          <a:solidFill>
                            <a:schemeClr val="dk1"/>
                          </a:solidFill>
                          <a:effectLst/>
                          <a:latin typeface="+mn-lt"/>
                          <a:ea typeface="+mn-ea"/>
                          <a:cs typeface="+mn-cs"/>
                        </a:rPr>
                        <a:t>5 111</a:t>
                      </a:r>
                      <a:endParaRPr lang="en-ZA" sz="900" b="0" i="0" u="none" strike="noStrike" kern="1200" dirty="0">
                        <a:solidFill>
                          <a:schemeClr val="dk1"/>
                        </a:solidFill>
                        <a:effectLst/>
                        <a:latin typeface="+mn-lt"/>
                        <a:ea typeface="+mn-ea"/>
                        <a:cs typeface="+mn-cs"/>
                      </a:endParaRP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5 481</a:t>
                      </a:r>
                    </a:p>
                  </a:txBody>
                  <a:tcPr marL="4763" marR="4763" marT="4763" marB="0" anchor="b">
                    <a:noFill/>
                  </a:tcPr>
                </a:tc>
                <a:tc>
                  <a:txBody>
                    <a:bodyPr/>
                    <a:lstStyle/>
                    <a:p>
                      <a:pPr algn="ctr" fontAlgn="b"/>
                      <a:r>
                        <a:rPr lang="en-ZA" sz="900" b="0" i="0" u="none" strike="noStrike" dirty="0">
                          <a:effectLst/>
                          <a:latin typeface="+mn-lt"/>
                        </a:rPr>
                        <a:t>5 505</a:t>
                      </a: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25</a:t>
                      </a:r>
                    </a:p>
                  </a:txBody>
                  <a:tcPr marL="4135" marR="4135" marT="4135" marB="0" anchor="b">
                    <a:noFill/>
                  </a:tcPr>
                </a:tc>
                <a:tc>
                  <a:txBody>
                    <a:bodyPr/>
                    <a:lstStyle/>
                    <a:p>
                      <a:pPr marL="0" algn="ctr" defTabSz="914400" rtl="0" eaLnBrk="1" fontAlgn="b" latinLnBrk="0" hangingPunct="1"/>
                      <a:r>
                        <a:rPr lang="en-ZA" sz="900" b="0" i="0" u="none" strike="noStrike" kern="1200">
                          <a:solidFill>
                            <a:schemeClr val="dk1"/>
                          </a:solidFill>
                          <a:effectLst/>
                          <a:latin typeface="+mn-lt"/>
                          <a:ea typeface="+mn-ea"/>
                          <a:cs typeface="+mn-cs"/>
                        </a:rPr>
                        <a:t>639</a:t>
                      </a:r>
                    </a:p>
                  </a:txBody>
                  <a:tcPr marL="4135" marR="4135" marT="4135" marB="0" anchor="b">
                    <a:noFill/>
                  </a:tcPr>
                </a:tc>
                <a:extLst>
                  <a:ext uri="{0D108BD9-81ED-4DB2-BD59-A6C34878D82A}">
                    <a16:rowId xmlns:a16="http://schemas.microsoft.com/office/drawing/2014/main" val="2897991259"/>
                  </a:ext>
                </a:extLst>
              </a:tr>
              <a:tr h="365887">
                <a:tc>
                  <a:txBody>
                    <a:bodyPr/>
                    <a:lstStyle/>
                    <a:p>
                      <a:pPr algn="ctr" fontAlgn="b"/>
                      <a:r>
                        <a:rPr lang="en-ZA" sz="900" u="none" strike="noStrike" dirty="0">
                          <a:effectLst/>
                          <a:latin typeface="+mn-lt"/>
                        </a:rPr>
                        <a:t>Unemployed</a:t>
                      </a:r>
                      <a:endParaRPr lang="en-ZA" sz="900" b="0" i="0" u="none" strike="noStrike" dirty="0">
                        <a:effectLst/>
                        <a:latin typeface="+mn-lt"/>
                      </a:endParaRPr>
                    </a:p>
                  </a:txBody>
                  <a:tcPr marL="4135" marR="4135" marT="4135"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4 680</a:t>
                      </a: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4 772</a:t>
                      </a:r>
                    </a:p>
                  </a:txBody>
                  <a:tcPr marL="4763" marR="4763" marT="4763" marB="0" anchor="b">
                    <a:noFill/>
                  </a:tcPr>
                </a:tc>
                <a:tc>
                  <a:txBody>
                    <a:bodyPr/>
                    <a:lstStyle/>
                    <a:p>
                      <a:pPr algn="ctr" fontAlgn="b"/>
                      <a:r>
                        <a:rPr lang="en-ZA" sz="900" b="0" i="0" u="none" strike="noStrike" dirty="0">
                          <a:effectLst/>
                          <a:latin typeface="+mn-lt"/>
                        </a:rPr>
                        <a:t>4 590</a:t>
                      </a: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-182</a:t>
                      </a:r>
                    </a:p>
                  </a:txBody>
                  <a:tcPr marL="4135" marR="4135" marT="4135"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-95</a:t>
                      </a:r>
                    </a:p>
                  </a:txBody>
                  <a:tcPr marL="4135" marR="4135" marT="4135" marB="0" anchor="b">
                    <a:noFill/>
                  </a:tcPr>
                </a:tc>
                <a:extLst>
                  <a:ext uri="{0D108BD9-81ED-4DB2-BD59-A6C34878D82A}">
                    <a16:rowId xmlns:a16="http://schemas.microsoft.com/office/drawing/2014/main" val="2865608146"/>
                  </a:ext>
                </a:extLst>
              </a:tr>
              <a:tr h="365887">
                <a:tc>
                  <a:txBody>
                    <a:bodyPr/>
                    <a:lstStyle/>
                    <a:p>
                      <a:pPr algn="ctr" fontAlgn="b"/>
                      <a:r>
                        <a:rPr lang="en-ZA" sz="900" b="1" u="none" strike="noStrike" dirty="0">
                          <a:effectLst/>
                          <a:latin typeface="Arial" panose="020B0604020202020204" pitchFamily="34" charset="0"/>
                          <a:cs typeface="Arial" panose="020B0604020202020204" pitchFamily="34" charset="0"/>
                        </a:rPr>
                        <a:t>Unemployment rate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4135" marR="4135" marT="4135"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47,80%</a:t>
                      </a:r>
                    </a:p>
                  </a:txBody>
                  <a:tcPr marL="4763" marR="4763" marT="4763"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46,55%</a:t>
                      </a:r>
                    </a:p>
                  </a:txBody>
                  <a:tcPr marL="4763" marR="4763" marT="4763" marB="0" anchor="b">
                    <a:noFill/>
                  </a:tcPr>
                </a:tc>
                <a:tc>
                  <a:txBody>
                    <a:bodyPr/>
                    <a:lstStyle/>
                    <a:p>
                      <a:pPr algn="ctr" fontAlgn="b"/>
                      <a:r>
                        <a:rPr lang="en-ZA" sz="900" u="none" strike="noStrike" dirty="0">
                          <a:effectLst/>
                          <a:latin typeface="+mn-lt"/>
                        </a:rPr>
                        <a:t>45,47</a:t>
                      </a:r>
                      <a:endParaRPr lang="en-ZA" sz="900" b="0" i="0" u="none" strike="noStrike" dirty="0">
                        <a:effectLst/>
                        <a:latin typeface="+mn-lt"/>
                      </a:endParaRPr>
                    </a:p>
                  </a:txBody>
                  <a:tcPr marL="4135" marR="4135" marT="4135"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-1,1 pp</a:t>
                      </a:r>
                    </a:p>
                  </a:txBody>
                  <a:tcPr marL="4135" marR="4135" marT="4135" marB="0" anchor="b">
                    <a:noFill/>
                  </a:tcPr>
                </a:tc>
                <a:tc>
                  <a:txBody>
                    <a:bodyPr/>
                    <a:lstStyle/>
                    <a:p>
                      <a:pPr marL="0" algn="ctr" defTabSz="914400" rtl="0" eaLnBrk="1" fontAlgn="b" latinLnBrk="0" hangingPunct="1"/>
                      <a:r>
                        <a:rPr lang="en-ZA" sz="900" b="0" i="0" u="none" strike="noStrike" kern="1200" dirty="0">
                          <a:solidFill>
                            <a:schemeClr val="dk1"/>
                          </a:solidFill>
                          <a:effectLst/>
                          <a:latin typeface="+mn-lt"/>
                          <a:ea typeface="+mn-ea"/>
                          <a:cs typeface="+mn-cs"/>
                        </a:rPr>
                        <a:t>-3,6 pp</a:t>
                      </a:r>
                    </a:p>
                  </a:txBody>
                  <a:tcPr marL="4135" marR="4135" marT="4135" marB="0" anchor="b">
                    <a:noFill/>
                  </a:tcPr>
                </a:tc>
                <a:extLst>
                  <a:ext uri="{0D108BD9-81ED-4DB2-BD59-A6C34878D82A}">
                    <a16:rowId xmlns:a16="http://schemas.microsoft.com/office/drawing/2014/main" val="1209483616"/>
                  </a:ext>
                </a:extLst>
              </a:tr>
            </a:tbl>
          </a:graphicData>
        </a:graphic>
      </p:graphicFrame>
      <p:sp>
        <p:nvSpPr>
          <p:cNvPr id="3" name="TextBox 2">
            <a:extLst>
              <a:ext uri="{FF2B5EF4-FFF2-40B4-BE49-F238E27FC236}">
                <a16:creationId xmlns:a16="http://schemas.microsoft.com/office/drawing/2014/main" id="{39FCBFCC-A997-4B12-BA35-BFED64AB5DF7}"/>
              </a:ext>
            </a:extLst>
          </p:cNvPr>
          <p:cNvSpPr txBox="1"/>
          <p:nvPr/>
        </p:nvSpPr>
        <p:spPr>
          <a:xfrm>
            <a:off x="2937597" y="3789397"/>
            <a:ext cx="3446347" cy="196208"/>
          </a:xfrm>
          <a:prstGeom prst="rect">
            <a:avLst/>
          </a:prstGeom>
          <a:noFill/>
        </p:spPr>
        <p:txBody>
          <a:bodyPr wrap="square" rtlCol="0">
            <a:spAutoFit/>
          </a:bodyPr>
          <a:lstStyle/>
          <a:p>
            <a:r>
              <a:rPr lang="en-ZA" sz="675" dirty="0"/>
              <a:t>Percentage points = pp</a:t>
            </a:r>
            <a:endParaRPr lang="en-GB" sz="675" dirty="0"/>
          </a:p>
        </p:txBody>
      </p:sp>
      <p:sp>
        <p:nvSpPr>
          <p:cNvPr id="6" name="TextBox 5">
            <a:extLst>
              <a:ext uri="{FF2B5EF4-FFF2-40B4-BE49-F238E27FC236}">
                <a16:creationId xmlns:a16="http://schemas.microsoft.com/office/drawing/2014/main" id="{C769DB2C-0C5C-40A2-AA68-1E9E2CFC0BDD}"/>
              </a:ext>
            </a:extLst>
          </p:cNvPr>
          <p:cNvSpPr txBox="1"/>
          <p:nvPr/>
        </p:nvSpPr>
        <p:spPr>
          <a:xfrm>
            <a:off x="2388258" y="4267576"/>
            <a:ext cx="3541489" cy="2600135"/>
          </a:xfrm>
          <a:prstGeom prst="rect">
            <a:avLst/>
          </a:prstGeom>
          <a:noFill/>
        </p:spPr>
        <p:txBody>
          <a:bodyPr wrap="square" rtlCol="0">
            <a:spAutoFit/>
          </a:bodyPr>
          <a:lstStyle/>
          <a:p>
            <a:pPr marL="128588" indent="-128588" algn="just">
              <a:lnSpc>
                <a:spcPct val="150000"/>
              </a:lnSpc>
              <a:buFont typeface="Arial" panose="020B0604020202020204" pitchFamily="34" charset="0"/>
              <a:buChar char="•"/>
            </a:pPr>
            <a:r>
              <a:rPr lang="en-ZA" sz="1100" dirty="0"/>
              <a:t>The Unemployment rate for Youth in </a:t>
            </a:r>
            <a:r>
              <a:rPr lang="en-ZA" sz="1100" b="1" dirty="0"/>
              <a:t>Gauteng</a:t>
            </a:r>
            <a:r>
              <a:rPr lang="en-ZA" sz="1100" dirty="0"/>
              <a:t> decreased by 0.68 percentage points from 48.36% to </a:t>
            </a:r>
            <a:r>
              <a:rPr lang="en-ZA" sz="1100" b="1" dirty="0">
                <a:solidFill>
                  <a:srgbClr val="00B050"/>
                </a:solidFill>
              </a:rPr>
              <a:t>47.68%</a:t>
            </a:r>
          </a:p>
          <a:p>
            <a:pPr algn="just">
              <a:lnSpc>
                <a:spcPct val="150000"/>
              </a:lnSpc>
            </a:pPr>
            <a:endParaRPr lang="en-ZA" sz="1100" dirty="0"/>
          </a:p>
          <a:p>
            <a:pPr marL="128588" indent="-128588" algn="just">
              <a:lnSpc>
                <a:spcPct val="150000"/>
              </a:lnSpc>
              <a:buFont typeface="Arial" panose="020B0604020202020204" pitchFamily="34" charset="0"/>
              <a:buChar char="•"/>
            </a:pPr>
            <a:r>
              <a:rPr lang="en-ZA" sz="1100" dirty="0"/>
              <a:t>The Youth labour force in Gauteng increased by </a:t>
            </a:r>
            <a:r>
              <a:rPr lang="en-ZA" sz="1100" b="1" dirty="0">
                <a:solidFill>
                  <a:srgbClr val="00B050"/>
                </a:solidFill>
              </a:rPr>
              <a:t>28 000 </a:t>
            </a:r>
            <a:r>
              <a:rPr lang="en-ZA" sz="1100" dirty="0"/>
              <a:t>from 2 888 000 in Q2:2022 to </a:t>
            </a:r>
            <a:r>
              <a:rPr lang="en-ZA" sz="1100" b="1" dirty="0">
                <a:solidFill>
                  <a:srgbClr val="92D050"/>
                </a:solidFill>
              </a:rPr>
              <a:t>2 916 000 </a:t>
            </a:r>
            <a:r>
              <a:rPr lang="en-ZA" sz="1100" dirty="0"/>
              <a:t>in Q3:2022</a:t>
            </a:r>
          </a:p>
          <a:p>
            <a:pPr algn="just">
              <a:lnSpc>
                <a:spcPct val="150000"/>
              </a:lnSpc>
            </a:pPr>
            <a:endParaRPr lang="en-ZA" sz="1100" dirty="0"/>
          </a:p>
          <a:p>
            <a:pPr marL="128588" indent="-128588" algn="just">
              <a:lnSpc>
                <a:spcPct val="150000"/>
              </a:lnSpc>
              <a:buFont typeface="Arial" panose="020B0604020202020204" pitchFamily="34" charset="0"/>
              <a:buChar char="•"/>
            </a:pPr>
            <a:r>
              <a:rPr lang="en-ZA" sz="1100" dirty="0"/>
              <a:t>The Youth labour force increased by </a:t>
            </a:r>
            <a:r>
              <a:rPr lang="en-ZA" sz="1100" b="1" dirty="0">
                <a:solidFill>
                  <a:srgbClr val="92D050"/>
                </a:solidFill>
              </a:rPr>
              <a:t>121 000 </a:t>
            </a:r>
            <a:r>
              <a:rPr lang="en-ZA" sz="1100" dirty="0"/>
              <a:t>for the year to date </a:t>
            </a:r>
          </a:p>
        </p:txBody>
      </p:sp>
      <p:sp>
        <p:nvSpPr>
          <p:cNvPr id="7" name="TextBox 6">
            <a:extLst>
              <a:ext uri="{FF2B5EF4-FFF2-40B4-BE49-F238E27FC236}">
                <a16:creationId xmlns:a16="http://schemas.microsoft.com/office/drawing/2014/main" id="{E06A3C8E-AD2D-47DB-BC27-0BC90C57FFC1}"/>
              </a:ext>
            </a:extLst>
          </p:cNvPr>
          <p:cNvSpPr txBox="1"/>
          <p:nvPr/>
        </p:nvSpPr>
        <p:spPr>
          <a:xfrm>
            <a:off x="6796645" y="1655249"/>
            <a:ext cx="3776353" cy="2600135"/>
          </a:xfrm>
          <a:prstGeom prst="rect">
            <a:avLst/>
          </a:prstGeom>
          <a:noFill/>
        </p:spPr>
        <p:txBody>
          <a:bodyPr wrap="square" rtlCol="0">
            <a:spAutoFit/>
          </a:bodyPr>
          <a:lstStyle/>
          <a:p>
            <a:pPr marL="128588" indent="-128588" algn="just">
              <a:lnSpc>
                <a:spcPct val="150000"/>
              </a:lnSpc>
              <a:buFont typeface="Arial" panose="020B0604020202020204" pitchFamily="34" charset="0"/>
              <a:buChar char="•"/>
            </a:pPr>
            <a:r>
              <a:rPr lang="en-ZA" sz="1100" dirty="0"/>
              <a:t>The number of employed youth in </a:t>
            </a:r>
            <a:r>
              <a:rPr lang="en-ZA" sz="1100" b="1" dirty="0"/>
              <a:t>Gauteng</a:t>
            </a:r>
            <a:r>
              <a:rPr lang="en-ZA" sz="1100" dirty="0"/>
              <a:t> grew by </a:t>
            </a:r>
            <a:r>
              <a:rPr lang="en-ZA" sz="1100" b="1" dirty="0">
                <a:solidFill>
                  <a:srgbClr val="00B050"/>
                </a:solidFill>
              </a:rPr>
              <a:t>34 000 </a:t>
            </a:r>
            <a:r>
              <a:rPr lang="en-ZA" sz="1100" dirty="0"/>
              <a:t>from Q2:2022 to a level of 1 525 000 in Q3:2022</a:t>
            </a:r>
          </a:p>
          <a:p>
            <a:pPr marL="128588" indent="-128588" algn="just">
              <a:lnSpc>
                <a:spcPct val="150000"/>
              </a:lnSpc>
              <a:buFont typeface="Arial" panose="020B0604020202020204" pitchFamily="34" charset="0"/>
              <a:buChar char="•"/>
            </a:pPr>
            <a:endParaRPr lang="en-ZA" sz="1100" dirty="0"/>
          </a:p>
          <a:p>
            <a:pPr marL="128588" indent="-128588" algn="just">
              <a:lnSpc>
                <a:spcPct val="150000"/>
              </a:lnSpc>
              <a:buFont typeface="Arial" panose="020B0604020202020204" pitchFamily="34" charset="0"/>
              <a:buChar char="•"/>
            </a:pPr>
            <a:r>
              <a:rPr lang="en-ZA" sz="1100" dirty="0"/>
              <a:t>The number of employed youths in </a:t>
            </a:r>
            <a:r>
              <a:rPr lang="en-ZA" sz="1100" b="1" dirty="0"/>
              <a:t>South Africa </a:t>
            </a:r>
            <a:r>
              <a:rPr lang="en-ZA" sz="1100" dirty="0"/>
              <a:t>grew by </a:t>
            </a:r>
            <a:r>
              <a:rPr lang="en-ZA" sz="1100" b="1" dirty="0">
                <a:solidFill>
                  <a:srgbClr val="00B050"/>
                </a:solidFill>
              </a:rPr>
              <a:t>25 000</a:t>
            </a:r>
            <a:r>
              <a:rPr lang="en-ZA" sz="1100" b="1" dirty="0"/>
              <a:t> </a:t>
            </a:r>
            <a:r>
              <a:rPr lang="en-ZA" sz="1100" dirty="0"/>
              <a:t>from Q2:2022 to a level of 5 505 000 in Q3:2022</a:t>
            </a:r>
          </a:p>
          <a:p>
            <a:pPr marL="128588" indent="-128588" algn="just">
              <a:lnSpc>
                <a:spcPct val="150000"/>
              </a:lnSpc>
              <a:buFont typeface="Arial" panose="020B0604020202020204" pitchFamily="34" charset="0"/>
              <a:buChar char="•"/>
            </a:pPr>
            <a:endParaRPr lang="en-ZA" sz="1100" dirty="0"/>
          </a:p>
          <a:p>
            <a:pPr marL="128588" indent="-128588" algn="just">
              <a:lnSpc>
                <a:spcPct val="150000"/>
              </a:lnSpc>
              <a:buFont typeface="Arial" panose="020B0604020202020204" pitchFamily="34" charset="0"/>
              <a:buChar char="•"/>
            </a:pPr>
            <a:r>
              <a:rPr lang="en-ZA" sz="1100" dirty="0"/>
              <a:t>The Unemployment rate for Youth in </a:t>
            </a:r>
            <a:r>
              <a:rPr lang="en-ZA" sz="1100" b="1" dirty="0"/>
              <a:t>South Africa </a:t>
            </a:r>
            <a:r>
              <a:rPr lang="en-ZA" sz="1100" dirty="0"/>
              <a:t>decreased by 1.1 percentage points from 46,55% to </a:t>
            </a:r>
            <a:r>
              <a:rPr lang="en-ZA" sz="1100" b="1" dirty="0">
                <a:solidFill>
                  <a:srgbClr val="00B050"/>
                </a:solidFill>
              </a:rPr>
              <a:t>45.47%</a:t>
            </a:r>
            <a:endParaRPr lang="en-ZA" sz="1100" dirty="0"/>
          </a:p>
        </p:txBody>
      </p:sp>
      <p:cxnSp>
        <p:nvCxnSpPr>
          <p:cNvPr id="9" name="Straight Connector 8">
            <a:extLst>
              <a:ext uri="{FF2B5EF4-FFF2-40B4-BE49-F238E27FC236}">
                <a16:creationId xmlns:a16="http://schemas.microsoft.com/office/drawing/2014/main" id="{3D793B7D-FB50-4979-4025-67DFCC54D678}"/>
              </a:ext>
            </a:extLst>
          </p:cNvPr>
          <p:cNvCxnSpPr>
            <a:cxnSpLocks/>
          </p:cNvCxnSpPr>
          <p:nvPr/>
        </p:nvCxnSpPr>
        <p:spPr>
          <a:xfrm>
            <a:off x="2524896" y="4045678"/>
            <a:ext cx="7938996"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503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1477-0AC0-1916-6EB4-E70BC5B107A4}"/>
              </a:ext>
            </a:extLst>
          </p:cNvPr>
          <p:cNvSpPr>
            <a:spLocks noGrp="1"/>
          </p:cNvSpPr>
          <p:nvPr>
            <p:ph type="title"/>
          </p:nvPr>
        </p:nvSpPr>
        <p:spPr/>
        <p:txBody>
          <a:bodyPr/>
          <a:lstStyle/>
          <a:p>
            <a:r>
              <a:rPr lang="en-ZA" sz="2000" dirty="0">
                <a:latin typeface="Arial" panose="020B0604020202020204" pitchFamily="34" charset="0"/>
                <a:cs typeface="Arial" panose="020B0604020202020204" pitchFamily="34" charset="0"/>
              </a:rPr>
              <a:t>GAUTENG YOUTH BUSINESS OWNERSHIP</a:t>
            </a:r>
          </a:p>
        </p:txBody>
      </p:sp>
      <p:sp>
        <p:nvSpPr>
          <p:cNvPr id="3" name="TextBox 2">
            <a:extLst>
              <a:ext uri="{FF2B5EF4-FFF2-40B4-BE49-F238E27FC236}">
                <a16:creationId xmlns:a16="http://schemas.microsoft.com/office/drawing/2014/main" id="{0BD0DC96-D855-118E-3C24-9C763F50AABA}"/>
              </a:ext>
            </a:extLst>
          </p:cNvPr>
          <p:cNvSpPr txBox="1"/>
          <p:nvPr/>
        </p:nvSpPr>
        <p:spPr>
          <a:xfrm>
            <a:off x="7084792" y="1724134"/>
            <a:ext cx="3379101" cy="4401205"/>
          </a:xfrm>
          <a:prstGeom prst="rect">
            <a:avLst/>
          </a:prstGeom>
          <a:noFill/>
        </p:spPr>
        <p:txBody>
          <a:bodyPr wrap="square" rtlCol="0">
            <a:spAutoFit/>
          </a:bodyPr>
          <a:lstStyle/>
          <a:p>
            <a:pPr algn="just"/>
            <a:endParaRPr lang="en-US" sz="1400" dirty="0"/>
          </a:p>
          <a:p>
            <a:pPr marL="285750" indent="-285750" algn="just">
              <a:buFont typeface="Arial" panose="020B0604020202020204" pitchFamily="34" charset="0"/>
              <a:buChar char="•"/>
            </a:pPr>
            <a:r>
              <a:rPr lang="en-US" sz="1400" dirty="0"/>
              <a:t>Nearly </a:t>
            </a:r>
            <a:r>
              <a:rPr lang="en-US" sz="1400" b="1" dirty="0">
                <a:solidFill>
                  <a:schemeClr val="accent3">
                    <a:lumMod val="75000"/>
                  </a:schemeClr>
                </a:solidFill>
              </a:rPr>
              <a:t>224 441</a:t>
            </a:r>
            <a:r>
              <a:rPr lang="en-US" sz="1400" dirty="0"/>
              <a:t> young people owned businesses in Gauteng, in the third quarter of 2022 (Q3:2022).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Compared to Q2:2022, Gauteng had </a:t>
            </a:r>
            <a:r>
              <a:rPr lang="en-US" sz="1400" b="1" dirty="0">
                <a:solidFill>
                  <a:srgbClr val="FF0000"/>
                </a:solidFill>
              </a:rPr>
              <a:t>2431 </a:t>
            </a:r>
            <a:r>
              <a:rPr lang="en-US" sz="1400" dirty="0"/>
              <a:t>less youth owning businesses in Q3:2022.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As would be expected, more than 80% of young people who owned businesses in Gauteng in the two quarters (Q2 and Q3:2022) were of cohort 25-35.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Johannesburg had the most of young business owners across the two quarters; followed by Ekurhuleni, Tshwane and non-Metro areas in that order.</a:t>
            </a:r>
          </a:p>
        </p:txBody>
      </p:sp>
      <p:graphicFrame>
        <p:nvGraphicFramePr>
          <p:cNvPr id="4" name="Table 3">
            <a:extLst>
              <a:ext uri="{FF2B5EF4-FFF2-40B4-BE49-F238E27FC236}">
                <a16:creationId xmlns:a16="http://schemas.microsoft.com/office/drawing/2014/main" id="{5316F14A-E9CA-8BC7-620C-9A87336FCEA3}"/>
              </a:ext>
            </a:extLst>
          </p:cNvPr>
          <p:cNvGraphicFramePr>
            <a:graphicFrameLocks noGrp="1"/>
          </p:cNvGraphicFramePr>
          <p:nvPr/>
        </p:nvGraphicFramePr>
        <p:xfrm>
          <a:off x="1524000" y="0"/>
          <a:ext cx="1346200" cy="165100"/>
        </p:xfrm>
        <a:graphic>
          <a:graphicData uri="http://schemas.openxmlformats.org/drawingml/2006/table">
            <a:tbl>
              <a:tblPr>
                <a:tableStyleId>{5C22544A-7EE6-4342-B048-85BDC9FD1C3A}</a:tableStyleId>
              </a:tblPr>
              <a:tblGrid>
                <a:gridCol w="1346200">
                  <a:extLst>
                    <a:ext uri="{9D8B030D-6E8A-4147-A177-3AD203B41FA5}">
                      <a16:colId xmlns:a16="http://schemas.microsoft.com/office/drawing/2014/main" val="2384073932"/>
                    </a:ext>
                  </a:extLst>
                </a:gridCol>
              </a:tblGrid>
              <a:tr h="165100">
                <a:tc>
                  <a:txBody>
                    <a:bodyPr/>
                    <a:lstStyle/>
                    <a:p>
                      <a:pPr algn="r" fontAlgn="b"/>
                      <a:r>
                        <a:rPr lang="en-ZA" sz="1000" u="none" strike="noStrike" dirty="0">
                          <a:effectLst/>
                        </a:rPr>
                        <a:t>246909,1</a:t>
                      </a:r>
                      <a:endParaRPr lang="en-ZA"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77180472"/>
                  </a:ext>
                </a:extLst>
              </a:tr>
            </a:tbl>
          </a:graphicData>
        </a:graphic>
      </p:graphicFrame>
      <p:graphicFrame>
        <p:nvGraphicFramePr>
          <p:cNvPr id="5" name="Table 4">
            <a:extLst>
              <a:ext uri="{FF2B5EF4-FFF2-40B4-BE49-F238E27FC236}">
                <a16:creationId xmlns:a16="http://schemas.microsoft.com/office/drawing/2014/main" id="{C3EA8CC4-C7C2-6EC5-B2DE-AFDA7C908557}"/>
              </a:ext>
            </a:extLst>
          </p:cNvPr>
          <p:cNvGraphicFramePr>
            <a:graphicFrameLocks noGrp="1"/>
          </p:cNvGraphicFramePr>
          <p:nvPr/>
        </p:nvGraphicFramePr>
        <p:xfrm>
          <a:off x="1524000" y="0"/>
          <a:ext cx="1346200" cy="165100"/>
        </p:xfrm>
        <a:graphic>
          <a:graphicData uri="http://schemas.openxmlformats.org/drawingml/2006/table">
            <a:tbl>
              <a:tblPr>
                <a:tableStyleId>{5C22544A-7EE6-4342-B048-85BDC9FD1C3A}</a:tableStyleId>
              </a:tblPr>
              <a:tblGrid>
                <a:gridCol w="1346200">
                  <a:extLst>
                    <a:ext uri="{9D8B030D-6E8A-4147-A177-3AD203B41FA5}">
                      <a16:colId xmlns:a16="http://schemas.microsoft.com/office/drawing/2014/main" val="843816914"/>
                    </a:ext>
                  </a:extLst>
                </a:gridCol>
              </a:tblGrid>
              <a:tr h="165100">
                <a:tc>
                  <a:txBody>
                    <a:bodyPr/>
                    <a:lstStyle/>
                    <a:p>
                      <a:pPr algn="r" fontAlgn="b"/>
                      <a:r>
                        <a:rPr lang="en-ZA" sz="1000" u="none" strike="noStrike" dirty="0">
                          <a:effectLst/>
                        </a:rPr>
                        <a:t>246909,1</a:t>
                      </a:r>
                      <a:endParaRPr lang="en-ZA"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715876797"/>
                  </a:ext>
                </a:extLst>
              </a:tr>
            </a:tbl>
          </a:graphicData>
        </a:graphic>
      </p:graphicFrame>
      <p:graphicFrame>
        <p:nvGraphicFramePr>
          <p:cNvPr id="6" name="Table 5">
            <a:extLst>
              <a:ext uri="{FF2B5EF4-FFF2-40B4-BE49-F238E27FC236}">
                <a16:creationId xmlns:a16="http://schemas.microsoft.com/office/drawing/2014/main" id="{813B1858-B89E-AFAD-46EE-A321C508D1B8}"/>
              </a:ext>
            </a:extLst>
          </p:cNvPr>
          <p:cNvGraphicFramePr>
            <a:graphicFrameLocks noGrp="1"/>
          </p:cNvGraphicFramePr>
          <p:nvPr/>
        </p:nvGraphicFramePr>
        <p:xfrm>
          <a:off x="1524000" y="0"/>
          <a:ext cx="673100" cy="1651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785710021"/>
                    </a:ext>
                  </a:extLst>
                </a:gridCol>
              </a:tblGrid>
              <a:tr h="165100">
                <a:tc>
                  <a:txBody>
                    <a:bodyPr/>
                    <a:lstStyle/>
                    <a:p>
                      <a:pPr algn="r" fontAlgn="b"/>
                      <a:r>
                        <a:rPr lang="en-ZA" sz="1000" u="none" strike="noStrike" dirty="0">
                          <a:effectLst/>
                        </a:rPr>
                        <a:t>246909,1</a:t>
                      </a:r>
                      <a:endParaRPr lang="en-ZA"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098291445"/>
                  </a:ext>
                </a:extLst>
              </a:tr>
            </a:tbl>
          </a:graphicData>
        </a:graphic>
      </p:graphicFrame>
      <p:sp>
        <p:nvSpPr>
          <p:cNvPr id="9" name="TextBox 8">
            <a:extLst>
              <a:ext uri="{FF2B5EF4-FFF2-40B4-BE49-F238E27FC236}">
                <a16:creationId xmlns:a16="http://schemas.microsoft.com/office/drawing/2014/main" id="{102E74C7-A42E-168C-0FC8-C888ABFF861E}"/>
              </a:ext>
            </a:extLst>
          </p:cNvPr>
          <p:cNvSpPr txBox="1"/>
          <p:nvPr/>
        </p:nvSpPr>
        <p:spPr>
          <a:xfrm>
            <a:off x="2759954" y="4635381"/>
            <a:ext cx="2632034" cy="276999"/>
          </a:xfrm>
          <a:prstGeom prst="rect">
            <a:avLst/>
          </a:prstGeom>
          <a:noFill/>
        </p:spPr>
        <p:txBody>
          <a:bodyPr wrap="square" rtlCol="0">
            <a:spAutoFit/>
          </a:bodyPr>
          <a:lstStyle/>
          <a:p>
            <a:r>
              <a:rPr lang="en-US" sz="1200" dirty="0"/>
              <a:t>Data source: Stats SA</a:t>
            </a:r>
          </a:p>
        </p:txBody>
      </p:sp>
      <p:graphicFrame>
        <p:nvGraphicFramePr>
          <p:cNvPr id="11" name="Chart 10">
            <a:extLst>
              <a:ext uri="{FF2B5EF4-FFF2-40B4-BE49-F238E27FC236}">
                <a16:creationId xmlns:a16="http://schemas.microsoft.com/office/drawing/2014/main" id="{335D2EC2-82BB-07CE-B101-698CE36D071E}"/>
              </a:ext>
            </a:extLst>
          </p:cNvPr>
          <p:cNvGraphicFramePr>
            <a:graphicFrameLocks/>
          </p:cNvGraphicFramePr>
          <p:nvPr/>
        </p:nvGraphicFramePr>
        <p:xfrm>
          <a:off x="2524897" y="1878596"/>
          <a:ext cx="4259872" cy="2895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a:extLst>
              <a:ext uri="{FF2B5EF4-FFF2-40B4-BE49-F238E27FC236}">
                <a16:creationId xmlns:a16="http://schemas.microsoft.com/office/drawing/2014/main" id="{990D5C5C-1771-323A-7110-1B6CE6463BAF}"/>
              </a:ext>
            </a:extLst>
          </p:cNvPr>
          <p:cNvGraphicFramePr>
            <a:graphicFrameLocks noGrp="1"/>
          </p:cNvGraphicFramePr>
          <p:nvPr/>
        </p:nvGraphicFramePr>
        <p:xfrm>
          <a:off x="2759954" y="5498275"/>
          <a:ext cx="4024815" cy="916400"/>
        </p:xfrm>
        <a:graphic>
          <a:graphicData uri="http://schemas.openxmlformats.org/drawingml/2006/table">
            <a:tbl>
              <a:tblPr>
                <a:tableStyleId>{69CF1AB2-1976-4502-BF36-3FF5EA218861}</a:tableStyleId>
              </a:tblPr>
              <a:tblGrid>
                <a:gridCol w="746773">
                  <a:extLst>
                    <a:ext uri="{9D8B030D-6E8A-4147-A177-3AD203B41FA5}">
                      <a16:colId xmlns:a16="http://schemas.microsoft.com/office/drawing/2014/main" val="1867373440"/>
                    </a:ext>
                  </a:extLst>
                </a:gridCol>
                <a:gridCol w="766170">
                  <a:extLst>
                    <a:ext uri="{9D8B030D-6E8A-4147-A177-3AD203B41FA5}">
                      <a16:colId xmlns:a16="http://schemas.microsoft.com/office/drawing/2014/main" val="1425663854"/>
                    </a:ext>
                  </a:extLst>
                </a:gridCol>
                <a:gridCol w="1425657">
                  <a:extLst>
                    <a:ext uri="{9D8B030D-6E8A-4147-A177-3AD203B41FA5}">
                      <a16:colId xmlns:a16="http://schemas.microsoft.com/office/drawing/2014/main" val="3340528551"/>
                    </a:ext>
                  </a:extLst>
                </a:gridCol>
                <a:gridCol w="1086215">
                  <a:extLst>
                    <a:ext uri="{9D8B030D-6E8A-4147-A177-3AD203B41FA5}">
                      <a16:colId xmlns:a16="http://schemas.microsoft.com/office/drawing/2014/main" val="849315725"/>
                    </a:ext>
                  </a:extLst>
                </a:gridCol>
              </a:tblGrid>
              <a:tr h="229100">
                <a:tc gridSpan="4">
                  <a:txBody>
                    <a:bodyPr/>
                    <a:lstStyle/>
                    <a:p>
                      <a:pPr algn="ctr" fontAlgn="b"/>
                      <a:r>
                        <a:rPr lang="en-ZA" sz="1100" u="none" strike="noStrike">
                          <a:effectLst/>
                        </a:rPr>
                        <a:t>Youth businesss ownership by corridor</a:t>
                      </a:r>
                      <a:endParaRPr lang="en-ZA" sz="1100" b="0" i="0" u="none" strike="noStrike">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9686379"/>
                  </a:ext>
                </a:extLst>
              </a:tr>
              <a:tr h="229100">
                <a:tc>
                  <a:txBody>
                    <a:bodyPr/>
                    <a:lstStyle/>
                    <a:p>
                      <a:pPr algn="l" fontAlgn="b"/>
                      <a:r>
                        <a:rPr lang="en-ZA" sz="1100" u="none" strike="noStrike">
                          <a:effectLst/>
                        </a:rPr>
                        <a:t> Non Metro</a:t>
                      </a:r>
                      <a:endParaRPr lang="en-ZA" sz="1100" b="0" i="0" u="none" strike="noStrike">
                        <a:effectLst/>
                        <a:latin typeface="Arial" panose="020B0604020202020204" pitchFamily="34" charset="0"/>
                      </a:endParaRPr>
                    </a:p>
                  </a:txBody>
                  <a:tcPr marL="9525" marR="9525" marT="9525" marB="0" anchor="b"/>
                </a:tc>
                <a:tc>
                  <a:txBody>
                    <a:bodyPr/>
                    <a:lstStyle/>
                    <a:p>
                      <a:pPr algn="l" fontAlgn="b"/>
                      <a:r>
                        <a:rPr lang="en-ZA" sz="1100" u="none" strike="noStrike">
                          <a:effectLst/>
                        </a:rPr>
                        <a:t> Ekurhuleni</a:t>
                      </a:r>
                      <a:endParaRPr lang="en-ZA" sz="1100" b="0" i="0" u="none" strike="noStrike">
                        <a:effectLst/>
                        <a:latin typeface="Arial" panose="020B0604020202020204" pitchFamily="34" charset="0"/>
                      </a:endParaRPr>
                    </a:p>
                  </a:txBody>
                  <a:tcPr marL="9525" marR="9525" marT="9525" marB="0" anchor="b"/>
                </a:tc>
                <a:tc>
                  <a:txBody>
                    <a:bodyPr/>
                    <a:lstStyle/>
                    <a:p>
                      <a:pPr algn="l" fontAlgn="b"/>
                      <a:r>
                        <a:rPr lang="en-ZA" sz="1100" u="none" strike="noStrike">
                          <a:effectLst/>
                        </a:rPr>
                        <a:t> City of Johannesburg</a:t>
                      </a:r>
                      <a:endParaRPr lang="en-ZA" sz="1100" b="0" i="0" u="none" strike="noStrike">
                        <a:effectLst/>
                        <a:latin typeface="Arial" panose="020B0604020202020204" pitchFamily="34" charset="0"/>
                      </a:endParaRPr>
                    </a:p>
                  </a:txBody>
                  <a:tcPr marL="9525" marR="9525" marT="9525" marB="0" anchor="b"/>
                </a:tc>
                <a:tc>
                  <a:txBody>
                    <a:bodyPr/>
                    <a:lstStyle/>
                    <a:p>
                      <a:pPr algn="l" fontAlgn="b"/>
                      <a:r>
                        <a:rPr lang="en-ZA" sz="1100" u="none" strike="noStrike">
                          <a:effectLst/>
                        </a:rPr>
                        <a:t> City of Tshwane</a:t>
                      </a:r>
                      <a:endParaRPr lang="en-ZA"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79432641"/>
                  </a:ext>
                </a:extLst>
              </a:tr>
              <a:tr h="229100">
                <a:tc>
                  <a:txBody>
                    <a:bodyPr/>
                    <a:lstStyle/>
                    <a:p>
                      <a:pPr algn="r" fontAlgn="b"/>
                      <a:r>
                        <a:rPr lang="en-ZA" sz="1100" u="none" strike="noStrike">
                          <a:effectLst/>
                        </a:rPr>
                        <a:t>24501,9</a:t>
                      </a:r>
                      <a:endParaRPr lang="en-ZA" sz="1100" b="0" i="0" u="none" strike="noStrike">
                        <a:effectLst/>
                        <a:latin typeface="Arial" panose="020B0604020202020204" pitchFamily="34" charset="0"/>
                      </a:endParaRPr>
                    </a:p>
                  </a:txBody>
                  <a:tcPr marL="9525" marR="9525" marT="9525" marB="0" anchor="b"/>
                </a:tc>
                <a:tc>
                  <a:txBody>
                    <a:bodyPr/>
                    <a:lstStyle/>
                    <a:p>
                      <a:pPr algn="r" fontAlgn="b"/>
                      <a:r>
                        <a:rPr lang="en-ZA" sz="1100" u="none" strike="noStrike">
                          <a:effectLst/>
                        </a:rPr>
                        <a:t>64531,1</a:t>
                      </a:r>
                      <a:endParaRPr lang="en-ZA" sz="1100" b="0" i="0" u="none" strike="noStrike">
                        <a:effectLst/>
                        <a:latin typeface="Arial" panose="020B0604020202020204" pitchFamily="34" charset="0"/>
                      </a:endParaRPr>
                    </a:p>
                  </a:txBody>
                  <a:tcPr marL="9525" marR="9525" marT="9525" marB="0" anchor="b"/>
                </a:tc>
                <a:tc>
                  <a:txBody>
                    <a:bodyPr/>
                    <a:lstStyle/>
                    <a:p>
                      <a:pPr algn="r" fontAlgn="b"/>
                      <a:r>
                        <a:rPr lang="en-ZA" sz="1100" u="none" strike="noStrike">
                          <a:effectLst/>
                        </a:rPr>
                        <a:t>85592,8</a:t>
                      </a:r>
                      <a:endParaRPr lang="en-ZA" sz="1100" b="0" i="0" u="none" strike="noStrike">
                        <a:effectLst/>
                        <a:latin typeface="Arial" panose="020B0604020202020204" pitchFamily="34" charset="0"/>
                      </a:endParaRPr>
                    </a:p>
                  </a:txBody>
                  <a:tcPr marL="9525" marR="9525" marT="9525" marB="0" anchor="b"/>
                </a:tc>
                <a:tc>
                  <a:txBody>
                    <a:bodyPr/>
                    <a:lstStyle/>
                    <a:p>
                      <a:pPr algn="r" fontAlgn="b"/>
                      <a:r>
                        <a:rPr lang="en-ZA" sz="1100" u="none" strike="noStrike">
                          <a:effectLst/>
                        </a:rPr>
                        <a:t>52246,7</a:t>
                      </a:r>
                      <a:endParaRPr lang="en-ZA" sz="11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79261905"/>
                  </a:ext>
                </a:extLst>
              </a:tr>
              <a:tr h="229100">
                <a:tc>
                  <a:txBody>
                    <a:bodyPr/>
                    <a:lstStyle/>
                    <a:p>
                      <a:pPr algn="r" fontAlgn="b"/>
                      <a:r>
                        <a:rPr lang="en-ZA" sz="1100" u="none" strike="noStrike">
                          <a:effectLst/>
                        </a:rPr>
                        <a:t>26901,8</a:t>
                      </a:r>
                      <a:endParaRPr lang="en-ZA" sz="1100" b="0" i="0" u="none" strike="noStrike">
                        <a:effectLst/>
                        <a:latin typeface="Arial" panose="020B0604020202020204" pitchFamily="34" charset="0"/>
                      </a:endParaRPr>
                    </a:p>
                  </a:txBody>
                  <a:tcPr marL="9525" marR="9525" marT="9525" marB="0" anchor="b"/>
                </a:tc>
                <a:tc>
                  <a:txBody>
                    <a:bodyPr/>
                    <a:lstStyle/>
                    <a:p>
                      <a:pPr algn="r" fontAlgn="b"/>
                      <a:r>
                        <a:rPr lang="en-ZA" sz="1100" u="none" strike="noStrike">
                          <a:effectLst/>
                        </a:rPr>
                        <a:t>60817,5</a:t>
                      </a:r>
                      <a:endParaRPr lang="en-ZA" sz="1100" b="0" i="0" u="none" strike="noStrike">
                        <a:effectLst/>
                        <a:latin typeface="Arial" panose="020B0604020202020204" pitchFamily="34" charset="0"/>
                      </a:endParaRPr>
                    </a:p>
                  </a:txBody>
                  <a:tcPr marL="9525" marR="9525" marT="9525" marB="0" anchor="b"/>
                </a:tc>
                <a:tc>
                  <a:txBody>
                    <a:bodyPr/>
                    <a:lstStyle/>
                    <a:p>
                      <a:pPr algn="r" fontAlgn="b"/>
                      <a:r>
                        <a:rPr lang="en-ZA" sz="1100" u="none" strike="noStrike">
                          <a:effectLst/>
                        </a:rPr>
                        <a:t>88733,9</a:t>
                      </a:r>
                      <a:endParaRPr lang="en-ZA" sz="1100" b="0" i="0" u="none" strike="noStrike">
                        <a:effectLst/>
                        <a:latin typeface="Arial" panose="020B0604020202020204" pitchFamily="34" charset="0"/>
                      </a:endParaRPr>
                    </a:p>
                  </a:txBody>
                  <a:tcPr marL="9525" marR="9525" marT="9525" marB="0" anchor="b"/>
                </a:tc>
                <a:tc>
                  <a:txBody>
                    <a:bodyPr/>
                    <a:lstStyle/>
                    <a:p>
                      <a:pPr algn="r" fontAlgn="b"/>
                      <a:r>
                        <a:rPr lang="en-ZA" sz="1100" u="none" strike="noStrike" dirty="0">
                          <a:effectLst/>
                        </a:rPr>
                        <a:t>47988</a:t>
                      </a:r>
                      <a:endParaRPr lang="en-ZA" sz="11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661940414"/>
                  </a:ext>
                </a:extLst>
              </a:tr>
            </a:tbl>
          </a:graphicData>
        </a:graphic>
      </p:graphicFrame>
      <p:sp>
        <p:nvSpPr>
          <p:cNvPr id="14" name="Down Arrow 13">
            <a:extLst>
              <a:ext uri="{FF2B5EF4-FFF2-40B4-BE49-F238E27FC236}">
                <a16:creationId xmlns:a16="http://schemas.microsoft.com/office/drawing/2014/main" id="{B0874EF1-7367-51B0-B225-F5BE0B5468B1}"/>
              </a:ext>
            </a:extLst>
          </p:cNvPr>
          <p:cNvSpPr/>
          <p:nvPr/>
        </p:nvSpPr>
        <p:spPr>
          <a:xfrm>
            <a:off x="4726086" y="5150246"/>
            <a:ext cx="134881" cy="2095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81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C7D9-BD49-4A56-9C58-44043B9FC0E0}"/>
              </a:ext>
            </a:extLst>
          </p:cNvPr>
          <p:cNvSpPr>
            <a:spLocks noGrp="1"/>
          </p:cNvSpPr>
          <p:nvPr>
            <p:ph type="title"/>
          </p:nvPr>
        </p:nvSpPr>
        <p:spPr>
          <a:xfrm>
            <a:off x="1428750" y="1087396"/>
            <a:ext cx="10491106" cy="414834"/>
          </a:xfrm>
        </p:spPr>
        <p:txBody>
          <a:bodyPr/>
          <a:lstStyle/>
          <a:p>
            <a:r>
              <a:rPr lang="en-US" sz="2000" dirty="0">
                <a:latin typeface="Arial" panose="020B0604020202020204" pitchFamily="34" charset="0"/>
                <a:cs typeface="Arial" panose="020B0604020202020204" pitchFamily="34" charset="0"/>
              </a:rPr>
              <a:t>Decent employment through inclusive Growth as at the end Quarter Two 2022/23</a:t>
            </a:r>
            <a:endParaRPr lang="en-ZA"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9347200" y="6356350"/>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Google Shape;221;p29">
            <a:extLst>
              <a:ext uri="{FF2B5EF4-FFF2-40B4-BE49-F238E27FC236}">
                <a16:creationId xmlns:a16="http://schemas.microsoft.com/office/drawing/2014/main" id="{8D87F2A0-CB8C-4B7A-8795-ACBE07C98696}"/>
              </a:ext>
            </a:extLst>
          </p:cNvPr>
          <p:cNvSpPr txBox="1">
            <a:spLocks/>
          </p:cNvSpPr>
          <p:nvPr/>
        </p:nvSpPr>
        <p:spPr>
          <a:xfrm>
            <a:off x="1298364" y="1580230"/>
            <a:ext cx="10621492" cy="48111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03195" marR="0" lvl="0" indent="0" algn="l" defTabSz="914400" rtl="0" eaLnBrk="1" fontAlgn="auto" latinLnBrk="0" hangingPunct="1">
              <a:lnSpc>
                <a:spcPct val="100000"/>
              </a:lnSpc>
              <a:spcBef>
                <a:spcPts val="600"/>
              </a:spcBef>
              <a:spcAft>
                <a:spcPts val="600"/>
              </a:spcAft>
              <a:buClr>
                <a:srgbClr val="000000"/>
              </a:buClr>
              <a:buSzPts val="1200"/>
              <a:buFont typeface="Arial"/>
              <a:buNone/>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1066785" marR="0" lvl="1"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1066785" marR="0" lvl="1"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203195" marR="0" lvl="0" indent="0" algn="l" defTabSz="914400" rtl="0" eaLnBrk="1" fontAlgn="auto" latinLnBrk="0" hangingPunct="1">
              <a:lnSpc>
                <a:spcPct val="100000"/>
              </a:lnSpc>
              <a:spcBef>
                <a:spcPts val="600"/>
              </a:spcBef>
              <a:spcAft>
                <a:spcPts val="600"/>
              </a:spcAft>
              <a:buClr>
                <a:srgbClr val="000000"/>
              </a:buClr>
              <a:buSzPts val="1200"/>
              <a:buFont typeface="Arial"/>
              <a:buNone/>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p:txBody>
      </p:sp>
      <p:graphicFrame>
        <p:nvGraphicFramePr>
          <p:cNvPr id="3" name="Table 4">
            <a:extLst>
              <a:ext uri="{FF2B5EF4-FFF2-40B4-BE49-F238E27FC236}">
                <a16:creationId xmlns:a16="http://schemas.microsoft.com/office/drawing/2014/main" id="{32065823-3848-4240-A529-771763B1E3A7}"/>
              </a:ext>
            </a:extLst>
          </p:cNvPr>
          <p:cNvGraphicFramePr>
            <a:graphicFrameLocks noGrp="1"/>
          </p:cNvGraphicFramePr>
          <p:nvPr>
            <p:extLst>
              <p:ext uri="{D42A27DB-BD31-4B8C-83A1-F6EECF244321}">
                <p14:modId xmlns:p14="http://schemas.microsoft.com/office/powerpoint/2010/main" val="3653607912"/>
              </p:ext>
            </p:extLst>
          </p:nvPr>
        </p:nvGraphicFramePr>
        <p:xfrm>
          <a:off x="1371600" y="1580231"/>
          <a:ext cx="10516718" cy="4798407"/>
        </p:xfrm>
        <a:graphic>
          <a:graphicData uri="http://schemas.openxmlformats.org/drawingml/2006/table">
            <a:tbl>
              <a:tblPr firstRow="1" bandRow="1">
                <a:tableStyleId>{5C22544A-7EE6-4342-B048-85BDC9FD1C3A}</a:tableStyleId>
              </a:tblPr>
              <a:tblGrid>
                <a:gridCol w="1515254">
                  <a:extLst>
                    <a:ext uri="{9D8B030D-6E8A-4147-A177-3AD203B41FA5}">
                      <a16:colId xmlns:a16="http://schemas.microsoft.com/office/drawing/2014/main" val="1043068064"/>
                    </a:ext>
                  </a:extLst>
                </a:gridCol>
                <a:gridCol w="9001464">
                  <a:extLst>
                    <a:ext uri="{9D8B030D-6E8A-4147-A177-3AD203B41FA5}">
                      <a16:colId xmlns:a16="http://schemas.microsoft.com/office/drawing/2014/main" val="3052367425"/>
                    </a:ext>
                  </a:extLst>
                </a:gridCol>
              </a:tblGrid>
              <a:tr h="321990">
                <a:tc>
                  <a:txBody>
                    <a:bodyPr/>
                    <a:lstStyle/>
                    <a:p>
                      <a:r>
                        <a:rPr lang="en-ZA" sz="1400" dirty="0"/>
                        <a:t>Dept.</a:t>
                      </a:r>
                      <a:endParaRPr lang="en-US" sz="1400" dirty="0"/>
                    </a:p>
                  </a:txBody>
                  <a:tcPr/>
                </a:tc>
                <a:tc>
                  <a:txBody>
                    <a:bodyPr/>
                    <a:lstStyle/>
                    <a:p>
                      <a:r>
                        <a:rPr lang="en-ZA" sz="1400" dirty="0"/>
                        <a:t>Performance Indicator </a:t>
                      </a:r>
                      <a:endParaRPr lang="en-US" sz="1400" dirty="0"/>
                    </a:p>
                  </a:txBody>
                  <a:tcPr/>
                </a:tc>
                <a:extLst>
                  <a:ext uri="{0D108BD9-81ED-4DB2-BD59-A6C34878D82A}">
                    <a16:rowId xmlns:a16="http://schemas.microsoft.com/office/drawing/2014/main" val="3645684399"/>
                  </a:ext>
                </a:extLst>
              </a:tr>
              <a:tr h="382279">
                <a:tc>
                  <a:txBody>
                    <a:bodyPr/>
                    <a:lstStyle/>
                    <a:p>
                      <a:r>
                        <a:rPr lang="en-ZA" sz="1400" dirty="0"/>
                        <a:t>DED</a:t>
                      </a:r>
                      <a:endParaRPr lang="en-US" sz="1400" dirty="0"/>
                    </a:p>
                  </a:txBody>
                  <a:tcPr/>
                </a:tc>
                <a:tc>
                  <a:txBody>
                    <a:bodyPr/>
                    <a:lstStyle/>
                    <a:p>
                      <a:pPr algn="just"/>
                      <a:r>
                        <a:rPr lang="en-US" sz="1400" dirty="0"/>
                        <a:t># (1582) jobs created through Township Economy Programmes</a:t>
                      </a:r>
                    </a:p>
                  </a:txBody>
                  <a:tcPr/>
                </a:tc>
                <a:extLst>
                  <a:ext uri="{0D108BD9-81ED-4DB2-BD59-A6C34878D82A}">
                    <a16:rowId xmlns:a16="http://schemas.microsoft.com/office/drawing/2014/main" val="712810073"/>
                  </a:ext>
                </a:extLst>
              </a:tr>
              <a:tr h="602196">
                <a:tc>
                  <a:txBody>
                    <a:bodyPr/>
                    <a:lstStyle/>
                    <a:p>
                      <a:r>
                        <a:rPr lang="en-ZA" sz="1400" dirty="0"/>
                        <a:t>SACR</a:t>
                      </a:r>
                      <a:endParaRPr lang="en-US" sz="1400" dirty="0"/>
                    </a:p>
                  </a:txBody>
                  <a:tcPr/>
                </a:tc>
                <a:tc>
                  <a:txBody>
                    <a:bodyPr/>
                    <a:lstStyle/>
                    <a:p>
                      <a:pPr algn="just"/>
                      <a:r>
                        <a:rPr lang="en-ZA" sz="1400" dirty="0"/>
                        <a:t>#</a:t>
                      </a:r>
                      <a:r>
                        <a:rPr lang="en-US" sz="1400" dirty="0"/>
                        <a:t> (1657) job opportunities created through arts and culture programmes</a:t>
                      </a:r>
                    </a:p>
                    <a:p>
                      <a:pPr algn="just"/>
                      <a:r>
                        <a:rPr lang="en-US" sz="1400" dirty="0"/>
                        <a:t># (2 138) job opportunities created through heritage programme</a:t>
                      </a:r>
                    </a:p>
                  </a:txBody>
                  <a:tcPr/>
                </a:tc>
                <a:extLst>
                  <a:ext uri="{0D108BD9-81ED-4DB2-BD59-A6C34878D82A}">
                    <a16:rowId xmlns:a16="http://schemas.microsoft.com/office/drawing/2014/main" val="2484932165"/>
                  </a:ext>
                </a:extLst>
              </a:tr>
              <a:tr h="382241">
                <a:tc>
                  <a:txBody>
                    <a:bodyPr/>
                    <a:lstStyle/>
                    <a:p>
                      <a:r>
                        <a:rPr lang="en-ZA" sz="1400" dirty="0"/>
                        <a:t>GDARD</a:t>
                      </a:r>
                      <a:endParaRPr lang="en-US" sz="1400" dirty="0"/>
                    </a:p>
                  </a:txBody>
                  <a:tcPr/>
                </a:tc>
                <a:tc>
                  <a:txBody>
                    <a:bodyPr/>
                    <a:lstStyle/>
                    <a:p>
                      <a:pPr algn="just"/>
                      <a:r>
                        <a:rPr lang="en-ZA" sz="1400" dirty="0"/>
                        <a:t>#</a:t>
                      </a:r>
                      <a:r>
                        <a:rPr lang="en-US" sz="1400" dirty="0"/>
                        <a:t> (1 675) work opportunities created through Tshepo 1 million</a:t>
                      </a:r>
                    </a:p>
                  </a:txBody>
                  <a:tcPr/>
                </a:tc>
                <a:extLst>
                  <a:ext uri="{0D108BD9-81ED-4DB2-BD59-A6C34878D82A}">
                    <a16:rowId xmlns:a16="http://schemas.microsoft.com/office/drawing/2014/main" val="3983504190"/>
                  </a:ext>
                </a:extLst>
              </a:tr>
              <a:tr h="334234">
                <a:tc>
                  <a:txBody>
                    <a:bodyPr/>
                    <a:lstStyle/>
                    <a:p>
                      <a:r>
                        <a:rPr lang="en-ZA" sz="1400" dirty="0"/>
                        <a:t>DHS</a:t>
                      </a:r>
                      <a:endParaRPr lang="en-US" sz="1400" dirty="0"/>
                    </a:p>
                  </a:txBody>
                  <a:tcPr/>
                </a:tc>
                <a:tc>
                  <a:txBody>
                    <a:bodyPr/>
                    <a:lstStyle/>
                    <a:p>
                      <a:pPr algn="just"/>
                      <a:r>
                        <a:rPr lang="en-ZA" sz="1400" dirty="0"/>
                        <a:t># </a:t>
                      </a:r>
                      <a:r>
                        <a:rPr lang="en-US" sz="1400" dirty="0"/>
                        <a:t>( 35) jobs created through the Human Settlements Development Grant per financial year (Skilled Labour)</a:t>
                      </a:r>
                    </a:p>
                  </a:txBody>
                  <a:tcPr/>
                </a:tc>
                <a:extLst>
                  <a:ext uri="{0D108BD9-81ED-4DB2-BD59-A6C34878D82A}">
                    <a16:rowId xmlns:a16="http://schemas.microsoft.com/office/drawing/2014/main" val="1189280601"/>
                  </a:ext>
                </a:extLst>
              </a:tr>
              <a:tr h="365653">
                <a:tc rowSpan="2">
                  <a:txBody>
                    <a:bodyPr/>
                    <a:lstStyle/>
                    <a:p>
                      <a:r>
                        <a:rPr lang="en-ZA" sz="1400" dirty="0"/>
                        <a:t>GGDA</a:t>
                      </a:r>
                      <a:endParaRPr lang="en-US" sz="1400" dirty="0"/>
                    </a:p>
                  </a:txBody>
                  <a:tcPr/>
                </a:tc>
                <a:tc>
                  <a:txBody>
                    <a:bodyPr/>
                    <a:lstStyle/>
                    <a:p>
                      <a:pPr algn="just"/>
                      <a:r>
                        <a:rPr lang="en-US" sz="1400" dirty="0"/>
                        <a:t># (29) Jobs created in the automotive value chain</a:t>
                      </a:r>
                    </a:p>
                  </a:txBody>
                  <a:tcPr/>
                </a:tc>
                <a:extLst>
                  <a:ext uri="{0D108BD9-81ED-4DB2-BD59-A6C34878D82A}">
                    <a16:rowId xmlns:a16="http://schemas.microsoft.com/office/drawing/2014/main" val="2961780793"/>
                  </a:ext>
                </a:extLst>
              </a:tr>
              <a:tr h="356135">
                <a:tc vMerge="1">
                  <a:txBody>
                    <a:bodyPr/>
                    <a:lstStyle/>
                    <a:p>
                      <a:endParaRPr lang="en-US" sz="1600" dirty="0"/>
                    </a:p>
                  </a:txBody>
                  <a:tcPr/>
                </a:tc>
                <a:tc>
                  <a:txBody>
                    <a:bodyPr/>
                    <a:lstStyle/>
                    <a:p>
                      <a:pPr algn="just"/>
                      <a:r>
                        <a:rPr lang="en-US" sz="1400" dirty="0"/>
                        <a:t># (69) indirect jobs facilitated through strategic partnerships</a:t>
                      </a:r>
                    </a:p>
                  </a:txBody>
                  <a:tcPr/>
                </a:tc>
                <a:extLst>
                  <a:ext uri="{0D108BD9-81ED-4DB2-BD59-A6C34878D82A}">
                    <a16:rowId xmlns:a16="http://schemas.microsoft.com/office/drawing/2014/main" val="2014340410"/>
                  </a:ext>
                </a:extLst>
              </a:tr>
              <a:tr h="356135">
                <a:tc>
                  <a:txBody>
                    <a:bodyPr/>
                    <a:lstStyle/>
                    <a:p>
                      <a:endParaRPr lang="en-US" sz="1400" dirty="0"/>
                    </a:p>
                  </a:txBody>
                  <a:tcPr/>
                </a:tc>
                <a:tc>
                  <a:txBody>
                    <a:bodyPr/>
                    <a:lstStyle/>
                    <a:p>
                      <a:pPr algn="just"/>
                      <a:r>
                        <a:rPr lang="en-ZA" sz="1400" dirty="0"/>
                        <a:t># (2 052) </a:t>
                      </a:r>
                      <a:r>
                        <a:rPr lang="en-US" sz="1400" dirty="0"/>
                        <a:t>jobs created through investments facilitated</a:t>
                      </a:r>
                    </a:p>
                  </a:txBody>
                  <a:tcPr/>
                </a:tc>
                <a:extLst>
                  <a:ext uri="{0D108BD9-81ED-4DB2-BD59-A6C34878D82A}">
                    <a16:rowId xmlns:a16="http://schemas.microsoft.com/office/drawing/2014/main" val="1082807917"/>
                  </a:ext>
                </a:extLst>
              </a:tr>
              <a:tr h="369877">
                <a:tc rowSpan="2">
                  <a:txBody>
                    <a:bodyPr/>
                    <a:lstStyle/>
                    <a:p>
                      <a:r>
                        <a:rPr lang="en-ZA" sz="1400" dirty="0"/>
                        <a:t>GTA</a:t>
                      </a:r>
                      <a:endParaRPr lang="en-US" sz="1400" dirty="0"/>
                    </a:p>
                  </a:txBody>
                  <a:tcPr/>
                </a:tc>
                <a:tc>
                  <a:txBody>
                    <a:bodyPr/>
                    <a:lstStyle/>
                    <a:p>
                      <a:pPr algn="just"/>
                      <a:r>
                        <a:rPr lang="en-ZA" sz="1400" dirty="0"/>
                        <a:t># (509) </a:t>
                      </a:r>
                      <a:r>
                        <a:rPr lang="en-US" sz="1400" dirty="0"/>
                        <a:t>people employed through Working for Tourism Programme over the MTEF</a:t>
                      </a:r>
                    </a:p>
                  </a:txBody>
                  <a:tcPr/>
                </a:tc>
                <a:extLst>
                  <a:ext uri="{0D108BD9-81ED-4DB2-BD59-A6C34878D82A}">
                    <a16:rowId xmlns:a16="http://schemas.microsoft.com/office/drawing/2014/main" val="2051737572"/>
                  </a:ext>
                </a:extLst>
              </a:tr>
              <a:tr h="358289">
                <a:tc vMerge="1">
                  <a:txBody>
                    <a:bodyPr/>
                    <a:lstStyle/>
                    <a:p>
                      <a:endParaRPr lang="en-US" sz="1600" dirty="0"/>
                    </a:p>
                  </a:txBody>
                  <a:tcPr/>
                </a:tc>
                <a:tc>
                  <a:txBody>
                    <a:bodyPr/>
                    <a:lstStyle/>
                    <a:p>
                      <a:pPr algn="just"/>
                      <a:r>
                        <a:rPr lang="en-ZA" sz="1400" dirty="0"/>
                        <a:t># (400) </a:t>
                      </a:r>
                      <a:r>
                        <a:rPr lang="en-US" sz="1400" dirty="0"/>
                        <a:t>temporary jobs created through working for tourism projects</a:t>
                      </a:r>
                    </a:p>
                  </a:txBody>
                  <a:tcPr/>
                </a:tc>
                <a:extLst>
                  <a:ext uri="{0D108BD9-81ED-4DB2-BD59-A6C34878D82A}">
                    <a16:rowId xmlns:a16="http://schemas.microsoft.com/office/drawing/2014/main" val="3407773623"/>
                  </a:ext>
                </a:extLst>
              </a:tr>
              <a:tr h="332289">
                <a:tc>
                  <a:txBody>
                    <a:bodyPr/>
                    <a:lstStyle/>
                    <a:p>
                      <a:r>
                        <a:rPr lang="en-ZA" sz="1400" dirty="0"/>
                        <a:t>COHWHS</a:t>
                      </a:r>
                      <a:endParaRPr lang="en-US" sz="1400" dirty="0"/>
                    </a:p>
                  </a:txBody>
                  <a:tcPr/>
                </a:tc>
                <a:tc>
                  <a:txBody>
                    <a:bodyPr/>
                    <a:lstStyle/>
                    <a:p>
                      <a:pPr algn="just"/>
                      <a:r>
                        <a:rPr lang="en-US" sz="1400" dirty="0"/>
                        <a:t># (62) job opportunities created through a roads and cycling maintenance programme</a:t>
                      </a:r>
                    </a:p>
                  </a:txBody>
                  <a:tcPr/>
                </a:tc>
                <a:extLst>
                  <a:ext uri="{0D108BD9-81ED-4DB2-BD59-A6C34878D82A}">
                    <a16:rowId xmlns:a16="http://schemas.microsoft.com/office/drawing/2014/main" val="2874698701"/>
                  </a:ext>
                </a:extLst>
              </a:tr>
              <a:tr h="332289">
                <a:tc>
                  <a:txBody>
                    <a:bodyPr/>
                    <a:lstStyle/>
                    <a:p>
                      <a:r>
                        <a:rPr lang="en-ZA" sz="1400" dirty="0"/>
                        <a:t>TASEZ</a:t>
                      </a:r>
                      <a:endParaRPr lang="en-US" sz="1400" dirty="0"/>
                    </a:p>
                  </a:txBody>
                  <a:tcPr/>
                </a:tc>
                <a:tc>
                  <a:txBody>
                    <a:bodyPr/>
                    <a:lstStyle/>
                    <a:p>
                      <a:pPr algn="just"/>
                      <a:r>
                        <a:rPr lang="en-US" sz="1400" dirty="0"/>
                        <a:t># (889) permanent  jobs created by tenants in the zone.</a:t>
                      </a:r>
                    </a:p>
                  </a:txBody>
                  <a:tcPr/>
                </a:tc>
                <a:extLst>
                  <a:ext uri="{0D108BD9-81ED-4DB2-BD59-A6C34878D82A}">
                    <a16:rowId xmlns:a16="http://schemas.microsoft.com/office/drawing/2014/main" val="3402639875"/>
                  </a:ext>
                </a:extLst>
              </a:tr>
              <a:tr h="290131">
                <a:tc>
                  <a:txBody>
                    <a:bodyPr/>
                    <a:lstStyle/>
                    <a:p>
                      <a:endParaRPr lang="en-US" sz="1400" dirty="0"/>
                    </a:p>
                  </a:txBody>
                  <a:tcPr/>
                </a:tc>
                <a:tc>
                  <a:txBody>
                    <a:bodyPr/>
                    <a:lstStyle/>
                    <a:p>
                      <a:pPr algn="just"/>
                      <a:r>
                        <a:rPr lang="en-ZA" sz="1400" dirty="0"/>
                        <a:t># (500) </a:t>
                      </a:r>
                      <a:r>
                        <a:rPr lang="en-US" sz="1400" dirty="0"/>
                        <a:t>temporary jobs created in the zone</a:t>
                      </a:r>
                    </a:p>
                  </a:txBody>
                  <a:tcPr/>
                </a:tc>
                <a:extLst>
                  <a:ext uri="{0D108BD9-81ED-4DB2-BD59-A6C34878D82A}">
                    <a16:rowId xmlns:a16="http://schemas.microsoft.com/office/drawing/2014/main" val="1380899343"/>
                  </a:ext>
                </a:extLst>
              </a:tr>
            </a:tbl>
          </a:graphicData>
        </a:graphic>
      </p:graphicFrame>
      <p:sp>
        <p:nvSpPr>
          <p:cNvPr id="5" name="Oval 4">
            <a:extLst>
              <a:ext uri="{FF2B5EF4-FFF2-40B4-BE49-F238E27FC236}">
                <a16:creationId xmlns:a16="http://schemas.microsoft.com/office/drawing/2014/main" id="{D5160444-CB4A-4622-96A1-6587F0C2AA9F}"/>
              </a:ext>
            </a:extLst>
          </p:cNvPr>
          <p:cNvSpPr/>
          <p:nvPr/>
        </p:nvSpPr>
        <p:spPr>
          <a:xfrm>
            <a:off x="9615948" y="1877961"/>
            <a:ext cx="1661652" cy="136668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a:ea typeface="+mn-ea"/>
                <a:cs typeface="+mn-cs"/>
              </a:rPr>
              <a:t>The total of 11 597jobs as at Q2-2022/23</a:t>
            </a: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30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C7D9-BD49-4A56-9C58-44043B9FC0E0}"/>
              </a:ext>
            </a:extLst>
          </p:cNvPr>
          <p:cNvSpPr>
            <a:spLocks noGrp="1"/>
          </p:cNvSpPr>
          <p:nvPr>
            <p:ph type="title"/>
          </p:nvPr>
        </p:nvSpPr>
        <p:spPr>
          <a:xfrm>
            <a:off x="1428750" y="1087396"/>
            <a:ext cx="10491106" cy="414834"/>
          </a:xfrm>
        </p:spPr>
        <p:txBody>
          <a:bodyPr/>
          <a:lstStyle/>
          <a:p>
            <a:r>
              <a:rPr lang="en-US" dirty="0">
                <a:latin typeface="Arial" panose="020B0604020202020204" pitchFamily="34" charset="0"/>
                <a:cs typeface="Arial" panose="020B0604020202020204" pitchFamily="34" charset="0"/>
              </a:rPr>
              <a:t>Performance Report on Jobs Created: Quarter Two 2022/23</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9347200" y="6356350"/>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Google Shape;221;p29">
            <a:extLst>
              <a:ext uri="{FF2B5EF4-FFF2-40B4-BE49-F238E27FC236}">
                <a16:creationId xmlns:a16="http://schemas.microsoft.com/office/drawing/2014/main" id="{8D87F2A0-CB8C-4B7A-8795-ACBE07C98696}"/>
              </a:ext>
            </a:extLst>
          </p:cNvPr>
          <p:cNvSpPr txBox="1">
            <a:spLocks/>
          </p:cNvSpPr>
          <p:nvPr/>
        </p:nvSpPr>
        <p:spPr>
          <a:xfrm>
            <a:off x="1334530" y="1622323"/>
            <a:ext cx="10621492" cy="48111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03195" marR="0" lvl="0" indent="0" algn="l" defTabSz="914400" rtl="0" eaLnBrk="1" fontAlgn="auto" latinLnBrk="0" hangingPunct="1">
              <a:lnSpc>
                <a:spcPct val="100000"/>
              </a:lnSpc>
              <a:spcBef>
                <a:spcPts val="600"/>
              </a:spcBef>
              <a:spcAft>
                <a:spcPts val="600"/>
              </a:spcAft>
              <a:buClr>
                <a:srgbClr val="000000"/>
              </a:buClr>
              <a:buSzPts val="1200"/>
              <a:buFont typeface="Arial"/>
              <a:buNone/>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1066785" marR="0" lvl="1"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1066785" marR="0" lvl="1"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203195" marR="0" lvl="0" indent="0" algn="l" defTabSz="914400" rtl="0" eaLnBrk="1" fontAlgn="auto" latinLnBrk="0" hangingPunct="1">
              <a:lnSpc>
                <a:spcPct val="100000"/>
              </a:lnSpc>
              <a:spcBef>
                <a:spcPts val="600"/>
              </a:spcBef>
              <a:spcAft>
                <a:spcPts val="600"/>
              </a:spcAft>
              <a:buClr>
                <a:srgbClr val="000000"/>
              </a:buClr>
              <a:buSzPts val="1200"/>
              <a:buFont typeface="Arial"/>
              <a:buNone/>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609585" marR="0" lvl="0" indent="-40639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p:txBody>
      </p:sp>
      <p:graphicFrame>
        <p:nvGraphicFramePr>
          <p:cNvPr id="3" name="Table 4">
            <a:extLst>
              <a:ext uri="{FF2B5EF4-FFF2-40B4-BE49-F238E27FC236}">
                <a16:creationId xmlns:a16="http://schemas.microsoft.com/office/drawing/2014/main" id="{32065823-3848-4240-A529-771763B1E3A7}"/>
              </a:ext>
            </a:extLst>
          </p:cNvPr>
          <p:cNvGraphicFramePr>
            <a:graphicFrameLocks noGrp="1"/>
          </p:cNvGraphicFramePr>
          <p:nvPr>
            <p:extLst>
              <p:ext uri="{D42A27DB-BD31-4B8C-83A1-F6EECF244321}">
                <p14:modId xmlns:p14="http://schemas.microsoft.com/office/powerpoint/2010/main" val="4080174862"/>
              </p:ext>
            </p:extLst>
          </p:nvPr>
        </p:nvGraphicFramePr>
        <p:xfrm>
          <a:off x="1334530" y="1622322"/>
          <a:ext cx="10621492" cy="4972443"/>
        </p:xfrm>
        <a:graphic>
          <a:graphicData uri="http://schemas.openxmlformats.org/drawingml/2006/table">
            <a:tbl>
              <a:tblPr firstRow="1" bandRow="1">
                <a:tableStyleId>{5C22544A-7EE6-4342-B048-85BDC9FD1C3A}</a:tableStyleId>
              </a:tblPr>
              <a:tblGrid>
                <a:gridCol w="1605315">
                  <a:extLst>
                    <a:ext uri="{9D8B030D-6E8A-4147-A177-3AD203B41FA5}">
                      <a16:colId xmlns:a16="http://schemas.microsoft.com/office/drawing/2014/main" val="1043068064"/>
                    </a:ext>
                  </a:extLst>
                </a:gridCol>
                <a:gridCol w="9016177">
                  <a:extLst>
                    <a:ext uri="{9D8B030D-6E8A-4147-A177-3AD203B41FA5}">
                      <a16:colId xmlns:a16="http://schemas.microsoft.com/office/drawing/2014/main" val="1844297826"/>
                    </a:ext>
                  </a:extLst>
                </a:gridCol>
              </a:tblGrid>
              <a:tr h="355944">
                <a:tc>
                  <a:txBody>
                    <a:bodyPr/>
                    <a:lstStyle/>
                    <a:p>
                      <a:pPr algn="ctr"/>
                      <a:r>
                        <a:rPr lang="en-ZA" sz="1600" dirty="0"/>
                        <a:t>Department</a:t>
                      </a:r>
                      <a:endParaRPr lang="en-US" sz="1600" dirty="0"/>
                    </a:p>
                  </a:txBody>
                  <a:tcPr/>
                </a:tc>
                <a:tc>
                  <a:txBody>
                    <a:bodyPr/>
                    <a:lstStyle/>
                    <a:p>
                      <a:pPr algn="ctr"/>
                      <a:r>
                        <a:rPr lang="en-ZA" sz="1600" dirty="0"/>
                        <a:t>Performance Indicator</a:t>
                      </a:r>
                      <a:endParaRPr lang="en-US" sz="1600" dirty="0"/>
                    </a:p>
                  </a:txBody>
                  <a:tcPr/>
                </a:tc>
                <a:extLst>
                  <a:ext uri="{0D108BD9-81ED-4DB2-BD59-A6C34878D82A}">
                    <a16:rowId xmlns:a16="http://schemas.microsoft.com/office/drawing/2014/main" val="3645684399"/>
                  </a:ext>
                </a:extLst>
              </a:tr>
              <a:tr h="336839">
                <a:tc gridSpan="2">
                  <a:txBody>
                    <a:bodyPr/>
                    <a:lstStyle/>
                    <a:p>
                      <a:pPr algn="ctr"/>
                      <a:r>
                        <a:rPr lang="en-ZA" sz="1600" b="1" dirty="0"/>
                        <a:t>EPWP Opportunities</a:t>
                      </a:r>
                      <a:endParaRPr lang="en-US" sz="1600" b="1" dirty="0"/>
                    </a:p>
                  </a:txBody>
                  <a:tcPr/>
                </a:tc>
                <a:tc hMerge="1">
                  <a:txBody>
                    <a:bodyPr/>
                    <a:lstStyle/>
                    <a:p>
                      <a:endParaRPr lang="en-US"/>
                    </a:p>
                  </a:txBody>
                  <a:tcPr/>
                </a:tc>
                <a:extLst>
                  <a:ext uri="{0D108BD9-81ED-4DB2-BD59-A6C34878D82A}">
                    <a16:rowId xmlns:a16="http://schemas.microsoft.com/office/drawing/2014/main" val="651298812"/>
                  </a:ext>
                </a:extLst>
              </a:tr>
              <a:tr h="396453">
                <a:tc rowSpan="4">
                  <a:txBody>
                    <a:bodyPr/>
                    <a:lstStyle/>
                    <a:p>
                      <a:r>
                        <a:rPr lang="en-ZA" sz="1600" dirty="0"/>
                        <a:t>DID </a:t>
                      </a:r>
                      <a:endParaRPr lang="en-US" sz="1600" dirty="0"/>
                    </a:p>
                  </a:txBody>
                  <a:tcPr/>
                </a:tc>
                <a:tc>
                  <a:txBody>
                    <a:bodyPr/>
                    <a:lstStyle/>
                    <a:p>
                      <a:r>
                        <a:rPr lang="en-US" sz="1600" dirty="0"/>
                        <a:t># (17 283) of EPWP work opportunities reported by Municipalities in Gauteng</a:t>
                      </a:r>
                    </a:p>
                  </a:txBody>
                  <a:tcPr/>
                </a:tc>
                <a:extLst>
                  <a:ext uri="{0D108BD9-81ED-4DB2-BD59-A6C34878D82A}">
                    <a16:rowId xmlns:a16="http://schemas.microsoft.com/office/drawing/2014/main" val="1131228102"/>
                  </a:ext>
                </a:extLst>
              </a:tr>
              <a:tr h="581814">
                <a:tc vMerge="1">
                  <a:txBody>
                    <a:bodyPr/>
                    <a:lstStyle/>
                    <a:p>
                      <a:endParaRPr lang="en-US" sz="1600" dirty="0"/>
                    </a:p>
                  </a:txBody>
                  <a:tcPr/>
                </a:tc>
                <a:tc>
                  <a:txBody>
                    <a:bodyPr/>
                    <a:lstStyle/>
                    <a:p>
                      <a:r>
                        <a:rPr lang="en-US" sz="1600" dirty="0"/>
                        <a:t># (1 558) of EPWP work opportunities reported by the environment sector in Gauteng (Departments)</a:t>
                      </a:r>
                    </a:p>
                  </a:txBody>
                  <a:tcPr/>
                </a:tc>
                <a:extLst>
                  <a:ext uri="{0D108BD9-81ED-4DB2-BD59-A6C34878D82A}">
                    <a16:rowId xmlns:a16="http://schemas.microsoft.com/office/drawing/2014/main" val="1464369195"/>
                  </a:ext>
                </a:extLst>
              </a:tr>
              <a:tr h="581814">
                <a:tc vMerge="1">
                  <a:txBody>
                    <a:bodyPr/>
                    <a:lstStyle/>
                    <a:p>
                      <a:endParaRPr lang="en-US" sz="1600" dirty="0"/>
                    </a:p>
                  </a:txBody>
                  <a:tcPr/>
                </a:tc>
                <a:tc>
                  <a:txBody>
                    <a:bodyPr/>
                    <a:lstStyle/>
                    <a:p>
                      <a:r>
                        <a:rPr lang="en-US" sz="1600" dirty="0"/>
                        <a:t># (6 172) of EPWP work opportunities reported by the infrastructure sector in Gauteng (Departments)</a:t>
                      </a:r>
                    </a:p>
                  </a:txBody>
                  <a:tcPr/>
                </a:tc>
                <a:extLst>
                  <a:ext uri="{0D108BD9-81ED-4DB2-BD59-A6C34878D82A}">
                    <a16:rowId xmlns:a16="http://schemas.microsoft.com/office/drawing/2014/main" val="1674837855"/>
                  </a:ext>
                </a:extLst>
              </a:tr>
              <a:tr h="581814">
                <a:tc vMerge="1">
                  <a:txBody>
                    <a:bodyPr/>
                    <a:lstStyle/>
                    <a:p>
                      <a:endParaRPr lang="en-US" sz="1600" dirty="0"/>
                    </a:p>
                  </a:txBody>
                  <a:tcPr/>
                </a:tc>
                <a:tc>
                  <a:txBody>
                    <a:bodyPr/>
                    <a:lstStyle/>
                    <a:p>
                      <a:r>
                        <a:rPr lang="en-US" sz="1600" dirty="0"/>
                        <a:t># (31 590) of EPWP work opportunities reported by the social sector in Gauteng (Departments)</a:t>
                      </a:r>
                    </a:p>
                  </a:txBody>
                  <a:tcPr/>
                </a:tc>
                <a:extLst>
                  <a:ext uri="{0D108BD9-81ED-4DB2-BD59-A6C34878D82A}">
                    <a16:rowId xmlns:a16="http://schemas.microsoft.com/office/drawing/2014/main" val="3889670137"/>
                  </a:ext>
                </a:extLst>
              </a:tr>
              <a:tr h="581814">
                <a:tc>
                  <a:txBody>
                    <a:bodyPr/>
                    <a:lstStyle/>
                    <a:p>
                      <a:r>
                        <a:rPr lang="en-ZA" sz="1600" dirty="0"/>
                        <a:t>DHS</a:t>
                      </a:r>
                      <a:endParaRPr lang="en-US" sz="1600" dirty="0"/>
                    </a:p>
                  </a:txBody>
                  <a:tcPr/>
                </a:tc>
                <a:tc>
                  <a:txBody>
                    <a:bodyPr/>
                    <a:lstStyle/>
                    <a:p>
                      <a:r>
                        <a:rPr lang="en-US" sz="1600" dirty="0"/>
                        <a:t># (867) of work opportunities created through the Human Settlements Development Grant and the Expanded Public Works Programme Incentive Grant each financial year (Unskilled Labour)</a:t>
                      </a:r>
                    </a:p>
                  </a:txBody>
                  <a:tcPr/>
                </a:tc>
                <a:extLst>
                  <a:ext uri="{0D108BD9-81ED-4DB2-BD59-A6C34878D82A}">
                    <a16:rowId xmlns:a16="http://schemas.microsoft.com/office/drawing/2014/main" val="1664060725"/>
                  </a:ext>
                </a:extLst>
              </a:tr>
              <a:tr h="382926">
                <a:tc rowSpan="2">
                  <a:txBody>
                    <a:bodyPr/>
                    <a:lstStyle/>
                    <a:p>
                      <a:r>
                        <a:rPr lang="en-ZA" sz="1600" dirty="0"/>
                        <a:t>DSD</a:t>
                      </a:r>
                      <a:endParaRPr lang="en-US" sz="1600" dirty="0"/>
                    </a:p>
                  </a:txBody>
                  <a:tcPr/>
                </a:tc>
                <a:tc>
                  <a:txBody>
                    <a:bodyPr/>
                    <a:lstStyle/>
                    <a:p>
                      <a:r>
                        <a:rPr lang="en-US" sz="1600" dirty="0"/>
                        <a:t># (6812) of EPWP work opportunities created</a:t>
                      </a:r>
                    </a:p>
                  </a:txBody>
                  <a:tcPr/>
                </a:tc>
                <a:extLst>
                  <a:ext uri="{0D108BD9-81ED-4DB2-BD59-A6C34878D82A}">
                    <a16:rowId xmlns:a16="http://schemas.microsoft.com/office/drawing/2014/main" val="600053975"/>
                  </a:ext>
                </a:extLst>
              </a:tr>
              <a:tr h="467431">
                <a:tc vMerge="1">
                  <a:txBody>
                    <a:bodyPr/>
                    <a:lstStyle/>
                    <a:p>
                      <a:endParaRPr lang="en-US" sz="1600" dirty="0"/>
                    </a:p>
                  </a:txBody>
                  <a:tcPr/>
                </a:tc>
                <a:tc>
                  <a:txBody>
                    <a:bodyPr/>
                    <a:lstStyle/>
                    <a:p>
                      <a:r>
                        <a:rPr lang="en-US" sz="1600" dirty="0"/>
                        <a:t># (10 226) of beneficiaries participating in the Welfare- to -Work Programme </a:t>
                      </a:r>
                    </a:p>
                  </a:txBody>
                  <a:tcPr/>
                </a:tc>
                <a:extLst>
                  <a:ext uri="{0D108BD9-81ED-4DB2-BD59-A6C34878D82A}">
                    <a16:rowId xmlns:a16="http://schemas.microsoft.com/office/drawing/2014/main" val="3354325119"/>
                  </a:ext>
                </a:extLst>
              </a:tr>
              <a:tr h="352797">
                <a:tc>
                  <a:txBody>
                    <a:bodyPr/>
                    <a:lstStyle/>
                    <a:p>
                      <a:r>
                        <a:rPr lang="en-ZA" sz="1600" dirty="0"/>
                        <a:t>GGDA</a:t>
                      </a:r>
                      <a:endParaRPr lang="en-US" sz="1600" dirty="0"/>
                    </a:p>
                  </a:txBody>
                  <a:tcPr/>
                </a:tc>
                <a:tc>
                  <a:txBody>
                    <a:bodyPr/>
                    <a:lstStyle/>
                    <a:p>
                      <a:r>
                        <a:rPr lang="en-US" sz="1600" dirty="0"/>
                        <a:t># (126 ) of job opportunities created through EPWP (Infrastructure Sector)</a:t>
                      </a:r>
                    </a:p>
                  </a:txBody>
                  <a:tcPr/>
                </a:tc>
                <a:extLst>
                  <a:ext uri="{0D108BD9-81ED-4DB2-BD59-A6C34878D82A}">
                    <a16:rowId xmlns:a16="http://schemas.microsoft.com/office/drawing/2014/main" val="1185815247"/>
                  </a:ext>
                </a:extLst>
              </a:tr>
              <a:tr h="352797">
                <a:tc>
                  <a:txBody>
                    <a:bodyPr/>
                    <a:lstStyle/>
                    <a:p>
                      <a:r>
                        <a:rPr lang="en-US" sz="1600" dirty="0"/>
                        <a:t>DCS</a:t>
                      </a:r>
                    </a:p>
                  </a:txBody>
                  <a:tcPr/>
                </a:tc>
                <a:tc>
                  <a:txBody>
                    <a:bodyPr/>
                    <a:lstStyle/>
                    <a:p>
                      <a:pPr algn="just"/>
                      <a:r>
                        <a:rPr lang="en-US" sz="1600" dirty="0"/>
                        <a:t># (6 000) crime wardens currently being recruited in 5 corridors. </a:t>
                      </a:r>
                    </a:p>
                  </a:txBody>
                  <a:tcPr/>
                </a:tc>
                <a:extLst>
                  <a:ext uri="{0D108BD9-81ED-4DB2-BD59-A6C34878D82A}">
                    <a16:rowId xmlns:a16="http://schemas.microsoft.com/office/drawing/2014/main" val="3955177523"/>
                  </a:ext>
                </a:extLst>
              </a:tr>
            </a:tbl>
          </a:graphicData>
        </a:graphic>
      </p:graphicFrame>
      <p:sp>
        <p:nvSpPr>
          <p:cNvPr id="5" name="Oval 4">
            <a:extLst>
              <a:ext uri="{FF2B5EF4-FFF2-40B4-BE49-F238E27FC236}">
                <a16:creationId xmlns:a16="http://schemas.microsoft.com/office/drawing/2014/main" id="{DAD8F8B9-B2AB-4DB1-8E5C-711DA28EE150}"/>
              </a:ext>
            </a:extLst>
          </p:cNvPr>
          <p:cNvSpPr/>
          <p:nvPr/>
        </p:nvSpPr>
        <p:spPr>
          <a:xfrm>
            <a:off x="10107561" y="1502230"/>
            <a:ext cx="1848461" cy="127046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a:ea typeface="+mn-ea"/>
                <a:cs typeface="+mn-cs"/>
              </a:rPr>
              <a:t>A total of 74 624 EPWP as at Q2</a:t>
            </a: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704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186D-A8FD-8636-1973-E82F17DAEB9B}"/>
              </a:ext>
            </a:extLst>
          </p:cNvPr>
          <p:cNvSpPr>
            <a:spLocks noGrp="1"/>
          </p:cNvSpPr>
          <p:nvPr>
            <p:ph type="title"/>
          </p:nvPr>
        </p:nvSpPr>
        <p:spPr>
          <a:xfrm>
            <a:off x="1382372" y="1087396"/>
            <a:ext cx="10585326" cy="414834"/>
          </a:xfrm>
        </p:spPr>
        <p:txBody>
          <a:bodyPr/>
          <a:lstStyle/>
          <a:p>
            <a:r>
              <a:rPr lang="en-US" sz="2400" dirty="0"/>
              <a:t>SHORTLISTING OF 6 000 YOUTH PEACE WARDENS AS AT 21/12/22</a:t>
            </a:r>
          </a:p>
        </p:txBody>
      </p:sp>
      <p:graphicFrame>
        <p:nvGraphicFramePr>
          <p:cNvPr id="5" name="Table 4">
            <a:extLst>
              <a:ext uri="{FF2B5EF4-FFF2-40B4-BE49-F238E27FC236}">
                <a16:creationId xmlns:a16="http://schemas.microsoft.com/office/drawing/2014/main" id="{895AA324-69FE-2943-51A4-3C9F26EF4E35}"/>
              </a:ext>
            </a:extLst>
          </p:cNvPr>
          <p:cNvGraphicFramePr>
            <a:graphicFrameLocks/>
          </p:cNvGraphicFramePr>
          <p:nvPr>
            <p:extLst>
              <p:ext uri="{D42A27DB-BD31-4B8C-83A1-F6EECF244321}">
                <p14:modId xmlns:p14="http://schemas.microsoft.com/office/powerpoint/2010/main" val="4069774176"/>
              </p:ext>
            </p:extLst>
          </p:nvPr>
        </p:nvGraphicFramePr>
        <p:xfrm>
          <a:off x="224302" y="1736289"/>
          <a:ext cx="11743396" cy="4773367"/>
        </p:xfrm>
        <a:graphic>
          <a:graphicData uri="http://schemas.openxmlformats.org/drawingml/2006/table">
            <a:tbl>
              <a:tblPr firstRow="1" bandRow="1">
                <a:tableStyleId>{5C22544A-7EE6-4342-B048-85BDC9FD1C3A}</a:tableStyleId>
              </a:tblPr>
              <a:tblGrid>
                <a:gridCol w="2462627">
                  <a:extLst>
                    <a:ext uri="{9D8B030D-6E8A-4147-A177-3AD203B41FA5}">
                      <a16:colId xmlns:a16="http://schemas.microsoft.com/office/drawing/2014/main" val="1127563645"/>
                    </a:ext>
                  </a:extLst>
                </a:gridCol>
                <a:gridCol w="1181686">
                  <a:extLst>
                    <a:ext uri="{9D8B030D-6E8A-4147-A177-3AD203B41FA5}">
                      <a16:colId xmlns:a16="http://schemas.microsoft.com/office/drawing/2014/main" val="914299978"/>
                    </a:ext>
                  </a:extLst>
                </a:gridCol>
                <a:gridCol w="1649582">
                  <a:extLst>
                    <a:ext uri="{9D8B030D-6E8A-4147-A177-3AD203B41FA5}">
                      <a16:colId xmlns:a16="http://schemas.microsoft.com/office/drawing/2014/main" val="1872767190"/>
                    </a:ext>
                  </a:extLst>
                </a:gridCol>
                <a:gridCol w="1867341">
                  <a:extLst>
                    <a:ext uri="{9D8B030D-6E8A-4147-A177-3AD203B41FA5}">
                      <a16:colId xmlns:a16="http://schemas.microsoft.com/office/drawing/2014/main" val="3527427345"/>
                    </a:ext>
                  </a:extLst>
                </a:gridCol>
                <a:gridCol w="1744394">
                  <a:extLst>
                    <a:ext uri="{9D8B030D-6E8A-4147-A177-3AD203B41FA5}">
                      <a16:colId xmlns:a16="http://schemas.microsoft.com/office/drawing/2014/main" val="3115542942"/>
                    </a:ext>
                  </a:extLst>
                </a:gridCol>
                <a:gridCol w="1160138">
                  <a:extLst>
                    <a:ext uri="{9D8B030D-6E8A-4147-A177-3AD203B41FA5}">
                      <a16:colId xmlns:a16="http://schemas.microsoft.com/office/drawing/2014/main" val="3581560111"/>
                    </a:ext>
                  </a:extLst>
                </a:gridCol>
                <a:gridCol w="1677628">
                  <a:extLst>
                    <a:ext uri="{9D8B030D-6E8A-4147-A177-3AD203B41FA5}">
                      <a16:colId xmlns:a16="http://schemas.microsoft.com/office/drawing/2014/main" val="926052614"/>
                    </a:ext>
                  </a:extLst>
                </a:gridCol>
              </a:tblGrid>
              <a:tr h="1696321">
                <a:tc>
                  <a:txBody>
                    <a:bodyPr/>
                    <a:lstStyle/>
                    <a:p>
                      <a:pPr algn="ctr"/>
                      <a:r>
                        <a:rPr lang="en-US" sz="2000" dirty="0"/>
                        <a:t>Corridor</a:t>
                      </a:r>
                      <a:endParaRPr lang="en-ZA" sz="2000" dirty="0"/>
                    </a:p>
                  </a:txBody>
                  <a:tcPr/>
                </a:tc>
                <a:tc>
                  <a:txBody>
                    <a:bodyPr/>
                    <a:lstStyle/>
                    <a:p>
                      <a:pPr algn="ctr"/>
                      <a:r>
                        <a:rPr lang="en-US" sz="2000" dirty="0"/>
                        <a:t>Wards</a:t>
                      </a:r>
                      <a:endParaRPr lang="en-ZA" sz="2000" dirty="0"/>
                    </a:p>
                  </a:txBody>
                  <a:tcPr/>
                </a:tc>
                <a:tc>
                  <a:txBody>
                    <a:bodyPr/>
                    <a:lstStyle/>
                    <a:p>
                      <a:pPr algn="ctr"/>
                      <a:r>
                        <a:rPr lang="en-ZA" sz="2000" dirty="0"/>
                        <a:t>Number of TISH Wards</a:t>
                      </a:r>
                    </a:p>
                  </a:txBody>
                  <a:tcPr/>
                </a:tc>
                <a:tc>
                  <a:txBody>
                    <a:bodyPr/>
                    <a:lstStyle/>
                    <a:p>
                      <a:pPr algn="ctr"/>
                      <a:r>
                        <a:rPr lang="en-US" sz="2000" dirty="0"/>
                        <a:t>Townships &amp; 26 Priority townships programme </a:t>
                      </a:r>
                      <a:endParaRPr lang="en-ZA" sz="2000" dirty="0"/>
                    </a:p>
                  </a:txBody>
                  <a:tcPr/>
                </a:tc>
                <a:tc>
                  <a:txBody>
                    <a:bodyPr/>
                    <a:lstStyle/>
                    <a:p>
                      <a:pPr algn="ctr"/>
                      <a:r>
                        <a:rPr lang="en-US" sz="2000" dirty="0"/>
                        <a:t>Informal Settlements</a:t>
                      </a:r>
                      <a:endParaRPr lang="en-ZA" sz="2000" dirty="0"/>
                    </a:p>
                  </a:txBody>
                  <a:tcPr/>
                </a:tc>
                <a:tc>
                  <a:txBody>
                    <a:bodyPr/>
                    <a:lstStyle/>
                    <a:p>
                      <a:pPr algn="ctr"/>
                      <a:r>
                        <a:rPr lang="en-US" sz="2000" dirty="0"/>
                        <a:t>Hostels</a:t>
                      </a:r>
                      <a:endParaRPr lang="en-ZA" sz="2000" dirty="0"/>
                    </a:p>
                  </a:txBody>
                  <a:tcPr/>
                </a:tc>
                <a:tc>
                  <a:txBody>
                    <a:bodyPr/>
                    <a:lstStyle/>
                    <a:p>
                      <a:pPr algn="ctr"/>
                      <a:r>
                        <a:rPr lang="en-ZA" sz="2000" dirty="0"/>
                        <a:t>Capacity</a:t>
                      </a:r>
                    </a:p>
                  </a:txBody>
                  <a:tcPr>
                    <a:solidFill>
                      <a:schemeClr val="accent2"/>
                    </a:solidFill>
                  </a:tcPr>
                </a:tc>
                <a:extLst>
                  <a:ext uri="{0D108BD9-81ED-4DB2-BD59-A6C34878D82A}">
                    <a16:rowId xmlns:a16="http://schemas.microsoft.com/office/drawing/2014/main" val="2303753851"/>
                  </a:ext>
                </a:extLst>
              </a:tr>
              <a:tr h="512841">
                <a:tc>
                  <a:txBody>
                    <a:bodyPr/>
                    <a:lstStyle/>
                    <a:p>
                      <a:pPr algn="just"/>
                      <a:r>
                        <a:rPr lang="en-US" sz="2000" b="1" dirty="0"/>
                        <a:t>Northern Corridor</a:t>
                      </a:r>
                      <a:endParaRPr lang="en-ZA" sz="2000" b="1" dirty="0"/>
                    </a:p>
                  </a:txBody>
                  <a:tcPr/>
                </a:tc>
                <a:tc>
                  <a:txBody>
                    <a:bodyPr/>
                    <a:lstStyle/>
                    <a:p>
                      <a:pPr algn="ctr"/>
                      <a:r>
                        <a:rPr lang="en-US" sz="2000" dirty="0"/>
                        <a:t>106</a:t>
                      </a:r>
                      <a:endParaRPr lang="en-ZA" sz="2000" dirty="0"/>
                    </a:p>
                  </a:txBody>
                  <a:tcPr/>
                </a:tc>
                <a:tc>
                  <a:txBody>
                    <a:bodyPr/>
                    <a:lstStyle/>
                    <a:p>
                      <a:pPr algn="ctr"/>
                      <a:r>
                        <a:rPr lang="en-US" sz="1800" dirty="0">
                          <a:latin typeface="+mn-lt"/>
                        </a:rPr>
                        <a:t>64 </a:t>
                      </a:r>
                      <a:endParaRPr lang="en-ZA" sz="1800" dirty="0">
                        <a:latin typeface="+mn-lt"/>
                      </a:endParaRPr>
                    </a:p>
                  </a:txBody>
                  <a:tcPr/>
                </a:tc>
                <a:tc>
                  <a:txBody>
                    <a:bodyPr/>
                    <a:lstStyle/>
                    <a:p>
                      <a:pPr algn="ctr"/>
                      <a:r>
                        <a:rPr lang="en-US" sz="2000" dirty="0"/>
                        <a:t>14 (9)</a:t>
                      </a:r>
                      <a:endParaRPr lang="en-ZA" sz="2000" dirty="0"/>
                    </a:p>
                  </a:txBody>
                  <a:tcPr/>
                </a:tc>
                <a:tc>
                  <a:txBody>
                    <a:bodyPr/>
                    <a:lstStyle/>
                    <a:p>
                      <a:pPr algn="ctr"/>
                      <a:r>
                        <a:rPr lang="en-US" sz="2000" dirty="0"/>
                        <a:t>128</a:t>
                      </a:r>
                      <a:endParaRPr lang="en-ZA" sz="2000" dirty="0"/>
                    </a:p>
                  </a:txBody>
                  <a:tcPr/>
                </a:tc>
                <a:tc>
                  <a:txBody>
                    <a:bodyPr/>
                    <a:lstStyle/>
                    <a:p>
                      <a:pPr algn="ctr"/>
                      <a:r>
                        <a:rPr lang="en-US" sz="2000" dirty="0"/>
                        <a:t>05</a:t>
                      </a:r>
                      <a:endParaRPr lang="en-ZA" sz="2000" dirty="0"/>
                    </a:p>
                  </a:txBody>
                  <a:tcPr/>
                </a:tc>
                <a:tc>
                  <a:txBody>
                    <a:bodyPr/>
                    <a:lstStyle/>
                    <a:p>
                      <a:pPr algn="ctr"/>
                      <a:r>
                        <a:rPr lang="en-ZA" sz="1800" dirty="0">
                          <a:latin typeface="+mn-lt"/>
                        </a:rPr>
                        <a:t>1072</a:t>
                      </a:r>
                    </a:p>
                  </a:txBody>
                  <a:tcPr>
                    <a:solidFill>
                      <a:schemeClr val="accent2"/>
                    </a:solidFill>
                  </a:tcPr>
                </a:tc>
                <a:extLst>
                  <a:ext uri="{0D108BD9-81ED-4DB2-BD59-A6C34878D82A}">
                    <a16:rowId xmlns:a16="http://schemas.microsoft.com/office/drawing/2014/main" val="3089348396"/>
                  </a:ext>
                </a:extLst>
              </a:tr>
              <a:tr h="512841">
                <a:tc>
                  <a:txBody>
                    <a:bodyPr/>
                    <a:lstStyle/>
                    <a:p>
                      <a:pPr algn="just"/>
                      <a:r>
                        <a:rPr lang="en-US" sz="2000" b="1" dirty="0"/>
                        <a:t>Central Corridor </a:t>
                      </a:r>
                      <a:endParaRPr lang="en-ZA" sz="2000" b="1" dirty="0"/>
                    </a:p>
                  </a:txBody>
                  <a:tcPr/>
                </a:tc>
                <a:tc>
                  <a:txBody>
                    <a:bodyPr/>
                    <a:lstStyle/>
                    <a:p>
                      <a:pPr algn="ctr"/>
                      <a:r>
                        <a:rPr lang="en-US" sz="2000" dirty="0"/>
                        <a:t>136</a:t>
                      </a:r>
                      <a:endParaRPr lang="en-ZA" sz="2000" dirty="0"/>
                    </a:p>
                  </a:txBody>
                  <a:tcPr/>
                </a:tc>
                <a:tc>
                  <a:txBody>
                    <a:bodyPr/>
                    <a:lstStyle/>
                    <a:p>
                      <a:pPr algn="ctr"/>
                      <a:r>
                        <a:rPr lang="en-US" sz="1800" dirty="0">
                          <a:latin typeface="+mn-lt"/>
                        </a:rPr>
                        <a:t>81</a:t>
                      </a:r>
                      <a:endParaRPr lang="en-ZA" sz="1800" dirty="0">
                        <a:latin typeface="+mn-lt"/>
                      </a:endParaRPr>
                    </a:p>
                  </a:txBody>
                  <a:tcPr/>
                </a:tc>
                <a:tc>
                  <a:txBody>
                    <a:bodyPr/>
                    <a:lstStyle/>
                    <a:p>
                      <a:pPr algn="ctr"/>
                      <a:r>
                        <a:rPr lang="en-US" sz="2000" dirty="0"/>
                        <a:t>18 (3)</a:t>
                      </a:r>
                      <a:endParaRPr lang="en-ZA" sz="2000" dirty="0"/>
                    </a:p>
                  </a:txBody>
                  <a:tcPr/>
                </a:tc>
                <a:tc>
                  <a:txBody>
                    <a:bodyPr/>
                    <a:lstStyle/>
                    <a:p>
                      <a:pPr algn="ctr"/>
                      <a:r>
                        <a:rPr lang="en-US" sz="2000" dirty="0"/>
                        <a:t>66</a:t>
                      </a:r>
                      <a:endParaRPr lang="en-ZA" sz="2000" dirty="0"/>
                    </a:p>
                  </a:txBody>
                  <a:tcPr/>
                </a:tc>
                <a:tc>
                  <a:txBody>
                    <a:bodyPr/>
                    <a:lstStyle/>
                    <a:p>
                      <a:pPr algn="ctr"/>
                      <a:r>
                        <a:rPr lang="en-US" sz="2000" dirty="0"/>
                        <a:t>22</a:t>
                      </a:r>
                      <a:endParaRPr lang="en-ZA" sz="2000" dirty="0"/>
                    </a:p>
                  </a:txBody>
                  <a:tcPr/>
                </a:tc>
                <a:tc>
                  <a:txBody>
                    <a:bodyPr/>
                    <a:lstStyle/>
                    <a:p>
                      <a:pPr algn="ctr"/>
                      <a:r>
                        <a:rPr lang="en-ZA" sz="1800" dirty="0">
                          <a:latin typeface="+mn-lt"/>
                        </a:rPr>
                        <a:t>1340</a:t>
                      </a:r>
                    </a:p>
                  </a:txBody>
                  <a:tcPr>
                    <a:solidFill>
                      <a:schemeClr val="accent2"/>
                    </a:solidFill>
                  </a:tcPr>
                </a:tc>
                <a:extLst>
                  <a:ext uri="{0D108BD9-81ED-4DB2-BD59-A6C34878D82A}">
                    <a16:rowId xmlns:a16="http://schemas.microsoft.com/office/drawing/2014/main" val="3208169295"/>
                  </a:ext>
                </a:extLst>
              </a:tr>
              <a:tr h="512841">
                <a:tc>
                  <a:txBody>
                    <a:bodyPr/>
                    <a:lstStyle/>
                    <a:p>
                      <a:pPr algn="just"/>
                      <a:r>
                        <a:rPr lang="en-US" sz="2000" b="1" dirty="0"/>
                        <a:t>Eastern Corridor</a:t>
                      </a:r>
                      <a:endParaRPr lang="en-ZA" sz="2000" b="1" dirty="0"/>
                    </a:p>
                  </a:txBody>
                  <a:tcPr/>
                </a:tc>
                <a:tc>
                  <a:txBody>
                    <a:bodyPr/>
                    <a:lstStyle/>
                    <a:p>
                      <a:pPr algn="ctr"/>
                      <a:r>
                        <a:rPr lang="en-US" sz="2000" dirty="0"/>
                        <a:t>112</a:t>
                      </a:r>
                      <a:endParaRPr lang="en-ZA" sz="2000" dirty="0"/>
                    </a:p>
                  </a:txBody>
                  <a:tcPr/>
                </a:tc>
                <a:tc>
                  <a:txBody>
                    <a:bodyPr/>
                    <a:lstStyle/>
                    <a:p>
                      <a:pPr algn="ctr"/>
                      <a:r>
                        <a:rPr lang="en-US" sz="1800" dirty="0">
                          <a:latin typeface="+mn-lt"/>
                        </a:rPr>
                        <a:t>89</a:t>
                      </a:r>
                      <a:endParaRPr lang="en-ZA" sz="1800" dirty="0">
                        <a:latin typeface="+mn-lt"/>
                      </a:endParaRPr>
                    </a:p>
                  </a:txBody>
                  <a:tcPr/>
                </a:tc>
                <a:tc>
                  <a:txBody>
                    <a:bodyPr/>
                    <a:lstStyle/>
                    <a:p>
                      <a:pPr algn="ctr"/>
                      <a:r>
                        <a:rPr lang="en-US" sz="2000" dirty="0"/>
                        <a:t>78 (5)</a:t>
                      </a:r>
                      <a:endParaRPr lang="en-ZA" sz="2000" dirty="0"/>
                    </a:p>
                  </a:txBody>
                  <a:tcPr/>
                </a:tc>
                <a:tc>
                  <a:txBody>
                    <a:bodyPr/>
                    <a:lstStyle/>
                    <a:p>
                      <a:pPr algn="ctr"/>
                      <a:r>
                        <a:rPr lang="en-US" sz="2000" dirty="0"/>
                        <a:t>145</a:t>
                      </a:r>
                      <a:endParaRPr lang="en-ZA" sz="2000" dirty="0"/>
                    </a:p>
                  </a:txBody>
                  <a:tcPr/>
                </a:tc>
                <a:tc>
                  <a:txBody>
                    <a:bodyPr/>
                    <a:lstStyle/>
                    <a:p>
                      <a:pPr algn="ctr"/>
                      <a:r>
                        <a:rPr lang="en-US" sz="2000" dirty="0"/>
                        <a:t>21</a:t>
                      </a:r>
                      <a:endParaRPr lang="en-ZA" sz="2000" dirty="0"/>
                    </a:p>
                  </a:txBody>
                  <a:tcPr/>
                </a:tc>
                <a:tc>
                  <a:txBody>
                    <a:bodyPr/>
                    <a:lstStyle/>
                    <a:p>
                      <a:pPr algn="ctr"/>
                      <a:r>
                        <a:rPr lang="en-ZA" sz="1800" dirty="0">
                          <a:latin typeface="+mn-lt"/>
                        </a:rPr>
                        <a:t>1468</a:t>
                      </a:r>
                    </a:p>
                  </a:txBody>
                  <a:tcPr>
                    <a:solidFill>
                      <a:schemeClr val="accent2"/>
                    </a:solidFill>
                  </a:tcPr>
                </a:tc>
                <a:extLst>
                  <a:ext uri="{0D108BD9-81ED-4DB2-BD59-A6C34878D82A}">
                    <a16:rowId xmlns:a16="http://schemas.microsoft.com/office/drawing/2014/main" val="1304141034"/>
                  </a:ext>
                </a:extLst>
              </a:tr>
              <a:tr h="512841">
                <a:tc>
                  <a:txBody>
                    <a:bodyPr/>
                    <a:lstStyle/>
                    <a:p>
                      <a:pPr algn="just"/>
                      <a:r>
                        <a:rPr lang="en-US" sz="2000" b="1" dirty="0"/>
                        <a:t>Southern Corridor</a:t>
                      </a:r>
                      <a:endParaRPr lang="en-ZA" sz="2000" b="1" dirty="0"/>
                    </a:p>
                  </a:txBody>
                  <a:tcPr/>
                </a:tc>
                <a:tc>
                  <a:txBody>
                    <a:bodyPr/>
                    <a:lstStyle/>
                    <a:p>
                      <a:pPr algn="ctr"/>
                      <a:r>
                        <a:rPr lang="en-US" sz="2000" dirty="0"/>
                        <a:t>73</a:t>
                      </a:r>
                      <a:endParaRPr lang="en-ZA" sz="2000" dirty="0"/>
                    </a:p>
                  </a:txBody>
                  <a:tcPr/>
                </a:tc>
                <a:tc>
                  <a:txBody>
                    <a:bodyPr/>
                    <a:lstStyle/>
                    <a:p>
                      <a:pPr algn="ctr"/>
                      <a:r>
                        <a:rPr lang="en-US" sz="1800" dirty="0">
                          <a:latin typeface="+mn-lt"/>
                        </a:rPr>
                        <a:t>53</a:t>
                      </a:r>
                      <a:endParaRPr lang="en-ZA" sz="1800" dirty="0">
                        <a:latin typeface="+mn-lt"/>
                      </a:endParaRPr>
                    </a:p>
                  </a:txBody>
                  <a:tcPr/>
                </a:tc>
                <a:tc>
                  <a:txBody>
                    <a:bodyPr/>
                    <a:lstStyle/>
                    <a:p>
                      <a:pPr algn="ctr"/>
                      <a:r>
                        <a:rPr lang="en-US" sz="2000" dirty="0"/>
                        <a:t>08 (5)</a:t>
                      </a:r>
                      <a:endParaRPr lang="en-ZA" sz="2000" dirty="0"/>
                    </a:p>
                  </a:txBody>
                  <a:tcPr/>
                </a:tc>
                <a:tc>
                  <a:txBody>
                    <a:bodyPr/>
                    <a:lstStyle/>
                    <a:p>
                      <a:pPr algn="ctr"/>
                      <a:r>
                        <a:rPr lang="en-US" sz="2000" dirty="0"/>
                        <a:t>53</a:t>
                      </a:r>
                      <a:endParaRPr lang="en-ZA" sz="2000" dirty="0"/>
                    </a:p>
                  </a:txBody>
                  <a:tcPr/>
                </a:tc>
                <a:tc>
                  <a:txBody>
                    <a:bodyPr/>
                    <a:lstStyle/>
                    <a:p>
                      <a:pPr algn="ctr"/>
                      <a:r>
                        <a:rPr lang="en-US" sz="2000" dirty="0"/>
                        <a:t>04</a:t>
                      </a:r>
                      <a:endParaRPr lang="en-ZA" sz="2000" dirty="0"/>
                    </a:p>
                  </a:txBody>
                  <a:tcPr/>
                </a:tc>
                <a:tc>
                  <a:txBody>
                    <a:bodyPr/>
                    <a:lstStyle/>
                    <a:p>
                      <a:pPr algn="ctr"/>
                      <a:r>
                        <a:rPr lang="en-ZA" sz="1800" dirty="0">
                          <a:latin typeface="+mn-lt"/>
                        </a:rPr>
                        <a:t>892</a:t>
                      </a:r>
                    </a:p>
                  </a:txBody>
                  <a:tcPr>
                    <a:solidFill>
                      <a:schemeClr val="accent2"/>
                    </a:solidFill>
                  </a:tcPr>
                </a:tc>
                <a:extLst>
                  <a:ext uri="{0D108BD9-81ED-4DB2-BD59-A6C34878D82A}">
                    <a16:rowId xmlns:a16="http://schemas.microsoft.com/office/drawing/2014/main" val="586110987"/>
                  </a:ext>
                </a:extLst>
              </a:tr>
              <a:tr h="512841">
                <a:tc>
                  <a:txBody>
                    <a:bodyPr/>
                    <a:lstStyle/>
                    <a:p>
                      <a:pPr algn="just"/>
                      <a:r>
                        <a:rPr lang="en-US" sz="2000" b="1" dirty="0"/>
                        <a:t>Western Corridor</a:t>
                      </a:r>
                      <a:endParaRPr lang="en-ZA" sz="2000" b="1" dirty="0"/>
                    </a:p>
                  </a:txBody>
                  <a:tcPr/>
                </a:tc>
                <a:tc>
                  <a:txBody>
                    <a:bodyPr/>
                    <a:lstStyle/>
                    <a:p>
                      <a:pPr algn="ctr"/>
                      <a:r>
                        <a:rPr lang="en-US" sz="2000" dirty="0"/>
                        <a:t>102</a:t>
                      </a:r>
                      <a:endParaRPr lang="en-ZA" sz="2000" dirty="0"/>
                    </a:p>
                  </a:txBody>
                  <a:tcPr/>
                </a:tc>
                <a:tc>
                  <a:txBody>
                    <a:bodyPr/>
                    <a:lstStyle/>
                    <a:p>
                      <a:pPr algn="ctr"/>
                      <a:r>
                        <a:rPr lang="en-US" sz="1800" dirty="0">
                          <a:latin typeface="+mn-lt"/>
                        </a:rPr>
                        <a:t>74</a:t>
                      </a:r>
                      <a:endParaRPr lang="en-ZA" sz="1800" dirty="0">
                        <a:latin typeface="+mn-lt"/>
                      </a:endParaRPr>
                    </a:p>
                  </a:txBody>
                  <a:tcPr/>
                </a:tc>
                <a:tc>
                  <a:txBody>
                    <a:bodyPr/>
                    <a:lstStyle/>
                    <a:p>
                      <a:pPr algn="ctr"/>
                      <a:r>
                        <a:rPr lang="en-US" sz="2000" dirty="0"/>
                        <a:t>06 (4)</a:t>
                      </a:r>
                      <a:endParaRPr lang="en-ZA" sz="2000" dirty="0"/>
                    </a:p>
                  </a:txBody>
                  <a:tcPr/>
                </a:tc>
                <a:tc>
                  <a:txBody>
                    <a:bodyPr/>
                    <a:lstStyle/>
                    <a:p>
                      <a:pPr algn="ctr"/>
                      <a:r>
                        <a:rPr lang="en-US" sz="2000" dirty="0"/>
                        <a:t>74</a:t>
                      </a:r>
                      <a:endParaRPr lang="en-ZA" sz="2000" dirty="0"/>
                    </a:p>
                  </a:txBody>
                  <a:tcPr/>
                </a:tc>
                <a:tc>
                  <a:txBody>
                    <a:bodyPr/>
                    <a:lstStyle/>
                    <a:p>
                      <a:pPr algn="ctr"/>
                      <a:r>
                        <a:rPr lang="en-US" sz="2000" dirty="0"/>
                        <a:t>18</a:t>
                      </a:r>
                      <a:endParaRPr lang="en-ZA" sz="2000" dirty="0"/>
                    </a:p>
                  </a:txBody>
                  <a:tcPr/>
                </a:tc>
                <a:tc>
                  <a:txBody>
                    <a:bodyPr/>
                    <a:lstStyle/>
                    <a:p>
                      <a:pPr algn="ctr"/>
                      <a:r>
                        <a:rPr lang="en-ZA" sz="1800" dirty="0">
                          <a:latin typeface="+mn-lt"/>
                        </a:rPr>
                        <a:t>1228</a:t>
                      </a:r>
                    </a:p>
                  </a:txBody>
                  <a:tcPr>
                    <a:solidFill>
                      <a:schemeClr val="accent2"/>
                    </a:solidFill>
                  </a:tcPr>
                </a:tc>
                <a:extLst>
                  <a:ext uri="{0D108BD9-81ED-4DB2-BD59-A6C34878D82A}">
                    <a16:rowId xmlns:a16="http://schemas.microsoft.com/office/drawing/2014/main" val="847970946"/>
                  </a:ext>
                </a:extLst>
              </a:tr>
              <a:tr h="512841">
                <a:tc>
                  <a:txBody>
                    <a:bodyPr/>
                    <a:lstStyle/>
                    <a:p>
                      <a:pPr algn="just"/>
                      <a:r>
                        <a:rPr lang="en-US" sz="2000" b="1" dirty="0"/>
                        <a:t>Total </a:t>
                      </a:r>
                      <a:endParaRPr lang="en-ZA" sz="2000" b="1" dirty="0"/>
                    </a:p>
                  </a:txBody>
                  <a:tcPr/>
                </a:tc>
                <a:tc>
                  <a:txBody>
                    <a:bodyPr/>
                    <a:lstStyle/>
                    <a:p>
                      <a:pPr algn="ctr"/>
                      <a:r>
                        <a:rPr lang="en-US" sz="2000" b="1" dirty="0"/>
                        <a:t>529</a:t>
                      </a:r>
                      <a:endParaRPr lang="en-ZA" sz="2000" b="1" dirty="0"/>
                    </a:p>
                  </a:txBody>
                  <a:tcPr/>
                </a:tc>
                <a:tc>
                  <a:txBody>
                    <a:bodyPr/>
                    <a:lstStyle/>
                    <a:p>
                      <a:pPr algn="ctr"/>
                      <a:r>
                        <a:rPr lang="en-US" sz="1800" b="1" dirty="0">
                          <a:latin typeface="+mn-lt"/>
                        </a:rPr>
                        <a:t>361</a:t>
                      </a:r>
                      <a:endParaRPr lang="en-ZA" sz="1800" b="1" dirty="0">
                        <a:latin typeface="+mn-lt"/>
                      </a:endParaRPr>
                    </a:p>
                  </a:txBody>
                  <a:tcPr/>
                </a:tc>
                <a:tc>
                  <a:txBody>
                    <a:bodyPr/>
                    <a:lstStyle/>
                    <a:p>
                      <a:pPr algn="ctr"/>
                      <a:r>
                        <a:rPr lang="en-US" sz="2000" b="1" dirty="0"/>
                        <a:t>124 (26)</a:t>
                      </a:r>
                      <a:endParaRPr lang="en-ZA" sz="2000" b="1" dirty="0"/>
                    </a:p>
                  </a:txBody>
                  <a:tcPr/>
                </a:tc>
                <a:tc>
                  <a:txBody>
                    <a:bodyPr/>
                    <a:lstStyle/>
                    <a:p>
                      <a:pPr algn="ctr"/>
                      <a:r>
                        <a:rPr lang="en-US" sz="2000" b="1" dirty="0"/>
                        <a:t>466</a:t>
                      </a:r>
                      <a:endParaRPr lang="en-ZA" sz="2000" b="1" dirty="0"/>
                    </a:p>
                  </a:txBody>
                  <a:tcPr/>
                </a:tc>
                <a:tc>
                  <a:txBody>
                    <a:bodyPr/>
                    <a:lstStyle/>
                    <a:p>
                      <a:pPr algn="ctr"/>
                      <a:r>
                        <a:rPr lang="en-US" sz="2000" b="1" dirty="0"/>
                        <a:t>70</a:t>
                      </a:r>
                      <a:endParaRPr lang="en-ZA" sz="2000" b="1" dirty="0"/>
                    </a:p>
                  </a:txBody>
                  <a:tcPr/>
                </a:tc>
                <a:tc>
                  <a:txBody>
                    <a:bodyPr/>
                    <a:lstStyle/>
                    <a:p>
                      <a:pPr algn="ctr"/>
                      <a:r>
                        <a:rPr lang="en-ZA" sz="1800" b="1" dirty="0">
                          <a:latin typeface="+mn-lt"/>
                        </a:rPr>
                        <a:t>6000</a:t>
                      </a:r>
                    </a:p>
                  </a:txBody>
                  <a:tcPr>
                    <a:solidFill>
                      <a:schemeClr val="accent2"/>
                    </a:solidFill>
                  </a:tcPr>
                </a:tc>
                <a:extLst>
                  <a:ext uri="{0D108BD9-81ED-4DB2-BD59-A6C34878D82A}">
                    <a16:rowId xmlns:a16="http://schemas.microsoft.com/office/drawing/2014/main" val="1269323993"/>
                  </a:ext>
                </a:extLst>
              </a:tr>
            </a:tbl>
          </a:graphicData>
        </a:graphic>
      </p:graphicFrame>
      <p:sp>
        <p:nvSpPr>
          <p:cNvPr id="4" name="Slide Number Placeholder 3">
            <a:extLst>
              <a:ext uri="{FF2B5EF4-FFF2-40B4-BE49-F238E27FC236}">
                <a16:creationId xmlns:a16="http://schemas.microsoft.com/office/drawing/2014/main" id="{C2B6ED09-CBC8-4288-99C5-3A7B775256A2}"/>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38</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896181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AE8-F001-88F7-A03E-F183E9EEF2E5}"/>
              </a:ext>
            </a:extLst>
          </p:cNvPr>
          <p:cNvSpPr txBox="1"/>
          <p:nvPr/>
        </p:nvSpPr>
        <p:spPr>
          <a:xfrm>
            <a:off x="1055915" y="2224092"/>
            <a:ext cx="9906000" cy="1569660"/>
          </a:xfrm>
          <a:prstGeom prst="rect">
            <a:avLst/>
          </a:prstGeom>
          <a:noFill/>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ELEVATED GGT PRIORITIES &amp; DELIVERY STRUCTURE</a:t>
            </a:r>
          </a:p>
          <a:p>
            <a:pPr marL="0" indent="0" algn="ctr">
              <a:buNone/>
            </a:pPr>
            <a:r>
              <a:rPr lang="en-US" sz="3200" b="1"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289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KEY DEVELOPMENTS SINCE THE LAST OCPOL WORKSHOP</a:t>
            </a:r>
          </a:p>
        </p:txBody>
      </p:sp>
      <p:graphicFrame>
        <p:nvGraphicFramePr>
          <p:cNvPr id="5" name="Table 5">
            <a:extLst>
              <a:ext uri="{FF2B5EF4-FFF2-40B4-BE49-F238E27FC236}">
                <a16:creationId xmlns:a16="http://schemas.microsoft.com/office/drawing/2014/main" id="{2A5D09A6-AF9B-C5DF-9C2D-6BE4F83207DF}"/>
              </a:ext>
            </a:extLst>
          </p:cNvPr>
          <p:cNvGraphicFramePr>
            <a:graphicFrameLocks noGrp="1"/>
          </p:cNvGraphicFramePr>
          <p:nvPr>
            <p:extLst>
              <p:ext uri="{D42A27DB-BD31-4B8C-83A1-F6EECF244321}">
                <p14:modId xmlns:p14="http://schemas.microsoft.com/office/powerpoint/2010/main" val="3637708886"/>
              </p:ext>
            </p:extLst>
          </p:nvPr>
        </p:nvGraphicFramePr>
        <p:xfrm>
          <a:off x="1334530" y="1596933"/>
          <a:ext cx="10694183" cy="5177601"/>
        </p:xfrm>
        <a:graphic>
          <a:graphicData uri="http://schemas.openxmlformats.org/drawingml/2006/table">
            <a:tbl>
              <a:tblPr firstRow="1" bandRow="1">
                <a:tableStyleId>{5C22544A-7EE6-4342-B048-85BDC9FD1C3A}</a:tableStyleId>
              </a:tblPr>
              <a:tblGrid>
                <a:gridCol w="8277556">
                  <a:extLst>
                    <a:ext uri="{9D8B030D-6E8A-4147-A177-3AD203B41FA5}">
                      <a16:colId xmlns:a16="http://schemas.microsoft.com/office/drawing/2014/main" val="2816316824"/>
                    </a:ext>
                  </a:extLst>
                </a:gridCol>
                <a:gridCol w="2416627">
                  <a:extLst>
                    <a:ext uri="{9D8B030D-6E8A-4147-A177-3AD203B41FA5}">
                      <a16:colId xmlns:a16="http://schemas.microsoft.com/office/drawing/2014/main" val="448672713"/>
                    </a:ext>
                  </a:extLst>
                </a:gridCol>
              </a:tblGrid>
              <a:tr h="399987">
                <a:tc>
                  <a:txBody>
                    <a:bodyPr/>
                    <a:lstStyle/>
                    <a:p>
                      <a:pPr algn="ctr"/>
                      <a:r>
                        <a:rPr lang="en-US" sz="1500" dirty="0"/>
                        <a:t>Event</a:t>
                      </a:r>
                      <a:endParaRPr lang="en-ZA" sz="1500" dirty="0"/>
                    </a:p>
                  </a:txBody>
                  <a:tcPr/>
                </a:tc>
                <a:tc>
                  <a:txBody>
                    <a:bodyPr/>
                    <a:lstStyle/>
                    <a:p>
                      <a:pPr algn="ctr"/>
                      <a:r>
                        <a:rPr lang="en-US" sz="1500" dirty="0"/>
                        <a:t>Date</a:t>
                      </a:r>
                      <a:endParaRPr lang="en-ZA" sz="1500" dirty="0"/>
                    </a:p>
                  </a:txBody>
                  <a:tcPr/>
                </a:tc>
                <a:extLst>
                  <a:ext uri="{0D108BD9-81ED-4DB2-BD59-A6C34878D82A}">
                    <a16:rowId xmlns:a16="http://schemas.microsoft.com/office/drawing/2014/main" val="2773643326"/>
                  </a:ext>
                </a:extLst>
              </a:tr>
              <a:tr h="441480">
                <a:tc>
                  <a:txBody>
                    <a:bodyPr/>
                    <a:lstStyle/>
                    <a:p>
                      <a:pPr marL="285750" indent="-285750">
                        <a:buFont typeface="Arial" panose="020B0604020202020204" pitchFamily="34" charset="0"/>
                        <a:buChar char="•"/>
                      </a:pPr>
                      <a:r>
                        <a:rPr lang="en-US" sz="1500" dirty="0"/>
                        <a:t>First Draft Gauteng Integrated Youth Development (GYIDS) circulated to stakeholders for input</a:t>
                      </a:r>
                      <a:endParaRPr lang="en-ZA" sz="1500" dirty="0"/>
                    </a:p>
                  </a:txBody>
                  <a:tcPr/>
                </a:tc>
                <a:tc>
                  <a:txBody>
                    <a:bodyPr/>
                    <a:lstStyle/>
                    <a:p>
                      <a:r>
                        <a:rPr lang="en-US" sz="1500" dirty="0"/>
                        <a:t> March 2022 to June 2022</a:t>
                      </a:r>
                      <a:endParaRPr lang="en-ZA" sz="1500" dirty="0"/>
                    </a:p>
                  </a:txBody>
                  <a:tcPr/>
                </a:tc>
                <a:extLst>
                  <a:ext uri="{0D108BD9-81ED-4DB2-BD59-A6C34878D82A}">
                    <a16:rowId xmlns:a16="http://schemas.microsoft.com/office/drawing/2014/main" val="3825477522"/>
                  </a:ext>
                </a:extLst>
              </a:tr>
              <a:tr h="399987">
                <a:tc>
                  <a:txBody>
                    <a:bodyPr/>
                    <a:lstStyle/>
                    <a:p>
                      <a:pPr marL="285750" indent="-285750">
                        <a:buFont typeface="Arial" panose="020B0604020202020204" pitchFamily="34" charset="0"/>
                        <a:buChar char="•"/>
                      </a:pPr>
                      <a:r>
                        <a:rPr lang="en-US" sz="1500" dirty="0"/>
                        <a:t>Gauteng Youth Advisory Panel (GYAP) appointed  by former Premier David Makhura</a:t>
                      </a:r>
                      <a:endParaRPr lang="en-ZA" sz="1500" dirty="0"/>
                    </a:p>
                  </a:txBody>
                  <a:tcPr/>
                </a:tc>
                <a:tc>
                  <a:txBody>
                    <a:bodyPr/>
                    <a:lstStyle/>
                    <a:p>
                      <a:pPr marL="0" indent="0">
                        <a:buFont typeface="Arial" panose="020B0604020202020204" pitchFamily="34" charset="0"/>
                        <a:buNone/>
                      </a:pPr>
                      <a:r>
                        <a:rPr lang="en-US" sz="1500" dirty="0"/>
                        <a:t>16 June 2022</a:t>
                      </a:r>
                      <a:endParaRPr lang="en-ZA" sz="1500" dirty="0"/>
                    </a:p>
                  </a:txBody>
                  <a:tcPr/>
                </a:tc>
                <a:extLst>
                  <a:ext uri="{0D108BD9-81ED-4DB2-BD59-A6C34878D82A}">
                    <a16:rowId xmlns:a16="http://schemas.microsoft.com/office/drawing/2014/main" val="2651655728"/>
                  </a:ext>
                </a:extLst>
              </a:tr>
              <a:tr h="399987">
                <a:tc>
                  <a:txBody>
                    <a:bodyPr/>
                    <a:lstStyle/>
                    <a:p>
                      <a:pPr marL="285750" indent="-285750">
                        <a:buFont typeface="Arial" panose="020B0604020202020204" pitchFamily="34" charset="0"/>
                        <a:buChar char="•"/>
                      </a:pPr>
                      <a:r>
                        <a:rPr lang="en-US" sz="1500" dirty="0"/>
                        <a:t>GYAP contributes to finalisation of strategy and consultations with youth formations </a:t>
                      </a:r>
                      <a:endParaRPr lang="en-ZA" sz="1500" dirty="0"/>
                    </a:p>
                  </a:txBody>
                  <a:tcPr/>
                </a:tc>
                <a:tc>
                  <a:txBody>
                    <a:bodyPr/>
                    <a:lstStyle/>
                    <a:p>
                      <a:pPr marL="0" indent="0">
                        <a:buFont typeface="Arial" panose="020B0604020202020204" pitchFamily="34" charset="0"/>
                        <a:buNone/>
                      </a:pPr>
                      <a:r>
                        <a:rPr lang="en-US" sz="1500" dirty="0"/>
                        <a:t>July to November 2022</a:t>
                      </a:r>
                      <a:endParaRPr lang="en-ZA" sz="1500" dirty="0"/>
                    </a:p>
                  </a:txBody>
                  <a:tcPr/>
                </a:tc>
                <a:extLst>
                  <a:ext uri="{0D108BD9-81ED-4DB2-BD59-A6C34878D82A}">
                    <a16:rowId xmlns:a16="http://schemas.microsoft.com/office/drawing/2014/main" val="922163354"/>
                  </a:ext>
                </a:extLst>
              </a:tr>
              <a:tr h="399987">
                <a:tc>
                  <a:txBody>
                    <a:bodyPr/>
                    <a:lstStyle/>
                    <a:p>
                      <a:pPr marL="285750" indent="-285750">
                        <a:buFont typeface="Arial" panose="020B0604020202020204" pitchFamily="34" charset="0"/>
                        <a:buChar char="•"/>
                      </a:pPr>
                      <a:r>
                        <a:rPr lang="en-US" sz="1500" dirty="0"/>
                        <a:t>Communication team conducts survey for rebranding Tshepo Programme and develops a communication plan for the GYIDS</a:t>
                      </a:r>
                      <a:endParaRPr lang="en-ZA" sz="1500" dirty="0"/>
                    </a:p>
                  </a:txBody>
                  <a:tcPr/>
                </a:tc>
                <a:tc>
                  <a:txBody>
                    <a:bodyPr/>
                    <a:lstStyle/>
                    <a:p>
                      <a:pPr marL="0" indent="0">
                        <a:buFont typeface="Arial" panose="020B0604020202020204" pitchFamily="34" charset="0"/>
                        <a:buNone/>
                      </a:pPr>
                      <a:r>
                        <a:rPr lang="en-US" sz="1500" dirty="0"/>
                        <a:t>March 2022 to November 2022</a:t>
                      </a:r>
                      <a:endParaRPr lang="en-ZA" sz="1500" dirty="0"/>
                    </a:p>
                  </a:txBody>
                  <a:tcPr/>
                </a:tc>
                <a:extLst>
                  <a:ext uri="{0D108BD9-81ED-4DB2-BD59-A6C34878D82A}">
                    <a16:rowId xmlns:a16="http://schemas.microsoft.com/office/drawing/2014/main" val="2404302866"/>
                  </a:ext>
                </a:extLst>
              </a:tr>
              <a:tr h="399987">
                <a:tc>
                  <a:txBody>
                    <a:bodyPr/>
                    <a:lstStyle/>
                    <a:p>
                      <a:pPr marL="285750" indent="-285750">
                        <a:buFont typeface="Arial" panose="020B0604020202020204" pitchFamily="34" charset="0"/>
                        <a:buChar char="•"/>
                      </a:pPr>
                      <a:r>
                        <a:rPr lang="en-US" sz="1500" dirty="0"/>
                        <a:t>New Premier Lesufi consults with departments on elevated GGT priorities and additional commitments for implementation over 100-day, 6 months, 12 months and end of term periods to be included in Delivery Agreements with MECs</a:t>
                      </a:r>
                      <a:endParaRPr lang="en-ZA" sz="1500" dirty="0"/>
                    </a:p>
                  </a:txBody>
                  <a:tcPr/>
                </a:tc>
                <a:tc>
                  <a:txBody>
                    <a:bodyPr/>
                    <a:lstStyle/>
                    <a:p>
                      <a:r>
                        <a:rPr lang="en-US" sz="1500" dirty="0"/>
                        <a:t>October to December 2022</a:t>
                      </a:r>
                      <a:endParaRPr lang="en-ZA" sz="1500" dirty="0"/>
                    </a:p>
                  </a:txBody>
                  <a:tcPr/>
                </a:tc>
                <a:extLst>
                  <a:ext uri="{0D108BD9-81ED-4DB2-BD59-A6C34878D82A}">
                    <a16:rowId xmlns:a16="http://schemas.microsoft.com/office/drawing/2014/main" val="129532132"/>
                  </a:ext>
                </a:extLst>
              </a:tr>
              <a:tr h="3999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EXCO Lekgotla resolves that a </a:t>
                      </a:r>
                      <a:r>
                        <a:rPr lang="en-US" sz="1500" b="1" dirty="0"/>
                        <a:t>Project Management Office </a:t>
                      </a:r>
                      <a:r>
                        <a:rPr lang="en-US" sz="1500" dirty="0"/>
                        <a:t>should be set up in the OoP to monitor implementation of delivery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a:t>War Rooms are replaced with workstreams and Youth War room is annexed within the economic recovery workstream</a:t>
                      </a:r>
                      <a:endParaRPr lang="en-ZA" sz="1500" b="1" dirty="0"/>
                    </a:p>
                  </a:txBody>
                  <a:tcPr/>
                </a:tc>
                <a:tc>
                  <a:txBody>
                    <a:bodyPr/>
                    <a:lstStyle/>
                    <a:p>
                      <a:r>
                        <a:rPr lang="en-US" sz="1500" dirty="0"/>
                        <a:t>31 October 2022</a:t>
                      </a:r>
                      <a:endParaRPr lang="en-ZA" sz="1500" dirty="0"/>
                    </a:p>
                  </a:txBody>
                  <a:tcPr/>
                </a:tc>
                <a:extLst>
                  <a:ext uri="{0D108BD9-81ED-4DB2-BD59-A6C34878D82A}">
                    <a16:rowId xmlns:a16="http://schemas.microsoft.com/office/drawing/2014/main" val="3527802416"/>
                  </a:ext>
                </a:extLst>
              </a:tr>
              <a:tr h="399987">
                <a:tc>
                  <a:txBody>
                    <a:bodyPr/>
                    <a:lstStyle/>
                    <a:p>
                      <a:pPr marL="285750" indent="-285750">
                        <a:buFont typeface="Arial" panose="020B0604020202020204" pitchFamily="34" charset="0"/>
                        <a:buChar char="•"/>
                      </a:pPr>
                      <a:r>
                        <a:rPr lang="en-US" sz="1500" dirty="0"/>
                        <a:t>EXCO Lekgotla adopts the final GYIDS and communication strategy and recommends deployment of GYAP members to individual departments</a:t>
                      </a:r>
                      <a:endParaRPr lang="en-ZA" sz="1500" dirty="0"/>
                    </a:p>
                  </a:txBody>
                  <a:tcPr/>
                </a:tc>
                <a:tc>
                  <a:txBody>
                    <a:bodyPr/>
                    <a:lstStyle/>
                    <a:p>
                      <a:r>
                        <a:rPr lang="en-US" sz="1500" dirty="0"/>
                        <a:t>7 December 2022</a:t>
                      </a:r>
                      <a:endParaRPr lang="en-ZA" sz="1500" dirty="0"/>
                    </a:p>
                  </a:txBody>
                  <a:tcPr/>
                </a:tc>
                <a:extLst>
                  <a:ext uri="{0D108BD9-81ED-4DB2-BD59-A6C34878D82A}">
                    <a16:rowId xmlns:a16="http://schemas.microsoft.com/office/drawing/2014/main" val="3273313518"/>
                  </a:ext>
                </a:extLst>
              </a:tr>
              <a:tr h="3999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Premier signs delivery agreements with MECs incorporating legislated transversal youth targets and specific youth development interventions by each department</a:t>
                      </a:r>
                      <a:endParaRPr lang="en-ZA" sz="1500" dirty="0"/>
                    </a:p>
                  </a:txBody>
                  <a:tcPr/>
                </a:tc>
                <a:tc>
                  <a:txBody>
                    <a:bodyPr/>
                    <a:lstStyle/>
                    <a:p>
                      <a:r>
                        <a:rPr lang="en-US" sz="1500" dirty="0"/>
                        <a:t>12 December 2022</a:t>
                      </a:r>
                      <a:endParaRPr lang="en-ZA" sz="1500" dirty="0"/>
                    </a:p>
                  </a:txBody>
                  <a:tcPr/>
                </a:tc>
                <a:extLst>
                  <a:ext uri="{0D108BD9-81ED-4DB2-BD59-A6C34878D82A}">
                    <a16:rowId xmlns:a16="http://schemas.microsoft.com/office/drawing/2014/main" val="2440090175"/>
                  </a:ext>
                </a:extLst>
              </a:tr>
            </a:tbl>
          </a:graphicData>
        </a:graphic>
      </p:graphicFrame>
      <p:sp>
        <p:nvSpPr>
          <p:cNvPr id="8" name="Slide Number Placeholder 3">
            <a:extLst>
              <a:ext uri="{FF2B5EF4-FFF2-40B4-BE49-F238E27FC236}">
                <a16:creationId xmlns:a16="http://schemas.microsoft.com/office/drawing/2014/main" id="{2F02B778-B3B1-4E05-8331-66F4FFD7308F}"/>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67208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BFDC-1172-2145-8BD8-D61592F1E750}"/>
              </a:ext>
            </a:extLst>
          </p:cNvPr>
          <p:cNvSpPr>
            <a:spLocks noGrp="1"/>
          </p:cNvSpPr>
          <p:nvPr>
            <p:ph type="title"/>
          </p:nvPr>
        </p:nvSpPr>
        <p:spPr>
          <a:xfrm>
            <a:off x="1330117" y="1130085"/>
            <a:ext cx="10585326" cy="414834"/>
          </a:xfrm>
        </p:spPr>
        <p:txBody>
          <a:bodyPr/>
          <a:lstStyle/>
          <a:p>
            <a:pPr algn="ctr"/>
            <a:r>
              <a:rPr lang="en-US" altLang="en-US" sz="2400" dirty="0">
                <a:latin typeface="Arial" panose="020B0604020202020204" pitchFamily="34" charset="0"/>
                <a:cs typeface="Arial" panose="020B0604020202020204" pitchFamily="34" charset="0"/>
              </a:rPr>
              <a:t>ELEVATED PRIORITIES UNDERPINNED BY A FOCUS ON TISH AREAS</a:t>
            </a:r>
            <a:endParaRPr lang="en-US" sz="24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6133F01C-5F52-0149-A069-E811E8A1EB0E}"/>
              </a:ext>
            </a:extLst>
          </p:cNvPr>
          <p:cNvGraphicFramePr/>
          <p:nvPr>
            <p:extLst>
              <p:ext uri="{D42A27DB-BD31-4B8C-83A1-F6EECF244321}">
                <p14:modId xmlns:p14="http://schemas.microsoft.com/office/powerpoint/2010/main" val="110586100"/>
              </p:ext>
            </p:extLst>
          </p:nvPr>
        </p:nvGraphicFramePr>
        <p:xfrm>
          <a:off x="6241312" y="1625777"/>
          <a:ext cx="5854390" cy="473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21;p29">
            <a:extLst>
              <a:ext uri="{FF2B5EF4-FFF2-40B4-BE49-F238E27FC236}">
                <a16:creationId xmlns:a16="http://schemas.microsoft.com/office/drawing/2014/main" id="{3E60B102-86FC-47BA-9835-608C0BE340DE}"/>
              </a:ext>
            </a:extLst>
          </p:cNvPr>
          <p:cNvSpPr txBox="1">
            <a:spLocks/>
          </p:cNvSpPr>
          <p:nvPr/>
        </p:nvSpPr>
        <p:spPr>
          <a:xfrm>
            <a:off x="1218782" y="1544919"/>
            <a:ext cx="4618491" cy="5008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indent="-457200">
              <a:spcBef>
                <a:spcPts val="600"/>
              </a:spcBef>
              <a:spcAft>
                <a:spcPts val="600"/>
              </a:spcAft>
              <a:buSzPct val="80000"/>
              <a:buFont typeface="+mj-lt"/>
              <a:buAutoNum type="arabicPeriod"/>
              <a:defRPr/>
            </a:pPr>
            <a:r>
              <a:rPr lang="en-US" sz="2000" kern="0" dirty="0"/>
              <a:t>Accelerated economic recovery </a:t>
            </a:r>
            <a:endParaRPr lang="en-ZA" sz="2000" kern="0" dirty="0"/>
          </a:p>
          <a:p>
            <a:pPr indent="-457200">
              <a:spcBef>
                <a:spcPts val="600"/>
              </a:spcBef>
              <a:spcAft>
                <a:spcPts val="600"/>
              </a:spcAft>
              <a:buSzPct val="80000"/>
              <a:buFont typeface="+mj-lt"/>
              <a:buAutoNum type="arabicPeriod"/>
              <a:defRPr/>
            </a:pPr>
            <a:r>
              <a:rPr lang="en-US" sz="2000" kern="0" dirty="0"/>
              <a:t>Strengthen the battle against crime, corruption, vandalism, and lawlessness </a:t>
            </a:r>
          </a:p>
          <a:p>
            <a:pPr indent="-457200">
              <a:spcBef>
                <a:spcPts val="600"/>
              </a:spcBef>
              <a:spcAft>
                <a:spcPts val="600"/>
              </a:spcAft>
              <a:buSzPct val="80000"/>
              <a:buFont typeface="+mj-lt"/>
              <a:buAutoNum type="arabicPeriod"/>
              <a:defRPr/>
            </a:pPr>
            <a:r>
              <a:rPr lang="en-US" sz="2000" kern="0" dirty="0"/>
              <a:t>Improve living conditions in townships, informal settlements, and hostels (TISH)</a:t>
            </a:r>
          </a:p>
          <a:p>
            <a:pPr indent="-457200">
              <a:spcBef>
                <a:spcPts val="600"/>
              </a:spcBef>
              <a:spcAft>
                <a:spcPts val="600"/>
              </a:spcAft>
              <a:buSzPct val="80000"/>
              <a:buFont typeface="+mj-lt"/>
              <a:buAutoNum type="arabicPeriod"/>
              <a:defRPr/>
            </a:pPr>
            <a:r>
              <a:rPr lang="en-US" sz="2000" kern="0" dirty="0"/>
              <a:t>Improve health and wellness of communities</a:t>
            </a:r>
          </a:p>
          <a:p>
            <a:pPr indent="-457200">
              <a:spcBef>
                <a:spcPts val="600"/>
              </a:spcBef>
              <a:spcAft>
                <a:spcPts val="600"/>
              </a:spcAft>
              <a:buSzPct val="80000"/>
              <a:buFont typeface="+mj-lt"/>
              <a:buAutoNum type="arabicPeriod"/>
              <a:defRPr/>
            </a:pPr>
            <a:r>
              <a:rPr lang="en-US" sz="2000" kern="0" dirty="0"/>
              <a:t>Strengthen the capacity of the state to deliver services</a:t>
            </a:r>
          </a:p>
          <a:p>
            <a:pPr indent="-457200">
              <a:spcBef>
                <a:spcPts val="600"/>
              </a:spcBef>
              <a:spcAft>
                <a:spcPts val="600"/>
              </a:spcAft>
              <a:buSzPct val="80000"/>
              <a:buFont typeface="+mj-lt"/>
              <a:buAutoNum type="arabicPeriod"/>
              <a:defRPr/>
            </a:pPr>
            <a:r>
              <a:rPr lang="en-US" sz="2000" kern="0" dirty="0"/>
              <a:t>Focus on incomplete Infrastructure investment</a:t>
            </a:r>
            <a:endParaRPr lang="en-ZA" sz="2000" kern="0" dirty="0"/>
          </a:p>
          <a:p>
            <a:pPr marL="545465" indent="-342900">
              <a:spcBef>
                <a:spcPts val="600"/>
              </a:spcBef>
              <a:spcAft>
                <a:spcPts val="600"/>
              </a:spcAft>
              <a:defRPr/>
            </a:pPr>
            <a:endParaRPr lang="en-ZA" sz="2000" kern="0" dirty="0">
              <a:latin typeface="Arial Nova" panose="020B0504020202020204" pitchFamily="34" charset="0"/>
            </a:endParaRPr>
          </a:p>
          <a:p>
            <a:pPr marL="545465" indent="-342900">
              <a:spcBef>
                <a:spcPts val="600"/>
              </a:spcBef>
              <a:spcAft>
                <a:spcPts val="600"/>
              </a:spcAft>
              <a:defRPr/>
            </a:pPr>
            <a:endParaRPr lang="en-ZA" sz="2000" kern="0" dirty="0">
              <a:highlight>
                <a:srgbClr val="FFFF00"/>
              </a:highlight>
              <a:latin typeface="Arial Nova" panose="020B0504020202020204" pitchFamily="34" charset="0"/>
            </a:endParaRPr>
          </a:p>
          <a:p>
            <a:pPr marL="545465" indent="-342900">
              <a:spcBef>
                <a:spcPts val="600"/>
              </a:spcBef>
              <a:spcAft>
                <a:spcPts val="600"/>
              </a:spcAft>
              <a:defRPr/>
            </a:pPr>
            <a:endParaRPr lang="en-ZA" sz="2000" kern="0" dirty="0">
              <a:highlight>
                <a:srgbClr val="FFFF00"/>
              </a:highlight>
              <a:latin typeface="Arial Nova" panose="020B0504020202020204" pitchFamily="34" charset="0"/>
            </a:endParaRPr>
          </a:p>
          <a:p>
            <a:pPr marL="545465" indent="-342900">
              <a:spcBef>
                <a:spcPts val="600"/>
              </a:spcBef>
              <a:spcAft>
                <a:spcPts val="600"/>
              </a:spcAft>
              <a:defRPr/>
            </a:pPr>
            <a:endParaRPr lang="en-ZA" sz="2000" kern="0" dirty="0">
              <a:highlight>
                <a:srgbClr val="FFFF00"/>
              </a:highlight>
              <a:latin typeface="Arial Nova" panose="020B0504020202020204" pitchFamily="34" charset="0"/>
            </a:endParaRPr>
          </a:p>
          <a:p>
            <a:pPr marL="545465" indent="-342900">
              <a:spcBef>
                <a:spcPts val="600"/>
              </a:spcBef>
              <a:spcAft>
                <a:spcPts val="600"/>
              </a:spcAft>
              <a:defRPr/>
            </a:pPr>
            <a:endParaRPr lang="en-ZA" sz="2000" kern="0" dirty="0">
              <a:highlight>
                <a:srgbClr val="FFFF00"/>
              </a:highlight>
              <a:latin typeface="Arial Nova" panose="020B0504020202020204" pitchFamily="34" charset="0"/>
            </a:endParaRPr>
          </a:p>
          <a:p>
            <a:pPr marL="545465" indent="-342900">
              <a:spcBef>
                <a:spcPts val="600"/>
              </a:spcBef>
              <a:spcAft>
                <a:spcPts val="600"/>
              </a:spcAft>
              <a:defRPr/>
            </a:pPr>
            <a:endParaRPr lang="en-ZA" sz="2000" kern="0" dirty="0">
              <a:highlight>
                <a:srgbClr val="FFFF00"/>
              </a:highlight>
              <a:latin typeface="Arial Nova" panose="020B0504020202020204" pitchFamily="34" charset="0"/>
            </a:endParaRPr>
          </a:p>
          <a:p>
            <a:pPr marL="545465" indent="-342900">
              <a:spcBef>
                <a:spcPts val="600"/>
              </a:spcBef>
              <a:spcAft>
                <a:spcPts val="600"/>
              </a:spcAft>
              <a:defRPr/>
            </a:pPr>
            <a:endParaRPr lang="en-ZA" sz="2000" kern="0" dirty="0">
              <a:highlight>
                <a:srgbClr val="FFFF00"/>
              </a:highlight>
              <a:latin typeface="Arial Nova" panose="020B0504020202020204" pitchFamily="34" charset="0"/>
            </a:endParaRPr>
          </a:p>
        </p:txBody>
      </p:sp>
      <p:sp>
        <p:nvSpPr>
          <p:cNvPr id="6" name="Slide Number Placeholder 3">
            <a:extLst>
              <a:ext uri="{FF2B5EF4-FFF2-40B4-BE49-F238E27FC236}">
                <a16:creationId xmlns:a16="http://schemas.microsoft.com/office/drawing/2014/main" id="{BB382537-2B3C-A35C-0999-35ECC484B774}"/>
              </a:ext>
            </a:extLst>
          </p:cNvPr>
          <p:cNvSpPr txBox="1">
            <a:spLocks/>
          </p:cNvSpPr>
          <p:nvPr/>
        </p:nvSpPr>
        <p:spPr>
          <a:xfrm>
            <a:off x="9347200" y="6356350"/>
            <a:ext cx="2844800" cy="365125"/>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dk2"/>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pPr>
              <a:defRPr/>
            </a:pPr>
            <a:fld id="{70484C11-3960-8246-8732-13FBCACD55EF}" type="slidenum">
              <a:rPr lang="en-US" sz="1800" dirty="0" smtClean="0">
                <a:solidFill>
                  <a:prstClr val="black"/>
                </a:solidFill>
                <a:latin typeface="Arial" panose="020B0604020202020204"/>
              </a:rPr>
              <a:pPr>
                <a:defRPr/>
              </a:pPr>
              <a:t>40</a:t>
            </a:fld>
            <a:endParaRPr lang="en-US" sz="1800" dirty="0">
              <a:solidFill>
                <a:prstClr val="black"/>
              </a:solidFill>
              <a:latin typeface="Arial" panose="020B0604020202020204"/>
            </a:endParaRPr>
          </a:p>
        </p:txBody>
      </p:sp>
    </p:spTree>
    <p:extLst>
      <p:ext uri="{BB962C8B-B14F-4D97-AF65-F5344CB8AC3E}">
        <p14:creationId xmlns:p14="http://schemas.microsoft.com/office/powerpoint/2010/main" val="1558131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9347200" y="6356350"/>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B5985BC6-0E89-4DF8-8BF1-C552FB922990}"/>
              </a:ext>
            </a:extLst>
          </p:cNvPr>
          <p:cNvSpPr txBox="1"/>
          <p:nvPr/>
        </p:nvSpPr>
        <p:spPr>
          <a:xfrm>
            <a:off x="1335089" y="1655763"/>
            <a:ext cx="10629518" cy="3477875"/>
          </a:xfrm>
          <a:prstGeom prst="rect">
            <a:avLst/>
          </a:prstGeom>
          <a:noFill/>
        </p:spPr>
        <p:txBody>
          <a:bodyPr wrap="square" lIns="91440" tIns="45720" rIns="91440" bIns="45720" rtlCol="0" anchor="t">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Delivery Priorities</a:t>
            </a:r>
            <a:endParaRPr lang="en-US" dirty="0">
              <a:latin typeface="Arial" panose="020B0604020202020204" pitchFamily="34" charset="0"/>
              <a:cs typeface="Arial" panose="020B0604020202020204" pitchFamily="34" charset="0"/>
            </a:endParaRPr>
          </a:p>
          <a:p>
            <a:pPr algn="just">
              <a:defRPr/>
            </a:pPr>
            <a:r>
              <a:rPr kumimoji="0"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These are key priorities that the MEC must closely monitor and ensure implementation thereof. These priorities have also been identified as being strategic in that they are meaningful, measurable and movable, and will show significant impact on service delivery in the current political term.</a:t>
            </a:r>
            <a:r>
              <a:rPr lang="en-ZA" sz="2000" dirty="0">
                <a:latin typeface="Arial" panose="020B0604020202020204" pitchFamily="34" charset="0"/>
                <a:cs typeface="Arial" panose="020B0604020202020204" pitchFamily="34" charset="0"/>
              </a:rPr>
              <a:t> </a:t>
            </a:r>
            <a:endParaRPr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445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PMO will work with departments to monitor progress, verify data and support implementation of the outcomes.</a:t>
            </a:r>
            <a:endParaRPr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44500" indent="-285750">
              <a:buFont typeface="Arial" panose="020B0604020202020204" pitchFamily="34" charset="0"/>
              <a:buChar char="•"/>
              <a:defRPr/>
            </a:pPr>
            <a:r>
              <a:rPr kumimoji="0"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Progress against the targets will be reported at routine stocktakes with the Premier’s Stocktake meetings</a:t>
            </a:r>
            <a:endParaRPr lang="en-ZA" sz="2000" dirty="0">
              <a:latin typeface="Arial" panose="020B0604020202020204" pitchFamily="34" charset="0"/>
              <a:cs typeface="Arial" panose="020B0604020202020204" pitchFamily="34" charset="0"/>
            </a:endParaRPr>
          </a:p>
          <a:p>
            <a:pPr marL="444500" indent="-285750">
              <a:buFont typeface="Arial" panose="020B0604020202020204" pitchFamily="34" charset="0"/>
              <a:buChar char="•"/>
              <a:defRPr/>
            </a:pPr>
            <a:r>
              <a:rPr kumimoji="0"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Premier’s Elevated Priorities must be </a:t>
            </a:r>
            <a:r>
              <a:rPr lang="en-ZA" sz="2000" dirty="0">
                <a:latin typeface="Arial" panose="020B0604020202020204" pitchFamily="34" charset="0"/>
                <a:cs typeface="Arial" panose="020B0604020202020204" pitchFamily="34" charset="0"/>
              </a:rPr>
              <a:t>included </a:t>
            </a:r>
            <a:r>
              <a:rPr kumimoji="0"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the APP and funded in the department’s budgets</a:t>
            </a:r>
            <a:endParaRPr lang="en-ZA"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DD3BFB7-D9D2-4CDE-885A-8F7986403C40}"/>
              </a:ext>
            </a:extLst>
          </p:cNvPr>
          <p:cNvSpPr>
            <a:spLocks noGrp="1"/>
          </p:cNvSpPr>
          <p:nvPr>
            <p:ph type="title"/>
          </p:nvPr>
        </p:nvSpPr>
        <p:spPr>
          <a:xfrm>
            <a:off x="1310507" y="1112019"/>
            <a:ext cx="10585450" cy="414337"/>
          </a:xfrm>
        </p:spPr>
        <p:txBody>
          <a:bodyPr/>
          <a:lstStyle/>
          <a:p>
            <a:pPr algn="ctr"/>
            <a:r>
              <a:rPr lang="en-ZA" dirty="0">
                <a:latin typeface="Arial" panose="020B0604020202020204" pitchFamily="34" charset="0"/>
                <a:cs typeface="Arial" panose="020B0604020202020204" pitchFamily="34" charset="0"/>
              </a:rPr>
              <a:t>DELIVERY AGREEMENT STRUCTURE</a:t>
            </a:r>
          </a:p>
        </p:txBody>
      </p:sp>
      <p:graphicFrame>
        <p:nvGraphicFramePr>
          <p:cNvPr id="3" name="Table 2">
            <a:extLst>
              <a:ext uri="{FF2B5EF4-FFF2-40B4-BE49-F238E27FC236}">
                <a16:creationId xmlns:a16="http://schemas.microsoft.com/office/drawing/2014/main" id="{434E0314-FC4E-42C1-A0EE-F964DC9D1B13}"/>
              </a:ext>
            </a:extLst>
          </p:cNvPr>
          <p:cNvGraphicFramePr>
            <a:graphicFrameLocks noGrp="1"/>
          </p:cNvGraphicFramePr>
          <p:nvPr/>
        </p:nvGraphicFramePr>
        <p:xfrm>
          <a:off x="1335089" y="5197979"/>
          <a:ext cx="10629519" cy="1321297"/>
        </p:xfrm>
        <a:graphic>
          <a:graphicData uri="http://schemas.openxmlformats.org/drawingml/2006/table">
            <a:tbl>
              <a:tblPr firstRow="1" firstCol="1" bandRow="1">
                <a:tableStyleId>{5C22544A-7EE6-4342-B048-85BDC9FD1C3A}</a:tableStyleId>
              </a:tblPr>
              <a:tblGrid>
                <a:gridCol w="1856431">
                  <a:extLst>
                    <a:ext uri="{9D8B030D-6E8A-4147-A177-3AD203B41FA5}">
                      <a16:colId xmlns:a16="http://schemas.microsoft.com/office/drawing/2014/main" val="1027805588"/>
                    </a:ext>
                  </a:extLst>
                </a:gridCol>
                <a:gridCol w="1921208">
                  <a:extLst>
                    <a:ext uri="{9D8B030D-6E8A-4147-A177-3AD203B41FA5}">
                      <a16:colId xmlns:a16="http://schemas.microsoft.com/office/drawing/2014/main" val="2090785230"/>
                    </a:ext>
                  </a:extLst>
                </a:gridCol>
                <a:gridCol w="1712970">
                  <a:extLst>
                    <a:ext uri="{9D8B030D-6E8A-4147-A177-3AD203B41FA5}">
                      <a16:colId xmlns:a16="http://schemas.microsoft.com/office/drawing/2014/main" val="1506672539"/>
                    </a:ext>
                  </a:extLst>
                </a:gridCol>
                <a:gridCol w="1712970">
                  <a:extLst>
                    <a:ext uri="{9D8B030D-6E8A-4147-A177-3AD203B41FA5}">
                      <a16:colId xmlns:a16="http://schemas.microsoft.com/office/drawing/2014/main" val="1498011537"/>
                    </a:ext>
                  </a:extLst>
                </a:gridCol>
                <a:gridCol w="1712970">
                  <a:extLst>
                    <a:ext uri="{9D8B030D-6E8A-4147-A177-3AD203B41FA5}">
                      <a16:colId xmlns:a16="http://schemas.microsoft.com/office/drawing/2014/main" val="2882462234"/>
                    </a:ext>
                  </a:extLst>
                </a:gridCol>
                <a:gridCol w="1712970">
                  <a:extLst>
                    <a:ext uri="{9D8B030D-6E8A-4147-A177-3AD203B41FA5}">
                      <a16:colId xmlns:a16="http://schemas.microsoft.com/office/drawing/2014/main" val="4103718684"/>
                    </a:ext>
                  </a:extLst>
                </a:gridCol>
              </a:tblGrid>
              <a:tr h="199464">
                <a:tc>
                  <a:txBody>
                    <a:bodyPr/>
                    <a:lstStyle/>
                    <a:p>
                      <a:pPr algn="ctr">
                        <a:lnSpc>
                          <a:spcPct val="107000"/>
                        </a:lnSpc>
                        <a:spcAft>
                          <a:spcPts val="800"/>
                        </a:spcAft>
                      </a:pPr>
                      <a:r>
                        <a:rPr lang="en-US" sz="1400" dirty="0">
                          <a:solidFill>
                            <a:schemeClr val="bg1"/>
                          </a:solidFill>
                          <a:effectLst/>
                          <a:latin typeface="Arial"/>
                        </a:rPr>
                        <a:t>Intervention</a:t>
                      </a:r>
                      <a:endParaRPr lang="en-ZA" sz="1400" dirty="0">
                        <a:solidFill>
                          <a:schemeClr val="bg1"/>
                        </a:solidFill>
                        <a:effectLst/>
                        <a:latin typeface="Arial"/>
                        <a:ea typeface="Calibri" panose="020F0502020204030204" pitchFamily="34" charset="0"/>
                        <a:cs typeface="Times New Roman"/>
                      </a:endParaRPr>
                    </a:p>
                  </a:txBody>
                  <a:tcPr marL="38990" marR="38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en-US" sz="1400" dirty="0">
                          <a:solidFill>
                            <a:schemeClr val="bg1"/>
                          </a:solidFill>
                          <a:effectLst/>
                          <a:latin typeface="Arial"/>
                        </a:rPr>
                        <a:t>Indicator</a:t>
                      </a:r>
                      <a:endParaRPr lang="en-ZA" sz="1400" dirty="0">
                        <a:solidFill>
                          <a:schemeClr val="bg1"/>
                        </a:solidFill>
                        <a:effectLst/>
                        <a:latin typeface="Arial"/>
                        <a:ea typeface="Calibri" panose="020F0502020204030204" pitchFamily="34" charset="0"/>
                        <a:cs typeface="Times New Roman"/>
                      </a:endParaRPr>
                    </a:p>
                  </a:txBody>
                  <a:tcPr marL="38990" marR="38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en-US" sz="1400" dirty="0">
                          <a:solidFill>
                            <a:schemeClr val="bg1"/>
                          </a:solidFill>
                          <a:effectLst/>
                          <a:latin typeface="Arial"/>
                        </a:rPr>
                        <a:t>100-day target</a:t>
                      </a:r>
                    </a:p>
                    <a:p>
                      <a:pPr algn="ctr">
                        <a:lnSpc>
                          <a:spcPct val="107000"/>
                        </a:lnSpc>
                        <a:spcAft>
                          <a:spcPts val="800"/>
                        </a:spcAft>
                      </a:pPr>
                      <a:r>
                        <a:rPr lang="en-US" sz="1400" dirty="0">
                          <a:solidFill>
                            <a:schemeClr val="bg1"/>
                          </a:solidFill>
                          <a:effectLst/>
                          <a:latin typeface="Arial"/>
                        </a:rPr>
                        <a:t>Q3 2022/3 (15 January 2023)</a:t>
                      </a:r>
                      <a:endParaRPr lang="en-ZA" sz="1400" dirty="0">
                        <a:solidFill>
                          <a:schemeClr val="bg1"/>
                        </a:solidFill>
                        <a:effectLst/>
                        <a:latin typeface="Arial"/>
                        <a:ea typeface="Calibri" panose="020F0502020204030204" pitchFamily="34" charset="0"/>
                        <a:cs typeface="Times New Roman"/>
                      </a:endParaRPr>
                    </a:p>
                  </a:txBody>
                  <a:tcPr marL="38990" marR="38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en-US" sz="1400" dirty="0">
                          <a:solidFill>
                            <a:schemeClr val="bg1"/>
                          </a:solidFill>
                          <a:effectLst/>
                          <a:latin typeface="Arial"/>
                        </a:rPr>
                        <a:t>6-month Target </a:t>
                      </a:r>
                    </a:p>
                    <a:p>
                      <a:pPr algn="ctr">
                        <a:lnSpc>
                          <a:spcPct val="107000"/>
                        </a:lnSpc>
                        <a:spcAft>
                          <a:spcPts val="800"/>
                        </a:spcAft>
                      </a:pPr>
                      <a:r>
                        <a:rPr lang="en-US" sz="1400" dirty="0">
                          <a:solidFill>
                            <a:schemeClr val="bg1"/>
                          </a:solidFill>
                          <a:effectLst/>
                          <a:latin typeface="Arial"/>
                        </a:rPr>
                        <a:t>Q4 of 2022/3 (March 2023)</a:t>
                      </a:r>
                      <a:endParaRPr lang="en-ZA" sz="1400" dirty="0">
                        <a:solidFill>
                          <a:schemeClr val="bg1"/>
                        </a:solidFill>
                        <a:effectLst/>
                        <a:latin typeface="Arial"/>
                        <a:ea typeface="Calibri" panose="020F0502020204030204" pitchFamily="34" charset="0"/>
                        <a:cs typeface="Times New Roman"/>
                      </a:endParaRPr>
                    </a:p>
                  </a:txBody>
                  <a:tcPr marL="38990" marR="38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en-US" sz="1400" dirty="0">
                          <a:solidFill>
                            <a:schemeClr val="bg1"/>
                          </a:solidFill>
                          <a:effectLst/>
                          <a:latin typeface="Arial"/>
                        </a:rPr>
                        <a:t>12-month Target </a:t>
                      </a:r>
                    </a:p>
                    <a:p>
                      <a:pPr algn="ctr">
                        <a:lnSpc>
                          <a:spcPct val="107000"/>
                        </a:lnSpc>
                        <a:spcAft>
                          <a:spcPts val="800"/>
                        </a:spcAft>
                      </a:pPr>
                      <a:r>
                        <a:rPr lang="en-US" sz="1400" dirty="0">
                          <a:solidFill>
                            <a:schemeClr val="bg1"/>
                          </a:solidFill>
                          <a:effectLst/>
                          <a:latin typeface="Arial"/>
                          <a:ea typeface="Calibri" panose="020F0502020204030204" pitchFamily="34" charset="0"/>
                          <a:cs typeface="Times New Roman"/>
                        </a:rPr>
                        <a:t>Q2 of 2023/4 (Oct 2023)</a:t>
                      </a:r>
                      <a:endParaRPr lang="en-ZA" sz="1400" dirty="0">
                        <a:solidFill>
                          <a:schemeClr val="bg1"/>
                        </a:solidFill>
                        <a:effectLst/>
                        <a:latin typeface="Arial"/>
                        <a:ea typeface="Calibri" panose="020F0502020204030204" pitchFamily="34" charset="0"/>
                        <a:cs typeface="Times New Roman"/>
                      </a:endParaRPr>
                    </a:p>
                  </a:txBody>
                  <a:tcPr marL="38990" marR="38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en-US" sz="1400" dirty="0">
                          <a:solidFill>
                            <a:schemeClr val="bg1"/>
                          </a:solidFill>
                          <a:effectLst/>
                          <a:latin typeface="Arial"/>
                        </a:rPr>
                        <a:t>Cumulative end of term target (March 2024)</a:t>
                      </a:r>
                      <a:endParaRPr lang="en-ZA" sz="1400" dirty="0">
                        <a:solidFill>
                          <a:schemeClr val="bg1"/>
                        </a:solidFill>
                        <a:effectLst/>
                        <a:latin typeface="Arial"/>
                        <a:ea typeface="Calibri" panose="020F0502020204030204" pitchFamily="34" charset="0"/>
                        <a:cs typeface="Times New Roman"/>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2282000216"/>
                  </a:ext>
                </a:extLst>
              </a:tr>
              <a:tr h="551423">
                <a:tc>
                  <a:txBody>
                    <a:bodyPr/>
                    <a:lstStyle/>
                    <a:p>
                      <a:pPr>
                        <a:lnSpc>
                          <a:spcPct val="107000"/>
                        </a:lnSpc>
                        <a:spcAft>
                          <a:spcPts val="800"/>
                        </a:spcAft>
                      </a:pP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90" marR="38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322257"/>
                  </a:ext>
                </a:extLst>
              </a:tr>
            </a:tbl>
          </a:graphicData>
        </a:graphic>
      </p:graphicFrame>
      <p:sp>
        <p:nvSpPr>
          <p:cNvPr id="6" name="TextBox 5">
            <a:extLst>
              <a:ext uri="{FF2B5EF4-FFF2-40B4-BE49-F238E27FC236}">
                <a16:creationId xmlns:a16="http://schemas.microsoft.com/office/drawing/2014/main" id="{332FAC70-012D-49C3-8935-39F6F81C748E}"/>
              </a:ext>
            </a:extLst>
          </p:cNvPr>
          <p:cNvSpPr txBox="1"/>
          <p:nvPr/>
        </p:nvSpPr>
        <p:spPr>
          <a:xfrm>
            <a:off x="8421189" y="6538912"/>
            <a:ext cx="3499349" cy="276999"/>
          </a:xfrm>
          <a:prstGeom prst="rect">
            <a:avLst/>
          </a:prstGeom>
          <a:noFill/>
        </p:spPr>
        <p:txBody>
          <a:bodyPr wrap="square" rtlCol="0">
            <a:spAutoFit/>
          </a:bodyPr>
          <a:lstStyle/>
          <a:p>
            <a:r>
              <a:rPr lang="en-US" sz="1200" i="1" dirty="0"/>
              <a:t>Delivery agreement indicators and target matrix</a:t>
            </a:r>
            <a:endParaRPr lang="en-ZA" sz="1200" i="1" dirty="0"/>
          </a:p>
        </p:txBody>
      </p:sp>
    </p:spTree>
    <p:extLst>
      <p:ext uri="{BB962C8B-B14F-4D97-AF65-F5344CB8AC3E}">
        <p14:creationId xmlns:p14="http://schemas.microsoft.com/office/powerpoint/2010/main" val="225485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B1411-E648-CD41-BC57-2C0228ED6AF8}"/>
              </a:ext>
            </a:extLst>
          </p:cNvPr>
          <p:cNvSpPr>
            <a:spLocks noGrp="1"/>
          </p:cNvSpPr>
          <p:nvPr>
            <p:ph type="sldNum" sz="quarter" idx="4294967295"/>
          </p:nvPr>
        </p:nvSpPr>
        <p:spPr>
          <a:xfrm>
            <a:off x="9347200" y="6356350"/>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4DD3BFB7-D9D2-4CDE-885A-8F7986403C40}"/>
              </a:ext>
            </a:extLst>
          </p:cNvPr>
          <p:cNvSpPr>
            <a:spLocks noGrp="1"/>
          </p:cNvSpPr>
          <p:nvPr>
            <p:ph type="title"/>
          </p:nvPr>
        </p:nvSpPr>
        <p:spPr>
          <a:xfrm>
            <a:off x="1318701" y="1112019"/>
            <a:ext cx="10585450" cy="414337"/>
          </a:xfrm>
        </p:spPr>
        <p:txBody>
          <a:bodyPr/>
          <a:lstStyle/>
          <a:p>
            <a:pPr algn="ctr"/>
            <a:r>
              <a:rPr lang="en-ZA" dirty="0">
                <a:cs typeface="Arial" panose="020B0604020202020204" pitchFamily="34" charset="0"/>
              </a:rPr>
              <a:t>TRANSVERSAL TARGETS</a:t>
            </a:r>
          </a:p>
        </p:txBody>
      </p:sp>
      <p:sp>
        <p:nvSpPr>
          <p:cNvPr id="6" name="TextBox 5">
            <a:extLst>
              <a:ext uri="{FF2B5EF4-FFF2-40B4-BE49-F238E27FC236}">
                <a16:creationId xmlns:a16="http://schemas.microsoft.com/office/drawing/2014/main" id="{61069271-5275-42BC-9EF6-3398D1FFE126}"/>
              </a:ext>
            </a:extLst>
          </p:cNvPr>
          <p:cNvSpPr txBox="1"/>
          <p:nvPr/>
        </p:nvSpPr>
        <p:spPr>
          <a:xfrm>
            <a:off x="1335088" y="1543933"/>
            <a:ext cx="10651552" cy="2092881"/>
          </a:xfrm>
          <a:prstGeom prst="rect">
            <a:avLst/>
          </a:prstGeom>
          <a:noFill/>
        </p:spPr>
        <p:txBody>
          <a:bodyPr wrap="square" lIns="91440" tIns="45720" rIns="91440" bIns="45720" rtlCol="0" anchor="t">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ZA" sz="2000" b="1" i="0" u="none" strike="noStrike" kern="1200" cap="none" spc="0" normalizeH="0" baseline="0" noProof="0" dirty="0">
                <a:ln>
                  <a:noFill/>
                </a:ln>
                <a:effectLst/>
                <a:uLnTx/>
                <a:uFillTx/>
                <a:latin typeface="Arial" panose="020B0604020202020204"/>
                <a:ea typeface="+mn-ea"/>
                <a:cs typeface="+mn-cs"/>
              </a:rPr>
              <a:t>Cross Cutting Responsibilities</a:t>
            </a:r>
            <a:endParaRPr lang="en-ZA" sz="2000" b="1" i="0" u="none" strike="noStrike" kern="1200" cap="none" spc="0" normalizeH="0" baseline="0" noProof="0" dirty="0">
              <a:ln>
                <a:noFill/>
              </a:ln>
              <a:effectLst/>
              <a:uLnTx/>
              <a:uFillTx/>
              <a:latin typeface="Arial" panose="020B0604020202020204"/>
              <a:cs typeface="Arial"/>
            </a:endParaRPr>
          </a:p>
          <a:p>
            <a:pPr marL="285750" indent="-285750" algn="just">
              <a:spcBef>
                <a:spcPts val="600"/>
              </a:spcBef>
              <a:buFont typeface="Arial" panose="020B0604020202020204" pitchFamily="34" charset="0"/>
              <a:buChar char="•"/>
              <a:defRPr/>
            </a:pPr>
            <a:r>
              <a:rPr kumimoji="0" lang="en-ZA" sz="2000" b="0" i="0" u="none" strike="noStrike" kern="1200" cap="none" spc="0" normalizeH="0" baseline="0" noProof="0" dirty="0">
                <a:ln>
                  <a:noFill/>
                </a:ln>
                <a:effectLst/>
                <a:uLnTx/>
                <a:uFillTx/>
                <a:latin typeface="Arial" panose="020B0604020202020204"/>
                <a:ea typeface="+mn-ea"/>
                <a:cs typeface="+mn-cs"/>
              </a:rPr>
              <a:t>In addition to the above departmental specific targets, all MECs further commit to contribute to achieving the following cross cutting targets.</a:t>
            </a:r>
            <a:r>
              <a:rPr lang="en-ZA" sz="2000" dirty="0">
                <a:latin typeface="Arial" panose="020B0604020202020204"/>
              </a:rPr>
              <a:t> </a:t>
            </a:r>
            <a:endParaRPr lang="en-ZA" sz="2000" b="0" i="0" u="none" strike="noStrike" kern="1200" cap="none" spc="0" normalizeH="0" baseline="0" noProof="0" dirty="0">
              <a:ln>
                <a:noFill/>
              </a:ln>
              <a:effectLst/>
              <a:uLnTx/>
              <a:uFillTx/>
              <a:latin typeface="Arial" panose="020B0604020202020204"/>
              <a:cs typeface="Arial"/>
            </a:endParaRPr>
          </a:p>
          <a:p>
            <a:pPr marL="285750" indent="-285750" algn="just">
              <a:spcBef>
                <a:spcPts val="600"/>
              </a:spcBef>
              <a:buFont typeface="Arial" panose="020B0604020202020204" pitchFamily="34" charset="0"/>
              <a:buChar char="•"/>
              <a:defRPr/>
            </a:pPr>
            <a:r>
              <a:rPr kumimoji="0" lang="en-ZA" sz="2000" b="0" i="0" u="none" strike="noStrike" kern="1200" cap="none" spc="0" normalizeH="0" baseline="0" noProof="0" dirty="0">
                <a:ln>
                  <a:noFill/>
                </a:ln>
                <a:effectLst/>
                <a:uLnTx/>
                <a:uFillTx/>
                <a:latin typeface="Arial" panose="020B0604020202020204"/>
                <a:ea typeface="+mn-ea"/>
                <a:cs typeface="+mn-cs"/>
              </a:rPr>
              <a:t>These targets will be monitored by the relevant transversal (CoG) departments and reported quarterly to the Office of the Premier’s Performance Monitoring and Evaluations unit; and the Provincial Legislature</a:t>
            </a:r>
            <a:r>
              <a:rPr lang="en-ZA" sz="2000" dirty="0">
                <a:latin typeface="Arial" panose="020B0604020202020204"/>
              </a:rPr>
              <a:t> </a:t>
            </a:r>
            <a:endParaRPr lang="en-ZA" sz="2000" b="0" i="0" u="none" strike="noStrike" kern="1200" cap="none" spc="0" normalizeH="0" baseline="0" noProof="0" dirty="0">
              <a:ln>
                <a:noFill/>
              </a:ln>
              <a:effectLst/>
              <a:uLnTx/>
              <a:uFillTx/>
              <a:latin typeface="Arial" panose="020B0604020202020204"/>
              <a:cs typeface="Arial"/>
            </a:endParaRPr>
          </a:p>
        </p:txBody>
      </p:sp>
      <p:graphicFrame>
        <p:nvGraphicFramePr>
          <p:cNvPr id="7" name="Table 6">
            <a:extLst>
              <a:ext uri="{FF2B5EF4-FFF2-40B4-BE49-F238E27FC236}">
                <a16:creationId xmlns:a16="http://schemas.microsoft.com/office/drawing/2014/main" id="{A8511705-527C-4903-9E6F-E2D5C6DD027B}"/>
              </a:ext>
            </a:extLst>
          </p:cNvPr>
          <p:cNvGraphicFramePr>
            <a:graphicFrameLocks noGrp="1"/>
          </p:cNvGraphicFramePr>
          <p:nvPr/>
        </p:nvGraphicFramePr>
        <p:xfrm>
          <a:off x="1335018" y="3692902"/>
          <a:ext cx="10531092" cy="2653546"/>
        </p:xfrm>
        <a:graphic>
          <a:graphicData uri="http://schemas.openxmlformats.org/drawingml/2006/table">
            <a:tbl>
              <a:tblPr firstRow="1" firstCol="1" bandRow="1">
                <a:tableStyleId>{5C22544A-7EE6-4342-B048-85BDC9FD1C3A}</a:tableStyleId>
              </a:tblPr>
              <a:tblGrid>
                <a:gridCol w="2535908">
                  <a:extLst>
                    <a:ext uri="{9D8B030D-6E8A-4147-A177-3AD203B41FA5}">
                      <a16:colId xmlns:a16="http://schemas.microsoft.com/office/drawing/2014/main" val="4194073019"/>
                    </a:ext>
                  </a:extLst>
                </a:gridCol>
                <a:gridCol w="6035630">
                  <a:extLst>
                    <a:ext uri="{9D8B030D-6E8A-4147-A177-3AD203B41FA5}">
                      <a16:colId xmlns:a16="http://schemas.microsoft.com/office/drawing/2014/main" val="1055356651"/>
                    </a:ext>
                  </a:extLst>
                </a:gridCol>
                <a:gridCol w="1959554">
                  <a:extLst>
                    <a:ext uri="{9D8B030D-6E8A-4147-A177-3AD203B41FA5}">
                      <a16:colId xmlns:a16="http://schemas.microsoft.com/office/drawing/2014/main" val="4210365241"/>
                    </a:ext>
                  </a:extLst>
                </a:gridCol>
              </a:tblGrid>
              <a:tr h="506708">
                <a:tc>
                  <a:txBody>
                    <a:bodyPr/>
                    <a:lstStyle/>
                    <a:p>
                      <a:pPr>
                        <a:lnSpc>
                          <a:spcPct val="100000"/>
                        </a:lnSpc>
                        <a:spcBef>
                          <a:spcPts val="600"/>
                        </a:spcBef>
                        <a:spcAft>
                          <a:spcPts val="0"/>
                        </a:spcAft>
                      </a:pPr>
                      <a:r>
                        <a:rPr lang="en-ZA" sz="1600" dirty="0">
                          <a:effectLst/>
                        </a:rPr>
                        <a:t>Category</a:t>
                      </a:r>
                      <a:endParaRPr lang="en-ZA" sz="1600" dirty="0">
                        <a:effectLst/>
                        <a:latin typeface="Calibri"/>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rPr>
                        <a:t>Indicator</a:t>
                      </a:r>
                      <a:endParaRPr lang="en-ZA" sz="1600" dirty="0">
                        <a:effectLst/>
                        <a:latin typeface="Calibri"/>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rPr>
                        <a:t>Annual Target</a:t>
                      </a:r>
                      <a:endParaRPr lang="en-ZA" sz="160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3406702556"/>
                  </a:ext>
                </a:extLst>
              </a:tr>
              <a:tr h="386698">
                <a:tc rowSpan="4">
                  <a:txBody>
                    <a:bodyPr/>
                    <a:lstStyle/>
                    <a:p>
                      <a:pPr>
                        <a:lnSpc>
                          <a:spcPct val="100000"/>
                        </a:lnSpc>
                        <a:spcBef>
                          <a:spcPts val="600"/>
                        </a:spcBef>
                        <a:spcAft>
                          <a:spcPts val="0"/>
                        </a:spcAft>
                      </a:pPr>
                      <a:r>
                        <a:rPr lang="en-ZA" sz="1600" dirty="0">
                          <a:effectLst/>
                          <a:latin typeface="Arial"/>
                        </a:rPr>
                        <a:t>Preferential Procurement </a:t>
                      </a:r>
                      <a:endParaRPr lang="en-ZA" sz="1600" dirty="0">
                        <a:effectLst/>
                        <a:latin typeface="Arial"/>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rPr>
                        <a:t>Percentage spend on women-owned businesses</a:t>
                      </a:r>
                      <a:endParaRPr lang="en-ZA" sz="1600" dirty="0">
                        <a:effectLst/>
                        <a:latin typeface="Calibri"/>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rPr>
                        <a:t>40%</a:t>
                      </a:r>
                      <a:endParaRPr lang="en-ZA" sz="160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130489735"/>
                  </a:ext>
                </a:extLst>
              </a:tr>
              <a:tr h="386698">
                <a:tc vMerge="1">
                  <a:txBody>
                    <a:bodyPr/>
                    <a:lstStyle/>
                    <a:p>
                      <a:endParaRPr lang="en-ZA"/>
                    </a:p>
                  </a:txBody>
                  <a:tcPr/>
                </a:tc>
                <a:tc>
                  <a:txBody>
                    <a:bodyPr/>
                    <a:lstStyle/>
                    <a:p>
                      <a:pPr>
                        <a:lnSpc>
                          <a:spcPct val="100000"/>
                        </a:lnSpc>
                        <a:spcBef>
                          <a:spcPts val="600"/>
                        </a:spcBef>
                        <a:spcAft>
                          <a:spcPts val="0"/>
                        </a:spcAft>
                      </a:pPr>
                      <a:r>
                        <a:rPr lang="en-ZA" sz="1600" dirty="0">
                          <a:effectLst/>
                          <a:latin typeface="Arial"/>
                        </a:rPr>
                        <a:t>Percentage spend on PWD-owned businesses</a:t>
                      </a:r>
                      <a:endParaRPr lang="en-ZA" sz="1600" dirty="0">
                        <a:effectLst/>
                        <a:latin typeface="Arial"/>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latin typeface="Arial"/>
                        </a:rPr>
                        <a:t>7%</a:t>
                      </a:r>
                      <a:endParaRPr lang="en-ZA" sz="1600" dirty="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824546249"/>
                  </a:ext>
                </a:extLst>
              </a:tr>
              <a:tr h="360029">
                <a:tc vMerge="1">
                  <a:txBody>
                    <a:bodyPr/>
                    <a:lstStyle/>
                    <a:p>
                      <a:endParaRPr lang="en-ZA"/>
                    </a:p>
                  </a:txBody>
                  <a:tcPr/>
                </a:tc>
                <a:tc>
                  <a:txBody>
                    <a:bodyPr/>
                    <a:lstStyle/>
                    <a:p>
                      <a:pPr>
                        <a:lnSpc>
                          <a:spcPct val="100000"/>
                        </a:lnSpc>
                        <a:spcBef>
                          <a:spcPts val="600"/>
                        </a:spcBef>
                        <a:spcAft>
                          <a:spcPts val="0"/>
                        </a:spcAft>
                      </a:pPr>
                      <a:r>
                        <a:rPr lang="en-ZA" sz="1600" dirty="0">
                          <a:effectLst/>
                          <a:latin typeface="Arial"/>
                        </a:rPr>
                        <a:t>Percentage spend on Township businesses</a:t>
                      </a:r>
                      <a:endParaRPr lang="en-ZA" sz="1600" dirty="0">
                        <a:effectLst/>
                        <a:latin typeface="Arial"/>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latin typeface="Arial"/>
                        </a:rPr>
                        <a:t>30%</a:t>
                      </a:r>
                      <a:endParaRPr lang="en-ZA" sz="1600" dirty="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1271100581"/>
                  </a:ext>
                </a:extLst>
              </a:tr>
              <a:tr h="373363">
                <a:tc vMerge="1">
                  <a:txBody>
                    <a:bodyPr/>
                    <a:lstStyle/>
                    <a:p>
                      <a:pPr>
                        <a:lnSpc>
                          <a:spcPct val="100000"/>
                        </a:lnSpc>
                        <a:spcBef>
                          <a:spcPts val="600"/>
                        </a:spcBef>
                        <a:spcAft>
                          <a:spcPts val="0"/>
                        </a:spcAft>
                      </a:pPr>
                      <a:endParaRPr lang="en-ZA" sz="1600">
                        <a:effectLst/>
                        <a:latin typeface="Calibri"/>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kern="1200" dirty="0">
                          <a:solidFill>
                            <a:schemeClr val="dk1"/>
                          </a:solidFill>
                          <a:effectLst/>
                          <a:latin typeface="Arial"/>
                          <a:ea typeface="+mn-ea"/>
                          <a:cs typeface="+mn-cs"/>
                        </a:rPr>
                        <a:t>Percentage</a:t>
                      </a:r>
                      <a:r>
                        <a:rPr lang="en-ZA" sz="1600" dirty="0">
                          <a:effectLst/>
                          <a:latin typeface="Arial"/>
                          <a:ea typeface="Calibri" panose="020F0502020204030204" pitchFamily="34" charset="0"/>
                          <a:cs typeface="Times New Roman"/>
                        </a:rPr>
                        <a:t> </a:t>
                      </a:r>
                      <a:r>
                        <a:rPr lang="en-ZA" sz="1600" kern="1200" dirty="0">
                          <a:solidFill>
                            <a:schemeClr val="dk1"/>
                          </a:solidFill>
                          <a:effectLst/>
                          <a:latin typeface="Arial"/>
                          <a:ea typeface="+mn-ea"/>
                          <a:cs typeface="+mn-cs"/>
                        </a:rPr>
                        <a:t>spend on Youth businesses</a:t>
                      </a:r>
                    </a:p>
                  </a:txBody>
                  <a:tcPr marL="68580" marR="68580" marT="0" marB="0"/>
                </a:tc>
                <a:tc>
                  <a:txBody>
                    <a:bodyPr/>
                    <a:lstStyle/>
                    <a:p>
                      <a:pPr>
                        <a:lnSpc>
                          <a:spcPct val="100000"/>
                        </a:lnSpc>
                        <a:spcBef>
                          <a:spcPts val="600"/>
                        </a:spcBef>
                        <a:spcAft>
                          <a:spcPts val="0"/>
                        </a:spcAft>
                      </a:pPr>
                      <a:r>
                        <a:rPr lang="en-US" sz="1600" dirty="0">
                          <a:effectLst/>
                          <a:latin typeface="Arial"/>
                          <a:ea typeface="Calibri" panose="020F0502020204030204" pitchFamily="34" charset="0"/>
                          <a:cs typeface="Times New Roman"/>
                        </a:rPr>
                        <a:t>30%</a:t>
                      </a:r>
                      <a:endParaRPr lang="en-ZA" sz="1600" dirty="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2070058274"/>
                  </a:ext>
                </a:extLst>
              </a:tr>
              <a:tr h="320025">
                <a:tc rowSpan="2">
                  <a:txBody>
                    <a:bodyPr/>
                    <a:lstStyle/>
                    <a:p>
                      <a:pPr>
                        <a:lnSpc>
                          <a:spcPct val="100000"/>
                        </a:lnSpc>
                        <a:spcBef>
                          <a:spcPts val="600"/>
                        </a:spcBef>
                        <a:spcAft>
                          <a:spcPts val="0"/>
                        </a:spcAft>
                      </a:pPr>
                      <a:r>
                        <a:rPr lang="en-ZA" sz="1600" dirty="0">
                          <a:effectLst/>
                          <a:latin typeface="Arial"/>
                        </a:rPr>
                        <a:t>Financial Management</a:t>
                      </a:r>
                      <a:endParaRPr lang="en-ZA" sz="1600" dirty="0">
                        <a:effectLst/>
                        <a:latin typeface="Arial"/>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latin typeface="Arial"/>
                        </a:rPr>
                        <a:t>Lifestyle Audits on SCM Officials</a:t>
                      </a:r>
                      <a:endParaRPr lang="en-ZA" sz="1600" dirty="0">
                        <a:effectLst/>
                        <a:latin typeface="Arial"/>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latin typeface="Arial"/>
                        </a:rPr>
                        <a:t>100%</a:t>
                      </a:r>
                      <a:endParaRPr lang="en-ZA" sz="1600" dirty="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2044719091"/>
                  </a:ext>
                </a:extLst>
              </a:tr>
              <a:tr h="320025">
                <a:tc vMerge="1">
                  <a:txBody>
                    <a:bodyPr/>
                    <a:lstStyle/>
                    <a:p>
                      <a:endParaRPr lang="en-ZA"/>
                    </a:p>
                  </a:txBody>
                  <a:tcPr/>
                </a:tc>
                <a:tc>
                  <a:txBody>
                    <a:bodyPr/>
                    <a:lstStyle/>
                    <a:p>
                      <a:pPr>
                        <a:lnSpc>
                          <a:spcPct val="100000"/>
                        </a:lnSpc>
                        <a:spcBef>
                          <a:spcPts val="600"/>
                        </a:spcBef>
                        <a:spcAft>
                          <a:spcPts val="0"/>
                        </a:spcAft>
                      </a:pPr>
                      <a:r>
                        <a:rPr lang="en-ZA" sz="1600" dirty="0">
                          <a:effectLst/>
                          <a:latin typeface="Arial"/>
                        </a:rPr>
                        <a:t>Payment of Suppliers</a:t>
                      </a:r>
                      <a:endParaRPr lang="en-ZA" sz="1600" dirty="0">
                        <a:effectLst/>
                        <a:latin typeface="Arial"/>
                        <a:ea typeface="Calibri" panose="020F0502020204030204" pitchFamily="34" charset="0"/>
                        <a:cs typeface="Times New Roman"/>
                      </a:endParaRPr>
                    </a:p>
                  </a:txBody>
                  <a:tcPr marL="68580" marR="68580" marT="0" marB="0"/>
                </a:tc>
                <a:tc>
                  <a:txBody>
                    <a:bodyPr/>
                    <a:lstStyle/>
                    <a:p>
                      <a:pPr>
                        <a:lnSpc>
                          <a:spcPct val="100000"/>
                        </a:lnSpc>
                        <a:spcBef>
                          <a:spcPts val="600"/>
                        </a:spcBef>
                        <a:spcAft>
                          <a:spcPts val="0"/>
                        </a:spcAft>
                      </a:pPr>
                      <a:r>
                        <a:rPr lang="en-ZA" sz="1600" dirty="0">
                          <a:effectLst/>
                          <a:latin typeface="Arial"/>
                        </a:rPr>
                        <a:t>15 or 30 days</a:t>
                      </a:r>
                      <a:endParaRPr lang="en-ZA" sz="1600" dirty="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587851353"/>
                  </a:ext>
                </a:extLst>
              </a:tr>
            </a:tbl>
          </a:graphicData>
        </a:graphic>
      </p:graphicFrame>
    </p:spTree>
    <p:extLst>
      <p:ext uri="{BB962C8B-B14F-4D97-AF65-F5344CB8AC3E}">
        <p14:creationId xmlns:p14="http://schemas.microsoft.com/office/powerpoint/2010/main" val="669862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AE8-F001-88F7-A03E-F183E9EEF2E5}"/>
              </a:ext>
            </a:extLst>
          </p:cNvPr>
          <p:cNvSpPr txBox="1"/>
          <p:nvPr/>
        </p:nvSpPr>
        <p:spPr>
          <a:xfrm>
            <a:off x="1055915" y="2224092"/>
            <a:ext cx="9906000" cy="2062103"/>
          </a:xfrm>
          <a:prstGeom prst="rect">
            <a:avLst/>
          </a:prstGeom>
          <a:noFill/>
        </p:spPr>
        <p:txBody>
          <a:bodyPr wrap="square">
            <a:spAutoFit/>
          </a:bodyPr>
          <a:lstStyle/>
          <a:p>
            <a:pPr algn="ctr"/>
            <a:r>
              <a:rPr lang="en-US" sz="3200" b="1" dirty="0">
                <a:solidFill>
                  <a:srgbClr val="FFFF00"/>
                </a:solidFill>
                <a:latin typeface="+mj-lt"/>
              </a:rPr>
              <a:t>YOUTH EMPLOYMENT-RELATED ELEVATED GGT PRIORITIES AND TARGETS IN DELIVERY AGREEMENTS BETWEEN PREMIER &amp; MECs</a:t>
            </a:r>
            <a:endParaRPr lang="en-US" sz="3200" b="1" dirty="0">
              <a:solidFill>
                <a:srgbClr val="FFFF00"/>
              </a:solidFill>
              <a:latin typeface="+mj-lt"/>
              <a:cs typeface="Arial" panose="020B0604020202020204" pitchFamily="34" charset="0"/>
            </a:endParaRPr>
          </a:p>
          <a:p>
            <a:pPr marL="0" indent="0" algn="ctr">
              <a:buNone/>
            </a:pPr>
            <a:r>
              <a:rPr lang="en-US" sz="3200" b="1"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71659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COMMUNITY SAFETY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4495800"/>
        </p:xfrm>
        <a:graphic>
          <a:graphicData uri="http://schemas.openxmlformats.org/drawingml/2006/table">
            <a:tbl>
              <a:tblPr firstRow="1" bandRow="1">
                <a:tableStyleId>{5C22544A-7EE6-4342-B048-85BDC9FD1C3A}</a:tableStyleId>
              </a:tblPr>
              <a:tblGrid>
                <a:gridCol w="3051855">
                  <a:extLst>
                    <a:ext uri="{9D8B030D-6E8A-4147-A177-3AD203B41FA5}">
                      <a16:colId xmlns:a16="http://schemas.microsoft.com/office/drawing/2014/main" val="768303137"/>
                    </a:ext>
                  </a:extLst>
                </a:gridCol>
                <a:gridCol w="1182053">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j-lt"/>
                          <a:ea typeface="+mn-ea"/>
                          <a:cs typeface="+mn-cs"/>
                        </a:rPr>
                        <a:t>Indicator </a:t>
                      </a:r>
                      <a:endParaRPr lang="en-US" sz="1100" dirty="0">
                        <a:latin typeface="+mj-lt"/>
                      </a:endParaRPr>
                    </a:p>
                  </a:txBody>
                  <a:tcPr/>
                </a:tc>
                <a:tc>
                  <a:txBody>
                    <a:bodyPr/>
                    <a:lstStyle/>
                    <a:p>
                      <a:pPr algn="ctr" fontAlgn="ctr"/>
                      <a:endParaRPr lang="en-ZA" dirty="0">
                        <a:effectLst/>
                      </a:endParaRPr>
                    </a:p>
                    <a:p>
                      <a:pPr algn="ctr" rtl="0" fontAlgn="base"/>
                      <a:r>
                        <a:rPr lang="en-ZA" sz="1100" b="1" i="0" dirty="0">
                          <a:effectLst/>
                          <a:latin typeface="Arial" panose="020B0604020202020204" pitchFamily="34" charset="0"/>
                        </a:rPr>
                        <a:t>100-day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Q3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6-month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12-month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2023/24) </a:t>
                      </a:r>
                      <a:endParaRPr lang="en-ZA" b="0" i="0" dirty="0">
                        <a:effectLst/>
                      </a:endParaRPr>
                    </a:p>
                  </a:txBody>
                  <a:tcPr anchor="ctr"/>
                </a:tc>
                <a:tc>
                  <a:txBody>
                    <a:bodyPr/>
                    <a:lstStyle/>
                    <a:p>
                      <a:pPr algn="ctr" rtl="0" fontAlgn="base"/>
                      <a:r>
                        <a:rPr lang="en-ZA" sz="1100" b="1" i="0" dirty="0">
                          <a:effectLst/>
                          <a:latin typeface="Arial" panose="020B0604020202020204" pitchFamily="34" charset="0"/>
                        </a:rPr>
                        <a:t>Cumulative end of term target </a:t>
                      </a:r>
                      <a:r>
                        <a:rPr lang="en-ZA" sz="1100" b="0" i="0" dirty="0">
                          <a:effectLst/>
                          <a:latin typeface="Arial" panose="020B0604020202020204" pitchFamily="34" charset="0"/>
                        </a:rPr>
                        <a:t> </a:t>
                      </a:r>
                      <a:endParaRPr lang="en-ZA" sz="1100" b="0" i="0" dirty="0">
                        <a:effectLst/>
                      </a:endParaRPr>
                    </a:p>
                    <a:p>
                      <a:pPr algn="ctr" rtl="0" fontAlgn="base"/>
                      <a:r>
                        <a:rPr lang="en-ZA" sz="1100" b="0" i="0" dirty="0">
                          <a:effectLst/>
                          <a:latin typeface="Arial" panose="020B0604020202020204" pitchFamily="34" charset="0"/>
                        </a:rPr>
                        <a:t>(March 2024</a:t>
                      </a:r>
                      <a:endParaRPr lang="en-ZA" sz="1100" b="0" i="0" dirty="0">
                        <a:effectLst/>
                      </a:endParaRPr>
                    </a:p>
                  </a:txBody>
                  <a:tcPr anchor="ctr"/>
                </a:tc>
                <a:extLst>
                  <a:ext uri="{0D108BD9-81ED-4DB2-BD59-A6C34878D82A}">
                    <a16:rowId xmlns:a16="http://schemas.microsoft.com/office/drawing/2014/main" val="1804621336"/>
                  </a:ext>
                </a:extLst>
              </a:tr>
              <a:tr h="370840">
                <a:tc>
                  <a:txBody>
                    <a:bodyPr/>
                    <a:lstStyle/>
                    <a:p>
                      <a:pPr fontAlgn="t"/>
                      <a:endParaRPr lang="en-ZA" dirty="0">
                        <a:effectLst/>
                      </a:endParaRPr>
                    </a:p>
                    <a:p>
                      <a:pPr algn="l" rtl="0" fontAlgn="base"/>
                      <a:r>
                        <a:rPr lang="en-ZA" sz="1000" b="0" i="0" dirty="0">
                          <a:effectLst/>
                          <a:latin typeface="Arial" panose="020B0604020202020204" pitchFamily="34" charset="0"/>
                        </a:rPr>
                        <a:t>Number of school safety programmes implemented (including road safety) for learners in partnership with other government departments (Education, DSD, SACR, SAPS) </a:t>
                      </a:r>
                      <a:endParaRPr lang="en-ZA" b="0" i="0" dirty="0">
                        <a:effectLst/>
                      </a:endParaRPr>
                    </a:p>
                  </a:txBody>
                  <a:tcPr/>
                </a:tc>
                <a:tc>
                  <a:txBody>
                    <a:bodyPr/>
                    <a:lstStyle/>
                    <a:p>
                      <a:pPr fontAlgn="t"/>
                      <a:endParaRPr lang="en-ZA" dirty="0">
                        <a:effectLst/>
                      </a:endParaRPr>
                    </a:p>
                    <a:p>
                      <a:pPr algn="l" rtl="0" fontAlgn="base"/>
                      <a:r>
                        <a:rPr lang="en-ZA" sz="1000" b="0" i="0" dirty="0">
                          <a:effectLst/>
                          <a:latin typeface="Arial" panose="020B0604020202020204" pitchFamily="34" charset="0"/>
                        </a:rPr>
                        <a:t>115 school safety programmes implemented (including road safety) </a:t>
                      </a:r>
                      <a:endParaRPr lang="en-ZA" b="0" i="0" dirty="0">
                        <a:effectLst/>
                      </a:endParaRPr>
                    </a:p>
                  </a:txBody>
                  <a:tcPr/>
                </a:tc>
                <a:tc>
                  <a:txBody>
                    <a:bodyPr/>
                    <a:lstStyle/>
                    <a:p>
                      <a:pPr fontAlgn="t"/>
                      <a:endParaRPr lang="en-ZA" dirty="0">
                        <a:effectLst/>
                      </a:endParaRPr>
                    </a:p>
                    <a:p>
                      <a:pPr algn="l" rtl="0" fontAlgn="base"/>
                      <a:r>
                        <a:rPr lang="en-ZA" sz="1000" b="0" i="0" dirty="0">
                          <a:effectLst/>
                          <a:latin typeface="Arial" panose="020B0604020202020204" pitchFamily="34" charset="0"/>
                        </a:rPr>
                        <a:t>230 school safety programmes implemented (including road safety) </a:t>
                      </a:r>
                      <a:endParaRPr lang="en-ZA" b="0" i="0" dirty="0">
                        <a:effectLst/>
                      </a:endParaRPr>
                    </a:p>
                  </a:txBody>
                  <a:tcPr/>
                </a:tc>
                <a:tc>
                  <a:txBody>
                    <a:bodyPr/>
                    <a:lstStyle/>
                    <a:p>
                      <a:pPr fontAlgn="t"/>
                      <a:endParaRPr lang="en-ZA" dirty="0">
                        <a:effectLst/>
                      </a:endParaRPr>
                    </a:p>
                    <a:p>
                      <a:pPr algn="l" rtl="0" fontAlgn="base"/>
                      <a:r>
                        <a:rPr lang="en-ZA" sz="1000" b="0" i="0" dirty="0">
                          <a:effectLst/>
                          <a:latin typeface="Arial" panose="020B0604020202020204" pitchFamily="34" charset="0"/>
                        </a:rPr>
                        <a:t>460 school safety programmes implemented (including road safety) </a:t>
                      </a:r>
                      <a:endParaRPr lang="en-ZA" b="0" i="0" dirty="0">
                        <a:effectLst/>
                      </a:endParaRPr>
                    </a:p>
                  </a:txBody>
                  <a:tcPr/>
                </a:tc>
                <a:tc>
                  <a:txBody>
                    <a:bodyPr/>
                    <a:lstStyle/>
                    <a:p>
                      <a:pPr fontAlgn="t"/>
                      <a:endParaRPr lang="en-ZA" dirty="0">
                        <a:effectLst/>
                      </a:endParaRPr>
                    </a:p>
                    <a:p>
                      <a:pPr algn="l" rtl="0" fontAlgn="base"/>
                      <a:r>
                        <a:rPr lang="en-ZA" sz="1000" b="0" i="0" dirty="0">
                          <a:effectLst/>
                          <a:latin typeface="Arial" panose="020B0604020202020204" pitchFamily="34" charset="0"/>
                        </a:rPr>
                        <a:t>school safety programmes implemented (including road safety) </a:t>
                      </a:r>
                      <a:endParaRPr lang="en-ZA" b="0" i="0" dirty="0">
                        <a:effectLst/>
                      </a:endParaRPr>
                    </a:p>
                  </a:txBody>
                  <a:tcPr/>
                </a:tc>
                <a:extLst>
                  <a:ext uri="{0D108BD9-81ED-4DB2-BD59-A6C34878D82A}">
                    <a16:rowId xmlns:a16="http://schemas.microsoft.com/office/drawing/2014/main" val="1014923434"/>
                  </a:ext>
                </a:extLst>
              </a:tr>
              <a:tr h="370840">
                <a:tc>
                  <a:txBody>
                    <a:bodyPr/>
                    <a:lstStyle/>
                    <a:p>
                      <a:pPr algn="l" rtl="0" fontAlgn="base"/>
                      <a:r>
                        <a:rPr lang="en-ZA" sz="1000" b="0" i="0" dirty="0">
                          <a:effectLst/>
                          <a:latin typeface="Arial" panose="020B0604020202020204" pitchFamily="34" charset="0"/>
                        </a:rPr>
                        <a:t>Number of crime prevention wardens recruited </a:t>
                      </a:r>
                      <a:endParaRPr lang="en-ZA" b="0" i="0" dirty="0">
                        <a:effectLst/>
                      </a:endParaRPr>
                    </a:p>
                    <a:p>
                      <a:pPr algn="l" rtl="0" fontAlgn="base"/>
                      <a:r>
                        <a:rPr lang="en-ZA" sz="1000" b="0" i="0" dirty="0">
                          <a:effectLst/>
                          <a:latin typeface="Arial" panose="020B0604020202020204" pitchFamily="34" charset="0"/>
                        </a:rPr>
                        <a:t> </a:t>
                      </a:r>
                      <a:endParaRPr lang="en-ZA" b="0" i="0" dirty="0">
                        <a:effectLst/>
                      </a:endParaRPr>
                    </a:p>
                  </a:txBody>
                  <a:tcPr/>
                </a:tc>
                <a:tc>
                  <a:txBody>
                    <a:bodyPr/>
                    <a:lstStyle/>
                    <a:p>
                      <a:pPr algn="just" rtl="0" fontAlgn="base"/>
                      <a:r>
                        <a:rPr lang="en-ZA" sz="1000" b="0" i="0" dirty="0">
                          <a:effectLst/>
                          <a:latin typeface="Arial" panose="020B0604020202020204" pitchFamily="34" charset="0"/>
                        </a:rPr>
                        <a:t>A</a:t>
                      </a:r>
                      <a:r>
                        <a:rPr lang="en-ZA" sz="1000" b="1" i="0" dirty="0">
                          <a:effectLst/>
                          <a:latin typeface="Arial" panose="020B0604020202020204" pitchFamily="34" charset="0"/>
                        </a:rPr>
                        <a:t>dvertisement</a:t>
                      </a:r>
                      <a:r>
                        <a:rPr lang="en-ZA" sz="1000" b="0" i="0" dirty="0">
                          <a:effectLst/>
                          <a:latin typeface="Arial" panose="020B0604020202020204" pitchFamily="34" charset="0"/>
                        </a:rPr>
                        <a:t>   </a:t>
                      </a:r>
                      <a:endParaRPr lang="en-ZA" b="0" i="0" dirty="0">
                        <a:effectLst/>
                      </a:endParaRPr>
                    </a:p>
                    <a:p>
                      <a:pPr algn="just" rtl="0" fontAlgn="base">
                        <a:buFont typeface="Arial" panose="020B0604020202020204" pitchFamily="34" charset="0"/>
                        <a:buChar char="•"/>
                      </a:pPr>
                      <a:r>
                        <a:rPr lang="en-ZA" sz="1000" b="0" i="0" dirty="0">
                          <a:effectLst/>
                          <a:latin typeface="Arial" panose="020B0604020202020204" pitchFamily="34" charset="0"/>
                        </a:rPr>
                        <a:t>published on the 15/11/2022.  </a:t>
                      </a:r>
                    </a:p>
                  </a:txBody>
                  <a:tcPr/>
                </a:tc>
                <a:tc>
                  <a:txBody>
                    <a:bodyPr/>
                    <a:lstStyle/>
                    <a:p>
                      <a:pPr algn="just" rtl="0" fontAlgn="base"/>
                      <a:r>
                        <a:rPr lang="en-ZA" sz="1000" b="0" i="0" dirty="0">
                          <a:effectLst/>
                          <a:latin typeface="Arial" panose="020B0604020202020204" pitchFamily="34" charset="0"/>
                        </a:rPr>
                        <a:t>Training of 6 000 crime prevention wardens conducted by the MPD’s training centres &amp; SAPS Hammanskraal between 02/1/2023 – 31/03/2023 </a:t>
                      </a:r>
                      <a:endParaRPr lang="en-ZA" b="0" i="0" dirty="0">
                        <a:effectLst/>
                      </a:endParaRPr>
                    </a:p>
                    <a:p>
                      <a:pPr algn="just" rtl="0" fontAlgn="base"/>
                      <a:r>
                        <a:rPr lang="en-ZA" sz="1000" b="0" i="0" dirty="0">
                          <a:effectLst/>
                          <a:latin typeface="Arial" panose="020B0604020202020204" pitchFamily="34" charset="0"/>
                        </a:rPr>
                        <a:t>Declaration of peace officers will be conducted. 15/2/2023 – 28/2/2023.  </a:t>
                      </a:r>
                      <a:endParaRPr lang="en-ZA" b="0" i="0" dirty="0">
                        <a:effectLst/>
                      </a:endParaRPr>
                    </a:p>
                    <a:p>
                      <a:pPr algn="just" rtl="0" fontAlgn="base"/>
                      <a:r>
                        <a:rPr lang="en-ZA" sz="1000" b="0" i="0" dirty="0">
                          <a:effectLst/>
                          <a:latin typeface="Arial" panose="020B0604020202020204" pitchFamily="34" charset="0"/>
                        </a:rPr>
                        <a:t>Appointment of 6 000 crime prevention wardens permanently. 3/4/2023 – 19/4/2023 </a:t>
                      </a:r>
                      <a:endParaRPr lang="en-ZA" b="0" i="0" dirty="0">
                        <a:effectLst/>
                      </a:endParaRPr>
                    </a:p>
                    <a:p>
                      <a:pPr algn="just" rtl="0" fontAlgn="base"/>
                      <a:r>
                        <a:rPr lang="en-ZA" sz="1000" b="0" i="0" dirty="0">
                          <a:effectLst/>
                          <a:latin typeface="Arial" panose="020B0604020202020204" pitchFamily="34" charset="0"/>
                        </a:rPr>
                        <a:t>Procurement of tools of trade for the crime prevention wardens </a:t>
                      </a:r>
                      <a:endParaRPr lang="en-ZA" b="0" i="0" dirty="0">
                        <a:effectLst/>
                      </a:endParaRPr>
                    </a:p>
                  </a:txBody>
                  <a:tcPr/>
                </a:tc>
                <a:tc>
                  <a:txBody>
                    <a:bodyPr/>
                    <a:lstStyle/>
                    <a:p>
                      <a:pPr fontAlgn="t"/>
                      <a:endParaRPr lang="en-ZA" dirty="0">
                        <a:effectLst/>
                      </a:endParaRPr>
                    </a:p>
                    <a:p>
                      <a:pPr algn="l" rtl="0" fontAlgn="base"/>
                      <a:r>
                        <a:rPr lang="en-ZA" sz="1000" b="0" i="0" dirty="0">
                          <a:effectLst/>
                          <a:latin typeface="Arial" panose="020B0604020202020204" pitchFamily="34" charset="0"/>
                        </a:rPr>
                        <a:t> </a:t>
                      </a:r>
                      <a:endParaRPr lang="en-ZA" b="0" i="0" dirty="0">
                        <a:effectLst/>
                      </a:endParaRPr>
                    </a:p>
                  </a:txBody>
                  <a:tcPr/>
                </a:tc>
                <a:tc>
                  <a:txBody>
                    <a:bodyPr/>
                    <a:lstStyle/>
                    <a:p>
                      <a:pPr algn="l" rtl="0" fontAlgn="base"/>
                      <a:r>
                        <a:rPr lang="en-ZA" sz="1000" b="0" i="0" dirty="0">
                          <a:effectLst/>
                          <a:latin typeface="Arial" panose="020B0604020202020204" pitchFamily="34" charset="0"/>
                        </a:rPr>
                        <a:t>6 000 crime prevention wardens recruited  </a:t>
                      </a:r>
                      <a:endParaRPr lang="en-ZA" b="0" i="0" dirty="0">
                        <a:effectLst/>
                      </a:endParaRPr>
                    </a:p>
                  </a:txBody>
                  <a:tcPr/>
                </a:tc>
                <a:extLst>
                  <a:ext uri="{0D108BD9-81ED-4DB2-BD59-A6C34878D82A}">
                    <a16:rowId xmlns:a16="http://schemas.microsoft.com/office/drawing/2014/main" val="2882870749"/>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l" rtl="0" fontAlgn="base"/>
                      <a:r>
                        <a:rPr lang="en-ZA" sz="1100" b="0" i="0" dirty="0">
                          <a:effectLst/>
                          <a:latin typeface="+mn-lt"/>
                        </a:rPr>
                        <a:t>30%</a:t>
                      </a:r>
                    </a:p>
                  </a:txBody>
                  <a:tcPr/>
                </a:tc>
                <a:tc>
                  <a:txBody>
                    <a:bodyPr/>
                    <a:lstStyle/>
                    <a:p>
                      <a:pPr algn="l" rtl="0" fontAlgn="base"/>
                      <a:r>
                        <a:rPr lang="en-ZA" sz="1100" b="0" i="0" dirty="0">
                          <a:effectLst/>
                          <a:latin typeface="+mn-lt"/>
                        </a:rPr>
                        <a:t>30% </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1197929489"/>
                  </a:ext>
                </a:extLst>
              </a:tr>
            </a:tbl>
          </a:graphicData>
        </a:graphic>
      </p:graphicFrame>
      <p:sp>
        <p:nvSpPr>
          <p:cNvPr id="4" name="Slide Number Placeholder 3">
            <a:extLst>
              <a:ext uri="{FF2B5EF4-FFF2-40B4-BE49-F238E27FC236}">
                <a16:creationId xmlns:a16="http://schemas.microsoft.com/office/drawing/2014/main" id="{BB128214-5A40-4267-B503-048C51D76EBD}"/>
              </a:ext>
            </a:extLst>
          </p:cNvPr>
          <p:cNvSpPr txBox="1">
            <a:spLocks/>
          </p:cNvSpPr>
          <p:nvPr/>
        </p:nvSpPr>
        <p:spPr>
          <a:xfrm>
            <a:off x="9032724" y="63950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44</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793313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E-GOVERNMENT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315468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n-lt"/>
                          <a:ea typeface="+mn-ea"/>
                          <a:cs typeface="+mn-cs"/>
                        </a:rPr>
                        <a:t>Indicator </a:t>
                      </a:r>
                      <a:endParaRPr lang="en-US" sz="1100" dirty="0">
                        <a:latin typeface="+mn-lt"/>
                      </a:endParaRPr>
                    </a:p>
                  </a:txBody>
                  <a:tcPr/>
                </a:tc>
                <a:tc>
                  <a:txBody>
                    <a:bodyPr/>
                    <a:lstStyle/>
                    <a:p>
                      <a:pPr algn="ctr" fontAlgn="ctr"/>
                      <a:endParaRPr lang="en-ZA" dirty="0">
                        <a:effectLst/>
                        <a:latin typeface="+mn-lt"/>
                      </a:endParaRPr>
                    </a:p>
                    <a:p>
                      <a:pPr algn="ctr" rtl="0" fontAlgn="base"/>
                      <a:r>
                        <a:rPr lang="en-ZA" sz="1100" b="1" i="0" dirty="0">
                          <a:effectLst/>
                          <a:latin typeface="+mn-lt"/>
                        </a:rPr>
                        <a:t>100-day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Q3 2022/23) </a:t>
                      </a:r>
                      <a:endParaRPr lang="en-ZA" b="0" i="0" dirty="0">
                        <a:effectLst/>
                        <a:latin typeface="+mn-lt"/>
                      </a:endParaRPr>
                    </a:p>
                  </a:txBody>
                  <a:tcPr anchor="ctr"/>
                </a:tc>
                <a:tc>
                  <a:txBody>
                    <a:bodyPr/>
                    <a:lstStyle/>
                    <a:p>
                      <a:pPr algn="ctr" fontAlgn="ctr"/>
                      <a:endParaRPr lang="en-ZA" dirty="0">
                        <a:effectLst/>
                        <a:latin typeface="+mn-lt"/>
                      </a:endParaRPr>
                    </a:p>
                    <a:p>
                      <a:pPr algn="ctr" rtl="0" fontAlgn="base"/>
                      <a:r>
                        <a:rPr lang="en-ZA" sz="1100" b="1" i="0" dirty="0">
                          <a:effectLst/>
                          <a:latin typeface="+mn-lt"/>
                        </a:rPr>
                        <a:t>6-month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Q2 2022/23) </a:t>
                      </a:r>
                      <a:endParaRPr lang="en-ZA" b="0" i="0" dirty="0">
                        <a:effectLst/>
                        <a:latin typeface="+mn-lt"/>
                      </a:endParaRPr>
                    </a:p>
                  </a:txBody>
                  <a:tcPr anchor="ctr"/>
                </a:tc>
                <a:tc>
                  <a:txBody>
                    <a:bodyPr/>
                    <a:lstStyle/>
                    <a:p>
                      <a:pPr algn="ctr" fontAlgn="ctr"/>
                      <a:endParaRPr lang="en-ZA" dirty="0">
                        <a:effectLst/>
                        <a:latin typeface="+mn-lt"/>
                      </a:endParaRPr>
                    </a:p>
                    <a:p>
                      <a:pPr algn="ctr" rtl="0" fontAlgn="base"/>
                      <a:r>
                        <a:rPr lang="en-ZA" sz="1100" b="1" i="0" dirty="0">
                          <a:effectLst/>
                          <a:latin typeface="+mn-lt"/>
                        </a:rPr>
                        <a:t>12-month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Q2 2023/24) </a:t>
                      </a:r>
                      <a:endParaRPr lang="en-ZA" b="0" i="0" dirty="0">
                        <a:effectLst/>
                        <a:latin typeface="+mn-lt"/>
                      </a:endParaRPr>
                    </a:p>
                  </a:txBody>
                  <a:tcPr anchor="ctr"/>
                </a:tc>
                <a:tc>
                  <a:txBody>
                    <a:bodyPr/>
                    <a:lstStyle/>
                    <a:p>
                      <a:pPr algn="ctr" rtl="0" fontAlgn="base"/>
                      <a:r>
                        <a:rPr lang="en-ZA" sz="1100" b="1" i="0" dirty="0">
                          <a:effectLst/>
                          <a:latin typeface="+mn-lt"/>
                        </a:rPr>
                        <a:t>Cumulative end of term target </a:t>
                      </a:r>
                      <a:r>
                        <a:rPr lang="en-ZA" sz="1100" b="0" i="0" dirty="0">
                          <a:effectLst/>
                          <a:latin typeface="+mn-lt"/>
                        </a:rPr>
                        <a:t> </a:t>
                      </a:r>
                    </a:p>
                    <a:p>
                      <a:pPr algn="ctr" rtl="0" fontAlgn="base"/>
                      <a:r>
                        <a:rPr lang="en-ZA" sz="1100" b="0" i="0" dirty="0">
                          <a:effectLst/>
                          <a:latin typeface="+mn-lt"/>
                        </a:rPr>
                        <a:t>(March 2024</a:t>
                      </a:r>
                    </a:p>
                  </a:txBody>
                  <a:tcPr anchor="ctr"/>
                </a:tc>
                <a:extLst>
                  <a:ext uri="{0D108BD9-81ED-4DB2-BD59-A6C34878D82A}">
                    <a16:rowId xmlns:a16="http://schemas.microsoft.com/office/drawing/2014/main" val="1804621336"/>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100" b="0" i="0" dirty="0">
                          <a:effectLst/>
                          <a:latin typeface="+mn-lt"/>
                        </a:rPr>
                        <a:t>Number of previously disadvantaged ICT entrepreneurs supported </a:t>
                      </a:r>
                    </a:p>
                    <a:p>
                      <a:pPr fontAlgn="t"/>
                      <a:endParaRPr lang="en-ZA" sz="1100" dirty="0">
                        <a:effectLst/>
                        <a:latin typeface="+mn-lt"/>
                      </a:endParaRPr>
                    </a:p>
                  </a:txBody>
                  <a:tcPr/>
                </a:tc>
                <a:tc>
                  <a:txBody>
                    <a:bodyPr/>
                    <a:lstStyle/>
                    <a:p>
                      <a:pPr fontAlgn="t"/>
                      <a:r>
                        <a:rPr lang="en-ZA" sz="1100" dirty="0">
                          <a:effectLst/>
                          <a:latin typeface="+mn-lt"/>
                        </a:rPr>
                        <a:t>100</a:t>
                      </a:r>
                    </a:p>
                  </a:txBody>
                  <a:tcPr/>
                </a:tc>
                <a:tc>
                  <a:txBody>
                    <a:bodyPr/>
                    <a:lstStyle/>
                    <a:p>
                      <a:pPr fontAlgn="t"/>
                      <a:r>
                        <a:rPr lang="en-ZA" sz="1100" b="0" i="0" dirty="0">
                          <a:effectLst/>
                          <a:latin typeface="+mn-lt"/>
                        </a:rPr>
                        <a:t>120</a:t>
                      </a:r>
                      <a:endParaRPr lang="en-ZA" sz="1100" dirty="0">
                        <a:effectLst/>
                        <a:latin typeface="+mn-lt"/>
                      </a:endParaRPr>
                    </a:p>
                  </a:txBody>
                  <a:tcPr/>
                </a:tc>
                <a:tc>
                  <a:txBody>
                    <a:bodyPr/>
                    <a:lstStyle/>
                    <a:p>
                      <a:pPr fontAlgn="t"/>
                      <a:r>
                        <a:rPr lang="en-ZA" sz="1100" b="0" i="0" dirty="0">
                          <a:effectLst/>
                          <a:latin typeface="+mn-lt"/>
                        </a:rPr>
                        <a:t>185</a:t>
                      </a:r>
                      <a:endParaRPr lang="en-ZA" sz="1100" dirty="0">
                        <a:effectLst/>
                        <a:latin typeface="+mn-lt"/>
                      </a:endParaRPr>
                    </a:p>
                  </a:txBody>
                  <a:tcPr/>
                </a:tc>
                <a:tc>
                  <a:txBody>
                    <a:bodyPr/>
                    <a:lstStyle/>
                    <a:p>
                      <a:pPr fontAlgn="t"/>
                      <a:r>
                        <a:rPr lang="en-ZA" sz="1100" b="0" i="0" dirty="0">
                          <a:effectLst/>
                          <a:latin typeface="+mn-lt"/>
                        </a:rPr>
                        <a:t>250</a:t>
                      </a:r>
                      <a:endParaRPr lang="en-ZA" sz="1100" dirty="0">
                        <a:effectLst/>
                        <a:latin typeface="+mn-lt"/>
                      </a:endParaRPr>
                    </a:p>
                  </a:txBody>
                  <a:tcPr/>
                </a:tc>
                <a:extLst>
                  <a:ext uri="{0D108BD9-81ED-4DB2-BD59-A6C34878D82A}">
                    <a16:rowId xmlns:a16="http://schemas.microsoft.com/office/drawing/2014/main" val="1573969522"/>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100" b="0" i="0" dirty="0">
                          <a:effectLst/>
                          <a:latin typeface="+mn-lt"/>
                        </a:rPr>
                        <a:t>Number of people benefiting from ICT skills development programme (Action Lab Programme) </a:t>
                      </a:r>
                    </a:p>
                    <a:p>
                      <a:pPr fontAlgn="t"/>
                      <a:endParaRPr lang="en-ZA" sz="1100" dirty="0">
                        <a:effectLst/>
                        <a:latin typeface="+mn-lt"/>
                      </a:endParaRPr>
                    </a:p>
                  </a:txBody>
                  <a:tcPr/>
                </a:tc>
                <a:tc>
                  <a:txBody>
                    <a:bodyPr/>
                    <a:lstStyle/>
                    <a:p>
                      <a:pPr fontAlgn="t"/>
                      <a:r>
                        <a:rPr lang="en-ZA" sz="1100" dirty="0">
                          <a:effectLst/>
                          <a:latin typeface="+mn-lt"/>
                        </a:rPr>
                        <a:t>6000</a:t>
                      </a:r>
                    </a:p>
                  </a:txBody>
                  <a:tcPr/>
                </a:tc>
                <a:tc>
                  <a:txBody>
                    <a:bodyPr/>
                    <a:lstStyle/>
                    <a:p>
                      <a:pPr fontAlgn="t"/>
                      <a:r>
                        <a:rPr lang="en-ZA" sz="1100" b="0" i="0" dirty="0">
                          <a:effectLst/>
                          <a:latin typeface="+mn-lt"/>
                        </a:rPr>
                        <a:t>8000</a:t>
                      </a:r>
                      <a:endParaRPr lang="en-ZA" sz="1100" dirty="0">
                        <a:effectLst/>
                        <a:latin typeface="+mn-lt"/>
                      </a:endParaRPr>
                    </a:p>
                  </a:txBody>
                  <a:tcPr/>
                </a:tc>
                <a:tc>
                  <a:txBody>
                    <a:bodyPr/>
                    <a:lstStyle/>
                    <a:p>
                      <a:pPr fontAlgn="t"/>
                      <a:r>
                        <a:rPr lang="en-ZA" sz="1100" b="0" i="0" dirty="0">
                          <a:effectLst/>
                          <a:latin typeface="+mn-lt"/>
                        </a:rPr>
                        <a:t>13000</a:t>
                      </a:r>
                      <a:endParaRPr lang="en-ZA" sz="1100" dirty="0">
                        <a:effectLst/>
                        <a:latin typeface="+mn-lt"/>
                      </a:endParaRPr>
                    </a:p>
                  </a:txBody>
                  <a:tcPr/>
                </a:tc>
                <a:tc>
                  <a:txBody>
                    <a:bodyPr/>
                    <a:lstStyle/>
                    <a:p>
                      <a:pPr fontAlgn="t"/>
                      <a:r>
                        <a:rPr lang="en-ZA" sz="1100" b="0" i="0" dirty="0">
                          <a:effectLst/>
                          <a:latin typeface="+mn-lt"/>
                        </a:rPr>
                        <a:t>15000</a:t>
                      </a:r>
                      <a:endParaRPr lang="en-ZA" sz="1100" dirty="0">
                        <a:effectLst/>
                        <a:latin typeface="+mn-lt"/>
                      </a:endParaRPr>
                    </a:p>
                  </a:txBody>
                  <a:tcPr/>
                </a:tc>
                <a:extLst>
                  <a:ext uri="{0D108BD9-81ED-4DB2-BD59-A6C34878D82A}">
                    <a16:rowId xmlns:a16="http://schemas.microsoft.com/office/drawing/2014/main" val="177111713"/>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30%</a:t>
                      </a:r>
                    </a:p>
                  </a:txBody>
                  <a:tcPr/>
                </a:tc>
                <a:tc>
                  <a:txBody>
                    <a:bodyPr/>
                    <a:lstStyle/>
                    <a:p>
                      <a:pPr algn="just" rtl="0" fontAlgn="base"/>
                      <a:r>
                        <a:rPr lang="en-ZA" sz="1100" b="0" i="0" dirty="0">
                          <a:effectLst/>
                          <a:latin typeface="+mn-lt"/>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225993743"/>
                  </a:ext>
                </a:extLst>
              </a:tr>
            </a:tbl>
          </a:graphicData>
        </a:graphic>
      </p:graphicFrame>
      <p:sp>
        <p:nvSpPr>
          <p:cNvPr id="4" name="Slide Number Placeholder 3">
            <a:extLst>
              <a:ext uri="{FF2B5EF4-FFF2-40B4-BE49-F238E27FC236}">
                <a16:creationId xmlns:a16="http://schemas.microsoft.com/office/drawing/2014/main" id="{1CF02D3E-7EED-4933-8C2C-8D2024AFC76B}"/>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45</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467016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AGRICULTURE &amp; RURAL DEVELOPMENT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298704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n-lt"/>
                          <a:ea typeface="+mn-ea"/>
                          <a:cs typeface="+mn-cs"/>
                        </a:rPr>
                        <a:t>Indicator</a:t>
                      </a:r>
                      <a:endParaRPr lang="en-US" sz="1100" dirty="0">
                        <a:latin typeface="+mn-lt"/>
                      </a:endParaRPr>
                    </a:p>
                  </a:txBody>
                  <a:tcPr/>
                </a:tc>
                <a:tc>
                  <a:txBody>
                    <a:bodyPr/>
                    <a:lstStyle/>
                    <a:p>
                      <a:pPr algn="ctr" fontAlgn="ctr"/>
                      <a:endParaRPr lang="en-ZA" dirty="0">
                        <a:effectLst/>
                        <a:latin typeface="+mn-lt"/>
                      </a:endParaRPr>
                    </a:p>
                    <a:p>
                      <a:pPr algn="ctr" rtl="0" fontAlgn="base"/>
                      <a:r>
                        <a:rPr lang="en-ZA" sz="1100" b="1" i="0" dirty="0">
                          <a:effectLst/>
                          <a:latin typeface="+mn-lt"/>
                        </a:rPr>
                        <a:t>100-day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Q3 2022/23) </a:t>
                      </a:r>
                      <a:endParaRPr lang="en-ZA" b="0" i="0" dirty="0">
                        <a:effectLst/>
                        <a:latin typeface="+mn-lt"/>
                      </a:endParaRPr>
                    </a:p>
                  </a:txBody>
                  <a:tcPr anchor="ctr"/>
                </a:tc>
                <a:tc>
                  <a:txBody>
                    <a:bodyPr/>
                    <a:lstStyle/>
                    <a:p>
                      <a:pPr algn="ctr" fontAlgn="ctr"/>
                      <a:endParaRPr lang="en-ZA" dirty="0">
                        <a:effectLst/>
                        <a:latin typeface="+mn-lt"/>
                      </a:endParaRPr>
                    </a:p>
                    <a:p>
                      <a:pPr algn="ctr" rtl="0" fontAlgn="base"/>
                      <a:r>
                        <a:rPr lang="en-ZA" sz="1100" b="1" i="0" dirty="0">
                          <a:effectLst/>
                          <a:latin typeface="+mn-lt"/>
                        </a:rPr>
                        <a:t>6-month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Q2 2022/23) </a:t>
                      </a:r>
                      <a:endParaRPr lang="en-ZA" b="0" i="0" dirty="0">
                        <a:effectLst/>
                        <a:latin typeface="+mn-lt"/>
                      </a:endParaRPr>
                    </a:p>
                  </a:txBody>
                  <a:tcPr anchor="ctr"/>
                </a:tc>
                <a:tc>
                  <a:txBody>
                    <a:bodyPr/>
                    <a:lstStyle/>
                    <a:p>
                      <a:pPr algn="ctr" fontAlgn="ctr"/>
                      <a:endParaRPr lang="en-ZA" dirty="0">
                        <a:effectLst/>
                        <a:latin typeface="+mn-lt"/>
                      </a:endParaRPr>
                    </a:p>
                    <a:p>
                      <a:pPr algn="ctr" rtl="0" fontAlgn="base"/>
                      <a:r>
                        <a:rPr lang="en-ZA" sz="1100" b="1" i="0" dirty="0">
                          <a:effectLst/>
                          <a:latin typeface="+mn-lt"/>
                        </a:rPr>
                        <a:t>12-month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Q2 2023/24) </a:t>
                      </a:r>
                      <a:endParaRPr lang="en-ZA" b="0" i="0" dirty="0">
                        <a:effectLst/>
                        <a:latin typeface="+mn-lt"/>
                      </a:endParaRPr>
                    </a:p>
                  </a:txBody>
                  <a:tcPr anchor="ctr"/>
                </a:tc>
                <a:tc>
                  <a:txBody>
                    <a:bodyPr/>
                    <a:lstStyle/>
                    <a:p>
                      <a:pPr algn="ctr" rtl="0" fontAlgn="base"/>
                      <a:r>
                        <a:rPr lang="en-ZA" sz="1100" b="1" i="0" dirty="0">
                          <a:effectLst/>
                          <a:latin typeface="+mn-lt"/>
                        </a:rPr>
                        <a:t>Cumulative end of term target </a:t>
                      </a:r>
                      <a:r>
                        <a:rPr lang="en-ZA" sz="1100" b="0" i="0" dirty="0">
                          <a:effectLst/>
                          <a:latin typeface="+mn-lt"/>
                        </a:rPr>
                        <a:t> </a:t>
                      </a:r>
                    </a:p>
                    <a:p>
                      <a:pPr algn="ctr" rtl="0" fontAlgn="base"/>
                      <a:r>
                        <a:rPr lang="en-ZA" sz="1100" b="0" i="0" dirty="0">
                          <a:effectLst/>
                          <a:latin typeface="+mn-lt"/>
                        </a:rPr>
                        <a:t>(March 2024</a:t>
                      </a:r>
                    </a:p>
                  </a:txBody>
                  <a:tcPr anchor="ctr"/>
                </a:tc>
                <a:extLst>
                  <a:ext uri="{0D108BD9-81ED-4DB2-BD59-A6C34878D82A}">
                    <a16:rowId xmlns:a16="http://schemas.microsoft.com/office/drawing/2014/main" val="1804621336"/>
                  </a:ext>
                </a:extLst>
              </a:tr>
              <a:tr h="370840">
                <a:tc>
                  <a:txBody>
                    <a:bodyPr/>
                    <a:lstStyle/>
                    <a:p>
                      <a:pPr fontAlgn="t"/>
                      <a:endParaRPr lang="en-ZA" sz="1100" dirty="0">
                        <a:effectLst/>
                        <a:latin typeface="+mn-lt"/>
                      </a:endParaRPr>
                    </a:p>
                    <a:p>
                      <a:pPr algn="l" rtl="0" fontAlgn="base"/>
                      <a:r>
                        <a:rPr lang="en-ZA" sz="1100" b="0" i="0" dirty="0">
                          <a:solidFill>
                            <a:srgbClr val="000000"/>
                          </a:solidFill>
                          <a:effectLst/>
                          <a:latin typeface="+mn-lt"/>
                        </a:rPr>
                        <a:t>No. of EPWP participants working on Bontle ke Botho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2 980 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6 000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8 000 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16 980 </a:t>
                      </a:r>
                      <a:endParaRPr lang="en-ZA" sz="1100" b="0" i="0" dirty="0">
                        <a:effectLst/>
                        <a:latin typeface="+mn-lt"/>
                      </a:endParaRPr>
                    </a:p>
                  </a:txBody>
                  <a:tcPr/>
                </a:tc>
                <a:extLst>
                  <a:ext uri="{0D108BD9-81ED-4DB2-BD59-A6C34878D82A}">
                    <a16:rowId xmlns:a16="http://schemas.microsoft.com/office/drawing/2014/main" val="1573969522"/>
                  </a:ext>
                </a:extLst>
              </a:tr>
              <a:tr h="370840">
                <a:tc>
                  <a:txBody>
                    <a:bodyPr/>
                    <a:lstStyle/>
                    <a:p>
                      <a:pPr fontAlgn="t"/>
                      <a:endParaRPr lang="en-ZA" sz="1100" dirty="0">
                        <a:effectLst/>
                        <a:latin typeface="+mn-lt"/>
                      </a:endParaRPr>
                    </a:p>
                    <a:p>
                      <a:pPr algn="l" rtl="0" fontAlgn="base"/>
                      <a:r>
                        <a:rPr lang="en-ZA" sz="1100" b="0" i="0" dirty="0">
                          <a:solidFill>
                            <a:srgbClr val="000000"/>
                          </a:solidFill>
                          <a:effectLst/>
                          <a:latin typeface="+mn-lt"/>
                        </a:rPr>
                        <a:t>No. of youth trained in food production programmes as part of the rehabilitation programme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100 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1 000 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2000 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3100 </a:t>
                      </a:r>
                      <a:endParaRPr lang="en-ZA" sz="1100" b="0" i="0" dirty="0">
                        <a:effectLst/>
                        <a:latin typeface="+mn-lt"/>
                      </a:endParaRPr>
                    </a:p>
                  </a:txBody>
                  <a:tcPr/>
                </a:tc>
                <a:extLst>
                  <a:ext uri="{0D108BD9-81ED-4DB2-BD59-A6C34878D82A}">
                    <a16:rowId xmlns:a16="http://schemas.microsoft.com/office/drawing/2014/main" val="177111713"/>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30%</a:t>
                      </a:r>
                    </a:p>
                  </a:txBody>
                  <a:tcPr/>
                </a:tc>
                <a:tc>
                  <a:txBody>
                    <a:bodyPr/>
                    <a:lstStyle/>
                    <a:p>
                      <a:pPr algn="just" rtl="0" fontAlgn="base"/>
                      <a:r>
                        <a:rPr lang="en-ZA" sz="1100" b="0" i="0" dirty="0">
                          <a:effectLst/>
                          <a:latin typeface="+mn-lt"/>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225993743"/>
                  </a:ext>
                </a:extLst>
              </a:tr>
            </a:tbl>
          </a:graphicData>
        </a:graphic>
      </p:graphicFrame>
      <p:sp>
        <p:nvSpPr>
          <p:cNvPr id="4" name="Slide Number Placeholder 3">
            <a:extLst>
              <a:ext uri="{FF2B5EF4-FFF2-40B4-BE49-F238E27FC236}">
                <a16:creationId xmlns:a16="http://schemas.microsoft.com/office/drawing/2014/main" id="{AE31FF14-CE28-4571-8B40-35F38E86BD22}"/>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46</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546343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ECONOMIC DEVELOPMENT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222504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j-lt"/>
                          <a:ea typeface="+mn-ea"/>
                          <a:cs typeface="+mn-cs"/>
                        </a:rPr>
                        <a:t>Indicator </a:t>
                      </a:r>
                      <a:endParaRPr lang="en-US" sz="1100" dirty="0">
                        <a:latin typeface="+mj-lt"/>
                      </a:endParaRPr>
                    </a:p>
                  </a:txBody>
                  <a:tcPr/>
                </a:tc>
                <a:tc>
                  <a:txBody>
                    <a:bodyPr/>
                    <a:lstStyle/>
                    <a:p>
                      <a:pPr algn="ctr" fontAlgn="ctr"/>
                      <a:endParaRPr lang="en-ZA" dirty="0">
                        <a:effectLst/>
                      </a:endParaRPr>
                    </a:p>
                    <a:p>
                      <a:pPr algn="ctr" rtl="0" fontAlgn="base"/>
                      <a:r>
                        <a:rPr lang="en-ZA" sz="1100" b="1" i="0" dirty="0">
                          <a:effectLst/>
                          <a:latin typeface="Arial" panose="020B0604020202020204" pitchFamily="34" charset="0"/>
                        </a:rPr>
                        <a:t>100-day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Q3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6-month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12-month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2023/24) </a:t>
                      </a:r>
                      <a:endParaRPr lang="en-ZA" b="0" i="0" dirty="0">
                        <a:effectLst/>
                      </a:endParaRPr>
                    </a:p>
                  </a:txBody>
                  <a:tcPr anchor="ctr"/>
                </a:tc>
                <a:tc>
                  <a:txBody>
                    <a:bodyPr/>
                    <a:lstStyle/>
                    <a:p>
                      <a:pPr algn="ctr" rtl="0" fontAlgn="base"/>
                      <a:r>
                        <a:rPr lang="en-ZA" sz="1100" b="1" i="0" dirty="0">
                          <a:effectLst/>
                          <a:latin typeface="Arial" panose="020B0604020202020204" pitchFamily="34" charset="0"/>
                        </a:rPr>
                        <a:t>Cumulative end of term target </a:t>
                      </a:r>
                      <a:r>
                        <a:rPr lang="en-ZA" sz="1100" b="0" i="0" dirty="0">
                          <a:effectLst/>
                          <a:latin typeface="Arial" panose="020B0604020202020204" pitchFamily="34" charset="0"/>
                        </a:rPr>
                        <a:t> </a:t>
                      </a:r>
                      <a:endParaRPr lang="en-ZA" sz="1100" b="0" i="0" dirty="0">
                        <a:effectLst/>
                      </a:endParaRPr>
                    </a:p>
                    <a:p>
                      <a:pPr algn="ctr" rtl="0" fontAlgn="base"/>
                      <a:r>
                        <a:rPr lang="en-ZA" sz="1100" b="0" i="0" dirty="0">
                          <a:effectLst/>
                          <a:latin typeface="Arial" panose="020B0604020202020204" pitchFamily="34" charset="0"/>
                        </a:rPr>
                        <a:t>(March 2024</a:t>
                      </a:r>
                      <a:endParaRPr lang="en-ZA" sz="1100" b="0" i="0" dirty="0">
                        <a:effectLst/>
                      </a:endParaRPr>
                    </a:p>
                  </a:txBody>
                  <a:tcPr anchor="ctr"/>
                </a:tc>
                <a:extLst>
                  <a:ext uri="{0D108BD9-81ED-4DB2-BD59-A6C34878D82A}">
                    <a16:rowId xmlns:a16="http://schemas.microsoft.com/office/drawing/2014/main" val="1804621336"/>
                  </a:ext>
                </a:extLst>
              </a:tr>
              <a:tr h="370840">
                <a:tc>
                  <a:txBody>
                    <a:bodyPr/>
                    <a:lstStyle/>
                    <a:p>
                      <a:pPr fontAlgn="t"/>
                      <a:endParaRPr lang="en-ZA" sz="1100" dirty="0">
                        <a:effectLst/>
                        <a:latin typeface="+mn-lt"/>
                      </a:endParaRPr>
                    </a:p>
                    <a:p>
                      <a:pPr algn="l" rtl="0" fontAlgn="base"/>
                      <a:r>
                        <a:rPr lang="en-ZA" sz="1100" b="0" i="0" dirty="0">
                          <a:effectLst/>
                          <a:latin typeface="+mn-lt"/>
                        </a:rPr>
                        <a:t>Number of refurbished stores under the Kasi Umnotho (KU) programme </a:t>
                      </a:r>
                    </a:p>
                  </a:txBody>
                  <a:tcPr/>
                </a:tc>
                <a:tc>
                  <a:txBody>
                    <a:bodyPr/>
                    <a:lstStyle/>
                    <a:p>
                      <a:pPr fontAlgn="t"/>
                      <a:endParaRPr lang="en-ZA" sz="1100" dirty="0">
                        <a:effectLst/>
                        <a:latin typeface="+mn-lt"/>
                      </a:endParaRPr>
                    </a:p>
                    <a:p>
                      <a:pPr algn="l" rtl="0" fontAlgn="base"/>
                      <a:r>
                        <a:rPr lang="en-ZA" sz="1100" b="0" i="0" dirty="0">
                          <a:effectLst/>
                          <a:latin typeface="+mn-lt"/>
                        </a:rPr>
                        <a:t>2 555 stores under the Kasi Umnotho (KU) programme </a:t>
                      </a:r>
                    </a:p>
                  </a:txBody>
                  <a:tcPr/>
                </a:tc>
                <a:tc>
                  <a:txBody>
                    <a:bodyPr/>
                    <a:lstStyle/>
                    <a:p>
                      <a:pPr fontAlgn="t"/>
                      <a:endParaRPr lang="en-ZA" sz="1100" dirty="0">
                        <a:effectLst/>
                        <a:latin typeface="+mn-lt"/>
                      </a:endParaRPr>
                    </a:p>
                    <a:p>
                      <a:pPr algn="l" rtl="0" fontAlgn="base"/>
                      <a:r>
                        <a:rPr lang="en-ZA" sz="1100" b="0" i="0" dirty="0">
                          <a:effectLst/>
                          <a:latin typeface="+mn-lt"/>
                        </a:rPr>
                        <a:t>10 000 stores under the Kasi Umnotho (KU) programme </a:t>
                      </a:r>
                    </a:p>
                  </a:txBody>
                  <a:tcPr/>
                </a:tc>
                <a:tc>
                  <a:txBody>
                    <a:bodyPr/>
                    <a:lstStyle/>
                    <a:p>
                      <a:pPr fontAlgn="t"/>
                      <a:endParaRPr lang="en-ZA" sz="1100" dirty="0">
                        <a:effectLst/>
                        <a:latin typeface="+mn-lt"/>
                      </a:endParaRPr>
                    </a:p>
                    <a:p>
                      <a:pPr algn="l" rtl="0" fontAlgn="base"/>
                      <a:r>
                        <a:rPr lang="en-ZA" sz="1100" b="0" i="0" dirty="0">
                          <a:effectLst/>
                          <a:latin typeface="+mn-lt"/>
                        </a:rPr>
                        <a:t>20 000 stores under the Kasi Umnotho (KU) programme </a:t>
                      </a:r>
                    </a:p>
                  </a:txBody>
                  <a:tcPr/>
                </a:tc>
                <a:tc>
                  <a:txBody>
                    <a:bodyPr/>
                    <a:lstStyle/>
                    <a:p>
                      <a:pPr fontAlgn="t"/>
                      <a:endParaRPr lang="en-ZA" sz="1100" dirty="0">
                        <a:effectLst/>
                        <a:latin typeface="+mn-lt"/>
                      </a:endParaRPr>
                    </a:p>
                    <a:p>
                      <a:pPr algn="l" rtl="0" fontAlgn="base"/>
                      <a:r>
                        <a:rPr lang="en-ZA" sz="1100" b="0" i="0" dirty="0">
                          <a:effectLst/>
                          <a:latin typeface="+mn-lt"/>
                        </a:rPr>
                        <a:t>30 000 stores under the Kasi Umnotho (KU) programme </a:t>
                      </a:r>
                    </a:p>
                  </a:txBody>
                  <a:tcPr/>
                </a:tc>
                <a:extLst>
                  <a:ext uri="{0D108BD9-81ED-4DB2-BD59-A6C34878D82A}">
                    <a16:rowId xmlns:a16="http://schemas.microsoft.com/office/drawing/2014/main" val="1573969522"/>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30%</a:t>
                      </a:r>
                    </a:p>
                  </a:txBody>
                  <a:tcPr/>
                </a:tc>
                <a:tc>
                  <a:txBody>
                    <a:bodyPr/>
                    <a:lstStyle/>
                    <a:p>
                      <a:pPr algn="just" rtl="0" fontAlgn="base"/>
                      <a:r>
                        <a:rPr lang="en-ZA" sz="1100" b="0" i="0" dirty="0">
                          <a:effectLst/>
                          <a:latin typeface="+mn-lt"/>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225993743"/>
                  </a:ext>
                </a:extLst>
              </a:tr>
            </a:tbl>
          </a:graphicData>
        </a:graphic>
      </p:graphicFrame>
      <p:sp>
        <p:nvSpPr>
          <p:cNvPr id="4" name="Slide Number Placeholder 3">
            <a:extLst>
              <a:ext uri="{FF2B5EF4-FFF2-40B4-BE49-F238E27FC236}">
                <a16:creationId xmlns:a16="http://schemas.microsoft.com/office/drawing/2014/main" id="{66DCB544-24AA-4D34-B4B9-318B7C705FFE}"/>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47</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241876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EDUCATION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481584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n-lt"/>
                          <a:ea typeface="+mn-ea"/>
                          <a:cs typeface="+mn-cs"/>
                        </a:rPr>
                        <a:t>Indicator </a:t>
                      </a:r>
                      <a:endParaRPr lang="en-US" sz="1100" dirty="0">
                        <a:latin typeface="+mn-lt"/>
                      </a:endParaRPr>
                    </a:p>
                  </a:txBody>
                  <a:tcPr/>
                </a:tc>
                <a:tc>
                  <a:txBody>
                    <a:bodyPr/>
                    <a:lstStyle/>
                    <a:p>
                      <a:pPr algn="ctr" fontAlgn="ctr"/>
                      <a:endParaRPr lang="en-ZA" sz="1100" dirty="0">
                        <a:effectLst/>
                        <a:latin typeface="+mn-lt"/>
                      </a:endParaRPr>
                    </a:p>
                    <a:p>
                      <a:pPr algn="ctr" rtl="0" fontAlgn="base"/>
                      <a:r>
                        <a:rPr lang="en-ZA" sz="1100" b="1" i="0" dirty="0">
                          <a:effectLst/>
                          <a:latin typeface="+mn-lt"/>
                        </a:rPr>
                        <a:t>100-day target</a:t>
                      </a:r>
                      <a:r>
                        <a:rPr lang="en-ZA" sz="1100" b="0" i="0" dirty="0">
                          <a:effectLst/>
                          <a:latin typeface="+mn-lt"/>
                        </a:rPr>
                        <a:t> </a:t>
                      </a:r>
                    </a:p>
                    <a:p>
                      <a:pPr algn="ctr" rtl="0" fontAlgn="base"/>
                      <a:r>
                        <a:rPr lang="en-ZA" sz="1100" b="0" i="0" dirty="0">
                          <a:effectLst/>
                          <a:latin typeface="+mn-lt"/>
                        </a:rPr>
                        <a:t>(End of Q3 2022/23) </a:t>
                      </a:r>
                    </a:p>
                  </a:txBody>
                  <a:tcPr anchor="ctr"/>
                </a:tc>
                <a:tc>
                  <a:txBody>
                    <a:bodyPr/>
                    <a:lstStyle/>
                    <a:p>
                      <a:pPr algn="ctr" fontAlgn="ctr"/>
                      <a:endParaRPr lang="en-ZA" sz="1100" dirty="0">
                        <a:effectLst/>
                        <a:latin typeface="+mn-lt"/>
                      </a:endParaRPr>
                    </a:p>
                    <a:p>
                      <a:pPr algn="ctr" rtl="0" fontAlgn="base"/>
                      <a:r>
                        <a:rPr lang="en-ZA" sz="1100" b="1" i="0" dirty="0">
                          <a:effectLst/>
                          <a:latin typeface="+mn-lt"/>
                        </a:rPr>
                        <a:t>6-month Target</a:t>
                      </a:r>
                      <a:r>
                        <a:rPr lang="en-ZA" sz="1100" b="0" i="0" dirty="0">
                          <a:effectLst/>
                          <a:latin typeface="+mn-lt"/>
                        </a:rPr>
                        <a:t> </a:t>
                      </a:r>
                    </a:p>
                    <a:p>
                      <a:pPr algn="ctr" rtl="0" fontAlgn="base"/>
                      <a:r>
                        <a:rPr lang="en-ZA" sz="1100" b="0" i="0" dirty="0">
                          <a:effectLst/>
                          <a:latin typeface="+mn-lt"/>
                        </a:rPr>
                        <a:t>(End of Q2 2022/23) </a:t>
                      </a:r>
                    </a:p>
                  </a:txBody>
                  <a:tcPr anchor="ctr"/>
                </a:tc>
                <a:tc>
                  <a:txBody>
                    <a:bodyPr/>
                    <a:lstStyle/>
                    <a:p>
                      <a:pPr algn="ctr" fontAlgn="ctr"/>
                      <a:endParaRPr lang="en-ZA" sz="1100" dirty="0">
                        <a:effectLst/>
                        <a:latin typeface="+mn-lt"/>
                      </a:endParaRPr>
                    </a:p>
                    <a:p>
                      <a:pPr algn="ctr" rtl="0" fontAlgn="base"/>
                      <a:r>
                        <a:rPr lang="en-ZA" sz="1100" b="1" i="0" dirty="0">
                          <a:effectLst/>
                          <a:latin typeface="+mn-lt"/>
                        </a:rPr>
                        <a:t>12-month Target</a:t>
                      </a:r>
                      <a:r>
                        <a:rPr lang="en-ZA" sz="1100" b="0" i="0" dirty="0">
                          <a:effectLst/>
                          <a:latin typeface="+mn-lt"/>
                        </a:rPr>
                        <a:t> </a:t>
                      </a:r>
                    </a:p>
                    <a:p>
                      <a:pPr algn="ctr" rtl="0" fontAlgn="base"/>
                      <a:r>
                        <a:rPr lang="en-ZA" sz="1100" b="0" i="0" dirty="0">
                          <a:effectLst/>
                          <a:latin typeface="+mn-lt"/>
                        </a:rPr>
                        <a:t>(End of Q2 2023/24) </a:t>
                      </a:r>
                    </a:p>
                  </a:txBody>
                  <a:tcPr anchor="ctr"/>
                </a:tc>
                <a:tc>
                  <a:txBody>
                    <a:bodyPr/>
                    <a:lstStyle/>
                    <a:p>
                      <a:pPr algn="ctr" rtl="0" fontAlgn="base"/>
                      <a:r>
                        <a:rPr lang="en-ZA" sz="1100" b="1" i="0" dirty="0">
                          <a:effectLst/>
                          <a:latin typeface="+mn-lt"/>
                        </a:rPr>
                        <a:t>Cumulative end of term target </a:t>
                      </a:r>
                      <a:r>
                        <a:rPr lang="en-ZA" sz="1100" b="0" i="0" dirty="0">
                          <a:effectLst/>
                          <a:latin typeface="+mn-lt"/>
                        </a:rPr>
                        <a:t> </a:t>
                      </a:r>
                    </a:p>
                    <a:p>
                      <a:pPr algn="ctr" rtl="0" fontAlgn="base"/>
                      <a:r>
                        <a:rPr lang="en-ZA" sz="1100" b="0" i="0" dirty="0">
                          <a:effectLst/>
                          <a:latin typeface="+mn-lt"/>
                        </a:rPr>
                        <a:t>(March 2024</a:t>
                      </a:r>
                    </a:p>
                  </a:txBody>
                  <a:tcPr anchor="ctr"/>
                </a:tc>
                <a:extLst>
                  <a:ext uri="{0D108BD9-81ED-4DB2-BD59-A6C34878D82A}">
                    <a16:rowId xmlns:a16="http://schemas.microsoft.com/office/drawing/2014/main" val="1804621336"/>
                  </a:ext>
                </a:extLst>
              </a:tr>
              <a:tr h="74168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100" b="0" i="0" dirty="0">
                          <a:effectLst/>
                          <a:latin typeface="+mn-lt"/>
                        </a:rPr>
                        <a:t>Number of learners enrolled in welfare and wellness programme </a:t>
                      </a:r>
                    </a:p>
                    <a:p>
                      <a:pPr fontAlgn="t"/>
                      <a:endParaRPr lang="en-ZA" sz="1100" dirty="0">
                        <a:effectLst/>
                        <a:latin typeface="+mn-lt"/>
                      </a:endParaRP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100" b="0" i="0" dirty="0">
                          <a:effectLst/>
                          <a:latin typeface="+mn-lt"/>
                        </a:rPr>
                        <a:t>Programme developed </a:t>
                      </a:r>
                    </a:p>
                    <a:p>
                      <a:pPr fontAlgn="t"/>
                      <a:endParaRPr lang="en-ZA" sz="1100" dirty="0">
                        <a:effectLst/>
                        <a:latin typeface="+mn-lt"/>
                      </a:endParaRPr>
                    </a:p>
                  </a:txBody>
                  <a:tcPr/>
                </a:tc>
                <a:tc>
                  <a:txBody>
                    <a:bodyPr/>
                    <a:lstStyle/>
                    <a:p>
                      <a:pPr fontAlgn="t"/>
                      <a:endParaRPr lang="en-ZA" sz="1100" dirty="0">
                        <a:effectLst/>
                        <a:latin typeface="+mn-lt"/>
                      </a:endParaRPr>
                    </a:p>
                  </a:txBody>
                  <a:tcPr/>
                </a:tc>
                <a:tc>
                  <a:txBody>
                    <a:bodyPr/>
                    <a:lstStyle/>
                    <a:p>
                      <a:pPr fontAlgn="t"/>
                      <a:endParaRPr lang="en-ZA" sz="1100" dirty="0">
                        <a:effectLst/>
                        <a:latin typeface="+mn-lt"/>
                      </a:endParaRPr>
                    </a:p>
                    <a:p>
                      <a:pPr algn="l" rtl="0" fontAlgn="base"/>
                      <a:r>
                        <a:rPr lang="en-ZA" sz="1100" b="0" i="0" dirty="0">
                          <a:effectLst/>
                          <a:latin typeface="+mn-lt"/>
                        </a:rPr>
                        <a:t>Number of learners reported by DSD entering rehabilitation and integration/after care programmes. </a:t>
                      </a:r>
                    </a:p>
                  </a:txBody>
                  <a:tcPr/>
                </a:tc>
                <a:tc>
                  <a:txBody>
                    <a:bodyPr/>
                    <a:lstStyle/>
                    <a:p>
                      <a:pPr fontAlgn="t"/>
                      <a:endParaRPr lang="en-ZA" sz="1100" dirty="0">
                        <a:effectLst/>
                        <a:latin typeface="+mn-lt"/>
                      </a:endParaRPr>
                    </a:p>
                    <a:p>
                      <a:pPr algn="l" rtl="0" fontAlgn="base"/>
                      <a:r>
                        <a:rPr lang="en-ZA" sz="1100" b="0" i="0" dirty="0">
                          <a:effectLst/>
                          <a:latin typeface="+mn-lt"/>
                        </a:rPr>
                        <a:t>Number of learners reported by DSD entering rehabilitation and integration/after care programmes. </a:t>
                      </a:r>
                    </a:p>
                  </a:txBody>
                  <a:tcPr/>
                </a:tc>
                <a:extLst>
                  <a:ext uri="{0D108BD9-81ED-4DB2-BD59-A6C34878D82A}">
                    <a16:rowId xmlns:a16="http://schemas.microsoft.com/office/drawing/2014/main" val="1573969522"/>
                  </a:ext>
                </a:extLst>
              </a:tr>
              <a:tr h="370840">
                <a:tc>
                  <a:txBody>
                    <a:bodyPr/>
                    <a:lstStyle/>
                    <a:p>
                      <a:pPr fontAlgn="t"/>
                      <a:endParaRPr lang="en-ZA" sz="1100" dirty="0">
                        <a:effectLst/>
                        <a:latin typeface="+mn-lt"/>
                      </a:endParaRPr>
                    </a:p>
                    <a:p>
                      <a:pPr algn="l" rtl="0" fontAlgn="base"/>
                      <a:r>
                        <a:rPr lang="en-ZA" sz="1100" b="0" i="0" dirty="0">
                          <a:solidFill>
                            <a:srgbClr val="000000"/>
                          </a:solidFill>
                          <a:effectLst/>
                          <a:latin typeface="+mn-lt"/>
                        </a:rPr>
                        <a:t>Youth Development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The Repositioning of Gauteng City Region Academy (GCRA) </a:t>
                      </a:r>
                      <a:endParaRPr lang="en-ZA" sz="1100" b="0" i="0" dirty="0">
                        <a:effectLst/>
                        <a:latin typeface="+mn-lt"/>
                      </a:endParaRPr>
                    </a:p>
                  </a:txBody>
                  <a:tcPr/>
                </a:tc>
                <a:tc gridSpan="3">
                  <a:txBody>
                    <a:bodyPr/>
                    <a:lstStyle/>
                    <a:p>
                      <a:pPr fontAlgn="t"/>
                      <a:endParaRPr lang="en-ZA" sz="1100" dirty="0">
                        <a:effectLst/>
                        <a:latin typeface="+mn-lt"/>
                      </a:endParaRPr>
                    </a:p>
                    <a:p>
                      <a:pPr algn="l" rtl="0" fontAlgn="base"/>
                      <a:r>
                        <a:rPr lang="en-ZA" sz="1100" b="0" i="0" dirty="0">
                          <a:solidFill>
                            <a:srgbClr val="000000"/>
                          </a:solidFill>
                          <a:effectLst/>
                          <a:latin typeface="+mn-lt"/>
                        </a:rPr>
                        <a:t>Targets to be ascertained when the function is handed over to Education from Office of the Premier </a:t>
                      </a:r>
                      <a:endParaRPr lang="en-ZA" sz="1100" b="0" i="0" dirty="0">
                        <a:effectLst/>
                        <a:latin typeface="+mn-lt"/>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6662013"/>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30%</a:t>
                      </a:r>
                    </a:p>
                  </a:txBody>
                  <a:tcPr/>
                </a:tc>
                <a:tc>
                  <a:txBody>
                    <a:bodyPr/>
                    <a:lstStyle/>
                    <a:p>
                      <a:pPr algn="just" rtl="0" fontAlgn="base"/>
                      <a:r>
                        <a:rPr lang="en-ZA" sz="1100" b="0" i="0" dirty="0">
                          <a:effectLst/>
                          <a:latin typeface="+mn-lt"/>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225993743"/>
                  </a:ext>
                </a:extLst>
              </a:tr>
              <a:tr h="370840">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Percentage of grade 12 learners who passed the NCS examination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85%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86%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86%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86% </a:t>
                      </a:r>
                      <a:endParaRPr lang="en-ZA" b="0" i="0" dirty="0">
                        <a:effectLst/>
                      </a:endParaRPr>
                    </a:p>
                  </a:txBody>
                  <a:tcPr/>
                </a:tc>
                <a:extLst>
                  <a:ext uri="{0D108BD9-81ED-4DB2-BD59-A6C34878D82A}">
                    <a16:rowId xmlns:a16="http://schemas.microsoft.com/office/drawing/2014/main" val="1978814120"/>
                  </a:ext>
                </a:extLst>
              </a:tr>
              <a:tr h="370840">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Percentage of grade 12 learners with a bachelor pass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44%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45%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45% </a:t>
                      </a:r>
                      <a:endParaRPr lang="en-ZA" b="0" i="0" dirty="0">
                        <a:effectLst/>
                      </a:endParaRPr>
                    </a:p>
                  </a:txBody>
                  <a:tcPr/>
                </a:tc>
                <a:tc>
                  <a:txBody>
                    <a:bodyPr/>
                    <a:lstStyle/>
                    <a:p>
                      <a:pPr fontAlgn="t"/>
                      <a:endParaRPr lang="en-ZA" dirty="0">
                        <a:effectLst/>
                      </a:endParaRPr>
                    </a:p>
                    <a:p>
                      <a:pPr algn="l" rtl="0" fontAlgn="base"/>
                      <a:r>
                        <a:rPr lang="en-ZA" sz="1000" b="0" i="0" dirty="0">
                          <a:solidFill>
                            <a:srgbClr val="000000"/>
                          </a:solidFill>
                          <a:effectLst/>
                          <a:latin typeface="Arial Nova" panose="020B0504020202020204" pitchFamily="34" charset="0"/>
                        </a:rPr>
                        <a:t>45% </a:t>
                      </a:r>
                      <a:endParaRPr lang="en-ZA" b="0" i="0" dirty="0">
                        <a:effectLst/>
                      </a:endParaRPr>
                    </a:p>
                  </a:txBody>
                  <a:tcPr/>
                </a:tc>
                <a:extLst>
                  <a:ext uri="{0D108BD9-81ED-4DB2-BD59-A6C34878D82A}">
                    <a16:rowId xmlns:a16="http://schemas.microsoft.com/office/drawing/2014/main" val="29103720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0" i="0" dirty="0">
                          <a:effectLst/>
                          <a:latin typeface="+mn-lt"/>
                        </a:rPr>
                        <a:t>Percentage of youth in conflict with the law supported </a:t>
                      </a:r>
                    </a:p>
                    <a:p>
                      <a:endParaRPr lang="en-US" sz="1100" dirty="0">
                        <a:latin typeface="+mn-lt"/>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ZA" sz="1100" b="0" i="0" dirty="0">
                          <a:effectLst/>
                          <a:latin typeface="+mn-lt"/>
                        </a:rPr>
                        <a:t>Programme developed </a:t>
                      </a:r>
                    </a:p>
                    <a:p>
                      <a:pPr algn="just" rtl="0" fontAlgn="base"/>
                      <a:endParaRPr lang="en-ZA" sz="1100" b="0" i="0" dirty="0">
                        <a:effectLst/>
                        <a:latin typeface="+mn-lt"/>
                      </a:endParaRPr>
                    </a:p>
                  </a:txBody>
                  <a:tcPr/>
                </a:tc>
                <a:tc>
                  <a:txBody>
                    <a:bodyPr/>
                    <a:lstStyle/>
                    <a:p>
                      <a:pPr algn="l" rtl="0" fontAlgn="base"/>
                      <a:r>
                        <a:rPr lang="en-ZA" sz="1100" b="0" i="0" dirty="0">
                          <a:effectLst/>
                          <a:latin typeface="+mn-lt"/>
                        </a:rPr>
                        <a:t>100% of placed youth </a:t>
                      </a:r>
                    </a:p>
                  </a:txBody>
                  <a:tcPr/>
                </a:tc>
                <a:tc>
                  <a:txBody>
                    <a:bodyPr/>
                    <a:lstStyle/>
                    <a:p>
                      <a:pPr algn="l" rtl="0" fontAlgn="base"/>
                      <a:r>
                        <a:rPr lang="en-ZA" sz="1100" b="0" i="0" dirty="0">
                          <a:effectLst/>
                          <a:latin typeface="+mn-lt"/>
                        </a:rPr>
                        <a:t>100% of placed youth </a:t>
                      </a:r>
                    </a:p>
                  </a:txBody>
                  <a:tcPr/>
                </a:tc>
                <a:tc>
                  <a:txBody>
                    <a:bodyPr/>
                    <a:lstStyle/>
                    <a:p>
                      <a:pPr algn="l" rtl="0" fontAlgn="base"/>
                      <a:r>
                        <a:rPr lang="en-ZA" sz="1100" b="0" i="0" dirty="0">
                          <a:effectLst/>
                          <a:latin typeface="+mn-lt"/>
                        </a:rPr>
                        <a:t>100% of placed youth </a:t>
                      </a:r>
                    </a:p>
                  </a:txBody>
                  <a:tcPr/>
                </a:tc>
                <a:extLst>
                  <a:ext uri="{0D108BD9-81ED-4DB2-BD59-A6C34878D82A}">
                    <a16:rowId xmlns:a16="http://schemas.microsoft.com/office/drawing/2014/main" val="2882870749"/>
                  </a:ext>
                </a:extLst>
              </a:tr>
            </a:tbl>
          </a:graphicData>
        </a:graphic>
      </p:graphicFrame>
      <p:sp>
        <p:nvSpPr>
          <p:cNvPr id="4" name="Slide Number Placeholder 3">
            <a:extLst>
              <a:ext uri="{FF2B5EF4-FFF2-40B4-BE49-F238E27FC236}">
                <a16:creationId xmlns:a16="http://schemas.microsoft.com/office/drawing/2014/main" id="{53B4942F-9168-4942-B02C-8EE38AB73784}"/>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48</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1526300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a:xfrm>
            <a:off x="87086" y="1164770"/>
            <a:ext cx="11832770" cy="337459"/>
          </a:xfrm>
        </p:spPr>
        <p:txBody>
          <a:bodyPr/>
          <a:lstStyle/>
          <a:p>
            <a:pPr algn="ctr"/>
            <a:r>
              <a:rPr lang="en-US" dirty="0"/>
              <a:t>DEPARTMENT OF HUMAN SETTLEMENTS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87086" y="1566863"/>
          <a:ext cx="11832770" cy="4998720"/>
        </p:xfrm>
        <a:graphic>
          <a:graphicData uri="http://schemas.openxmlformats.org/drawingml/2006/table">
            <a:tbl>
              <a:tblPr firstRow="1" bandRow="1">
                <a:tableStyleId>{5C22544A-7EE6-4342-B048-85BDC9FD1C3A}</a:tableStyleId>
              </a:tblPr>
              <a:tblGrid>
                <a:gridCol w="3411685">
                  <a:extLst>
                    <a:ext uri="{9D8B030D-6E8A-4147-A177-3AD203B41FA5}">
                      <a16:colId xmlns:a16="http://schemas.microsoft.com/office/drawing/2014/main" val="768303137"/>
                    </a:ext>
                  </a:extLst>
                </a:gridCol>
                <a:gridCol w="1321423">
                  <a:extLst>
                    <a:ext uri="{9D8B030D-6E8A-4147-A177-3AD203B41FA5}">
                      <a16:colId xmlns:a16="http://schemas.microsoft.com/office/drawing/2014/main" val="2657780415"/>
                    </a:ext>
                  </a:extLst>
                </a:gridCol>
                <a:gridCol w="2366554">
                  <a:extLst>
                    <a:ext uri="{9D8B030D-6E8A-4147-A177-3AD203B41FA5}">
                      <a16:colId xmlns:a16="http://schemas.microsoft.com/office/drawing/2014/main" val="2717511761"/>
                    </a:ext>
                  </a:extLst>
                </a:gridCol>
                <a:gridCol w="3383281">
                  <a:extLst>
                    <a:ext uri="{9D8B030D-6E8A-4147-A177-3AD203B41FA5}">
                      <a16:colId xmlns:a16="http://schemas.microsoft.com/office/drawing/2014/main" val="1619599539"/>
                    </a:ext>
                  </a:extLst>
                </a:gridCol>
                <a:gridCol w="1349827">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j-lt"/>
                          <a:ea typeface="+mn-ea"/>
                          <a:cs typeface="+mn-cs"/>
                        </a:rPr>
                        <a:t>Indicator </a:t>
                      </a:r>
                      <a:endParaRPr lang="en-US" sz="1100" dirty="0">
                        <a:latin typeface="+mj-lt"/>
                      </a:endParaRPr>
                    </a:p>
                  </a:txBody>
                  <a:tcPr/>
                </a:tc>
                <a:tc>
                  <a:txBody>
                    <a:bodyPr/>
                    <a:lstStyle/>
                    <a:p>
                      <a:pPr algn="ctr" fontAlgn="ctr"/>
                      <a:endParaRPr lang="en-ZA" dirty="0">
                        <a:effectLst/>
                      </a:endParaRPr>
                    </a:p>
                    <a:p>
                      <a:pPr algn="ctr" rtl="0" fontAlgn="base"/>
                      <a:r>
                        <a:rPr lang="en-ZA" sz="1100" b="1" i="0" dirty="0">
                          <a:effectLst/>
                          <a:latin typeface="Arial" panose="020B0604020202020204" pitchFamily="34" charset="0"/>
                        </a:rPr>
                        <a:t>100-day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Q3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6-month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12-month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2023/24) </a:t>
                      </a:r>
                      <a:endParaRPr lang="en-ZA" b="0" i="0" dirty="0">
                        <a:effectLst/>
                      </a:endParaRPr>
                    </a:p>
                  </a:txBody>
                  <a:tcPr anchor="ctr"/>
                </a:tc>
                <a:tc>
                  <a:txBody>
                    <a:bodyPr/>
                    <a:lstStyle/>
                    <a:p>
                      <a:pPr algn="ctr" rtl="0" fontAlgn="base"/>
                      <a:r>
                        <a:rPr lang="en-ZA" sz="1100" b="1" i="0" dirty="0">
                          <a:effectLst/>
                          <a:latin typeface="Arial" panose="020B0604020202020204" pitchFamily="34" charset="0"/>
                        </a:rPr>
                        <a:t>Cumulative end of term target </a:t>
                      </a:r>
                      <a:r>
                        <a:rPr lang="en-ZA" sz="1100" b="0" i="0" dirty="0">
                          <a:effectLst/>
                          <a:latin typeface="Arial" panose="020B0604020202020204" pitchFamily="34" charset="0"/>
                        </a:rPr>
                        <a:t> </a:t>
                      </a:r>
                      <a:endParaRPr lang="en-ZA" sz="1100" b="0" i="0" dirty="0">
                        <a:effectLst/>
                      </a:endParaRPr>
                    </a:p>
                    <a:p>
                      <a:pPr algn="ctr" rtl="0" fontAlgn="base"/>
                      <a:r>
                        <a:rPr lang="en-ZA" sz="1100" b="0" i="0" dirty="0">
                          <a:effectLst/>
                          <a:latin typeface="Arial" panose="020B0604020202020204" pitchFamily="34" charset="0"/>
                        </a:rPr>
                        <a:t>(March 2024</a:t>
                      </a:r>
                      <a:endParaRPr lang="en-ZA" sz="1100" b="0" i="0" dirty="0">
                        <a:effectLst/>
                      </a:endParaRPr>
                    </a:p>
                  </a:txBody>
                  <a:tcPr anchor="ctr"/>
                </a:tc>
                <a:extLst>
                  <a:ext uri="{0D108BD9-81ED-4DB2-BD59-A6C34878D82A}">
                    <a16:rowId xmlns:a16="http://schemas.microsoft.com/office/drawing/2014/main" val="1804621336"/>
                  </a:ext>
                </a:extLst>
              </a:tr>
              <a:tr h="370840">
                <a:tc>
                  <a:txBody>
                    <a:bodyPr/>
                    <a:lstStyle/>
                    <a:p>
                      <a:pPr algn="l" rtl="0" fontAlgn="base"/>
                      <a:r>
                        <a:rPr lang="en-ZA" sz="1100" b="0" i="0" dirty="0">
                          <a:effectLst/>
                          <a:latin typeface="Arial" panose="020B0604020202020204" pitchFamily="34" charset="0"/>
                        </a:rPr>
                        <a:t>Number of serviced stands handed over to beneficiaries  </a:t>
                      </a:r>
                      <a:endParaRPr lang="en-ZA" sz="1100" b="0" i="0" dirty="0">
                        <a:effectLst/>
                      </a:endParaRPr>
                    </a:p>
                    <a:p>
                      <a:pPr algn="l" rtl="0" fontAlgn="base"/>
                      <a:r>
                        <a:rPr lang="en-ZA" sz="1100" b="1" i="0" dirty="0">
                          <a:effectLst/>
                          <a:latin typeface="Arial" panose="020B0604020202020204" pitchFamily="34" charset="0"/>
                        </a:rPr>
                        <a:t>Release land to young people for access to building and occupying better housing (priority 39)</a:t>
                      </a:r>
                      <a:r>
                        <a:rPr lang="en-ZA" sz="1100" b="0" i="0" dirty="0">
                          <a:effectLst/>
                          <a:latin typeface="Arial" panose="020B0604020202020204" pitchFamily="34" charset="0"/>
                        </a:rPr>
                        <a:t> </a:t>
                      </a:r>
                      <a:endParaRPr lang="en-ZA" sz="1100" b="0" i="0" dirty="0">
                        <a:effectLst/>
                      </a:endParaRPr>
                    </a:p>
                    <a:p>
                      <a:pPr algn="l" rtl="0" fontAlgn="base">
                        <a:buFont typeface="Arial" panose="020B0604020202020204" pitchFamily="34" charset="0"/>
                        <a:buNone/>
                      </a:pPr>
                      <a:r>
                        <a:rPr lang="en-ZA" sz="1100" b="0" i="0" dirty="0">
                          <a:effectLst/>
                          <a:latin typeface="Arial" panose="020B0604020202020204" pitchFamily="34" charset="0"/>
                        </a:rPr>
                        <a:t>60% allocation to youth based on total sites ready for release  </a:t>
                      </a:r>
                    </a:p>
                    <a:p>
                      <a:pPr algn="l" rtl="0" fontAlgn="base"/>
                      <a:r>
                        <a:rPr lang="en-ZA" sz="1100" b="0" i="0" dirty="0">
                          <a:effectLst/>
                          <a:latin typeface="Arial" panose="020B0604020202020204" pitchFamily="34" charset="0"/>
                        </a:rPr>
                        <a:t> </a:t>
                      </a:r>
                      <a:endParaRPr lang="en-ZA" sz="1100" b="0" i="0" dirty="0">
                        <a:effectLst/>
                      </a:endParaRPr>
                    </a:p>
                  </a:txBody>
                  <a:tcPr/>
                </a:tc>
                <a:tc>
                  <a:txBody>
                    <a:bodyPr/>
                    <a:lstStyle/>
                    <a:p>
                      <a:pPr algn="l" rtl="0" fontAlgn="base">
                        <a:buFont typeface="Arial" panose="020B0604020202020204" pitchFamily="34" charset="0"/>
                        <a:buNone/>
                      </a:pPr>
                      <a:r>
                        <a:rPr lang="en-ZA" sz="1100" b="1" i="0" dirty="0">
                          <a:effectLst/>
                          <a:latin typeface="Arial" panose="020B0604020202020204" pitchFamily="34" charset="0"/>
                        </a:rPr>
                        <a:t>600:</a:t>
                      </a:r>
                      <a:r>
                        <a:rPr lang="en-ZA" sz="1100" b="0" i="0" dirty="0">
                          <a:effectLst/>
                          <a:latin typeface="Arial" panose="020B0604020202020204" pitchFamily="34" charset="0"/>
                        </a:rPr>
                        <a:t> 60% of 1000 RLRP sites to be allocated to the youth </a:t>
                      </a:r>
                    </a:p>
                    <a:p>
                      <a:pPr algn="l" rtl="0" fontAlgn="base"/>
                      <a:r>
                        <a:rPr lang="en-ZA" sz="1100" b="0" i="0" dirty="0">
                          <a:effectLst/>
                          <a:latin typeface="Arial" panose="020B0604020202020204" pitchFamily="34" charset="0"/>
                        </a:rPr>
                        <a:t> </a:t>
                      </a:r>
                      <a:endParaRPr lang="en-ZA" sz="1100" b="0" i="0" dirty="0">
                        <a:effectLst/>
                      </a:endParaRPr>
                    </a:p>
                  </a:txBody>
                  <a:tcPr/>
                </a:tc>
                <a:tc>
                  <a:txBody>
                    <a:bodyPr/>
                    <a:lstStyle/>
                    <a:p>
                      <a:pPr algn="l" rtl="0" fontAlgn="base">
                        <a:buFont typeface="Arial" panose="020B0604020202020204" pitchFamily="34" charset="0"/>
                        <a:buNone/>
                      </a:pPr>
                      <a:r>
                        <a:rPr lang="en-ZA" sz="1100" b="1" i="0" dirty="0">
                          <a:solidFill>
                            <a:srgbClr val="000000"/>
                          </a:solidFill>
                          <a:effectLst/>
                          <a:latin typeface="Arial" panose="020B0604020202020204" pitchFamily="34" charset="0"/>
                        </a:rPr>
                        <a:t>860</a:t>
                      </a:r>
                      <a:r>
                        <a:rPr lang="en-ZA" sz="1100" b="0" i="0" dirty="0">
                          <a:solidFill>
                            <a:srgbClr val="000000"/>
                          </a:solidFill>
                          <a:effectLst/>
                          <a:latin typeface="Arial" panose="020B0604020202020204" pitchFamily="34" charset="0"/>
                        </a:rPr>
                        <a:t> RLRP acquired from the private sector  </a:t>
                      </a:r>
                      <a:endParaRPr lang="en-ZA" sz="1100" b="0" i="0" dirty="0">
                        <a:effectLst/>
                        <a:latin typeface="Arial" panose="020B0604020202020204" pitchFamily="34" charset="0"/>
                      </a:endParaRPr>
                    </a:p>
                    <a:p>
                      <a:pPr algn="l" rtl="0" fontAlgn="base">
                        <a:buFont typeface="Arial" panose="020B0604020202020204" pitchFamily="34" charset="0"/>
                        <a:buNone/>
                      </a:pPr>
                      <a:r>
                        <a:rPr lang="en-ZA" sz="1100" b="1" i="0" dirty="0">
                          <a:solidFill>
                            <a:srgbClr val="000000"/>
                          </a:solidFill>
                          <a:effectLst/>
                          <a:latin typeface="Arial" panose="020B0604020202020204" pitchFamily="34" charset="0"/>
                        </a:rPr>
                        <a:t>1350:</a:t>
                      </a:r>
                      <a:r>
                        <a:rPr lang="en-ZA" sz="1100" b="0" i="0" dirty="0">
                          <a:solidFill>
                            <a:srgbClr val="000000"/>
                          </a:solidFill>
                          <a:effectLst/>
                          <a:latin typeface="Arial" panose="020B0604020202020204" pitchFamily="34" charset="0"/>
                        </a:rPr>
                        <a:t> 60% of 2250 RLRP sites to be allocated to the youth </a:t>
                      </a:r>
                      <a:endParaRPr lang="en-ZA" sz="1100" b="0" i="0" dirty="0">
                        <a:effectLst/>
                        <a:latin typeface="Arial" panose="020B0604020202020204" pitchFamily="34" charset="0"/>
                      </a:endParaRPr>
                    </a:p>
                    <a:p>
                      <a:pPr algn="l" rtl="0" fontAlgn="base">
                        <a:buFont typeface="Arial" panose="020B0604020202020204" pitchFamily="34" charset="0"/>
                        <a:buNone/>
                      </a:pPr>
                      <a:r>
                        <a:rPr lang="en-ZA" sz="1100" b="0" i="0" dirty="0">
                          <a:solidFill>
                            <a:srgbClr val="000000"/>
                          </a:solidFill>
                          <a:effectLst/>
                          <a:latin typeface="Arial" panose="020B0604020202020204" pitchFamily="34" charset="0"/>
                        </a:rPr>
                        <a:t>60% of the total RLRP serviced sites to be allocated to the youth </a:t>
                      </a:r>
                      <a:endParaRPr lang="en-ZA" sz="1100" b="0" i="0" dirty="0">
                        <a:effectLst/>
                        <a:latin typeface="Arial" panose="020B0604020202020204" pitchFamily="34" charset="0"/>
                      </a:endParaRPr>
                    </a:p>
                    <a:p>
                      <a:pPr algn="l" rtl="0" fontAlgn="base"/>
                      <a:r>
                        <a:rPr lang="en-ZA" sz="1100" b="0" i="0" dirty="0">
                          <a:solidFill>
                            <a:srgbClr val="000000"/>
                          </a:solidFill>
                          <a:effectLst/>
                          <a:latin typeface="Arial" panose="020B0604020202020204" pitchFamily="34" charset="0"/>
                        </a:rPr>
                        <a:t> </a:t>
                      </a:r>
                      <a:endParaRPr lang="en-ZA" sz="1100" b="0" i="0" dirty="0">
                        <a:effectLst/>
                      </a:endParaRPr>
                    </a:p>
                  </a:txBody>
                  <a:tcPr/>
                </a:tc>
                <a:tc>
                  <a:txBody>
                    <a:bodyPr/>
                    <a:lstStyle/>
                    <a:p>
                      <a:pPr algn="l" rtl="0" fontAlgn="base">
                        <a:buFont typeface="Arial" panose="020B0604020202020204" pitchFamily="34" charset="0"/>
                        <a:buNone/>
                      </a:pPr>
                      <a:r>
                        <a:rPr lang="en-ZA" sz="1100" b="1" i="0" dirty="0">
                          <a:solidFill>
                            <a:srgbClr val="000000"/>
                          </a:solidFill>
                          <a:effectLst/>
                          <a:latin typeface="Arial" panose="020B0604020202020204" pitchFamily="34" charset="0"/>
                        </a:rPr>
                        <a:t>RLRP (</a:t>
                      </a:r>
                      <a:r>
                        <a:rPr lang="en-ZA" sz="1100" b="0" i="0" dirty="0">
                          <a:solidFill>
                            <a:srgbClr val="000000"/>
                          </a:solidFill>
                          <a:effectLst/>
                          <a:latin typeface="Arial" panose="020B0604020202020204" pitchFamily="34" charset="0"/>
                        </a:rPr>
                        <a:t>subject to the BP approval and related budget by the NDHS) </a:t>
                      </a:r>
                      <a:endParaRPr lang="en-ZA" sz="1100" b="0" i="0" dirty="0">
                        <a:effectLst/>
                        <a:latin typeface="Arial" panose="020B0604020202020204" pitchFamily="34" charset="0"/>
                      </a:endParaRPr>
                    </a:p>
                    <a:p>
                      <a:pPr algn="l" rtl="0" fontAlgn="base">
                        <a:buFont typeface="Arial" panose="020B0604020202020204" pitchFamily="34" charset="0"/>
                        <a:buChar char="•"/>
                      </a:pPr>
                      <a:r>
                        <a:rPr lang="en-ZA" sz="1100" b="1" i="0" dirty="0">
                          <a:solidFill>
                            <a:srgbClr val="000000"/>
                          </a:solidFill>
                          <a:effectLst/>
                          <a:latin typeface="Arial" panose="020B0604020202020204" pitchFamily="34" charset="0"/>
                        </a:rPr>
                        <a:t>2824 </a:t>
                      </a:r>
                      <a:r>
                        <a:rPr lang="en-ZA" sz="1100" b="0" i="0" dirty="0">
                          <a:solidFill>
                            <a:srgbClr val="000000"/>
                          </a:solidFill>
                          <a:effectLst/>
                          <a:latin typeface="Arial" panose="020B0604020202020204" pitchFamily="34" charset="0"/>
                        </a:rPr>
                        <a:t>RLRP acquired from the private sector  </a:t>
                      </a:r>
                      <a:endParaRPr lang="en-ZA" sz="1100" b="0" i="0" dirty="0">
                        <a:effectLst/>
                        <a:latin typeface="Arial" panose="020B0604020202020204" pitchFamily="34" charset="0"/>
                      </a:endParaRPr>
                    </a:p>
                    <a:p>
                      <a:pPr algn="l" rtl="0" fontAlgn="base">
                        <a:buFont typeface="Arial" panose="020B0604020202020204" pitchFamily="34" charset="0"/>
                        <a:buChar char="•"/>
                      </a:pPr>
                      <a:r>
                        <a:rPr lang="en-ZA" sz="1100" b="0" i="0" dirty="0">
                          <a:solidFill>
                            <a:srgbClr val="000000"/>
                          </a:solidFill>
                          <a:effectLst/>
                          <a:latin typeface="Arial" panose="020B0604020202020204" pitchFamily="34" charset="0"/>
                        </a:rPr>
                        <a:t>60% of (100% planned: 2000) RLRP sites to be allocated to the youth with additional sites to be confirmed once market testing has been concluded (</a:t>
                      </a:r>
                      <a:r>
                        <a:rPr lang="en-ZA" sz="1100" b="1" i="0" dirty="0">
                          <a:solidFill>
                            <a:srgbClr val="000000"/>
                          </a:solidFill>
                          <a:effectLst/>
                          <a:latin typeface="Arial" panose="020B0604020202020204" pitchFamily="34" charset="0"/>
                        </a:rPr>
                        <a:t>GPF procurement process to determine additional RLRP opportunities)</a:t>
                      </a:r>
                      <a:r>
                        <a:rPr lang="en-ZA" sz="1100" b="0" i="0" dirty="0">
                          <a:solidFill>
                            <a:srgbClr val="000000"/>
                          </a:solidFill>
                          <a:effectLst/>
                          <a:latin typeface="Arial" panose="020B0604020202020204" pitchFamily="34" charset="0"/>
                        </a:rPr>
                        <a:t> 60% of total the serviced sites to be allocated to the youth Total planned RLRP sites acquired from prior years and under planning remaining as planning work in progress  </a:t>
                      </a:r>
                      <a:r>
                        <a:rPr lang="en-ZA" sz="1100" b="1" i="0" dirty="0">
                          <a:solidFill>
                            <a:srgbClr val="000000"/>
                          </a:solidFill>
                          <a:effectLst/>
                          <a:latin typeface="Arial" panose="020B0604020202020204" pitchFamily="34" charset="0"/>
                        </a:rPr>
                        <a:t>Obed Mthombeni: </a:t>
                      </a:r>
                      <a:r>
                        <a:rPr lang="en-ZA" sz="1100" b="0" i="0" dirty="0">
                          <a:solidFill>
                            <a:srgbClr val="000000"/>
                          </a:solidFill>
                          <a:effectLst/>
                          <a:latin typeface="Arial" panose="020B0604020202020204" pitchFamily="34" charset="0"/>
                        </a:rPr>
                        <a:t>764 by August 2023 </a:t>
                      </a:r>
                      <a:endParaRPr lang="en-ZA" sz="1100" b="0" i="0" dirty="0">
                        <a:solidFill>
                          <a:schemeClr val="dk1"/>
                        </a:solidFill>
                        <a:effectLst/>
                        <a:latin typeface="Arial" panose="020B0604020202020204" pitchFamily="34" charset="0"/>
                      </a:endParaRPr>
                    </a:p>
                    <a:p>
                      <a:pPr algn="l" rtl="0" fontAlgn="base">
                        <a:buFont typeface="Arial" panose="020B0604020202020204" pitchFamily="34" charset="0"/>
                        <a:buChar char="•"/>
                      </a:pPr>
                      <a:r>
                        <a:rPr lang="en-ZA" sz="1100" b="0" i="0" dirty="0">
                          <a:solidFill>
                            <a:srgbClr val="000000"/>
                          </a:solidFill>
                          <a:effectLst/>
                          <a:latin typeface="Arial" panose="020B0604020202020204" pitchFamily="34" charset="0"/>
                        </a:rPr>
                        <a:t>GPF to release 2500 sites for RLRP </a:t>
                      </a:r>
                      <a:endParaRPr lang="en-ZA" sz="1100" b="0" i="0" dirty="0">
                        <a:effectLst/>
                        <a:latin typeface="Arial" panose="020B0604020202020204" pitchFamily="34" charset="0"/>
                      </a:endParaRPr>
                    </a:p>
                  </a:txBody>
                  <a:tcPr/>
                </a:tc>
                <a:tc>
                  <a:txBody>
                    <a:bodyPr/>
                    <a:lstStyle/>
                    <a:p>
                      <a:pPr algn="l" rtl="0" fontAlgn="base">
                        <a:buFont typeface="Arial" panose="020B0604020202020204" pitchFamily="34" charset="0"/>
                        <a:buNone/>
                      </a:pPr>
                      <a:r>
                        <a:rPr lang="en-ZA" sz="1100" b="1" i="0" dirty="0">
                          <a:solidFill>
                            <a:srgbClr val="000000"/>
                          </a:solidFill>
                          <a:effectLst/>
                          <a:latin typeface="Arial" panose="020B0604020202020204" pitchFamily="34" charset="0"/>
                        </a:rPr>
                        <a:t>75 000</a:t>
                      </a:r>
                      <a:r>
                        <a:rPr lang="en-ZA" sz="1100" b="0" i="0" dirty="0">
                          <a:solidFill>
                            <a:srgbClr val="000000"/>
                          </a:solidFill>
                          <a:effectLst/>
                          <a:latin typeface="Arial" panose="020B0604020202020204" pitchFamily="34" charset="0"/>
                        </a:rPr>
                        <a:t> RLRP serviced sites   </a:t>
                      </a:r>
                      <a:endParaRPr lang="en-ZA" sz="1100" b="0" i="0" dirty="0">
                        <a:effectLst/>
                        <a:latin typeface="Arial" panose="020B0604020202020204" pitchFamily="34" charset="0"/>
                      </a:endParaRPr>
                    </a:p>
                  </a:txBody>
                  <a:tcPr/>
                </a:tc>
                <a:extLst>
                  <a:ext uri="{0D108BD9-81ED-4DB2-BD59-A6C34878D82A}">
                    <a16:rowId xmlns:a16="http://schemas.microsoft.com/office/drawing/2014/main" val="1014923434"/>
                  </a:ext>
                </a:extLst>
              </a:tr>
              <a:tr h="370840">
                <a:tc>
                  <a:txBody>
                    <a:bodyPr/>
                    <a:lstStyle/>
                    <a:p>
                      <a:pPr algn="l" rtl="0" fontAlgn="base"/>
                      <a:r>
                        <a:rPr lang="en-ZA" sz="1100" b="0" i="0" dirty="0">
                          <a:effectLst/>
                          <a:latin typeface="+mn-lt"/>
                        </a:rPr>
                        <a:t>Number of jobs &amp; work opportunities created through EPWP work Opportunities &amp; the HSDG &amp; EPWP Incentive grant  </a:t>
                      </a:r>
                    </a:p>
                  </a:txBody>
                  <a:tcPr/>
                </a:tc>
                <a:tc>
                  <a:txBody>
                    <a:bodyPr/>
                    <a:lstStyle/>
                    <a:p>
                      <a:pPr algn="l" rtl="0" fontAlgn="base"/>
                      <a:r>
                        <a:rPr lang="en-ZA" sz="1100" b="0" i="0" dirty="0">
                          <a:effectLst/>
                          <a:latin typeface="+mn-lt"/>
                        </a:rPr>
                        <a:t>85 work opportunities  </a:t>
                      </a:r>
                    </a:p>
                    <a:p>
                      <a:pPr algn="l" rtl="0" fontAlgn="base"/>
                      <a:r>
                        <a:rPr lang="en-ZA" sz="1100" b="0" i="0" dirty="0">
                          <a:effectLst/>
                          <a:latin typeface="+mn-lt"/>
                        </a:rPr>
                        <a:t> </a:t>
                      </a:r>
                    </a:p>
                  </a:txBody>
                  <a:tcPr/>
                </a:tc>
                <a:tc>
                  <a:txBody>
                    <a:bodyPr/>
                    <a:lstStyle/>
                    <a:p>
                      <a:pPr algn="l" rtl="0" fontAlgn="base"/>
                      <a:r>
                        <a:rPr lang="en-ZA" sz="1100" b="1" i="0" dirty="0">
                          <a:solidFill>
                            <a:srgbClr val="000000"/>
                          </a:solidFill>
                          <a:effectLst/>
                          <a:latin typeface="+mn-lt"/>
                        </a:rPr>
                        <a:t>11000 jobs</a:t>
                      </a:r>
                      <a:r>
                        <a:rPr lang="en-ZA" sz="1100" b="0" i="0" dirty="0">
                          <a:solidFill>
                            <a:srgbClr val="000000"/>
                          </a:solidFill>
                          <a:effectLst/>
                          <a:latin typeface="+mn-lt"/>
                        </a:rPr>
                        <a:t> &amp; work Opportunities created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7500 work opportunities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3500 jobs </a:t>
                      </a:r>
                      <a:endParaRPr lang="en-ZA" sz="1100" b="0" i="0" dirty="0">
                        <a:effectLst/>
                        <a:latin typeface="+mn-lt"/>
                      </a:endParaRPr>
                    </a:p>
                  </a:txBody>
                  <a:tcPr/>
                </a:tc>
                <a:tc>
                  <a:txBody>
                    <a:bodyPr/>
                    <a:lstStyle/>
                    <a:p>
                      <a:pPr algn="l" rtl="0" fontAlgn="base"/>
                      <a:r>
                        <a:rPr lang="en-ZA" sz="1100" b="1" i="0" dirty="0">
                          <a:solidFill>
                            <a:srgbClr val="000000"/>
                          </a:solidFill>
                          <a:effectLst/>
                          <a:latin typeface="+mn-lt"/>
                        </a:rPr>
                        <a:t>11000 jobs</a:t>
                      </a:r>
                      <a:r>
                        <a:rPr lang="en-ZA" sz="1100" b="0" i="0" dirty="0">
                          <a:solidFill>
                            <a:srgbClr val="000000"/>
                          </a:solidFill>
                          <a:effectLst/>
                          <a:latin typeface="+mn-lt"/>
                        </a:rPr>
                        <a:t> &amp; work Opportunities created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7500 (Work opportunities)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11 000 (Jobs) </a:t>
                      </a:r>
                      <a:endParaRPr lang="en-ZA" sz="1100" b="0" i="0" dirty="0">
                        <a:effectLst/>
                        <a:latin typeface="+mn-lt"/>
                      </a:endParaRPr>
                    </a:p>
                    <a:p>
                      <a:pPr algn="l" rtl="0" fontAlgn="base"/>
                      <a:r>
                        <a:rPr lang="en-ZA" sz="1100" b="0" i="0" dirty="0">
                          <a:solidFill>
                            <a:srgbClr val="000000"/>
                          </a:solidFill>
                          <a:effectLst/>
                          <a:latin typeface="+mn-lt"/>
                        </a:rPr>
                        <a:t> </a:t>
                      </a:r>
                      <a:endParaRPr lang="en-ZA" sz="1100" b="0" i="0" dirty="0">
                        <a:effectLst/>
                        <a:latin typeface="+mn-lt"/>
                      </a:endParaRPr>
                    </a:p>
                  </a:txBody>
                  <a:tcPr/>
                </a:tc>
                <a:tc>
                  <a:txBody>
                    <a:bodyPr/>
                    <a:lstStyle/>
                    <a:p>
                      <a:pPr algn="l" rtl="0" fontAlgn="base"/>
                      <a:r>
                        <a:rPr lang="en-ZA" sz="1100" b="1" i="0" dirty="0">
                          <a:solidFill>
                            <a:srgbClr val="000000"/>
                          </a:solidFill>
                          <a:effectLst/>
                          <a:latin typeface="+mn-lt"/>
                        </a:rPr>
                        <a:t>34202 jobs</a:t>
                      </a:r>
                      <a:r>
                        <a:rPr lang="en-ZA" sz="1100" b="0" i="0" dirty="0">
                          <a:solidFill>
                            <a:srgbClr val="000000"/>
                          </a:solidFill>
                          <a:effectLst/>
                          <a:latin typeface="+mn-lt"/>
                        </a:rPr>
                        <a:t> &amp; work Opportunities created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28184 work opportunities (unskilled)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6018</a:t>
                      </a:r>
                      <a:r>
                        <a:rPr lang="en-ZA" sz="1100" b="1" i="0" dirty="0">
                          <a:solidFill>
                            <a:srgbClr val="000000"/>
                          </a:solidFill>
                          <a:effectLst/>
                          <a:latin typeface="+mn-lt"/>
                        </a:rPr>
                        <a:t> </a:t>
                      </a:r>
                      <a:r>
                        <a:rPr lang="en-ZA" sz="1100" b="0" i="0" dirty="0">
                          <a:solidFill>
                            <a:srgbClr val="000000"/>
                          </a:solidFill>
                          <a:effectLst/>
                          <a:latin typeface="+mn-lt"/>
                        </a:rPr>
                        <a:t>jobs (skilled) </a:t>
                      </a:r>
                      <a:endParaRPr lang="en-ZA" sz="1100" b="0" i="0" dirty="0">
                        <a:effectLst/>
                        <a:latin typeface="+mn-lt"/>
                      </a:endParaRPr>
                    </a:p>
                  </a:txBody>
                  <a:tcPr/>
                </a:tc>
                <a:extLst>
                  <a:ext uri="{0D108BD9-81ED-4DB2-BD59-A6C34878D82A}">
                    <a16:rowId xmlns:a16="http://schemas.microsoft.com/office/drawing/2014/main" val="2882870749"/>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l" rtl="0" fontAlgn="base"/>
                      <a:r>
                        <a:rPr lang="en-ZA" sz="1100" b="0" i="0" dirty="0">
                          <a:effectLst/>
                          <a:latin typeface="+mn-lt"/>
                        </a:rPr>
                        <a:t>30%</a:t>
                      </a:r>
                    </a:p>
                  </a:txBody>
                  <a:tcPr/>
                </a:tc>
                <a:tc>
                  <a:txBody>
                    <a:bodyPr/>
                    <a:lstStyle/>
                    <a:p>
                      <a:pPr algn="l" rtl="0" fontAlgn="base"/>
                      <a:r>
                        <a:rPr lang="en-ZA" sz="1100" b="0" i="0" dirty="0">
                          <a:effectLst/>
                          <a:latin typeface="+mn-lt"/>
                        </a:rPr>
                        <a:t>30% </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1197929489"/>
                  </a:ext>
                </a:extLst>
              </a:tr>
            </a:tbl>
          </a:graphicData>
        </a:graphic>
      </p:graphicFrame>
      <p:sp>
        <p:nvSpPr>
          <p:cNvPr id="4" name="Slide Number Placeholder 3">
            <a:extLst>
              <a:ext uri="{FF2B5EF4-FFF2-40B4-BE49-F238E27FC236}">
                <a16:creationId xmlns:a16="http://schemas.microsoft.com/office/drawing/2014/main" id="{B62B893F-2F8E-44E6-BE07-A0CCD7760386}"/>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49</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72917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AE8-F001-88F7-A03E-F183E9EEF2E5}"/>
              </a:ext>
            </a:extLst>
          </p:cNvPr>
          <p:cNvSpPr txBox="1"/>
          <p:nvPr/>
        </p:nvSpPr>
        <p:spPr>
          <a:xfrm>
            <a:off x="1055915" y="2224092"/>
            <a:ext cx="9906000" cy="1077218"/>
          </a:xfrm>
          <a:prstGeom prst="rect">
            <a:avLst/>
          </a:prstGeom>
          <a:noFill/>
        </p:spPr>
        <p:txBody>
          <a:bodyPr wrap="square">
            <a:spAutoFit/>
          </a:bodyPr>
          <a:lstStyle/>
          <a:p>
            <a:pPr marL="0" indent="0" algn="ctr">
              <a:buNone/>
            </a:pPr>
            <a:r>
              <a:rPr lang="en-US" sz="3200" b="1" dirty="0">
                <a:solidFill>
                  <a:srgbClr val="FFFF00"/>
                </a:solidFill>
              </a:rPr>
              <a:t>OVERVIEW OF THE GAUTENG INTERGRATED YOUTH DEVELOPMENT STRATEGY</a:t>
            </a:r>
            <a:endParaRPr lang="en-US"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510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INFRASTRUCTURE DEVELOPMENT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4528" y="1566863"/>
          <a:ext cx="10585326" cy="4130040"/>
        </p:xfrm>
        <a:graphic>
          <a:graphicData uri="http://schemas.openxmlformats.org/drawingml/2006/table">
            <a:tbl>
              <a:tblPr firstRow="1" bandRow="1">
                <a:tableStyleId>{5C22544A-7EE6-4342-B048-85BDC9FD1C3A}</a:tableStyleId>
              </a:tblPr>
              <a:tblGrid>
                <a:gridCol w="2495888">
                  <a:extLst>
                    <a:ext uri="{9D8B030D-6E8A-4147-A177-3AD203B41FA5}">
                      <a16:colId xmlns:a16="http://schemas.microsoft.com/office/drawing/2014/main" val="768303137"/>
                    </a:ext>
                  </a:extLst>
                </a:gridCol>
                <a:gridCol w="1738243">
                  <a:extLst>
                    <a:ext uri="{9D8B030D-6E8A-4147-A177-3AD203B41FA5}">
                      <a16:colId xmlns:a16="http://schemas.microsoft.com/office/drawing/2014/main" val="2657780415"/>
                    </a:ext>
                  </a:extLst>
                </a:gridCol>
                <a:gridCol w="2117065">
                  <a:extLst>
                    <a:ext uri="{9D8B030D-6E8A-4147-A177-3AD203B41FA5}">
                      <a16:colId xmlns:a16="http://schemas.microsoft.com/office/drawing/2014/main" val="2717511761"/>
                    </a:ext>
                  </a:extLst>
                </a:gridCol>
                <a:gridCol w="2117065">
                  <a:extLst>
                    <a:ext uri="{9D8B030D-6E8A-4147-A177-3AD203B41FA5}">
                      <a16:colId xmlns:a16="http://schemas.microsoft.com/office/drawing/2014/main" val="1619599539"/>
                    </a:ext>
                  </a:extLst>
                </a:gridCol>
                <a:gridCol w="2117065">
                  <a:extLst>
                    <a:ext uri="{9D8B030D-6E8A-4147-A177-3AD203B41FA5}">
                      <a16:colId xmlns:a16="http://schemas.microsoft.com/office/drawing/2014/main" val="3369513635"/>
                    </a:ext>
                  </a:extLst>
                </a:gridCol>
              </a:tblGrid>
              <a:tr h="370840">
                <a:tc>
                  <a:txBody>
                    <a:bodyPr/>
                    <a:lstStyle/>
                    <a:p>
                      <a:pPr algn="l"/>
                      <a:r>
                        <a:rPr lang="en-ZA" sz="1100" b="0" i="0" u="none" strike="noStrike" kern="1200" dirty="0">
                          <a:solidFill>
                            <a:schemeClr val="lt1"/>
                          </a:solidFill>
                          <a:effectLst/>
                          <a:latin typeface="+mj-lt"/>
                          <a:ea typeface="+mn-ea"/>
                          <a:cs typeface="+mn-cs"/>
                        </a:rPr>
                        <a:t>Indicator </a:t>
                      </a:r>
                      <a:endParaRPr lang="en-US" sz="1100" dirty="0">
                        <a:latin typeface="+mj-lt"/>
                      </a:endParaRPr>
                    </a:p>
                  </a:txBody>
                  <a:tcPr/>
                </a:tc>
                <a:tc>
                  <a:txBody>
                    <a:bodyPr/>
                    <a:lstStyle/>
                    <a:p>
                      <a:pPr algn="ctr" fontAlgn="ctr"/>
                      <a:endParaRPr lang="en-ZA" dirty="0">
                        <a:effectLst/>
                      </a:endParaRPr>
                    </a:p>
                    <a:p>
                      <a:pPr algn="ctr" rtl="0" fontAlgn="base"/>
                      <a:r>
                        <a:rPr lang="en-ZA" sz="1100" b="1" i="0" dirty="0">
                          <a:effectLst/>
                          <a:latin typeface="Arial" panose="020B0604020202020204" pitchFamily="34" charset="0"/>
                        </a:rPr>
                        <a:t>100-day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Q3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6-month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12-month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2023/24) </a:t>
                      </a:r>
                      <a:endParaRPr lang="en-ZA" b="0" i="0" dirty="0">
                        <a:effectLst/>
                      </a:endParaRPr>
                    </a:p>
                  </a:txBody>
                  <a:tcPr anchor="ctr"/>
                </a:tc>
                <a:tc>
                  <a:txBody>
                    <a:bodyPr/>
                    <a:lstStyle/>
                    <a:p>
                      <a:pPr algn="ctr" rtl="0" fontAlgn="base"/>
                      <a:r>
                        <a:rPr lang="en-ZA" sz="1100" b="1" i="0" dirty="0">
                          <a:effectLst/>
                          <a:latin typeface="Arial" panose="020B0604020202020204" pitchFamily="34" charset="0"/>
                        </a:rPr>
                        <a:t>Cumulative end of term target </a:t>
                      </a:r>
                      <a:r>
                        <a:rPr lang="en-ZA" sz="1100" b="0" i="0" dirty="0">
                          <a:effectLst/>
                          <a:latin typeface="Arial" panose="020B0604020202020204" pitchFamily="34" charset="0"/>
                        </a:rPr>
                        <a:t> </a:t>
                      </a:r>
                      <a:endParaRPr lang="en-ZA" sz="1100" b="0" i="0" dirty="0">
                        <a:effectLst/>
                      </a:endParaRPr>
                    </a:p>
                    <a:p>
                      <a:pPr algn="ctr" rtl="0" fontAlgn="base"/>
                      <a:r>
                        <a:rPr lang="en-ZA" sz="1100" b="0" i="0" dirty="0">
                          <a:effectLst/>
                          <a:latin typeface="Arial" panose="020B0604020202020204" pitchFamily="34" charset="0"/>
                        </a:rPr>
                        <a:t>(March 2024</a:t>
                      </a:r>
                      <a:endParaRPr lang="en-ZA" sz="1100" b="0" i="0" dirty="0">
                        <a:effectLst/>
                      </a:endParaRPr>
                    </a:p>
                  </a:txBody>
                  <a:tcPr anchor="ctr"/>
                </a:tc>
                <a:extLst>
                  <a:ext uri="{0D108BD9-81ED-4DB2-BD59-A6C34878D82A}">
                    <a16:rowId xmlns:a16="http://schemas.microsoft.com/office/drawing/2014/main" val="1804621336"/>
                  </a:ext>
                </a:extLst>
              </a:tr>
              <a:tr h="370840">
                <a:tc>
                  <a:txBody>
                    <a:bodyPr/>
                    <a:lstStyle/>
                    <a:p>
                      <a:pPr algn="l" rtl="0" fontAlgn="base"/>
                      <a:r>
                        <a:rPr lang="en-ZA" sz="1200" b="0" i="0" dirty="0">
                          <a:effectLst/>
                          <a:latin typeface="WordVisi_MSFontService"/>
                        </a:rPr>
                        <a:t>Number of </a:t>
                      </a:r>
                      <a:r>
                        <a:rPr lang="en-ZA" sz="1200" b="0" i="0" u="sng" dirty="0">
                          <a:effectLst/>
                          <a:latin typeface="WordVisi_MSFontService"/>
                        </a:rPr>
                        <a:t>Direct jobs</a:t>
                      </a:r>
                      <a:r>
                        <a:rPr lang="en-ZA" sz="1200" b="0" i="0" dirty="0">
                          <a:effectLst/>
                          <a:latin typeface="WordVisi_MSFontService"/>
                        </a:rPr>
                        <a:t> created in the construction sector by Public Provincial Projects</a:t>
                      </a:r>
                      <a:r>
                        <a:rPr lang="en-ZA" sz="1200" b="0" i="0" dirty="0">
                          <a:effectLst/>
                          <a:latin typeface="WordVisiPilcrow_MSFontService"/>
                        </a:rPr>
                        <a:t> </a:t>
                      </a:r>
                      <a:endParaRPr lang="en-ZA" b="0" i="0" dirty="0">
                        <a:effectLst/>
                      </a:endParaRPr>
                    </a:p>
                  </a:txBody>
                  <a:tcPr/>
                </a:tc>
                <a:tc>
                  <a:txBody>
                    <a:bodyPr/>
                    <a:lstStyle/>
                    <a:p>
                      <a:pPr fontAlgn="t"/>
                      <a:endParaRPr lang="en-ZA" dirty="0">
                        <a:effectLst/>
                      </a:endParaRPr>
                    </a:p>
                    <a:p>
                      <a:pPr algn="l" rtl="0" fontAlgn="base"/>
                      <a:r>
                        <a:rPr lang="en-ZA" sz="1200" b="0" i="0" dirty="0">
                          <a:effectLst/>
                          <a:latin typeface="WordVisi_MSFontService"/>
                        </a:rPr>
                        <a:t>700</a:t>
                      </a:r>
                      <a:r>
                        <a:rPr lang="en-ZA" sz="1200" b="0" i="0" dirty="0">
                          <a:effectLst/>
                          <a:latin typeface="WordVisiPilcrow_MSFontService"/>
                        </a:rPr>
                        <a:t> </a:t>
                      </a:r>
                      <a:endParaRPr lang="en-ZA" b="0" i="0" dirty="0">
                        <a:effectLst/>
                      </a:endParaRPr>
                    </a:p>
                  </a:txBody>
                  <a:tcPr/>
                </a:tc>
                <a:tc>
                  <a:txBody>
                    <a:bodyPr/>
                    <a:lstStyle/>
                    <a:p>
                      <a:pPr algn="just" rtl="0" fontAlgn="base"/>
                      <a:endParaRPr lang="en-ZA" sz="1100" b="0" i="0" dirty="0">
                        <a:effectLst/>
                        <a:latin typeface="+mn-lt"/>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fontAlgn="t"/>
                      <a:endParaRPr lang="en-ZA" dirty="0">
                        <a:effectLst/>
                      </a:endParaRPr>
                    </a:p>
                    <a:p>
                      <a:pPr algn="l" rtl="0" fontAlgn="base"/>
                      <a:r>
                        <a:rPr lang="en-ZA" sz="1200" b="0" i="0" dirty="0">
                          <a:effectLst/>
                          <a:latin typeface="WordVisi_MSFontService"/>
                        </a:rPr>
                        <a:t>1 050</a:t>
                      </a:r>
                      <a:r>
                        <a:rPr lang="en-ZA" sz="1200" b="0" i="0" dirty="0">
                          <a:effectLst/>
                          <a:latin typeface="WordVisiPilcrow_MSFontService"/>
                        </a:rPr>
                        <a:t> </a:t>
                      </a:r>
                      <a:endParaRPr lang="en-ZA" b="0" i="0" dirty="0">
                        <a:effectLst/>
                      </a:endParaRPr>
                    </a:p>
                  </a:txBody>
                  <a:tcPr/>
                </a:tc>
                <a:extLst>
                  <a:ext uri="{0D108BD9-81ED-4DB2-BD59-A6C34878D82A}">
                    <a16:rowId xmlns:a16="http://schemas.microsoft.com/office/drawing/2014/main" val="1218292752"/>
                  </a:ext>
                </a:extLst>
              </a:tr>
              <a:tr h="370840">
                <a:tc>
                  <a:txBody>
                    <a:bodyPr/>
                    <a:lstStyle/>
                    <a:p>
                      <a:pPr algn="l" rtl="0" fontAlgn="base"/>
                      <a:r>
                        <a:rPr lang="en-ZA" sz="1200" b="0" i="0" dirty="0">
                          <a:effectLst/>
                          <a:latin typeface="WordVisi_MSFontService"/>
                        </a:rPr>
                        <a:t>Number of </a:t>
                      </a:r>
                      <a:r>
                        <a:rPr lang="en-ZA" sz="1200" b="0" i="0" u="sng" dirty="0">
                          <a:effectLst/>
                          <a:latin typeface="WordVisi_MSFontService"/>
                        </a:rPr>
                        <a:t>indirect jobs </a:t>
                      </a:r>
                      <a:r>
                        <a:rPr lang="en-ZA" sz="1200" b="0" i="0" dirty="0">
                          <a:effectLst/>
                          <a:latin typeface="WordVisi_MSFontService"/>
                        </a:rPr>
                        <a:t>created in the construction sector by Public Provincial Projects</a:t>
                      </a:r>
                      <a:r>
                        <a:rPr lang="en-ZA" sz="1200" b="0" i="0" dirty="0">
                          <a:effectLst/>
                          <a:latin typeface="WordVisiPilcrow_MSFontService"/>
                        </a:rPr>
                        <a:t> </a:t>
                      </a:r>
                      <a:endParaRPr lang="en-ZA" b="0" i="0" dirty="0">
                        <a:effectLst/>
                      </a:endParaRPr>
                    </a:p>
                  </a:txBody>
                  <a:tcPr/>
                </a:tc>
                <a:tc>
                  <a:txBody>
                    <a:bodyPr/>
                    <a:lstStyle/>
                    <a:p>
                      <a:pPr fontAlgn="t"/>
                      <a:endParaRPr lang="en-ZA" dirty="0">
                        <a:effectLst/>
                      </a:endParaRPr>
                    </a:p>
                    <a:p>
                      <a:pPr algn="l" rtl="0" fontAlgn="base"/>
                      <a:r>
                        <a:rPr lang="en-ZA" sz="1200" b="0" i="0" dirty="0">
                          <a:effectLst/>
                          <a:latin typeface="WordVisi_MSFontService"/>
                        </a:rPr>
                        <a:t>3 747</a:t>
                      </a:r>
                      <a:r>
                        <a:rPr lang="en-ZA" sz="1200" b="0" i="0" dirty="0">
                          <a:effectLst/>
                          <a:latin typeface="WordVisiPilcrow_MSFontService"/>
                        </a:rPr>
                        <a:t> </a:t>
                      </a:r>
                      <a:endParaRPr lang="en-ZA" b="0" i="0" dirty="0">
                        <a:effectLst/>
                      </a:endParaRPr>
                    </a:p>
                  </a:txBody>
                  <a:tcPr/>
                </a:tc>
                <a:tc>
                  <a:txBody>
                    <a:bodyPr/>
                    <a:lstStyle/>
                    <a:p>
                      <a:pPr algn="just" rtl="0" fontAlgn="base"/>
                      <a:endParaRPr lang="en-ZA" sz="1100" b="0" i="0" dirty="0">
                        <a:effectLst/>
                        <a:latin typeface="+mn-lt"/>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fontAlgn="t"/>
                      <a:endParaRPr lang="en-ZA" dirty="0">
                        <a:effectLst/>
                      </a:endParaRPr>
                    </a:p>
                    <a:p>
                      <a:pPr algn="l" rtl="0" fontAlgn="base"/>
                      <a:r>
                        <a:rPr lang="en-ZA" sz="1200" b="0" i="0" dirty="0">
                          <a:effectLst/>
                          <a:latin typeface="WordVisi_MSFontService"/>
                        </a:rPr>
                        <a:t>9 352</a:t>
                      </a:r>
                      <a:r>
                        <a:rPr lang="en-ZA" sz="1200" b="0" i="0" dirty="0">
                          <a:effectLst/>
                          <a:latin typeface="WordVisiPilcrow_MSFontService"/>
                        </a:rPr>
                        <a:t> </a:t>
                      </a:r>
                      <a:endParaRPr lang="en-ZA" b="0" i="0" dirty="0">
                        <a:effectLst/>
                      </a:endParaRPr>
                    </a:p>
                  </a:txBody>
                  <a:tcPr/>
                </a:tc>
                <a:extLst>
                  <a:ext uri="{0D108BD9-81ED-4DB2-BD59-A6C34878D82A}">
                    <a16:rowId xmlns:a16="http://schemas.microsoft.com/office/drawing/2014/main" val="3082705897"/>
                  </a:ext>
                </a:extLst>
              </a:tr>
              <a:tr h="370840">
                <a:tc>
                  <a:txBody>
                    <a:bodyPr/>
                    <a:lstStyle/>
                    <a:p>
                      <a:pPr fontAlgn="t"/>
                      <a:endParaRPr lang="en-ZA" dirty="0">
                        <a:effectLst/>
                      </a:endParaRPr>
                    </a:p>
                    <a:p>
                      <a:pPr algn="l" rtl="0" fontAlgn="base"/>
                      <a:r>
                        <a:rPr lang="en-ZA" sz="1200" b="0" i="0" dirty="0">
                          <a:effectLst/>
                          <a:latin typeface="WordVisi_MSFontService"/>
                        </a:rPr>
                        <a:t>Number of </a:t>
                      </a:r>
                      <a:r>
                        <a:rPr lang="en-ZA" sz="1200" b="0" i="0" u="sng" dirty="0">
                          <a:effectLst/>
                          <a:latin typeface="WordVisi_MSFontService"/>
                        </a:rPr>
                        <a:t>Expanded Public Works</a:t>
                      </a:r>
                      <a:r>
                        <a:rPr lang="en-ZA" sz="1200" b="0" i="0" dirty="0">
                          <a:effectLst/>
                          <a:latin typeface="WordVisi_MSFontService"/>
                        </a:rPr>
                        <a:t> Programme work opportunities created through </a:t>
                      </a:r>
                      <a:r>
                        <a:rPr lang="en-ZA" sz="1200" b="0" i="0" u="sng" dirty="0">
                          <a:effectLst/>
                          <a:latin typeface="WordVisi_MSFontService"/>
                        </a:rPr>
                        <a:t>GPG Departments</a:t>
                      </a:r>
                      <a:r>
                        <a:rPr lang="en-ZA" sz="1200" b="0" i="0" dirty="0">
                          <a:effectLst/>
                          <a:latin typeface="WordVisiPilcrow_MSFontService"/>
                        </a:rPr>
                        <a:t> </a:t>
                      </a:r>
                      <a:endParaRPr lang="en-ZA" b="0" i="0" dirty="0">
                        <a:effectLst/>
                      </a:endParaRPr>
                    </a:p>
                  </a:txBody>
                  <a:tcPr/>
                </a:tc>
                <a:tc>
                  <a:txBody>
                    <a:bodyPr/>
                    <a:lstStyle/>
                    <a:p>
                      <a:pPr fontAlgn="t"/>
                      <a:endParaRPr lang="en-ZA" dirty="0">
                        <a:effectLst/>
                      </a:endParaRPr>
                    </a:p>
                    <a:p>
                      <a:pPr algn="l" rtl="0" fontAlgn="base"/>
                      <a:r>
                        <a:rPr lang="en-ZA" sz="1200" b="0" i="0" dirty="0">
                          <a:effectLst/>
                          <a:latin typeface="WordVisi_MSFontService"/>
                        </a:rPr>
                        <a:t>17 156 </a:t>
                      </a:r>
                      <a:r>
                        <a:rPr lang="en-ZA" sz="1200" b="0" i="0" dirty="0">
                          <a:effectLst/>
                          <a:latin typeface="WordVisiPilcrow_MSFontService"/>
                        </a:rPr>
                        <a:t> </a:t>
                      </a:r>
                      <a:endParaRPr lang="en-ZA" b="0" i="0" dirty="0">
                        <a:effectLst/>
                      </a:endParaRPr>
                    </a:p>
                  </a:txBody>
                  <a:tcPr/>
                </a:tc>
                <a:tc>
                  <a:txBody>
                    <a:bodyPr/>
                    <a:lstStyle/>
                    <a:p>
                      <a:pPr algn="just" rtl="0" fontAlgn="base"/>
                      <a:endParaRPr lang="en-ZA" sz="1100" b="0" i="0" dirty="0">
                        <a:effectLst/>
                        <a:latin typeface="+mn-lt"/>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fontAlgn="t"/>
                      <a:endParaRPr lang="en-ZA" dirty="0">
                        <a:effectLst/>
                      </a:endParaRPr>
                    </a:p>
                    <a:p>
                      <a:pPr algn="l" rtl="0" fontAlgn="base"/>
                      <a:r>
                        <a:rPr lang="en-ZA" sz="1200" b="0" i="0" dirty="0">
                          <a:effectLst/>
                          <a:latin typeface="WordVisi_MSFontService"/>
                        </a:rPr>
                        <a:t>45 292 </a:t>
                      </a:r>
                      <a:r>
                        <a:rPr lang="en-ZA" sz="1200" b="0" i="0" dirty="0">
                          <a:effectLst/>
                          <a:latin typeface="WordVisiPilcrow_MSFontService"/>
                        </a:rPr>
                        <a:t> </a:t>
                      </a:r>
                      <a:endParaRPr lang="en-ZA" b="0" i="0" dirty="0">
                        <a:effectLst/>
                      </a:endParaRPr>
                    </a:p>
                  </a:txBody>
                  <a:tcPr/>
                </a:tc>
                <a:extLst>
                  <a:ext uri="{0D108BD9-81ED-4DB2-BD59-A6C34878D82A}">
                    <a16:rowId xmlns:a16="http://schemas.microsoft.com/office/drawing/2014/main" val="3073085400"/>
                  </a:ext>
                </a:extLst>
              </a:tr>
              <a:tr h="370840">
                <a:tc>
                  <a:txBody>
                    <a:bodyPr/>
                    <a:lstStyle/>
                    <a:p>
                      <a:pPr algn="l" rtl="0" fontAlgn="base"/>
                      <a:r>
                        <a:rPr lang="en-ZA" sz="1200" b="0" i="0" dirty="0">
                          <a:effectLst/>
                          <a:latin typeface="WordVisi_MSFontService"/>
                        </a:rPr>
                        <a:t>Number of </a:t>
                      </a:r>
                      <a:r>
                        <a:rPr lang="en-ZA" sz="1200" b="0" i="0" u="sng" dirty="0">
                          <a:effectLst/>
                          <a:latin typeface="WordVisi_MSFontService"/>
                        </a:rPr>
                        <a:t>Expanded Public Works</a:t>
                      </a:r>
                      <a:r>
                        <a:rPr lang="en-ZA" sz="1200" b="0" i="0" dirty="0">
                          <a:effectLst/>
                          <a:latin typeface="WordVisi_MSFontService"/>
                        </a:rPr>
                        <a:t> Programme work opportunities created through </a:t>
                      </a:r>
                      <a:r>
                        <a:rPr lang="en-ZA" sz="1200" b="0" i="0" u="sng" dirty="0">
                          <a:effectLst/>
                          <a:latin typeface="WordVisi_MSFontService"/>
                        </a:rPr>
                        <a:t>GPG Municipalities</a:t>
                      </a:r>
                      <a:r>
                        <a:rPr lang="en-ZA" sz="1200" b="0" i="0" dirty="0">
                          <a:effectLst/>
                          <a:latin typeface="WordVisiPilcrow_MSFontService"/>
                        </a:rPr>
                        <a:t> </a:t>
                      </a:r>
                      <a:endParaRPr lang="en-ZA" b="0" i="0" dirty="0">
                        <a:effectLst/>
                      </a:endParaRPr>
                    </a:p>
                  </a:txBody>
                  <a:tcPr/>
                </a:tc>
                <a:tc>
                  <a:txBody>
                    <a:bodyPr/>
                    <a:lstStyle/>
                    <a:p>
                      <a:pPr fontAlgn="t"/>
                      <a:endParaRPr lang="en-ZA" dirty="0">
                        <a:effectLst/>
                      </a:endParaRPr>
                    </a:p>
                    <a:p>
                      <a:pPr algn="l" rtl="0" fontAlgn="base"/>
                      <a:r>
                        <a:rPr lang="en-ZA" sz="1200" b="0" i="0" dirty="0">
                          <a:effectLst/>
                          <a:latin typeface="WordVisi_MSFontService"/>
                        </a:rPr>
                        <a:t>38 584 </a:t>
                      </a:r>
                      <a:r>
                        <a:rPr lang="en-ZA" sz="1200" b="0" i="0" dirty="0">
                          <a:effectLst/>
                          <a:latin typeface="WordVisiPilcrow_MSFontService"/>
                        </a:rPr>
                        <a:t> </a:t>
                      </a:r>
                      <a:endParaRPr lang="en-ZA" b="0" i="0" dirty="0">
                        <a:effectLst/>
                      </a:endParaRPr>
                    </a:p>
                  </a:txBody>
                  <a:tcPr/>
                </a:tc>
                <a:tc>
                  <a:txBody>
                    <a:bodyPr/>
                    <a:lstStyle/>
                    <a:p>
                      <a:pPr algn="just" rtl="0" fontAlgn="base"/>
                      <a:endParaRPr lang="en-ZA" sz="1100" b="0" i="0" dirty="0">
                        <a:effectLst/>
                        <a:latin typeface="+mn-lt"/>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456271690"/>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30%</a:t>
                      </a:r>
                    </a:p>
                  </a:txBody>
                  <a:tcPr/>
                </a:tc>
                <a:tc>
                  <a:txBody>
                    <a:bodyPr/>
                    <a:lstStyle/>
                    <a:p>
                      <a:pPr algn="just" rtl="0" fontAlgn="base"/>
                      <a:r>
                        <a:rPr lang="en-ZA" sz="1100" b="0" i="0" dirty="0">
                          <a:effectLst/>
                          <a:latin typeface="+mn-lt"/>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3482988659"/>
                  </a:ext>
                </a:extLst>
              </a:tr>
            </a:tbl>
          </a:graphicData>
        </a:graphic>
      </p:graphicFrame>
      <p:sp>
        <p:nvSpPr>
          <p:cNvPr id="4" name="Slide Number Placeholder 3">
            <a:extLst>
              <a:ext uri="{FF2B5EF4-FFF2-40B4-BE49-F238E27FC236}">
                <a16:creationId xmlns:a16="http://schemas.microsoft.com/office/drawing/2014/main" id="{763C9B37-94C8-45F7-8ECF-84FFB4AAAC2F}"/>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50</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455518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HEALTH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4257040"/>
        </p:xfrm>
        <a:graphic>
          <a:graphicData uri="http://schemas.openxmlformats.org/drawingml/2006/table">
            <a:tbl>
              <a:tblPr firstRow="1" bandRow="1">
                <a:tableStyleId>{5C22544A-7EE6-4342-B048-85BDC9FD1C3A}</a:tableStyleId>
              </a:tblPr>
              <a:tblGrid>
                <a:gridCol w="3051855">
                  <a:extLst>
                    <a:ext uri="{9D8B030D-6E8A-4147-A177-3AD203B41FA5}">
                      <a16:colId xmlns:a16="http://schemas.microsoft.com/office/drawing/2014/main" val="768303137"/>
                    </a:ext>
                  </a:extLst>
                </a:gridCol>
                <a:gridCol w="1182053">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j-lt"/>
                          <a:ea typeface="+mn-ea"/>
                          <a:cs typeface="+mn-cs"/>
                        </a:rPr>
                        <a:t>Indicator </a:t>
                      </a:r>
                      <a:endParaRPr lang="en-US" sz="1100" dirty="0">
                        <a:latin typeface="+mj-lt"/>
                      </a:endParaRPr>
                    </a:p>
                  </a:txBody>
                  <a:tcPr/>
                </a:tc>
                <a:tc>
                  <a:txBody>
                    <a:bodyPr/>
                    <a:lstStyle/>
                    <a:p>
                      <a:pPr algn="ctr" fontAlgn="ctr"/>
                      <a:endParaRPr lang="en-ZA" dirty="0">
                        <a:effectLst/>
                      </a:endParaRPr>
                    </a:p>
                    <a:p>
                      <a:pPr algn="ctr" rtl="0" fontAlgn="base"/>
                      <a:r>
                        <a:rPr lang="en-ZA" sz="1100" b="1" i="0" dirty="0">
                          <a:effectLst/>
                          <a:latin typeface="Arial" panose="020B0604020202020204" pitchFamily="34" charset="0"/>
                        </a:rPr>
                        <a:t>100-day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Q3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6-month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12-month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2023/24) </a:t>
                      </a:r>
                      <a:endParaRPr lang="en-ZA" b="0" i="0" dirty="0">
                        <a:effectLst/>
                      </a:endParaRPr>
                    </a:p>
                  </a:txBody>
                  <a:tcPr anchor="ctr"/>
                </a:tc>
                <a:tc>
                  <a:txBody>
                    <a:bodyPr/>
                    <a:lstStyle/>
                    <a:p>
                      <a:pPr algn="ctr" rtl="0" fontAlgn="base"/>
                      <a:r>
                        <a:rPr lang="en-ZA" sz="1100" b="1" i="0" dirty="0">
                          <a:effectLst/>
                          <a:latin typeface="Arial" panose="020B0604020202020204" pitchFamily="34" charset="0"/>
                        </a:rPr>
                        <a:t>Cumulative end of term target </a:t>
                      </a:r>
                      <a:r>
                        <a:rPr lang="en-ZA" sz="1100" b="0" i="0" dirty="0">
                          <a:effectLst/>
                          <a:latin typeface="Arial" panose="020B0604020202020204" pitchFamily="34" charset="0"/>
                        </a:rPr>
                        <a:t> </a:t>
                      </a:r>
                      <a:endParaRPr lang="en-ZA" sz="1100" b="0" i="0" dirty="0">
                        <a:effectLst/>
                      </a:endParaRPr>
                    </a:p>
                    <a:p>
                      <a:pPr algn="ctr" rtl="0" fontAlgn="base"/>
                      <a:r>
                        <a:rPr lang="en-ZA" sz="1100" b="0" i="0" dirty="0">
                          <a:effectLst/>
                          <a:latin typeface="Arial" panose="020B0604020202020204" pitchFamily="34" charset="0"/>
                        </a:rPr>
                        <a:t>(March 2024</a:t>
                      </a:r>
                      <a:endParaRPr lang="en-ZA" sz="1100" b="0" i="0" dirty="0">
                        <a:effectLst/>
                      </a:endParaRPr>
                    </a:p>
                  </a:txBody>
                  <a:tcPr anchor="ctr"/>
                </a:tc>
                <a:extLst>
                  <a:ext uri="{0D108BD9-81ED-4DB2-BD59-A6C34878D82A}">
                    <a16:rowId xmlns:a16="http://schemas.microsoft.com/office/drawing/2014/main" val="1804621336"/>
                  </a:ext>
                </a:extLst>
              </a:tr>
              <a:tr h="370840">
                <a:tc>
                  <a:txBody>
                    <a:bodyPr/>
                    <a:lstStyle/>
                    <a:p>
                      <a:pPr algn="l" rtl="0" fontAlgn="base"/>
                      <a:r>
                        <a:rPr lang="en-ZA" sz="1000" b="0" i="0" dirty="0">
                          <a:effectLst/>
                          <a:latin typeface="Arial" panose="020B0604020202020204" pitchFamily="34" charset="0"/>
                        </a:rPr>
                        <a:t>Number of individuals with baseline medical assessment reports processed through the Primary Health Care facilities. </a:t>
                      </a:r>
                      <a:endParaRPr lang="en-ZA" b="0" i="0" dirty="0">
                        <a:effectLst/>
                      </a:endParaRPr>
                    </a:p>
                  </a:txBody>
                  <a:tcPr/>
                </a:tc>
                <a:tc>
                  <a:txBody>
                    <a:bodyPr/>
                    <a:lstStyle/>
                    <a:p>
                      <a:pPr algn="l" rtl="0" fontAlgn="base"/>
                      <a:r>
                        <a:rPr lang="en-ZA" sz="1000" b="0" i="0" dirty="0">
                          <a:effectLst/>
                          <a:latin typeface="Arial" panose="020B0604020202020204" pitchFamily="34" charset="0"/>
                        </a:rPr>
                        <a:t>300 </a:t>
                      </a:r>
                      <a:endParaRPr lang="en-ZA" b="0" i="0" dirty="0">
                        <a:effectLst/>
                      </a:endParaRPr>
                    </a:p>
                  </a:txBody>
                  <a:tcPr/>
                </a:tc>
                <a:tc>
                  <a:txBody>
                    <a:bodyPr/>
                    <a:lstStyle/>
                    <a:p>
                      <a:pPr algn="l" rtl="0" fontAlgn="base"/>
                      <a:r>
                        <a:rPr lang="en-ZA" sz="1000" b="0" i="0" dirty="0">
                          <a:effectLst/>
                          <a:latin typeface="Arial" panose="020B0604020202020204" pitchFamily="34" charset="0"/>
                        </a:rPr>
                        <a:t>600 </a:t>
                      </a:r>
                      <a:endParaRPr lang="en-ZA" b="0" i="0" dirty="0">
                        <a:effectLst/>
                      </a:endParaRPr>
                    </a:p>
                  </a:txBody>
                  <a:tcPr/>
                </a:tc>
                <a:tc>
                  <a:txBody>
                    <a:bodyPr/>
                    <a:lstStyle/>
                    <a:p>
                      <a:pPr algn="l" rtl="0" fontAlgn="base"/>
                      <a:r>
                        <a:rPr lang="en-ZA" sz="1000" b="0" i="0" dirty="0">
                          <a:effectLst/>
                          <a:latin typeface="Arial" panose="020B0604020202020204" pitchFamily="34" charset="0"/>
                        </a:rPr>
                        <a:t>1200 </a:t>
                      </a:r>
                      <a:endParaRPr lang="en-ZA" b="0" i="0" dirty="0">
                        <a:effectLst/>
                      </a:endParaRPr>
                    </a:p>
                  </a:txBody>
                  <a:tcPr/>
                </a:tc>
                <a:tc>
                  <a:txBody>
                    <a:bodyPr/>
                    <a:lstStyle/>
                    <a:p>
                      <a:pPr algn="l" rtl="0" fontAlgn="base"/>
                      <a:r>
                        <a:rPr lang="en-ZA" sz="1000" b="0" i="0" dirty="0">
                          <a:effectLst/>
                          <a:latin typeface="Arial" panose="020B0604020202020204" pitchFamily="34" charset="0"/>
                        </a:rPr>
                        <a:t>Number of individuals with baseline medical assessment reports processed through the Primary Health Care facilities. </a:t>
                      </a:r>
                      <a:endParaRPr lang="en-ZA" b="0" i="0" dirty="0">
                        <a:effectLst/>
                      </a:endParaRPr>
                    </a:p>
                  </a:txBody>
                  <a:tcPr/>
                </a:tc>
                <a:extLst>
                  <a:ext uri="{0D108BD9-81ED-4DB2-BD59-A6C34878D82A}">
                    <a16:rowId xmlns:a16="http://schemas.microsoft.com/office/drawing/2014/main" val="1014923434"/>
                  </a:ext>
                </a:extLst>
              </a:tr>
              <a:tr h="370840">
                <a:tc>
                  <a:txBody>
                    <a:bodyPr/>
                    <a:lstStyle/>
                    <a:p>
                      <a:pPr algn="l" rtl="0" fontAlgn="base"/>
                      <a:r>
                        <a:rPr lang="en-ZA" sz="1000" b="0" i="0" dirty="0">
                          <a:effectLst/>
                          <a:latin typeface="Arial" panose="020B0604020202020204" pitchFamily="34" charset="0"/>
                        </a:rPr>
                        <a:t>Number of individuals on dual diagnosis substance abuse programme </a:t>
                      </a:r>
                      <a:endParaRPr lang="en-ZA" b="0" i="0" dirty="0">
                        <a:effectLst/>
                      </a:endParaRPr>
                    </a:p>
                  </a:txBody>
                  <a:tcPr/>
                </a:tc>
                <a:tc>
                  <a:txBody>
                    <a:bodyPr/>
                    <a:lstStyle/>
                    <a:p>
                      <a:pPr algn="l" rtl="0" fontAlgn="base"/>
                      <a:r>
                        <a:rPr lang="en-ZA" sz="1000" b="0" i="0" dirty="0">
                          <a:effectLst/>
                          <a:latin typeface="Arial" panose="020B0604020202020204" pitchFamily="34" charset="0"/>
                        </a:rPr>
                        <a:t>30 </a:t>
                      </a:r>
                      <a:endParaRPr lang="en-ZA" b="0" i="0" dirty="0">
                        <a:effectLst/>
                      </a:endParaRPr>
                    </a:p>
                  </a:txBody>
                  <a:tcPr/>
                </a:tc>
                <a:tc>
                  <a:txBody>
                    <a:bodyPr/>
                    <a:lstStyle/>
                    <a:p>
                      <a:pPr algn="l" rtl="0" fontAlgn="base"/>
                      <a:r>
                        <a:rPr lang="en-ZA" sz="1000" b="0" i="0" dirty="0">
                          <a:effectLst/>
                          <a:latin typeface="Arial" panose="020B0604020202020204" pitchFamily="34" charset="0"/>
                        </a:rPr>
                        <a:t>60 </a:t>
                      </a:r>
                      <a:endParaRPr lang="en-ZA" b="0" i="0" dirty="0">
                        <a:effectLst/>
                      </a:endParaRPr>
                    </a:p>
                  </a:txBody>
                  <a:tcPr/>
                </a:tc>
                <a:tc>
                  <a:txBody>
                    <a:bodyPr/>
                    <a:lstStyle/>
                    <a:p>
                      <a:pPr algn="l" rtl="0" fontAlgn="base"/>
                      <a:r>
                        <a:rPr lang="en-ZA" sz="1000" b="0" i="0" dirty="0">
                          <a:effectLst/>
                          <a:latin typeface="Arial" panose="020B0604020202020204" pitchFamily="34" charset="0"/>
                        </a:rPr>
                        <a:t>120 </a:t>
                      </a:r>
                      <a:endParaRPr lang="en-ZA" b="0" i="0" dirty="0">
                        <a:effectLst/>
                      </a:endParaRPr>
                    </a:p>
                  </a:txBody>
                  <a:tcPr/>
                </a:tc>
                <a:tc>
                  <a:txBody>
                    <a:bodyPr/>
                    <a:lstStyle/>
                    <a:p>
                      <a:pPr algn="l" rtl="0" fontAlgn="base"/>
                      <a:r>
                        <a:rPr lang="en-ZA" sz="1000" b="0" i="0" dirty="0">
                          <a:effectLst/>
                          <a:latin typeface="Arial" panose="020B0604020202020204" pitchFamily="34" charset="0"/>
                        </a:rPr>
                        <a:t>Number of individuals on dual diagnosis substance abuse programme </a:t>
                      </a:r>
                      <a:endParaRPr lang="en-ZA" b="0" i="0" dirty="0">
                        <a:effectLst/>
                      </a:endParaRPr>
                    </a:p>
                  </a:txBody>
                  <a:tcPr/>
                </a:tc>
                <a:extLst>
                  <a:ext uri="{0D108BD9-81ED-4DB2-BD59-A6C34878D82A}">
                    <a16:rowId xmlns:a16="http://schemas.microsoft.com/office/drawing/2014/main" val="2882870749"/>
                  </a:ext>
                </a:extLst>
              </a:tr>
              <a:tr h="370840">
                <a:tc>
                  <a:txBody>
                    <a:bodyPr/>
                    <a:lstStyle/>
                    <a:p>
                      <a:pPr algn="l" rtl="0" fontAlgn="base"/>
                      <a:r>
                        <a:rPr lang="en-ZA" sz="1000" b="0" i="0" dirty="0">
                          <a:effectLst/>
                          <a:latin typeface="Arial" panose="020B0604020202020204" pitchFamily="34" charset="0"/>
                        </a:rPr>
                        <a:t>Number of patients referred to social development for rehabilitation </a:t>
                      </a:r>
                      <a:endParaRPr lang="en-ZA" b="0" i="0" dirty="0">
                        <a:effectLst/>
                      </a:endParaRPr>
                    </a:p>
                  </a:txBody>
                  <a:tcPr/>
                </a:tc>
                <a:tc>
                  <a:txBody>
                    <a:bodyPr/>
                    <a:lstStyle/>
                    <a:p>
                      <a:pPr algn="l" rtl="0" fontAlgn="base"/>
                      <a:r>
                        <a:rPr lang="en-ZA" sz="1000" b="0" i="0" dirty="0">
                          <a:effectLst/>
                          <a:latin typeface="Arial" panose="020B0604020202020204" pitchFamily="34" charset="0"/>
                        </a:rPr>
                        <a:t>11 </a:t>
                      </a:r>
                      <a:endParaRPr lang="en-ZA" b="0" i="0" dirty="0">
                        <a:effectLst/>
                      </a:endParaRPr>
                    </a:p>
                  </a:txBody>
                  <a:tcPr/>
                </a:tc>
                <a:tc>
                  <a:txBody>
                    <a:bodyPr/>
                    <a:lstStyle/>
                    <a:p>
                      <a:pPr algn="l" rtl="0" fontAlgn="base"/>
                      <a:r>
                        <a:rPr lang="en-ZA" sz="1000" b="0" i="0" dirty="0">
                          <a:effectLst/>
                          <a:latin typeface="Arial" panose="020B0604020202020204" pitchFamily="34" charset="0"/>
                        </a:rPr>
                        <a:t>20 </a:t>
                      </a:r>
                      <a:endParaRPr lang="en-ZA" b="0" i="0" dirty="0">
                        <a:effectLst/>
                      </a:endParaRPr>
                    </a:p>
                  </a:txBody>
                  <a:tcPr/>
                </a:tc>
                <a:tc>
                  <a:txBody>
                    <a:bodyPr/>
                    <a:lstStyle/>
                    <a:p>
                      <a:pPr algn="l" rtl="0" fontAlgn="base"/>
                      <a:r>
                        <a:rPr lang="en-ZA" sz="1000" b="0" i="0" dirty="0">
                          <a:effectLst/>
                          <a:latin typeface="Arial" panose="020B0604020202020204" pitchFamily="34" charset="0"/>
                        </a:rPr>
                        <a:t>60 </a:t>
                      </a:r>
                      <a:endParaRPr lang="en-ZA" b="0" i="0" dirty="0">
                        <a:effectLst/>
                      </a:endParaRPr>
                    </a:p>
                  </a:txBody>
                  <a:tcPr/>
                </a:tc>
                <a:tc>
                  <a:txBody>
                    <a:bodyPr/>
                    <a:lstStyle/>
                    <a:p>
                      <a:pPr algn="l" rtl="0" fontAlgn="base"/>
                      <a:r>
                        <a:rPr lang="en-ZA" sz="1000" b="0" i="0" dirty="0">
                          <a:effectLst/>
                          <a:latin typeface="Arial" panose="020B0604020202020204" pitchFamily="34" charset="0"/>
                        </a:rPr>
                        <a:t>Number of patients referred to social development for rehabilitation </a:t>
                      </a:r>
                      <a:endParaRPr lang="en-ZA" b="0" i="0" dirty="0">
                        <a:effectLst/>
                      </a:endParaRPr>
                    </a:p>
                  </a:txBody>
                  <a:tcPr/>
                </a:tc>
                <a:extLst>
                  <a:ext uri="{0D108BD9-81ED-4DB2-BD59-A6C34878D82A}">
                    <a16:rowId xmlns:a16="http://schemas.microsoft.com/office/drawing/2014/main" val="3677371667"/>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l" rtl="0" fontAlgn="base"/>
                      <a:r>
                        <a:rPr lang="en-ZA" sz="1100" b="0" i="0" dirty="0">
                          <a:effectLst/>
                          <a:latin typeface="+mn-lt"/>
                        </a:rPr>
                        <a:t>30%</a:t>
                      </a:r>
                    </a:p>
                  </a:txBody>
                  <a:tcPr/>
                </a:tc>
                <a:tc>
                  <a:txBody>
                    <a:bodyPr/>
                    <a:lstStyle/>
                    <a:p>
                      <a:pPr algn="l" rtl="0" fontAlgn="base"/>
                      <a:r>
                        <a:rPr lang="en-ZA" sz="1100" b="0" i="0" dirty="0">
                          <a:effectLst/>
                          <a:latin typeface="+mn-lt"/>
                        </a:rPr>
                        <a:t>30% </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1197929489"/>
                  </a:ext>
                </a:extLst>
              </a:tr>
              <a:tr h="370840">
                <a:tc>
                  <a:txBody>
                    <a:bodyPr/>
                    <a:lstStyle/>
                    <a:p>
                      <a:pPr algn="l" rtl="0" fontAlgn="base"/>
                      <a:r>
                        <a:rPr lang="en-ZA" sz="1000" b="0" i="0" dirty="0">
                          <a:effectLst/>
                          <a:latin typeface="Arial" panose="020B0604020202020204" pitchFamily="34" charset="0"/>
                        </a:rPr>
                        <a:t>Number of additional mental health acute beds </a:t>
                      </a:r>
                      <a:endParaRPr lang="en-ZA" b="0" i="0" dirty="0">
                        <a:effectLst/>
                      </a:endParaRPr>
                    </a:p>
                  </a:txBody>
                  <a:tcPr/>
                </a:tc>
                <a:tc>
                  <a:txBody>
                    <a:bodyPr/>
                    <a:lstStyle/>
                    <a:p>
                      <a:pPr algn="l" rtl="0" fontAlgn="base"/>
                      <a:r>
                        <a:rPr lang="en-ZA" sz="1000" b="0" i="0" dirty="0">
                          <a:effectLst/>
                          <a:latin typeface="Arial" panose="020B0604020202020204" pitchFamily="34" charset="0"/>
                        </a:rPr>
                        <a:t>83 </a:t>
                      </a:r>
                      <a:endParaRPr lang="en-ZA" b="0" i="0" dirty="0">
                        <a:effectLst/>
                      </a:endParaRPr>
                    </a:p>
                  </a:txBody>
                  <a:tcPr/>
                </a:tc>
                <a:tc>
                  <a:txBody>
                    <a:bodyPr/>
                    <a:lstStyle/>
                    <a:p>
                      <a:pPr algn="l" rtl="0" fontAlgn="base"/>
                      <a:r>
                        <a:rPr lang="en-ZA" sz="1000" b="0" i="0" dirty="0">
                          <a:effectLst/>
                          <a:latin typeface="Arial" panose="020B0604020202020204" pitchFamily="34" charset="0"/>
                        </a:rPr>
                        <a:t>N/A </a:t>
                      </a:r>
                      <a:endParaRPr lang="en-ZA" b="0" i="0" dirty="0">
                        <a:effectLst/>
                      </a:endParaRPr>
                    </a:p>
                  </a:txBody>
                  <a:tcPr/>
                </a:tc>
                <a:tc>
                  <a:txBody>
                    <a:bodyPr/>
                    <a:lstStyle/>
                    <a:p>
                      <a:pPr algn="l" rtl="0" fontAlgn="base"/>
                      <a:r>
                        <a:rPr lang="en-ZA" sz="1000" b="0" i="0" dirty="0">
                          <a:effectLst/>
                          <a:latin typeface="Arial" panose="020B0604020202020204" pitchFamily="34" charset="0"/>
                        </a:rPr>
                        <a:t>123 </a:t>
                      </a:r>
                      <a:endParaRPr lang="en-ZA" b="0" i="0" dirty="0">
                        <a:effectLst/>
                      </a:endParaRPr>
                    </a:p>
                  </a:txBody>
                  <a:tcPr/>
                </a:tc>
                <a:tc>
                  <a:txBody>
                    <a:bodyPr/>
                    <a:lstStyle/>
                    <a:p>
                      <a:pPr algn="l" rtl="0" fontAlgn="base"/>
                      <a:r>
                        <a:rPr lang="en-ZA" sz="1000" b="0" i="0" dirty="0">
                          <a:effectLst/>
                          <a:latin typeface="Arial" panose="020B0604020202020204" pitchFamily="34" charset="0"/>
                        </a:rPr>
                        <a:t>206 </a:t>
                      </a:r>
                      <a:endParaRPr lang="en-ZA" b="0" i="0" dirty="0">
                        <a:effectLst/>
                      </a:endParaRPr>
                    </a:p>
                  </a:txBody>
                  <a:tcPr/>
                </a:tc>
                <a:extLst>
                  <a:ext uri="{0D108BD9-81ED-4DB2-BD59-A6C34878D82A}">
                    <a16:rowId xmlns:a16="http://schemas.microsoft.com/office/drawing/2014/main" val="467517938"/>
                  </a:ext>
                </a:extLst>
              </a:tr>
              <a:tr h="370840">
                <a:tc>
                  <a:txBody>
                    <a:bodyPr/>
                    <a:lstStyle/>
                    <a:p>
                      <a:pPr algn="l" rtl="0" fontAlgn="base"/>
                      <a:r>
                        <a:rPr lang="en-ZA" sz="1000" b="0" i="0" dirty="0">
                          <a:effectLst/>
                          <a:latin typeface="Arial" panose="020B0604020202020204" pitchFamily="34" charset="0"/>
                        </a:rPr>
                        <a:t>Number of appointed district mental health teams with all posts filled </a:t>
                      </a:r>
                      <a:endParaRPr lang="en-ZA" b="0" i="0" dirty="0">
                        <a:effectLst/>
                      </a:endParaRPr>
                    </a:p>
                  </a:txBody>
                  <a:tcPr/>
                </a:tc>
                <a:tc>
                  <a:txBody>
                    <a:bodyPr/>
                    <a:lstStyle/>
                    <a:p>
                      <a:pPr algn="l" rtl="0" fontAlgn="base"/>
                      <a:r>
                        <a:rPr lang="en-ZA" sz="1000" b="0" i="0" dirty="0">
                          <a:effectLst/>
                          <a:latin typeface="Arial" panose="020B0604020202020204" pitchFamily="34" charset="0"/>
                        </a:rPr>
                        <a:t>5 </a:t>
                      </a:r>
                      <a:endParaRPr lang="en-ZA" b="0" i="0" dirty="0">
                        <a:effectLst/>
                      </a:endParaRPr>
                    </a:p>
                  </a:txBody>
                  <a:tcPr/>
                </a:tc>
                <a:tc>
                  <a:txBody>
                    <a:bodyPr/>
                    <a:lstStyle/>
                    <a:p>
                      <a:pPr algn="l" rtl="0" fontAlgn="base"/>
                      <a:r>
                        <a:rPr lang="en-ZA" sz="1000" b="0" i="0" dirty="0">
                          <a:effectLst/>
                          <a:latin typeface="Arial" panose="020B0604020202020204" pitchFamily="34" charset="0"/>
                        </a:rPr>
                        <a:t>5 </a:t>
                      </a:r>
                      <a:endParaRPr lang="en-ZA" b="0" i="0" dirty="0">
                        <a:effectLst/>
                      </a:endParaRPr>
                    </a:p>
                  </a:txBody>
                  <a:tcPr/>
                </a:tc>
                <a:tc>
                  <a:txBody>
                    <a:bodyPr/>
                    <a:lstStyle/>
                    <a:p>
                      <a:pPr algn="l" rtl="0" fontAlgn="base"/>
                      <a:r>
                        <a:rPr lang="en-ZA" sz="1000" b="0" i="0" dirty="0">
                          <a:effectLst/>
                          <a:latin typeface="Arial" panose="020B0604020202020204" pitchFamily="34" charset="0"/>
                        </a:rPr>
                        <a:t>5 </a:t>
                      </a:r>
                      <a:endParaRPr lang="en-ZA" b="0" i="0" dirty="0">
                        <a:effectLst/>
                      </a:endParaRPr>
                    </a:p>
                  </a:txBody>
                  <a:tcPr/>
                </a:tc>
                <a:tc>
                  <a:txBody>
                    <a:bodyPr/>
                    <a:lstStyle/>
                    <a:p>
                      <a:pPr algn="l" rtl="0" fontAlgn="base"/>
                      <a:r>
                        <a:rPr lang="en-ZA" sz="1000" b="0" i="0" dirty="0">
                          <a:effectLst/>
                          <a:latin typeface="Arial" panose="020B0604020202020204" pitchFamily="34" charset="0"/>
                        </a:rPr>
                        <a:t>5 </a:t>
                      </a:r>
                      <a:endParaRPr lang="en-ZA" b="0" i="0" dirty="0">
                        <a:effectLst/>
                      </a:endParaRPr>
                    </a:p>
                  </a:txBody>
                  <a:tcPr/>
                </a:tc>
                <a:extLst>
                  <a:ext uri="{0D108BD9-81ED-4DB2-BD59-A6C34878D82A}">
                    <a16:rowId xmlns:a16="http://schemas.microsoft.com/office/drawing/2014/main" val="1288034835"/>
                  </a:ext>
                </a:extLst>
              </a:tr>
              <a:tr h="370840">
                <a:tc>
                  <a:txBody>
                    <a:bodyPr/>
                    <a:lstStyle/>
                    <a:p>
                      <a:pPr algn="l" rtl="0" fontAlgn="base"/>
                      <a:r>
                        <a:rPr lang="en-ZA" sz="1000" b="0" i="0" dirty="0">
                          <a:effectLst/>
                          <a:latin typeface="Arial" panose="020B0604020202020204" pitchFamily="34" charset="0"/>
                        </a:rPr>
                        <a:t>Number of non-specialists’ nurses and doctors working in 72 hours assessments units trained </a:t>
                      </a:r>
                      <a:endParaRPr lang="en-ZA" b="0" i="0" dirty="0">
                        <a:effectLst/>
                      </a:endParaRPr>
                    </a:p>
                  </a:txBody>
                  <a:tcPr/>
                </a:tc>
                <a:tc>
                  <a:txBody>
                    <a:bodyPr/>
                    <a:lstStyle/>
                    <a:p>
                      <a:pPr algn="l" rtl="0" fontAlgn="base"/>
                      <a:r>
                        <a:rPr lang="en-ZA" sz="1000" b="0" i="0" dirty="0">
                          <a:effectLst/>
                          <a:latin typeface="Arial" panose="020B0604020202020204" pitchFamily="34" charset="0"/>
                        </a:rPr>
                        <a:t>118 </a:t>
                      </a:r>
                      <a:endParaRPr lang="en-ZA" b="0" i="0" dirty="0">
                        <a:effectLst/>
                      </a:endParaRPr>
                    </a:p>
                  </a:txBody>
                  <a:tcPr/>
                </a:tc>
                <a:tc>
                  <a:txBody>
                    <a:bodyPr/>
                    <a:lstStyle/>
                    <a:p>
                      <a:pPr algn="l" rtl="0" fontAlgn="base"/>
                      <a:r>
                        <a:rPr lang="en-ZA" sz="1000" b="0" i="0" dirty="0">
                          <a:effectLst/>
                          <a:latin typeface="Arial" panose="020B0604020202020204" pitchFamily="34" charset="0"/>
                        </a:rPr>
                        <a:t>150 </a:t>
                      </a:r>
                      <a:endParaRPr lang="en-ZA" b="0" i="0" dirty="0">
                        <a:effectLst/>
                      </a:endParaRPr>
                    </a:p>
                  </a:txBody>
                  <a:tcPr/>
                </a:tc>
                <a:tc>
                  <a:txBody>
                    <a:bodyPr/>
                    <a:lstStyle/>
                    <a:p>
                      <a:pPr algn="l" rtl="0" fontAlgn="base"/>
                      <a:r>
                        <a:rPr lang="en-ZA" sz="1000" b="0" i="0" dirty="0">
                          <a:effectLst/>
                          <a:latin typeface="Arial" panose="020B0604020202020204" pitchFamily="34" charset="0"/>
                        </a:rPr>
                        <a:t>200 </a:t>
                      </a:r>
                      <a:endParaRPr lang="en-ZA" b="0" i="0" dirty="0">
                        <a:effectLst/>
                      </a:endParaRPr>
                    </a:p>
                  </a:txBody>
                  <a:tcPr/>
                </a:tc>
                <a:tc>
                  <a:txBody>
                    <a:bodyPr/>
                    <a:lstStyle/>
                    <a:p>
                      <a:pPr algn="l" rtl="0" fontAlgn="base"/>
                      <a:r>
                        <a:rPr lang="en-ZA" sz="1000" b="0" i="0" dirty="0">
                          <a:effectLst/>
                          <a:latin typeface="Arial" panose="020B0604020202020204" pitchFamily="34" charset="0"/>
                        </a:rPr>
                        <a:t>468 </a:t>
                      </a:r>
                      <a:endParaRPr lang="en-ZA" b="0" i="0" dirty="0">
                        <a:effectLst/>
                      </a:endParaRPr>
                    </a:p>
                  </a:txBody>
                  <a:tcPr/>
                </a:tc>
                <a:extLst>
                  <a:ext uri="{0D108BD9-81ED-4DB2-BD59-A6C34878D82A}">
                    <a16:rowId xmlns:a16="http://schemas.microsoft.com/office/drawing/2014/main" val="1363708894"/>
                  </a:ext>
                </a:extLst>
              </a:tr>
            </a:tbl>
          </a:graphicData>
        </a:graphic>
      </p:graphicFrame>
      <p:sp>
        <p:nvSpPr>
          <p:cNvPr id="4" name="Slide Number Placeholder 3">
            <a:extLst>
              <a:ext uri="{FF2B5EF4-FFF2-40B4-BE49-F238E27FC236}">
                <a16:creationId xmlns:a16="http://schemas.microsoft.com/office/drawing/2014/main" id="{A280509F-F1DB-4EB5-8B56-98302B3BE137}"/>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51</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657313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TRANSPORT AND LOGISTICS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425196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pPr algn="l"/>
                      <a:r>
                        <a:rPr lang="en-ZA" sz="1100" b="0" i="0" u="none" strike="noStrike" kern="1200" dirty="0">
                          <a:solidFill>
                            <a:schemeClr val="lt1"/>
                          </a:solidFill>
                          <a:effectLst/>
                          <a:latin typeface="+mn-lt"/>
                          <a:ea typeface="+mn-ea"/>
                          <a:cs typeface="+mn-cs"/>
                        </a:rPr>
                        <a:t> Indicator </a:t>
                      </a:r>
                      <a:endParaRPr lang="en-US" sz="1100" dirty="0">
                        <a:latin typeface="+mn-lt"/>
                      </a:endParaRPr>
                    </a:p>
                  </a:txBody>
                  <a:tcPr/>
                </a:tc>
                <a:tc>
                  <a:txBody>
                    <a:bodyPr/>
                    <a:lstStyle/>
                    <a:p>
                      <a:pPr algn="l" fontAlgn="ctr"/>
                      <a:endParaRPr lang="en-ZA" dirty="0">
                        <a:effectLst/>
                        <a:latin typeface="+mn-lt"/>
                      </a:endParaRPr>
                    </a:p>
                    <a:p>
                      <a:pPr algn="l" rtl="0" fontAlgn="base"/>
                      <a:r>
                        <a:rPr lang="en-ZA" sz="1100" b="1" i="0" dirty="0">
                          <a:effectLst/>
                          <a:latin typeface="+mn-lt"/>
                        </a:rPr>
                        <a:t>100-day target</a:t>
                      </a:r>
                      <a:r>
                        <a:rPr lang="en-ZA" sz="1100" b="0" i="0" dirty="0">
                          <a:effectLst/>
                          <a:latin typeface="+mn-lt"/>
                        </a:rPr>
                        <a:t> </a:t>
                      </a:r>
                      <a:endParaRPr lang="en-ZA" b="0" i="0" dirty="0">
                        <a:effectLst/>
                        <a:latin typeface="+mn-lt"/>
                      </a:endParaRPr>
                    </a:p>
                    <a:p>
                      <a:pPr algn="l" rtl="0" fontAlgn="base"/>
                      <a:r>
                        <a:rPr lang="en-ZA" sz="1100" b="0" i="0" dirty="0">
                          <a:effectLst/>
                          <a:latin typeface="+mn-lt"/>
                        </a:rPr>
                        <a:t>(End of Q3 2022/23) </a:t>
                      </a:r>
                      <a:endParaRPr lang="en-ZA" b="0" i="0" dirty="0">
                        <a:effectLst/>
                        <a:latin typeface="+mn-lt"/>
                      </a:endParaRPr>
                    </a:p>
                  </a:txBody>
                  <a:tcPr anchor="ctr"/>
                </a:tc>
                <a:tc>
                  <a:txBody>
                    <a:bodyPr/>
                    <a:lstStyle/>
                    <a:p>
                      <a:pPr algn="l" fontAlgn="ctr"/>
                      <a:endParaRPr lang="en-ZA" dirty="0">
                        <a:effectLst/>
                        <a:latin typeface="+mn-lt"/>
                      </a:endParaRPr>
                    </a:p>
                    <a:p>
                      <a:pPr algn="l" rtl="0" fontAlgn="base"/>
                      <a:r>
                        <a:rPr lang="en-ZA" sz="1100" b="1" i="0" dirty="0">
                          <a:effectLst/>
                          <a:latin typeface="+mn-lt"/>
                        </a:rPr>
                        <a:t>6-month Target</a:t>
                      </a:r>
                      <a:r>
                        <a:rPr lang="en-ZA" sz="1100" b="0" i="0" dirty="0">
                          <a:effectLst/>
                          <a:latin typeface="+mn-lt"/>
                        </a:rPr>
                        <a:t> </a:t>
                      </a:r>
                      <a:endParaRPr lang="en-ZA" b="0" i="0" dirty="0">
                        <a:effectLst/>
                        <a:latin typeface="+mn-lt"/>
                      </a:endParaRPr>
                    </a:p>
                    <a:p>
                      <a:pPr algn="l" rtl="0" fontAlgn="base"/>
                      <a:r>
                        <a:rPr lang="en-ZA" sz="1100" b="0" i="0" dirty="0">
                          <a:effectLst/>
                          <a:latin typeface="+mn-lt"/>
                        </a:rPr>
                        <a:t>(End of Q2 2022/23) </a:t>
                      </a:r>
                      <a:endParaRPr lang="en-ZA" b="0" i="0" dirty="0">
                        <a:effectLst/>
                        <a:latin typeface="+mn-lt"/>
                      </a:endParaRPr>
                    </a:p>
                  </a:txBody>
                  <a:tcPr anchor="ctr"/>
                </a:tc>
                <a:tc>
                  <a:txBody>
                    <a:bodyPr/>
                    <a:lstStyle/>
                    <a:p>
                      <a:pPr algn="l" fontAlgn="ctr"/>
                      <a:endParaRPr lang="en-ZA" dirty="0">
                        <a:effectLst/>
                        <a:latin typeface="+mn-lt"/>
                      </a:endParaRPr>
                    </a:p>
                    <a:p>
                      <a:pPr algn="l" rtl="0" fontAlgn="base"/>
                      <a:r>
                        <a:rPr lang="en-ZA" sz="1100" b="1" i="0" dirty="0">
                          <a:effectLst/>
                          <a:latin typeface="+mn-lt"/>
                        </a:rPr>
                        <a:t>12-month Target</a:t>
                      </a:r>
                      <a:r>
                        <a:rPr lang="en-ZA" sz="1100" b="0" i="0" dirty="0">
                          <a:effectLst/>
                          <a:latin typeface="+mn-lt"/>
                        </a:rPr>
                        <a:t> </a:t>
                      </a:r>
                      <a:endParaRPr lang="en-ZA" b="0" i="0" dirty="0">
                        <a:effectLst/>
                        <a:latin typeface="+mn-lt"/>
                      </a:endParaRPr>
                    </a:p>
                    <a:p>
                      <a:pPr algn="l" rtl="0" fontAlgn="base"/>
                      <a:r>
                        <a:rPr lang="en-ZA" sz="1100" b="0" i="0" dirty="0">
                          <a:effectLst/>
                          <a:latin typeface="+mn-lt"/>
                        </a:rPr>
                        <a:t>(End of Q2 2023/24) </a:t>
                      </a:r>
                      <a:endParaRPr lang="en-ZA" b="0" i="0" dirty="0">
                        <a:effectLst/>
                        <a:latin typeface="+mn-lt"/>
                      </a:endParaRPr>
                    </a:p>
                  </a:txBody>
                  <a:tcPr anchor="ctr"/>
                </a:tc>
                <a:tc>
                  <a:txBody>
                    <a:bodyPr/>
                    <a:lstStyle/>
                    <a:p>
                      <a:pPr algn="l" rtl="0" fontAlgn="base"/>
                      <a:r>
                        <a:rPr lang="en-ZA" sz="1100" b="1" i="0" dirty="0">
                          <a:effectLst/>
                          <a:latin typeface="+mn-lt"/>
                        </a:rPr>
                        <a:t>Cumulative end of term target </a:t>
                      </a:r>
                      <a:r>
                        <a:rPr lang="en-ZA" sz="1100" b="0" i="0" dirty="0">
                          <a:effectLst/>
                          <a:latin typeface="+mn-lt"/>
                        </a:rPr>
                        <a:t> </a:t>
                      </a:r>
                    </a:p>
                    <a:p>
                      <a:pPr algn="l" rtl="0" fontAlgn="base"/>
                      <a:r>
                        <a:rPr lang="en-ZA" sz="1100" b="0" i="0" dirty="0">
                          <a:effectLst/>
                          <a:latin typeface="+mn-lt"/>
                        </a:rPr>
                        <a:t>(March 2024</a:t>
                      </a:r>
                    </a:p>
                  </a:txBody>
                  <a:tcPr anchor="ctr"/>
                </a:tc>
                <a:extLst>
                  <a:ext uri="{0D108BD9-81ED-4DB2-BD59-A6C34878D82A}">
                    <a16:rowId xmlns:a16="http://schemas.microsoft.com/office/drawing/2014/main" val="1804621336"/>
                  </a:ext>
                </a:extLst>
              </a:tr>
              <a:tr h="370840">
                <a:tc>
                  <a:txBody>
                    <a:bodyPr/>
                    <a:lstStyle/>
                    <a:p>
                      <a:pPr algn="l"/>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l" rtl="0" fontAlgn="base"/>
                      <a:r>
                        <a:rPr lang="en-ZA" sz="1100" b="0" i="0" dirty="0">
                          <a:effectLst/>
                          <a:latin typeface="+mn-lt"/>
                        </a:rPr>
                        <a:t>30%</a:t>
                      </a:r>
                    </a:p>
                  </a:txBody>
                  <a:tcPr/>
                </a:tc>
                <a:tc>
                  <a:txBody>
                    <a:bodyPr/>
                    <a:lstStyle/>
                    <a:p>
                      <a:pPr algn="l" rtl="0" fontAlgn="base"/>
                      <a:r>
                        <a:rPr lang="en-ZA" sz="1100" b="0" i="0" dirty="0">
                          <a:effectLst/>
                          <a:latin typeface="+mn-lt"/>
                        </a:rPr>
                        <a:t>30% </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2545100043"/>
                  </a:ext>
                </a:extLst>
              </a:tr>
              <a:tr h="370840">
                <a:tc>
                  <a:txBody>
                    <a:bodyPr/>
                    <a:lstStyle/>
                    <a:p>
                      <a:pPr algn="l" rtl="0" fontAlgn="base"/>
                      <a:r>
                        <a:rPr lang="en-ZA" sz="1100" b="0" i="0" dirty="0">
                          <a:effectLst/>
                          <a:latin typeface="+mn-lt"/>
                        </a:rPr>
                        <a:t>Number of public transport users accessing public transport and infrastructure information through the TMC. </a:t>
                      </a:r>
                    </a:p>
                    <a:p>
                      <a:pPr algn="l" rtl="0" fontAlgn="base"/>
                      <a:r>
                        <a:rPr lang="en-ZA" sz="1100" b="0" i="0" dirty="0">
                          <a:effectLst/>
                          <a:latin typeface="+mn-lt"/>
                        </a:rPr>
                        <a:t> </a:t>
                      </a:r>
                    </a:p>
                    <a:p>
                      <a:pPr algn="l" rtl="0" fontAlgn="base"/>
                      <a:endParaRPr lang="en-ZA" sz="1100" b="0" i="0" dirty="0">
                        <a:effectLst/>
                        <a:latin typeface="+mn-lt"/>
                      </a:endParaRPr>
                    </a:p>
                  </a:txBody>
                  <a:tcPr/>
                </a:tc>
                <a:tc>
                  <a:txBody>
                    <a:bodyPr/>
                    <a:lstStyle/>
                    <a:p>
                      <a:pPr algn="l" fontAlgn="t"/>
                      <a:endParaRPr lang="en-ZA" sz="1100" dirty="0">
                        <a:effectLst/>
                        <a:latin typeface="+mn-lt"/>
                      </a:endParaRPr>
                    </a:p>
                    <a:p>
                      <a:pPr algn="l" rtl="0" fontAlgn="base"/>
                      <a:r>
                        <a:rPr lang="en-ZA" sz="1100" b="0" i="0" dirty="0">
                          <a:effectLst/>
                          <a:latin typeface="+mn-lt"/>
                        </a:rPr>
                        <a:t> </a:t>
                      </a:r>
                    </a:p>
                  </a:txBody>
                  <a:tcPr/>
                </a:tc>
                <a:tc>
                  <a:txBody>
                    <a:bodyPr/>
                    <a:lstStyle/>
                    <a:p>
                      <a:pPr algn="l" rtl="0" fontAlgn="base">
                        <a:buFont typeface="Arial" panose="020B0604020202020204" pitchFamily="34" charset="0"/>
                        <a:buNone/>
                      </a:pPr>
                      <a:r>
                        <a:rPr lang="en-ZA" sz="1100" b="0" i="0" dirty="0">
                          <a:effectLst/>
                          <a:latin typeface="+mn-lt"/>
                        </a:rPr>
                        <a:t>Ten (10) Youth data Captures trained for Transport Management Center (TMC) Call Centre </a:t>
                      </a:r>
                    </a:p>
                  </a:txBody>
                  <a:tcPr/>
                </a:tc>
                <a:tc>
                  <a:txBody>
                    <a:bodyPr/>
                    <a:lstStyle/>
                    <a:p>
                      <a:pPr algn="l" rtl="0" fontAlgn="base">
                        <a:buFont typeface="Arial" panose="020B0604020202020204" pitchFamily="34" charset="0"/>
                        <a:buNone/>
                      </a:pPr>
                      <a:r>
                        <a:rPr lang="en-ZA" sz="1100" b="0" i="0" dirty="0">
                          <a:effectLst/>
                          <a:latin typeface="+mn-lt"/>
                        </a:rPr>
                        <a:t>250,000 public transport users accessing public transport and infrastructure information through the TMC.  </a:t>
                      </a:r>
                    </a:p>
                  </a:txBody>
                  <a:tcPr/>
                </a:tc>
                <a:tc>
                  <a:txBody>
                    <a:bodyPr/>
                    <a:lstStyle/>
                    <a:p>
                      <a:pPr algn="l" rtl="0" fontAlgn="base">
                        <a:buFont typeface="Arial" panose="020B0604020202020204" pitchFamily="34" charset="0"/>
                        <a:buNone/>
                      </a:pPr>
                      <a:r>
                        <a:rPr lang="en-ZA" sz="1100" b="0" i="0" dirty="0">
                          <a:effectLst/>
                          <a:latin typeface="+mn-lt"/>
                        </a:rPr>
                        <a:t>300,000 public transport users accessing public transport and infrastructure information through the TMC.  </a:t>
                      </a:r>
                    </a:p>
                  </a:txBody>
                  <a:tcPr/>
                </a:tc>
                <a:extLst>
                  <a:ext uri="{0D108BD9-81ED-4DB2-BD59-A6C34878D82A}">
                    <a16:rowId xmlns:a16="http://schemas.microsoft.com/office/drawing/2014/main" val="1014923434"/>
                  </a:ext>
                </a:extLst>
              </a:tr>
              <a:tr h="231457">
                <a:tc rowSpan="2">
                  <a:txBody>
                    <a:bodyPr/>
                    <a:lstStyle/>
                    <a:p>
                      <a:pPr algn="l" fontAlgn="t"/>
                      <a:endParaRPr lang="en-ZA" sz="1100" b="0" dirty="0">
                        <a:effectLst/>
                        <a:latin typeface="+mn-lt"/>
                      </a:endParaRPr>
                    </a:p>
                    <a:p>
                      <a:pPr algn="l" rtl="0" fontAlgn="base"/>
                      <a:r>
                        <a:rPr lang="en-ZA" sz="1100" b="0" i="0" dirty="0">
                          <a:effectLst/>
                          <a:latin typeface="+mn-lt"/>
                        </a:rPr>
                        <a:t>Supporting the Taxi Economy </a:t>
                      </a:r>
                    </a:p>
                    <a:p>
                      <a:pPr algn="l" rtl="0" fontAlgn="base"/>
                      <a:r>
                        <a:rPr lang="en-ZA" sz="1100" b="0" i="0" dirty="0">
                          <a:effectLst/>
                          <a:latin typeface="+mn-lt"/>
                        </a:rPr>
                        <a:t> </a:t>
                      </a:r>
                    </a:p>
                  </a:txBody>
                  <a:tcPr/>
                </a:tc>
                <a:tc gridSpan="4">
                  <a:txBody>
                    <a:bodyPr/>
                    <a:lstStyle/>
                    <a:p>
                      <a:pPr algn="l" fontAlgn="t"/>
                      <a:endParaRPr lang="en-ZA" sz="1100" b="0" i="0" dirty="0">
                        <a:effectLst/>
                        <a:latin typeface="+mn-lt"/>
                      </a:endParaRPr>
                    </a:p>
                  </a:txBody>
                  <a:tcPr/>
                </a:tc>
                <a:tc hMerge="1">
                  <a:txBody>
                    <a:bodyPr/>
                    <a:lstStyle/>
                    <a:p>
                      <a:pPr fontAlgn="t"/>
                      <a:endParaRPr lang="en-ZA" sz="1000" b="0" i="0">
                        <a:effectLst/>
                        <a:latin typeface="Arial Nova" panose="020B0504020202020204" pitchFamily="34" charset="0"/>
                      </a:endParaRPr>
                    </a:p>
                  </a:txBody>
                  <a:tcPr/>
                </a:tc>
                <a:tc hMerge="1">
                  <a:txBody>
                    <a:bodyPr/>
                    <a:lstStyle/>
                    <a:p>
                      <a:pPr fontAlgn="t"/>
                      <a:endParaRPr lang="en-ZA" sz="1000" b="0" i="0" dirty="0">
                        <a:effectLst/>
                        <a:latin typeface="Arial Nova" panose="020B0504020202020204" pitchFamily="34" charset="0"/>
                      </a:endParaRPr>
                    </a:p>
                  </a:txBody>
                  <a:tcPr/>
                </a:tc>
                <a:tc hMerge="1">
                  <a:txBody>
                    <a:bodyPr/>
                    <a:lstStyle/>
                    <a:p>
                      <a:pPr fontAlgn="t"/>
                      <a:endParaRPr lang="en-ZA" b="0" i="0" dirty="0">
                        <a:effectLst/>
                      </a:endParaRPr>
                    </a:p>
                  </a:txBody>
                  <a:tcPr/>
                </a:tc>
                <a:extLst>
                  <a:ext uri="{0D108BD9-81ED-4DB2-BD59-A6C34878D82A}">
                    <a16:rowId xmlns:a16="http://schemas.microsoft.com/office/drawing/2014/main" val="2293638834"/>
                  </a:ext>
                </a:extLst>
              </a:tr>
              <a:tr h="370840">
                <a:tc vMerge="1">
                  <a:txBody>
                    <a:bodyPr/>
                    <a:lstStyle/>
                    <a:p>
                      <a:endParaRPr lang="en-US"/>
                    </a:p>
                  </a:txBody>
                  <a:tcPr/>
                </a:tc>
                <a:tc>
                  <a:txBody>
                    <a:bodyPr/>
                    <a:lstStyle/>
                    <a:p>
                      <a:pPr algn="l" fontAlgn="t"/>
                      <a:endParaRPr lang="en-ZA" sz="1100" dirty="0">
                        <a:effectLst/>
                        <a:latin typeface="+mn-lt"/>
                      </a:endParaRPr>
                    </a:p>
                    <a:p>
                      <a:pPr algn="l" rtl="0" fontAlgn="base"/>
                      <a:r>
                        <a:rPr lang="en-ZA" sz="1100" b="0" i="0" dirty="0">
                          <a:effectLst/>
                          <a:latin typeface="+mn-lt"/>
                        </a:rPr>
                        <a:t>No. of mini-bus Taxi type operators registered on GIPTAS - </a:t>
                      </a:r>
                      <a:r>
                        <a:rPr lang="en-ZA" sz="1100" b="1" i="0" dirty="0">
                          <a:effectLst/>
                          <a:latin typeface="+mn-lt"/>
                        </a:rPr>
                        <a:t>Digitalisation of the Public Transport Regulatory environment</a:t>
                      </a:r>
                      <a:r>
                        <a:rPr lang="en-ZA" sz="1100" b="0" i="0" dirty="0">
                          <a:effectLst/>
                          <a:latin typeface="+mn-lt"/>
                        </a:rPr>
                        <a:t> </a:t>
                      </a:r>
                    </a:p>
                  </a:txBody>
                  <a:tcPr/>
                </a:tc>
                <a:tc>
                  <a:txBody>
                    <a:bodyPr/>
                    <a:lstStyle/>
                    <a:p>
                      <a:pPr algn="l" fontAlgn="t"/>
                      <a:endParaRPr lang="en-ZA" sz="110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Taxi </a:t>
                      </a:r>
                      <a:r>
                        <a:rPr lang="en-ZA" sz="1100" b="0" i="0" dirty="0">
                          <a:effectLst/>
                          <a:latin typeface="+mn-lt"/>
                        </a:rPr>
                        <a:t>Industry</a:t>
                      </a:r>
                      <a:r>
                        <a:rPr lang="en-ZA" sz="1100" b="0" i="0" dirty="0">
                          <a:solidFill>
                            <a:srgbClr val="000000"/>
                          </a:solidFill>
                          <a:effectLst/>
                          <a:latin typeface="+mn-lt"/>
                        </a:rPr>
                        <a:t> Consultations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Co-development of the Programme of Action with TAG </a:t>
                      </a:r>
                      <a:endParaRPr lang="en-ZA" sz="1100" b="0" i="0" dirty="0">
                        <a:effectLst/>
                        <a:latin typeface="+mn-lt"/>
                      </a:endParaRPr>
                    </a:p>
                  </a:txBody>
                  <a:tcPr/>
                </a:tc>
                <a:tc>
                  <a:txBody>
                    <a:bodyPr/>
                    <a:lstStyle/>
                    <a:p>
                      <a:pPr algn="l" fontAlgn="t"/>
                      <a:endParaRPr lang="en-ZA" sz="110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40 youth engaged as Data Capturers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Data Capturing Training conducted. </a:t>
                      </a:r>
                      <a:endParaRPr lang="en-ZA" sz="1100" b="0" i="0" dirty="0">
                        <a:effectLst/>
                        <a:latin typeface="+mn-lt"/>
                      </a:endParaRPr>
                    </a:p>
                    <a:p>
                      <a:pPr algn="l" rtl="0" fontAlgn="base">
                        <a:buFont typeface="Arial" panose="020B0604020202020204" pitchFamily="34" charset="0"/>
                        <a:buChar char="•"/>
                      </a:pPr>
                      <a:r>
                        <a:rPr lang="en-ZA" sz="1100" b="0" i="0" dirty="0">
                          <a:solidFill>
                            <a:srgbClr val="000000"/>
                          </a:solidFill>
                          <a:effectLst/>
                          <a:latin typeface="+mn-lt"/>
                        </a:rPr>
                        <a:t>18, 000 mini-bus type operators registered on the GIPTAS   </a:t>
                      </a:r>
                      <a:endParaRPr lang="en-ZA" sz="1100" b="0" i="0" dirty="0">
                        <a:effectLst/>
                        <a:latin typeface="+mn-lt"/>
                      </a:endParaRPr>
                    </a:p>
                  </a:txBody>
                  <a:tcPr/>
                </a:tc>
                <a:tc>
                  <a:txBody>
                    <a:bodyPr/>
                    <a:lstStyle/>
                    <a:p>
                      <a:pPr algn="l" fontAlgn="t"/>
                      <a:endParaRPr lang="en-ZA" sz="1100" dirty="0">
                        <a:effectLst/>
                        <a:latin typeface="+mn-lt"/>
                      </a:endParaRPr>
                    </a:p>
                    <a:p>
                      <a:pPr algn="l" rtl="0" fontAlgn="base"/>
                      <a:r>
                        <a:rPr lang="en-ZA" sz="1100" b="0" i="0" dirty="0">
                          <a:solidFill>
                            <a:srgbClr val="000000"/>
                          </a:solidFill>
                          <a:effectLst/>
                          <a:latin typeface="+mn-lt"/>
                        </a:rPr>
                        <a:t>27, 561 mini-bus type operators registered on the GIPTAS  </a:t>
                      </a:r>
                      <a:endParaRPr lang="en-ZA" sz="1100" b="0" i="0" dirty="0">
                        <a:effectLst/>
                        <a:latin typeface="+mn-lt"/>
                      </a:endParaRPr>
                    </a:p>
                  </a:txBody>
                  <a:tcPr/>
                </a:tc>
                <a:extLst>
                  <a:ext uri="{0D108BD9-81ED-4DB2-BD59-A6C34878D82A}">
                    <a16:rowId xmlns:a16="http://schemas.microsoft.com/office/drawing/2014/main" val="573389098"/>
                  </a:ext>
                </a:extLst>
              </a:tr>
            </a:tbl>
          </a:graphicData>
        </a:graphic>
      </p:graphicFrame>
      <p:sp>
        <p:nvSpPr>
          <p:cNvPr id="4" name="Slide Number Placeholder 3">
            <a:extLst>
              <a:ext uri="{FF2B5EF4-FFF2-40B4-BE49-F238E27FC236}">
                <a16:creationId xmlns:a16="http://schemas.microsoft.com/office/drawing/2014/main" id="{4A6081CC-A85C-4744-B2C6-E75FD59C514B}"/>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52</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929560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GAUTENG TREASURY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146304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US" sz="1100" dirty="0">
                          <a:latin typeface="+mn-lt"/>
                        </a:rPr>
                        <a:t>Indicator </a:t>
                      </a:r>
                    </a:p>
                  </a:txBody>
                  <a:tcPr/>
                </a:tc>
                <a:tc>
                  <a:txBody>
                    <a:bodyPr/>
                    <a:lstStyle/>
                    <a:p>
                      <a:pPr algn="ctr" fontAlgn="ctr"/>
                      <a:endParaRPr lang="en-ZA" dirty="0">
                        <a:effectLst/>
                        <a:latin typeface="+mn-lt"/>
                      </a:endParaRPr>
                    </a:p>
                    <a:p>
                      <a:pPr algn="ctr" rtl="0" fontAlgn="base"/>
                      <a:r>
                        <a:rPr lang="en-ZA" sz="1100" b="1" i="0" dirty="0">
                          <a:effectLst/>
                          <a:latin typeface="+mn-lt"/>
                        </a:rPr>
                        <a:t>100-day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Q3 2022/23) </a:t>
                      </a:r>
                      <a:endParaRPr lang="en-ZA" b="0" i="0" dirty="0">
                        <a:effectLst/>
                        <a:latin typeface="+mn-lt"/>
                      </a:endParaRPr>
                    </a:p>
                  </a:txBody>
                  <a:tcPr anchor="ctr"/>
                </a:tc>
                <a:tc>
                  <a:txBody>
                    <a:bodyPr/>
                    <a:lstStyle/>
                    <a:p>
                      <a:pPr algn="ctr" fontAlgn="ctr"/>
                      <a:endParaRPr lang="en-ZA" dirty="0">
                        <a:effectLst/>
                        <a:latin typeface="+mn-lt"/>
                      </a:endParaRPr>
                    </a:p>
                    <a:p>
                      <a:pPr algn="ctr" rtl="0" fontAlgn="base"/>
                      <a:r>
                        <a:rPr lang="en-ZA" sz="1100" b="1" i="0" dirty="0">
                          <a:effectLst/>
                          <a:latin typeface="+mn-lt"/>
                        </a:rPr>
                        <a:t>6-month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Q2 2022/23) </a:t>
                      </a:r>
                      <a:endParaRPr lang="en-ZA" b="0" i="0" dirty="0">
                        <a:effectLst/>
                        <a:latin typeface="+mn-lt"/>
                      </a:endParaRPr>
                    </a:p>
                  </a:txBody>
                  <a:tcPr anchor="ctr"/>
                </a:tc>
                <a:tc>
                  <a:txBody>
                    <a:bodyPr/>
                    <a:lstStyle/>
                    <a:p>
                      <a:pPr algn="ctr" fontAlgn="ctr"/>
                      <a:endParaRPr lang="en-ZA" dirty="0">
                        <a:effectLst/>
                        <a:latin typeface="+mn-lt"/>
                      </a:endParaRPr>
                    </a:p>
                    <a:p>
                      <a:pPr algn="ctr" rtl="0" fontAlgn="base"/>
                      <a:r>
                        <a:rPr lang="en-ZA" sz="1100" b="1" i="0" dirty="0">
                          <a:effectLst/>
                          <a:latin typeface="+mn-lt"/>
                        </a:rPr>
                        <a:t>12-month Target</a:t>
                      </a:r>
                      <a:r>
                        <a:rPr lang="en-ZA" sz="1100" b="0" i="0" dirty="0">
                          <a:effectLst/>
                          <a:latin typeface="+mn-lt"/>
                        </a:rPr>
                        <a:t> </a:t>
                      </a:r>
                      <a:endParaRPr lang="en-ZA" b="0" i="0" dirty="0">
                        <a:effectLst/>
                        <a:latin typeface="+mn-lt"/>
                      </a:endParaRPr>
                    </a:p>
                    <a:p>
                      <a:pPr algn="ctr" rtl="0" fontAlgn="base"/>
                      <a:r>
                        <a:rPr lang="en-ZA" sz="1100" b="0" i="0" dirty="0">
                          <a:effectLst/>
                          <a:latin typeface="+mn-lt"/>
                        </a:rPr>
                        <a:t>(End of Q2 2023/24) </a:t>
                      </a:r>
                      <a:endParaRPr lang="en-ZA" b="0" i="0" dirty="0">
                        <a:effectLst/>
                        <a:latin typeface="+mn-lt"/>
                      </a:endParaRPr>
                    </a:p>
                  </a:txBody>
                  <a:tcPr anchor="ctr"/>
                </a:tc>
                <a:tc>
                  <a:txBody>
                    <a:bodyPr/>
                    <a:lstStyle/>
                    <a:p>
                      <a:pPr algn="ctr" rtl="0" fontAlgn="base"/>
                      <a:r>
                        <a:rPr lang="en-ZA" sz="1100" b="1" i="0" dirty="0">
                          <a:effectLst/>
                          <a:latin typeface="+mn-lt"/>
                        </a:rPr>
                        <a:t>Cumulative end of term target </a:t>
                      </a:r>
                      <a:r>
                        <a:rPr lang="en-ZA" sz="1100" b="0" i="0" dirty="0">
                          <a:effectLst/>
                          <a:latin typeface="+mn-lt"/>
                        </a:rPr>
                        <a:t> </a:t>
                      </a:r>
                    </a:p>
                    <a:p>
                      <a:pPr algn="ctr" rtl="0" fontAlgn="base"/>
                      <a:r>
                        <a:rPr lang="en-ZA" sz="1100" b="0" i="0" dirty="0">
                          <a:effectLst/>
                          <a:latin typeface="+mn-lt"/>
                        </a:rPr>
                        <a:t>(March 2024</a:t>
                      </a:r>
                    </a:p>
                  </a:txBody>
                  <a:tcPr anchor="ctr"/>
                </a:tc>
                <a:extLst>
                  <a:ext uri="{0D108BD9-81ED-4DB2-BD59-A6C34878D82A}">
                    <a16:rowId xmlns:a16="http://schemas.microsoft.com/office/drawing/2014/main" val="1804621336"/>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10%</a:t>
                      </a:r>
                    </a:p>
                  </a:txBody>
                  <a:tcPr/>
                </a:tc>
                <a:tc>
                  <a:txBody>
                    <a:bodyPr/>
                    <a:lstStyle/>
                    <a:p>
                      <a:pPr algn="just" rtl="0" fontAlgn="base"/>
                      <a:r>
                        <a:rPr lang="en-ZA" sz="1100" b="0" i="0" dirty="0">
                          <a:effectLst/>
                          <a:latin typeface="+mn-lt"/>
                        </a:rPr>
                        <a:t>10%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10%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10% </a:t>
                      </a:r>
                    </a:p>
                  </a:txBody>
                  <a:tcPr/>
                </a:tc>
                <a:extLst>
                  <a:ext uri="{0D108BD9-81ED-4DB2-BD59-A6C34878D82A}">
                    <a16:rowId xmlns:a16="http://schemas.microsoft.com/office/drawing/2014/main" val="2545100043"/>
                  </a:ext>
                </a:extLst>
              </a:tr>
            </a:tbl>
          </a:graphicData>
        </a:graphic>
      </p:graphicFrame>
      <p:sp>
        <p:nvSpPr>
          <p:cNvPr id="4" name="Slide Number Placeholder 3">
            <a:extLst>
              <a:ext uri="{FF2B5EF4-FFF2-40B4-BE49-F238E27FC236}">
                <a16:creationId xmlns:a16="http://schemas.microsoft.com/office/drawing/2014/main" id="{40EFD96F-D615-492A-9B93-5AA00C4BF1C1}"/>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53</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4050743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DEPARTMENT OF COOPERATIVE GOVERNANCE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5088" y="1566863"/>
          <a:ext cx="10584770" cy="3657600"/>
        </p:xfrm>
        <a:graphic>
          <a:graphicData uri="http://schemas.openxmlformats.org/drawingml/2006/table">
            <a:tbl>
              <a:tblPr firstRow="1" bandRow="1">
                <a:tableStyleId>{5C22544A-7EE6-4342-B048-85BDC9FD1C3A}</a:tableStyleId>
              </a:tblPr>
              <a:tblGrid>
                <a:gridCol w="3051855">
                  <a:extLst>
                    <a:ext uri="{9D8B030D-6E8A-4147-A177-3AD203B41FA5}">
                      <a16:colId xmlns:a16="http://schemas.microsoft.com/office/drawing/2014/main" val="768303137"/>
                    </a:ext>
                  </a:extLst>
                </a:gridCol>
                <a:gridCol w="1182053">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ZA" sz="1100" b="0" i="0" u="none" strike="noStrike" kern="1200" dirty="0">
                          <a:solidFill>
                            <a:schemeClr val="lt1"/>
                          </a:solidFill>
                          <a:effectLst/>
                          <a:latin typeface="+mj-lt"/>
                          <a:ea typeface="+mn-ea"/>
                          <a:cs typeface="+mn-cs"/>
                        </a:rPr>
                        <a:t>Indicator </a:t>
                      </a:r>
                      <a:endParaRPr lang="en-US" sz="1100" dirty="0">
                        <a:latin typeface="+mj-lt"/>
                      </a:endParaRPr>
                    </a:p>
                  </a:txBody>
                  <a:tcPr/>
                </a:tc>
                <a:tc>
                  <a:txBody>
                    <a:bodyPr/>
                    <a:lstStyle/>
                    <a:p>
                      <a:pPr algn="ctr" fontAlgn="ctr"/>
                      <a:endParaRPr lang="en-ZA" dirty="0">
                        <a:effectLst/>
                      </a:endParaRPr>
                    </a:p>
                    <a:p>
                      <a:pPr algn="ctr" rtl="0" fontAlgn="base"/>
                      <a:r>
                        <a:rPr lang="en-ZA" sz="1100" b="1" i="0" dirty="0">
                          <a:effectLst/>
                          <a:latin typeface="Arial" panose="020B0604020202020204" pitchFamily="34" charset="0"/>
                        </a:rPr>
                        <a:t>100-day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Q3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6-month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2022/23) </a:t>
                      </a:r>
                      <a:endParaRPr lang="en-ZA" b="0" i="0" dirty="0">
                        <a:effectLst/>
                      </a:endParaRPr>
                    </a:p>
                  </a:txBody>
                  <a:tcPr anchor="ctr"/>
                </a:tc>
                <a:tc>
                  <a:txBody>
                    <a:bodyPr/>
                    <a:lstStyle/>
                    <a:p>
                      <a:pPr algn="ctr" fontAlgn="ctr"/>
                      <a:endParaRPr lang="en-ZA" dirty="0">
                        <a:effectLst/>
                      </a:endParaRPr>
                    </a:p>
                    <a:p>
                      <a:pPr algn="ctr" rtl="0" fontAlgn="base"/>
                      <a:r>
                        <a:rPr lang="en-ZA" sz="1100" b="1" i="0" dirty="0">
                          <a:effectLst/>
                          <a:latin typeface="Arial" panose="020B0604020202020204" pitchFamily="34" charset="0"/>
                        </a:rPr>
                        <a:t>12-month Target</a:t>
                      </a:r>
                      <a:r>
                        <a:rPr lang="en-ZA" sz="1100" b="0" i="0" dirty="0">
                          <a:effectLst/>
                          <a:latin typeface="Arial" panose="020B0604020202020204" pitchFamily="34" charset="0"/>
                        </a:rPr>
                        <a:t> </a:t>
                      </a:r>
                      <a:endParaRPr lang="en-ZA" b="0" i="0" dirty="0">
                        <a:effectLst/>
                      </a:endParaRPr>
                    </a:p>
                    <a:p>
                      <a:pPr algn="ctr" rtl="0" fontAlgn="base"/>
                      <a:r>
                        <a:rPr lang="en-ZA" sz="1100" b="0" i="0" dirty="0">
                          <a:effectLst/>
                          <a:latin typeface="Arial" panose="020B0604020202020204" pitchFamily="34" charset="0"/>
                        </a:rPr>
                        <a:t>(End of Q2 2023/24) </a:t>
                      </a:r>
                      <a:endParaRPr lang="en-ZA" b="0" i="0" dirty="0">
                        <a:effectLst/>
                      </a:endParaRPr>
                    </a:p>
                  </a:txBody>
                  <a:tcPr anchor="ctr"/>
                </a:tc>
                <a:tc>
                  <a:txBody>
                    <a:bodyPr/>
                    <a:lstStyle/>
                    <a:p>
                      <a:pPr algn="ctr" rtl="0" fontAlgn="base"/>
                      <a:r>
                        <a:rPr lang="en-ZA" sz="1100" b="1" i="0" dirty="0">
                          <a:effectLst/>
                          <a:latin typeface="Arial" panose="020B0604020202020204" pitchFamily="34" charset="0"/>
                        </a:rPr>
                        <a:t>Cumulative end of term target </a:t>
                      </a:r>
                      <a:r>
                        <a:rPr lang="en-ZA" sz="1100" b="0" i="0" dirty="0">
                          <a:effectLst/>
                          <a:latin typeface="Arial" panose="020B0604020202020204" pitchFamily="34" charset="0"/>
                        </a:rPr>
                        <a:t> </a:t>
                      </a:r>
                      <a:endParaRPr lang="en-ZA" sz="1100" b="0" i="0" dirty="0">
                        <a:effectLst/>
                      </a:endParaRPr>
                    </a:p>
                    <a:p>
                      <a:pPr algn="ctr" rtl="0" fontAlgn="base"/>
                      <a:r>
                        <a:rPr lang="en-ZA" sz="1100" b="0" i="0" dirty="0">
                          <a:effectLst/>
                          <a:latin typeface="Arial" panose="020B0604020202020204" pitchFamily="34" charset="0"/>
                        </a:rPr>
                        <a:t>(March 2024</a:t>
                      </a:r>
                      <a:endParaRPr lang="en-ZA" sz="1100" b="0" i="0" dirty="0">
                        <a:effectLst/>
                      </a:endParaRPr>
                    </a:p>
                  </a:txBody>
                  <a:tcPr anchor="ctr"/>
                </a:tc>
                <a:extLst>
                  <a:ext uri="{0D108BD9-81ED-4DB2-BD59-A6C34878D82A}">
                    <a16:rowId xmlns:a16="http://schemas.microsoft.com/office/drawing/2014/main" val="1804621336"/>
                  </a:ext>
                </a:extLst>
              </a:tr>
              <a:tr h="370840">
                <a:tc>
                  <a:txBody>
                    <a:bodyPr/>
                    <a:lstStyle/>
                    <a:p>
                      <a:pPr algn="l" rtl="0" fontAlgn="base"/>
                      <a:r>
                        <a:rPr lang="en-ZA" sz="1100" b="0" i="0" dirty="0">
                          <a:solidFill>
                            <a:srgbClr val="000000"/>
                          </a:solidFill>
                          <a:effectLst/>
                          <a:latin typeface="+mn-lt"/>
                        </a:rPr>
                        <a:t>Participatory Democracy Strengthened </a:t>
                      </a:r>
                      <a:endParaRPr lang="en-ZA" sz="1100" b="0" i="0" dirty="0">
                        <a:effectLst/>
                        <a:latin typeface="+mn-lt"/>
                      </a:endParaRPr>
                    </a:p>
                  </a:txBody>
                  <a:tcPr/>
                </a:tc>
                <a:tc>
                  <a:txBody>
                    <a:bodyPr/>
                    <a:lstStyle/>
                    <a:p>
                      <a:pPr fontAlgn="t"/>
                      <a:endParaRPr lang="en-ZA" sz="1100" dirty="0">
                        <a:effectLst/>
                        <a:latin typeface="+mn-lt"/>
                      </a:endParaRPr>
                    </a:p>
                    <a:p>
                      <a:pPr algn="l" rtl="0" fontAlgn="base"/>
                      <a:r>
                        <a:rPr lang="en-ZA" sz="1100" b="0" i="0" dirty="0">
                          <a:solidFill>
                            <a:srgbClr val="000000"/>
                          </a:solidFill>
                          <a:effectLst/>
                          <a:latin typeface="+mn-lt"/>
                        </a:rPr>
                        <a:t>  </a:t>
                      </a:r>
                      <a:endParaRPr lang="en-ZA" sz="1100" b="0" i="0" dirty="0">
                        <a:effectLst/>
                        <a:latin typeface="+mn-lt"/>
                      </a:endParaRPr>
                    </a:p>
                  </a:txBody>
                  <a:tcPr/>
                </a:tc>
                <a:tc>
                  <a:txBody>
                    <a:bodyPr/>
                    <a:lstStyle/>
                    <a:p>
                      <a:pPr algn="l" rtl="0" fontAlgn="base"/>
                      <a:r>
                        <a:rPr lang="en-ZA" sz="1100" b="0" i="0" dirty="0">
                          <a:solidFill>
                            <a:srgbClr val="000000"/>
                          </a:solidFill>
                          <a:effectLst/>
                          <a:latin typeface="+mn-lt"/>
                        </a:rPr>
                        <a:t>Facilitate Voter Education Campaigns. </a:t>
                      </a:r>
                      <a:endParaRPr lang="en-ZA" sz="1100" b="0" i="0" dirty="0">
                        <a:effectLst/>
                        <a:latin typeface="+mn-lt"/>
                      </a:endParaRPr>
                    </a:p>
                    <a:p>
                      <a:pPr algn="l" rtl="0" fontAlgn="base"/>
                      <a:r>
                        <a:rPr lang="en-ZA" sz="1100" b="0" i="0" dirty="0">
                          <a:solidFill>
                            <a:srgbClr val="000000"/>
                          </a:solidFill>
                          <a:effectLst/>
                          <a:latin typeface="+mn-lt"/>
                        </a:rPr>
                        <a:t>Facilitate Community Engagement and Awareness Campaigns. </a:t>
                      </a:r>
                      <a:endParaRPr lang="en-ZA" sz="1100" b="0" i="0" dirty="0">
                        <a:effectLst/>
                        <a:latin typeface="+mn-lt"/>
                      </a:endParaRPr>
                    </a:p>
                  </a:txBody>
                  <a:tcPr/>
                </a:tc>
                <a:tc>
                  <a:txBody>
                    <a:bodyPr/>
                    <a:lstStyle/>
                    <a:p>
                      <a:pPr algn="l" rtl="0" fontAlgn="base"/>
                      <a:r>
                        <a:rPr lang="en-ZA" sz="1100" b="0" i="0" dirty="0">
                          <a:solidFill>
                            <a:srgbClr val="000000"/>
                          </a:solidFill>
                          <a:effectLst/>
                          <a:latin typeface="+mn-lt"/>
                        </a:rPr>
                        <a:t>Facilitate Voter Education Campaigns. </a:t>
                      </a:r>
                      <a:endParaRPr lang="en-ZA" sz="1100" b="0" i="0" dirty="0">
                        <a:effectLst/>
                        <a:latin typeface="+mn-lt"/>
                      </a:endParaRPr>
                    </a:p>
                    <a:p>
                      <a:pPr algn="l" rtl="0" fontAlgn="base"/>
                      <a:r>
                        <a:rPr lang="en-ZA" sz="1100" b="0" i="0" dirty="0">
                          <a:solidFill>
                            <a:srgbClr val="000000"/>
                          </a:solidFill>
                          <a:effectLst/>
                          <a:latin typeface="+mn-lt"/>
                        </a:rPr>
                        <a:t>Facilitate Community Engagement and Awareness Campaigns. </a:t>
                      </a:r>
                      <a:endParaRPr lang="en-ZA" sz="1100" b="0" i="0" dirty="0">
                        <a:effectLst/>
                        <a:latin typeface="+mn-lt"/>
                      </a:endParaRPr>
                    </a:p>
                  </a:txBody>
                  <a:tcPr/>
                </a:tc>
                <a:tc>
                  <a:txBody>
                    <a:bodyPr/>
                    <a:lstStyle/>
                    <a:p>
                      <a:pPr algn="l" rtl="0" fontAlgn="base"/>
                      <a:r>
                        <a:rPr lang="en-ZA" sz="1100" b="0" i="0" dirty="0">
                          <a:solidFill>
                            <a:srgbClr val="000000"/>
                          </a:solidFill>
                          <a:effectLst/>
                          <a:latin typeface="+mn-lt"/>
                        </a:rPr>
                        <a:t>Planned  Voter Education Campaigns undertaken. </a:t>
                      </a:r>
                      <a:endParaRPr lang="en-ZA" sz="1100" b="0" i="0" dirty="0">
                        <a:effectLst/>
                        <a:latin typeface="+mn-lt"/>
                      </a:endParaRPr>
                    </a:p>
                    <a:p>
                      <a:pPr algn="l" rtl="0" fontAlgn="base"/>
                      <a:r>
                        <a:rPr lang="en-ZA" sz="1100" b="0" i="0" dirty="0">
                          <a:solidFill>
                            <a:srgbClr val="000000"/>
                          </a:solidFill>
                          <a:effectLst/>
                          <a:latin typeface="+mn-lt"/>
                        </a:rPr>
                        <a:t>Planned Community Engagement and Awareness Campaigns undertaken </a:t>
                      </a:r>
                      <a:endParaRPr lang="en-ZA" sz="1100" b="0" i="0" dirty="0">
                        <a:effectLst/>
                        <a:latin typeface="+mn-lt"/>
                      </a:endParaRPr>
                    </a:p>
                  </a:txBody>
                  <a:tcPr/>
                </a:tc>
                <a:extLst>
                  <a:ext uri="{0D108BD9-81ED-4DB2-BD59-A6C34878D82A}">
                    <a16:rowId xmlns:a16="http://schemas.microsoft.com/office/drawing/2014/main" val="1014923434"/>
                  </a:ext>
                </a:extLst>
              </a:tr>
              <a:tr h="370840">
                <a:tc>
                  <a:txBody>
                    <a:bodyPr/>
                    <a:lstStyle/>
                    <a:p>
                      <a:pPr algn="l" rtl="0" fontAlgn="base"/>
                      <a:r>
                        <a:rPr lang="en-ZA" sz="1100" b="0" i="0" dirty="0">
                          <a:effectLst/>
                          <a:latin typeface="+mn-lt"/>
                        </a:rPr>
                        <a:t>Enhanced Public Participation. </a:t>
                      </a:r>
                    </a:p>
                    <a:p>
                      <a:pPr algn="l" rtl="0" fontAlgn="base"/>
                      <a:r>
                        <a:rPr lang="en-ZA" sz="1100" b="0" i="0" dirty="0">
                          <a:effectLst/>
                          <a:latin typeface="+mn-lt"/>
                        </a:rPr>
                        <a:t>Social Mobilisation and Awareness Campaigns Undertaken. </a:t>
                      </a:r>
                    </a:p>
                    <a:p>
                      <a:pPr algn="l" rtl="0" fontAlgn="base"/>
                      <a:r>
                        <a:rPr lang="en-ZA" sz="1100" b="0" i="0" dirty="0">
                          <a:effectLst/>
                          <a:latin typeface="+mn-lt"/>
                        </a:rPr>
                        <a:t>Asset Based Community Development Capacity Strengthened </a:t>
                      </a:r>
                    </a:p>
                  </a:txBody>
                  <a:tcPr/>
                </a:tc>
                <a:tc>
                  <a:txBody>
                    <a:bodyPr/>
                    <a:lstStyle/>
                    <a:p>
                      <a:pPr algn="l" rtl="0" fontAlgn="base"/>
                      <a:r>
                        <a:rPr lang="en-ZA" sz="1100" b="0" i="0" dirty="0">
                          <a:effectLst/>
                          <a:latin typeface="+mn-lt"/>
                        </a:rPr>
                        <a:t>Ongoing Support and Monitoring of the Functionality of  Ward Committees. </a:t>
                      </a:r>
                    </a:p>
                  </a:txBody>
                  <a:tcPr/>
                </a:tc>
                <a:tc>
                  <a:txBody>
                    <a:bodyPr/>
                    <a:lstStyle/>
                    <a:p>
                      <a:pPr algn="l" rtl="0" fontAlgn="base"/>
                      <a:r>
                        <a:rPr lang="en-ZA" sz="1100" b="0" i="0" dirty="0">
                          <a:effectLst/>
                          <a:latin typeface="+mn-lt"/>
                        </a:rPr>
                        <a:t>Civic Awareness Campaigns across the Gauteng  Regions.  </a:t>
                      </a:r>
                    </a:p>
                    <a:p>
                      <a:pPr algn="l" rtl="0" fontAlgn="base"/>
                      <a:r>
                        <a:rPr lang="en-ZA" sz="1100" b="0" i="0" dirty="0">
                          <a:effectLst/>
                          <a:latin typeface="+mn-lt"/>
                        </a:rPr>
                        <a:t>ABCD Awareness (Capacity Building) undertaken. </a:t>
                      </a:r>
                    </a:p>
                    <a:p>
                      <a:pPr algn="l" rtl="0" fontAlgn="base"/>
                      <a:r>
                        <a:rPr lang="en-ZA" sz="1100" b="0" i="0" dirty="0">
                          <a:effectLst/>
                          <a:latin typeface="+mn-lt"/>
                        </a:rPr>
                        <a:t>Service delivery Challenges and Intervention Outreach Programs </a:t>
                      </a:r>
                    </a:p>
                    <a:p>
                      <a:pPr algn="l" rtl="0" fontAlgn="base"/>
                      <a:r>
                        <a:rPr lang="en-ZA" sz="1100" b="0" i="0" dirty="0">
                          <a:effectLst/>
                          <a:latin typeface="+mn-lt"/>
                        </a:rPr>
                        <a:t>  </a:t>
                      </a:r>
                    </a:p>
                  </a:txBody>
                  <a:tcPr/>
                </a:tc>
                <a:tc>
                  <a:txBody>
                    <a:bodyPr/>
                    <a:lstStyle/>
                    <a:p>
                      <a:pPr algn="l" rtl="0" fontAlgn="base"/>
                      <a:r>
                        <a:rPr lang="en-ZA" sz="1100" b="0" i="0" dirty="0">
                          <a:effectLst/>
                          <a:latin typeface="+mn-lt"/>
                        </a:rPr>
                        <a:t>Planned Civic Awareness Programmes Conducted in line with the Premier’s Priorities:- </a:t>
                      </a:r>
                    </a:p>
                  </a:txBody>
                  <a:tcPr/>
                </a:tc>
                <a:tc>
                  <a:txBody>
                    <a:bodyPr/>
                    <a:lstStyle/>
                    <a:p>
                      <a:pPr algn="l" rtl="0" fontAlgn="base"/>
                      <a:r>
                        <a:rPr lang="en-ZA" sz="1100" b="0" i="0" dirty="0">
                          <a:effectLst/>
                          <a:latin typeface="+mn-lt"/>
                        </a:rPr>
                        <a:t>Planned Civic Awareness and Social Mobilisation Initiatives Completed. </a:t>
                      </a:r>
                    </a:p>
                    <a:p>
                      <a:pPr algn="l" rtl="0" fontAlgn="base"/>
                      <a:r>
                        <a:rPr lang="en-ZA" sz="1100" b="0" i="0" dirty="0">
                          <a:effectLst/>
                          <a:latin typeface="+mn-lt"/>
                        </a:rPr>
                        <a:t>Ward Committees Capacitated on ABCD Model.  </a:t>
                      </a:r>
                    </a:p>
                    <a:p>
                      <a:pPr algn="l" rtl="0" fontAlgn="base"/>
                      <a:r>
                        <a:rPr lang="en-ZA" sz="1100" b="0" i="0" dirty="0">
                          <a:effectLst/>
                          <a:latin typeface="+mn-lt"/>
                        </a:rPr>
                        <a:t>Community Service Delivery Outreach Programmes Implemented. </a:t>
                      </a:r>
                    </a:p>
                  </a:txBody>
                  <a:tcPr/>
                </a:tc>
                <a:extLst>
                  <a:ext uri="{0D108BD9-81ED-4DB2-BD59-A6C34878D82A}">
                    <a16:rowId xmlns:a16="http://schemas.microsoft.com/office/drawing/2014/main" val="2882870749"/>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l" rtl="0" fontAlgn="base"/>
                      <a:r>
                        <a:rPr lang="en-ZA" sz="1100" b="0" i="0" dirty="0">
                          <a:effectLst/>
                          <a:latin typeface="+mn-lt"/>
                        </a:rPr>
                        <a:t>30%</a:t>
                      </a:r>
                    </a:p>
                  </a:txBody>
                  <a:tcPr/>
                </a:tc>
                <a:tc>
                  <a:txBody>
                    <a:bodyPr/>
                    <a:lstStyle/>
                    <a:p>
                      <a:pPr algn="l" rtl="0" fontAlgn="base"/>
                      <a:r>
                        <a:rPr lang="en-ZA" sz="1100" b="0" i="0" dirty="0">
                          <a:effectLst/>
                          <a:latin typeface="+mn-lt"/>
                        </a:rPr>
                        <a:t>30% </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1197929489"/>
                  </a:ext>
                </a:extLst>
              </a:tr>
            </a:tbl>
          </a:graphicData>
        </a:graphic>
      </p:graphicFrame>
      <p:sp>
        <p:nvSpPr>
          <p:cNvPr id="4" name="Slide Number Placeholder 3">
            <a:extLst>
              <a:ext uri="{FF2B5EF4-FFF2-40B4-BE49-F238E27FC236}">
                <a16:creationId xmlns:a16="http://schemas.microsoft.com/office/drawing/2014/main" id="{F8E031A8-5C71-4E0D-B2DD-B9CD7D4F2FB8}"/>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54</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23339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OFFICE OF THE PREMIER </a:t>
            </a:r>
          </a:p>
        </p:txBody>
      </p:sp>
      <p:graphicFrame>
        <p:nvGraphicFramePr>
          <p:cNvPr id="7" name="Table 7">
            <a:extLst>
              <a:ext uri="{FF2B5EF4-FFF2-40B4-BE49-F238E27FC236}">
                <a16:creationId xmlns:a16="http://schemas.microsoft.com/office/drawing/2014/main" id="{C83C2213-8424-1A9F-9B0A-B2A4A212F08F}"/>
              </a:ext>
            </a:extLst>
          </p:cNvPr>
          <p:cNvGraphicFramePr>
            <a:graphicFrameLocks noGrp="1"/>
          </p:cNvGraphicFramePr>
          <p:nvPr>
            <p:ph idx="1"/>
          </p:nvPr>
        </p:nvGraphicFramePr>
        <p:xfrm>
          <a:off x="1334530" y="1751424"/>
          <a:ext cx="10584770" cy="1356360"/>
        </p:xfrm>
        <a:graphic>
          <a:graphicData uri="http://schemas.openxmlformats.org/drawingml/2006/table">
            <a:tbl>
              <a:tblPr firstRow="1" bandRow="1">
                <a:tableStyleId>{5C22544A-7EE6-4342-B048-85BDC9FD1C3A}</a:tableStyleId>
              </a:tblPr>
              <a:tblGrid>
                <a:gridCol w="2116954">
                  <a:extLst>
                    <a:ext uri="{9D8B030D-6E8A-4147-A177-3AD203B41FA5}">
                      <a16:colId xmlns:a16="http://schemas.microsoft.com/office/drawing/2014/main" val="768303137"/>
                    </a:ext>
                  </a:extLst>
                </a:gridCol>
                <a:gridCol w="2116954">
                  <a:extLst>
                    <a:ext uri="{9D8B030D-6E8A-4147-A177-3AD203B41FA5}">
                      <a16:colId xmlns:a16="http://schemas.microsoft.com/office/drawing/2014/main" val="2657780415"/>
                    </a:ext>
                  </a:extLst>
                </a:gridCol>
                <a:gridCol w="2116954">
                  <a:extLst>
                    <a:ext uri="{9D8B030D-6E8A-4147-A177-3AD203B41FA5}">
                      <a16:colId xmlns:a16="http://schemas.microsoft.com/office/drawing/2014/main" val="2717511761"/>
                    </a:ext>
                  </a:extLst>
                </a:gridCol>
                <a:gridCol w="2116954">
                  <a:extLst>
                    <a:ext uri="{9D8B030D-6E8A-4147-A177-3AD203B41FA5}">
                      <a16:colId xmlns:a16="http://schemas.microsoft.com/office/drawing/2014/main" val="1619599539"/>
                    </a:ext>
                  </a:extLst>
                </a:gridCol>
                <a:gridCol w="2116954">
                  <a:extLst>
                    <a:ext uri="{9D8B030D-6E8A-4147-A177-3AD203B41FA5}">
                      <a16:colId xmlns:a16="http://schemas.microsoft.com/office/drawing/2014/main" val="3369513635"/>
                    </a:ext>
                  </a:extLst>
                </a:gridCol>
              </a:tblGrid>
              <a:tr h="370840">
                <a:tc>
                  <a:txBody>
                    <a:bodyPr/>
                    <a:lstStyle/>
                    <a:p>
                      <a:r>
                        <a:rPr lang="en-US" sz="1100" dirty="0">
                          <a:latin typeface="+mn-lt"/>
                        </a:rPr>
                        <a:t>Indicator </a:t>
                      </a:r>
                    </a:p>
                  </a:txBody>
                  <a:tcPr/>
                </a:tc>
                <a:tc>
                  <a:txBody>
                    <a:bodyPr/>
                    <a:lstStyle/>
                    <a:p>
                      <a:pPr algn="ctr" fontAlgn="ctr"/>
                      <a:endParaRPr lang="en-ZA" sz="1100" dirty="0">
                        <a:effectLst/>
                        <a:latin typeface="+mn-lt"/>
                      </a:endParaRPr>
                    </a:p>
                    <a:p>
                      <a:pPr algn="ctr" rtl="0" fontAlgn="base"/>
                      <a:r>
                        <a:rPr lang="en-ZA" sz="1100" b="1" i="0" dirty="0">
                          <a:effectLst/>
                          <a:latin typeface="+mn-lt"/>
                        </a:rPr>
                        <a:t>100-day target</a:t>
                      </a:r>
                      <a:r>
                        <a:rPr lang="en-ZA" sz="1100" b="0" i="0" dirty="0">
                          <a:effectLst/>
                          <a:latin typeface="+mn-lt"/>
                        </a:rPr>
                        <a:t> </a:t>
                      </a:r>
                    </a:p>
                    <a:p>
                      <a:pPr algn="ctr" rtl="0" fontAlgn="base"/>
                      <a:r>
                        <a:rPr lang="en-ZA" sz="1100" b="0" i="0" dirty="0">
                          <a:effectLst/>
                          <a:latin typeface="+mn-lt"/>
                        </a:rPr>
                        <a:t>(End of Q3 2022/23) </a:t>
                      </a:r>
                    </a:p>
                  </a:txBody>
                  <a:tcPr anchor="ctr"/>
                </a:tc>
                <a:tc>
                  <a:txBody>
                    <a:bodyPr/>
                    <a:lstStyle/>
                    <a:p>
                      <a:pPr algn="ctr" fontAlgn="ctr"/>
                      <a:endParaRPr lang="en-ZA" sz="1100" dirty="0">
                        <a:effectLst/>
                        <a:latin typeface="+mn-lt"/>
                      </a:endParaRPr>
                    </a:p>
                    <a:p>
                      <a:pPr algn="ctr" rtl="0" fontAlgn="base"/>
                      <a:r>
                        <a:rPr lang="en-ZA" sz="1100" b="1" i="0" dirty="0">
                          <a:effectLst/>
                          <a:latin typeface="+mn-lt"/>
                        </a:rPr>
                        <a:t>6-month Target</a:t>
                      </a:r>
                      <a:r>
                        <a:rPr lang="en-ZA" sz="1100" b="0" i="0" dirty="0">
                          <a:effectLst/>
                          <a:latin typeface="+mn-lt"/>
                        </a:rPr>
                        <a:t> </a:t>
                      </a:r>
                    </a:p>
                    <a:p>
                      <a:pPr algn="ctr" rtl="0" fontAlgn="base"/>
                      <a:r>
                        <a:rPr lang="en-ZA" sz="1100" b="0" i="0" dirty="0">
                          <a:effectLst/>
                          <a:latin typeface="+mn-lt"/>
                        </a:rPr>
                        <a:t>(End of Q2 2022/23) </a:t>
                      </a:r>
                    </a:p>
                  </a:txBody>
                  <a:tcPr anchor="ctr"/>
                </a:tc>
                <a:tc>
                  <a:txBody>
                    <a:bodyPr/>
                    <a:lstStyle/>
                    <a:p>
                      <a:pPr algn="ctr" fontAlgn="ctr"/>
                      <a:endParaRPr lang="en-ZA" sz="1100" dirty="0">
                        <a:effectLst/>
                        <a:latin typeface="+mn-lt"/>
                      </a:endParaRPr>
                    </a:p>
                    <a:p>
                      <a:pPr algn="ctr" rtl="0" fontAlgn="base"/>
                      <a:r>
                        <a:rPr lang="en-ZA" sz="1100" b="1" i="0" dirty="0">
                          <a:effectLst/>
                          <a:latin typeface="+mn-lt"/>
                        </a:rPr>
                        <a:t>12-month Target</a:t>
                      </a:r>
                      <a:r>
                        <a:rPr lang="en-ZA" sz="1100" b="0" i="0" dirty="0">
                          <a:effectLst/>
                          <a:latin typeface="+mn-lt"/>
                        </a:rPr>
                        <a:t> </a:t>
                      </a:r>
                    </a:p>
                    <a:p>
                      <a:pPr algn="ctr" rtl="0" fontAlgn="base"/>
                      <a:r>
                        <a:rPr lang="en-ZA" sz="1100" b="0" i="0" dirty="0">
                          <a:effectLst/>
                          <a:latin typeface="+mn-lt"/>
                        </a:rPr>
                        <a:t>(End of Q2 2023/24) </a:t>
                      </a:r>
                    </a:p>
                  </a:txBody>
                  <a:tcPr anchor="ctr"/>
                </a:tc>
                <a:tc>
                  <a:txBody>
                    <a:bodyPr/>
                    <a:lstStyle/>
                    <a:p>
                      <a:pPr algn="ctr" rtl="0" fontAlgn="base"/>
                      <a:r>
                        <a:rPr lang="en-ZA" sz="1100" b="1" i="0" dirty="0">
                          <a:effectLst/>
                          <a:latin typeface="+mn-lt"/>
                        </a:rPr>
                        <a:t>Cumulative end of term target </a:t>
                      </a:r>
                      <a:r>
                        <a:rPr lang="en-ZA" sz="1100" b="0" i="0" dirty="0">
                          <a:effectLst/>
                          <a:latin typeface="+mn-lt"/>
                        </a:rPr>
                        <a:t> </a:t>
                      </a:r>
                    </a:p>
                    <a:p>
                      <a:pPr algn="ctr" rtl="0" fontAlgn="base"/>
                      <a:r>
                        <a:rPr lang="en-ZA" sz="1100" b="0" i="0" dirty="0">
                          <a:effectLst/>
                          <a:latin typeface="+mn-lt"/>
                        </a:rPr>
                        <a:t>(March 2024</a:t>
                      </a:r>
                    </a:p>
                  </a:txBody>
                  <a:tcPr anchor="ctr"/>
                </a:tc>
                <a:extLst>
                  <a:ext uri="{0D108BD9-81ED-4DB2-BD59-A6C34878D82A}">
                    <a16:rowId xmlns:a16="http://schemas.microsoft.com/office/drawing/2014/main" val="1804621336"/>
                  </a:ext>
                </a:extLst>
              </a:tr>
              <a:tr h="370840">
                <a:tc>
                  <a:txBody>
                    <a:bodyPr/>
                    <a:lstStyle/>
                    <a:p>
                      <a:r>
                        <a:rPr lang="en-ZA" sz="1100" b="0" i="0" u="none" strike="noStrike" kern="1200" dirty="0">
                          <a:solidFill>
                            <a:schemeClr val="dk1"/>
                          </a:solidFill>
                          <a:effectLst/>
                          <a:latin typeface="+mn-lt"/>
                          <a:ea typeface="+mn-ea"/>
                          <a:cs typeface="+mn-cs"/>
                        </a:rPr>
                        <a:t>Percentage preferential procurement spend on enterprises that are Youth-owned </a:t>
                      </a:r>
                      <a:endParaRPr lang="en-US" sz="1100" dirty="0">
                        <a:latin typeface="+mn-lt"/>
                      </a:endParaRPr>
                    </a:p>
                  </a:txBody>
                  <a:tcPr/>
                </a:tc>
                <a:tc>
                  <a:txBody>
                    <a:bodyPr/>
                    <a:lstStyle/>
                    <a:p>
                      <a:pPr algn="just" rtl="0" fontAlgn="base"/>
                      <a:r>
                        <a:rPr lang="en-ZA" sz="1100" b="0" i="0" dirty="0">
                          <a:effectLst/>
                          <a:latin typeface="+mn-lt"/>
                        </a:rPr>
                        <a:t>20%</a:t>
                      </a:r>
                    </a:p>
                  </a:txBody>
                  <a:tcPr/>
                </a:tc>
                <a:tc>
                  <a:txBody>
                    <a:bodyPr/>
                    <a:lstStyle/>
                    <a:p>
                      <a:pPr algn="just" rtl="0" fontAlgn="base"/>
                      <a:r>
                        <a:rPr lang="en-ZA" sz="1100" b="0" i="0" dirty="0">
                          <a:effectLst/>
                          <a:latin typeface="+mn-lt"/>
                        </a:rPr>
                        <a:t>25%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mn-lt"/>
                          <a:ea typeface="+mn-ea"/>
                          <a:cs typeface="+mn-cs"/>
                        </a:rPr>
                        <a:t>30% </a:t>
                      </a:r>
                    </a:p>
                  </a:txBody>
                  <a:tcPr/>
                </a:tc>
                <a:extLst>
                  <a:ext uri="{0D108BD9-81ED-4DB2-BD59-A6C34878D82A}">
                    <a16:rowId xmlns:a16="http://schemas.microsoft.com/office/drawing/2014/main" val="2545100043"/>
                  </a:ext>
                </a:extLst>
              </a:tr>
            </a:tbl>
          </a:graphicData>
        </a:graphic>
      </p:graphicFrame>
      <p:sp>
        <p:nvSpPr>
          <p:cNvPr id="4" name="Slide Number Placeholder 3">
            <a:extLst>
              <a:ext uri="{FF2B5EF4-FFF2-40B4-BE49-F238E27FC236}">
                <a16:creationId xmlns:a16="http://schemas.microsoft.com/office/drawing/2014/main" id="{107E3813-D248-4B9A-BF06-FD0ADD599F2D}"/>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55</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294979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AE8-F001-88F7-A03E-F183E9EEF2E5}"/>
              </a:ext>
            </a:extLst>
          </p:cNvPr>
          <p:cNvSpPr txBox="1"/>
          <p:nvPr/>
        </p:nvSpPr>
        <p:spPr>
          <a:xfrm>
            <a:off x="1055915" y="2224092"/>
            <a:ext cx="9906000" cy="646331"/>
          </a:xfrm>
          <a:prstGeom prst="rect">
            <a:avLst/>
          </a:prstGeom>
          <a:noFill/>
        </p:spPr>
        <p:txBody>
          <a:bodyPr wrap="square">
            <a:spAutoFit/>
          </a:bodyPr>
          <a:lstStyle/>
          <a:p>
            <a:pPr algn="ctr"/>
            <a:r>
              <a:rPr lang="en-US" sz="3600" b="1" dirty="0">
                <a:solidFill>
                  <a:srgbClr val="FFFF00"/>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4056541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FCDF-A56D-3E75-1541-773CDF67990B}"/>
              </a:ext>
            </a:extLst>
          </p:cNvPr>
          <p:cNvSpPr>
            <a:spLocks noGrp="1"/>
          </p:cNvSpPr>
          <p:nvPr>
            <p:ph type="title"/>
          </p:nvPr>
        </p:nvSpPr>
        <p:spPr/>
        <p:txBody>
          <a:bodyPr/>
          <a:lstStyle/>
          <a:p>
            <a:pPr algn="ctr"/>
            <a:r>
              <a:rPr lang="en-US" sz="2400" dirty="0"/>
              <a:t>CONCLUSION</a:t>
            </a:r>
          </a:p>
        </p:txBody>
      </p:sp>
      <p:sp>
        <p:nvSpPr>
          <p:cNvPr id="3" name="Content Placeholder 2">
            <a:extLst>
              <a:ext uri="{FF2B5EF4-FFF2-40B4-BE49-F238E27FC236}">
                <a16:creationId xmlns:a16="http://schemas.microsoft.com/office/drawing/2014/main" id="{2575DEFF-3066-AA04-191F-C80BA65B4248}"/>
              </a:ext>
            </a:extLst>
          </p:cNvPr>
          <p:cNvSpPr>
            <a:spLocks noGrp="1"/>
          </p:cNvSpPr>
          <p:nvPr>
            <p:ph idx="1"/>
          </p:nvPr>
        </p:nvSpPr>
        <p:spPr/>
        <p:txBody>
          <a:bodyPr>
            <a:normAutofit fontScale="92500" lnSpcReduction="20000"/>
          </a:bodyPr>
          <a:lstStyle/>
          <a:p>
            <a:r>
              <a:rPr lang="en-US" sz="1800" b="0" dirty="0"/>
              <a:t>GPG has realigned for accelerating delivery by setting specific, largely citizen-facing  targets for achievement by the end of term </a:t>
            </a:r>
          </a:p>
          <a:p>
            <a:r>
              <a:rPr lang="en-US" sz="1800" b="0" dirty="0"/>
              <a:t>The establishment of the the Project Management Office in the OOP will strengthen coordination delivery across GPG departments and GPG agencies</a:t>
            </a:r>
          </a:p>
          <a:p>
            <a:r>
              <a:rPr lang="en-US" sz="1800" b="0" dirty="0"/>
              <a:t>The youth employment and entrepreneurship agenda stands to benefit greatly from this focused approached which is also aligned to other GPG plans and budgets</a:t>
            </a:r>
          </a:p>
          <a:p>
            <a:r>
              <a:rPr lang="en-US" sz="1800" b="0" dirty="0"/>
              <a:t>The GYAP will play a critical role in advancing youth development in Gauteng and monitoring GPG’s implementation of the GYIDS</a:t>
            </a:r>
          </a:p>
          <a:p>
            <a:r>
              <a:rPr lang="en-US" sz="1800" b="0" dirty="0"/>
              <a:t>OOP will accelerate delivery of opportunities through Youth sub-workstream within the economic recovery workstream  recovery led by the Department of Economic Development and continue to enhance the Social compacting model </a:t>
            </a:r>
          </a:p>
          <a:p>
            <a:r>
              <a:rPr lang="en-US" sz="1800" b="0" dirty="0"/>
              <a:t>Through the Workstream, OOP will finalise the process of availing opportunities by departments in the 1</a:t>
            </a:r>
            <a:r>
              <a:rPr lang="en-US" sz="1800" b="0" baseline="30000" dirty="0"/>
              <a:t>st</a:t>
            </a:r>
            <a:r>
              <a:rPr lang="en-US" sz="1800" b="0" dirty="0"/>
              <a:t> month of Quarter 4 of 2022-2023 financial year</a:t>
            </a:r>
          </a:p>
          <a:p>
            <a:r>
              <a:rPr lang="en-US" sz="1800" b="0" dirty="0"/>
              <a:t>OOP will report back to OCPOL at the end of Q4 2022-2023 FY on progress made made against the target set by departments and against budget set aside for youth</a:t>
            </a:r>
          </a:p>
          <a:p>
            <a:r>
              <a:rPr lang="en-US" sz="1800" b="0" dirty="0"/>
              <a:t>OOP through Tshepo 1Million and partners will take opportunities that came from GPG departments to young people of GCR through Activations; social media; media advertising and any other platform </a:t>
            </a:r>
          </a:p>
          <a:p>
            <a:r>
              <a:rPr lang="en-US" sz="1800" b="0" dirty="0"/>
              <a:t>OOP will drive #TISH focused intervention for Youth for the remainder of this administration term</a:t>
            </a:r>
          </a:p>
        </p:txBody>
      </p:sp>
      <p:sp>
        <p:nvSpPr>
          <p:cNvPr id="4" name="Slide Number Placeholder 3">
            <a:extLst>
              <a:ext uri="{FF2B5EF4-FFF2-40B4-BE49-F238E27FC236}">
                <a16:creationId xmlns:a16="http://schemas.microsoft.com/office/drawing/2014/main" id="{0F353A99-042E-4F07-8201-AF0B65FE6237}"/>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57</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212940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QUESTIONS …QUESTIONS …QUESTIONS</a:t>
            </a:r>
          </a:p>
        </p:txBody>
      </p:sp>
      <p:sp>
        <p:nvSpPr>
          <p:cNvPr id="5" name="Rectangle 4">
            <a:extLst>
              <a:ext uri="{FF2B5EF4-FFF2-40B4-BE49-F238E27FC236}">
                <a16:creationId xmlns:a16="http://schemas.microsoft.com/office/drawing/2014/main" id="{59EC490E-63AD-854C-9711-9D18E80D54E7}"/>
              </a:ext>
            </a:extLst>
          </p:cNvPr>
          <p:cNvSpPr/>
          <p:nvPr/>
        </p:nvSpPr>
        <p:spPr>
          <a:xfrm>
            <a:off x="2409825" y="734705"/>
            <a:ext cx="8135014" cy="571500"/>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QUESTIONS…..QUESTIONS…..QUESTIONS</a:t>
            </a:r>
          </a:p>
        </p:txBody>
      </p:sp>
      <p:sp>
        <p:nvSpPr>
          <p:cNvPr id="9" name="Rectangle 8">
            <a:extLst>
              <a:ext uri="{FF2B5EF4-FFF2-40B4-BE49-F238E27FC236}">
                <a16:creationId xmlns:a16="http://schemas.microsoft.com/office/drawing/2014/main" id="{FB198218-4457-F14A-BA2F-EBDD70643D3F}"/>
              </a:ext>
            </a:extLst>
          </p:cNvPr>
          <p:cNvSpPr/>
          <p:nvPr/>
        </p:nvSpPr>
        <p:spPr>
          <a:xfrm>
            <a:off x="1200151" y="734706"/>
            <a:ext cx="10827636" cy="654003"/>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
        <p:nvSpPr>
          <p:cNvPr id="17" name="TextBox 16">
            <a:extLst>
              <a:ext uri="{FF2B5EF4-FFF2-40B4-BE49-F238E27FC236}">
                <a16:creationId xmlns:a16="http://schemas.microsoft.com/office/drawing/2014/main" id="{13450A20-4397-0F44-A023-567AF0264A3F}"/>
              </a:ext>
            </a:extLst>
          </p:cNvPr>
          <p:cNvSpPr txBox="1"/>
          <p:nvPr/>
        </p:nvSpPr>
        <p:spPr>
          <a:xfrm>
            <a:off x="13215257" y="43869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CA215D7C-CFF8-CF4C-B1FB-4C526362816C}"/>
              </a:ext>
            </a:extLst>
          </p:cNvPr>
          <p:cNvPicPr>
            <a:picLocks noChangeAspect="1"/>
          </p:cNvPicPr>
          <p:nvPr/>
        </p:nvPicPr>
        <p:blipFill>
          <a:blip r:embed="rId3"/>
          <a:stretch>
            <a:fillRect/>
          </a:stretch>
        </p:blipFill>
        <p:spPr>
          <a:xfrm>
            <a:off x="2162149" y="1776594"/>
            <a:ext cx="9046393" cy="4382185"/>
          </a:xfrm>
          <a:prstGeom prst="rect">
            <a:avLst/>
          </a:prstGeom>
        </p:spPr>
      </p:pic>
      <p:sp>
        <p:nvSpPr>
          <p:cNvPr id="10" name="Slide Number Placeholder 1">
            <a:extLst>
              <a:ext uri="{FF2B5EF4-FFF2-40B4-BE49-F238E27FC236}">
                <a16:creationId xmlns:a16="http://schemas.microsoft.com/office/drawing/2014/main" id="{D3393D74-851E-4FED-8A19-9806D0BBFED2}"/>
              </a:ext>
            </a:extLst>
          </p:cNvPr>
          <p:cNvSpPr txBox="1">
            <a:spLocks/>
          </p:cNvSpPr>
          <p:nvPr/>
        </p:nvSpPr>
        <p:spPr>
          <a:xfrm>
            <a:off x="11415918" y="6364101"/>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6C33BB24-743E-A888-00FE-051B996496A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2948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D563-7AFA-AD66-11F5-83AF3F33177E}"/>
              </a:ext>
            </a:extLst>
          </p:cNvPr>
          <p:cNvSpPr>
            <a:spLocks noGrp="1"/>
          </p:cNvSpPr>
          <p:nvPr>
            <p:ph type="title"/>
          </p:nvPr>
        </p:nvSpPr>
        <p:spPr/>
        <p:txBody>
          <a:bodyPr/>
          <a:lstStyle/>
          <a:p>
            <a:pPr algn="ctr"/>
            <a:r>
              <a:rPr lang="en-US" dirty="0"/>
              <a:t>OCPOL WORKSHOP ON YOUTH UNEMPLOYMENT</a:t>
            </a:r>
          </a:p>
        </p:txBody>
      </p:sp>
      <p:sp>
        <p:nvSpPr>
          <p:cNvPr id="3" name="Content Placeholder 2">
            <a:extLst>
              <a:ext uri="{FF2B5EF4-FFF2-40B4-BE49-F238E27FC236}">
                <a16:creationId xmlns:a16="http://schemas.microsoft.com/office/drawing/2014/main" id="{22D83BD5-8890-3465-F720-4C283A4A9E85}"/>
              </a:ext>
            </a:extLst>
          </p:cNvPr>
          <p:cNvSpPr>
            <a:spLocks noGrp="1"/>
          </p:cNvSpPr>
          <p:nvPr>
            <p:ph idx="1"/>
          </p:nvPr>
        </p:nvSpPr>
        <p:spPr/>
        <p:txBody>
          <a:bodyPr anchor="ctr"/>
          <a:lstStyle/>
          <a:p>
            <a:pPr marL="0" indent="0" algn="ctr">
              <a:buNone/>
            </a:pPr>
            <a:r>
              <a:rPr lang="en-US" dirty="0">
                <a:latin typeface="Arial" panose="020B0604020202020204" pitchFamily="34" charset="0"/>
                <a:cs typeface="Arial" panose="020B0604020202020204" pitchFamily="34" charset="0"/>
              </a:rPr>
              <a:t>SITUATIONAL ANALYSIS</a:t>
            </a:r>
          </a:p>
        </p:txBody>
      </p:sp>
      <p:sp>
        <p:nvSpPr>
          <p:cNvPr id="4" name="Slide Number Placeholder 3">
            <a:extLst>
              <a:ext uri="{FF2B5EF4-FFF2-40B4-BE49-F238E27FC236}">
                <a16:creationId xmlns:a16="http://schemas.microsoft.com/office/drawing/2014/main" id="{700DD4A6-B468-44E2-A302-7E3C62D54301}"/>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6</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2107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808-D839-A7A1-B0EA-D471CBB893D8}"/>
              </a:ext>
            </a:extLst>
          </p:cNvPr>
          <p:cNvSpPr>
            <a:spLocks noGrp="1"/>
          </p:cNvSpPr>
          <p:nvPr>
            <p:ph type="title"/>
          </p:nvPr>
        </p:nvSpPr>
        <p:spPr/>
        <p:txBody>
          <a:bodyPr/>
          <a:lstStyle/>
          <a:p>
            <a:pPr algn="ctr"/>
            <a:r>
              <a:rPr lang="en-US" dirty="0">
                <a:solidFill>
                  <a:srgbClr val="FFFF00"/>
                </a:solidFill>
              </a:rPr>
              <a:t> </a:t>
            </a:r>
            <a:r>
              <a:rPr lang="en-US" dirty="0"/>
              <a:t>GAUTENG YOUTH DEMOGRAPHICS</a:t>
            </a:r>
          </a:p>
        </p:txBody>
      </p:sp>
      <p:graphicFrame>
        <p:nvGraphicFramePr>
          <p:cNvPr id="12" name="Chart 11">
            <a:extLst>
              <a:ext uri="{FF2B5EF4-FFF2-40B4-BE49-F238E27FC236}">
                <a16:creationId xmlns:a16="http://schemas.microsoft.com/office/drawing/2014/main" id="{1245EBFF-E111-ACDE-E514-617B6E7C0A57}"/>
              </a:ext>
            </a:extLst>
          </p:cNvPr>
          <p:cNvGraphicFramePr>
            <a:graphicFrameLocks/>
          </p:cNvGraphicFramePr>
          <p:nvPr/>
        </p:nvGraphicFramePr>
        <p:xfrm>
          <a:off x="1343025" y="1623726"/>
          <a:ext cx="10621963" cy="3563258"/>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ular Callout 10">
            <a:extLst>
              <a:ext uri="{FF2B5EF4-FFF2-40B4-BE49-F238E27FC236}">
                <a16:creationId xmlns:a16="http://schemas.microsoft.com/office/drawing/2014/main" id="{360A43A8-33FF-6024-E4DF-7AAFB776F4E4}"/>
              </a:ext>
            </a:extLst>
          </p:cNvPr>
          <p:cNvSpPr/>
          <p:nvPr/>
        </p:nvSpPr>
        <p:spPr>
          <a:xfrm>
            <a:off x="1406524" y="5770604"/>
            <a:ext cx="1513948" cy="924247"/>
          </a:xfrm>
          <a:prstGeom prst="wedgeRoundRectCallout">
            <a:avLst>
              <a:gd name="adj1" fmla="val 74991"/>
              <a:gd name="adj2" fmla="val -132681"/>
              <a:gd name="adj3" fmla="val 16667"/>
            </a:avLst>
          </a:prstGeom>
          <a:solidFill>
            <a:srgbClr val="5F6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73D4C1"/>
                </a:solidFill>
              </a:rPr>
              <a:t>32 613 LSEN Schools</a:t>
            </a:r>
            <a:endParaRPr lang="en-US" b="1" dirty="0">
              <a:solidFill>
                <a:srgbClr val="73D4C1"/>
              </a:solidFill>
            </a:endParaRPr>
          </a:p>
          <a:p>
            <a:r>
              <a:rPr lang="en-US" sz="1000" b="1" i="1" dirty="0">
                <a:solidFill>
                  <a:schemeClr val="bg1"/>
                </a:solidFill>
              </a:rPr>
              <a:t>GDE, 2022 </a:t>
            </a:r>
            <a:r>
              <a:rPr lang="en-US" b="1" dirty="0">
                <a:solidFill>
                  <a:schemeClr val="bg1"/>
                </a:solidFill>
              </a:rPr>
              <a:t> </a:t>
            </a:r>
          </a:p>
        </p:txBody>
      </p:sp>
      <p:graphicFrame>
        <p:nvGraphicFramePr>
          <p:cNvPr id="20" name="Table 20">
            <a:extLst>
              <a:ext uri="{FF2B5EF4-FFF2-40B4-BE49-F238E27FC236}">
                <a16:creationId xmlns:a16="http://schemas.microsoft.com/office/drawing/2014/main" id="{EC20FAE0-24D5-07DE-2EFB-1B3F47EEAD75}"/>
              </a:ext>
            </a:extLst>
          </p:cNvPr>
          <p:cNvGraphicFramePr>
            <a:graphicFrameLocks noGrp="1"/>
          </p:cNvGraphicFramePr>
          <p:nvPr/>
        </p:nvGraphicFramePr>
        <p:xfrm>
          <a:off x="6527800" y="5308480"/>
          <a:ext cx="5437188" cy="1498236"/>
        </p:xfrm>
        <a:graphic>
          <a:graphicData uri="http://schemas.openxmlformats.org/drawingml/2006/table">
            <a:tbl>
              <a:tblPr firstRow="1" bandRow="1">
                <a:tableStyleId>{FABFCF23-3B69-468F-B69F-88F6DE6A72F2}</a:tableStyleId>
              </a:tblPr>
              <a:tblGrid>
                <a:gridCol w="1359297">
                  <a:extLst>
                    <a:ext uri="{9D8B030D-6E8A-4147-A177-3AD203B41FA5}">
                      <a16:colId xmlns:a16="http://schemas.microsoft.com/office/drawing/2014/main" val="2051995659"/>
                    </a:ext>
                  </a:extLst>
                </a:gridCol>
                <a:gridCol w="1359297">
                  <a:extLst>
                    <a:ext uri="{9D8B030D-6E8A-4147-A177-3AD203B41FA5}">
                      <a16:colId xmlns:a16="http://schemas.microsoft.com/office/drawing/2014/main" val="1662596343"/>
                    </a:ext>
                  </a:extLst>
                </a:gridCol>
                <a:gridCol w="1359297">
                  <a:extLst>
                    <a:ext uri="{9D8B030D-6E8A-4147-A177-3AD203B41FA5}">
                      <a16:colId xmlns:a16="http://schemas.microsoft.com/office/drawing/2014/main" val="2753643053"/>
                    </a:ext>
                  </a:extLst>
                </a:gridCol>
                <a:gridCol w="1359297">
                  <a:extLst>
                    <a:ext uri="{9D8B030D-6E8A-4147-A177-3AD203B41FA5}">
                      <a16:colId xmlns:a16="http://schemas.microsoft.com/office/drawing/2014/main" val="1932916958"/>
                    </a:ext>
                  </a:extLst>
                </a:gridCol>
              </a:tblGrid>
              <a:tr h="196018">
                <a:tc>
                  <a:txBody>
                    <a:bodyPr/>
                    <a:lstStyle/>
                    <a:p>
                      <a:pPr algn="r" fontAlgn="b"/>
                      <a:r>
                        <a:rPr lang="en-ZA" sz="1600" b="1" u="none" strike="noStrike" dirty="0">
                          <a:solidFill>
                            <a:schemeClr val="bg1"/>
                          </a:solidFill>
                          <a:effectLst/>
                        </a:rPr>
                        <a:t>Age category</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fontAlgn="b"/>
                      <a:r>
                        <a:rPr lang="en-ZA" sz="1600" b="1" u="none" strike="noStrike" dirty="0">
                          <a:solidFill>
                            <a:schemeClr val="bg1"/>
                          </a:solidFill>
                          <a:effectLst/>
                        </a:rPr>
                        <a:t>Males </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fontAlgn="b"/>
                      <a:r>
                        <a:rPr lang="en-ZA" sz="1600" u="none" strike="noStrike" dirty="0">
                          <a:effectLst/>
                        </a:rPr>
                        <a:t>Females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fontAlgn="b"/>
                      <a:r>
                        <a:rPr lang="en-ZA" sz="1600" b="1" u="none" strike="noStrike" dirty="0">
                          <a:solidFill>
                            <a:schemeClr val="bg1"/>
                          </a:solidFill>
                          <a:effectLst/>
                        </a:rPr>
                        <a:t>TOTAL</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05464603"/>
                  </a:ext>
                </a:extLst>
              </a:tr>
              <a:tr h="196018">
                <a:tc>
                  <a:txBody>
                    <a:bodyPr/>
                    <a:lstStyle/>
                    <a:p>
                      <a:pPr algn="r" fontAlgn="b"/>
                      <a:r>
                        <a:rPr lang="en-ZA" sz="1600" u="none" strike="noStrike" dirty="0">
                          <a:effectLst/>
                        </a:rPr>
                        <a:t>15-19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ZA" sz="1600" u="none" strike="noStrike" dirty="0">
                          <a:effectLst/>
                        </a:rPr>
                        <a:t>534 347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ZA" sz="1600" u="none" strike="noStrike" dirty="0">
                          <a:effectLst/>
                        </a:rPr>
                        <a:t>542 072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ZA" sz="1600" u="none" strike="noStrike" dirty="0">
                          <a:effectLst/>
                        </a:rPr>
                        <a:t>1 076 419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76317127"/>
                  </a:ext>
                </a:extLst>
              </a:tr>
              <a:tr h="196018">
                <a:tc>
                  <a:txBody>
                    <a:bodyPr/>
                    <a:lstStyle/>
                    <a:p>
                      <a:pPr algn="r" fontAlgn="b"/>
                      <a:r>
                        <a:rPr lang="en-ZA" sz="1600" u="none" strike="noStrike" dirty="0">
                          <a:effectLst/>
                        </a:rPr>
                        <a:t>20-24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b"/>
                      <a:r>
                        <a:rPr lang="en-ZA" sz="1600" u="none" strike="noStrike" dirty="0">
                          <a:effectLst/>
                        </a:rPr>
                        <a:t>677 086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b"/>
                      <a:r>
                        <a:rPr lang="en-ZA" sz="1600" u="none" strike="noStrike" dirty="0">
                          <a:effectLst/>
                        </a:rPr>
                        <a:t>672 225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b"/>
                      <a:r>
                        <a:rPr lang="en-ZA" sz="1600" u="none" strike="noStrike" dirty="0">
                          <a:effectLst/>
                        </a:rPr>
                        <a:t>1 349 311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057236306"/>
                  </a:ext>
                </a:extLst>
              </a:tr>
              <a:tr h="196018">
                <a:tc>
                  <a:txBody>
                    <a:bodyPr/>
                    <a:lstStyle/>
                    <a:p>
                      <a:pPr algn="r" fontAlgn="b"/>
                      <a:r>
                        <a:rPr lang="en-ZA" sz="1600" u="none" strike="noStrike" dirty="0">
                          <a:effectLst/>
                        </a:rPr>
                        <a:t>25-29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ZA" sz="1600" u="none" strike="noStrike" dirty="0">
                          <a:effectLst/>
                        </a:rPr>
                        <a:t>827 240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ZA" sz="1600" u="none" strike="noStrike" dirty="0">
                          <a:effectLst/>
                        </a:rPr>
                        <a:t>841 564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ZA" sz="1600" u="none" strike="noStrike" dirty="0">
                          <a:effectLst/>
                        </a:rPr>
                        <a:t>1 668 804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32146905"/>
                  </a:ext>
                </a:extLst>
              </a:tr>
              <a:tr h="196018">
                <a:tc>
                  <a:txBody>
                    <a:bodyPr/>
                    <a:lstStyle/>
                    <a:p>
                      <a:pPr algn="r" fontAlgn="b"/>
                      <a:r>
                        <a:rPr lang="en-ZA" sz="1600" u="none" strike="noStrike" dirty="0">
                          <a:effectLst/>
                        </a:rPr>
                        <a:t>30-34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b"/>
                      <a:r>
                        <a:rPr lang="en-ZA" sz="1600" u="none" strike="noStrike" dirty="0">
                          <a:effectLst/>
                        </a:rPr>
                        <a:t>874 911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b"/>
                      <a:r>
                        <a:rPr lang="en-ZA" sz="1600" u="none" strike="noStrike" dirty="0">
                          <a:effectLst/>
                        </a:rPr>
                        <a:t>854 935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b"/>
                      <a:r>
                        <a:rPr lang="en-ZA" sz="1600" u="none" strike="noStrike" dirty="0">
                          <a:effectLst/>
                        </a:rPr>
                        <a:t>1 729 846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893724467"/>
                  </a:ext>
                </a:extLst>
              </a:tr>
              <a:tr h="196018">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r" fontAlgn="b"/>
                      <a:r>
                        <a:rPr lang="en-ZA" sz="1600" b="1" u="none" strike="noStrike" dirty="0">
                          <a:effectLst/>
                        </a:rPr>
                        <a:t>2 913 584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r" fontAlgn="b"/>
                      <a:r>
                        <a:rPr lang="en-ZA" sz="1600" b="1" u="none" strike="noStrike" dirty="0">
                          <a:effectLst/>
                        </a:rPr>
                        <a:t>2 910 796</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r" fontAlgn="b"/>
                      <a:r>
                        <a:rPr lang="en-ZA" sz="1600" b="1" u="none" strike="noStrike" dirty="0">
                          <a:effectLst/>
                        </a:rPr>
                        <a:t>5 824 380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5866" marR="5866" marT="5866"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274103152"/>
                  </a:ext>
                </a:extLst>
              </a:tr>
            </a:tbl>
          </a:graphicData>
        </a:graphic>
      </p:graphicFrame>
      <p:sp>
        <p:nvSpPr>
          <p:cNvPr id="10" name="Rounded Rectangular Callout 9">
            <a:extLst>
              <a:ext uri="{FF2B5EF4-FFF2-40B4-BE49-F238E27FC236}">
                <a16:creationId xmlns:a16="http://schemas.microsoft.com/office/drawing/2014/main" id="{0E5BF3D2-ACB8-4ABE-877D-F5043BB752D2}"/>
              </a:ext>
            </a:extLst>
          </p:cNvPr>
          <p:cNvSpPr/>
          <p:nvPr/>
        </p:nvSpPr>
        <p:spPr>
          <a:xfrm>
            <a:off x="3227294" y="5770604"/>
            <a:ext cx="3105866" cy="924247"/>
          </a:xfrm>
          <a:prstGeom prst="wedgeRoundRectCallout">
            <a:avLst>
              <a:gd name="adj1" fmla="val -43488"/>
              <a:gd name="adj2" fmla="val -136753"/>
              <a:gd name="adj3" fmla="val 16667"/>
            </a:avLst>
          </a:prstGeom>
          <a:solidFill>
            <a:srgbClr val="5F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73D4C1"/>
                </a:solidFill>
              </a:rPr>
              <a:t>709 437 are in Public and Independent Schools </a:t>
            </a:r>
          </a:p>
          <a:p>
            <a:endParaRPr lang="en-US" sz="1400" b="1" dirty="0"/>
          </a:p>
          <a:p>
            <a:r>
              <a:rPr lang="en-US" sz="1000" b="1" i="1" dirty="0"/>
              <a:t>GDE, 2022</a:t>
            </a:r>
          </a:p>
        </p:txBody>
      </p:sp>
    </p:spTree>
    <p:extLst>
      <p:ext uri="{BB962C8B-B14F-4D97-AF65-F5344CB8AC3E}">
        <p14:creationId xmlns:p14="http://schemas.microsoft.com/office/powerpoint/2010/main" val="194695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5352-B8CA-425C-9329-A8DBD50EDB51}"/>
              </a:ext>
            </a:extLst>
          </p:cNvPr>
          <p:cNvSpPr>
            <a:spLocks noGrp="1"/>
          </p:cNvSpPr>
          <p:nvPr>
            <p:ph type="title"/>
          </p:nvPr>
        </p:nvSpPr>
        <p:spPr/>
        <p:txBody>
          <a:bodyPr/>
          <a:lstStyle/>
          <a:p>
            <a:pPr algn="ctr"/>
            <a:r>
              <a:rPr lang="en-ZA" sz="2400" b="1" kern="0" dirty="0">
                <a:latin typeface="Arial Nova" panose="020B0504020202020204" pitchFamily="34" charset="0"/>
                <a:cs typeface="Arial"/>
              </a:rPr>
              <a:t> </a:t>
            </a:r>
            <a:r>
              <a:rPr lang="en-ZA" b="1" kern="0" dirty="0">
                <a:latin typeface="Arial" panose="020B0604020202020204" pitchFamily="34" charset="0"/>
                <a:cs typeface="Arial" panose="020B0604020202020204" pitchFamily="34" charset="0"/>
              </a:rPr>
              <a:t>HOW DO GAUTENG YOUTH FEEL ABOUT THEMSELVES?</a:t>
            </a:r>
            <a:endParaRPr lang="en-ZA" dirty="0">
              <a:latin typeface="Arial" panose="020B0604020202020204" pitchFamily="34" charset="0"/>
              <a:cs typeface="Arial" panose="020B0604020202020204" pitchFamily="34" charset="0"/>
            </a:endParaRPr>
          </a:p>
        </p:txBody>
      </p:sp>
      <p:pic>
        <p:nvPicPr>
          <p:cNvPr id="7" name="Graphic 18">
            <a:extLst>
              <a:ext uri="{FF2B5EF4-FFF2-40B4-BE49-F238E27FC236}">
                <a16:creationId xmlns:a16="http://schemas.microsoft.com/office/drawing/2014/main" id="{1A266778-DF9C-A4FC-2142-229588507C9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633" t="23463" r="2768" b="-810"/>
          <a:stretch/>
        </p:blipFill>
        <p:spPr bwMode="auto">
          <a:xfrm>
            <a:off x="5871454" y="2001894"/>
            <a:ext cx="6073365" cy="4271906"/>
          </a:xfrm>
          <a:prstGeom prst="rect">
            <a:avLst/>
          </a:prstGeom>
          <a:ln>
            <a:noFill/>
          </a:ln>
          <a:extLst>
            <a:ext uri="{53640926-AAD7-44D8-BBD7-CCE9431645EC}">
              <a14:shadowObscured xmlns:a14="http://schemas.microsoft.com/office/drawing/2010/main"/>
            </a:ext>
          </a:extLst>
        </p:spPr>
      </p:pic>
      <p:sp>
        <p:nvSpPr>
          <p:cNvPr id="8" name="Rectangle 3">
            <a:extLst>
              <a:ext uri="{FF2B5EF4-FFF2-40B4-BE49-F238E27FC236}">
                <a16:creationId xmlns:a16="http://schemas.microsoft.com/office/drawing/2014/main" id="{221B0A11-1D58-8F27-82EE-55947B7AE026}"/>
              </a:ext>
            </a:extLst>
          </p:cNvPr>
          <p:cNvSpPr>
            <a:spLocks noChangeArrowheads="1"/>
          </p:cNvSpPr>
          <p:nvPr/>
        </p:nvSpPr>
        <p:spPr bwMode="auto">
          <a:xfrm>
            <a:off x="1453064" y="486690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EAE05B52-0186-A38D-D78C-009C35CC3268}"/>
              </a:ext>
            </a:extLst>
          </p:cNvPr>
          <p:cNvSpPr>
            <a:spLocks noChangeArrowheads="1"/>
          </p:cNvSpPr>
          <p:nvPr/>
        </p:nvSpPr>
        <p:spPr bwMode="auto">
          <a:xfrm>
            <a:off x="1334530" y="524263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8BC4F04-BFF6-3647-1A5E-AFCB849F4FE9}"/>
              </a:ext>
            </a:extLst>
          </p:cNvPr>
          <p:cNvSpPr txBox="1"/>
          <p:nvPr/>
        </p:nvSpPr>
        <p:spPr>
          <a:xfrm>
            <a:off x="1334530" y="1658529"/>
            <a:ext cx="4515937" cy="5509200"/>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kumimoji="0" lang="en-ZA"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9.1 Status of </a:t>
            </a:r>
            <a:r>
              <a:rPr lang="en-ZA" altLang="en-US" sz="2200" b="1" dirty="0">
                <a:latin typeface="Calibri" panose="020F0502020204030204" pitchFamily="34" charset="0"/>
                <a:ea typeface="Calibri" panose="020F0502020204030204" pitchFamily="34" charset="0"/>
                <a:cs typeface="Calibri" panose="020F0502020204030204" pitchFamily="34" charset="0"/>
              </a:rPr>
              <a:t>Youth Report 2018</a:t>
            </a:r>
            <a:r>
              <a:rPr lang="en-ZA" altLang="en-US" sz="22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Words youth associated with being a young person in Gauteng were largely negative and pessimistic: i.e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Drugs</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Hopeless</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Misguided generation</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Disrespectful</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Entitled,</a:t>
            </a:r>
            <a:r>
              <a:rPr kumimoji="0" lang="en-ZA" altLang="en-US" sz="2200" b="1"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Corruption</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Bad Role Models</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Ill-informed</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Unfocussed</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Lazy</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Crime</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ZA"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Escape reality and </a:t>
            </a:r>
            <a:r>
              <a:rPr kumimoji="0" lang="en-ZA" altLang="en-US" sz="2200" b="1"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Talented</a:t>
            </a:r>
            <a:endParaRPr kumimoji="0" lang="en-ZA"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Same sentiments expressed by Gauteng youth participants during focus group discussions conducted for the purposes of rebranding Tshepo 1 million (</a:t>
            </a:r>
            <a:r>
              <a:rPr kumimoji="0" lang="en-ZA" altLang="en-US" sz="2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see right diagram</a:t>
            </a:r>
            <a:r>
              <a:rPr kumimoji="0" lang="en-ZA"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ZA"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C9C5574-8339-FB7A-DF19-3B3615EDA3CF}"/>
              </a:ext>
            </a:extLst>
          </p:cNvPr>
          <p:cNvSpPr txBox="1"/>
          <p:nvPr/>
        </p:nvSpPr>
        <p:spPr>
          <a:xfrm>
            <a:off x="5871454" y="1632562"/>
            <a:ext cx="609599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What does being a young person in South Africa today mean?</a:t>
            </a:r>
            <a:endParaRPr kumimoji="0" lang="en-ZA"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8658771-C125-5823-1443-0C4B27690072}"/>
              </a:ext>
            </a:extLst>
          </p:cNvPr>
          <p:cNvSpPr txBox="1"/>
          <p:nvPr/>
        </p:nvSpPr>
        <p:spPr>
          <a:xfrm>
            <a:off x="5977029" y="6130409"/>
            <a:ext cx="6096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Gauteng Office of the Premier, </a:t>
            </a: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a:t>
            </a:r>
            <a:endParaRPr kumimoji="0" lang="en-ZA" altLang="en-US" sz="1100" b="0" i="0" u="none" strike="noStrike" cap="none" normalizeH="0" baseline="0" dirty="0">
              <a:ln>
                <a:noFill/>
              </a:ln>
              <a:solidFill>
                <a:schemeClr val="tx1"/>
              </a:solidFill>
              <a:effectLst/>
            </a:endParaRPr>
          </a:p>
        </p:txBody>
      </p:sp>
      <p:sp>
        <p:nvSpPr>
          <p:cNvPr id="17" name="Slide Number Placeholder 3">
            <a:extLst>
              <a:ext uri="{FF2B5EF4-FFF2-40B4-BE49-F238E27FC236}">
                <a16:creationId xmlns:a16="http://schemas.microsoft.com/office/drawing/2014/main" id="{0583A0C8-3DDD-E8F2-D0C8-A3DB2767E5CB}"/>
              </a:ext>
            </a:extLst>
          </p:cNvPr>
          <p:cNvSpPr txBox="1">
            <a:spLocks/>
          </p:cNvSpPr>
          <p:nvPr/>
        </p:nvSpPr>
        <p:spPr>
          <a:xfrm>
            <a:off x="9347200" y="635635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mtClean="0">
                <a:solidFill>
                  <a:prstClr val="black"/>
                </a:solidFill>
                <a:latin typeface="Arial" panose="020B0604020202020204"/>
              </a:rPr>
              <a:pPr algn="r">
                <a:defRPr/>
              </a:pPr>
              <a:t>8</a:t>
            </a:fld>
            <a:endParaRPr lang="en-US" dirty="0">
              <a:solidFill>
                <a:prstClr val="black"/>
              </a:solidFill>
              <a:latin typeface="Arial" panose="020B0604020202020204"/>
            </a:endParaRPr>
          </a:p>
        </p:txBody>
      </p:sp>
    </p:spTree>
    <p:extLst>
      <p:ext uri="{BB962C8B-B14F-4D97-AF65-F5344CB8AC3E}">
        <p14:creationId xmlns:p14="http://schemas.microsoft.com/office/powerpoint/2010/main" val="268526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DF75-81F0-4D93-B46E-68E76984DD96}"/>
              </a:ext>
            </a:extLst>
          </p:cNvPr>
          <p:cNvSpPr>
            <a:spLocks noGrp="1"/>
          </p:cNvSpPr>
          <p:nvPr>
            <p:ph type="title"/>
          </p:nvPr>
        </p:nvSpPr>
        <p:spPr>
          <a:xfrm>
            <a:off x="1028700" y="1967266"/>
            <a:ext cx="2628900" cy="2547257"/>
          </a:xfrm>
          <a:solidFill>
            <a:srgbClr val="00B050"/>
          </a:solid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BUT THERE IS HOPE:</a:t>
            </a:r>
            <a:endParaRPr lang="en-US" sz="3600" kern="1200" dirty="0">
              <a:solidFill>
                <a:srgbClr val="FFFFFF"/>
              </a:solidFill>
              <a:latin typeface="+mj-lt"/>
              <a:ea typeface="+mj-ea"/>
              <a:cs typeface="+mj-cs"/>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606B03D1-0469-74F9-40E8-EA072D6F0895}"/>
              </a:ext>
            </a:extLst>
          </p:cNvPr>
          <p:cNvPicPr>
            <a:picLocks noChangeAspect="1"/>
          </p:cNvPicPr>
          <p:nvPr/>
        </p:nvPicPr>
        <p:blipFill rotWithShape="1">
          <a:blip r:embed="rId2"/>
          <a:srcRect l="2575" t="4850" r="4157" b="1437"/>
          <a:stretch/>
        </p:blipFill>
        <p:spPr bwMode="auto">
          <a:xfrm>
            <a:off x="3988900" y="1123615"/>
            <a:ext cx="6780700" cy="5169686"/>
          </a:xfrm>
          <a:prstGeom prst="rect">
            <a:avLst/>
          </a:prstGeom>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2B42D78B-450D-E5A2-3A6C-6053FB77E17C}"/>
              </a:ext>
            </a:extLst>
          </p:cNvPr>
          <p:cNvSpPr txBox="1"/>
          <p:nvPr/>
        </p:nvSpPr>
        <p:spPr>
          <a:xfrm>
            <a:off x="4154000" y="6482448"/>
            <a:ext cx="6096000" cy="375552"/>
          </a:xfrm>
          <a:prstGeom prst="rect">
            <a:avLst/>
          </a:prstGeom>
          <a:noFill/>
        </p:spPr>
        <p:txBody>
          <a:bodyPr wrap="square">
            <a:spAutoFit/>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Source: Communication Unit, Gauteng OoP,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3">
            <a:extLst>
              <a:ext uri="{FF2B5EF4-FFF2-40B4-BE49-F238E27FC236}">
                <a16:creationId xmlns:a16="http://schemas.microsoft.com/office/drawing/2014/main" id="{C0238E84-319B-4983-8619-0CDCBDDDE14B}"/>
              </a:ext>
            </a:extLst>
          </p:cNvPr>
          <p:cNvSpPr txBox="1">
            <a:spLocks/>
          </p:cNvSpPr>
          <p:nvPr/>
        </p:nvSpPr>
        <p:spPr>
          <a:xfrm>
            <a:off x="9032724" y="63902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484C11-3960-8246-8732-13FBCACD55EF}" type="slidenum">
              <a:rPr lang="en-US" sz="1200" smtClean="0">
                <a:solidFill>
                  <a:prstClr val="black"/>
                </a:solidFill>
                <a:latin typeface="Arial" panose="020B0604020202020204"/>
              </a:rPr>
              <a:pPr algn="r">
                <a:defRPr/>
              </a:pPr>
              <a:t>9</a:t>
            </a:fld>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403023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31423</TotalTime>
  <Words>5291</Words>
  <Application>Microsoft Office PowerPoint</Application>
  <PresentationFormat>Widescreen</PresentationFormat>
  <Paragraphs>1052</Paragraphs>
  <Slides>58</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58</vt:i4>
      </vt:variant>
    </vt:vector>
  </HeadingPairs>
  <TitlesOfParts>
    <vt:vector size="73" baseType="lpstr">
      <vt:lpstr>Arial</vt:lpstr>
      <vt:lpstr>Arial Nova</vt:lpstr>
      <vt:lpstr>Calibri</vt:lpstr>
      <vt:lpstr>Calibri Light</vt:lpstr>
      <vt:lpstr>Courier New</vt:lpstr>
      <vt:lpstr>Georgia</vt:lpstr>
      <vt:lpstr>Verdana</vt:lpstr>
      <vt:lpstr>Wingdings</vt:lpstr>
      <vt:lpstr>WordVisi_MSFontService</vt:lpstr>
      <vt:lpstr>WordVisiPilcrow_MSFontService</vt:lpstr>
      <vt:lpstr>Office Theme</vt:lpstr>
      <vt:lpstr>Custom Design</vt:lpstr>
      <vt:lpstr>1_Office Theme</vt:lpstr>
      <vt:lpstr>1_Custom Design</vt:lpstr>
      <vt:lpstr>2_Office Theme</vt:lpstr>
      <vt:lpstr>Office Of The Premier</vt:lpstr>
      <vt:lpstr>PRESENTATION OUTLINE</vt:lpstr>
      <vt:lpstr>PURPOSE</vt:lpstr>
      <vt:lpstr>KEY DEVELOPMENTS SINCE THE LAST OCPOL WORKSHOP</vt:lpstr>
      <vt:lpstr>PowerPoint Presentation</vt:lpstr>
      <vt:lpstr>OCPOL WORKSHOP ON YOUTH UNEMPLOYMENT</vt:lpstr>
      <vt:lpstr> GAUTENG YOUTH DEMOGRAPHICS</vt:lpstr>
      <vt:lpstr> HOW DO GAUTENG YOUTH FEEL ABOUT THEMSELVES?</vt:lpstr>
      <vt:lpstr>BUT THERE IS HOPE:</vt:lpstr>
      <vt:lpstr>SITUATIONAL ANALYSIS</vt:lpstr>
      <vt:lpstr>SITUATIONAL ANALYSIS Cont.</vt:lpstr>
      <vt:lpstr>SITUATIONAL ANALYSIS Cont.</vt:lpstr>
      <vt:lpstr>GIYDS OBJECTIVES</vt:lpstr>
      <vt:lpstr>GAUTENG INTERGRATED YOUTH STRATEGY</vt:lpstr>
      <vt:lpstr>Strategic Pillars of the Approved GIYDS</vt:lpstr>
      <vt:lpstr>PILLAR 1: QUALITY EDUCATION, SKILLS TRAINING &amp; SECOND CHANCES</vt:lpstr>
      <vt:lpstr>PILLAR 2 ECONOMIC TRANSFORMATION, ENTREPRENURSHIP &amp; JOB CREATION</vt:lpstr>
      <vt:lpstr>PILLAR 3: PHYSICAL AND MENTAL HEALTH  &amp; WELL BEING PROMOTION</vt:lpstr>
      <vt:lpstr>PILLAR 3: PHYSICAL AND MENTAL HEALTH  &amp; WELL BEING PROMOTION CONT…</vt:lpstr>
      <vt:lpstr>PILLAR 4: SOCIAL COHESION AND NATION BUILDING</vt:lpstr>
      <vt:lpstr>PILLAR 4: SOCIAL COHESION AND NATION BUILDING CONT…</vt:lpstr>
      <vt:lpstr>PILLAR 5: EFFECTIVE &amp; RESPONSIVE YOUTH MACHINERY</vt:lpstr>
      <vt:lpstr>INSTITUTIONAL ARRANGEMENTS &amp; RESOURCING</vt:lpstr>
      <vt:lpstr>INSTITUTIONAL ARRANGEMENTS &amp; RESOURCING Cont.</vt:lpstr>
      <vt:lpstr>GAUTENG INTERGRATED YOUTH STRATEGY</vt:lpstr>
      <vt:lpstr>GIYDS COMMUNICATION</vt:lpstr>
      <vt:lpstr>COMMUNICATIONS OBJECTIVES</vt:lpstr>
      <vt:lpstr>MONITORING &amp; EVALUATION</vt:lpstr>
      <vt:lpstr>PowerPoint Presentation</vt:lpstr>
      <vt:lpstr>ABOUT THE GAUTENG YOUTH ADVISORY PANEL (GYAP)</vt:lpstr>
      <vt:lpstr>GAUTENG YOUTH ADVISORY PANEL MEMBER DEPLOYMENT  </vt:lpstr>
      <vt:lpstr>PowerPoint Presentation</vt:lpstr>
      <vt:lpstr>PROGRESS ON YOUTH EMPLOYMENT AS AT THE END OF Q2-2022/23</vt:lpstr>
      <vt:lpstr>GAUTENG YOUTH (15-34YRS) LABOUR MARKET NUGGETS</vt:lpstr>
      <vt:lpstr>GAUTENG YOUTH BUSINESS OWNERSHIP</vt:lpstr>
      <vt:lpstr>Decent employment through inclusive Growth as at the end Quarter Two 2022/23</vt:lpstr>
      <vt:lpstr>Performance Report on Jobs Created: Quarter Two 2022/23</vt:lpstr>
      <vt:lpstr>SHORTLISTING OF 6 000 YOUTH PEACE WARDENS AS AT 21/12/22</vt:lpstr>
      <vt:lpstr>PowerPoint Presentation</vt:lpstr>
      <vt:lpstr>ELEVATED PRIORITIES UNDERPINNED BY A FOCUS ON TISH AREAS</vt:lpstr>
      <vt:lpstr>DELIVERY AGREEMENT STRUCTURE</vt:lpstr>
      <vt:lpstr>TRANSVERSAL TARGETS</vt:lpstr>
      <vt:lpstr>PowerPoint Presentation</vt:lpstr>
      <vt:lpstr>DEPARTMENT OF COMMUNITY SAFETY </vt:lpstr>
      <vt:lpstr>DEPARTMENT OF E-GOVERNMENT </vt:lpstr>
      <vt:lpstr>DEPARTMENT OF AGRICULTURE &amp; RURAL DEVELOPMENT </vt:lpstr>
      <vt:lpstr>DEPARTMENT OF ECONOMIC DEVELOPMENT  </vt:lpstr>
      <vt:lpstr>DEPARTMENT OF EDUCATION </vt:lpstr>
      <vt:lpstr>DEPARTMENT OF HUMAN SETTLEMENTS </vt:lpstr>
      <vt:lpstr>DEPARTMENT OF INFRASTRUCTURE DEVELOPMENT  </vt:lpstr>
      <vt:lpstr>DEPARTMENT OF HEALTH </vt:lpstr>
      <vt:lpstr>DEPARTMENT OF TRANSPORT AND LOGISTICS  </vt:lpstr>
      <vt:lpstr>GAUTENG TREASURY  </vt:lpstr>
      <vt:lpstr>DEPARTMENT OF COOPERATIVE GOVERNANCE </vt:lpstr>
      <vt:lpstr>OFFICE OF THE PREMIER </vt:lpstr>
      <vt:lpstr>PowerPoint Presentation</vt:lpstr>
      <vt:lpstr>CONCLUSION</vt:lpstr>
      <vt:lpstr>QUESTIONS …QUESTIONS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User;Samuel.Molapo@gauteng.gov.za</dc:creator>
  <cp:lastModifiedBy>Xolani Sithole</cp:lastModifiedBy>
  <cp:revision>1259</cp:revision>
  <cp:lastPrinted>2020-05-21T11:08:09Z</cp:lastPrinted>
  <dcterms:created xsi:type="dcterms:W3CDTF">2020-04-22T09:10:44Z</dcterms:created>
  <dcterms:modified xsi:type="dcterms:W3CDTF">2023-01-18T18:18:06Z</dcterms:modified>
</cp:coreProperties>
</file>