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omments/modernComment_4DE_DA0DDDAC.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 id="2147483664" r:id="rId5"/>
    <p:sldMasterId id="2147483669" r:id="rId6"/>
  </p:sldMasterIdLst>
  <p:notesMasterIdLst>
    <p:notesMasterId r:id="rId64"/>
  </p:notesMasterIdLst>
  <p:handoutMasterIdLst>
    <p:handoutMasterId r:id="rId65"/>
  </p:handoutMasterIdLst>
  <p:sldIdLst>
    <p:sldId id="256" r:id="rId7"/>
    <p:sldId id="3298" r:id="rId8"/>
    <p:sldId id="3304" r:id="rId9"/>
    <p:sldId id="1251" r:id="rId10"/>
    <p:sldId id="3330" r:id="rId11"/>
    <p:sldId id="1252" r:id="rId12"/>
    <p:sldId id="3306" r:id="rId13"/>
    <p:sldId id="1254" r:id="rId14"/>
    <p:sldId id="3305" r:id="rId15"/>
    <p:sldId id="1246" r:id="rId16"/>
    <p:sldId id="1247" r:id="rId17"/>
    <p:sldId id="1248" r:id="rId18"/>
    <p:sldId id="1249" r:id="rId19"/>
    <p:sldId id="3307" r:id="rId20"/>
    <p:sldId id="3310" r:id="rId21"/>
    <p:sldId id="278" r:id="rId22"/>
    <p:sldId id="3331" r:id="rId23"/>
    <p:sldId id="1323" r:id="rId24"/>
    <p:sldId id="3312" r:id="rId25"/>
    <p:sldId id="1324" r:id="rId26"/>
    <p:sldId id="1325" r:id="rId27"/>
    <p:sldId id="3313" r:id="rId28"/>
    <p:sldId id="1326" r:id="rId29"/>
    <p:sldId id="1327" r:id="rId30"/>
    <p:sldId id="1328" r:id="rId31"/>
    <p:sldId id="1329" r:id="rId32"/>
    <p:sldId id="1331" r:id="rId33"/>
    <p:sldId id="1330" r:id="rId34"/>
    <p:sldId id="1332" r:id="rId35"/>
    <p:sldId id="1333" r:id="rId36"/>
    <p:sldId id="1334" r:id="rId37"/>
    <p:sldId id="1335" r:id="rId38"/>
    <p:sldId id="1336" r:id="rId39"/>
    <p:sldId id="3329" r:id="rId40"/>
    <p:sldId id="1337" r:id="rId41"/>
    <p:sldId id="3316" r:id="rId42"/>
    <p:sldId id="1338" r:id="rId43"/>
    <p:sldId id="3326" r:id="rId44"/>
    <p:sldId id="3327" r:id="rId45"/>
    <p:sldId id="1339" r:id="rId46"/>
    <p:sldId id="1340" r:id="rId47"/>
    <p:sldId id="3328" r:id="rId48"/>
    <p:sldId id="1341" r:id="rId49"/>
    <p:sldId id="3314" r:id="rId50"/>
    <p:sldId id="1342" r:id="rId51"/>
    <p:sldId id="3317" r:id="rId52"/>
    <p:sldId id="1343" r:id="rId53"/>
    <p:sldId id="3315" r:id="rId54"/>
    <p:sldId id="1344" r:id="rId55"/>
    <p:sldId id="3318" r:id="rId56"/>
    <p:sldId id="3319" r:id="rId57"/>
    <p:sldId id="3320" r:id="rId58"/>
    <p:sldId id="3321" r:id="rId59"/>
    <p:sldId id="3322" r:id="rId60"/>
    <p:sldId id="3324" r:id="rId61"/>
    <p:sldId id="3323" r:id="rId62"/>
    <p:sldId id="4198" r:id="rId63"/>
  </p:sldIdLst>
  <p:sldSz cx="9144000" cy="6858000" type="screen4x3"/>
  <p:notesSz cx="68199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12">
          <p15:clr>
            <a:srgbClr val="A4A3A4"/>
          </p15:clr>
        </p15:guide>
        <p15:guide id="2" pos="168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31AD1C-C720-C6A3-F7F7-1A7462F33F5B}" name="Maninjwa, Noxolo (GPDRT)" initials="MN(" userId="S::Noxolo.Maninjwa@gauteng.gov.za::96990058-6edd-451b-abe4-f22557478da3" providerId="AD"/>
  <p188:author id="{86272AF3-AB45-323E-CA43-FEE7D33D14B8}" name="Martins,Shoneez (GPDRT)" initials="M(" userId="S::Shoneez.Martins@gauteng.gov.za::98fe5f72-9cf7-46fa-9f03-828dc80522d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NZE, MENYEZWA" initials="MM" lastIdx="1" clrIdx="0"/>
  <p:cmAuthor id="2" name="Andrews, Angela (GPDRT)" initials="AA(" lastIdx="1" clrIdx="1"/>
  <p:cmAuthor id="3" name="Divesh Chiba" initials="DC" lastIdx="5" clrIdx="2">
    <p:extLst>
      <p:ext uri="{19B8F6BF-5375-455C-9EA6-DF929625EA0E}">
        <p15:presenceInfo xmlns:p15="http://schemas.microsoft.com/office/powerpoint/2012/main" userId="Divesh Chiba" providerId="None"/>
      </p:ext>
    </p:extLst>
  </p:cmAuthor>
  <p:cmAuthor id="4" name="Petlane, Teboho (GPDRT)" initials="PT(" lastIdx="1" clrIdx="3">
    <p:extLst>
      <p:ext uri="{19B8F6BF-5375-455C-9EA6-DF929625EA0E}">
        <p15:presenceInfo xmlns:p15="http://schemas.microsoft.com/office/powerpoint/2012/main" userId="S::Teboho.Petlane@gauteng.gov.za::f3ec8895-ff3d-4d81-9a1a-e55acba22e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5AAB"/>
    <a:srgbClr val="ED7D31"/>
    <a:srgbClr val="4F81BD"/>
    <a:srgbClr val="9D8B57"/>
    <a:srgbClr val="FF6600"/>
    <a:srgbClr val="FFC000"/>
    <a:srgbClr val="92D050"/>
    <a:srgbClr val="70AD47"/>
    <a:srgbClr val="498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娣辫壊鏍峰紡 1 - 寮鸿皟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12" autoAdjust="0"/>
    <p:restoredTop sz="93515" autoAdjust="0"/>
  </p:normalViewPr>
  <p:slideViewPr>
    <p:cSldViewPr snapToGrid="0">
      <p:cViewPr varScale="1">
        <p:scale>
          <a:sx n="74" d="100"/>
          <a:sy n="74" d="100"/>
        </p:scale>
        <p:origin x="1056" y="64"/>
      </p:cViewPr>
      <p:guideLst>
        <p:guide orient="horz" pos="1312"/>
        <p:guide pos="1688"/>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viewProps" Target="viewProps.xml"/><Relationship Id="rId7" Type="http://schemas.openxmlformats.org/officeDocument/2006/relationships/slide" Target="slides/slide1.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commentAuthors" Target="commentAuthors.xml"/><Relationship Id="rId5" Type="http://schemas.openxmlformats.org/officeDocument/2006/relationships/slideMaster" Target="slideMasters/slideMaster2.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2.xml"/><Relationship Id="rId51" Type="http://schemas.openxmlformats.org/officeDocument/2006/relationships/slide" Target="slides/slide45.xml"/><Relationship Id="rId72"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presProps" Target="pres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ikalala, Thulani (GPDRT)" userId="9113ed02-48ff-4069-a2fa-a097cfaddc9c" providerId="ADAL" clId="{44AE07FF-50E1-4A7F-BC4F-BAFE21E11F3C}"/>
    <pc:docChg chg="addSld delSld">
      <pc:chgData name="Zikalala, Thulani (GPDRT)" userId="9113ed02-48ff-4069-a2fa-a097cfaddc9c" providerId="ADAL" clId="{44AE07FF-50E1-4A7F-BC4F-BAFE21E11F3C}" dt="2022-11-03T10:00:11.889" v="1" actId="2696"/>
      <pc:docMkLst>
        <pc:docMk/>
      </pc:docMkLst>
      <pc:sldChg chg="add del">
        <pc:chgData name="Zikalala, Thulani (GPDRT)" userId="9113ed02-48ff-4069-a2fa-a097cfaddc9c" providerId="ADAL" clId="{44AE07FF-50E1-4A7F-BC4F-BAFE21E11F3C}" dt="2022-11-03T10:00:11.889" v="1" actId="2696"/>
        <pc:sldMkLst>
          <pc:docMk/>
          <pc:sldMk cId="893251883" sldId="419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oleObject" Target="file:///C:\Users\15867901\Documents\g-FleeT\Audit%20Committe\Improvement%20plan\Audit%20Committee%20graphs-%20gfleet.xlsx" TargetMode="External"/><Relationship Id="rId4" Type="http://schemas.openxmlformats.org/officeDocument/2006/relationships/image" Target="../media/image4.jpeg"/></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package" Target="../embeddings/Microsoft_Excel_Worksheet.xlsx"/><Relationship Id="rId4" Type="http://schemas.openxmlformats.org/officeDocument/2006/relationships/image" Target="../media/image4.jpe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2.6628183425885777E-3"/>
          <c:w val="1"/>
          <c:h val="0.99733718165741148"/>
        </c:manualLayout>
      </c:layout>
      <c:pie3DChart>
        <c:varyColors val="1"/>
        <c:dLbls>
          <c:dLblPos val="inEnd"/>
          <c:showLegendKey val="0"/>
          <c:showVal val="0"/>
          <c:showCatName val="0"/>
          <c:showSerName val="0"/>
          <c:showPercent val="1"/>
          <c:showBubbleSize val="0"/>
          <c:showLeaderLines val="0"/>
        </c:dLbls>
      </c:pie3DChart>
      <c:spPr>
        <a:blipFill>
          <a:blip xmlns:r="http://schemas.openxmlformats.org/officeDocument/2006/relationships" r:embed="rId4"/>
          <a:tile tx="0" ty="0" sx="100000" sy="100000" flip="none" algn="tl"/>
        </a:blip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5">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FE5B-4554-B640-E910AAD2735C}"/>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3-FE5B-4554-B640-E910AAD2735C}"/>
              </c:ext>
            </c:extLst>
          </c:dPt>
          <c:dLbls>
            <c:dLbl>
              <c:idx val="0"/>
              <c:layout>
                <c:manualLayout>
                  <c:x val="-0.25919095569368256"/>
                  <c:y val="-0.17944750216919858"/>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tx1"/>
                      </a:solidFill>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7157712709821579"/>
                      <c:h val="0.12072334573745762"/>
                    </c:manualLayout>
                  </c15:layout>
                </c:ext>
                <c:ext xmlns:c16="http://schemas.microsoft.com/office/drawing/2014/chart" uri="{C3380CC4-5D6E-409C-BE32-E72D297353CC}">
                  <c16:uniqueId val="{00000001-FE5B-4554-B640-E910AAD2735C}"/>
                </c:ext>
              </c:extLst>
            </c:dLbl>
            <c:dLbl>
              <c:idx val="1"/>
              <c:layout>
                <c:manualLayout>
                  <c:x val="0.22652316143085144"/>
                  <c:y val="9.3418861221825952E-2"/>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tx1"/>
                      </a:solidFill>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3790954292280155"/>
                      <c:h val="0.14257123411539169"/>
                    </c:manualLayout>
                  </c15:layout>
                </c:ext>
                <c:ext xmlns:c16="http://schemas.microsoft.com/office/drawing/2014/chart" uri="{C3380CC4-5D6E-409C-BE32-E72D297353CC}">
                  <c16:uniqueId val="{00000003-FE5B-4554-B640-E910AAD2735C}"/>
                </c:ext>
              </c:extLst>
            </c:dLbl>
            <c:spPr>
              <a:solidFill>
                <a:sysClr val="window" lastClr="FFFFFF">
                  <a:alpha val="90000"/>
                </a:sysClr>
              </a:solidFill>
              <a:ln w="12700" cap="flat" cmpd="sng" algn="ctr">
                <a:solidFill>
                  <a:srgbClr val="4472C4"/>
                </a:solidFill>
                <a:round/>
              </a:ln>
              <a:effectLst>
                <a:outerShdw blurRad="50800" dist="38100" dir="2700000" algn="tl" rotWithShape="0">
                  <a:srgbClr val="4472C4">
                    <a:lumMod val="75000"/>
                    <a:alpha val="40000"/>
                  </a:srgbClr>
                </a:outerShdw>
              </a:effectLst>
            </c:spPr>
            <c:dLblPos val="in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Sheet8!$A$1:$A$2</c:f>
              <c:strCache>
                <c:ptCount val="2"/>
                <c:pt idx="0">
                  <c:v>Finding resolved</c:v>
                </c:pt>
                <c:pt idx="1">
                  <c:v>In progress</c:v>
                </c:pt>
              </c:strCache>
            </c:strRef>
          </c:cat>
          <c:val>
            <c:numRef>
              <c:f>Sheet8!$B$1:$B$2</c:f>
              <c:numCache>
                <c:formatCode>General</c:formatCode>
                <c:ptCount val="2"/>
                <c:pt idx="0">
                  <c:v>27</c:v>
                </c:pt>
                <c:pt idx="1">
                  <c:v>20</c:v>
                </c:pt>
              </c:numCache>
            </c:numRef>
          </c:val>
          <c:extLst>
            <c:ext xmlns:c16="http://schemas.microsoft.com/office/drawing/2014/chart" uri="{C3380CC4-5D6E-409C-BE32-E72D297353CC}">
              <c16:uniqueId val="{00000004-FE5B-4554-B640-E910AAD2735C}"/>
            </c:ext>
          </c:extLst>
        </c:ser>
        <c:dLbls>
          <c:dLblPos val="inEnd"/>
          <c:showLegendKey val="0"/>
          <c:showVal val="0"/>
          <c:showCatName val="0"/>
          <c:showSerName val="0"/>
          <c:showPercent val="1"/>
          <c:showBubbleSize val="0"/>
          <c:showLeaderLines val="1"/>
        </c:dLbls>
      </c:pie3DChart>
      <c:spPr>
        <a:blipFill>
          <a:blip xmlns:r="http://schemas.openxmlformats.org/officeDocument/2006/relationships" r:embed="rId4"/>
          <a:tile tx="0" ty="0" sx="100000" sy="100000" flip="none" algn="tl"/>
        </a:blip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5">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omments/modernComment_4DE_DA0DDDAC.xml><?xml version="1.0" encoding="utf-8"?>
<p188:cmLst xmlns:a="http://schemas.openxmlformats.org/drawingml/2006/main" xmlns:r="http://schemas.openxmlformats.org/officeDocument/2006/relationships" xmlns:p188="http://schemas.microsoft.com/office/powerpoint/2018/8/main">
  <p188:cm id="{EF205C3E-976B-46F9-BCBC-AB313E003C2C}" authorId="{9F31AD1C-C720-C6A3-F7F7-1A7462F33F5B}" status="resolved" created="2022-11-01T09:24:21.029">
    <pc:sldMkLst xmlns:pc="http://schemas.microsoft.com/office/powerpoint/2013/main/command">
      <pc:docMk/>
      <pc:sldMk cId="3658341804" sldId="1246"/>
    </pc:sldMkLst>
    <p188:txBody>
      <a:bodyPr/>
      <a:lstStyle/>
      <a:p>
        <a:r>
          <a:rPr lang="en-ZA"/>
          <a:t>CFO.. ARE THEY NOT LOOKING FOR THE DETAILED  EXPENDITRUE  REPORT  FOR THE PREVIOUS FINANCIAL YEAR ??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63032" y="0"/>
            <a:ext cx="2955290" cy="496570"/>
          </a:xfrm>
          <a:prstGeom prst="rect">
            <a:avLst/>
          </a:prstGeom>
        </p:spPr>
        <p:txBody>
          <a:bodyPr vert="horz" lIns="91440" tIns="45720" rIns="91440" bIns="45720" rtlCol="0"/>
          <a:lstStyle>
            <a:lvl1pPr algn="r">
              <a:defRPr sz="1200"/>
            </a:lvl1pPr>
          </a:lstStyle>
          <a:p>
            <a:fld id="{CA27EB08-0226-4DC5-80F5-95034E6E4A50}" type="datetimeFigureOut">
              <a:rPr lang="en-ZA" smtClean="0"/>
              <a:t>2022/11/03</a:t>
            </a:fld>
            <a:endParaRPr lang="en-ZA" dirty="0"/>
          </a:p>
        </p:txBody>
      </p:sp>
      <p:sp>
        <p:nvSpPr>
          <p:cNvPr id="4" name="Footer Placeholder 3"/>
          <p:cNvSpPr>
            <a:spLocks noGrp="1"/>
          </p:cNvSpPr>
          <p:nvPr>
            <p:ph type="ftr" sz="quarter" idx="2"/>
          </p:nvPr>
        </p:nvSpPr>
        <p:spPr>
          <a:xfrm>
            <a:off x="0" y="9433106"/>
            <a:ext cx="2955290" cy="496570"/>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63032" y="9433106"/>
            <a:ext cx="2955290" cy="496570"/>
          </a:xfrm>
          <a:prstGeom prst="rect">
            <a:avLst/>
          </a:prstGeom>
        </p:spPr>
        <p:txBody>
          <a:bodyPr vert="horz" lIns="91440" tIns="45720" rIns="91440" bIns="45720" rtlCol="0" anchor="b"/>
          <a:lstStyle>
            <a:lvl1pPr algn="r">
              <a:defRPr sz="1200"/>
            </a:lvl1pPr>
          </a:lstStyle>
          <a:p>
            <a:fld id="{4BE83E7B-A1AE-4A35-A880-05928AD425C2}" type="slidenum">
              <a:rPr lang="en-ZA" smtClean="0"/>
              <a:t>‹#›</a:t>
            </a:fld>
            <a:endParaRPr lang="en-ZA" dirty="0"/>
          </a:p>
        </p:txBody>
      </p:sp>
    </p:spTree>
    <p:extLst>
      <p:ext uri="{BB962C8B-B14F-4D97-AF65-F5344CB8AC3E}">
        <p14:creationId xmlns:p14="http://schemas.microsoft.com/office/powerpoint/2010/main" val="718905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63032" y="0"/>
            <a:ext cx="2955290" cy="496570"/>
          </a:xfrm>
          <a:prstGeom prst="rect">
            <a:avLst/>
          </a:prstGeom>
        </p:spPr>
        <p:txBody>
          <a:bodyPr vert="horz" lIns="91440" tIns="45720" rIns="91440" bIns="45720" rtlCol="0"/>
          <a:lstStyle>
            <a:lvl1pPr algn="r">
              <a:defRPr sz="1200"/>
            </a:lvl1pPr>
          </a:lstStyle>
          <a:p>
            <a:fld id="{FD837CA6-C3F8-4E16-8088-B24DECDBDBCE}" type="datetimeFigureOut">
              <a:rPr lang="en-ZA" smtClean="0"/>
              <a:t>2022/11/03</a:t>
            </a:fld>
            <a:endParaRPr lang="en-ZA" dirty="0"/>
          </a:p>
        </p:txBody>
      </p:sp>
      <p:sp>
        <p:nvSpPr>
          <p:cNvPr id="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1990" y="4717415"/>
            <a:ext cx="5455920" cy="446913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33106"/>
            <a:ext cx="2955290" cy="49657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63032" y="9433106"/>
            <a:ext cx="2955290" cy="496570"/>
          </a:xfrm>
          <a:prstGeom prst="rect">
            <a:avLst/>
          </a:prstGeom>
        </p:spPr>
        <p:txBody>
          <a:bodyPr vert="horz" lIns="91440" tIns="45720" rIns="91440" bIns="45720" rtlCol="0" anchor="b"/>
          <a:lstStyle>
            <a:lvl1pPr algn="r">
              <a:defRPr sz="1200"/>
            </a:lvl1pPr>
          </a:lstStyle>
          <a:p>
            <a:fld id="{237F8592-633F-440F-8469-923C65C53A94}" type="slidenum">
              <a:rPr lang="en-ZA" smtClean="0"/>
              <a:t>‹#›</a:t>
            </a:fld>
            <a:endParaRPr lang="en-ZA" dirty="0"/>
          </a:p>
        </p:txBody>
      </p:sp>
    </p:spTree>
    <p:extLst>
      <p:ext uri="{BB962C8B-B14F-4D97-AF65-F5344CB8AC3E}">
        <p14:creationId xmlns:p14="http://schemas.microsoft.com/office/powerpoint/2010/main" val="1455921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7" y="1087396"/>
            <a:ext cx="7514453" cy="481913"/>
          </a:xfrm>
        </p:spPr>
        <p:txBody>
          <a:bodyPr>
            <a:normAutofit/>
          </a:bodyPr>
          <a:lstStyle>
            <a:lvl1pPr>
              <a:defRPr sz="18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000897" y="1825625"/>
            <a:ext cx="7514453" cy="4351338"/>
          </a:xfrm>
        </p:spPr>
        <p:txBody>
          <a:bodyPr>
            <a:normAutofit/>
          </a:bodyPr>
          <a:lstStyle>
            <a:lvl1pPr>
              <a:defRPr sz="18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136877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143000" y="1122366"/>
            <a:ext cx="3429000" cy="477837"/>
          </a:xfrm>
        </p:spPr>
        <p:txBody>
          <a:bodyPr anchor="b">
            <a:normAutofit/>
          </a:bodyPr>
          <a:lstStyle>
            <a:lvl1pPr algn="ctr">
              <a:defRPr sz="1406"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143000" y="3602038"/>
            <a:ext cx="6858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Tree>
    <p:extLst>
      <p:ext uri="{BB962C8B-B14F-4D97-AF65-F5344CB8AC3E}">
        <p14:creationId xmlns:p14="http://schemas.microsoft.com/office/powerpoint/2010/main" val="99387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7" y="1087396"/>
            <a:ext cx="7514453" cy="481913"/>
          </a:xfrm>
        </p:spPr>
        <p:txBody>
          <a:bodyPr>
            <a:normAutofit/>
          </a:bodyPr>
          <a:lstStyle>
            <a:lvl1pPr>
              <a:defRPr sz="18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000897" y="1825625"/>
            <a:ext cx="7514453" cy="4351338"/>
          </a:xfrm>
        </p:spPr>
        <p:txBody>
          <a:bodyPr>
            <a:normAutofit/>
          </a:bodyPr>
          <a:lstStyle>
            <a:lvl1pPr>
              <a:defRPr sz="18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100143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143000" y="1122364"/>
            <a:ext cx="3429000" cy="477837"/>
          </a:xfrm>
        </p:spPr>
        <p:txBody>
          <a:bodyPr anchor="b">
            <a:normAutofit/>
          </a:bodyPr>
          <a:lstStyle>
            <a:lvl1pPr algn="ctr">
              <a:defRPr sz="1875"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Tree>
    <p:extLst>
      <p:ext uri="{BB962C8B-B14F-4D97-AF65-F5344CB8AC3E}">
        <p14:creationId xmlns:p14="http://schemas.microsoft.com/office/powerpoint/2010/main" val="428080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7" y="1087396"/>
            <a:ext cx="7514453" cy="481913"/>
          </a:xfrm>
        </p:spPr>
        <p:txBody>
          <a:bodyPr>
            <a:normAutofit/>
          </a:bodyPr>
          <a:lstStyle>
            <a:lvl1pPr>
              <a:defRPr sz="1875"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000897" y="1825625"/>
            <a:ext cx="7514453" cy="4351338"/>
          </a:xfrm>
        </p:spPr>
        <p:txBody>
          <a:bodyPr>
            <a:normAutofit/>
          </a:bodyPr>
          <a:lstStyle>
            <a:lvl1pPr>
              <a:defRPr sz="18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92211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7" y="1087396"/>
            <a:ext cx="7514453" cy="481913"/>
          </a:xfrm>
        </p:spPr>
        <p:txBody>
          <a:bodyPr>
            <a:normAutofit/>
          </a:bodyPr>
          <a:lstStyle>
            <a:lvl1pPr>
              <a:defRPr sz="1875"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000897" y="1825625"/>
            <a:ext cx="7514453" cy="4351338"/>
          </a:xfrm>
        </p:spPr>
        <p:txBody>
          <a:bodyPr>
            <a:normAutofit/>
          </a:bodyPr>
          <a:lstStyle>
            <a:lvl1pPr>
              <a:defRPr sz="18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824387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143000" y="1122364"/>
            <a:ext cx="3429000" cy="477837"/>
          </a:xfrm>
        </p:spPr>
        <p:txBody>
          <a:bodyPr anchor="b">
            <a:normAutofit/>
          </a:bodyPr>
          <a:lstStyle>
            <a:lvl1pPr algn="ctr">
              <a:defRPr sz="1875" b="1" i="0"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45147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1" y="914760"/>
            <a:ext cx="8013659" cy="365125"/>
          </a:xfrm>
        </p:spPr>
        <p:txBody>
          <a:bodyPr/>
          <a:lstStyle/>
          <a:p>
            <a:r>
              <a:rPr lang="en-US"/>
              <a:t>Click to edit Master title style</a:t>
            </a:r>
          </a:p>
        </p:txBody>
      </p:sp>
      <p:sp>
        <p:nvSpPr>
          <p:cNvPr id="3" name="Content Placeholder 2"/>
          <p:cNvSpPr>
            <a:spLocks noGrp="1"/>
          </p:cNvSpPr>
          <p:nvPr>
            <p:ph sz="half" idx="1"/>
          </p:nvPr>
        </p:nvSpPr>
        <p:spPr>
          <a:xfrm>
            <a:off x="1007180" y="1600201"/>
            <a:ext cx="3834985" cy="4525963"/>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98069" y="1600201"/>
            <a:ext cx="3922770" cy="4525963"/>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161163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8" y="1087398"/>
            <a:ext cx="7514453" cy="481913"/>
          </a:xfrm>
        </p:spPr>
        <p:txBody>
          <a:bodyPr>
            <a:normAutofit/>
          </a:bodyPr>
          <a:lstStyle>
            <a:lvl1pPr>
              <a:defRPr sz="1406"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000898" y="1825625"/>
            <a:ext cx="7514453" cy="4351338"/>
          </a:xfrm>
        </p:spPr>
        <p:txBody>
          <a:bodyPr>
            <a:normAutofit/>
          </a:bodyPr>
          <a:lstStyle>
            <a:lvl1pPr>
              <a:defRPr sz="135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131673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8" y="1087398"/>
            <a:ext cx="7514453" cy="481913"/>
          </a:xfrm>
        </p:spPr>
        <p:txBody>
          <a:bodyPr>
            <a:normAutofit/>
          </a:bodyPr>
          <a:lstStyle>
            <a:lvl1pPr>
              <a:defRPr sz="1406"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000898" y="1825625"/>
            <a:ext cx="7514453" cy="4351338"/>
          </a:xfrm>
        </p:spPr>
        <p:txBody>
          <a:bodyPr>
            <a:normAutofit/>
          </a:bodyPr>
          <a:lstStyle>
            <a:lvl1pPr>
              <a:defRPr sz="135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2125959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901365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668650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85413495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Lst>
  <p:hf hd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4DE_DA0DDDAC.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826716" y="2546816"/>
            <a:ext cx="7772579" cy="1405672"/>
          </a:xfrm>
        </p:spPr>
        <p:txBody>
          <a:bodyPr>
            <a:normAutofit fontScale="90000"/>
          </a:bodyPr>
          <a:lstStyle/>
          <a:p>
            <a:br>
              <a:rPr lang="en-US" sz="2400" dirty="0">
                <a:solidFill>
                  <a:prstClr val="white"/>
                </a:solidFill>
                <a:latin typeface="Arial" panose="020B0604020202020204"/>
              </a:rPr>
            </a:br>
            <a:r>
              <a:rPr lang="en-US" sz="2400" dirty="0">
                <a:solidFill>
                  <a:prstClr val="white"/>
                </a:solidFill>
                <a:latin typeface="Arial" panose="020B0604020202020204"/>
              </a:rPr>
              <a:t>     </a:t>
            </a:r>
            <a:br>
              <a:rPr lang="en-US" sz="2400" dirty="0">
                <a:solidFill>
                  <a:prstClr val="white"/>
                </a:solidFill>
                <a:latin typeface="Arial" panose="020B0604020202020204"/>
              </a:rPr>
            </a:br>
            <a:br>
              <a:rPr lang="en-US" sz="2400" dirty="0">
                <a:solidFill>
                  <a:prstClr val="white"/>
                </a:solidFill>
                <a:latin typeface="Arial" panose="020B0604020202020204"/>
              </a:rPr>
            </a:br>
            <a:br>
              <a:rPr lang="en-US" sz="2400" dirty="0">
                <a:solidFill>
                  <a:prstClr val="white"/>
                </a:solidFill>
                <a:latin typeface="Arial" panose="020B0604020202020204"/>
              </a:rPr>
            </a:br>
            <a:r>
              <a:rPr lang="en-US" sz="2400" dirty="0">
                <a:solidFill>
                  <a:prstClr val="white"/>
                </a:solidFill>
                <a:latin typeface="Arial" panose="020B0604020202020204"/>
              </a:rPr>
              <a:t>g-FleeT MANAGEMENT </a:t>
            </a:r>
            <a:br>
              <a:rPr lang="en-US" sz="2400" dirty="0">
                <a:solidFill>
                  <a:prstClr val="white"/>
                </a:solidFill>
                <a:latin typeface="Arial" panose="020B0604020202020204"/>
              </a:rPr>
            </a:br>
            <a:br>
              <a:rPr lang="en-US" sz="2400" dirty="0">
                <a:solidFill>
                  <a:prstClr val="white"/>
                </a:solidFill>
                <a:latin typeface="Arial" panose="020B0604020202020204"/>
              </a:rPr>
            </a:br>
            <a:r>
              <a:rPr lang="en-US" sz="2400" dirty="0">
                <a:solidFill>
                  <a:prstClr val="white"/>
                </a:solidFill>
                <a:latin typeface="Arial" panose="020B0604020202020204"/>
              </a:rPr>
              <a:t>Presentation to Roads and Transport Portfolio Committee</a:t>
            </a:r>
            <a:br>
              <a:rPr lang="en-US" sz="2400" dirty="0">
                <a:solidFill>
                  <a:prstClr val="white"/>
                </a:solidFill>
                <a:latin typeface="Arial" panose="020B0604020202020204"/>
              </a:rPr>
            </a:br>
            <a:br>
              <a:rPr lang="en-US" sz="2400" dirty="0">
                <a:solidFill>
                  <a:prstClr val="white"/>
                </a:solidFill>
                <a:latin typeface="Arial" panose="020B0604020202020204"/>
              </a:rPr>
            </a:br>
            <a:br>
              <a:rPr lang="en-US" sz="2400" dirty="0">
                <a:solidFill>
                  <a:prstClr val="white"/>
                </a:solidFill>
                <a:latin typeface="Arial" panose="020B0604020202020204"/>
              </a:rPr>
            </a:br>
            <a:r>
              <a:rPr lang="en-US" sz="2700" dirty="0">
                <a:solidFill>
                  <a:srgbClr val="FFFF00"/>
                </a:solidFill>
                <a:latin typeface="Arial" panose="020B0604020202020204"/>
              </a:rPr>
              <a:t>Questions emanating from the Annual Report 2021/22</a:t>
            </a:r>
            <a:br>
              <a:rPr lang="en-US" sz="2700" dirty="0">
                <a:solidFill>
                  <a:srgbClr val="FFFF00"/>
                </a:solidFill>
                <a:latin typeface="Arial" panose="020B0604020202020204"/>
              </a:rPr>
            </a:br>
            <a:br>
              <a:rPr lang="en-US" sz="2700" dirty="0">
                <a:solidFill>
                  <a:srgbClr val="FFFF00"/>
                </a:solidFill>
                <a:latin typeface="Arial" panose="020B0604020202020204"/>
              </a:rPr>
            </a:br>
            <a:br>
              <a:rPr lang="en-US" sz="2400" dirty="0">
                <a:solidFill>
                  <a:prstClr val="white"/>
                </a:solidFill>
                <a:latin typeface="Arial" panose="020B0604020202020204"/>
              </a:rPr>
            </a:br>
            <a:r>
              <a:rPr lang="en-US" sz="2400" dirty="0">
                <a:solidFill>
                  <a:prstClr val="white"/>
                </a:solidFill>
                <a:latin typeface="Arial" panose="020B0604020202020204"/>
              </a:rPr>
              <a:t>04 November 2022</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293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16400-9868-4635-8AEB-FAADCA56B672}"/>
              </a:ext>
            </a:extLst>
          </p:cNvPr>
          <p:cNvSpPr>
            <a:spLocks noGrp="1"/>
          </p:cNvSpPr>
          <p:nvPr>
            <p:ph type="title"/>
          </p:nvPr>
        </p:nvSpPr>
        <p:spPr/>
        <p:txBody>
          <a:bodyPr>
            <a:normAutofit/>
          </a:bodyPr>
          <a:lstStyle/>
          <a:p>
            <a:pPr algn="ctr"/>
            <a:r>
              <a:rPr lang="en-US" sz="1200" dirty="0"/>
              <a:t>RESPONSE TO QUESTION 5: DETAILED TRANSPORT SUPPORT SERVICES EXPENDITURE REPORT FOR  2021/22 FINANCIAL YEAR </a:t>
            </a:r>
          </a:p>
        </p:txBody>
      </p:sp>
      <p:graphicFrame>
        <p:nvGraphicFramePr>
          <p:cNvPr id="7" name="Content Placeholder 6">
            <a:extLst>
              <a:ext uri="{FF2B5EF4-FFF2-40B4-BE49-F238E27FC236}">
                <a16:creationId xmlns:a16="http://schemas.microsoft.com/office/drawing/2014/main" id="{8349D3DE-F66A-446A-92C8-AA8F9915CB79}"/>
              </a:ext>
            </a:extLst>
          </p:cNvPr>
          <p:cNvGraphicFramePr>
            <a:graphicFrameLocks noGrp="1"/>
          </p:cNvGraphicFramePr>
          <p:nvPr>
            <p:ph idx="1"/>
            <p:extLst>
              <p:ext uri="{D42A27DB-BD31-4B8C-83A1-F6EECF244321}">
                <p14:modId xmlns:p14="http://schemas.microsoft.com/office/powerpoint/2010/main" val="1596406446"/>
              </p:ext>
            </p:extLst>
          </p:nvPr>
        </p:nvGraphicFramePr>
        <p:xfrm>
          <a:off x="1000897" y="1695450"/>
          <a:ext cx="7933553" cy="4090198"/>
        </p:xfrm>
        <a:graphic>
          <a:graphicData uri="http://schemas.openxmlformats.org/drawingml/2006/table">
            <a:tbl>
              <a:tblPr/>
              <a:tblGrid>
                <a:gridCol w="3832055">
                  <a:extLst>
                    <a:ext uri="{9D8B030D-6E8A-4147-A177-3AD203B41FA5}">
                      <a16:colId xmlns:a16="http://schemas.microsoft.com/office/drawing/2014/main" val="1825837377"/>
                    </a:ext>
                  </a:extLst>
                </a:gridCol>
                <a:gridCol w="748448">
                  <a:extLst>
                    <a:ext uri="{9D8B030D-6E8A-4147-A177-3AD203B41FA5}">
                      <a16:colId xmlns:a16="http://schemas.microsoft.com/office/drawing/2014/main" val="137695419"/>
                    </a:ext>
                  </a:extLst>
                </a:gridCol>
                <a:gridCol w="987952">
                  <a:extLst>
                    <a:ext uri="{9D8B030D-6E8A-4147-A177-3AD203B41FA5}">
                      <a16:colId xmlns:a16="http://schemas.microsoft.com/office/drawing/2014/main" val="227858553"/>
                    </a:ext>
                  </a:extLst>
                </a:gridCol>
                <a:gridCol w="1167580">
                  <a:extLst>
                    <a:ext uri="{9D8B030D-6E8A-4147-A177-3AD203B41FA5}">
                      <a16:colId xmlns:a16="http://schemas.microsoft.com/office/drawing/2014/main" val="363218900"/>
                    </a:ext>
                  </a:extLst>
                </a:gridCol>
                <a:gridCol w="1197518">
                  <a:extLst>
                    <a:ext uri="{9D8B030D-6E8A-4147-A177-3AD203B41FA5}">
                      <a16:colId xmlns:a16="http://schemas.microsoft.com/office/drawing/2014/main" val="2828071892"/>
                    </a:ext>
                  </a:extLst>
                </a:gridCol>
              </a:tblGrid>
              <a:tr h="169062">
                <a:tc>
                  <a:txBody>
                    <a:bodyPr/>
                    <a:lstStyle/>
                    <a:p>
                      <a:pPr algn="ctr" fontAlgn="ctr"/>
                      <a:r>
                        <a:rPr lang="en-US" sz="1000" b="1" i="0" u="none" strike="noStrike" dirty="0">
                          <a:solidFill>
                            <a:srgbClr val="E7E6E6"/>
                          </a:solidFill>
                          <a:effectLst/>
                          <a:latin typeface="Arial" panose="020B0604020202020204" pitchFamily="34" charset="0"/>
                        </a:rPr>
                        <a:t>Commitment Item</a:t>
                      </a:r>
                    </a:p>
                  </a:txBody>
                  <a:tcPr marL="6350" marR="6350" marT="6350" marB="0" anchor="ctr">
                    <a:lnL>
                      <a:noFill/>
                    </a:lnL>
                    <a:lnR>
                      <a:noFill/>
                    </a:lnR>
                    <a:lnT>
                      <a:noFill/>
                    </a:lnT>
                    <a:lnB>
                      <a:noFill/>
                    </a:lnB>
                    <a:solidFill>
                      <a:srgbClr val="000000"/>
                    </a:solidFill>
                  </a:tcPr>
                </a:tc>
                <a:tc>
                  <a:txBody>
                    <a:bodyPr/>
                    <a:lstStyle/>
                    <a:p>
                      <a:pPr algn="ctr" fontAlgn="ctr"/>
                      <a:r>
                        <a:rPr lang="en-US" sz="1000" b="1" i="0" u="none" strike="noStrike" dirty="0">
                          <a:solidFill>
                            <a:srgbClr val="E7E6E6"/>
                          </a:solidFill>
                          <a:effectLst/>
                          <a:latin typeface="Arial" panose="020B0604020202020204" pitchFamily="34" charset="0"/>
                        </a:rPr>
                        <a:t>% Spent</a:t>
                      </a:r>
                    </a:p>
                  </a:txBody>
                  <a:tcPr marL="6350" marR="6350" marT="6350" marB="0" anchor="ctr">
                    <a:lnL>
                      <a:noFill/>
                    </a:lnL>
                    <a:lnR>
                      <a:noFill/>
                    </a:lnR>
                    <a:lnT>
                      <a:noFill/>
                    </a:lnT>
                    <a:lnB>
                      <a:noFill/>
                    </a:lnB>
                    <a:solidFill>
                      <a:srgbClr val="000000"/>
                    </a:solidFill>
                  </a:tcPr>
                </a:tc>
                <a:tc>
                  <a:txBody>
                    <a:bodyPr/>
                    <a:lstStyle/>
                    <a:p>
                      <a:pPr algn="l" fontAlgn="ctr"/>
                      <a:r>
                        <a:rPr lang="en-US" sz="1000" b="1" i="0" u="none" strike="noStrike" dirty="0">
                          <a:solidFill>
                            <a:srgbClr val="E7E6E6"/>
                          </a:solidFill>
                          <a:effectLst/>
                          <a:latin typeface="Arial" panose="020B0604020202020204" pitchFamily="34" charset="0"/>
                        </a:rPr>
                        <a:t>      Actual</a:t>
                      </a:r>
                    </a:p>
                  </a:txBody>
                  <a:tcPr marL="95250" marR="6350" marT="6350" marB="0" anchor="ctr">
                    <a:lnL>
                      <a:noFill/>
                    </a:lnL>
                    <a:lnR>
                      <a:noFill/>
                    </a:lnR>
                    <a:lnT>
                      <a:noFill/>
                    </a:lnT>
                    <a:lnB>
                      <a:noFill/>
                    </a:lnB>
                    <a:solidFill>
                      <a:srgbClr val="000000"/>
                    </a:solidFill>
                  </a:tcPr>
                </a:tc>
                <a:tc>
                  <a:txBody>
                    <a:bodyPr/>
                    <a:lstStyle/>
                    <a:p>
                      <a:pPr algn="l" fontAlgn="ctr"/>
                      <a:r>
                        <a:rPr lang="en-US" sz="1000" b="1" i="0" u="none" strike="noStrike" dirty="0">
                          <a:solidFill>
                            <a:srgbClr val="E7E6E6"/>
                          </a:solidFill>
                          <a:effectLst/>
                          <a:latin typeface="Arial" panose="020B0604020202020204" pitchFamily="34" charset="0"/>
                        </a:rPr>
                        <a:t>  Current Budget</a:t>
                      </a:r>
                    </a:p>
                  </a:txBody>
                  <a:tcPr marL="95250" marR="6350" marT="6350" marB="0" anchor="ctr">
                    <a:lnL>
                      <a:noFill/>
                    </a:lnL>
                    <a:lnR>
                      <a:noFill/>
                    </a:lnR>
                    <a:lnT>
                      <a:noFill/>
                    </a:lnT>
                    <a:lnB>
                      <a:noFill/>
                    </a:lnB>
                    <a:solidFill>
                      <a:srgbClr val="000000"/>
                    </a:solidFill>
                  </a:tcPr>
                </a:tc>
                <a:tc>
                  <a:txBody>
                    <a:bodyPr/>
                    <a:lstStyle/>
                    <a:p>
                      <a:pPr algn="l" fontAlgn="b"/>
                      <a:r>
                        <a:rPr lang="en-US" sz="1000" b="1" i="0" u="none" strike="noStrike" dirty="0">
                          <a:solidFill>
                            <a:srgbClr val="E7E6E6"/>
                          </a:solidFill>
                          <a:effectLst/>
                          <a:latin typeface="Arial" panose="020B0604020202020204" pitchFamily="34" charset="0"/>
                        </a:rPr>
                        <a:t> Available Budget</a:t>
                      </a:r>
                    </a:p>
                  </a:txBody>
                  <a:tcPr marL="95250" marR="6350" marT="6350" marB="0" anchor="b">
                    <a:lnL>
                      <a:noFill/>
                    </a:lnL>
                    <a:lnR>
                      <a:noFill/>
                    </a:lnR>
                    <a:lnT>
                      <a:noFill/>
                    </a:lnT>
                    <a:lnB>
                      <a:noFill/>
                    </a:lnB>
                    <a:solidFill>
                      <a:srgbClr val="000000"/>
                    </a:solidFill>
                  </a:tcPr>
                </a:tc>
                <a:extLst>
                  <a:ext uri="{0D108BD9-81ED-4DB2-BD59-A6C34878D82A}">
                    <a16:rowId xmlns:a16="http://schemas.microsoft.com/office/drawing/2014/main" val="3825252914"/>
                  </a:ext>
                </a:extLst>
              </a:tr>
              <a:tr h="216914">
                <a:tc>
                  <a:txBody>
                    <a:bodyPr/>
                    <a:lstStyle/>
                    <a:p>
                      <a:pPr algn="l" fontAlgn="b"/>
                      <a:r>
                        <a:rPr lang="en-US" sz="1000" b="1" i="0" u="none" strike="noStrike" dirty="0">
                          <a:solidFill>
                            <a:srgbClr val="000000"/>
                          </a:solidFill>
                          <a:effectLst/>
                          <a:latin typeface="Arial" panose="020B0604020202020204" pitchFamily="34" charset="0"/>
                        </a:rPr>
                        <a:t>*  COMP OF EMPLOYEES</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100.65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11,916,553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11,839,303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77,250 </a:t>
                      </a:r>
                    </a:p>
                  </a:txBody>
                  <a:tcPr marL="6350" marR="6350" marT="6350" marB="0" anchor="b">
                    <a:lnL>
                      <a:noFill/>
                    </a:lnL>
                    <a:lnR>
                      <a:noFill/>
                    </a:lnR>
                    <a:lnT>
                      <a:noFill/>
                    </a:lnT>
                    <a:lnB>
                      <a:noFill/>
                    </a:lnB>
                  </a:tcPr>
                </a:tc>
                <a:extLst>
                  <a:ext uri="{0D108BD9-81ED-4DB2-BD59-A6C34878D82A}">
                    <a16:rowId xmlns:a16="http://schemas.microsoft.com/office/drawing/2014/main" val="164000730"/>
                  </a:ext>
                </a:extLst>
              </a:tr>
              <a:tr h="216914">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   </a:t>
                      </a:r>
                    </a:p>
                  </a:txBody>
                  <a:tcPr marL="6350" marR="6350" marT="6350" marB="0" anchor="b">
                    <a:lnL>
                      <a:noFill/>
                    </a:lnL>
                    <a:lnR>
                      <a:noFill/>
                    </a:lnR>
                    <a:lnT>
                      <a:noFill/>
                    </a:lnT>
                    <a:lnB>
                      <a:noFill/>
                    </a:lnB>
                  </a:tcPr>
                </a:tc>
                <a:extLst>
                  <a:ext uri="{0D108BD9-81ED-4DB2-BD59-A6C34878D82A}">
                    <a16:rowId xmlns:a16="http://schemas.microsoft.com/office/drawing/2014/main" val="786015701"/>
                  </a:ext>
                </a:extLst>
              </a:tr>
              <a:tr h="216914">
                <a:tc>
                  <a:txBody>
                    <a:bodyPr/>
                    <a:lstStyle/>
                    <a:p>
                      <a:pPr algn="l" fontAlgn="b"/>
                      <a:r>
                        <a:rPr lang="en-US" sz="1000" b="1" i="0" u="none" strike="noStrike" dirty="0">
                          <a:solidFill>
                            <a:srgbClr val="000000"/>
                          </a:solidFill>
                          <a:effectLst/>
                          <a:latin typeface="Arial" panose="020B0604020202020204" pitchFamily="34" charset="0"/>
                        </a:rPr>
                        <a:t>*  USE OF GOODS &amp; SERVS</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91.93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176,545,221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192,041,625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15,496,404 </a:t>
                      </a:r>
                    </a:p>
                  </a:txBody>
                  <a:tcPr marL="6350" marR="6350" marT="6350" marB="0" anchor="b">
                    <a:lnL>
                      <a:noFill/>
                    </a:lnL>
                    <a:lnR>
                      <a:noFill/>
                    </a:lnR>
                    <a:lnT>
                      <a:noFill/>
                    </a:lnT>
                    <a:lnB>
                      <a:noFill/>
                    </a:lnB>
                  </a:tcPr>
                </a:tc>
                <a:extLst>
                  <a:ext uri="{0D108BD9-81ED-4DB2-BD59-A6C34878D82A}">
                    <a16:rowId xmlns:a16="http://schemas.microsoft.com/office/drawing/2014/main" val="2624648794"/>
                  </a:ext>
                </a:extLst>
              </a:tr>
              <a:tr h="216914">
                <a:tc>
                  <a:txBody>
                    <a:bodyPr/>
                    <a:lstStyle/>
                    <a:p>
                      <a:pPr algn="l" fontAlgn="b"/>
                      <a:r>
                        <a:rPr lang="en-US" sz="1000" b="0" i="0" u="none" strike="noStrike" dirty="0">
                          <a:solidFill>
                            <a:srgbClr val="000000"/>
                          </a:solidFill>
                          <a:effectLst/>
                          <a:latin typeface="Arial" panose="020B0604020202020204" pitchFamily="34" charset="0"/>
                        </a:rPr>
                        <a:t>  41102245  CONS:SP&amp;OS:STATIONERY</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   </a:t>
                      </a: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200,000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200,000 </a:t>
                      </a:r>
                    </a:p>
                  </a:txBody>
                  <a:tcPr marL="6350" marR="6350" marT="6350" marB="0" anchor="b">
                    <a:lnL>
                      <a:noFill/>
                    </a:lnL>
                    <a:lnR>
                      <a:noFill/>
                    </a:lnR>
                    <a:lnT>
                      <a:noFill/>
                    </a:lnT>
                    <a:lnB>
                      <a:noFill/>
                    </a:lnB>
                  </a:tcPr>
                </a:tc>
                <a:extLst>
                  <a:ext uri="{0D108BD9-81ED-4DB2-BD59-A6C34878D82A}">
                    <a16:rowId xmlns:a16="http://schemas.microsoft.com/office/drawing/2014/main" val="739509297"/>
                  </a:ext>
                </a:extLst>
              </a:tr>
              <a:tr h="216914">
                <a:tc>
                  <a:txBody>
                    <a:bodyPr/>
                    <a:lstStyle/>
                    <a:p>
                      <a:pPr algn="l" fontAlgn="b"/>
                      <a:r>
                        <a:rPr lang="de-DE" sz="1000" b="0" i="0" u="none" strike="noStrike" dirty="0">
                          <a:solidFill>
                            <a:srgbClr val="000000"/>
                          </a:solidFill>
                          <a:effectLst/>
                          <a:latin typeface="Arial" panose="020B0604020202020204" pitchFamily="34" charset="0"/>
                        </a:rPr>
                        <a:t>  41102692  COM:POST/STAMP/FRANK MACH</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   </a:t>
                      </a: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4,000 </a:t>
                      </a:r>
                    </a:p>
                  </a:txBody>
                  <a:tcPr marL="6350" marR="6350" marT="6350" marB="0" anchor="b">
                    <a:lnL>
                      <a:noFill/>
                    </a:lnL>
                    <a:lnR>
                      <a:noFill/>
                    </a:lnR>
                    <a:lnT>
                      <a:noFill/>
                    </a:lnT>
                    <a:lnB>
                      <a:noFill/>
                    </a:lnB>
                  </a:tcPr>
                </a:tc>
                <a:extLst>
                  <a:ext uri="{0D108BD9-81ED-4DB2-BD59-A6C34878D82A}">
                    <a16:rowId xmlns:a16="http://schemas.microsoft.com/office/drawing/2014/main" val="1759836240"/>
                  </a:ext>
                </a:extLst>
              </a:tr>
              <a:tr h="216914">
                <a:tc>
                  <a:txBody>
                    <a:bodyPr/>
                    <a:lstStyle/>
                    <a:p>
                      <a:pPr algn="l" fontAlgn="b"/>
                      <a:r>
                        <a:rPr lang="en-US" sz="1000" b="0" i="0" u="none" strike="noStrike" dirty="0">
                          <a:solidFill>
                            <a:srgbClr val="000000"/>
                          </a:solidFill>
                          <a:effectLst/>
                          <a:latin typeface="Arial" panose="020B0604020202020204" pitchFamily="34" charset="0"/>
                        </a:rPr>
                        <a:t>  41103377  T&amp;S DOM:ACCOMMODATION</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   </a:t>
                      </a: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4,000 </a:t>
                      </a:r>
                    </a:p>
                  </a:txBody>
                  <a:tcPr marL="6350" marR="6350" marT="6350" marB="0" anchor="b">
                    <a:lnL>
                      <a:noFill/>
                    </a:lnL>
                    <a:lnR>
                      <a:noFill/>
                    </a:lnR>
                    <a:lnT>
                      <a:noFill/>
                    </a:lnT>
                    <a:lnB>
                      <a:noFill/>
                    </a:lnB>
                  </a:tcPr>
                </a:tc>
                <a:extLst>
                  <a:ext uri="{0D108BD9-81ED-4DB2-BD59-A6C34878D82A}">
                    <a16:rowId xmlns:a16="http://schemas.microsoft.com/office/drawing/2014/main" val="1298800081"/>
                  </a:ext>
                </a:extLst>
              </a:tr>
              <a:tr h="216914">
                <a:tc>
                  <a:txBody>
                    <a:bodyPr/>
                    <a:lstStyle/>
                    <a:p>
                      <a:pPr algn="l" fontAlgn="b"/>
                      <a:r>
                        <a:rPr lang="en-US" sz="1000" b="0" i="0" u="none" strike="noStrike" dirty="0">
                          <a:solidFill>
                            <a:srgbClr val="000000"/>
                          </a:solidFill>
                          <a:effectLst/>
                          <a:latin typeface="Arial" panose="020B0604020202020204" pitchFamily="34" charset="0"/>
                        </a:rPr>
                        <a:t>  41103476  F/SER:TOLL FEES</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65.59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8,526,840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13,000,000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4,473,160 </a:t>
                      </a:r>
                    </a:p>
                  </a:txBody>
                  <a:tcPr marL="6350" marR="6350" marT="6350" marB="0" anchor="b">
                    <a:lnL>
                      <a:noFill/>
                    </a:lnL>
                    <a:lnR>
                      <a:noFill/>
                    </a:lnR>
                    <a:lnT>
                      <a:noFill/>
                    </a:lnT>
                    <a:lnB>
                      <a:noFill/>
                    </a:lnB>
                  </a:tcPr>
                </a:tc>
                <a:extLst>
                  <a:ext uri="{0D108BD9-81ED-4DB2-BD59-A6C34878D82A}">
                    <a16:rowId xmlns:a16="http://schemas.microsoft.com/office/drawing/2014/main" val="1489364276"/>
                  </a:ext>
                </a:extLst>
              </a:tr>
              <a:tr h="216914">
                <a:tc>
                  <a:txBody>
                    <a:bodyPr/>
                    <a:lstStyle/>
                    <a:p>
                      <a:pPr algn="l" fontAlgn="b"/>
                      <a:r>
                        <a:rPr lang="en-US" sz="1000" b="0" i="0" u="none" strike="noStrike" dirty="0">
                          <a:solidFill>
                            <a:srgbClr val="000000"/>
                          </a:solidFill>
                          <a:effectLst/>
                          <a:latin typeface="Arial" panose="020B0604020202020204" pitchFamily="34" charset="0"/>
                        </a:rPr>
                        <a:t>  41103482  F/SER:TRANSACTION COSTS</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98.11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9,011,259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9,185,000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173,741 </a:t>
                      </a:r>
                    </a:p>
                  </a:txBody>
                  <a:tcPr marL="6350" marR="6350" marT="6350" marB="0" anchor="b">
                    <a:lnL>
                      <a:noFill/>
                    </a:lnL>
                    <a:lnR>
                      <a:noFill/>
                    </a:lnR>
                    <a:lnT>
                      <a:noFill/>
                    </a:lnT>
                    <a:lnB>
                      <a:noFill/>
                    </a:lnB>
                  </a:tcPr>
                </a:tc>
                <a:extLst>
                  <a:ext uri="{0D108BD9-81ED-4DB2-BD59-A6C34878D82A}">
                    <a16:rowId xmlns:a16="http://schemas.microsoft.com/office/drawing/2014/main" val="4016443614"/>
                  </a:ext>
                </a:extLst>
              </a:tr>
              <a:tr h="216914">
                <a:tc>
                  <a:txBody>
                    <a:bodyPr/>
                    <a:lstStyle/>
                    <a:p>
                      <a:pPr algn="l" fontAlgn="b"/>
                      <a:r>
                        <a:rPr lang="en-US" sz="1000" b="0" i="0" u="none" strike="noStrike" dirty="0">
                          <a:solidFill>
                            <a:srgbClr val="000000"/>
                          </a:solidFill>
                          <a:effectLst/>
                          <a:latin typeface="Arial" panose="020B0604020202020204" pitchFamily="34" charset="0"/>
                        </a:rPr>
                        <a:t>  41103488  F/SER:FUEL,OIL&amp;GREASE</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100.78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148,149,981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147,000,000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(1,149,981)</a:t>
                      </a:r>
                    </a:p>
                  </a:txBody>
                  <a:tcPr marL="6350" marR="6350" marT="6350" marB="0" anchor="b">
                    <a:lnL>
                      <a:noFill/>
                    </a:lnL>
                    <a:lnR>
                      <a:noFill/>
                    </a:lnR>
                    <a:lnT>
                      <a:noFill/>
                    </a:lnT>
                    <a:lnB>
                      <a:noFill/>
                    </a:lnB>
                  </a:tcPr>
                </a:tc>
                <a:extLst>
                  <a:ext uri="{0D108BD9-81ED-4DB2-BD59-A6C34878D82A}">
                    <a16:rowId xmlns:a16="http://schemas.microsoft.com/office/drawing/2014/main" val="3664390583"/>
                  </a:ext>
                </a:extLst>
              </a:tr>
              <a:tr h="216914">
                <a:tc>
                  <a:txBody>
                    <a:bodyPr/>
                    <a:lstStyle/>
                    <a:p>
                      <a:pPr algn="l" fontAlgn="b"/>
                      <a:r>
                        <a:rPr lang="en-US" sz="1000" b="0" i="0" u="none" strike="noStrike" dirty="0">
                          <a:solidFill>
                            <a:srgbClr val="000000"/>
                          </a:solidFill>
                          <a:effectLst/>
                          <a:latin typeface="Arial" panose="020B0604020202020204" pitchFamily="34" charset="0"/>
                        </a:rPr>
                        <a:t>  41103490  F/SERS:LICENCE PLATES</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0.05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3,204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6,700,000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6,696,796 </a:t>
                      </a:r>
                    </a:p>
                  </a:txBody>
                  <a:tcPr marL="6350" marR="6350" marT="6350" marB="0" anchor="b">
                    <a:lnL>
                      <a:noFill/>
                    </a:lnL>
                    <a:lnR>
                      <a:noFill/>
                    </a:lnR>
                    <a:lnT>
                      <a:noFill/>
                    </a:lnT>
                    <a:lnB>
                      <a:noFill/>
                    </a:lnB>
                  </a:tcPr>
                </a:tc>
                <a:extLst>
                  <a:ext uri="{0D108BD9-81ED-4DB2-BD59-A6C34878D82A}">
                    <a16:rowId xmlns:a16="http://schemas.microsoft.com/office/drawing/2014/main" val="423811935"/>
                  </a:ext>
                </a:extLst>
              </a:tr>
              <a:tr h="216914">
                <a:tc>
                  <a:txBody>
                    <a:bodyPr/>
                    <a:lstStyle/>
                    <a:p>
                      <a:pPr algn="l" fontAlgn="b"/>
                      <a:r>
                        <a:rPr lang="en-US" sz="1000" b="0" i="0" u="none" strike="noStrike" dirty="0">
                          <a:solidFill>
                            <a:srgbClr val="000000"/>
                          </a:solidFill>
                          <a:effectLst/>
                          <a:latin typeface="Arial" panose="020B0604020202020204" pitchFamily="34" charset="0"/>
                        </a:rPr>
                        <a:t>  41103500  F/SER:TRACKING(PHYS CS)</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91.25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9,990,329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10,948,625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958,296 </a:t>
                      </a:r>
                    </a:p>
                  </a:txBody>
                  <a:tcPr marL="6350" marR="6350" marT="6350" marB="0" anchor="b">
                    <a:lnL>
                      <a:noFill/>
                    </a:lnL>
                    <a:lnR>
                      <a:noFill/>
                    </a:lnR>
                    <a:lnT>
                      <a:noFill/>
                    </a:lnT>
                    <a:lnB>
                      <a:noFill/>
                    </a:lnB>
                  </a:tcPr>
                </a:tc>
                <a:extLst>
                  <a:ext uri="{0D108BD9-81ED-4DB2-BD59-A6C34878D82A}">
                    <a16:rowId xmlns:a16="http://schemas.microsoft.com/office/drawing/2014/main" val="1305204095"/>
                  </a:ext>
                </a:extLst>
              </a:tr>
              <a:tr h="216914">
                <a:tc>
                  <a:txBody>
                    <a:bodyPr/>
                    <a:lstStyle/>
                    <a:p>
                      <a:pPr algn="l" fontAlgn="b"/>
                      <a:r>
                        <a:rPr lang="en-US" sz="1000" b="0" i="0" u="none" strike="noStrike" dirty="0">
                          <a:solidFill>
                            <a:srgbClr val="000000"/>
                          </a:solidFill>
                          <a:effectLst/>
                          <a:latin typeface="Arial" panose="020B0604020202020204" pitchFamily="34" charset="0"/>
                        </a:rPr>
                        <a:t>  41104003  T&amp;S DOM:SPECIAL DAILY ALLOW</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4,050 </a:t>
                      </a: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(4,050)</a:t>
                      </a:r>
                    </a:p>
                  </a:txBody>
                  <a:tcPr marL="6350" marR="6350" marT="6350" marB="0" anchor="b">
                    <a:lnL>
                      <a:noFill/>
                    </a:lnL>
                    <a:lnR>
                      <a:noFill/>
                    </a:lnR>
                    <a:lnT>
                      <a:noFill/>
                    </a:lnT>
                    <a:lnB>
                      <a:noFill/>
                    </a:lnB>
                  </a:tcPr>
                </a:tc>
                <a:extLst>
                  <a:ext uri="{0D108BD9-81ED-4DB2-BD59-A6C34878D82A}">
                    <a16:rowId xmlns:a16="http://schemas.microsoft.com/office/drawing/2014/main" val="397507210"/>
                  </a:ext>
                </a:extLst>
              </a:tr>
              <a:tr h="216914">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108558525"/>
                  </a:ext>
                </a:extLst>
              </a:tr>
              <a:tr h="216914">
                <a:tc>
                  <a:txBody>
                    <a:bodyPr/>
                    <a:lstStyle/>
                    <a:p>
                      <a:pPr algn="l" fontAlgn="b"/>
                      <a:r>
                        <a:rPr lang="en-US" sz="1000" b="1" i="0" u="none" strike="noStrike" dirty="0">
                          <a:solidFill>
                            <a:srgbClr val="000000"/>
                          </a:solidFill>
                          <a:effectLst/>
                          <a:latin typeface="Arial" panose="020B0604020202020204" pitchFamily="34" charset="0"/>
                        </a:rPr>
                        <a:t>*  TRANSF &amp; SUBSIDIES</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17.19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429,779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2,500,000 </a:t>
                      </a:r>
                    </a:p>
                  </a:txBody>
                  <a:tcPr marL="6350" marR="6350" marT="6350" marB="0" anchor="b">
                    <a:lnL>
                      <a:noFill/>
                    </a:lnL>
                    <a:lnR>
                      <a:noFill/>
                    </a:lnR>
                    <a:lnT>
                      <a:noFill/>
                    </a:lnT>
                    <a:lnB>
                      <a:noFill/>
                    </a:lnB>
                  </a:tcPr>
                </a:tc>
                <a:tc>
                  <a:txBody>
                    <a:bodyPr/>
                    <a:lstStyle/>
                    <a:p>
                      <a:pPr algn="l" fontAlgn="b"/>
                      <a:r>
                        <a:rPr lang="en-US" sz="1000" b="1" i="0" u="none" strike="noStrike" dirty="0">
                          <a:solidFill>
                            <a:srgbClr val="000000"/>
                          </a:solidFill>
                          <a:effectLst/>
                          <a:latin typeface="Arial" panose="020B0604020202020204" pitchFamily="34" charset="0"/>
                        </a:rPr>
                        <a:t>         2,070,221 </a:t>
                      </a:r>
                    </a:p>
                  </a:txBody>
                  <a:tcPr marL="6350" marR="6350" marT="6350" marB="0" anchor="b">
                    <a:lnL>
                      <a:noFill/>
                    </a:lnL>
                    <a:lnR>
                      <a:noFill/>
                    </a:lnR>
                    <a:lnT>
                      <a:noFill/>
                    </a:lnT>
                    <a:lnB>
                      <a:noFill/>
                    </a:lnB>
                  </a:tcPr>
                </a:tc>
                <a:extLst>
                  <a:ext uri="{0D108BD9-81ED-4DB2-BD59-A6C34878D82A}">
                    <a16:rowId xmlns:a16="http://schemas.microsoft.com/office/drawing/2014/main" val="2241902777"/>
                  </a:ext>
                </a:extLst>
              </a:tr>
              <a:tr h="216914">
                <a:tc>
                  <a:txBody>
                    <a:bodyPr/>
                    <a:lstStyle/>
                    <a:p>
                      <a:pPr algn="l" fontAlgn="b"/>
                      <a:r>
                        <a:rPr lang="en-US" sz="1000" b="0" i="0" u="none" strike="noStrike" dirty="0">
                          <a:solidFill>
                            <a:srgbClr val="000000"/>
                          </a:solidFill>
                          <a:effectLst/>
                          <a:latin typeface="Arial" panose="020B0604020202020204" pitchFamily="34" charset="0"/>
                        </a:rPr>
                        <a:t>  42102106  PD:FINES &amp; PENALTIES</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0.01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250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2,000,000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1,999,750 </a:t>
                      </a:r>
                    </a:p>
                  </a:txBody>
                  <a:tcPr marL="6350" marR="6350" marT="6350" marB="0" anchor="b">
                    <a:lnL>
                      <a:noFill/>
                    </a:lnL>
                    <a:lnR>
                      <a:noFill/>
                    </a:lnR>
                    <a:lnT>
                      <a:noFill/>
                    </a:lnT>
                    <a:lnB>
                      <a:noFill/>
                    </a:lnB>
                  </a:tcPr>
                </a:tc>
                <a:extLst>
                  <a:ext uri="{0D108BD9-81ED-4DB2-BD59-A6C34878D82A}">
                    <a16:rowId xmlns:a16="http://schemas.microsoft.com/office/drawing/2014/main" val="2856783954"/>
                  </a:ext>
                </a:extLst>
              </a:tr>
              <a:tr h="216914">
                <a:tc>
                  <a:txBody>
                    <a:bodyPr/>
                    <a:lstStyle/>
                    <a:p>
                      <a:pPr algn="l" fontAlgn="b"/>
                      <a:r>
                        <a:rPr lang="en-US" sz="1000" b="0" i="0" u="none" strike="noStrike" dirty="0">
                          <a:solidFill>
                            <a:srgbClr val="000000"/>
                          </a:solidFill>
                          <a:effectLst/>
                          <a:latin typeface="Arial" panose="020B0604020202020204" pitchFamily="34" charset="0"/>
                        </a:rPr>
                        <a:t>  42160698  H/H:CLAIMS AGAINST STATE(CAS</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24.46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122,304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500,000 </a:t>
                      </a:r>
                    </a:p>
                  </a:txBody>
                  <a:tcPr marL="6350" marR="6350" marT="6350" marB="0" anchor="b">
                    <a:lnL>
                      <a:noFill/>
                    </a:lnL>
                    <a:lnR>
                      <a:noFill/>
                    </a:lnR>
                    <a:lnT>
                      <a:noFill/>
                    </a:lnT>
                    <a:lnB>
                      <a:noFill/>
                    </a:lnB>
                  </a:tcPr>
                </a:tc>
                <a:tc>
                  <a:txBody>
                    <a:bodyPr/>
                    <a:lstStyle/>
                    <a:p>
                      <a:pPr algn="l" fontAlgn="b"/>
                      <a:r>
                        <a:rPr lang="en-US" sz="1000" b="0" i="0" u="none" strike="noStrike" dirty="0">
                          <a:solidFill>
                            <a:srgbClr val="000000"/>
                          </a:solidFill>
                          <a:effectLst/>
                          <a:latin typeface="Arial" panose="020B0604020202020204" pitchFamily="34" charset="0"/>
                        </a:rPr>
                        <a:t>            377,696 </a:t>
                      </a:r>
                    </a:p>
                  </a:txBody>
                  <a:tcPr marL="6350" marR="6350" marT="6350" marB="0" anchor="b">
                    <a:lnL>
                      <a:noFill/>
                    </a:lnL>
                    <a:lnR>
                      <a:noFill/>
                    </a:lnR>
                    <a:lnT>
                      <a:noFill/>
                    </a:lnT>
                    <a:lnB>
                      <a:noFill/>
                    </a:lnB>
                  </a:tcPr>
                </a:tc>
                <a:extLst>
                  <a:ext uri="{0D108BD9-81ED-4DB2-BD59-A6C34878D82A}">
                    <a16:rowId xmlns:a16="http://schemas.microsoft.com/office/drawing/2014/main" val="1788588802"/>
                  </a:ext>
                </a:extLst>
              </a:tr>
              <a:tr h="225256">
                <a:tc>
                  <a:txBody>
                    <a:bodyPr/>
                    <a:lstStyle/>
                    <a:p>
                      <a:pPr algn="l" fontAlgn="b"/>
                      <a:r>
                        <a:rPr lang="pt-BR" sz="1000" b="0" i="0" u="none" strike="noStrike">
                          <a:solidFill>
                            <a:srgbClr val="000000"/>
                          </a:solidFill>
                          <a:effectLst/>
                          <a:latin typeface="Arial" panose="020B0604020202020204" pitchFamily="34" charset="0"/>
                        </a:rPr>
                        <a:t>  42160712  H/H EMPL S/BEN:LEAVE GRATUIT</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panose="020B0604020202020204" pitchFamily="34" charset="0"/>
                        </a:rPr>
                        <a:t>           -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panose="020B0604020202020204" pitchFamily="34" charset="0"/>
                        </a:rPr>
                        <a:t>       307,225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Arial" panose="020B0604020202020204" pitchFamily="34" charset="0"/>
                      </a:endParaRP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panose="020B0604020202020204" pitchFamily="34" charset="0"/>
                        </a:rPr>
                        <a:t>           (307,225)</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374019"/>
                  </a:ext>
                </a:extLst>
              </a:tr>
              <a:tr h="225256">
                <a:tc>
                  <a:txBody>
                    <a:bodyPr/>
                    <a:lstStyle/>
                    <a:p>
                      <a:pPr algn="l" fontAlgn="b"/>
                      <a:r>
                        <a:rPr lang="en-US" sz="1000" b="1" i="0" u="none" strike="noStrike" dirty="0">
                          <a:solidFill>
                            <a:srgbClr val="000000"/>
                          </a:solidFill>
                          <a:effectLst/>
                          <a:latin typeface="Arial" panose="020B0604020202020204" pitchFamily="34" charset="0"/>
                        </a:rPr>
                        <a:t>** GRAND TOTAL</a:t>
                      </a:r>
                    </a:p>
                  </a:txBody>
                  <a:tcPr marL="6350" marR="6350" marT="635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solidFill>
                            <a:srgbClr val="000000"/>
                          </a:solidFill>
                          <a:effectLst/>
                          <a:latin typeface="Arial" panose="020B0604020202020204" pitchFamily="34" charset="0"/>
                        </a:rPr>
                        <a:t>      91.53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solidFill>
                            <a:srgbClr val="000000"/>
                          </a:solidFill>
                          <a:effectLst/>
                          <a:latin typeface="Arial" panose="020B0604020202020204" pitchFamily="34" charset="0"/>
                        </a:rPr>
                        <a:t> 188,891,553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solidFill>
                            <a:srgbClr val="000000"/>
                          </a:solidFill>
                          <a:effectLst/>
                          <a:latin typeface="Arial" panose="020B0604020202020204" pitchFamily="34" charset="0"/>
                        </a:rPr>
                        <a:t>     206,380,928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solidFill>
                            <a:srgbClr val="000000"/>
                          </a:solidFill>
                          <a:effectLst/>
                          <a:latin typeface="Arial" panose="020B0604020202020204" pitchFamily="34" charset="0"/>
                        </a:rPr>
                        <a:t>       17,489,375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963130"/>
                  </a:ext>
                </a:extLst>
              </a:tr>
            </a:tbl>
          </a:graphicData>
        </a:graphic>
      </p:graphicFrame>
      <p:sp>
        <p:nvSpPr>
          <p:cNvPr id="3" name="TextBox 2">
            <a:extLst>
              <a:ext uri="{FF2B5EF4-FFF2-40B4-BE49-F238E27FC236}">
                <a16:creationId xmlns:a16="http://schemas.microsoft.com/office/drawing/2014/main" id="{10A0509B-480A-88D0-A209-F68CA93BACF8}"/>
              </a:ext>
            </a:extLst>
          </p:cNvPr>
          <p:cNvSpPr txBox="1"/>
          <p:nvPr/>
        </p:nvSpPr>
        <p:spPr>
          <a:xfrm flipH="1">
            <a:off x="8275319" y="6364352"/>
            <a:ext cx="868681" cy="369332"/>
          </a:xfrm>
          <a:prstGeom prst="rect">
            <a:avLst/>
          </a:prstGeom>
          <a:noFill/>
        </p:spPr>
        <p:txBody>
          <a:bodyPr wrap="square" rtlCol="0">
            <a:spAutoFit/>
          </a:bodyPr>
          <a:lstStyle/>
          <a:p>
            <a:r>
              <a:rPr lang="en-US" dirty="0"/>
              <a:t>10</a:t>
            </a:r>
            <a:endParaRPr lang="en-ZA" dirty="0"/>
          </a:p>
        </p:txBody>
      </p:sp>
    </p:spTree>
    <p:extLst>
      <p:ext uri="{BB962C8B-B14F-4D97-AF65-F5344CB8AC3E}">
        <p14:creationId xmlns:p14="http://schemas.microsoft.com/office/powerpoint/2010/main" val="3658341804"/>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60138-0E86-4152-A3AD-0641C089E86E}"/>
              </a:ext>
            </a:extLst>
          </p:cNvPr>
          <p:cNvSpPr>
            <a:spLocks noGrp="1"/>
          </p:cNvSpPr>
          <p:nvPr>
            <p:ph type="title"/>
          </p:nvPr>
        </p:nvSpPr>
        <p:spPr/>
        <p:txBody>
          <a:bodyPr/>
          <a:lstStyle/>
          <a:p>
            <a:pPr algn="ctr"/>
            <a:r>
              <a:rPr lang="en-US" sz="1200" dirty="0"/>
              <a:t>RESPONSE TO QUESTION 5: DETAILED </a:t>
            </a:r>
            <a:r>
              <a:rPr lang="en-US" sz="1200" dirty="0">
                <a:solidFill>
                  <a:prstClr val="white"/>
                </a:solidFill>
                <a:latin typeface="Arial" panose="020B0604020202020204"/>
              </a:rPr>
              <a:t>FLEET MAINTANANCE </a:t>
            </a:r>
            <a:r>
              <a:rPr kumimoji="0" lang="en-US" sz="1200" b="1" i="0" u="none" strike="noStrike" kern="1200" cap="none" spc="0" normalizeH="0" baseline="0" noProof="0" dirty="0">
                <a:ln>
                  <a:noFill/>
                </a:ln>
                <a:solidFill>
                  <a:prstClr val="white"/>
                </a:solidFill>
                <a:effectLst/>
                <a:uLnTx/>
                <a:uFillTx/>
                <a:latin typeface="Arial" panose="020B0604020202020204"/>
                <a:ea typeface="+mj-ea"/>
                <a:cs typeface="+mj-cs"/>
              </a:rPr>
              <a:t> EXPENDITURE REPORT  FOR  2021/22 FINANCIAL YEAR </a:t>
            </a:r>
            <a:endParaRPr lang="en-US" dirty="0"/>
          </a:p>
        </p:txBody>
      </p:sp>
      <p:graphicFrame>
        <p:nvGraphicFramePr>
          <p:cNvPr id="4" name="Content Placeholder 3">
            <a:extLst>
              <a:ext uri="{FF2B5EF4-FFF2-40B4-BE49-F238E27FC236}">
                <a16:creationId xmlns:a16="http://schemas.microsoft.com/office/drawing/2014/main" id="{47D7D541-C4F1-4831-958F-D6AE25744AAB}"/>
              </a:ext>
            </a:extLst>
          </p:cNvPr>
          <p:cNvGraphicFramePr>
            <a:graphicFrameLocks noGrp="1"/>
          </p:cNvGraphicFramePr>
          <p:nvPr>
            <p:ph idx="1"/>
            <p:extLst>
              <p:ext uri="{D42A27DB-BD31-4B8C-83A1-F6EECF244321}">
                <p14:modId xmlns:p14="http://schemas.microsoft.com/office/powerpoint/2010/main" val="1399780096"/>
              </p:ext>
            </p:extLst>
          </p:nvPr>
        </p:nvGraphicFramePr>
        <p:xfrm>
          <a:off x="1000897" y="1638300"/>
          <a:ext cx="8013742" cy="4283860"/>
        </p:xfrm>
        <a:graphic>
          <a:graphicData uri="http://schemas.openxmlformats.org/drawingml/2006/table">
            <a:tbl>
              <a:tblPr/>
              <a:tblGrid>
                <a:gridCol w="3436692">
                  <a:extLst>
                    <a:ext uri="{9D8B030D-6E8A-4147-A177-3AD203B41FA5}">
                      <a16:colId xmlns:a16="http://schemas.microsoft.com/office/drawing/2014/main" val="3904357529"/>
                    </a:ext>
                  </a:extLst>
                </a:gridCol>
                <a:gridCol w="749824">
                  <a:extLst>
                    <a:ext uri="{9D8B030D-6E8A-4147-A177-3AD203B41FA5}">
                      <a16:colId xmlns:a16="http://schemas.microsoft.com/office/drawing/2014/main" val="3424781821"/>
                    </a:ext>
                  </a:extLst>
                </a:gridCol>
                <a:gridCol w="1202842">
                  <a:extLst>
                    <a:ext uri="{9D8B030D-6E8A-4147-A177-3AD203B41FA5}">
                      <a16:colId xmlns:a16="http://schemas.microsoft.com/office/drawing/2014/main" val="2996249746"/>
                    </a:ext>
                  </a:extLst>
                </a:gridCol>
                <a:gridCol w="1280949">
                  <a:extLst>
                    <a:ext uri="{9D8B030D-6E8A-4147-A177-3AD203B41FA5}">
                      <a16:colId xmlns:a16="http://schemas.microsoft.com/office/drawing/2014/main" val="363706371"/>
                    </a:ext>
                  </a:extLst>
                </a:gridCol>
                <a:gridCol w="1343435">
                  <a:extLst>
                    <a:ext uri="{9D8B030D-6E8A-4147-A177-3AD203B41FA5}">
                      <a16:colId xmlns:a16="http://schemas.microsoft.com/office/drawing/2014/main" val="4130999194"/>
                    </a:ext>
                  </a:extLst>
                </a:gridCol>
              </a:tblGrid>
              <a:tr h="368200">
                <a:tc>
                  <a:txBody>
                    <a:bodyPr/>
                    <a:lstStyle/>
                    <a:p>
                      <a:pPr algn="ctr" fontAlgn="ctr"/>
                      <a:r>
                        <a:rPr lang="en-US" sz="1000" b="1" i="0" u="none" strike="noStrike" dirty="0">
                          <a:solidFill>
                            <a:srgbClr val="E7E6E6"/>
                          </a:solidFill>
                          <a:effectLst/>
                          <a:latin typeface="Arial" panose="020B0604020202020204" pitchFamily="34" charset="0"/>
                        </a:rPr>
                        <a:t>Commitment Item</a:t>
                      </a:r>
                    </a:p>
                  </a:txBody>
                  <a:tcPr marL="6350" marR="6350" marT="6350" marB="0" anchor="ctr">
                    <a:lnL>
                      <a:noFill/>
                    </a:lnL>
                    <a:lnR>
                      <a:noFill/>
                    </a:lnR>
                    <a:lnT>
                      <a:noFill/>
                    </a:lnT>
                    <a:lnB>
                      <a:noFill/>
                    </a:lnB>
                    <a:solidFill>
                      <a:srgbClr val="000000"/>
                    </a:solidFill>
                  </a:tcPr>
                </a:tc>
                <a:tc>
                  <a:txBody>
                    <a:bodyPr/>
                    <a:lstStyle/>
                    <a:p>
                      <a:pPr algn="ctr" fontAlgn="ctr"/>
                      <a:r>
                        <a:rPr lang="en-US" sz="1000" b="1" i="0" u="none" strike="noStrike" dirty="0">
                          <a:solidFill>
                            <a:srgbClr val="E7E6E6"/>
                          </a:solidFill>
                          <a:effectLst/>
                          <a:latin typeface="Arial" panose="020B0604020202020204" pitchFamily="34" charset="0"/>
                        </a:rPr>
                        <a:t>% Spent</a:t>
                      </a:r>
                    </a:p>
                  </a:txBody>
                  <a:tcPr marL="6350" marR="6350" marT="6350" marB="0" anchor="ctr">
                    <a:lnL>
                      <a:noFill/>
                    </a:lnL>
                    <a:lnR>
                      <a:noFill/>
                    </a:lnR>
                    <a:lnT>
                      <a:noFill/>
                    </a:lnT>
                    <a:lnB>
                      <a:noFill/>
                    </a:lnB>
                    <a:solidFill>
                      <a:srgbClr val="000000"/>
                    </a:solidFill>
                  </a:tcPr>
                </a:tc>
                <a:tc>
                  <a:txBody>
                    <a:bodyPr/>
                    <a:lstStyle/>
                    <a:p>
                      <a:pPr algn="ctr" fontAlgn="ctr"/>
                      <a:r>
                        <a:rPr lang="en-US" sz="1000" b="1" i="0" u="none" strike="noStrike" dirty="0">
                          <a:solidFill>
                            <a:srgbClr val="E7E6E6"/>
                          </a:solidFill>
                          <a:effectLst/>
                          <a:latin typeface="Arial" panose="020B0604020202020204" pitchFamily="34" charset="0"/>
                        </a:rPr>
                        <a:t>      Actual</a:t>
                      </a:r>
                    </a:p>
                  </a:txBody>
                  <a:tcPr marL="6350" marR="6350" marT="6350" marB="0" anchor="ctr">
                    <a:lnL>
                      <a:noFill/>
                    </a:lnL>
                    <a:lnR>
                      <a:noFill/>
                    </a:lnR>
                    <a:lnT>
                      <a:noFill/>
                    </a:lnT>
                    <a:lnB>
                      <a:noFill/>
                    </a:lnB>
                    <a:solidFill>
                      <a:srgbClr val="000000"/>
                    </a:solidFill>
                  </a:tcPr>
                </a:tc>
                <a:tc>
                  <a:txBody>
                    <a:bodyPr/>
                    <a:lstStyle/>
                    <a:p>
                      <a:pPr algn="ctr" fontAlgn="ctr"/>
                      <a:r>
                        <a:rPr lang="en-US" sz="1000" b="1" i="0" u="none" strike="noStrike" dirty="0">
                          <a:solidFill>
                            <a:srgbClr val="E7E6E6"/>
                          </a:solidFill>
                          <a:effectLst/>
                          <a:latin typeface="Arial" panose="020B0604020202020204" pitchFamily="34" charset="0"/>
                        </a:rPr>
                        <a:t>  Current Budget</a:t>
                      </a:r>
                    </a:p>
                  </a:txBody>
                  <a:tcPr marL="6350" marR="6350" marT="6350" marB="0" anchor="ctr">
                    <a:lnL>
                      <a:noFill/>
                    </a:lnL>
                    <a:lnR>
                      <a:noFill/>
                    </a:lnR>
                    <a:lnT>
                      <a:noFill/>
                    </a:lnT>
                    <a:lnB>
                      <a:noFill/>
                    </a:lnB>
                    <a:solidFill>
                      <a:srgbClr val="000000"/>
                    </a:solidFill>
                  </a:tcPr>
                </a:tc>
                <a:tc>
                  <a:txBody>
                    <a:bodyPr/>
                    <a:lstStyle/>
                    <a:p>
                      <a:pPr algn="ctr" fontAlgn="ctr"/>
                      <a:r>
                        <a:rPr lang="en-US" sz="1000" b="1" i="0" u="none" strike="noStrike" dirty="0">
                          <a:solidFill>
                            <a:srgbClr val="E7E6E6"/>
                          </a:solidFill>
                          <a:effectLst/>
                          <a:latin typeface="Arial" panose="020B0604020202020204" pitchFamily="34" charset="0"/>
                        </a:rPr>
                        <a:t> Available Budget</a:t>
                      </a:r>
                    </a:p>
                  </a:txBody>
                  <a:tcPr marL="6350" marR="6350" marT="6350" marB="0" anchor="ctr">
                    <a:lnL>
                      <a:noFill/>
                    </a:lnL>
                    <a:lnR>
                      <a:noFill/>
                    </a:lnR>
                    <a:lnT>
                      <a:noFill/>
                    </a:lnT>
                    <a:lnB>
                      <a:noFill/>
                    </a:lnB>
                    <a:solidFill>
                      <a:srgbClr val="000000"/>
                    </a:solidFill>
                  </a:tcPr>
                </a:tc>
                <a:extLst>
                  <a:ext uri="{0D108BD9-81ED-4DB2-BD59-A6C34878D82A}">
                    <a16:rowId xmlns:a16="http://schemas.microsoft.com/office/drawing/2014/main" val="61084332"/>
                  </a:ext>
                </a:extLst>
              </a:tr>
              <a:tr h="205342">
                <a:tc>
                  <a:txBody>
                    <a:bodyPr/>
                    <a:lstStyle/>
                    <a:p>
                      <a:pPr algn="l" fontAlgn="b"/>
                      <a:r>
                        <a:rPr lang="en-US" sz="1100" b="1" i="0" u="none" strike="noStrike" dirty="0">
                          <a:solidFill>
                            <a:srgbClr val="000000"/>
                          </a:solidFill>
                          <a:effectLst/>
                          <a:latin typeface="Calibri" panose="020F0502020204030204" pitchFamily="34" charset="0"/>
                        </a:rPr>
                        <a:t>*  COMP OF EMPLOYEES</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77.73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8,881,162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11,425,005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2,543,843 </a:t>
                      </a:r>
                    </a:p>
                  </a:txBody>
                  <a:tcPr marL="6350" marR="6350" marT="6350" marB="0" anchor="b">
                    <a:lnL>
                      <a:noFill/>
                    </a:lnL>
                    <a:lnR>
                      <a:noFill/>
                    </a:lnR>
                    <a:lnT>
                      <a:noFill/>
                    </a:lnT>
                    <a:lnB>
                      <a:noFill/>
                    </a:lnB>
                  </a:tcPr>
                </a:tc>
                <a:extLst>
                  <a:ext uri="{0D108BD9-81ED-4DB2-BD59-A6C34878D82A}">
                    <a16:rowId xmlns:a16="http://schemas.microsoft.com/office/drawing/2014/main" val="2265893139"/>
                  </a:ext>
                </a:extLst>
              </a:tr>
              <a:tr h="205342">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extLst>
                  <a:ext uri="{0D108BD9-81ED-4DB2-BD59-A6C34878D82A}">
                    <a16:rowId xmlns:a16="http://schemas.microsoft.com/office/drawing/2014/main" val="1757951409"/>
                  </a:ext>
                </a:extLst>
              </a:tr>
              <a:tr h="205342">
                <a:tc>
                  <a:txBody>
                    <a:bodyPr/>
                    <a:lstStyle/>
                    <a:p>
                      <a:pPr algn="l" fontAlgn="b"/>
                      <a:r>
                        <a:rPr lang="en-US" sz="1100" b="1" i="0" u="none" strike="noStrike" dirty="0">
                          <a:solidFill>
                            <a:srgbClr val="000000"/>
                          </a:solidFill>
                          <a:effectLst/>
                          <a:latin typeface="Calibri" panose="020F0502020204030204" pitchFamily="34" charset="0"/>
                        </a:rPr>
                        <a:t>*  USE OF GOODS &amp; SERVS</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84.24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113,031,077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134,173,106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21,142,029 </a:t>
                      </a:r>
                    </a:p>
                  </a:txBody>
                  <a:tcPr marL="6350" marR="6350" marT="6350" marB="0" anchor="b">
                    <a:lnL>
                      <a:noFill/>
                    </a:lnL>
                    <a:lnR>
                      <a:noFill/>
                    </a:lnR>
                    <a:lnT>
                      <a:noFill/>
                    </a:lnT>
                    <a:lnB>
                      <a:noFill/>
                    </a:lnB>
                  </a:tcPr>
                </a:tc>
                <a:extLst>
                  <a:ext uri="{0D108BD9-81ED-4DB2-BD59-A6C34878D82A}">
                    <a16:rowId xmlns:a16="http://schemas.microsoft.com/office/drawing/2014/main" val="732287181"/>
                  </a:ext>
                </a:extLst>
              </a:tr>
              <a:tr h="205342">
                <a:tc>
                  <a:txBody>
                    <a:bodyPr/>
                    <a:lstStyle/>
                    <a:p>
                      <a:pPr algn="l" fontAlgn="b"/>
                      <a:r>
                        <a:rPr lang="en-US" sz="1100" b="0" i="0" u="none" strike="noStrike" dirty="0">
                          <a:solidFill>
                            <a:srgbClr val="000000"/>
                          </a:solidFill>
                          <a:effectLst/>
                          <a:latin typeface="Calibri" panose="020F0502020204030204" pitchFamily="34" charset="0"/>
                        </a:rPr>
                        <a:t>  41101080  CATERING:DEPARTML ACTIVITIES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13,924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13,924 </a:t>
                      </a:r>
                    </a:p>
                  </a:txBody>
                  <a:tcPr marL="6350" marR="6350" marT="6350" marB="0" anchor="b">
                    <a:lnL>
                      <a:noFill/>
                    </a:lnL>
                    <a:lnR>
                      <a:noFill/>
                    </a:lnR>
                    <a:lnT>
                      <a:noFill/>
                    </a:lnT>
                    <a:lnB>
                      <a:noFill/>
                    </a:lnB>
                  </a:tcPr>
                </a:tc>
                <a:extLst>
                  <a:ext uri="{0D108BD9-81ED-4DB2-BD59-A6C34878D82A}">
                    <a16:rowId xmlns:a16="http://schemas.microsoft.com/office/drawing/2014/main" val="1943979306"/>
                  </a:ext>
                </a:extLst>
              </a:tr>
              <a:tr h="205342">
                <a:tc>
                  <a:txBody>
                    <a:bodyPr/>
                    <a:lstStyle/>
                    <a:p>
                      <a:pPr algn="l" fontAlgn="b"/>
                      <a:r>
                        <a:rPr lang="en-US" sz="1100" b="0" i="0" u="none" strike="noStrike" dirty="0">
                          <a:solidFill>
                            <a:srgbClr val="000000"/>
                          </a:solidFill>
                          <a:effectLst/>
                          <a:latin typeface="Calibri" panose="020F0502020204030204" pitchFamily="34" charset="0"/>
                        </a:rPr>
                        <a:t>  41102136  O/P: COMPETENCY CERT/ LICENS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6.42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228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3,552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3,324 </a:t>
                      </a:r>
                    </a:p>
                  </a:txBody>
                  <a:tcPr marL="6350" marR="6350" marT="6350" marB="0" anchor="b">
                    <a:lnL>
                      <a:noFill/>
                    </a:lnL>
                    <a:lnR>
                      <a:noFill/>
                    </a:lnR>
                    <a:lnT>
                      <a:noFill/>
                    </a:lnT>
                    <a:lnB>
                      <a:noFill/>
                    </a:lnB>
                  </a:tcPr>
                </a:tc>
                <a:extLst>
                  <a:ext uri="{0D108BD9-81ED-4DB2-BD59-A6C34878D82A}">
                    <a16:rowId xmlns:a16="http://schemas.microsoft.com/office/drawing/2014/main" val="1653286065"/>
                  </a:ext>
                </a:extLst>
              </a:tr>
              <a:tr h="205342">
                <a:tc>
                  <a:txBody>
                    <a:bodyPr/>
                    <a:lstStyle/>
                    <a:p>
                      <a:pPr algn="l" fontAlgn="b"/>
                      <a:r>
                        <a:rPr lang="en-US" sz="1100" b="0" i="0" u="none" strike="noStrike" dirty="0">
                          <a:solidFill>
                            <a:srgbClr val="000000"/>
                          </a:solidFill>
                          <a:effectLst/>
                          <a:latin typeface="Calibri" panose="020F0502020204030204" pitchFamily="34" charset="0"/>
                        </a:rPr>
                        <a:t>  41102407  INV MAT&amp;SUP:SPARES &amp; ACCESS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305 </a:t>
                      </a: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(305)</a:t>
                      </a:r>
                    </a:p>
                  </a:txBody>
                  <a:tcPr marL="6350" marR="6350" marT="6350" marB="0" anchor="b">
                    <a:lnL>
                      <a:noFill/>
                    </a:lnL>
                    <a:lnR>
                      <a:noFill/>
                    </a:lnR>
                    <a:lnT>
                      <a:noFill/>
                    </a:lnT>
                    <a:lnB>
                      <a:noFill/>
                    </a:lnB>
                  </a:tcPr>
                </a:tc>
                <a:extLst>
                  <a:ext uri="{0D108BD9-81ED-4DB2-BD59-A6C34878D82A}">
                    <a16:rowId xmlns:a16="http://schemas.microsoft.com/office/drawing/2014/main" val="583945133"/>
                  </a:ext>
                </a:extLst>
              </a:tr>
              <a:tr h="205342">
                <a:tc>
                  <a:txBody>
                    <a:bodyPr/>
                    <a:lstStyle/>
                    <a:p>
                      <a:pPr algn="l" fontAlgn="b"/>
                      <a:r>
                        <a:rPr lang="en-US" sz="1100" b="0" i="0" u="none" strike="noStrike" dirty="0">
                          <a:solidFill>
                            <a:srgbClr val="000000"/>
                          </a:solidFill>
                          <a:effectLst/>
                          <a:latin typeface="Calibri" panose="020F0502020204030204" pitchFamily="34" charset="0"/>
                        </a:rPr>
                        <a:t>  41102452  INV CLOTH:UNIF&amp;PROT CLTHI</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80.36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282,752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351,878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69,126 </a:t>
                      </a:r>
                    </a:p>
                  </a:txBody>
                  <a:tcPr marL="6350" marR="6350" marT="6350" marB="0" anchor="b">
                    <a:lnL>
                      <a:noFill/>
                    </a:lnL>
                    <a:lnR>
                      <a:noFill/>
                    </a:lnR>
                    <a:lnT>
                      <a:noFill/>
                    </a:lnT>
                    <a:lnB>
                      <a:noFill/>
                    </a:lnB>
                  </a:tcPr>
                </a:tc>
                <a:extLst>
                  <a:ext uri="{0D108BD9-81ED-4DB2-BD59-A6C34878D82A}">
                    <a16:rowId xmlns:a16="http://schemas.microsoft.com/office/drawing/2014/main" val="4156647388"/>
                  </a:ext>
                </a:extLst>
              </a:tr>
              <a:tr h="205342">
                <a:tc>
                  <a:txBody>
                    <a:bodyPr/>
                    <a:lstStyle/>
                    <a:p>
                      <a:pPr algn="l" fontAlgn="b"/>
                      <a:r>
                        <a:rPr lang="en-US" sz="1100" b="0" i="0" u="none" strike="noStrike" dirty="0">
                          <a:solidFill>
                            <a:srgbClr val="000000"/>
                          </a:solidFill>
                          <a:effectLst/>
                          <a:latin typeface="Calibri" panose="020F0502020204030204" pitchFamily="34" charset="0"/>
                        </a:rPr>
                        <a:t>  41103377  T&amp;S DOM:ACCOMMODATION</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40.64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20,320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50,000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29,680 </a:t>
                      </a:r>
                    </a:p>
                  </a:txBody>
                  <a:tcPr marL="6350" marR="6350" marT="6350" marB="0" anchor="b">
                    <a:lnL>
                      <a:noFill/>
                    </a:lnL>
                    <a:lnR>
                      <a:noFill/>
                    </a:lnR>
                    <a:lnT>
                      <a:noFill/>
                    </a:lnT>
                    <a:lnB>
                      <a:noFill/>
                    </a:lnB>
                  </a:tcPr>
                </a:tc>
                <a:extLst>
                  <a:ext uri="{0D108BD9-81ED-4DB2-BD59-A6C34878D82A}">
                    <a16:rowId xmlns:a16="http://schemas.microsoft.com/office/drawing/2014/main" val="4152410590"/>
                  </a:ext>
                </a:extLst>
              </a:tr>
              <a:tr h="205342">
                <a:tc>
                  <a:txBody>
                    <a:bodyPr/>
                    <a:lstStyle/>
                    <a:p>
                      <a:pPr algn="l" fontAlgn="b"/>
                      <a:r>
                        <a:rPr lang="en-US" sz="1100" b="0" i="0" u="none" strike="noStrike" dirty="0">
                          <a:solidFill>
                            <a:srgbClr val="000000"/>
                          </a:solidFill>
                          <a:effectLst/>
                          <a:latin typeface="Calibri" panose="020F0502020204030204" pitchFamily="34" charset="0"/>
                        </a:rPr>
                        <a:t>  41103478  F/SER:VEHICLE REPAIRS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98.46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97,252,647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98,769,369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1,516,722 </a:t>
                      </a:r>
                    </a:p>
                  </a:txBody>
                  <a:tcPr marL="6350" marR="6350" marT="6350" marB="0" anchor="b">
                    <a:lnL>
                      <a:noFill/>
                    </a:lnL>
                    <a:lnR>
                      <a:noFill/>
                    </a:lnR>
                    <a:lnT>
                      <a:noFill/>
                    </a:lnT>
                    <a:lnB>
                      <a:noFill/>
                    </a:lnB>
                  </a:tcPr>
                </a:tc>
                <a:extLst>
                  <a:ext uri="{0D108BD9-81ED-4DB2-BD59-A6C34878D82A}">
                    <a16:rowId xmlns:a16="http://schemas.microsoft.com/office/drawing/2014/main" val="1209781595"/>
                  </a:ext>
                </a:extLst>
              </a:tr>
              <a:tr h="205342">
                <a:tc>
                  <a:txBody>
                    <a:bodyPr/>
                    <a:lstStyle/>
                    <a:p>
                      <a:pPr algn="l" fontAlgn="b"/>
                      <a:r>
                        <a:rPr lang="da-DK" sz="1100" b="0" i="0" u="none" strike="noStrike">
                          <a:solidFill>
                            <a:srgbClr val="000000"/>
                          </a:solidFill>
                          <a:effectLst/>
                          <a:latin typeface="Calibri" panose="020F0502020204030204" pitchFamily="34" charset="0"/>
                        </a:rPr>
                        <a:t>  41103480  F/SER:TYRES&amp;TUBES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86.48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12,203,238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14,111,321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1,908,083 </a:t>
                      </a:r>
                    </a:p>
                  </a:txBody>
                  <a:tcPr marL="6350" marR="6350" marT="6350" marB="0" anchor="b">
                    <a:lnL>
                      <a:noFill/>
                    </a:lnL>
                    <a:lnR>
                      <a:noFill/>
                    </a:lnR>
                    <a:lnT>
                      <a:noFill/>
                    </a:lnT>
                    <a:lnB>
                      <a:noFill/>
                    </a:lnB>
                  </a:tcPr>
                </a:tc>
                <a:extLst>
                  <a:ext uri="{0D108BD9-81ED-4DB2-BD59-A6C34878D82A}">
                    <a16:rowId xmlns:a16="http://schemas.microsoft.com/office/drawing/2014/main" val="882577307"/>
                  </a:ext>
                </a:extLst>
              </a:tr>
              <a:tr h="205342">
                <a:tc>
                  <a:txBody>
                    <a:bodyPr/>
                    <a:lstStyle/>
                    <a:p>
                      <a:pPr algn="l" fontAlgn="b"/>
                      <a:r>
                        <a:rPr lang="en-US" sz="1100" b="0" i="0" u="none" strike="noStrike" dirty="0">
                          <a:solidFill>
                            <a:srgbClr val="000000"/>
                          </a:solidFill>
                          <a:effectLst/>
                          <a:latin typeface="Calibri" panose="020F0502020204030204" pitchFamily="34" charset="0"/>
                        </a:rPr>
                        <a:t>  41103482  F/SER:TRANSACTION COSTS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19.10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1,363,182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7,137,695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5,774,513 </a:t>
                      </a:r>
                    </a:p>
                  </a:txBody>
                  <a:tcPr marL="6350" marR="6350" marT="6350" marB="0" anchor="b">
                    <a:lnL>
                      <a:noFill/>
                    </a:lnL>
                    <a:lnR>
                      <a:noFill/>
                    </a:lnR>
                    <a:lnT>
                      <a:noFill/>
                    </a:lnT>
                    <a:lnB>
                      <a:noFill/>
                    </a:lnB>
                  </a:tcPr>
                </a:tc>
                <a:extLst>
                  <a:ext uri="{0D108BD9-81ED-4DB2-BD59-A6C34878D82A}">
                    <a16:rowId xmlns:a16="http://schemas.microsoft.com/office/drawing/2014/main" val="310070337"/>
                  </a:ext>
                </a:extLst>
              </a:tr>
              <a:tr h="205342">
                <a:tc>
                  <a:txBody>
                    <a:bodyPr/>
                    <a:lstStyle/>
                    <a:p>
                      <a:pPr algn="l" fontAlgn="b"/>
                      <a:r>
                        <a:rPr lang="en-US" sz="1100" b="0" i="0" u="none" strike="noStrike" dirty="0">
                          <a:solidFill>
                            <a:srgbClr val="000000"/>
                          </a:solidFill>
                          <a:effectLst/>
                          <a:latin typeface="Calibri" panose="020F0502020204030204" pitchFamily="34" charset="0"/>
                        </a:rPr>
                        <a:t>  41103484  F/SER:TOWING COSTS</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8.95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237,904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2,658,547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2,420,643 </a:t>
                      </a:r>
                    </a:p>
                  </a:txBody>
                  <a:tcPr marL="6350" marR="6350" marT="6350" marB="0" anchor="b">
                    <a:lnL>
                      <a:noFill/>
                    </a:lnL>
                    <a:lnR>
                      <a:noFill/>
                    </a:lnR>
                    <a:lnT>
                      <a:noFill/>
                    </a:lnT>
                    <a:lnB>
                      <a:noFill/>
                    </a:lnB>
                  </a:tcPr>
                </a:tc>
                <a:extLst>
                  <a:ext uri="{0D108BD9-81ED-4DB2-BD59-A6C34878D82A}">
                    <a16:rowId xmlns:a16="http://schemas.microsoft.com/office/drawing/2014/main" val="2669055965"/>
                  </a:ext>
                </a:extLst>
              </a:tr>
              <a:tr h="205342">
                <a:tc>
                  <a:txBody>
                    <a:bodyPr/>
                    <a:lstStyle/>
                    <a:p>
                      <a:pPr algn="l" fontAlgn="b"/>
                      <a:r>
                        <a:rPr lang="en-US" sz="1100" b="0" i="0" u="none" strike="noStrike" dirty="0">
                          <a:solidFill>
                            <a:srgbClr val="000000"/>
                          </a:solidFill>
                          <a:effectLst/>
                          <a:latin typeface="Calibri" panose="020F0502020204030204" pitchFamily="34" charset="0"/>
                        </a:rPr>
                        <a:t>  41103486  F/SER:SPARES&amp;ACCESSORIE</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13.06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1,440,010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11,023,446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9,583,436 </a:t>
                      </a:r>
                    </a:p>
                  </a:txBody>
                  <a:tcPr marL="6350" marR="6350" marT="6350" marB="0" anchor="b">
                    <a:lnL>
                      <a:noFill/>
                    </a:lnL>
                    <a:lnR>
                      <a:noFill/>
                    </a:lnR>
                    <a:lnT>
                      <a:noFill/>
                    </a:lnT>
                    <a:lnB>
                      <a:noFill/>
                    </a:lnB>
                  </a:tcPr>
                </a:tc>
                <a:extLst>
                  <a:ext uri="{0D108BD9-81ED-4DB2-BD59-A6C34878D82A}">
                    <a16:rowId xmlns:a16="http://schemas.microsoft.com/office/drawing/2014/main" val="2483120463"/>
                  </a:ext>
                </a:extLst>
              </a:tr>
              <a:tr h="205342">
                <a:tc>
                  <a:txBody>
                    <a:bodyPr/>
                    <a:lstStyle/>
                    <a:p>
                      <a:pPr algn="l" fontAlgn="b"/>
                      <a:r>
                        <a:rPr lang="fr-FR" sz="1100" b="0" i="0" u="none" strike="noStrike" dirty="0">
                          <a:solidFill>
                            <a:srgbClr val="000000"/>
                          </a:solidFill>
                          <a:effectLst/>
                          <a:latin typeface="Calibri" panose="020F0502020204030204" pitchFamily="34" charset="0"/>
                        </a:rPr>
                        <a:t>  41103989  T&amp;S DOM:AIR TRANSPORT</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50,000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50,000 </a:t>
                      </a:r>
                    </a:p>
                  </a:txBody>
                  <a:tcPr marL="6350" marR="6350" marT="6350" marB="0" anchor="b">
                    <a:lnL>
                      <a:noFill/>
                    </a:lnL>
                    <a:lnR>
                      <a:noFill/>
                    </a:lnR>
                    <a:lnT>
                      <a:noFill/>
                    </a:lnT>
                    <a:lnB>
                      <a:noFill/>
                    </a:lnB>
                  </a:tcPr>
                </a:tc>
                <a:extLst>
                  <a:ext uri="{0D108BD9-81ED-4DB2-BD59-A6C34878D82A}">
                    <a16:rowId xmlns:a16="http://schemas.microsoft.com/office/drawing/2014/main" val="2898950856"/>
                  </a:ext>
                </a:extLst>
              </a:tr>
              <a:tr h="205342">
                <a:tc>
                  <a:txBody>
                    <a:bodyPr/>
                    <a:lstStyle/>
                    <a:p>
                      <a:pPr algn="l" fontAlgn="b"/>
                      <a:r>
                        <a:rPr lang="sv-SE" sz="1100" b="0" i="0" u="none" strike="noStrike">
                          <a:solidFill>
                            <a:srgbClr val="000000"/>
                          </a:solidFill>
                          <a:effectLst/>
                          <a:latin typeface="Calibri" panose="020F0502020204030204" pitchFamily="34" charset="0"/>
                        </a:rPr>
                        <a:t>  41103997  T&amp;S DOM:CAR RENT</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3,374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3,374 </a:t>
                      </a:r>
                    </a:p>
                  </a:txBody>
                  <a:tcPr marL="6350" marR="6350" marT="6350" marB="0" anchor="b">
                    <a:lnL>
                      <a:noFill/>
                    </a:lnL>
                    <a:lnR>
                      <a:noFill/>
                    </a:lnR>
                    <a:lnT>
                      <a:noFill/>
                    </a:lnT>
                    <a:lnB>
                      <a:noFill/>
                    </a:lnB>
                  </a:tcPr>
                </a:tc>
                <a:extLst>
                  <a:ext uri="{0D108BD9-81ED-4DB2-BD59-A6C34878D82A}">
                    <a16:rowId xmlns:a16="http://schemas.microsoft.com/office/drawing/2014/main" val="2700488303"/>
                  </a:ext>
                </a:extLst>
              </a:tr>
              <a:tr h="205342">
                <a:tc>
                  <a:txBody>
                    <a:bodyPr/>
                    <a:lstStyle/>
                    <a:p>
                      <a:pPr algn="l" fontAlgn="b"/>
                      <a:r>
                        <a:rPr lang="pt-BR" sz="1100" b="0" i="0" u="none" strike="noStrike">
                          <a:solidFill>
                            <a:srgbClr val="000000"/>
                          </a:solidFill>
                          <a:effectLst/>
                          <a:latin typeface="Calibri" panose="020F0502020204030204" pitchFamily="34" charset="0"/>
                        </a:rPr>
                        <a:t>  42160712  H/H EMPL S/BEN:LEAVE GRATUIT</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230,491 </a:t>
                      </a: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(230,491)</a:t>
                      </a:r>
                    </a:p>
                  </a:txBody>
                  <a:tcPr marL="6350" marR="6350" marT="6350" marB="0" anchor="b">
                    <a:lnL>
                      <a:noFill/>
                    </a:lnL>
                    <a:lnR>
                      <a:noFill/>
                    </a:lnR>
                    <a:lnT>
                      <a:noFill/>
                    </a:lnT>
                    <a:lnB>
                      <a:noFill/>
                    </a:lnB>
                  </a:tcPr>
                </a:tc>
                <a:extLst>
                  <a:ext uri="{0D108BD9-81ED-4DB2-BD59-A6C34878D82A}">
                    <a16:rowId xmlns:a16="http://schemas.microsoft.com/office/drawing/2014/main" val="1960562016"/>
                  </a:ext>
                </a:extLst>
              </a:tr>
              <a:tr h="205342">
                <a:tc>
                  <a:txBody>
                    <a:bodyPr/>
                    <a:lstStyle/>
                    <a:p>
                      <a:pPr algn="l" fontAlgn="b"/>
                      <a:r>
                        <a:rPr lang="en-US" sz="1100" b="1" i="0" u="none" strike="noStrike" dirty="0">
                          <a:solidFill>
                            <a:srgbClr val="000000"/>
                          </a:solidFill>
                          <a:effectLst/>
                          <a:latin typeface="Calibri" panose="020F0502020204030204" pitchFamily="34" charset="0"/>
                        </a:rPr>
                        <a:t>*  CAPITAL ASSETS</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endParaRPr lang="en-US" sz="11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extLst>
                  <a:ext uri="{0D108BD9-81ED-4DB2-BD59-A6C34878D82A}">
                    <a16:rowId xmlns:a16="http://schemas.microsoft.com/office/drawing/2014/main" val="161530877"/>
                  </a:ext>
                </a:extLst>
              </a:tr>
              <a:tr h="212423">
                <a:tc>
                  <a:txBody>
                    <a:bodyPr/>
                    <a:lstStyle/>
                    <a:p>
                      <a:pPr algn="l" fontAlgn="b"/>
                      <a:r>
                        <a:rPr lang="en-US" sz="1100" b="0" i="0" u="none" strike="noStrike" dirty="0">
                          <a:solidFill>
                            <a:srgbClr val="000000"/>
                          </a:solidFill>
                          <a:effectLst/>
                          <a:latin typeface="Calibri" panose="020F0502020204030204" pitchFamily="34" charset="0"/>
                        </a:rPr>
                        <a:t>  43111462  WORKSHOP EQUIPMENT &amp; TOOLS</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6603140"/>
                  </a:ext>
                </a:extLst>
              </a:tr>
              <a:tr h="212423">
                <a:tc>
                  <a:txBody>
                    <a:bodyPr/>
                    <a:lstStyle/>
                    <a:p>
                      <a:pPr algn="l" fontAlgn="b"/>
                      <a:r>
                        <a:rPr lang="en-US" sz="1100" b="1" i="0" u="none" strike="noStrike" dirty="0">
                          <a:solidFill>
                            <a:srgbClr val="000000"/>
                          </a:solidFill>
                          <a:effectLst/>
                          <a:latin typeface="Calibri" panose="020F0502020204030204" pitchFamily="34" charset="0"/>
                        </a:rPr>
                        <a:t>** GRAND TOTAL</a:t>
                      </a:r>
                    </a:p>
                  </a:txBody>
                  <a:tcPr marL="6350" marR="6350" marT="635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83.73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121,912,239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145,598,111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23,685,872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396026"/>
                  </a:ext>
                </a:extLst>
              </a:tr>
            </a:tbl>
          </a:graphicData>
        </a:graphic>
      </p:graphicFrame>
      <p:sp>
        <p:nvSpPr>
          <p:cNvPr id="3" name="TextBox 2">
            <a:extLst>
              <a:ext uri="{FF2B5EF4-FFF2-40B4-BE49-F238E27FC236}">
                <a16:creationId xmlns:a16="http://schemas.microsoft.com/office/drawing/2014/main" id="{BC3F56A1-7BB6-A0EA-B89F-040D97A397AC}"/>
              </a:ext>
            </a:extLst>
          </p:cNvPr>
          <p:cNvSpPr txBox="1"/>
          <p:nvPr/>
        </p:nvSpPr>
        <p:spPr>
          <a:xfrm flipH="1">
            <a:off x="8275319" y="6364352"/>
            <a:ext cx="868681" cy="369332"/>
          </a:xfrm>
          <a:prstGeom prst="rect">
            <a:avLst/>
          </a:prstGeom>
          <a:noFill/>
        </p:spPr>
        <p:txBody>
          <a:bodyPr wrap="square" rtlCol="0">
            <a:spAutoFit/>
          </a:bodyPr>
          <a:lstStyle/>
          <a:p>
            <a:r>
              <a:rPr lang="en-US" dirty="0"/>
              <a:t>11</a:t>
            </a:r>
            <a:endParaRPr lang="en-ZA" dirty="0"/>
          </a:p>
        </p:txBody>
      </p:sp>
    </p:spTree>
    <p:extLst>
      <p:ext uri="{BB962C8B-B14F-4D97-AF65-F5344CB8AC3E}">
        <p14:creationId xmlns:p14="http://schemas.microsoft.com/office/powerpoint/2010/main" val="298533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C1458-1B07-4C81-A469-3DF1C94466FC}"/>
              </a:ext>
            </a:extLst>
          </p:cNvPr>
          <p:cNvSpPr>
            <a:spLocks noGrp="1"/>
          </p:cNvSpPr>
          <p:nvPr>
            <p:ph type="title"/>
          </p:nvPr>
        </p:nvSpPr>
        <p:spPr>
          <a:xfrm>
            <a:off x="1000897" y="885826"/>
            <a:ext cx="7514453" cy="683484"/>
          </a:xfrm>
        </p:spPr>
        <p:txBody>
          <a:bodyPr/>
          <a:lstStyle/>
          <a:p>
            <a:pPr algn="ctr"/>
            <a:r>
              <a:rPr lang="en-US" sz="1200" dirty="0"/>
              <a:t>RESPONSE TO QUESTION 5: DETAILED </a:t>
            </a:r>
            <a:r>
              <a:rPr lang="en-US" sz="1200" dirty="0">
                <a:solidFill>
                  <a:prstClr val="white"/>
                </a:solidFill>
                <a:latin typeface="Arial" panose="020B0604020202020204"/>
              </a:rPr>
              <a:t>CORPORATE </a:t>
            </a:r>
            <a:r>
              <a:rPr kumimoji="0" lang="en-US" sz="1200" b="1" i="0" u="none" strike="noStrike" kern="1200" cap="none" spc="0" normalizeH="0" baseline="0" noProof="0" dirty="0">
                <a:ln>
                  <a:noFill/>
                </a:ln>
                <a:solidFill>
                  <a:prstClr val="white"/>
                </a:solidFill>
                <a:effectLst/>
                <a:uLnTx/>
                <a:uFillTx/>
                <a:latin typeface="Arial" panose="020B0604020202020204"/>
                <a:ea typeface="+mj-ea"/>
                <a:cs typeface="+mj-cs"/>
              </a:rPr>
              <a:t> SERVICES EXPENDITURE REPORT FOR  2021/22  FINANCIAL  YEAR </a:t>
            </a:r>
            <a:endParaRPr lang="en-US" dirty="0"/>
          </a:p>
        </p:txBody>
      </p:sp>
      <p:graphicFrame>
        <p:nvGraphicFramePr>
          <p:cNvPr id="5" name="Content Placeholder 4">
            <a:extLst>
              <a:ext uri="{FF2B5EF4-FFF2-40B4-BE49-F238E27FC236}">
                <a16:creationId xmlns:a16="http://schemas.microsoft.com/office/drawing/2014/main" id="{91C16370-8717-4634-8B3B-B83DA2200C23}"/>
              </a:ext>
            </a:extLst>
          </p:cNvPr>
          <p:cNvGraphicFramePr>
            <a:graphicFrameLocks noGrp="1"/>
          </p:cNvGraphicFramePr>
          <p:nvPr>
            <p:ph idx="1"/>
            <p:extLst>
              <p:ext uri="{D42A27DB-BD31-4B8C-83A1-F6EECF244321}">
                <p14:modId xmlns:p14="http://schemas.microsoft.com/office/powerpoint/2010/main" val="3702753052"/>
              </p:ext>
            </p:extLst>
          </p:nvPr>
        </p:nvGraphicFramePr>
        <p:xfrm>
          <a:off x="1000897" y="1569309"/>
          <a:ext cx="7904979" cy="5348952"/>
        </p:xfrm>
        <a:graphic>
          <a:graphicData uri="http://schemas.openxmlformats.org/drawingml/2006/table">
            <a:tbl>
              <a:tblPr/>
              <a:tblGrid>
                <a:gridCol w="3294878">
                  <a:extLst>
                    <a:ext uri="{9D8B030D-6E8A-4147-A177-3AD203B41FA5}">
                      <a16:colId xmlns:a16="http://schemas.microsoft.com/office/drawing/2014/main" val="1719173814"/>
                    </a:ext>
                  </a:extLst>
                </a:gridCol>
                <a:gridCol w="731352">
                  <a:extLst>
                    <a:ext uri="{9D8B030D-6E8A-4147-A177-3AD203B41FA5}">
                      <a16:colId xmlns:a16="http://schemas.microsoft.com/office/drawing/2014/main" val="3869357627"/>
                    </a:ext>
                  </a:extLst>
                </a:gridCol>
                <a:gridCol w="1179848">
                  <a:extLst>
                    <a:ext uri="{9D8B030D-6E8A-4147-A177-3AD203B41FA5}">
                      <a16:colId xmlns:a16="http://schemas.microsoft.com/office/drawing/2014/main" val="237602386"/>
                    </a:ext>
                  </a:extLst>
                </a:gridCol>
                <a:gridCol w="1312580">
                  <a:extLst>
                    <a:ext uri="{9D8B030D-6E8A-4147-A177-3AD203B41FA5}">
                      <a16:colId xmlns:a16="http://schemas.microsoft.com/office/drawing/2014/main" val="1142631262"/>
                    </a:ext>
                  </a:extLst>
                </a:gridCol>
                <a:gridCol w="1386321">
                  <a:extLst>
                    <a:ext uri="{9D8B030D-6E8A-4147-A177-3AD203B41FA5}">
                      <a16:colId xmlns:a16="http://schemas.microsoft.com/office/drawing/2014/main" val="2764670725"/>
                    </a:ext>
                  </a:extLst>
                </a:gridCol>
              </a:tblGrid>
              <a:tr h="127356">
                <a:tc>
                  <a:txBody>
                    <a:bodyPr/>
                    <a:lstStyle/>
                    <a:p>
                      <a:pPr algn="ctr" fontAlgn="ctr"/>
                      <a:r>
                        <a:rPr lang="en-US" sz="800" b="1" i="0" u="none" strike="noStrike" dirty="0">
                          <a:solidFill>
                            <a:srgbClr val="E7E6E6"/>
                          </a:solidFill>
                          <a:effectLst/>
                          <a:latin typeface="Arial" panose="020B0604020202020204" pitchFamily="34" charset="0"/>
                        </a:rPr>
                        <a:t> Commitment Item </a:t>
                      </a:r>
                    </a:p>
                  </a:txBody>
                  <a:tcPr marL="3567" marR="3567" marT="3567" marB="0" anchor="ctr">
                    <a:lnL>
                      <a:noFill/>
                    </a:lnL>
                    <a:lnR>
                      <a:noFill/>
                    </a:lnR>
                    <a:lnT>
                      <a:noFill/>
                    </a:lnT>
                    <a:lnB>
                      <a:noFill/>
                    </a:lnB>
                    <a:solidFill>
                      <a:srgbClr val="000000"/>
                    </a:solidFill>
                  </a:tcPr>
                </a:tc>
                <a:tc>
                  <a:txBody>
                    <a:bodyPr/>
                    <a:lstStyle/>
                    <a:p>
                      <a:pPr algn="ctr" fontAlgn="ctr"/>
                      <a:r>
                        <a:rPr lang="en-US" sz="800" b="1" i="0" u="none" strike="noStrike" dirty="0">
                          <a:solidFill>
                            <a:srgbClr val="E7E6E6"/>
                          </a:solidFill>
                          <a:effectLst/>
                          <a:latin typeface="Arial" panose="020B0604020202020204" pitchFamily="34" charset="0"/>
                        </a:rPr>
                        <a:t> % Spent </a:t>
                      </a:r>
                    </a:p>
                  </a:txBody>
                  <a:tcPr marL="3567" marR="3567" marT="3567" marB="0" anchor="ctr">
                    <a:lnL>
                      <a:noFill/>
                    </a:lnL>
                    <a:lnR>
                      <a:noFill/>
                    </a:lnR>
                    <a:lnT>
                      <a:noFill/>
                    </a:lnT>
                    <a:lnB>
                      <a:noFill/>
                    </a:lnB>
                    <a:solidFill>
                      <a:srgbClr val="000000"/>
                    </a:solidFill>
                  </a:tcPr>
                </a:tc>
                <a:tc>
                  <a:txBody>
                    <a:bodyPr/>
                    <a:lstStyle/>
                    <a:p>
                      <a:pPr algn="ctr" fontAlgn="ctr"/>
                      <a:r>
                        <a:rPr lang="en-US" sz="800" b="1" i="0" u="none" strike="noStrike" dirty="0">
                          <a:solidFill>
                            <a:srgbClr val="E7E6E6"/>
                          </a:solidFill>
                          <a:effectLst/>
                          <a:latin typeface="Arial" panose="020B0604020202020204" pitchFamily="34" charset="0"/>
                        </a:rPr>
                        <a:t>       Actual </a:t>
                      </a:r>
                    </a:p>
                  </a:txBody>
                  <a:tcPr marL="3567" marR="3567" marT="3567" marB="0" anchor="ctr">
                    <a:lnL>
                      <a:noFill/>
                    </a:lnL>
                    <a:lnR>
                      <a:noFill/>
                    </a:lnR>
                    <a:lnT>
                      <a:noFill/>
                    </a:lnT>
                    <a:lnB>
                      <a:noFill/>
                    </a:lnB>
                    <a:solidFill>
                      <a:srgbClr val="000000"/>
                    </a:solidFill>
                  </a:tcPr>
                </a:tc>
                <a:tc>
                  <a:txBody>
                    <a:bodyPr/>
                    <a:lstStyle/>
                    <a:p>
                      <a:pPr algn="ctr" fontAlgn="ctr"/>
                      <a:r>
                        <a:rPr lang="en-US" sz="800" b="1" i="0" u="none" strike="noStrike" dirty="0">
                          <a:solidFill>
                            <a:srgbClr val="E7E6E6"/>
                          </a:solidFill>
                          <a:effectLst/>
                          <a:latin typeface="Arial" panose="020B0604020202020204" pitchFamily="34" charset="0"/>
                        </a:rPr>
                        <a:t>   Current Budget </a:t>
                      </a:r>
                    </a:p>
                  </a:txBody>
                  <a:tcPr marL="3567" marR="3567" marT="3567" marB="0" anchor="ctr">
                    <a:lnL>
                      <a:noFill/>
                    </a:lnL>
                    <a:lnR>
                      <a:noFill/>
                    </a:lnR>
                    <a:lnT>
                      <a:noFill/>
                    </a:lnT>
                    <a:lnB>
                      <a:noFill/>
                    </a:lnB>
                    <a:solidFill>
                      <a:srgbClr val="000000"/>
                    </a:solidFill>
                  </a:tcPr>
                </a:tc>
                <a:tc>
                  <a:txBody>
                    <a:bodyPr/>
                    <a:lstStyle/>
                    <a:p>
                      <a:pPr algn="ctr" fontAlgn="ctr"/>
                      <a:r>
                        <a:rPr lang="en-US" sz="800" b="1" i="0" u="none" strike="noStrike" dirty="0">
                          <a:solidFill>
                            <a:srgbClr val="E7E6E6"/>
                          </a:solidFill>
                          <a:effectLst/>
                          <a:latin typeface="Arial" panose="020B0604020202020204" pitchFamily="34" charset="0"/>
                        </a:rPr>
                        <a:t>  Available Budget </a:t>
                      </a:r>
                    </a:p>
                  </a:txBody>
                  <a:tcPr marL="3567" marR="3567" marT="3567" marB="0" anchor="ctr">
                    <a:lnL>
                      <a:noFill/>
                    </a:lnL>
                    <a:lnR>
                      <a:noFill/>
                    </a:lnR>
                    <a:lnT>
                      <a:noFill/>
                    </a:lnT>
                    <a:lnB>
                      <a:noFill/>
                    </a:lnB>
                    <a:solidFill>
                      <a:srgbClr val="000000"/>
                    </a:solidFill>
                  </a:tcPr>
                </a:tc>
                <a:extLst>
                  <a:ext uri="{0D108BD9-81ED-4DB2-BD59-A6C34878D82A}">
                    <a16:rowId xmlns:a16="http://schemas.microsoft.com/office/drawing/2014/main" val="841005338"/>
                  </a:ext>
                </a:extLst>
              </a:tr>
              <a:tr h="127356">
                <a:tc>
                  <a:txBody>
                    <a:bodyPr/>
                    <a:lstStyle/>
                    <a:p>
                      <a:pPr algn="l" fontAlgn="b"/>
                      <a:r>
                        <a:rPr lang="en-US" sz="800" b="1" i="0" u="none" strike="noStrike" dirty="0">
                          <a:solidFill>
                            <a:srgbClr val="000000"/>
                          </a:solidFill>
                          <a:effectLst/>
                          <a:latin typeface="Calibri" panose="020F0502020204030204" pitchFamily="34" charset="0"/>
                        </a:rPr>
                        <a:t> *  COMP OF EMPLOYEES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81.88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10,469,786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12,786,315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2,316,529 </a:t>
                      </a:r>
                    </a:p>
                  </a:txBody>
                  <a:tcPr marL="3567" marR="3567" marT="3567" marB="0" anchor="b">
                    <a:lnL>
                      <a:noFill/>
                    </a:lnL>
                    <a:lnR>
                      <a:noFill/>
                    </a:lnR>
                    <a:lnT>
                      <a:noFill/>
                    </a:lnT>
                    <a:lnB>
                      <a:noFill/>
                    </a:lnB>
                  </a:tcPr>
                </a:tc>
                <a:extLst>
                  <a:ext uri="{0D108BD9-81ED-4DB2-BD59-A6C34878D82A}">
                    <a16:rowId xmlns:a16="http://schemas.microsoft.com/office/drawing/2014/main" val="2291190453"/>
                  </a:ext>
                </a:extLst>
              </a:tr>
              <a:tr h="127356">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extLst>
                  <a:ext uri="{0D108BD9-81ED-4DB2-BD59-A6C34878D82A}">
                    <a16:rowId xmlns:a16="http://schemas.microsoft.com/office/drawing/2014/main" val="1829018101"/>
                  </a:ext>
                </a:extLst>
              </a:tr>
              <a:tr h="127356">
                <a:tc>
                  <a:txBody>
                    <a:bodyPr/>
                    <a:lstStyle/>
                    <a:p>
                      <a:pPr algn="l" fontAlgn="b"/>
                      <a:r>
                        <a:rPr lang="en-US" sz="800" b="1" i="0" u="none" strike="noStrike" dirty="0">
                          <a:solidFill>
                            <a:srgbClr val="000000"/>
                          </a:solidFill>
                          <a:effectLst/>
                          <a:latin typeface="Calibri" panose="020F0502020204030204" pitchFamily="34" charset="0"/>
                        </a:rPr>
                        <a:t> *  USE OF GOODS &amp; SERVS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68.27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19,387,549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28,398,536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9,010,987 </a:t>
                      </a:r>
                    </a:p>
                  </a:txBody>
                  <a:tcPr marL="3567" marR="3567" marT="3567" marB="0" anchor="b">
                    <a:lnL>
                      <a:noFill/>
                    </a:lnL>
                    <a:lnR>
                      <a:noFill/>
                    </a:lnR>
                    <a:lnT>
                      <a:noFill/>
                    </a:lnT>
                    <a:lnB>
                      <a:noFill/>
                    </a:lnB>
                  </a:tcPr>
                </a:tc>
                <a:extLst>
                  <a:ext uri="{0D108BD9-81ED-4DB2-BD59-A6C34878D82A}">
                    <a16:rowId xmlns:a16="http://schemas.microsoft.com/office/drawing/2014/main" val="3799609924"/>
                  </a:ext>
                </a:extLst>
              </a:tr>
              <a:tr h="127356">
                <a:tc>
                  <a:txBody>
                    <a:bodyPr/>
                    <a:lstStyle/>
                    <a:p>
                      <a:pPr algn="l" fontAlgn="b"/>
                      <a:r>
                        <a:rPr lang="en-US" sz="800" b="0" i="0" u="none" strike="noStrike" dirty="0">
                          <a:solidFill>
                            <a:srgbClr val="000000"/>
                          </a:solidFill>
                          <a:effectLst/>
                          <a:latin typeface="Calibri" panose="020F0502020204030204" pitchFamily="34" charset="0"/>
                        </a:rPr>
                        <a:t>   41100823  VENUES AND FACILITIES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50,000 </a:t>
                      </a:r>
                    </a:p>
                  </a:txBody>
                  <a:tcPr marL="3567" marR="3567" marT="3567" marB="0" anchor="b">
                    <a:lnL>
                      <a:noFill/>
                    </a:lnL>
                    <a:lnR>
                      <a:noFill/>
                    </a:lnR>
                    <a:lnT>
                      <a:noFill/>
                    </a:lnT>
                    <a:lnB>
                      <a:noFill/>
                    </a:lnB>
                  </a:tcPr>
                </a:tc>
                <a:extLst>
                  <a:ext uri="{0D108BD9-81ED-4DB2-BD59-A6C34878D82A}">
                    <a16:rowId xmlns:a16="http://schemas.microsoft.com/office/drawing/2014/main" val="435778622"/>
                  </a:ext>
                </a:extLst>
              </a:tr>
              <a:tr h="127356">
                <a:tc>
                  <a:txBody>
                    <a:bodyPr/>
                    <a:lstStyle/>
                    <a:p>
                      <a:pPr algn="l" fontAlgn="b"/>
                      <a:r>
                        <a:rPr lang="en-US" sz="800" b="0" i="0" u="none" strike="noStrike" dirty="0">
                          <a:solidFill>
                            <a:srgbClr val="000000"/>
                          </a:solidFill>
                          <a:effectLst/>
                          <a:latin typeface="Calibri" panose="020F0502020204030204" pitchFamily="34" charset="0"/>
                        </a:rPr>
                        <a:t>   41101080  CATERING:DEPARTML ACTIVITIES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3.11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466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15,000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14,534 </a:t>
                      </a:r>
                    </a:p>
                  </a:txBody>
                  <a:tcPr marL="3567" marR="3567" marT="3567" marB="0" anchor="b">
                    <a:lnL>
                      <a:noFill/>
                    </a:lnL>
                    <a:lnR>
                      <a:noFill/>
                    </a:lnR>
                    <a:lnT>
                      <a:noFill/>
                    </a:lnT>
                    <a:lnB>
                      <a:noFill/>
                    </a:lnB>
                  </a:tcPr>
                </a:tc>
                <a:extLst>
                  <a:ext uri="{0D108BD9-81ED-4DB2-BD59-A6C34878D82A}">
                    <a16:rowId xmlns:a16="http://schemas.microsoft.com/office/drawing/2014/main" val="2239740897"/>
                  </a:ext>
                </a:extLst>
              </a:tr>
              <a:tr h="127356">
                <a:tc>
                  <a:txBody>
                    <a:bodyPr/>
                    <a:lstStyle/>
                    <a:p>
                      <a:pPr algn="l" fontAlgn="b"/>
                      <a:r>
                        <a:rPr lang="en-US" sz="800" b="0" i="0" u="none" strike="noStrike" dirty="0">
                          <a:solidFill>
                            <a:srgbClr val="000000"/>
                          </a:solidFill>
                          <a:effectLst/>
                          <a:latin typeface="Calibri" panose="020F0502020204030204" pitchFamily="34" charset="0"/>
                        </a:rPr>
                        <a:t>   41102138  O/P:COURIER &amp; DELIVERY SERVS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(9,074)</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9,074 </a:t>
                      </a:r>
                    </a:p>
                  </a:txBody>
                  <a:tcPr marL="3567" marR="3567" marT="3567" marB="0" anchor="b">
                    <a:lnL>
                      <a:noFill/>
                    </a:lnL>
                    <a:lnR>
                      <a:noFill/>
                    </a:lnR>
                    <a:lnT>
                      <a:noFill/>
                    </a:lnT>
                    <a:lnB>
                      <a:noFill/>
                    </a:lnB>
                  </a:tcPr>
                </a:tc>
                <a:extLst>
                  <a:ext uri="{0D108BD9-81ED-4DB2-BD59-A6C34878D82A}">
                    <a16:rowId xmlns:a16="http://schemas.microsoft.com/office/drawing/2014/main" val="3160995214"/>
                  </a:ext>
                </a:extLst>
              </a:tr>
              <a:tr h="127356">
                <a:tc>
                  <a:txBody>
                    <a:bodyPr/>
                    <a:lstStyle/>
                    <a:p>
                      <a:pPr algn="l" fontAlgn="b"/>
                      <a:r>
                        <a:rPr lang="en-US" sz="800" b="0" i="0" u="none" strike="noStrike" dirty="0">
                          <a:solidFill>
                            <a:srgbClr val="000000"/>
                          </a:solidFill>
                          <a:effectLst/>
                          <a:latin typeface="Calibri" panose="020F0502020204030204" pitchFamily="34" charset="0"/>
                        </a:rPr>
                        <a:t>   41102153  TRAIN &amp; DEV:EMPLOYEES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500,000 </a:t>
                      </a:r>
                    </a:p>
                  </a:txBody>
                  <a:tcPr marL="3567" marR="3567" marT="3567" marB="0" anchor="b">
                    <a:lnL>
                      <a:noFill/>
                    </a:lnL>
                    <a:lnR>
                      <a:noFill/>
                    </a:lnR>
                    <a:lnT>
                      <a:noFill/>
                    </a:lnT>
                    <a:lnB>
                      <a:noFill/>
                    </a:lnB>
                  </a:tcPr>
                </a:tc>
                <a:extLst>
                  <a:ext uri="{0D108BD9-81ED-4DB2-BD59-A6C34878D82A}">
                    <a16:rowId xmlns:a16="http://schemas.microsoft.com/office/drawing/2014/main" val="2930279484"/>
                  </a:ext>
                </a:extLst>
              </a:tr>
              <a:tr h="127356">
                <a:tc>
                  <a:txBody>
                    <a:bodyPr/>
                    <a:lstStyle/>
                    <a:p>
                      <a:pPr algn="l" fontAlgn="b"/>
                      <a:r>
                        <a:rPr lang="en-US" sz="800" b="0" i="0" u="none" strike="noStrike" dirty="0">
                          <a:solidFill>
                            <a:srgbClr val="000000"/>
                          </a:solidFill>
                          <a:effectLst/>
                          <a:latin typeface="Calibri" panose="020F0502020204030204" pitchFamily="34" charset="0"/>
                        </a:rPr>
                        <a:t>   41102197  OUTS P/P:CONTRACTD MAINT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42.69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4,076,424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9,550,000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5,473,576 </a:t>
                      </a:r>
                    </a:p>
                  </a:txBody>
                  <a:tcPr marL="3567" marR="3567" marT="3567" marB="0" anchor="b">
                    <a:lnL>
                      <a:noFill/>
                    </a:lnL>
                    <a:lnR>
                      <a:noFill/>
                    </a:lnR>
                    <a:lnT>
                      <a:noFill/>
                    </a:lnT>
                    <a:lnB>
                      <a:noFill/>
                    </a:lnB>
                  </a:tcPr>
                </a:tc>
                <a:extLst>
                  <a:ext uri="{0D108BD9-81ED-4DB2-BD59-A6C34878D82A}">
                    <a16:rowId xmlns:a16="http://schemas.microsoft.com/office/drawing/2014/main" val="388697174"/>
                  </a:ext>
                </a:extLst>
              </a:tr>
              <a:tr h="127356">
                <a:tc>
                  <a:txBody>
                    <a:bodyPr/>
                    <a:lstStyle/>
                    <a:p>
                      <a:pPr algn="l" fontAlgn="b"/>
                      <a:r>
                        <a:rPr lang="en-US" sz="800" b="0" i="0" u="none" strike="noStrike" dirty="0">
                          <a:solidFill>
                            <a:srgbClr val="000000"/>
                          </a:solidFill>
                          <a:effectLst/>
                          <a:latin typeface="Calibri" panose="020F0502020204030204" pitchFamily="34" charset="0"/>
                        </a:rPr>
                        <a:t>   41102211  P/P:SAFEGUARD&amp;SECURITY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100.91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6,054,308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6,000,000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(54,308)</a:t>
                      </a:r>
                    </a:p>
                  </a:txBody>
                  <a:tcPr marL="3567" marR="3567" marT="3567" marB="0" anchor="b">
                    <a:lnL>
                      <a:noFill/>
                    </a:lnL>
                    <a:lnR>
                      <a:noFill/>
                    </a:lnR>
                    <a:lnT>
                      <a:noFill/>
                    </a:lnT>
                    <a:lnB>
                      <a:noFill/>
                    </a:lnB>
                  </a:tcPr>
                </a:tc>
                <a:extLst>
                  <a:ext uri="{0D108BD9-81ED-4DB2-BD59-A6C34878D82A}">
                    <a16:rowId xmlns:a16="http://schemas.microsoft.com/office/drawing/2014/main" val="101212257"/>
                  </a:ext>
                </a:extLst>
              </a:tr>
              <a:tr h="127356">
                <a:tc>
                  <a:txBody>
                    <a:bodyPr/>
                    <a:lstStyle/>
                    <a:p>
                      <a:pPr algn="l" fontAlgn="b"/>
                      <a:r>
                        <a:rPr lang="en-US" sz="800" b="0" i="0" u="none" strike="noStrike" dirty="0">
                          <a:solidFill>
                            <a:srgbClr val="000000"/>
                          </a:solidFill>
                          <a:effectLst/>
                          <a:latin typeface="Calibri" panose="020F0502020204030204" pitchFamily="34" charset="0"/>
                        </a:rPr>
                        <a:t>   41102213  P/P:PEST CONTROL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200,000 </a:t>
                      </a:r>
                    </a:p>
                  </a:txBody>
                  <a:tcPr marL="3567" marR="3567" marT="3567" marB="0" anchor="b">
                    <a:lnL>
                      <a:noFill/>
                    </a:lnL>
                    <a:lnR>
                      <a:noFill/>
                    </a:lnR>
                    <a:lnT>
                      <a:noFill/>
                    </a:lnT>
                    <a:lnB>
                      <a:noFill/>
                    </a:lnB>
                  </a:tcPr>
                </a:tc>
                <a:extLst>
                  <a:ext uri="{0D108BD9-81ED-4DB2-BD59-A6C34878D82A}">
                    <a16:rowId xmlns:a16="http://schemas.microsoft.com/office/drawing/2014/main" val="2749836817"/>
                  </a:ext>
                </a:extLst>
              </a:tr>
              <a:tr h="127356">
                <a:tc>
                  <a:txBody>
                    <a:bodyPr/>
                    <a:lstStyle/>
                    <a:p>
                      <a:pPr algn="l" fontAlgn="b"/>
                      <a:r>
                        <a:rPr lang="en-US" sz="800" b="0" i="0" u="none" strike="noStrike" dirty="0">
                          <a:solidFill>
                            <a:srgbClr val="000000"/>
                          </a:solidFill>
                          <a:effectLst/>
                          <a:latin typeface="Calibri" panose="020F0502020204030204" pitchFamily="34" charset="0"/>
                        </a:rPr>
                        <a:t>   41102233  P/P:CLEANING SERVICES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95.20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1,427,931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1,500,000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72,069 </a:t>
                      </a:r>
                    </a:p>
                  </a:txBody>
                  <a:tcPr marL="3567" marR="3567" marT="3567" marB="0" anchor="b">
                    <a:lnL>
                      <a:noFill/>
                    </a:lnL>
                    <a:lnR>
                      <a:noFill/>
                    </a:lnR>
                    <a:lnT>
                      <a:noFill/>
                    </a:lnT>
                    <a:lnB>
                      <a:noFill/>
                    </a:lnB>
                  </a:tcPr>
                </a:tc>
                <a:extLst>
                  <a:ext uri="{0D108BD9-81ED-4DB2-BD59-A6C34878D82A}">
                    <a16:rowId xmlns:a16="http://schemas.microsoft.com/office/drawing/2014/main" val="2186996074"/>
                  </a:ext>
                </a:extLst>
              </a:tr>
              <a:tr h="127356">
                <a:tc>
                  <a:txBody>
                    <a:bodyPr/>
                    <a:lstStyle/>
                    <a:p>
                      <a:pPr algn="l" fontAlgn="b"/>
                      <a:r>
                        <a:rPr lang="fr-FR" sz="800" b="0" i="0" u="none" strike="noStrike" dirty="0">
                          <a:solidFill>
                            <a:srgbClr val="000000"/>
                          </a:solidFill>
                          <a:effectLst/>
                          <a:latin typeface="Calibri" panose="020F0502020204030204" pitchFamily="34" charset="0"/>
                        </a:rPr>
                        <a:t>   41102239  CONS:SP&amp;OS:PRNT CART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 </a:t>
                      </a:r>
                    </a:p>
                  </a:txBody>
                  <a:tcPr marL="3567" marR="3567" marT="3567" marB="0" anchor="b">
                    <a:lnL>
                      <a:noFill/>
                    </a:lnL>
                    <a:lnR>
                      <a:noFill/>
                    </a:lnR>
                    <a:lnT>
                      <a:noFill/>
                    </a:lnT>
                    <a:lnB>
                      <a:noFill/>
                    </a:lnB>
                  </a:tcPr>
                </a:tc>
                <a:extLst>
                  <a:ext uri="{0D108BD9-81ED-4DB2-BD59-A6C34878D82A}">
                    <a16:rowId xmlns:a16="http://schemas.microsoft.com/office/drawing/2014/main" val="919609528"/>
                  </a:ext>
                </a:extLst>
              </a:tr>
              <a:tr h="127356">
                <a:tc>
                  <a:txBody>
                    <a:bodyPr/>
                    <a:lstStyle/>
                    <a:p>
                      <a:pPr algn="l" fontAlgn="b"/>
                      <a:r>
                        <a:rPr lang="en-US" sz="800" b="0" i="0" u="none" strike="noStrike" dirty="0">
                          <a:solidFill>
                            <a:srgbClr val="000000"/>
                          </a:solidFill>
                          <a:effectLst/>
                          <a:latin typeface="Calibri" panose="020F0502020204030204" pitchFamily="34" charset="0"/>
                        </a:rPr>
                        <a:t>   41102245  CONS:SP&amp;OS:STATIONERY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13,006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(13,006)</a:t>
                      </a:r>
                    </a:p>
                  </a:txBody>
                  <a:tcPr marL="3567" marR="3567" marT="3567" marB="0" anchor="b">
                    <a:lnL>
                      <a:noFill/>
                    </a:lnL>
                    <a:lnR>
                      <a:noFill/>
                    </a:lnR>
                    <a:lnT>
                      <a:noFill/>
                    </a:lnT>
                    <a:lnB>
                      <a:noFill/>
                    </a:lnB>
                  </a:tcPr>
                </a:tc>
                <a:extLst>
                  <a:ext uri="{0D108BD9-81ED-4DB2-BD59-A6C34878D82A}">
                    <a16:rowId xmlns:a16="http://schemas.microsoft.com/office/drawing/2014/main" val="4103573022"/>
                  </a:ext>
                </a:extLst>
              </a:tr>
              <a:tr h="127356">
                <a:tc>
                  <a:txBody>
                    <a:bodyPr/>
                    <a:lstStyle/>
                    <a:p>
                      <a:pPr algn="l" fontAlgn="b"/>
                      <a:r>
                        <a:rPr lang="en-US" sz="800" b="0" i="0" u="none" strike="noStrike" dirty="0">
                          <a:solidFill>
                            <a:srgbClr val="000000"/>
                          </a:solidFill>
                          <a:effectLst/>
                          <a:latin typeface="Calibri" panose="020F0502020204030204" pitchFamily="34" charset="0"/>
                        </a:rPr>
                        <a:t>   41102281  CONS SUPP:GARDENING SUPPLIES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71.82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718,177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281,823 </a:t>
                      </a:r>
                    </a:p>
                  </a:txBody>
                  <a:tcPr marL="3567" marR="3567" marT="3567" marB="0" anchor="b">
                    <a:lnL>
                      <a:noFill/>
                    </a:lnL>
                    <a:lnR>
                      <a:noFill/>
                    </a:lnR>
                    <a:lnT>
                      <a:noFill/>
                    </a:lnT>
                    <a:lnB>
                      <a:noFill/>
                    </a:lnB>
                  </a:tcPr>
                </a:tc>
                <a:extLst>
                  <a:ext uri="{0D108BD9-81ED-4DB2-BD59-A6C34878D82A}">
                    <a16:rowId xmlns:a16="http://schemas.microsoft.com/office/drawing/2014/main" val="3538943255"/>
                  </a:ext>
                </a:extLst>
              </a:tr>
              <a:tr h="127356">
                <a:tc>
                  <a:txBody>
                    <a:bodyPr/>
                    <a:lstStyle/>
                    <a:p>
                      <a:pPr algn="l" fontAlgn="b"/>
                      <a:r>
                        <a:rPr lang="en-US" sz="800" b="0" i="0" u="none" strike="noStrike" dirty="0">
                          <a:solidFill>
                            <a:srgbClr val="000000"/>
                          </a:solidFill>
                          <a:effectLst/>
                          <a:latin typeface="Calibri" panose="020F0502020204030204" pitchFamily="34" charset="0"/>
                        </a:rPr>
                        <a:t>   41102407  INV MAT&amp;SUP:SPARES &amp; ACCESS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38.94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11,683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18,317 </a:t>
                      </a:r>
                    </a:p>
                  </a:txBody>
                  <a:tcPr marL="3567" marR="3567" marT="3567" marB="0" anchor="b">
                    <a:lnL>
                      <a:noFill/>
                    </a:lnL>
                    <a:lnR>
                      <a:noFill/>
                    </a:lnR>
                    <a:lnT>
                      <a:noFill/>
                    </a:lnT>
                    <a:lnB>
                      <a:noFill/>
                    </a:lnB>
                  </a:tcPr>
                </a:tc>
                <a:extLst>
                  <a:ext uri="{0D108BD9-81ED-4DB2-BD59-A6C34878D82A}">
                    <a16:rowId xmlns:a16="http://schemas.microsoft.com/office/drawing/2014/main" val="3374131255"/>
                  </a:ext>
                </a:extLst>
              </a:tr>
              <a:tr h="127356">
                <a:tc>
                  <a:txBody>
                    <a:bodyPr/>
                    <a:lstStyle/>
                    <a:p>
                      <a:pPr algn="l" fontAlgn="b"/>
                      <a:r>
                        <a:rPr lang="en-US" sz="800" b="0" i="0" u="none" strike="noStrike" dirty="0">
                          <a:solidFill>
                            <a:srgbClr val="000000"/>
                          </a:solidFill>
                          <a:effectLst/>
                          <a:latin typeface="Calibri" panose="020F0502020204030204" pitchFamily="34" charset="0"/>
                        </a:rPr>
                        <a:t>   41102452  INV CLOTH:UNIF&amp;PROT CLTHI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51.85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285,164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550,000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264,836 </a:t>
                      </a:r>
                    </a:p>
                  </a:txBody>
                  <a:tcPr marL="3567" marR="3567" marT="3567" marB="0" anchor="b">
                    <a:lnL>
                      <a:noFill/>
                    </a:lnL>
                    <a:lnR>
                      <a:noFill/>
                    </a:lnR>
                    <a:lnT>
                      <a:noFill/>
                    </a:lnT>
                    <a:lnB>
                      <a:noFill/>
                    </a:lnB>
                  </a:tcPr>
                </a:tc>
                <a:extLst>
                  <a:ext uri="{0D108BD9-81ED-4DB2-BD59-A6C34878D82A}">
                    <a16:rowId xmlns:a16="http://schemas.microsoft.com/office/drawing/2014/main" val="2895822876"/>
                  </a:ext>
                </a:extLst>
              </a:tr>
              <a:tr h="127356">
                <a:tc>
                  <a:txBody>
                    <a:bodyPr/>
                    <a:lstStyle/>
                    <a:p>
                      <a:pPr algn="l" fontAlgn="b"/>
                      <a:r>
                        <a:rPr lang="en-US" sz="800" b="0" i="0" u="none" strike="noStrike" dirty="0">
                          <a:solidFill>
                            <a:srgbClr val="000000"/>
                          </a:solidFill>
                          <a:effectLst/>
                          <a:latin typeface="Calibri" panose="020F0502020204030204" pitchFamily="34" charset="0"/>
                        </a:rPr>
                        <a:t>   41102558  CONTRCTRS:EMPLOYEE WELLNESS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100,000 </a:t>
                      </a:r>
                    </a:p>
                  </a:txBody>
                  <a:tcPr marL="3567" marR="3567" marT="3567" marB="0" anchor="b">
                    <a:lnL>
                      <a:noFill/>
                    </a:lnL>
                    <a:lnR>
                      <a:noFill/>
                    </a:lnR>
                    <a:lnT>
                      <a:noFill/>
                    </a:lnT>
                    <a:lnB>
                      <a:noFill/>
                    </a:lnB>
                  </a:tcPr>
                </a:tc>
                <a:extLst>
                  <a:ext uri="{0D108BD9-81ED-4DB2-BD59-A6C34878D82A}">
                    <a16:rowId xmlns:a16="http://schemas.microsoft.com/office/drawing/2014/main" val="646443375"/>
                  </a:ext>
                </a:extLst>
              </a:tr>
              <a:tr h="127356">
                <a:tc>
                  <a:txBody>
                    <a:bodyPr/>
                    <a:lstStyle/>
                    <a:p>
                      <a:pPr algn="l" fontAlgn="b"/>
                      <a:r>
                        <a:rPr lang="en-US" sz="800" b="0" i="0" u="none" strike="noStrike" dirty="0">
                          <a:solidFill>
                            <a:srgbClr val="000000"/>
                          </a:solidFill>
                          <a:effectLst/>
                          <a:latin typeface="Calibri" panose="020F0502020204030204" pitchFamily="34" charset="0"/>
                        </a:rPr>
                        <a:t>   41102640  C/P:BUS&amp;ADV SER:HUMAN RESOU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149.82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299,637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(99,637)</a:t>
                      </a:r>
                    </a:p>
                  </a:txBody>
                  <a:tcPr marL="3567" marR="3567" marT="3567" marB="0" anchor="b">
                    <a:lnL>
                      <a:noFill/>
                    </a:lnL>
                    <a:lnR>
                      <a:noFill/>
                    </a:lnR>
                    <a:lnT>
                      <a:noFill/>
                    </a:lnT>
                    <a:lnB>
                      <a:noFill/>
                    </a:lnB>
                  </a:tcPr>
                </a:tc>
                <a:extLst>
                  <a:ext uri="{0D108BD9-81ED-4DB2-BD59-A6C34878D82A}">
                    <a16:rowId xmlns:a16="http://schemas.microsoft.com/office/drawing/2014/main" val="823332673"/>
                  </a:ext>
                </a:extLst>
              </a:tr>
              <a:tr h="127356">
                <a:tc>
                  <a:txBody>
                    <a:bodyPr/>
                    <a:lstStyle/>
                    <a:p>
                      <a:pPr algn="l" fontAlgn="b"/>
                      <a:r>
                        <a:rPr lang="en-US" sz="800" b="0" i="0" u="none" strike="noStrike" dirty="0">
                          <a:solidFill>
                            <a:srgbClr val="000000"/>
                          </a:solidFill>
                          <a:effectLst/>
                          <a:latin typeface="Calibri" panose="020F0502020204030204" pitchFamily="34" charset="0"/>
                        </a:rPr>
                        <a:t>   41102690  COM:CELL CONTR(SUBSCR&amp;CALLS)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92.09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1,105,113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1,200,000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94,887 </a:t>
                      </a:r>
                    </a:p>
                  </a:txBody>
                  <a:tcPr marL="3567" marR="3567" marT="3567" marB="0" anchor="b">
                    <a:lnL>
                      <a:noFill/>
                    </a:lnL>
                    <a:lnR>
                      <a:noFill/>
                    </a:lnR>
                    <a:lnT>
                      <a:noFill/>
                    </a:lnT>
                    <a:lnB>
                      <a:noFill/>
                    </a:lnB>
                  </a:tcPr>
                </a:tc>
                <a:extLst>
                  <a:ext uri="{0D108BD9-81ED-4DB2-BD59-A6C34878D82A}">
                    <a16:rowId xmlns:a16="http://schemas.microsoft.com/office/drawing/2014/main" val="1394366779"/>
                  </a:ext>
                </a:extLst>
              </a:tr>
              <a:tr h="127356">
                <a:tc>
                  <a:txBody>
                    <a:bodyPr/>
                    <a:lstStyle/>
                    <a:p>
                      <a:pPr algn="l" fontAlgn="b"/>
                      <a:r>
                        <a:rPr lang="pt-BR" sz="800" b="0" i="0" u="none" strike="noStrike">
                          <a:solidFill>
                            <a:srgbClr val="000000"/>
                          </a:solidFill>
                          <a:effectLst/>
                          <a:latin typeface="Calibri" panose="020F0502020204030204" pitchFamily="34" charset="0"/>
                        </a:rPr>
                        <a:t>   41102700  COM:TEL/FAX/TELEGRAP&amp;TELEX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76.03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228,097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71,903 </a:t>
                      </a:r>
                    </a:p>
                  </a:txBody>
                  <a:tcPr marL="3567" marR="3567" marT="3567" marB="0" anchor="b">
                    <a:lnL>
                      <a:noFill/>
                    </a:lnL>
                    <a:lnR>
                      <a:noFill/>
                    </a:lnR>
                    <a:lnT>
                      <a:noFill/>
                    </a:lnT>
                    <a:lnB>
                      <a:noFill/>
                    </a:lnB>
                  </a:tcPr>
                </a:tc>
                <a:extLst>
                  <a:ext uri="{0D108BD9-81ED-4DB2-BD59-A6C34878D82A}">
                    <a16:rowId xmlns:a16="http://schemas.microsoft.com/office/drawing/2014/main" val="2452464502"/>
                  </a:ext>
                </a:extLst>
              </a:tr>
              <a:tr h="127356">
                <a:tc>
                  <a:txBody>
                    <a:bodyPr/>
                    <a:lstStyle/>
                    <a:p>
                      <a:pPr algn="l" fontAlgn="b"/>
                      <a:r>
                        <a:rPr lang="en-US" sz="800" b="0" i="0" u="none" strike="noStrike" dirty="0">
                          <a:solidFill>
                            <a:srgbClr val="000000"/>
                          </a:solidFill>
                          <a:effectLst/>
                          <a:latin typeface="Calibri" panose="020F0502020204030204" pitchFamily="34" charset="0"/>
                        </a:rPr>
                        <a:t>   41102803  ADVERT:RECRUITMENT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231.65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463,305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(263,305)</a:t>
                      </a:r>
                    </a:p>
                  </a:txBody>
                  <a:tcPr marL="3567" marR="3567" marT="3567" marB="0" anchor="b">
                    <a:lnL>
                      <a:noFill/>
                    </a:lnL>
                    <a:lnR>
                      <a:noFill/>
                    </a:lnR>
                    <a:lnT>
                      <a:noFill/>
                    </a:lnT>
                    <a:lnB>
                      <a:noFill/>
                    </a:lnB>
                  </a:tcPr>
                </a:tc>
                <a:extLst>
                  <a:ext uri="{0D108BD9-81ED-4DB2-BD59-A6C34878D82A}">
                    <a16:rowId xmlns:a16="http://schemas.microsoft.com/office/drawing/2014/main" val="4146096985"/>
                  </a:ext>
                </a:extLst>
              </a:tr>
              <a:tr h="127356">
                <a:tc>
                  <a:txBody>
                    <a:bodyPr/>
                    <a:lstStyle/>
                    <a:p>
                      <a:pPr algn="l" fontAlgn="b"/>
                      <a:r>
                        <a:rPr lang="en-US" sz="800" b="0" i="0" u="none" strike="noStrike" dirty="0">
                          <a:solidFill>
                            <a:srgbClr val="000000"/>
                          </a:solidFill>
                          <a:effectLst/>
                          <a:latin typeface="Calibri" panose="020F0502020204030204" pitchFamily="34" charset="0"/>
                        </a:rPr>
                        <a:t>   41103254  ROADBLOCK KIT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71.20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356,022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143,978 </a:t>
                      </a:r>
                    </a:p>
                  </a:txBody>
                  <a:tcPr marL="3567" marR="3567" marT="3567" marB="0" anchor="b">
                    <a:lnL>
                      <a:noFill/>
                    </a:lnL>
                    <a:lnR>
                      <a:noFill/>
                    </a:lnR>
                    <a:lnT>
                      <a:noFill/>
                    </a:lnT>
                    <a:lnB>
                      <a:noFill/>
                    </a:lnB>
                  </a:tcPr>
                </a:tc>
                <a:extLst>
                  <a:ext uri="{0D108BD9-81ED-4DB2-BD59-A6C34878D82A}">
                    <a16:rowId xmlns:a16="http://schemas.microsoft.com/office/drawing/2014/main" val="2415231191"/>
                  </a:ext>
                </a:extLst>
              </a:tr>
              <a:tr h="127356">
                <a:tc>
                  <a:txBody>
                    <a:bodyPr/>
                    <a:lstStyle/>
                    <a:p>
                      <a:pPr algn="l" fontAlgn="b"/>
                      <a:r>
                        <a:rPr lang="en-US" sz="800" b="0" i="0" u="none" strike="noStrike" dirty="0">
                          <a:solidFill>
                            <a:srgbClr val="000000"/>
                          </a:solidFill>
                          <a:effectLst/>
                          <a:latin typeface="Calibri" panose="020F0502020204030204" pitchFamily="34" charset="0"/>
                        </a:rPr>
                        <a:t>   41103377  T&amp;S DOM:ACCOMMODATION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 </a:t>
                      </a:r>
                    </a:p>
                  </a:txBody>
                  <a:tcPr marL="3567" marR="3567" marT="3567" marB="0" anchor="b">
                    <a:lnL>
                      <a:noFill/>
                    </a:lnL>
                    <a:lnR>
                      <a:noFill/>
                    </a:lnR>
                    <a:lnT>
                      <a:noFill/>
                    </a:lnT>
                    <a:lnB>
                      <a:noFill/>
                    </a:lnB>
                  </a:tcPr>
                </a:tc>
                <a:extLst>
                  <a:ext uri="{0D108BD9-81ED-4DB2-BD59-A6C34878D82A}">
                    <a16:rowId xmlns:a16="http://schemas.microsoft.com/office/drawing/2014/main" val="4150798447"/>
                  </a:ext>
                </a:extLst>
              </a:tr>
              <a:tr h="127356">
                <a:tc>
                  <a:txBody>
                    <a:bodyPr/>
                    <a:lstStyle/>
                    <a:p>
                      <a:pPr algn="l" fontAlgn="b"/>
                      <a:r>
                        <a:rPr lang="en-US" sz="800" b="0" i="0" u="none" strike="noStrike" dirty="0">
                          <a:solidFill>
                            <a:srgbClr val="000000"/>
                          </a:solidFill>
                          <a:effectLst/>
                          <a:latin typeface="Calibri" panose="020F0502020204030204" pitchFamily="34" charset="0"/>
                        </a:rPr>
                        <a:t>   41103387  P/P:ELECTRICITY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104.16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2,604,010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2,500,000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(104,010)</a:t>
                      </a:r>
                    </a:p>
                  </a:txBody>
                  <a:tcPr marL="3567" marR="3567" marT="3567" marB="0" anchor="b">
                    <a:lnL>
                      <a:noFill/>
                    </a:lnL>
                    <a:lnR>
                      <a:noFill/>
                    </a:lnR>
                    <a:lnT>
                      <a:noFill/>
                    </a:lnT>
                    <a:lnB>
                      <a:noFill/>
                    </a:lnB>
                  </a:tcPr>
                </a:tc>
                <a:extLst>
                  <a:ext uri="{0D108BD9-81ED-4DB2-BD59-A6C34878D82A}">
                    <a16:rowId xmlns:a16="http://schemas.microsoft.com/office/drawing/2014/main" val="1922801144"/>
                  </a:ext>
                </a:extLst>
              </a:tr>
              <a:tr h="127356">
                <a:tc>
                  <a:txBody>
                    <a:bodyPr/>
                    <a:lstStyle/>
                    <a:p>
                      <a:pPr algn="l" fontAlgn="b"/>
                      <a:r>
                        <a:rPr lang="en-US" sz="800" b="0" i="0" u="none" strike="noStrike" dirty="0">
                          <a:solidFill>
                            <a:srgbClr val="000000"/>
                          </a:solidFill>
                          <a:effectLst/>
                          <a:latin typeface="Calibri" panose="020F0502020204030204" pitchFamily="34" charset="0"/>
                        </a:rPr>
                        <a:t>   41103418  CONS HOUS SUP:WASH/CLEAN DET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75.19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225,556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74,444 </a:t>
                      </a:r>
                    </a:p>
                  </a:txBody>
                  <a:tcPr marL="3567" marR="3567" marT="3567" marB="0" anchor="b">
                    <a:lnL>
                      <a:noFill/>
                    </a:lnL>
                    <a:lnR>
                      <a:noFill/>
                    </a:lnR>
                    <a:lnT>
                      <a:noFill/>
                    </a:lnT>
                    <a:lnB>
                      <a:noFill/>
                    </a:lnB>
                  </a:tcPr>
                </a:tc>
                <a:extLst>
                  <a:ext uri="{0D108BD9-81ED-4DB2-BD59-A6C34878D82A}">
                    <a16:rowId xmlns:a16="http://schemas.microsoft.com/office/drawing/2014/main" val="1624491909"/>
                  </a:ext>
                </a:extLst>
              </a:tr>
              <a:tr h="127356">
                <a:tc>
                  <a:txBody>
                    <a:bodyPr/>
                    <a:lstStyle/>
                    <a:p>
                      <a:pPr algn="l" fontAlgn="b"/>
                      <a:r>
                        <a:rPr lang="en-US" sz="800" b="0" i="0" u="none" strike="noStrike" dirty="0">
                          <a:solidFill>
                            <a:srgbClr val="000000"/>
                          </a:solidFill>
                          <a:effectLst/>
                          <a:latin typeface="Calibri" panose="020F0502020204030204" pitchFamily="34" charset="0"/>
                        </a:rPr>
                        <a:t>   41103422  CONS HOUS SUP:TOILETRIES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111.80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22,359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(2,359)</a:t>
                      </a:r>
                    </a:p>
                  </a:txBody>
                  <a:tcPr marL="3567" marR="3567" marT="3567" marB="0" anchor="b">
                    <a:lnL>
                      <a:noFill/>
                    </a:lnL>
                    <a:lnR>
                      <a:noFill/>
                    </a:lnR>
                    <a:lnT>
                      <a:noFill/>
                    </a:lnT>
                    <a:lnB>
                      <a:noFill/>
                    </a:lnB>
                  </a:tcPr>
                </a:tc>
                <a:extLst>
                  <a:ext uri="{0D108BD9-81ED-4DB2-BD59-A6C34878D82A}">
                    <a16:rowId xmlns:a16="http://schemas.microsoft.com/office/drawing/2014/main" val="1471127285"/>
                  </a:ext>
                </a:extLst>
              </a:tr>
              <a:tr h="127356">
                <a:tc>
                  <a:txBody>
                    <a:bodyPr/>
                    <a:lstStyle/>
                    <a:p>
                      <a:pPr algn="l" fontAlgn="b"/>
                      <a:r>
                        <a:rPr lang="en-US" sz="800" b="0" i="0" u="none" strike="noStrike" dirty="0">
                          <a:solidFill>
                            <a:srgbClr val="000000"/>
                          </a:solidFill>
                          <a:effectLst/>
                          <a:latin typeface="Calibri" panose="020F0502020204030204" pitchFamily="34" charset="0"/>
                        </a:rPr>
                        <a:t>   41103532  C/P:L/STATE ATTNY:LEGAL ADVI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 </a:t>
                      </a:r>
                    </a:p>
                  </a:txBody>
                  <a:tcPr marL="3567" marR="3567" marT="3567" marB="0" anchor="b">
                    <a:lnL>
                      <a:noFill/>
                    </a:lnL>
                    <a:lnR>
                      <a:noFill/>
                    </a:lnR>
                    <a:lnT>
                      <a:noFill/>
                    </a:lnT>
                    <a:lnB>
                      <a:noFill/>
                    </a:lnB>
                  </a:tcPr>
                </a:tc>
                <a:extLst>
                  <a:ext uri="{0D108BD9-81ED-4DB2-BD59-A6C34878D82A}">
                    <a16:rowId xmlns:a16="http://schemas.microsoft.com/office/drawing/2014/main" val="2115507373"/>
                  </a:ext>
                </a:extLst>
              </a:tr>
              <a:tr h="127356">
                <a:tc>
                  <a:txBody>
                    <a:bodyPr/>
                    <a:lstStyle/>
                    <a:p>
                      <a:pPr algn="l" fontAlgn="b"/>
                      <a:r>
                        <a:rPr lang="en-US" sz="800" b="0" i="0" u="none" strike="noStrike" dirty="0">
                          <a:solidFill>
                            <a:srgbClr val="000000"/>
                          </a:solidFill>
                          <a:effectLst/>
                          <a:latin typeface="Calibri" panose="020F0502020204030204" pitchFamily="34" charset="0"/>
                        </a:rPr>
                        <a:t>   41103609  SITA DATA LINES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25.46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89,103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350,000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260,897 </a:t>
                      </a:r>
                    </a:p>
                  </a:txBody>
                  <a:tcPr marL="3567" marR="3567" marT="3567" marB="0" anchor="b">
                    <a:lnL>
                      <a:noFill/>
                    </a:lnL>
                    <a:lnR>
                      <a:noFill/>
                    </a:lnR>
                    <a:lnT>
                      <a:noFill/>
                    </a:lnT>
                    <a:lnB>
                      <a:noFill/>
                    </a:lnB>
                  </a:tcPr>
                </a:tc>
                <a:extLst>
                  <a:ext uri="{0D108BD9-81ED-4DB2-BD59-A6C34878D82A}">
                    <a16:rowId xmlns:a16="http://schemas.microsoft.com/office/drawing/2014/main" val="1323209370"/>
                  </a:ext>
                </a:extLst>
              </a:tr>
              <a:tr h="127356">
                <a:tc>
                  <a:txBody>
                    <a:bodyPr/>
                    <a:lstStyle/>
                    <a:p>
                      <a:pPr algn="l" fontAlgn="b"/>
                      <a:r>
                        <a:rPr lang="en-US" sz="800" b="0" i="0" u="none" strike="noStrike" dirty="0">
                          <a:solidFill>
                            <a:srgbClr val="000000"/>
                          </a:solidFill>
                          <a:effectLst/>
                          <a:latin typeface="Calibri" panose="020F0502020204030204" pitchFamily="34" charset="0"/>
                        </a:rPr>
                        <a:t>   41103720  EQP&lt;R5000:KITCHEN APPLIANCES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89,951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(89,951)</a:t>
                      </a:r>
                    </a:p>
                  </a:txBody>
                  <a:tcPr marL="3567" marR="3567" marT="3567" marB="0" anchor="b">
                    <a:lnL>
                      <a:noFill/>
                    </a:lnL>
                    <a:lnR>
                      <a:noFill/>
                    </a:lnR>
                    <a:lnT>
                      <a:noFill/>
                    </a:lnT>
                    <a:lnB>
                      <a:noFill/>
                    </a:lnB>
                  </a:tcPr>
                </a:tc>
                <a:extLst>
                  <a:ext uri="{0D108BD9-81ED-4DB2-BD59-A6C34878D82A}">
                    <a16:rowId xmlns:a16="http://schemas.microsoft.com/office/drawing/2014/main" val="2515462826"/>
                  </a:ext>
                </a:extLst>
              </a:tr>
              <a:tr h="127356">
                <a:tc>
                  <a:txBody>
                    <a:bodyPr/>
                    <a:lstStyle/>
                    <a:p>
                      <a:pPr algn="l" fontAlgn="b"/>
                      <a:r>
                        <a:rPr lang="en-US" sz="800" b="0" i="0" u="none" strike="noStrike" dirty="0">
                          <a:solidFill>
                            <a:srgbClr val="000000"/>
                          </a:solidFill>
                          <a:effectLst/>
                          <a:latin typeface="Calibri" panose="020F0502020204030204" pitchFamily="34" charset="0"/>
                        </a:rPr>
                        <a:t>   41104027  EXT COMP SER:SFT LCN:UTIL SF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8.85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99,386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1,123,536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1,024,150 </a:t>
                      </a:r>
                    </a:p>
                  </a:txBody>
                  <a:tcPr marL="3567" marR="3567" marT="3567" marB="0" anchor="b">
                    <a:lnL>
                      <a:noFill/>
                    </a:lnL>
                    <a:lnR>
                      <a:noFill/>
                    </a:lnR>
                    <a:lnT>
                      <a:noFill/>
                    </a:lnT>
                    <a:lnB>
                      <a:noFill/>
                    </a:lnB>
                  </a:tcPr>
                </a:tc>
                <a:extLst>
                  <a:ext uri="{0D108BD9-81ED-4DB2-BD59-A6C34878D82A}">
                    <a16:rowId xmlns:a16="http://schemas.microsoft.com/office/drawing/2014/main" val="1632447938"/>
                  </a:ext>
                </a:extLst>
              </a:tr>
              <a:tr h="127356">
                <a:tc>
                  <a:txBody>
                    <a:bodyPr/>
                    <a:lstStyle/>
                    <a:p>
                      <a:pPr algn="l" fontAlgn="b"/>
                      <a:r>
                        <a:rPr lang="pt-BR" sz="800" b="0" i="0" u="none" strike="noStrike">
                          <a:solidFill>
                            <a:srgbClr val="000000"/>
                          </a:solidFill>
                          <a:effectLst/>
                          <a:latin typeface="Calibri" panose="020F0502020204030204" pitchFamily="34" charset="0"/>
                        </a:rPr>
                        <a:t>   41104135  C/EQP&lt;R5000: COM PERIPHERAL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57.12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17,135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12,865 </a:t>
                      </a:r>
                    </a:p>
                  </a:txBody>
                  <a:tcPr marL="3567" marR="3567" marT="3567" marB="0" anchor="b">
                    <a:lnL>
                      <a:noFill/>
                    </a:lnL>
                    <a:lnR>
                      <a:noFill/>
                    </a:lnR>
                    <a:lnT>
                      <a:noFill/>
                    </a:lnT>
                    <a:lnB>
                      <a:noFill/>
                    </a:lnB>
                  </a:tcPr>
                </a:tc>
                <a:extLst>
                  <a:ext uri="{0D108BD9-81ED-4DB2-BD59-A6C34878D82A}">
                    <a16:rowId xmlns:a16="http://schemas.microsoft.com/office/drawing/2014/main" val="2053096798"/>
                  </a:ext>
                </a:extLst>
              </a:tr>
              <a:tr h="127356">
                <a:tc>
                  <a:txBody>
                    <a:bodyPr/>
                    <a:lstStyle/>
                    <a:p>
                      <a:pPr algn="l" fontAlgn="b"/>
                      <a:r>
                        <a:rPr lang="en-US" sz="800" b="0" i="0" u="none" strike="noStrike" dirty="0">
                          <a:solidFill>
                            <a:srgbClr val="000000"/>
                          </a:solidFill>
                          <a:effectLst/>
                          <a:latin typeface="Calibri" panose="020F0502020204030204" pitchFamily="34" charset="0"/>
                        </a:rPr>
                        <a:t>   41104854  OPERATING LEASES: INFRSTRCTR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52.01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936,214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1,800,000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863,786 </a:t>
                      </a:r>
                    </a:p>
                  </a:txBody>
                  <a:tcPr marL="3567" marR="3567" marT="3567" marB="0" anchor="b">
                    <a:lnL>
                      <a:noFill/>
                    </a:lnL>
                    <a:lnR>
                      <a:noFill/>
                    </a:lnR>
                    <a:lnT>
                      <a:noFill/>
                    </a:lnT>
                    <a:lnB>
                      <a:noFill/>
                    </a:lnB>
                  </a:tcPr>
                </a:tc>
                <a:extLst>
                  <a:ext uri="{0D108BD9-81ED-4DB2-BD59-A6C34878D82A}">
                    <a16:rowId xmlns:a16="http://schemas.microsoft.com/office/drawing/2014/main" val="1109508960"/>
                  </a:ext>
                </a:extLst>
              </a:tr>
              <a:tr h="127356">
                <a:tc>
                  <a:txBody>
                    <a:bodyPr/>
                    <a:lstStyle/>
                    <a:p>
                      <a:pPr algn="l" fontAlgn="b"/>
                      <a:r>
                        <a:rPr lang="en-US" sz="800" b="0" i="0" u="none" strike="noStrike" dirty="0">
                          <a:solidFill>
                            <a:srgbClr val="000000"/>
                          </a:solidFill>
                          <a:effectLst/>
                          <a:latin typeface="Calibri" panose="020F0502020204030204" pitchFamily="34" charset="0"/>
                        </a:rPr>
                        <a:t>   41104856  OPERATING LEASES:NON-INFRSTR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78.09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234,260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65,740 </a:t>
                      </a:r>
                    </a:p>
                  </a:txBody>
                  <a:tcPr marL="3567" marR="3567" marT="3567" marB="0" anchor="b">
                    <a:lnL>
                      <a:noFill/>
                    </a:lnL>
                    <a:lnR>
                      <a:noFill/>
                    </a:lnR>
                    <a:lnT>
                      <a:noFill/>
                    </a:lnT>
                    <a:lnB>
                      <a:noFill/>
                    </a:lnB>
                  </a:tcPr>
                </a:tc>
                <a:extLst>
                  <a:ext uri="{0D108BD9-81ED-4DB2-BD59-A6C34878D82A}">
                    <a16:rowId xmlns:a16="http://schemas.microsoft.com/office/drawing/2014/main" val="1481742839"/>
                  </a:ext>
                </a:extLst>
              </a:tr>
              <a:tr h="127356">
                <a:tc>
                  <a:txBody>
                    <a:bodyPr/>
                    <a:lstStyle/>
                    <a:p>
                      <a:pPr algn="l" fontAlgn="b"/>
                      <a:r>
                        <a:rPr lang="fr-FR" sz="800" b="0" i="0" u="none" strike="noStrike" dirty="0">
                          <a:solidFill>
                            <a:srgbClr val="000000"/>
                          </a:solidFill>
                          <a:effectLst/>
                          <a:latin typeface="Calibri" panose="020F0502020204030204" pitchFamily="34" charset="0"/>
                        </a:rPr>
                        <a:t>   42111798  SA REVENUE SERVICE (SARS)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39,316 </a:t>
                      </a:r>
                    </a:p>
                  </a:txBody>
                  <a:tcPr marL="3567" marR="3567" marT="3567"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(39,316)</a:t>
                      </a:r>
                    </a:p>
                  </a:txBody>
                  <a:tcPr marL="3567" marR="3567" marT="3567" marB="0" anchor="b">
                    <a:lnL>
                      <a:noFill/>
                    </a:lnL>
                    <a:lnR>
                      <a:noFill/>
                    </a:lnR>
                    <a:lnT>
                      <a:noFill/>
                    </a:lnT>
                    <a:lnB>
                      <a:noFill/>
                    </a:lnB>
                  </a:tcPr>
                </a:tc>
                <a:extLst>
                  <a:ext uri="{0D108BD9-81ED-4DB2-BD59-A6C34878D82A}">
                    <a16:rowId xmlns:a16="http://schemas.microsoft.com/office/drawing/2014/main" val="1325303433"/>
                  </a:ext>
                </a:extLst>
              </a:tr>
              <a:tr h="127356">
                <a:tc>
                  <a:txBody>
                    <a:bodyPr/>
                    <a:lstStyle/>
                    <a:p>
                      <a:pPr algn="l" fontAlgn="b"/>
                      <a:r>
                        <a:rPr lang="en-US" sz="800" b="1" i="0" u="none" strike="noStrike" dirty="0">
                          <a:solidFill>
                            <a:srgbClr val="000000"/>
                          </a:solidFill>
                          <a:effectLst/>
                          <a:latin typeface="Calibri" panose="020F0502020204030204" pitchFamily="34" charset="0"/>
                        </a:rPr>
                        <a:t> *  CAPITAL ASSETS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90.84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43,852,632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48,276,464 </a:t>
                      </a:r>
                    </a:p>
                  </a:txBody>
                  <a:tcPr marL="3567" marR="3567" marT="3567" marB="0" anchor="b">
                    <a:lnL>
                      <a:noFill/>
                    </a:lnL>
                    <a:lnR>
                      <a:noFill/>
                    </a:lnR>
                    <a:lnT>
                      <a:noFill/>
                    </a:lnT>
                    <a:lnB>
                      <a:noFill/>
                    </a:lnB>
                  </a:tcPr>
                </a:tc>
                <a:tc>
                  <a:txBody>
                    <a:bodyPr/>
                    <a:lstStyle/>
                    <a:p>
                      <a:pPr algn="l" fontAlgn="b"/>
                      <a:r>
                        <a:rPr lang="en-US" sz="800" b="1" i="0" u="none" strike="noStrike" dirty="0">
                          <a:solidFill>
                            <a:srgbClr val="000000"/>
                          </a:solidFill>
                          <a:effectLst/>
                          <a:latin typeface="Calibri" panose="020F0502020204030204" pitchFamily="34" charset="0"/>
                        </a:rPr>
                        <a:t>                   4,423,832 </a:t>
                      </a:r>
                    </a:p>
                  </a:txBody>
                  <a:tcPr marL="3567" marR="3567" marT="3567" marB="0" anchor="b">
                    <a:lnL>
                      <a:noFill/>
                    </a:lnL>
                    <a:lnR>
                      <a:noFill/>
                    </a:lnR>
                    <a:lnT>
                      <a:noFill/>
                    </a:lnT>
                    <a:lnB>
                      <a:noFill/>
                    </a:lnB>
                  </a:tcPr>
                </a:tc>
                <a:extLst>
                  <a:ext uri="{0D108BD9-81ED-4DB2-BD59-A6C34878D82A}">
                    <a16:rowId xmlns:a16="http://schemas.microsoft.com/office/drawing/2014/main" val="1953362065"/>
                  </a:ext>
                </a:extLst>
              </a:tr>
              <a:tr h="127356">
                <a:tc>
                  <a:txBody>
                    <a:bodyPr/>
                    <a:lstStyle/>
                    <a:p>
                      <a:pPr algn="l" fontAlgn="b"/>
                      <a:r>
                        <a:rPr lang="pt-BR" sz="800" b="0" i="0" u="none" strike="noStrike">
                          <a:solidFill>
                            <a:srgbClr val="000000"/>
                          </a:solidFill>
                          <a:effectLst/>
                          <a:latin typeface="Calibri" panose="020F0502020204030204" pitchFamily="34" charset="0"/>
                        </a:rPr>
                        <a:t>   43101597  OUTS CONTRCTR:REFU&amp;REH BUL&amp;O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104.39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40,711,621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39,000,000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(1,711,621)</a:t>
                      </a:r>
                    </a:p>
                  </a:txBody>
                  <a:tcPr marL="3567" marR="3567" marT="3567" marB="0" anchor="b">
                    <a:lnL>
                      <a:noFill/>
                    </a:lnL>
                    <a:lnR>
                      <a:noFill/>
                    </a:lnR>
                    <a:lnT>
                      <a:noFill/>
                    </a:lnT>
                    <a:lnB>
                      <a:noFill/>
                    </a:lnB>
                  </a:tcPr>
                </a:tc>
                <a:extLst>
                  <a:ext uri="{0D108BD9-81ED-4DB2-BD59-A6C34878D82A}">
                    <a16:rowId xmlns:a16="http://schemas.microsoft.com/office/drawing/2014/main" val="3514853367"/>
                  </a:ext>
                </a:extLst>
              </a:tr>
              <a:tr h="127356">
                <a:tc>
                  <a:txBody>
                    <a:bodyPr/>
                    <a:lstStyle/>
                    <a:p>
                      <a:pPr algn="l" fontAlgn="b"/>
                      <a:r>
                        <a:rPr lang="en-US" sz="800" b="0" i="0" u="none" strike="noStrike" dirty="0">
                          <a:solidFill>
                            <a:srgbClr val="000000"/>
                          </a:solidFill>
                          <a:effectLst/>
                          <a:latin typeface="Calibri" panose="020F0502020204030204" pitchFamily="34" charset="0"/>
                        </a:rPr>
                        <a:t>   43111553  BUILDING AIR-CON SYSTEMS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61.65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2,466,175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4,000,000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1,533,825 </a:t>
                      </a:r>
                    </a:p>
                  </a:txBody>
                  <a:tcPr marL="3567" marR="3567" marT="3567" marB="0" anchor="b">
                    <a:lnL>
                      <a:noFill/>
                    </a:lnL>
                    <a:lnR>
                      <a:noFill/>
                    </a:lnR>
                    <a:lnT>
                      <a:noFill/>
                    </a:lnT>
                    <a:lnB>
                      <a:noFill/>
                    </a:lnB>
                  </a:tcPr>
                </a:tc>
                <a:extLst>
                  <a:ext uri="{0D108BD9-81ED-4DB2-BD59-A6C34878D82A}">
                    <a16:rowId xmlns:a16="http://schemas.microsoft.com/office/drawing/2014/main" val="3314462073"/>
                  </a:ext>
                </a:extLst>
              </a:tr>
              <a:tr h="127356">
                <a:tc>
                  <a:txBody>
                    <a:bodyPr/>
                    <a:lstStyle/>
                    <a:p>
                      <a:pPr algn="l" fontAlgn="b"/>
                      <a:r>
                        <a:rPr lang="en-US" sz="800" b="0" i="0" u="none" strike="noStrike" dirty="0">
                          <a:solidFill>
                            <a:srgbClr val="000000"/>
                          </a:solidFill>
                          <a:effectLst/>
                          <a:latin typeface="Calibri" panose="020F0502020204030204" pitchFamily="34" charset="0"/>
                        </a:rPr>
                        <a:t>   43113214  COMP HARD&amp;SYS - DESKTOP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70,000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1,000,000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930,000 </a:t>
                      </a:r>
                    </a:p>
                  </a:txBody>
                  <a:tcPr marL="3567" marR="3567" marT="3567" marB="0" anchor="b">
                    <a:lnL>
                      <a:noFill/>
                    </a:lnL>
                    <a:lnR>
                      <a:noFill/>
                    </a:lnR>
                    <a:lnT>
                      <a:noFill/>
                    </a:lnT>
                    <a:lnB>
                      <a:noFill/>
                    </a:lnB>
                  </a:tcPr>
                </a:tc>
                <a:extLst>
                  <a:ext uri="{0D108BD9-81ED-4DB2-BD59-A6C34878D82A}">
                    <a16:rowId xmlns:a16="http://schemas.microsoft.com/office/drawing/2014/main" val="3041094136"/>
                  </a:ext>
                </a:extLst>
              </a:tr>
              <a:tr h="127356">
                <a:tc>
                  <a:txBody>
                    <a:bodyPr/>
                    <a:lstStyle/>
                    <a:p>
                      <a:pPr algn="l" fontAlgn="b"/>
                      <a:r>
                        <a:rPr lang="en-US" sz="800" b="0" i="0" u="none" strike="noStrike" dirty="0">
                          <a:solidFill>
                            <a:srgbClr val="000000"/>
                          </a:solidFill>
                          <a:effectLst/>
                          <a:latin typeface="Calibri" panose="020F0502020204030204" pitchFamily="34" charset="0"/>
                        </a:rPr>
                        <a:t>   43113238  OFFICE EQUIPMENT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51.35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154,047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300,000 </a:t>
                      </a:r>
                    </a:p>
                  </a:txBody>
                  <a:tcPr marL="3567" marR="3567" marT="3567"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                      145,953 </a:t>
                      </a:r>
                    </a:p>
                  </a:txBody>
                  <a:tcPr marL="3567" marR="3567" marT="3567" marB="0" anchor="b">
                    <a:lnL>
                      <a:noFill/>
                    </a:lnL>
                    <a:lnR>
                      <a:noFill/>
                    </a:lnR>
                    <a:lnT>
                      <a:noFill/>
                    </a:lnT>
                    <a:lnB>
                      <a:noFill/>
                    </a:lnB>
                  </a:tcPr>
                </a:tc>
                <a:extLst>
                  <a:ext uri="{0D108BD9-81ED-4DB2-BD59-A6C34878D82A}">
                    <a16:rowId xmlns:a16="http://schemas.microsoft.com/office/drawing/2014/main" val="596937071"/>
                  </a:ext>
                </a:extLst>
              </a:tr>
              <a:tr h="127356">
                <a:tc>
                  <a:txBody>
                    <a:bodyPr/>
                    <a:lstStyle/>
                    <a:p>
                      <a:pPr algn="l" fontAlgn="b"/>
                      <a:r>
                        <a:rPr lang="en-US" sz="800" b="0" i="0" u="none" strike="noStrike" dirty="0">
                          <a:solidFill>
                            <a:srgbClr val="000000"/>
                          </a:solidFill>
                          <a:effectLst/>
                          <a:latin typeface="Calibri" panose="020F0502020204030204" pitchFamily="34" charset="0"/>
                        </a:rPr>
                        <a:t>   43160175  OUTS CONTRCTRS:NEW SOFT&amp;INT </a:t>
                      </a:r>
                    </a:p>
                  </a:txBody>
                  <a:tcPr marL="3567" marR="3567" marT="35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11.34 </a:t>
                      </a:r>
                    </a:p>
                  </a:txBody>
                  <a:tcPr marL="3567" marR="3567" marT="35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450,789 </a:t>
                      </a:r>
                    </a:p>
                  </a:txBody>
                  <a:tcPr marL="3567" marR="3567" marT="35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3,976,464 </a:t>
                      </a:r>
                    </a:p>
                  </a:txBody>
                  <a:tcPr marL="3567" marR="3567" marT="35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3,525,675 </a:t>
                      </a:r>
                    </a:p>
                  </a:txBody>
                  <a:tcPr marL="3567" marR="3567" marT="3567"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971732"/>
                  </a:ext>
                </a:extLst>
              </a:tr>
              <a:tr h="127356">
                <a:tc>
                  <a:txBody>
                    <a:bodyPr/>
                    <a:lstStyle/>
                    <a:p>
                      <a:pPr algn="l" fontAlgn="b"/>
                      <a:r>
                        <a:rPr lang="en-US" sz="800" b="1" i="0" u="none" strike="noStrike" dirty="0">
                          <a:solidFill>
                            <a:srgbClr val="000000"/>
                          </a:solidFill>
                          <a:effectLst/>
                          <a:latin typeface="Calibri" panose="020F0502020204030204" pitchFamily="34" charset="0"/>
                        </a:rPr>
                        <a:t> ** GRAND TOTAL </a:t>
                      </a:r>
                    </a:p>
                  </a:txBody>
                  <a:tcPr marL="3567" marR="3567" marT="356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Calibri" panose="020F0502020204030204" pitchFamily="34" charset="0"/>
                        </a:rPr>
                        <a:t>       82.39 </a:t>
                      </a:r>
                    </a:p>
                  </a:txBody>
                  <a:tcPr marL="3567" marR="3567" marT="35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Calibri" panose="020F0502020204030204" pitchFamily="34" charset="0"/>
                        </a:rPr>
                        <a:t>           73,709,967 </a:t>
                      </a:r>
                    </a:p>
                  </a:txBody>
                  <a:tcPr marL="3567" marR="3567" marT="35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Calibri" panose="020F0502020204030204" pitchFamily="34" charset="0"/>
                        </a:rPr>
                        <a:t>               89,461,315 </a:t>
                      </a:r>
                    </a:p>
                  </a:txBody>
                  <a:tcPr marL="3567" marR="3567" marT="3567"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Calibri" panose="020F0502020204030204" pitchFamily="34" charset="0"/>
                        </a:rPr>
                        <a:t>                 15,751,348 </a:t>
                      </a:r>
                    </a:p>
                  </a:txBody>
                  <a:tcPr marL="3567" marR="3567" marT="356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977907"/>
                  </a:ext>
                </a:extLst>
              </a:tr>
            </a:tbl>
          </a:graphicData>
        </a:graphic>
      </p:graphicFrame>
      <p:sp>
        <p:nvSpPr>
          <p:cNvPr id="3" name="TextBox 2">
            <a:extLst>
              <a:ext uri="{FF2B5EF4-FFF2-40B4-BE49-F238E27FC236}">
                <a16:creationId xmlns:a16="http://schemas.microsoft.com/office/drawing/2014/main" id="{522C9CAB-5B33-6CCF-A1A2-7E2433A6BCEB}"/>
              </a:ext>
            </a:extLst>
          </p:cNvPr>
          <p:cNvSpPr txBox="1"/>
          <p:nvPr/>
        </p:nvSpPr>
        <p:spPr>
          <a:xfrm flipH="1">
            <a:off x="8275318" y="6452558"/>
            <a:ext cx="704779" cy="369332"/>
          </a:xfrm>
          <a:prstGeom prst="rect">
            <a:avLst/>
          </a:prstGeom>
          <a:noFill/>
        </p:spPr>
        <p:txBody>
          <a:bodyPr wrap="square" rtlCol="0">
            <a:spAutoFit/>
          </a:bodyPr>
          <a:lstStyle/>
          <a:p>
            <a:r>
              <a:rPr lang="en-US" dirty="0"/>
              <a:t>12</a:t>
            </a:r>
            <a:endParaRPr lang="en-ZA" dirty="0"/>
          </a:p>
        </p:txBody>
      </p:sp>
    </p:spTree>
    <p:extLst>
      <p:ext uri="{BB962C8B-B14F-4D97-AF65-F5344CB8AC3E}">
        <p14:creationId xmlns:p14="http://schemas.microsoft.com/office/powerpoint/2010/main" val="3005222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sz="1200" dirty="0"/>
              <a:t>RESPONSE TO QUESTION 5: DETAILED OFFICE OF THE </a:t>
            </a:r>
            <a:r>
              <a:rPr lang="en-US" sz="1200" dirty="0">
                <a:solidFill>
                  <a:prstClr val="white"/>
                </a:solidFill>
                <a:latin typeface="Arial" panose="020B0604020202020204"/>
              </a:rPr>
              <a:t>CHIEF FINANCIAL OFFICER </a:t>
            </a:r>
            <a:r>
              <a:rPr kumimoji="0" lang="en-US" sz="1200" b="1" i="0" u="none" strike="noStrike" kern="1200" cap="none" spc="0" normalizeH="0" baseline="0" noProof="0" dirty="0">
                <a:ln>
                  <a:noFill/>
                </a:ln>
                <a:solidFill>
                  <a:prstClr val="white"/>
                </a:solidFill>
                <a:effectLst/>
                <a:uLnTx/>
                <a:uFillTx/>
                <a:latin typeface="Arial" panose="020B0604020202020204"/>
                <a:ea typeface="+mj-ea"/>
                <a:cs typeface="+mj-cs"/>
              </a:rPr>
              <a:t> EXPENDITURE REPORT  FOR THE  2021/22 FINANCIAL YEAR  </a:t>
            </a:r>
            <a:endParaRPr lang="en-US" dirty="0"/>
          </a:p>
        </p:txBody>
      </p:sp>
      <p:graphicFrame>
        <p:nvGraphicFramePr>
          <p:cNvPr id="4" name="Content Placeholder 3">
            <a:extLst>
              <a:ext uri="{FF2B5EF4-FFF2-40B4-BE49-F238E27FC236}">
                <a16:creationId xmlns:a16="http://schemas.microsoft.com/office/drawing/2014/main" id="{31EC8133-7103-4A01-8E2F-1FDBCC8F3BCC}"/>
              </a:ext>
            </a:extLst>
          </p:cNvPr>
          <p:cNvGraphicFramePr>
            <a:graphicFrameLocks noGrp="1"/>
          </p:cNvGraphicFramePr>
          <p:nvPr>
            <p:ph idx="1"/>
            <p:extLst>
              <p:ext uri="{D42A27DB-BD31-4B8C-83A1-F6EECF244321}">
                <p14:modId xmlns:p14="http://schemas.microsoft.com/office/powerpoint/2010/main" val="3334990774"/>
              </p:ext>
            </p:extLst>
          </p:nvPr>
        </p:nvGraphicFramePr>
        <p:xfrm>
          <a:off x="1000897" y="1569309"/>
          <a:ext cx="7885928" cy="3343205"/>
        </p:xfrm>
        <a:graphic>
          <a:graphicData uri="http://schemas.openxmlformats.org/drawingml/2006/table">
            <a:tbl>
              <a:tblPr/>
              <a:tblGrid>
                <a:gridCol w="3517349">
                  <a:extLst>
                    <a:ext uri="{9D8B030D-6E8A-4147-A177-3AD203B41FA5}">
                      <a16:colId xmlns:a16="http://schemas.microsoft.com/office/drawing/2014/main" val="2520141749"/>
                    </a:ext>
                  </a:extLst>
                </a:gridCol>
                <a:gridCol w="770925">
                  <a:extLst>
                    <a:ext uri="{9D8B030D-6E8A-4147-A177-3AD203B41FA5}">
                      <a16:colId xmlns:a16="http://schemas.microsoft.com/office/drawing/2014/main" val="2340723101"/>
                    </a:ext>
                  </a:extLst>
                </a:gridCol>
                <a:gridCol w="899414">
                  <a:extLst>
                    <a:ext uri="{9D8B030D-6E8A-4147-A177-3AD203B41FA5}">
                      <a16:colId xmlns:a16="http://schemas.microsoft.com/office/drawing/2014/main" val="2962814727"/>
                    </a:ext>
                  </a:extLst>
                </a:gridCol>
                <a:gridCol w="1316998">
                  <a:extLst>
                    <a:ext uri="{9D8B030D-6E8A-4147-A177-3AD203B41FA5}">
                      <a16:colId xmlns:a16="http://schemas.microsoft.com/office/drawing/2014/main" val="3132260019"/>
                    </a:ext>
                  </a:extLst>
                </a:gridCol>
                <a:gridCol w="1381242">
                  <a:extLst>
                    <a:ext uri="{9D8B030D-6E8A-4147-A177-3AD203B41FA5}">
                      <a16:colId xmlns:a16="http://schemas.microsoft.com/office/drawing/2014/main" val="653851802"/>
                    </a:ext>
                  </a:extLst>
                </a:gridCol>
              </a:tblGrid>
              <a:tr h="617387">
                <a:tc>
                  <a:txBody>
                    <a:bodyPr/>
                    <a:lstStyle/>
                    <a:p>
                      <a:pPr algn="ctr" fontAlgn="ctr"/>
                      <a:r>
                        <a:rPr lang="en-US" sz="1000" b="1" i="0" u="none" strike="noStrike" dirty="0">
                          <a:solidFill>
                            <a:srgbClr val="E7E6E6"/>
                          </a:solidFill>
                          <a:effectLst/>
                          <a:latin typeface="Arial" panose="020B0604020202020204" pitchFamily="34" charset="0"/>
                        </a:rPr>
                        <a:t>Commitment Item</a:t>
                      </a:r>
                    </a:p>
                  </a:txBody>
                  <a:tcPr marL="6350" marR="6350" marT="6350" marB="0" anchor="ctr">
                    <a:lnL>
                      <a:noFill/>
                    </a:lnL>
                    <a:lnR>
                      <a:noFill/>
                    </a:lnR>
                    <a:lnT>
                      <a:noFill/>
                    </a:lnT>
                    <a:lnB>
                      <a:noFill/>
                    </a:lnB>
                    <a:solidFill>
                      <a:srgbClr val="000000"/>
                    </a:solidFill>
                  </a:tcPr>
                </a:tc>
                <a:tc>
                  <a:txBody>
                    <a:bodyPr/>
                    <a:lstStyle/>
                    <a:p>
                      <a:pPr algn="ctr" fontAlgn="b"/>
                      <a:r>
                        <a:rPr lang="en-US" sz="1000" b="1" i="0" u="none" strike="noStrike" dirty="0">
                          <a:solidFill>
                            <a:srgbClr val="E7E6E6"/>
                          </a:solidFill>
                          <a:effectLst/>
                          <a:latin typeface="Arial" panose="020B0604020202020204" pitchFamily="34" charset="0"/>
                        </a:rPr>
                        <a:t>% Spent</a:t>
                      </a:r>
                    </a:p>
                  </a:txBody>
                  <a:tcPr marL="6350" marR="6350" marT="6350" marB="0" anchor="b">
                    <a:lnL>
                      <a:noFill/>
                    </a:lnL>
                    <a:lnR>
                      <a:noFill/>
                    </a:lnR>
                    <a:lnT>
                      <a:noFill/>
                    </a:lnT>
                    <a:lnB>
                      <a:noFill/>
                    </a:lnB>
                    <a:solidFill>
                      <a:srgbClr val="000000"/>
                    </a:solidFill>
                  </a:tcPr>
                </a:tc>
                <a:tc>
                  <a:txBody>
                    <a:bodyPr/>
                    <a:lstStyle/>
                    <a:p>
                      <a:pPr algn="ctr" fontAlgn="b"/>
                      <a:r>
                        <a:rPr lang="en-US" sz="1000" b="1" i="0" u="none" strike="noStrike" dirty="0">
                          <a:solidFill>
                            <a:srgbClr val="E7E6E6"/>
                          </a:solidFill>
                          <a:effectLst/>
                          <a:latin typeface="Arial" panose="020B0604020202020204" pitchFamily="34" charset="0"/>
                        </a:rPr>
                        <a:t>      Actual</a:t>
                      </a:r>
                    </a:p>
                  </a:txBody>
                  <a:tcPr marL="6350" marR="6350" marT="6350" marB="0" anchor="b">
                    <a:lnL>
                      <a:noFill/>
                    </a:lnL>
                    <a:lnR>
                      <a:noFill/>
                    </a:lnR>
                    <a:lnT>
                      <a:noFill/>
                    </a:lnT>
                    <a:lnB>
                      <a:noFill/>
                    </a:lnB>
                    <a:solidFill>
                      <a:srgbClr val="000000"/>
                    </a:solidFill>
                  </a:tcPr>
                </a:tc>
                <a:tc>
                  <a:txBody>
                    <a:bodyPr/>
                    <a:lstStyle/>
                    <a:p>
                      <a:pPr algn="ctr" fontAlgn="b"/>
                      <a:r>
                        <a:rPr lang="en-US" sz="1000" b="1" i="0" u="none" strike="noStrike" dirty="0">
                          <a:solidFill>
                            <a:srgbClr val="E7E6E6"/>
                          </a:solidFill>
                          <a:effectLst/>
                          <a:latin typeface="Arial" panose="020B0604020202020204" pitchFamily="34" charset="0"/>
                        </a:rPr>
                        <a:t>  Current Budget</a:t>
                      </a:r>
                    </a:p>
                  </a:txBody>
                  <a:tcPr marL="6350" marR="6350" marT="6350" marB="0" anchor="b">
                    <a:lnL>
                      <a:noFill/>
                    </a:lnL>
                    <a:lnR>
                      <a:noFill/>
                    </a:lnR>
                    <a:lnT>
                      <a:noFill/>
                    </a:lnT>
                    <a:lnB>
                      <a:noFill/>
                    </a:lnB>
                    <a:solidFill>
                      <a:srgbClr val="000000"/>
                    </a:solidFill>
                  </a:tcPr>
                </a:tc>
                <a:tc>
                  <a:txBody>
                    <a:bodyPr/>
                    <a:lstStyle/>
                    <a:p>
                      <a:pPr algn="ctr" fontAlgn="b"/>
                      <a:r>
                        <a:rPr lang="en-US" sz="1000" b="1" i="0" u="none" strike="noStrike" dirty="0">
                          <a:solidFill>
                            <a:srgbClr val="E7E6E6"/>
                          </a:solidFill>
                          <a:effectLst/>
                          <a:latin typeface="Arial" panose="020B0604020202020204" pitchFamily="34" charset="0"/>
                        </a:rPr>
                        <a:t> Available Budget</a:t>
                      </a:r>
                    </a:p>
                  </a:txBody>
                  <a:tcPr marL="6350" marR="6350" marT="6350" marB="0" anchor="b">
                    <a:lnL>
                      <a:noFill/>
                    </a:lnL>
                    <a:lnR>
                      <a:noFill/>
                    </a:lnR>
                    <a:lnT>
                      <a:noFill/>
                    </a:lnT>
                    <a:lnB>
                      <a:noFill/>
                    </a:lnB>
                    <a:solidFill>
                      <a:srgbClr val="000000"/>
                    </a:solidFill>
                  </a:tcPr>
                </a:tc>
                <a:extLst>
                  <a:ext uri="{0D108BD9-81ED-4DB2-BD59-A6C34878D82A}">
                    <a16:rowId xmlns:a16="http://schemas.microsoft.com/office/drawing/2014/main" val="3452049050"/>
                  </a:ext>
                </a:extLst>
              </a:tr>
              <a:tr h="337815">
                <a:tc>
                  <a:txBody>
                    <a:bodyPr/>
                    <a:lstStyle/>
                    <a:p>
                      <a:pPr algn="l" fontAlgn="b"/>
                      <a:r>
                        <a:rPr lang="en-US" sz="1100" b="1" i="0" u="none" strike="noStrike" dirty="0">
                          <a:solidFill>
                            <a:srgbClr val="000000"/>
                          </a:solidFill>
                          <a:effectLst/>
                          <a:latin typeface="Calibri" panose="020F0502020204030204" pitchFamily="34" charset="0"/>
                        </a:rPr>
                        <a:t>*  COMP OF EMPLOYEES</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22.48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338,235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1,504,770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1,166,535 </a:t>
                      </a:r>
                    </a:p>
                  </a:txBody>
                  <a:tcPr marL="6350" marR="6350" marT="6350" marB="0" anchor="b">
                    <a:lnL>
                      <a:noFill/>
                    </a:lnL>
                    <a:lnR>
                      <a:noFill/>
                    </a:lnR>
                    <a:lnT>
                      <a:noFill/>
                    </a:lnT>
                    <a:lnB>
                      <a:noFill/>
                    </a:lnB>
                  </a:tcPr>
                </a:tc>
                <a:extLst>
                  <a:ext uri="{0D108BD9-81ED-4DB2-BD59-A6C34878D82A}">
                    <a16:rowId xmlns:a16="http://schemas.microsoft.com/office/drawing/2014/main" val="1148276139"/>
                  </a:ext>
                </a:extLst>
              </a:tr>
              <a:tr h="337815">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750568624"/>
                  </a:ext>
                </a:extLst>
              </a:tr>
              <a:tr h="337815">
                <a:tc>
                  <a:txBody>
                    <a:bodyPr/>
                    <a:lstStyle/>
                    <a:p>
                      <a:pPr algn="l" fontAlgn="b"/>
                      <a:r>
                        <a:rPr lang="en-US" sz="1100" b="1" i="0" u="none" strike="noStrike" dirty="0">
                          <a:solidFill>
                            <a:srgbClr val="000000"/>
                          </a:solidFill>
                          <a:effectLst/>
                          <a:latin typeface="Calibri" panose="020F0502020204030204" pitchFamily="34" charset="0"/>
                        </a:rPr>
                        <a:t>*  USE OF GOODS &amp; SERVS</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57.96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5,807,306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10,020,000 </a:t>
                      </a:r>
                    </a:p>
                  </a:txBody>
                  <a:tcPr marL="6350" marR="6350" marT="6350" marB="0" anchor="b">
                    <a:lnL>
                      <a:noFill/>
                    </a:lnL>
                    <a:lnR>
                      <a:noFill/>
                    </a:lnR>
                    <a:lnT>
                      <a:noFill/>
                    </a:lnT>
                    <a:lnB>
                      <a:noFill/>
                    </a:lnB>
                  </a:tcPr>
                </a:tc>
                <a:tc>
                  <a:txBody>
                    <a:bodyPr/>
                    <a:lstStyle/>
                    <a:p>
                      <a:pPr algn="l" fontAlgn="b"/>
                      <a:r>
                        <a:rPr lang="en-US" sz="1100" b="1" i="0" u="none" strike="noStrike" dirty="0">
                          <a:solidFill>
                            <a:srgbClr val="000000"/>
                          </a:solidFill>
                          <a:effectLst/>
                          <a:latin typeface="Calibri" panose="020F0502020204030204" pitchFamily="34" charset="0"/>
                        </a:rPr>
                        <a:t>              4,212,694 </a:t>
                      </a:r>
                    </a:p>
                  </a:txBody>
                  <a:tcPr marL="6350" marR="6350" marT="6350" marB="0" anchor="b">
                    <a:lnL>
                      <a:noFill/>
                    </a:lnL>
                    <a:lnR>
                      <a:noFill/>
                    </a:lnR>
                    <a:lnT>
                      <a:noFill/>
                    </a:lnT>
                    <a:lnB>
                      <a:noFill/>
                    </a:lnB>
                  </a:tcPr>
                </a:tc>
                <a:extLst>
                  <a:ext uri="{0D108BD9-81ED-4DB2-BD59-A6C34878D82A}">
                    <a16:rowId xmlns:a16="http://schemas.microsoft.com/office/drawing/2014/main" val="1944891472"/>
                  </a:ext>
                </a:extLst>
              </a:tr>
              <a:tr h="337815">
                <a:tc>
                  <a:txBody>
                    <a:bodyPr/>
                    <a:lstStyle/>
                    <a:p>
                      <a:pPr algn="l" fontAlgn="b"/>
                      <a:r>
                        <a:rPr lang="en-US" sz="1100" b="0" i="0" u="none" strike="noStrike" dirty="0">
                          <a:solidFill>
                            <a:srgbClr val="000000"/>
                          </a:solidFill>
                          <a:effectLst/>
                          <a:latin typeface="Calibri" panose="020F0502020204030204" pitchFamily="34" charset="0"/>
                        </a:rPr>
                        <a:t>  41102660  C/P:BUS&amp;ADV SER:ACCNT&amp;AUDITR</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1.61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29,000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1,800,000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1,771,000 </a:t>
                      </a:r>
                    </a:p>
                  </a:txBody>
                  <a:tcPr marL="6350" marR="6350" marT="6350" marB="0" anchor="b">
                    <a:lnL>
                      <a:noFill/>
                    </a:lnL>
                    <a:lnR>
                      <a:noFill/>
                    </a:lnR>
                    <a:lnT>
                      <a:noFill/>
                    </a:lnT>
                    <a:lnB>
                      <a:noFill/>
                    </a:lnB>
                  </a:tcPr>
                </a:tc>
                <a:extLst>
                  <a:ext uri="{0D108BD9-81ED-4DB2-BD59-A6C34878D82A}">
                    <a16:rowId xmlns:a16="http://schemas.microsoft.com/office/drawing/2014/main" val="2365220771"/>
                  </a:ext>
                </a:extLst>
              </a:tr>
              <a:tr h="337815">
                <a:tc>
                  <a:txBody>
                    <a:bodyPr/>
                    <a:lstStyle/>
                    <a:p>
                      <a:pPr algn="l" fontAlgn="b"/>
                      <a:r>
                        <a:rPr lang="en-US" sz="1100" b="0" i="0" u="none" strike="noStrike" dirty="0">
                          <a:solidFill>
                            <a:srgbClr val="000000"/>
                          </a:solidFill>
                          <a:effectLst/>
                          <a:latin typeface="Calibri" panose="020F0502020204030204" pitchFamily="34" charset="0"/>
                        </a:rPr>
                        <a:t>  41103377  T&amp;S DOM:ACCOMMODATION</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10,000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10,000 </a:t>
                      </a:r>
                    </a:p>
                  </a:txBody>
                  <a:tcPr marL="6350" marR="6350" marT="6350" marB="0" anchor="b">
                    <a:lnL>
                      <a:noFill/>
                    </a:lnL>
                    <a:lnR>
                      <a:noFill/>
                    </a:lnR>
                    <a:lnT>
                      <a:noFill/>
                    </a:lnT>
                    <a:lnB>
                      <a:noFill/>
                    </a:lnB>
                  </a:tcPr>
                </a:tc>
                <a:extLst>
                  <a:ext uri="{0D108BD9-81ED-4DB2-BD59-A6C34878D82A}">
                    <a16:rowId xmlns:a16="http://schemas.microsoft.com/office/drawing/2014/main" val="1813043806"/>
                  </a:ext>
                </a:extLst>
              </a:tr>
              <a:tr h="337815">
                <a:tc>
                  <a:txBody>
                    <a:bodyPr/>
                    <a:lstStyle/>
                    <a:p>
                      <a:pPr algn="l" fontAlgn="b"/>
                      <a:r>
                        <a:rPr lang="en-US" sz="1100" b="0" i="0" u="none" strike="noStrike" dirty="0">
                          <a:solidFill>
                            <a:srgbClr val="000000"/>
                          </a:solidFill>
                          <a:effectLst/>
                          <a:latin typeface="Calibri" panose="020F0502020204030204" pitchFamily="34" charset="0"/>
                        </a:rPr>
                        <a:t>  41103620  AUDIT FEES:EXT CURRENT YEAR</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70.47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5,778,306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8,200,000 </a:t>
                      </a:r>
                    </a:p>
                  </a:txBody>
                  <a:tcPr marL="6350" marR="6350" marT="635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2,421,694 </a:t>
                      </a:r>
                    </a:p>
                  </a:txBody>
                  <a:tcPr marL="6350" marR="6350" marT="6350" marB="0" anchor="b">
                    <a:lnL>
                      <a:noFill/>
                    </a:lnL>
                    <a:lnR>
                      <a:noFill/>
                    </a:lnR>
                    <a:lnT>
                      <a:noFill/>
                    </a:lnT>
                    <a:lnB>
                      <a:noFill/>
                    </a:lnB>
                  </a:tcPr>
                </a:tc>
                <a:extLst>
                  <a:ext uri="{0D108BD9-81ED-4DB2-BD59-A6C34878D82A}">
                    <a16:rowId xmlns:a16="http://schemas.microsoft.com/office/drawing/2014/main" val="4233906607"/>
                  </a:ext>
                </a:extLst>
              </a:tr>
              <a:tr h="349464">
                <a:tc>
                  <a:txBody>
                    <a:bodyPr/>
                    <a:lstStyle/>
                    <a:p>
                      <a:pPr algn="l" fontAlgn="b"/>
                      <a:r>
                        <a:rPr lang="fr-FR" sz="1100" b="0" i="0" u="none" strike="noStrike" dirty="0">
                          <a:solidFill>
                            <a:srgbClr val="000000"/>
                          </a:solidFill>
                          <a:effectLst/>
                          <a:latin typeface="Calibri" panose="020F0502020204030204" pitchFamily="34" charset="0"/>
                        </a:rPr>
                        <a:t>  41103989  T&amp;S DOM:AIR TRANSPORT</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10,000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10,000 </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8823099"/>
                  </a:ext>
                </a:extLst>
              </a:tr>
              <a:tr h="349464">
                <a:tc>
                  <a:txBody>
                    <a:bodyPr/>
                    <a:lstStyle/>
                    <a:p>
                      <a:pPr algn="l" fontAlgn="b"/>
                      <a:r>
                        <a:rPr lang="en-US" sz="1100" b="1" i="0" u="none" strike="noStrike" dirty="0">
                          <a:solidFill>
                            <a:srgbClr val="000000"/>
                          </a:solidFill>
                          <a:effectLst/>
                          <a:latin typeface="Calibri" panose="020F0502020204030204" pitchFamily="34" charset="0"/>
                        </a:rPr>
                        <a:t>** GRAND TOTAL</a:t>
                      </a:r>
                    </a:p>
                  </a:txBody>
                  <a:tcPr marL="6350" marR="6350" marT="635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53.32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6,145,541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11,524,770 </a:t>
                      </a:r>
                    </a:p>
                  </a:txBody>
                  <a:tcPr marL="6350" marR="6350" marT="635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5,379,229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599959"/>
                  </a:ext>
                </a:extLst>
              </a:tr>
            </a:tbl>
          </a:graphicData>
        </a:graphic>
      </p:graphicFrame>
      <p:sp>
        <p:nvSpPr>
          <p:cNvPr id="3" name="TextBox 2">
            <a:extLst>
              <a:ext uri="{FF2B5EF4-FFF2-40B4-BE49-F238E27FC236}">
                <a16:creationId xmlns:a16="http://schemas.microsoft.com/office/drawing/2014/main" id="{CDE911F5-9DF8-FE38-B4F0-200C2F452C76}"/>
              </a:ext>
            </a:extLst>
          </p:cNvPr>
          <p:cNvSpPr txBox="1"/>
          <p:nvPr/>
        </p:nvSpPr>
        <p:spPr>
          <a:xfrm flipH="1">
            <a:off x="8275319" y="6364352"/>
            <a:ext cx="868681" cy="369332"/>
          </a:xfrm>
          <a:prstGeom prst="rect">
            <a:avLst/>
          </a:prstGeom>
          <a:noFill/>
        </p:spPr>
        <p:txBody>
          <a:bodyPr wrap="square" rtlCol="0">
            <a:spAutoFit/>
          </a:bodyPr>
          <a:lstStyle/>
          <a:p>
            <a:r>
              <a:rPr lang="en-US" dirty="0"/>
              <a:t>13</a:t>
            </a:r>
            <a:endParaRPr lang="en-ZA" dirty="0"/>
          </a:p>
        </p:txBody>
      </p:sp>
    </p:spTree>
    <p:extLst>
      <p:ext uri="{BB962C8B-B14F-4D97-AF65-F5344CB8AC3E}">
        <p14:creationId xmlns:p14="http://schemas.microsoft.com/office/powerpoint/2010/main" val="3218217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A5E4F-8C63-C905-E26F-1AEB8B7444C0}"/>
              </a:ext>
            </a:extLst>
          </p:cNvPr>
          <p:cNvSpPr>
            <a:spLocks noGrp="1"/>
          </p:cNvSpPr>
          <p:nvPr>
            <p:ph type="title"/>
          </p:nvPr>
        </p:nvSpPr>
        <p:spPr/>
        <p:txBody>
          <a:bodyPr/>
          <a:lstStyle/>
          <a:p>
            <a:r>
              <a:rPr lang="en-US" dirty="0"/>
              <a:t>QUESTION 6</a:t>
            </a:r>
            <a:endParaRPr lang="en-ZA" dirty="0"/>
          </a:p>
        </p:txBody>
      </p:sp>
      <p:sp>
        <p:nvSpPr>
          <p:cNvPr id="3" name="Content Placeholder 2">
            <a:extLst>
              <a:ext uri="{FF2B5EF4-FFF2-40B4-BE49-F238E27FC236}">
                <a16:creationId xmlns:a16="http://schemas.microsoft.com/office/drawing/2014/main" id="{15274FDF-41AB-DAA9-ED5A-32320A0128C5}"/>
              </a:ext>
            </a:extLst>
          </p:cNvPr>
          <p:cNvSpPr>
            <a:spLocks noGrp="1"/>
          </p:cNvSpPr>
          <p:nvPr>
            <p:ph idx="1"/>
          </p:nvPr>
        </p:nvSpPr>
        <p:spPr/>
        <p:txBody>
          <a:bodyPr>
            <a:normAutofit/>
          </a:bodyPr>
          <a:lstStyle/>
          <a:p>
            <a:pPr marL="0" indent="0" algn="just">
              <a:buNone/>
            </a:pPr>
            <a:r>
              <a:rPr lang="en-US" sz="1600" b="1" dirty="0">
                <a:solidFill>
                  <a:srgbClr val="FF0000"/>
                </a:solidFill>
                <a:effectLst/>
                <a:ea typeface="Times New Roman" panose="02020603050405020304" pitchFamily="18" charset="0"/>
              </a:rPr>
              <a:t>THE ENTITY SHOULD DEVELOP PLAN TO ADDRESS REOCCURRING QUALIFIED AUDIT OPINION AS THIS WAS ALSO RECEIVED IN THE PREVIOUS FINANCIAL YEAR. </a:t>
            </a:r>
            <a:endParaRPr lang="en-ZA" sz="1600" b="1" dirty="0">
              <a:solidFill>
                <a:srgbClr val="FF0000"/>
              </a:solidFill>
            </a:endParaRPr>
          </a:p>
        </p:txBody>
      </p:sp>
      <p:sp>
        <p:nvSpPr>
          <p:cNvPr id="4" name="TextBox 3">
            <a:extLst>
              <a:ext uri="{FF2B5EF4-FFF2-40B4-BE49-F238E27FC236}">
                <a16:creationId xmlns:a16="http://schemas.microsoft.com/office/drawing/2014/main" id="{C0138439-1BB8-F9D1-04C3-950CDDA9CC6A}"/>
              </a:ext>
            </a:extLst>
          </p:cNvPr>
          <p:cNvSpPr txBox="1"/>
          <p:nvPr/>
        </p:nvSpPr>
        <p:spPr>
          <a:xfrm flipH="1">
            <a:off x="8275319" y="6364352"/>
            <a:ext cx="868681" cy="369332"/>
          </a:xfrm>
          <a:prstGeom prst="rect">
            <a:avLst/>
          </a:prstGeom>
          <a:noFill/>
        </p:spPr>
        <p:txBody>
          <a:bodyPr wrap="square" rtlCol="0">
            <a:spAutoFit/>
          </a:bodyPr>
          <a:lstStyle/>
          <a:p>
            <a:r>
              <a:rPr lang="en-US" dirty="0"/>
              <a:t>14</a:t>
            </a:r>
            <a:endParaRPr lang="en-ZA" dirty="0"/>
          </a:p>
        </p:txBody>
      </p:sp>
    </p:spTree>
    <p:extLst>
      <p:ext uri="{BB962C8B-B14F-4D97-AF65-F5344CB8AC3E}">
        <p14:creationId xmlns:p14="http://schemas.microsoft.com/office/powerpoint/2010/main" val="1885091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DEAE1CF-9F31-94B3-E267-EFBE95AB0905}"/>
              </a:ext>
            </a:extLst>
          </p:cNvPr>
          <p:cNvPicPr/>
          <p:nvPr/>
        </p:nvPicPr>
        <p:blipFill>
          <a:blip r:embed="rId2"/>
          <a:stretch>
            <a:fillRect/>
          </a:stretch>
        </p:blipFill>
        <p:spPr>
          <a:xfrm>
            <a:off x="1253694" y="2546112"/>
            <a:ext cx="6418898" cy="1524476"/>
          </a:xfrm>
          <a:prstGeom prst="rect">
            <a:avLst/>
          </a:prstGeom>
        </p:spPr>
      </p:pic>
      <p:sp>
        <p:nvSpPr>
          <p:cNvPr id="7" name="Rectangle 6">
            <a:extLst>
              <a:ext uri="{FF2B5EF4-FFF2-40B4-BE49-F238E27FC236}">
                <a16:creationId xmlns:a16="http://schemas.microsoft.com/office/drawing/2014/main" id="{0D6F5313-E69C-F598-1806-C739A36917BA}"/>
              </a:ext>
            </a:extLst>
          </p:cNvPr>
          <p:cNvSpPr/>
          <p:nvPr/>
        </p:nvSpPr>
        <p:spPr>
          <a:xfrm>
            <a:off x="2479596" y="3259693"/>
            <a:ext cx="4184809" cy="338614"/>
          </a:xfrm>
          <a:prstGeom prst="rect">
            <a:avLst/>
          </a:prstGeom>
          <a:ln>
            <a:noFill/>
          </a:ln>
        </p:spPr>
        <p:txBody>
          <a:bodyPr vert="horz" lIns="0" tIns="0" rIns="0" bIns="0" rtlCol="0">
            <a:noAutofit/>
          </a:bodyPr>
          <a:lstStyle/>
          <a:p>
            <a:pPr marL="0" marR="0" lvl="0" indent="0" algn="l" defTabSz="685800" rtl="0" eaLnBrk="1" fontAlgn="auto" latinLnBrk="0" hangingPunct="1">
              <a:lnSpc>
                <a:spcPct val="107000"/>
              </a:lnSpc>
              <a:spcBef>
                <a:spcPts val="0"/>
              </a:spcBef>
              <a:spcAft>
                <a:spcPts val="600"/>
              </a:spcAft>
              <a:buClrTx/>
              <a:buSzTx/>
              <a:buFontTx/>
              <a:buNone/>
              <a:tabLst/>
              <a:defRPr/>
            </a:pPr>
            <a:r>
              <a:rPr kumimoji="0" lang="en-ZA" sz="1800" b="1" i="0" u="none" strike="noStrike" kern="1200" cap="none" spc="0" normalizeH="0" baseline="0" noProof="0" dirty="0">
                <a:ln>
                  <a:noFill/>
                </a:ln>
                <a:solidFill>
                  <a:srgbClr val="FFFFFF"/>
                </a:solidFill>
                <a:effectLst/>
                <a:uLnTx/>
                <a:uFillTx/>
                <a:latin typeface="Arial" panose="020B0604020202020204" pitchFamily="34" charset="0"/>
                <a:ea typeface="Arial" panose="020B0604020202020204" pitchFamily="34" charset="0"/>
                <a:cs typeface="+mn-cs"/>
              </a:rPr>
              <a:t>AUDIT IMPROVEMENT PLAN</a:t>
            </a:r>
          </a:p>
          <a:p>
            <a:pPr marL="0" marR="0" lvl="0" indent="0" algn="l" defTabSz="685800" rtl="0" eaLnBrk="1" fontAlgn="auto" latinLnBrk="0" hangingPunct="1">
              <a:lnSpc>
                <a:spcPct val="107000"/>
              </a:lnSpc>
              <a:spcBef>
                <a:spcPts val="0"/>
              </a:spcBef>
              <a:spcAft>
                <a:spcPts val="600"/>
              </a:spcAft>
              <a:buClrTx/>
              <a:buSzTx/>
              <a:buFontTx/>
              <a:buNone/>
              <a:tabLst/>
              <a:defRPr/>
            </a:pPr>
            <a:r>
              <a:rPr kumimoji="0" lang="en-ZA" sz="1800" b="1" i="0" u="none" strike="noStrike" kern="1200" cap="none" spc="0" normalizeH="0" baseline="0" noProof="0" dirty="0">
                <a:ln>
                  <a:noFill/>
                </a:ln>
                <a:solidFill>
                  <a:srgbClr val="FFFFFF"/>
                </a:solidFill>
                <a:effectLst/>
                <a:uLnTx/>
                <a:uFillTx/>
                <a:latin typeface="Arial" panose="020B0604020202020204" pitchFamily="34" charset="0"/>
                <a:ea typeface="Arial" panose="020B0604020202020204" pitchFamily="34" charset="0"/>
                <a:cs typeface="+mn-cs"/>
              </a:rPr>
              <a:t>		 2022-2023</a:t>
            </a:r>
          </a:p>
          <a:p>
            <a:pPr marL="0" marR="0" lvl="0" indent="0" algn="l" defTabSz="685800" rtl="0" eaLnBrk="1" fontAlgn="auto" latinLnBrk="0" hangingPunct="1">
              <a:lnSpc>
                <a:spcPct val="107000"/>
              </a:lnSpc>
              <a:spcBef>
                <a:spcPts val="0"/>
              </a:spcBef>
              <a:spcAft>
                <a:spcPts val="600"/>
              </a:spcAft>
              <a:buClrTx/>
              <a:buSzTx/>
              <a:buFontTx/>
              <a:buNone/>
              <a:tabLst/>
              <a:defRPr/>
            </a:pPr>
            <a:endParaRPr kumimoji="0" lang="en-ZA" sz="18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mn-cs"/>
            </a:endParaRPr>
          </a:p>
          <a:p>
            <a:pPr marL="0" marR="0" lvl="0" indent="0" algn="l" defTabSz="685800" rtl="0" eaLnBrk="1" fontAlgn="auto" latinLnBrk="0" hangingPunct="1">
              <a:lnSpc>
                <a:spcPct val="107000"/>
              </a:lnSpc>
              <a:spcBef>
                <a:spcPts val="0"/>
              </a:spcBef>
              <a:spcAft>
                <a:spcPts val="600"/>
              </a:spcAft>
              <a:buClrTx/>
              <a:buSzTx/>
              <a:buFontTx/>
              <a:buNone/>
              <a:tabLst/>
              <a:defRPr/>
            </a:pPr>
            <a:endParaRPr kumimoji="0" lang="en-ZA" sz="18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mn-cs"/>
            </a:endParaRPr>
          </a:p>
          <a:p>
            <a:pPr marL="0" marR="0" lvl="0" indent="0" algn="l" defTabSz="685800" rtl="0" eaLnBrk="1" fontAlgn="auto" latinLnBrk="0" hangingPunct="1">
              <a:lnSpc>
                <a:spcPct val="107000"/>
              </a:lnSpc>
              <a:spcBef>
                <a:spcPts val="0"/>
              </a:spcBef>
              <a:spcAft>
                <a:spcPts val="600"/>
              </a:spcAft>
              <a:buClrTx/>
              <a:buSzTx/>
              <a:buFontTx/>
              <a:buNone/>
              <a:tabLst/>
              <a:defRPr/>
            </a:pPr>
            <a:endParaRPr kumimoji="0" lang="en-ZA" sz="825"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2" name="TextBox 1">
            <a:extLst>
              <a:ext uri="{FF2B5EF4-FFF2-40B4-BE49-F238E27FC236}">
                <a16:creationId xmlns:a16="http://schemas.microsoft.com/office/drawing/2014/main" id="{4CDDEBC3-2F95-B9AF-0ADD-B931771B0C22}"/>
              </a:ext>
            </a:extLst>
          </p:cNvPr>
          <p:cNvSpPr txBox="1"/>
          <p:nvPr/>
        </p:nvSpPr>
        <p:spPr>
          <a:xfrm flipH="1">
            <a:off x="8275319" y="6364352"/>
            <a:ext cx="868681" cy="369332"/>
          </a:xfrm>
          <a:prstGeom prst="rect">
            <a:avLst/>
          </a:prstGeom>
          <a:noFill/>
        </p:spPr>
        <p:txBody>
          <a:bodyPr wrap="square" rtlCol="0">
            <a:spAutoFit/>
          </a:bodyPr>
          <a:lstStyle/>
          <a:p>
            <a:r>
              <a:rPr lang="en-US" dirty="0"/>
              <a:t>15</a:t>
            </a:r>
            <a:endParaRPr lang="en-ZA" dirty="0"/>
          </a:p>
        </p:txBody>
      </p:sp>
    </p:spTree>
    <p:extLst>
      <p:ext uri="{BB962C8B-B14F-4D97-AF65-F5344CB8AC3E}">
        <p14:creationId xmlns:p14="http://schemas.microsoft.com/office/powerpoint/2010/main" val="389063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normAutofit/>
          </a:bodyPr>
          <a:lstStyle/>
          <a:p>
            <a:pPr algn="ctr"/>
            <a:r>
              <a:rPr lang="en-ZA" dirty="0"/>
              <a:t>STATUS IMPLEMENTATION OF AGSA AUDIT IMPROVEMENT PLAN</a:t>
            </a:r>
          </a:p>
        </p:txBody>
      </p:sp>
      <p:graphicFrame>
        <p:nvGraphicFramePr>
          <p:cNvPr id="3" name="Table 2">
            <a:extLst>
              <a:ext uri="{FF2B5EF4-FFF2-40B4-BE49-F238E27FC236}">
                <a16:creationId xmlns:a16="http://schemas.microsoft.com/office/drawing/2014/main" id="{6A30DBBF-6130-8DC3-CEE0-4A6EA1736F6D}"/>
              </a:ext>
            </a:extLst>
          </p:cNvPr>
          <p:cNvGraphicFramePr>
            <a:graphicFrameLocks noGrp="1"/>
          </p:cNvGraphicFramePr>
          <p:nvPr/>
        </p:nvGraphicFramePr>
        <p:xfrm>
          <a:off x="1000898" y="1569310"/>
          <a:ext cx="7933912" cy="5273349"/>
        </p:xfrm>
        <a:graphic>
          <a:graphicData uri="http://schemas.openxmlformats.org/drawingml/2006/table">
            <a:tbl>
              <a:tblPr firstRow="1" firstCol="1" bandRow="1"/>
              <a:tblGrid>
                <a:gridCol w="7933912">
                  <a:extLst>
                    <a:ext uri="{9D8B030D-6E8A-4147-A177-3AD203B41FA5}">
                      <a16:colId xmlns:a16="http://schemas.microsoft.com/office/drawing/2014/main" val="4168295419"/>
                    </a:ext>
                  </a:extLst>
                </a:gridCol>
              </a:tblGrid>
              <a:tr h="471923">
                <a:tc>
                  <a:txBody>
                    <a:bodyPr/>
                    <a:lstStyle/>
                    <a:p>
                      <a:pPr algn="ctr">
                        <a:lnSpc>
                          <a:spcPct val="107000"/>
                        </a:lnSpc>
                        <a:spcAft>
                          <a:spcPts val="800"/>
                        </a:spcAft>
                      </a:pPr>
                      <a:r>
                        <a:rPr lang="en-ZA" sz="1200" b="1" dirty="0">
                          <a:effectLst/>
                          <a:latin typeface="Calibri" panose="020F0502020204030204" pitchFamily="34" charset="0"/>
                          <a:ea typeface="Calibri" panose="020F0502020204030204" pitchFamily="34" charset="0"/>
                          <a:cs typeface="Times New Roman" panose="02020603050405020304" pitchFamily="18" charset="0"/>
                        </a:rPr>
                        <a:t>AUDIT OUTCOME IMPROVEMENT PLAN – SHORT TERM STRATEGY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ZA" sz="1200" b="1" dirty="0">
                          <a:effectLst/>
                          <a:latin typeface="Calibri" panose="020F0502020204030204" pitchFamily="34" charset="0"/>
                          <a:ea typeface="Calibri" panose="020F0502020204030204" pitchFamily="34" charset="0"/>
                          <a:cs typeface="Times New Roman" panose="02020603050405020304" pitchFamily="18" charset="0"/>
                        </a:rPr>
                        <a:t> FOR THE 2021/2022 FINANCIAL YEAR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174" marR="37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200503"/>
                  </a:ext>
                </a:extLst>
              </a:tr>
              <a:tr h="181086">
                <a:tc>
                  <a:txBody>
                    <a:bodyPr/>
                    <a:lstStyle/>
                    <a:p>
                      <a:pPr marL="342900" lvl="0" indent="-342900" algn="l">
                        <a:lnSpc>
                          <a:spcPct val="107000"/>
                        </a:lnSpc>
                        <a:spcAft>
                          <a:spcPts val="800"/>
                        </a:spcAft>
                        <a:buFont typeface="+mj-lt"/>
                        <a:buAutoNum type="arabicPeriod"/>
                      </a:pPr>
                      <a:r>
                        <a:rPr lang="en-ZA" sz="1200" b="1" dirty="0">
                          <a:effectLst/>
                          <a:latin typeface="Arial" panose="020B0604020202020204" pitchFamily="34" charset="0"/>
                          <a:ea typeface="Calibri" panose="020F0502020204030204" pitchFamily="34" charset="0"/>
                          <a:cs typeface="Times New Roman" panose="02020603050405020304" pitchFamily="18" charset="0"/>
                        </a:rPr>
                        <a:t>INTRODUCTION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174" marR="37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9648166"/>
                  </a:ext>
                </a:extLst>
              </a:tr>
              <a:tr h="4603106">
                <a:tc>
                  <a:txBody>
                    <a:bodyPr/>
                    <a:lstStyle/>
                    <a:p>
                      <a:pPr algn="just">
                        <a:lnSpc>
                          <a:spcPct val="107000"/>
                        </a:lnSpc>
                        <a:spcAft>
                          <a:spcPts val="800"/>
                        </a:spcAft>
                      </a:pPr>
                      <a:r>
                        <a:rPr lang="en-ZA" sz="1200" dirty="0">
                          <a:effectLst/>
                          <a:latin typeface="Arial" panose="020B0604020202020204" pitchFamily="34" charset="0"/>
                          <a:ea typeface="Calibri" panose="020F0502020204030204" pitchFamily="34" charset="0"/>
                          <a:cs typeface="Times New Roman" panose="02020603050405020304" pitchFamily="18"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1200" dirty="0">
                          <a:effectLst/>
                          <a:latin typeface="Arial" panose="020B0604020202020204" pitchFamily="34" charset="0"/>
                          <a:ea typeface="Calibri" panose="020F0502020204030204" pitchFamily="34" charset="0"/>
                          <a:cs typeface="Times New Roman" panose="02020603050405020304" pitchFamily="18" charset="0"/>
                        </a:rPr>
                        <a:t>The Annual Financial Statements of the Entity (g-FleeT Management) were audited by the Auditor General of South Africa, which comprise the statement of financial position, the statement of financial performance, statement of changes in net assets, cash flow statement for the year then ended, as well as the notes comprising a summary of significant accounting policies and other explanatory information.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1200" dirty="0">
                          <a:effectLst/>
                          <a:latin typeface="Arial" panose="020B0604020202020204" pitchFamily="34" charset="0"/>
                          <a:ea typeface="Calibri" panose="020F0502020204030204" pitchFamily="34" charset="0"/>
                          <a:cs typeface="Times New Roman" panose="02020603050405020304" pitchFamily="18" charset="0"/>
                        </a:rPr>
                        <a:t> The regulatory audit revealed significant </a:t>
                      </a:r>
                      <a:r>
                        <a:rPr lang="en-ZA" sz="1200" b="1"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internal control deficiencies </a:t>
                      </a:r>
                      <a:r>
                        <a:rPr lang="en-ZA" sz="1200" dirty="0">
                          <a:effectLst/>
                          <a:latin typeface="Arial" panose="020B0604020202020204" pitchFamily="34" charset="0"/>
                          <a:ea typeface="Calibri" panose="020F0502020204030204" pitchFamily="34" charset="0"/>
                          <a:cs typeface="Times New Roman" panose="02020603050405020304" pitchFamily="18" charset="0"/>
                        </a:rPr>
                        <a:t>that led to a regressed audit opinion and compliance with laws and regulations. Therefore, this audit outcome improvement plan aims to unpack the Audit Report and Management Report so that adequate, realistic and time-bound action plans are implemented to avoid recurrence of similar audit findings but most important to improve the audit outcome.</a:t>
                      </a:r>
                    </a:p>
                    <a:p>
                      <a:pPr algn="just">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a:t>
                      </a:r>
                      <a:r>
                        <a:rPr lang="en-US" sz="1200" kern="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clean audit outcome means that the key internal controls in respect of financials, performance and compliance are adequately and effectively discharged by those entrusted with responsibility and accountability. Therefore, the Entity has adopted the clean audit strategy to ensure that all audit related issues are dealt with in a proactively.</a:t>
                      </a:r>
                    </a:p>
                    <a:p>
                      <a:pPr algn="just">
                        <a:lnSpc>
                          <a:spcPct val="107000"/>
                        </a:lnSpc>
                        <a:spcAft>
                          <a:spcPts val="800"/>
                        </a:spcAft>
                      </a:pPr>
                      <a:endParaRPr lang="en-ZA" sz="1200" kern="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1200" dirty="0">
                          <a:effectLst/>
                          <a:latin typeface="Arial" panose="020B0604020202020204" pitchFamily="34" charset="0"/>
                          <a:ea typeface="Calibri" panose="020F0502020204030204" pitchFamily="34" charset="0"/>
                          <a:cs typeface="Times New Roman" panose="02020603050405020304" pitchFamily="18" charset="0"/>
                        </a:rPr>
                        <a:t> </a:t>
                      </a:r>
                      <a:r>
                        <a:rPr lang="en-US" sz="1200" b="1" dirty="0">
                          <a:effectLst/>
                          <a:latin typeface="Arial" panose="020B0604020202020204" pitchFamily="34" charset="0"/>
                          <a:ea typeface="Calibri" panose="020F0502020204030204" pitchFamily="34" charset="0"/>
                          <a:cs typeface="Times New Roman" panose="02020603050405020304" pitchFamily="18" charset="0"/>
                        </a:rPr>
                        <a:t>A clean audit relates to three aspects: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1200" b="1" dirty="0">
                          <a:effectLst/>
                          <a:latin typeface="Arial" panose="020B0604020202020204" pitchFamily="34" charset="0"/>
                          <a:ea typeface="Calibri" panose="020F0502020204030204" pitchFamily="34" charset="0"/>
                          <a:cs typeface="Times New Roman" panose="02020603050405020304" pitchFamily="18"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n-US" sz="1200" dirty="0">
                          <a:effectLst/>
                          <a:latin typeface="Arial" panose="020B0604020202020204" pitchFamily="34" charset="0"/>
                          <a:ea typeface="Calibri" panose="020F0502020204030204" pitchFamily="34" charset="0"/>
                          <a:cs typeface="Times New Roman" panose="02020603050405020304" pitchFamily="18" charset="0"/>
                        </a:rPr>
                        <a:t>The Financial Statements are free from material misstatements;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n-US" sz="1200" dirty="0">
                          <a:effectLst/>
                          <a:latin typeface="Arial" panose="020B0604020202020204" pitchFamily="34" charset="0"/>
                          <a:ea typeface="Calibri" panose="020F0502020204030204" pitchFamily="34" charset="0"/>
                          <a:cs typeface="Times New Roman" panose="02020603050405020304" pitchFamily="18" charset="0"/>
                        </a:rPr>
                        <a:t>There are no material findings on the Annual Performance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n-US" sz="1200" dirty="0">
                          <a:effectLst/>
                          <a:latin typeface="Arial" panose="020B0604020202020204" pitchFamily="34" charset="0"/>
                          <a:ea typeface="Calibri" panose="020F0502020204030204" pitchFamily="34" charset="0"/>
                          <a:cs typeface="Times New Roman" panose="02020603050405020304" pitchFamily="18" charset="0"/>
                        </a:rPr>
                        <a:t>There are no material findings on non-compliance with key legislation and internal policies.  </a:t>
                      </a:r>
                      <a:r>
                        <a:rPr lang="en-ZA" sz="1200" dirty="0">
                          <a:effectLst/>
                          <a:latin typeface="Arial" panose="020B0604020202020204" pitchFamily="34" charset="0"/>
                          <a:ea typeface="Calibri" panose="020F0502020204030204" pitchFamily="34" charset="0"/>
                          <a:cs typeface="Times New Roman" panose="02020603050405020304" pitchFamily="18"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174" marR="37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48505"/>
                  </a:ext>
                </a:extLst>
              </a:tr>
            </a:tbl>
          </a:graphicData>
        </a:graphic>
      </p:graphicFrame>
      <p:sp>
        <p:nvSpPr>
          <p:cNvPr id="4" name="TextBox 3">
            <a:extLst>
              <a:ext uri="{FF2B5EF4-FFF2-40B4-BE49-F238E27FC236}">
                <a16:creationId xmlns:a16="http://schemas.microsoft.com/office/drawing/2014/main" id="{5887A286-E685-3497-F4B3-74DE1BC9359E}"/>
              </a:ext>
            </a:extLst>
          </p:cNvPr>
          <p:cNvSpPr txBox="1"/>
          <p:nvPr/>
        </p:nvSpPr>
        <p:spPr>
          <a:xfrm flipH="1">
            <a:off x="8275319" y="6364352"/>
            <a:ext cx="868681" cy="369332"/>
          </a:xfrm>
          <a:prstGeom prst="rect">
            <a:avLst/>
          </a:prstGeom>
          <a:noFill/>
        </p:spPr>
        <p:txBody>
          <a:bodyPr wrap="square" rtlCol="0">
            <a:spAutoFit/>
          </a:bodyPr>
          <a:lstStyle/>
          <a:p>
            <a:r>
              <a:rPr lang="en-US" dirty="0"/>
              <a:t>16</a:t>
            </a:r>
            <a:endParaRPr lang="en-ZA" dirty="0"/>
          </a:p>
        </p:txBody>
      </p:sp>
    </p:spTree>
    <p:extLst>
      <p:ext uri="{BB962C8B-B14F-4D97-AF65-F5344CB8AC3E}">
        <p14:creationId xmlns:p14="http://schemas.microsoft.com/office/powerpoint/2010/main" val="3298294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D301A-B008-55E0-631B-D4E88C245192}"/>
              </a:ext>
            </a:extLst>
          </p:cNvPr>
          <p:cNvSpPr>
            <a:spLocks noGrp="1"/>
          </p:cNvSpPr>
          <p:nvPr>
            <p:ph type="title"/>
          </p:nvPr>
        </p:nvSpPr>
        <p:spPr/>
        <p:txBody>
          <a:bodyPr/>
          <a:lstStyle/>
          <a:p>
            <a:r>
              <a:rPr lang="en-US" dirty="0"/>
              <a:t>Audit improvement plan  as at October 2022</a:t>
            </a:r>
            <a:endParaRPr lang="en-ZA" dirty="0"/>
          </a:p>
        </p:txBody>
      </p:sp>
      <p:graphicFrame>
        <p:nvGraphicFramePr>
          <p:cNvPr id="5" name="Table 5">
            <a:extLst>
              <a:ext uri="{FF2B5EF4-FFF2-40B4-BE49-F238E27FC236}">
                <a16:creationId xmlns:a16="http://schemas.microsoft.com/office/drawing/2014/main" id="{234F3302-2A49-BA37-C769-2979E99D7A97}"/>
              </a:ext>
            </a:extLst>
          </p:cNvPr>
          <p:cNvGraphicFramePr>
            <a:graphicFrameLocks noGrp="1"/>
          </p:cNvGraphicFramePr>
          <p:nvPr/>
        </p:nvGraphicFramePr>
        <p:xfrm>
          <a:off x="1951185" y="6311004"/>
          <a:ext cx="6096000" cy="27813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361616351"/>
                    </a:ext>
                  </a:extLst>
                </a:gridCol>
              </a:tblGrid>
              <a:tr h="278130">
                <a:tc>
                  <a:txBody>
                    <a:bodyPr/>
                    <a:lstStyle/>
                    <a:p>
                      <a:r>
                        <a:rPr lang="en-US" sz="1000" dirty="0"/>
                        <a:t>                    Total number of findings were 47</a:t>
                      </a:r>
                      <a:endParaRPr lang="en-ZA" sz="1000" dirty="0"/>
                    </a:p>
                  </a:txBody>
                  <a:tcPr marL="68580" marR="68580" marT="34290" marB="34290"/>
                </a:tc>
                <a:extLst>
                  <a:ext uri="{0D108BD9-81ED-4DB2-BD59-A6C34878D82A}">
                    <a16:rowId xmlns:a16="http://schemas.microsoft.com/office/drawing/2014/main" val="394599831"/>
                  </a:ext>
                </a:extLst>
              </a:tr>
            </a:tbl>
          </a:graphicData>
        </a:graphic>
      </p:graphicFrame>
      <p:graphicFrame>
        <p:nvGraphicFramePr>
          <p:cNvPr id="4" name="Chart 3">
            <a:extLst>
              <a:ext uri="{FF2B5EF4-FFF2-40B4-BE49-F238E27FC236}">
                <a16:creationId xmlns:a16="http://schemas.microsoft.com/office/drawing/2014/main" id="{4D0C734C-7B69-6CE0-F398-306DE5F4587B}"/>
              </a:ext>
            </a:extLst>
          </p:cNvPr>
          <p:cNvGraphicFramePr>
            <a:graphicFrameLocks/>
          </p:cNvGraphicFramePr>
          <p:nvPr/>
        </p:nvGraphicFramePr>
        <p:xfrm>
          <a:off x="1000897" y="1569309"/>
          <a:ext cx="7892937" cy="46503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4D0C734C-7B69-6CE0-F398-306DE5F4587B}"/>
              </a:ext>
            </a:extLst>
          </p:cNvPr>
          <p:cNvGraphicFramePr>
            <a:graphicFrameLocks/>
          </p:cNvGraphicFramePr>
          <p:nvPr/>
        </p:nvGraphicFramePr>
        <p:xfrm>
          <a:off x="854015" y="1569309"/>
          <a:ext cx="8134709" cy="465033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2C943808-9BEF-6CF3-810B-7525FBDF19EB}"/>
              </a:ext>
            </a:extLst>
          </p:cNvPr>
          <p:cNvSpPr txBox="1"/>
          <p:nvPr/>
        </p:nvSpPr>
        <p:spPr>
          <a:xfrm flipH="1">
            <a:off x="8275319" y="6364352"/>
            <a:ext cx="868681" cy="369332"/>
          </a:xfrm>
          <a:prstGeom prst="rect">
            <a:avLst/>
          </a:prstGeom>
          <a:noFill/>
        </p:spPr>
        <p:txBody>
          <a:bodyPr wrap="square" rtlCol="0">
            <a:spAutoFit/>
          </a:bodyPr>
          <a:lstStyle/>
          <a:p>
            <a:r>
              <a:rPr lang="en-US" dirty="0"/>
              <a:t>17</a:t>
            </a:r>
            <a:endParaRPr lang="en-ZA" dirty="0"/>
          </a:p>
        </p:txBody>
      </p:sp>
    </p:spTree>
    <p:extLst>
      <p:ext uri="{BB962C8B-B14F-4D97-AF65-F5344CB8AC3E}">
        <p14:creationId xmlns:p14="http://schemas.microsoft.com/office/powerpoint/2010/main" val="3626483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102316391"/>
              </p:ext>
            </p:extLst>
          </p:nvPr>
        </p:nvGraphicFramePr>
        <p:xfrm>
          <a:off x="1026543" y="1569311"/>
          <a:ext cx="7944929" cy="4193134"/>
        </p:xfrm>
        <a:graphic>
          <a:graphicData uri="http://schemas.openxmlformats.org/drawingml/2006/table">
            <a:tbl>
              <a:tblPr firstRow="1" bandRow="1">
                <a:tableStyleId>{5940675A-B579-460E-94D1-54222C63F5DA}</a:tableStyleId>
              </a:tblPr>
              <a:tblGrid>
                <a:gridCol w="638356">
                  <a:extLst>
                    <a:ext uri="{9D8B030D-6E8A-4147-A177-3AD203B41FA5}">
                      <a16:colId xmlns:a16="http://schemas.microsoft.com/office/drawing/2014/main" val="20000"/>
                    </a:ext>
                  </a:extLst>
                </a:gridCol>
                <a:gridCol w="2786332">
                  <a:extLst>
                    <a:ext uri="{9D8B030D-6E8A-4147-A177-3AD203B41FA5}">
                      <a16:colId xmlns:a16="http://schemas.microsoft.com/office/drawing/2014/main" val="20001"/>
                    </a:ext>
                  </a:extLst>
                </a:gridCol>
                <a:gridCol w="2855105">
                  <a:extLst>
                    <a:ext uri="{9D8B030D-6E8A-4147-A177-3AD203B41FA5}">
                      <a16:colId xmlns:a16="http://schemas.microsoft.com/office/drawing/2014/main" val="20002"/>
                    </a:ext>
                  </a:extLst>
                </a:gridCol>
                <a:gridCol w="901928">
                  <a:extLst>
                    <a:ext uri="{9D8B030D-6E8A-4147-A177-3AD203B41FA5}">
                      <a16:colId xmlns:a16="http://schemas.microsoft.com/office/drawing/2014/main" val="20003"/>
                    </a:ext>
                  </a:extLst>
                </a:gridCol>
                <a:gridCol w="763208">
                  <a:extLst>
                    <a:ext uri="{9D8B030D-6E8A-4147-A177-3AD203B41FA5}">
                      <a16:colId xmlns:a16="http://schemas.microsoft.com/office/drawing/2014/main" val="20004"/>
                    </a:ext>
                  </a:extLst>
                </a:gridCol>
              </a:tblGrid>
              <a:tr h="380259">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3812875">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cs typeface="Arial" panose="020B0604020202020204" pitchFamily="34" charset="0"/>
                        </a:rPr>
                        <a:t>COAF 04: Consequence management - IFW:- Finding: During the audit of consequence management the following was identified: I. It was identified that there was no evidence that prior year fruitless and wasteful expenditure reported under note 26 was investigated as prescribed in the in PFMA section 38. ii. It was identified that there was no evidence that prior year irregular expenditure reported under note 27 was investigated as prescribed in the in PFMA section 38. Furthermore, the last investigation report into irregular, fruitless and wasteful expenditure incurred by g-Fleet Management agency was during the 2016-17 financial year. As a result for the past two (2) financial year it could not be confirmed whether the required disciplinary actions were taken against officials where investigations were finalized.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follow with DRT investigation Unit to fast-track the result/ outcome of the investigation for implementation of consequence management where applicable. </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In progress to finalize the investigation</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31/01/2023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1185850B-CAC9-6067-00F7-C1132C437575}"/>
              </a:ext>
            </a:extLst>
          </p:cNvPr>
          <p:cNvSpPr txBox="1"/>
          <p:nvPr/>
        </p:nvSpPr>
        <p:spPr>
          <a:xfrm flipH="1">
            <a:off x="8275319" y="6364352"/>
            <a:ext cx="868681" cy="369332"/>
          </a:xfrm>
          <a:prstGeom prst="rect">
            <a:avLst/>
          </a:prstGeom>
          <a:noFill/>
        </p:spPr>
        <p:txBody>
          <a:bodyPr wrap="square" rtlCol="0">
            <a:spAutoFit/>
          </a:bodyPr>
          <a:lstStyle/>
          <a:p>
            <a:r>
              <a:rPr lang="en-US" dirty="0"/>
              <a:t>18</a:t>
            </a:r>
            <a:endParaRPr lang="en-ZA" dirty="0"/>
          </a:p>
        </p:txBody>
      </p:sp>
    </p:spTree>
    <p:extLst>
      <p:ext uri="{BB962C8B-B14F-4D97-AF65-F5344CB8AC3E}">
        <p14:creationId xmlns:p14="http://schemas.microsoft.com/office/powerpoint/2010/main" val="664361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395345861"/>
              </p:ext>
            </p:extLst>
          </p:nvPr>
        </p:nvGraphicFramePr>
        <p:xfrm>
          <a:off x="1000897" y="1569311"/>
          <a:ext cx="7918815" cy="4190898"/>
        </p:xfrm>
        <a:graphic>
          <a:graphicData uri="http://schemas.openxmlformats.org/drawingml/2006/table">
            <a:tbl>
              <a:tblPr firstRow="1" bandRow="1">
                <a:tableStyleId>{5940675A-B579-460E-94D1-54222C63F5DA}</a:tableStyleId>
              </a:tblPr>
              <a:tblGrid>
                <a:gridCol w="1177749">
                  <a:extLst>
                    <a:ext uri="{9D8B030D-6E8A-4147-A177-3AD203B41FA5}">
                      <a16:colId xmlns:a16="http://schemas.microsoft.com/office/drawing/2014/main" val="20000"/>
                    </a:ext>
                  </a:extLst>
                </a:gridCol>
                <a:gridCol w="1914565">
                  <a:extLst>
                    <a:ext uri="{9D8B030D-6E8A-4147-A177-3AD203B41FA5}">
                      <a16:colId xmlns:a16="http://schemas.microsoft.com/office/drawing/2014/main" val="20001"/>
                    </a:ext>
                  </a:extLst>
                </a:gridCol>
                <a:gridCol w="2419332">
                  <a:extLst>
                    <a:ext uri="{9D8B030D-6E8A-4147-A177-3AD203B41FA5}">
                      <a16:colId xmlns:a16="http://schemas.microsoft.com/office/drawing/2014/main" val="20002"/>
                    </a:ext>
                  </a:extLst>
                </a:gridCol>
                <a:gridCol w="1567501">
                  <a:extLst>
                    <a:ext uri="{9D8B030D-6E8A-4147-A177-3AD203B41FA5}">
                      <a16:colId xmlns:a16="http://schemas.microsoft.com/office/drawing/2014/main" val="20003"/>
                    </a:ext>
                  </a:extLst>
                </a:gridCol>
                <a:gridCol w="839668">
                  <a:extLst>
                    <a:ext uri="{9D8B030D-6E8A-4147-A177-3AD203B41FA5}">
                      <a16:colId xmlns:a16="http://schemas.microsoft.com/office/drawing/2014/main" val="20004"/>
                    </a:ext>
                  </a:extLst>
                </a:gridCol>
              </a:tblGrid>
              <a:tr h="974940">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253670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05: Understated Accruals:-  During the audit of accruals, the trade payables (1930000018) we noted that the accrual raised as at 31 March 2022 per the approved journal entries amounted to R33 101 586.83 which is more than the R27 857 585.31 trade payables balance as per Annual Financial Statements for the year ended 31 March 2022.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Due to the above not taking into account the R18 709 874.41 (relating to prior year accruals) which is included the R27 857 585.31 current year financial balance, the accruals are understated. </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undertake a review of the R27 million issue which emanated in the past financial years to identify the origins and method to resolve it.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kern="1200" dirty="0">
                          <a:solidFill>
                            <a:schemeClr val="tx1"/>
                          </a:solidFill>
                          <a:effectLst/>
                          <a:latin typeface="Arial" panose="020B0604020202020204" pitchFamily="34" charset="0"/>
                          <a:ea typeface="+mn-ea"/>
                          <a:cs typeface="Times New Roman" panose="02020603050405020304" pitchFamily="18" charset="0"/>
                        </a:rPr>
                        <a:t>The review as outlined by management has already commenced and is focused on vehicle purchases made during the 2018/2019 and 2019/2020. The process of identifying the underlying challenge is 70% complete.</a:t>
                      </a: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31/01/2023</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6E756338-2B91-BDF8-1EA0-46455F17C046}"/>
              </a:ext>
            </a:extLst>
          </p:cNvPr>
          <p:cNvSpPr txBox="1"/>
          <p:nvPr/>
        </p:nvSpPr>
        <p:spPr>
          <a:xfrm flipH="1">
            <a:off x="8275319" y="6364352"/>
            <a:ext cx="868681" cy="369332"/>
          </a:xfrm>
          <a:prstGeom prst="rect">
            <a:avLst/>
          </a:prstGeom>
          <a:noFill/>
        </p:spPr>
        <p:txBody>
          <a:bodyPr wrap="square" rtlCol="0">
            <a:spAutoFit/>
          </a:bodyPr>
          <a:lstStyle/>
          <a:p>
            <a:r>
              <a:rPr lang="en-US" dirty="0"/>
              <a:t>19</a:t>
            </a:r>
            <a:endParaRPr lang="en-ZA" dirty="0"/>
          </a:p>
        </p:txBody>
      </p:sp>
    </p:spTree>
    <p:extLst>
      <p:ext uri="{BB962C8B-B14F-4D97-AF65-F5344CB8AC3E}">
        <p14:creationId xmlns:p14="http://schemas.microsoft.com/office/powerpoint/2010/main" val="221718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1041362"/>
            <a:ext cx="7012440" cy="613793"/>
          </a:xfrm>
        </p:spPr>
        <p:txBody>
          <a:bodyPr/>
          <a:lstStyle/>
          <a:p>
            <a:r>
              <a:rPr lang="en-US" dirty="0"/>
              <a:t>QUESTION 1 </a:t>
            </a:r>
          </a:p>
        </p:txBody>
      </p:sp>
      <p:sp>
        <p:nvSpPr>
          <p:cNvPr id="3" name="TextBox 2">
            <a:extLst>
              <a:ext uri="{FF2B5EF4-FFF2-40B4-BE49-F238E27FC236}">
                <a16:creationId xmlns:a16="http://schemas.microsoft.com/office/drawing/2014/main" id="{FD95EE74-6509-49D4-8C84-052A9CC8906A}"/>
              </a:ext>
            </a:extLst>
          </p:cNvPr>
          <p:cNvSpPr txBox="1"/>
          <p:nvPr/>
        </p:nvSpPr>
        <p:spPr>
          <a:xfrm>
            <a:off x="1062038" y="1890712"/>
            <a:ext cx="7886700" cy="4607415"/>
          </a:xfrm>
          <a:prstGeom prst="rect">
            <a:avLst/>
          </a:prstGeom>
          <a:noFill/>
        </p:spPr>
        <p:txBody>
          <a:bodyPr wrap="square" rtlCol="0">
            <a:spAutoFit/>
          </a:bodyPr>
          <a:lstStyle/>
          <a:p>
            <a:pPr marR="0" lvl="0" algn="just" defTabSz="685800" rtl="0" eaLnBrk="1" fontAlgn="auto" latinLnBrk="0" hangingPunct="1">
              <a:lnSpc>
                <a:spcPct val="90000"/>
              </a:lnSpc>
              <a:spcBef>
                <a:spcPts val="750"/>
              </a:spcBef>
              <a:spcAft>
                <a:spcPts val="0"/>
              </a:spcAft>
              <a:buClrTx/>
              <a:buSzTx/>
              <a:tabLst/>
              <a:defRPr/>
            </a:pPr>
            <a:r>
              <a:rPr kumimoji="0" lang="en-US" sz="1400" b="1" i="0" u="none" strike="noStrike" kern="1200" cap="none" spc="0" normalizeH="0" baseline="0" noProof="0" dirty="0">
                <a:ln>
                  <a:noFill/>
                </a:ln>
                <a:solidFill>
                  <a:srgbClr val="FF0000"/>
                </a:solidFill>
                <a:effectLst/>
                <a:uLnTx/>
                <a:uFillTx/>
                <a:latin typeface="Arial" panose="020B0604020202020204"/>
                <a:ea typeface="Times New Roman" panose="02020603050405020304" pitchFamily="18" charset="0"/>
                <a:cs typeface="+mn-cs"/>
              </a:rPr>
              <a:t>THE G-FLEET MANAGEMENT SHOULD EXPLAIN WHY THE OUTPUT ON THE TURNAROUND TIME ON MECHANICAL REPAIRS AND ACCIDENT REPAIRS WAS REMOVED FROM THE AP INSTEAD OF RESOLVING THE CHALLENGES WITH THE RT46 SERVICE PROVIDER</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ZA" sz="1350" b="1"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ZA" sz="1350" b="1" dirty="0">
                <a:solidFill>
                  <a:prstClr val="black"/>
                </a:solidFill>
                <a:latin typeface="Arial" panose="020B0604020202020204"/>
              </a:rPr>
              <a:t>RESPONSE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ZA" sz="1350" b="1" dirty="0">
              <a:solidFill>
                <a:prstClr val="black"/>
              </a:solidFill>
              <a:latin typeface="Arial" panose="020B0604020202020204"/>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ZA" sz="1350" b="1" i="0" u="none" strike="noStrike" kern="1200" cap="none" spc="0" normalizeH="0" baseline="0" noProof="0" dirty="0">
                <a:ln>
                  <a:noFill/>
                </a:ln>
                <a:solidFill>
                  <a:prstClr val="black"/>
                </a:solidFill>
                <a:effectLst/>
                <a:uLnTx/>
                <a:uFillTx/>
                <a:latin typeface="Arial" panose="020B0604020202020204"/>
                <a:ea typeface="+mn-ea"/>
                <a:cs typeface="+mn-cs"/>
              </a:rPr>
              <a:t>Average number of days taken for mechanical and accident repairs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rPr>
              <a:t>During the 2021/22 financial year, the Entity experienced challenges with the RT46 Service Provider that was  appointed  by  National  Treasury  </a:t>
            </a:r>
            <a:r>
              <a:rPr lang="en-ZA" sz="1350" dirty="0">
                <a:solidFill>
                  <a:prstClr val="black"/>
                </a:solidFill>
                <a:latin typeface="Arial" panose="020B0604020202020204"/>
              </a:rPr>
              <a:t>effective  1 April  2021  and  </a:t>
            </a:r>
            <a:r>
              <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rPr>
              <a:t>who was responsible for providing the Entity with downtime reports on vehicles. The RT46 service provider failed to provide the Entity with credible reports for the first two quarters of the 2021/22 financial year as  the  reports were still to be developed.</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rPr>
              <a:t>After numerous engagements with the RT46 service provider, National Treasury and National Department of Transport,  a decision was taken to remove the indicators from the APP as the Entity would not have been able to  provide reliable  information on </a:t>
            </a:r>
            <a:r>
              <a:rPr lang="en-ZA" sz="1350" dirty="0">
                <a:solidFill>
                  <a:prstClr val="black"/>
                </a:solidFill>
                <a:latin typeface="Arial" panose="020B0604020202020204"/>
              </a:rPr>
              <a:t>the </a:t>
            </a:r>
            <a:r>
              <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rPr>
              <a:t>targets without the reports from the RT46 service provider.</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ZA" sz="1350" b="0" i="0" u="none" strike="noStrike" kern="1200" cap="none" spc="0" normalizeH="0" baseline="0" noProof="0" dirty="0">
                <a:ln>
                  <a:noFill/>
                </a:ln>
                <a:solidFill>
                  <a:prstClr val="black"/>
                </a:solidFill>
                <a:effectLst/>
                <a:uLnTx/>
                <a:uFillTx/>
                <a:latin typeface="Arial" panose="020B0604020202020204"/>
                <a:ea typeface="+mn-ea"/>
                <a:cs typeface="+mn-cs"/>
              </a:rPr>
              <a:t>During the third quarter of the 2021/22 financial year, the Entity’s APP was revised and the indicators were removed.</a:t>
            </a:r>
          </a:p>
        </p:txBody>
      </p:sp>
      <p:sp>
        <p:nvSpPr>
          <p:cNvPr id="6" name="TextBox 5">
            <a:extLst>
              <a:ext uri="{FF2B5EF4-FFF2-40B4-BE49-F238E27FC236}">
                <a16:creationId xmlns:a16="http://schemas.microsoft.com/office/drawing/2014/main" id="{76C29D3C-CA51-4553-2F13-0162133970BF}"/>
              </a:ext>
            </a:extLst>
          </p:cNvPr>
          <p:cNvSpPr txBox="1"/>
          <p:nvPr/>
        </p:nvSpPr>
        <p:spPr>
          <a:xfrm flipH="1">
            <a:off x="8275319" y="6364352"/>
            <a:ext cx="868681" cy="369332"/>
          </a:xfrm>
          <a:prstGeom prst="rect">
            <a:avLst/>
          </a:prstGeom>
          <a:noFill/>
        </p:spPr>
        <p:txBody>
          <a:bodyPr wrap="square" rtlCol="0">
            <a:spAutoFit/>
          </a:bodyPr>
          <a:lstStyle/>
          <a:p>
            <a:r>
              <a:rPr lang="en-US" dirty="0"/>
              <a:t>02</a:t>
            </a:r>
            <a:endParaRPr lang="en-ZA" dirty="0"/>
          </a:p>
        </p:txBody>
      </p:sp>
    </p:spTree>
    <p:extLst>
      <p:ext uri="{BB962C8B-B14F-4D97-AF65-F5344CB8AC3E}">
        <p14:creationId xmlns:p14="http://schemas.microsoft.com/office/powerpoint/2010/main" val="118190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861821076"/>
              </p:ext>
            </p:extLst>
          </p:nvPr>
        </p:nvGraphicFramePr>
        <p:xfrm>
          <a:off x="1000898" y="1569311"/>
          <a:ext cx="7936067" cy="4372450"/>
        </p:xfrm>
        <a:graphic>
          <a:graphicData uri="http://schemas.openxmlformats.org/drawingml/2006/table">
            <a:tbl>
              <a:tblPr firstRow="1" bandRow="1">
                <a:tableStyleId>{5940675A-B579-460E-94D1-54222C63F5DA}</a:tableStyleId>
              </a:tblPr>
              <a:tblGrid>
                <a:gridCol w="711457">
                  <a:extLst>
                    <a:ext uri="{9D8B030D-6E8A-4147-A177-3AD203B41FA5}">
                      <a16:colId xmlns:a16="http://schemas.microsoft.com/office/drawing/2014/main" val="20000"/>
                    </a:ext>
                  </a:extLst>
                </a:gridCol>
                <a:gridCol w="1944211">
                  <a:extLst>
                    <a:ext uri="{9D8B030D-6E8A-4147-A177-3AD203B41FA5}">
                      <a16:colId xmlns:a16="http://schemas.microsoft.com/office/drawing/2014/main" val="20001"/>
                    </a:ext>
                  </a:extLst>
                </a:gridCol>
                <a:gridCol w="2211001">
                  <a:extLst>
                    <a:ext uri="{9D8B030D-6E8A-4147-A177-3AD203B41FA5}">
                      <a16:colId xmlns:a16="http://schemas.microsoft.com/office/drawing/2014/main" val="20002"/>
                    </a:ext>
                  </a:extLst>
                </a:gridCol>
                <a:gridCol w="2227900">
                  <a:extLst>
                    <a:ext uri="{9D8B030D-6E8A-4147-A177-3AD203B41FA5}">
                      <a16:colId xmlns:a16="http://schemas.microsoft.com/office/drawing/2014/main" val="20003"/>
                    </a:ext>
                  </a:extLst>
                </a:gridCol>
                <a:gridCol w="841498">
                  <a:extLst>
                    <a:ext uri="{9D8B030D-6E8A-4147-A177-3AD203B41FA5}">
                      <a16:colId xmlns:a16="http://schemas.microsoft.com/office/drawing/2014/main" val="20004"/>
                    </a:ext>
                  </a:extLst>
                </a:gridCol>
              </a:tblGrid>
              <a:tr h="828832">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cs typeface="Arial" panose="020B0604020202020204" pitchFamily="34" charset="0"/>
                        </a:rPr>
                        <a:t>COAF 09 - SCM – Irregular Expenditure:- During the audit of the g-Fleet quotation processes we noted for AFRICTECH the total payments made under the quotation exceeded the original quoted amount. </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ensure that all future SLA's and contracts are adjusted to reflect the correct commencement date of the contract in line with occupancy date</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The SLA under review to ensure  alignment/reflection of  the correct commencement date of the contract in line with occupancy date</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31/01/2023</a:t>
                      </a: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09983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4.</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10: The splitting into parts of procurement of good/services:-During the audit of procurement and contract management, the below quotations were found to consist of items of a similar nature which could have been combined and treated as a single transaction.</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kern="1200" dirty="0">
                          <a:solidFill>
                            <a:srgbClr val="92D050"/>
                          </a:solidFill>
                          <a:effectLst/>
                          <a:latin typeface="Arial" panose="020B0604020202020204" pitchFamily="34" charset="0"/>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441EAEEE-5A30-375F-602F-67CE85CDE5CB}"/>
              </a:ext>
            </a:extLst>
          </p:cNvPr>
          <p:cNvSpPr txBox="1"/>
          <p:nvPr/>
        </p:nvSpPr>
        <p:spPr>
          <a:xfrm flipH="1">
            <a:off x="8275319" y="6364352"/>
            <a:ext cx="868681" cy="369332"/>
          </a:xfrm>
          <a:prstGeom prst="rect">
            <a:avLst/>
          </a:prstGeom>
          <a:noFill/>
        </p:spPr>
        <p:txBody>
          <a:bodyPr wrap="square" rtlCol="0">
            <a:spAutoFit/>
          </a:bodyPr>
          <a:lstStyle/>
          <a:p>
            <a:r>
              <a:rPr lang="en-US" dirty="0"/>
              <a:t>20</a:t>
            </a:r>
            <a:endParaRPr lang="en-ZA" dirty="0"/>
          </a:p>
        </p:txBody>
      </p:sp>
    </p:spTree>
    <p:extLst>
      <p:ext uri="{BB962C8B-B14F-4D97-AF65-F5344CB8AC3E}">
        <p14:creationId xmlns:p14="http://schemas.microsoft.com/office/powerpoint/2010/main" val="3562736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397994748"/>
              </p:ext>
            </p:extLst>
          </p:nvPr>
        </p:nvGraphicFramePr>
        <p:xfrm>
          <a:off x="1000897" y="1569312"/>
          <a:ext cx="7953320" cy="4646752"/>
        </p:xfrm>
        <a:graphic>
          <a:graphicData uri="http://schemas.openxmlformats.org/drawingml/2006/table">
            <a:tbl>
              <a:tblPr firstRow="1" bandRow="1">
                <a:tableStyleId>{5940675A-B579-460E-94D1-54222C63F5DA}</a:tableStyleId>
              </a:tblPr>
              <a:tblGrid>
                <a:gridCol w="385887">
                  <a:extLst>
                    <a:ext uri="{9D8B030D-6E8A-4147-A177-3AD203B41FA5}">
                      <a16:colId xmlns:a16="http://schemas.microsoft.com/office/drawing/2014/main" val="20000"/>
                    </a:ext>
                  </a:extLst>
                </a:gridCol>
                <a:gridCol w="4136609">
                  <a:extLst>
                    <a:ext uri="{9D8B030D-6E8A-4147-A177-3AD203B41FA5}">
                      <a16:colId xmlns:a16="http://schemas.microsoft.com/office/drawing/2014/main" val="20001"/>
                    </a:ext>
                  </a:extLst>
                </a:gridCol>
                <a:gridCol w="1443840">
                  <a:extLst>
                    <a:ext uri="{9D8B030D-6E8A-4147-A177-3AD203B41FA5}">
                      <a16:colId xmlns:a16="http://schemas.microsoft.com/office/drawing/2014/main" val="20002"/>
                    </a:ext>
                  </a:extLst>
                </a:gridCol>
                <a:gridCol w="1143658">
                  <a:extLst>
                    <a:ext uri="{9D8B030D-6E8A-4147-A177-3AD203B41FA5}">
                      <a16:colId xmlns:a16="http://schemas.microsoft.com/office/drawing/2014/main" val="20003"/>
                    </a:ext>
                  </a:extLst>
                </a:gridCol>
                <a:gridCol w="843326">
                  <a:extLst>
                    <a:ext uri="{9D8B030D-6E8A-4147-A177-3AD203B41FA5}">
                      <a16:colId xmlns:a16="http://schemas.microsoft.com/office/drawing/2014/main" val="20004"/>
                    </a:ext>
                  </a:extLst>
                </a:gridCol>
              </a:tblGrid>
              <a:tr h="668475">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latin typeface="+mn-lt"/>
                          <a:ea typeface="+mn-ea"/>
                          <a:cs typeface="+mn-cs"/>
                        </a:rPr>
                        <a:t>PROGRESS TO DATE</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241585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5.</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11: Quotations - Incorrect awarding of the quote to a supplier that did not meet the quotation specifications:- During the audit of procurement and contract management (quotations), we noted that Thodukwa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Investments was appointment for the provision of a 12 months lease agreement for office accommodation and parking at East London Regional Office which started 01 April 2022 ending 31 March 2023. On inspection of a letter from the landlord of the building dated 18 January 2022, we noted that Thodukwa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Investment is a tenant of Kwabo Investment Pty (Ltd) and is leasing office and warehouse space from Kwabo Investment. They have been utilizing the space since 01 October 2019 where they signed a three (3) year lease agreement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 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56241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6.</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12: Cash flow statement:-During the audit of cash flow statement, we noted that purchase of property, plant and equipment which forms part of cash flow from investing activities does not agree with actual payments made during the year. A number of payments made for motor vehicles as well as the leasehold improvements were not included the amount presented in the cash flow statement. Furthermore, the amount included presented as proceeds from sale of property, plant and equipment does not agree to the proceeds received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ZA" sz="1000" kern="1200" dirty="0">
                          <a:solidFill>
                            <a:srgbClr val="92D050"/>
                          </a:solidFill>
                          <a:effectLst/>
                          <a:latin typeface="Arial" panose="020B0604020202020204" pitchFamily="34" charset="0"/>
                          <a:ea typeface="+mn-ea"/>
                          <a:cs typeface="Times New Roman" panose="02020603050405020304" pitchFamily="18" charset="0"/>
                        </a:rPr>
                        <a:t>Resolved</a:t>
                      </a: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5A999278-D473-0429-242A-5CF20B2B9E90}"/>
              </a:ext>
            </a:extLst>
          </p:cNvPr>
          <p:cNvSpPr txBox="1"/>
          <p:nvPr/>
        </p:nvSpPr>
        <p:spPr>
          <a:xfrm flipH="1">
            <a:off x="8275319" y="6364352"/>
            <a:ext cx="868681" cy="369332"/>
          </a:xfrm>
          <a:prstGeom prst="rect">
            <a:avLst/>
          </a:prstGeom>
          <a:noFill/>
        </p:spPr>
        <p:txBody>
          <a:bodyPr wrap="square" rtlCol="0">
            <a:spAutoFit/>
          </a:bodyPr>
          <a:lstStyle/>
          <a:p>
            <a:r>
              <a:rPr lang="en-US" dirty="0"/>
              <a:t>21</a:t>
            </a:r>
            <a:endParaRPr lang="en-ZA" dirty="0"/>
          </a:p>
        </p:txBody>
      </p:sp>
    </p:spTree>
    <p:extLst>
      <p:ext uri="{BB962C8B-B14F-4D97-AF65-F5344CB8AC3E}">
        <p14:creationId xmlns:p14="http://schemas.microsoft.com/office/powerpoint/2010/main" val="324222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290187349"/>
              </p:ext>
            </p:extLst>
          </p:nvPr>
        </p:nvGraphicFramePr>
        <p:xfrm>
          <a:off x="1000898" y="1569312"/>
          <a:ext cx="7979201" cy="2931934"/>
        </p:xfrm>
        <a:graphic>
          <a:graphicData uri="http://schemas.openxmlformats.org/drawingml/2006/table">
            <a:tbl>
              <a:tblPr firstRow="1" bandRow="1">
                <a:tableStyleId>{5940675A-B579-460E-94D1-54222C63F5DA}</a:tableStyleId>
              </a:tblPr>
              <a:tblGrid>
                <a:gridCol w="387143">
                  <a:extLst>
                    <a:ext uri="{9D8B030D-6E8A-4147-A177-3AD203B41FA5}">
                      <a16:colId xmlns:a16="http://schemas.microsoft.com/office/drawing/2014/main" val="20000"/>
                    </a:ext>
                  </a:extLst>
                </a:gridCol>
                <a:gridCol w="3008507">
                  <a:extLst>
                    <a:ext uri="{9D8B030D-6E8A-4147-A177-3AD203B41FA5}">
                      <a16:colId xmlns:a16="http://schemas.microsoft.com/office/drawing/2014/main" val="20001"/>
                    </a:ext>
                  </a:extLst>
                </a:gridCol>
                <a:gridCol w="2590101">
                  <a:extLst>
                    <a:ext uri="{9D8B030D-6E8A-4147-A177-3AD203B41FA5}">
                      <a16:colId xmlns:a16="http://schemas.microsoft.com/office/drawing/2014/main" val="20002"/>
                    </a:ext>
                  </a:extLst>
                </a:gridCol>
                <a:gridCol w="1147380">
                  <a:extLst>
                    <a:ext uri="{9D8B030D-6E8A-4147-A177-3AD203B41FA5}">
                      <a16:colId xmlns:a16="http://schemas.microsoft.com/office/drawing/2014/main" val="20003"/>
                    </a:ext>
                  </a:extLst>
                </a:gridCol>
                <a:gridCol w="846070">
                  <a:extLst>
                    <a:ext uri="{9D8B030D-6E8A-4147-A177-3AD203B41FA5}">
                      <a16:colId xmlns:a16="http://schemas.microsoft.com/office/drawing/2014/main" val="20004"/>
                    </a:ext>
                  </a:extLst>
                </a:gridCol>
              </a:tblGrid>
              <a:tr h="668475">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latin typeface="+mn-lt"/>
                          <a:ea typeface="+mn-ea"/>
                          <a:cs typeface="+mn-cs"/>
                        </a:rPr>
                        <a:t>PROGRESS TO DATE</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226345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7</a:t>
                      </a:r>
                      <a:endParaRPr lang="en-ZA" sz="1000" kern="1200" baseline="0" dirty="0">
                        <a:solidFill>
                          <a:schemeClr val="tx1"/>
                        </a:solidFill>
                        <a:latin typeface="Arial" pitchFamily="34" charset="0"/>
                        <a:ea typeface="+mn-ea"/>
                        <a:cs typeface="Arial" pitchFamily="34" charset="0"/>
                      </a:endParaRP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12: Cash flow statement:-During the audit of cash flow statement, we noted that purchase of property, plant and equipment which forms part of cash flow from investing activities does not agree with actual payments made during the year. A number of payments made for motor vehicles as well as the leasehold improvements were not included the amount presented in the cash flow statement. Furthermore, the amount included presented as proceeds from sale of property, plant and equipment does not agree to the proceeds received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ZA" sz="1000" kern="1200" dirty="0">
                          <a:solidFill>
                            <a:srgbClr val="92D050"/>
                          </a:solidFill>
                          <a:effectLst/>
                          <a:latin typeface="Arial" panose="020B0604020202020204" pitchFamily="34" charset="0"/>
                          <a:ea typeface="+mn-ea"/>
                          <a:cs typeface="Times New Roman" panose="02020603050405020304" pitchFamily="18" charset="0"/>
                        </a:rPr>
                        <a:t>Resolved</a:t>
                      </a: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9F6A2A46-1964-1806-BA8A-8465893BF40C}"/>
              </a:ext>
            </a:extLst>
          </p:cNvPr>
          <p:cNvSpPr txBox="1"/>
          <p:nvPr/>
        </p:nvSpPr>
        <p:spPr>
          <a:xfrm flipH="1">
            <a:off x="8275319" y="6364352"/>
            <a:ext cx="868681" cy="369332"/>
          </a:xfrm>
          <a:prstGeom prst="rect">
            <a:avLst/>
          </a:prstGeom>
          <a:noFill/>
        </p:spPr>
        <p:txBody>
          <a:bodyPr wrap="square" rtlCol="0">
            <a:spAutoFit/>
          </a:bodyPr>
          <a:lstStyle/>
          <a:p>
            <a:r>
              <a:rPr lang="en-US" dirty="0"/>
              <a:t>22</a:t>
            </a:r>
            <a:endParaRPr lang="en-ZA" dirty="0"/>
          </a:p>
        </p:txBody>
      </p:sp>
    </p:spTree>
    <p:extLst>
      <p:ext uri="{BB962C8B-B14F-4D97-AF65-F5344CB8AC3E}">
        <p14:creationId xmlns:p14="http://schemas.microsoft.com/office/powerpoint/2010/main" val="3671555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907545277"/>
              </p:ext>
            </p:extLst>
          </p:nvPr>
        </p:nvGraphicFramePr>
        <p:xfrm>
          <a:off x="1000899" y="1569311"/>
          <a:ext cx="7918815" cy="4242029"/>
        </p:xfrm>
        <a:graphic>
          <a:graphicData uri="http://schemas.openxmlformats.org/drawingml/2006/table">
            <a:tbl>
              <a:tblPr firstRow="1" bandRow="1">
                <a:tableStyleId>{5940675A-B579-460E-94D1-54222C63F5DA}</a:tableStyleId>
              </a:tblPr>
              <a:tblGrid>
                <a:gridCol w="384213">
                  <a:extLst>
                    <a:ext uri="{9D8B030D-6E8A-4147-A177-3AD203B41FA5}">
                      <a16:colId xmlns:a16="http://schemas.microsoft.com/office/drawing/2014/main" val="20000"/>
                    </a:ext>
                  </a:extLst>
                </a:gridCol>
                <a:gridCol w="3084900">
                  <a:extLst>
                    <a:ext uri="{9D8B030D-6E8A-4147-A177-3AD203B41FA5}">
                      <a16:colId xmlns:a16="http://schemas.microsoft.com/office/drawing/2014/main" val="20001"/>
                    </a:ext>
                  </a:extLst>
                </a:gridCol>
                <a:gridCol w="1386977">
                  <a:extLst>
                    <a:ext uri="{9D8B030D-6E8A-4147-A177-3AD203B41FA5}">
                      <a16:colId xmlns:a16="http://schemas.microsoft.com/office/drawing/2014/main" val="20002"/>
                    </a:ext>
                  </a:extLst>
                </a:gridCol>
                <a:gridCol w="2223057">
                  <a:extLst>
                    <a:ext uri="{9D8B030D-6E8A-4147-A177-3AD203B41FA5}">
                      <a16:colId xmlns:a16="http://schemas.microsoft.com/office/drawing/2014/main" val="20003"/>
                    </a:ext>
                  </a:extLst>
                </a:gridCol>
                <a:gridCol w="839668">
                  <a:extLst>
                    <a:ext uri="{9D8B030D-6E8A-4147-A177-3AD203B41FA5}">
                      <a16:colId xmlns:a16="http://schemas.microsoft.com/office/drawing/2014/main" val="20004"/>
                    </a:ext>
                  </a:extLst>
                </a:gridCol>
              </a:tblGrid>
              <a:tr h="827951">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35087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8</a:t>
                      </a:r>
                      <a:endParaRPr lang="en-ZA" sz="1000" kern="1200" baseline="0" dirty="0">
                        <a:solidFill>
                          <a:schemeClr val="tx1"/>
                        </a:solidFill>
                        <a:latin typeface="Arial" pitchFamily="34" charset="0"/>
                        <a:ea typeface="+mn-ea"/>
                        <a:cs typeface="Arial" pitchFamily="34" charset="0"/>
                      </a:endParaRP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13: Repairs and maintenance:- During the audit of repairs and maintenance, it was noted that the amount presented in the Statement of Financial Performance for repairs and maintenance does not agree to the amount disclosed in Note 35 Repairs and maintenance as per below:</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229361">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9</a:t>
                      </a:r>
                      <a:endParaRPr lang="en-ZA" sz="1000" kern="1200" baseline="0" dirty="0">
                        <a:solidFill>
                          <a:schemeClr val="tx1"/>
                        </a:solidFill>
                        <a:latin typeface="Arial" pitchFamily="34" charset="0"/>
                        <a:ea typeface="+mn-ea"/>
                        <a:cs typeface="Arial" pitchFamily="34" charset="0"/>
                      </a:endParaRP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15: Statement of changes in net assets:- During the audit of statement of changes in net assets we noted that the effect of corrections of errors recognized in accordance with GRAP 3 was not separately presented in the face of the statement of changes in net assets as required by GRAP 1.113(d). It was further noted that the statement of changes in net assets did indicate that the opening balance was restated, however GRAP 1.113(d) requires the entity to present the effect of corrections of errors separately.</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kern="1200" dirty="0">
                          <a:solidFill>
                            <a:srgbClr val="92D050"/>
                          </a:solidFill>
                          <a:effectLst/>
                          <a:latin typeface="Arial" panose="020B0604020202020204" pitchFamily="34" charset="0"/>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799AD1CE-32BC-71E8-379C-E526057B486D}"/>
              </a:ext>
            </a:extLst>
          </p:cNvPr>
          <p:cNvSpPr txBox="1"/>
          <p:nvPr/>
        </p:nvSpPr>
        <p:spPr>
          <a:xfrm flipH="1">
            <a:off x="8275319" y="6364352"/>
            <a:ext cx="868681" cy="369332"/>
          </a:xfrm>
          <a:prstGeom prst="rect">
            <a:avLst/>
          </a:prstGeom>
          <a:noFill/>
        </p:spPr>
        <p:txBody>
          <a:bodyPr wrap="square" rtlCol="0">
            <a:spAutoFit/>
          </a:bodyPr>
          <a:lstStyle/>
          <a:p>
            <a:r>
              <a:rPr lang="en-US" dirty="0"/>
              <a:t>23</a:t>
            </a:r>
            <a:endParaRPr lang="en-ZA" dirty="0"/>
          </a:p>
        </p:txBody>
      </p:sp>
    </p:spTree>
    <p:extLst>
      <p:ext uri="{BB962C8B-B14F-4D97-AF65-F5344CB8AC3E}">
        <p14:creationId xmlns:p14="http://schemas.microsoft.com/office/powerpoint/2010/main" val="4044089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792418476"/>
              </p:ext>
            </p:extLst>
          </p:nvPr>
        </p:nvGraphicFramePr>
        <p:xfrm>
          <a:off x="1000898" y="1569311"/>
          <a:ext cx="7979199" cy="5383001"/>
        </p:xfrm>
        <a:graphic>
          <a:graphicData uri="http://schemas.openxmlformats.org/drawingml/2006/table">
            <a:tbl>
              <a:tblPr firstRow="1" bandRow="1">
                <a:tableStyleId>{5940675A-B579-460E-94D1-54222C63F5DA}</a:tableStyleId>
              </a:tblPr>
              <a:tblGrid>
                <a:gridCol w="387143">
                  <a:extLst>
                    <a:ext uri="{9D8B030D-6E8A-4147-A177-3AD203B41FA5}">
                      <a16:colId xmlns:a16="http://schemas.microsoft.com/office/drawing/2014/main" val="20000"/>
                    </a:ext>
                  </a:extLst>
                </a:gridCol>
                <a:gridCol w="4098359">
                  <a:extLst>
                    <a:ext uri="{9D8B030D-6E8A-4147-A177-3AD203B41FA5}">
                      <a16:colId xmlns:a16="http://schemas.microsoft.com/office/drawing/2014/main" val="20001"/>
                    </a:ext>
                  </a:extLst>
                </a:gridCol>
                <a:gridCol w="1343505">
                  <a:extLst>
                    <a:ext uri="{9D8B030D-6E8A-4147-A177-3AD203B41FA5}">
                      <a16:colId xmlns:a16="http://schemas.microsoft.com/office/drawing/2014/main" val="20002"/>
                    </a:ext>
                  </a:extLst>
                </a:gridCol>
                <a:gridCol w="1304121">
                  <a:extLst>
                    <a:ext uri="{9D8B030D-6E8A-4147-A177-3AD203B41FA5}">
                      <a16:colId xmlns:a16="http://schemas.microsoft.com/office/drawing/2014/main" val="20003"/>
                    </a:ext>
                  </a:extLst>
                </a:gridCol>
                <a:gridCol w="846071">
                  <a:extLst>
                    <a:ext uri="{9D8B030D-6E8A-4147-A177-3AD203B41FA5}">
                      <a16:colId xmlns:a16="http://schemas.microsoft.com/office/drawing/2014/main" val="20004"/>
                    </a:ext>
                  </a:extLst>
                </a:gridCol>
              </a:tblGrid>
              <a:tr h="764963">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1</a:t>
                      </a:r>
                      <a:r>
                        <a:rPr lang="en-ZA" sz="1000" kern="1200" baseline="0" dirty="0">
                          <a:solidFill>
                            <a:schemeClr val="tx1"/>
                          </a:solidFill>
                          <a:latin typeface="Arial" pitchFamily="34" charset="0"/>
                          <a:ea typeface="+mn-ea"/>
                          <a:cs typeface="Arial" pitchFamily="34" charset="0"/>
                        </a:rPr>
                        <a:t>0</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16: Financial instruments disclosure:- During the audit of financial instruments disclosure we noted that items falling within the scope of GRAP 104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for presentation and disclosure were not disclosed as part of financial instruments disclosure in note 21.</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2465906">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11</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17: Communication of audit finding – Revenue from auction on buyers invoice but not recognized by G-fleet:-Finding- The relationship between G-fleet and TIRHANI AUCTIONEERS forms part principal-agent arrangement as TIRHANI AUCTIONEERS auctions vehicles on behalf of G-Fleet to third party for G-Fleets benefit, G-Fleet is the principal and TIRHANI AUCTIONEERS is an agent in the arrangement.</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 TIRHANI AUCTIONEERS invoice to the buyer of auctioned vehicle does not agree to the amount on the settlement reports (06 May 2021 and 30 September 2021 auctions) as TIRHANI AUCTIONEERS charges buyers’ additional commission and administration fees. As TIRHANI AUCTIONEERS is an agent for g-FleeT Management, g-FleeT should recognized the full amount charged to buyer the additional commission and administration fees should then be expensed by g-FleeT Management as transaction costs for the auction.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 difference from sampled invoices is R248 765.70 - refer to annexure A attached.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kern="1200" dirty="0">
                          <a:solidFill>
                            <a:srgbClr val="92D050"/>
                          </a:solidFill>
                          <a:effectLst/>
                          <a:latin typeface="Arial" panose="020B0604020202020204" pitchFamily="34" charset="0"/>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F013F2E1-FB00-9A67-A942-251FD979B068}"/>
              </a:ext>
            </a:extLst>
          </p:cNvPr>
          <p:cNvSpPr txBox="1"/>
          <p:nvPr/>
        </p:nvSpPr>
        <p:spPr>
          <a:xfrm flipH="1">
            <a:off x="8275319" y="6364352"/>
            <a:ext cx="868681" cy="369332"/>
          </a:xfrm>
          <a:prstGeom prst="rect">
            <a:avLst/>
          </a:prstGeom>
          <a:noFill/>
        </p:spPr>
        <p:txBody>
          <a:bodyPr wrap="square" rtlCol="0">
            <a:spAutoFit/>
          </a:bodyPr>
          <a:lstStyle/>
          <a:p>
            <a:r>
              <a:rPr lang="en-US" dirty="0"/>
              <a:t>24</a:t>
            </a:r>
            <a:endParaRPr lang="en-ZA" dirty="0"/>
          </a:p>
        </p:txBody>
      </p:sp>
    </p:spTree>
    <p:extLst>
      <p:ext uri="{BB962C8B-B14F-4D97-AF65-F5344CB8AC3E}">
        <p14:creationId xmlns:p14="http://schemas.microsoft.com/office/powerpoint/2010/main" val="686452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07389966"/>
              </p:ext>
            </p:extLst>
          </p:nvPr>
        </p:nvGraphicFramePr>
        <p:xfrm>
          <a:off x="1000899" y="1569311"/>
          <a:ext cx="7961946" cy="4487577"/>
        </p:xfrm>
        <a:graphic>
          <a:graphicData uri="http://schemas.openxmlformats.org/drawingml/2006/table">
            <a:tbl>
              <a:tblPr firstRow="1" bandRow="1">
                <a:tableStyleId>{5940675A-B579-460E-94D1-54222C63F5DA}</a:tableStyleId>
              </a:tblPr>
              <a:tblGrid>
                <a:gridCol w="386305">
                  <a:extLst>
                    <a:ext uri="{9D8B030D-6E8A-4147-A177-3AD203B41FA5}">
                      <a16:colId xmlns:a16="http://schemas.microsoft.com/office/drawing/2014/main" val="20000"/>
                    </a:ext>
                  </a:extLst>
                </a:gridCol>
                <a:gridCol w="4433503">
                  <a:extLst>
                    <a:ext uri="{9D8B030D-6E8A-4147-A177-3AD203B41FA5}">
                      <a16:colId xmlns:a16="http://schemas.microsoft.com/office/drawing/2014/main" val="20001"/>
                    </a:ext>
                  </a:extLst>
                </a:gridCol>
                <a:gridCol w="1130752">
                  <a:extLst>
                    <a:ext uri="{9D8B030D-6E8A-4147-A177-3AD203B41FA5}">
                      <a16:colId xmlns:a16="http://schemas.microsoft.com/office/drawing/2014/main" val="20002"/>
                    </a:ext>
                  </a:extLst>
                </a:gridCol>
                <a:gridCol w="1167144">
                  <a:extLst>
                    <a:ext uri="{9D8B030D-6E8A-4147-A177-3AD203B41FA5}">
                      <a16:colId xmlns:a16="http://schemas.microsoft.com/office/drawing/2014/main" val="20003"/>
                    </a:ext>
                  </a:extLst>
                </a:gridCol>
                <a:gridCol w="844242">
                  <a:extLst>
                    <a:ext uri="{9D8B030D-6E8A-4147-A177-3AD203B41FA5}">
                      <a16:colId xmlns:a16="http://schemas.microsoft.com/office/drawing/2014/main" val="20004"/>
                    </a:ext>
                  </a:extLst>
                </a:gridCol>
              </a:tblGrid>
              <a:tr h="745839">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610117">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12</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18: Communication of audit finding – Vehicles sold to judges not transferred to inventories before disposal-  Issue- Vehicles that were sold to judges were sold directly from property, plant and equipment in contravention of GRAP 17 par 80. Since g-Fleet sells cars to judge as a course of ordinary business g-Fleet was supposed to transfer the vehicles to inventories before selling them.</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undertake a detailed review of the proposed adjustment and affect the proposed prior period error correction</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Calibri" panose="020F0502020204030204" pitchFamily="34" charset="0"/>
                          <a:cs typeface="Times New Roman" panose="02020603050405020304" pitchFamily="18" charset="0"/>
                        </a:rPr>
                        <a:t>Resolved</a:t>
                      </a:r>
                      <a:endParaRPr lang="en-ZA" sz="1000" kern="1200" dirty="0">
                        <a:solidFill>
                          <a:srgbClr val="92D050"/>
                        </a:solidFill>
                        <a:effectLst/>
                        <a:latin typeface="+mn-lt"/>
                        <a:ea typeface="Calibri" panose="020F0502020204030204" pitchFamily="34" charset="0"/>
                        <a:cs typeface="Times New Roman" panose="02020603050405020304" pitchFamily="18" charset="0"/>
                      </a:endParaRP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31/01/2023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800736">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13</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19: Communication of audit finding – Cost of sales not recorded and not complete:-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1-  The following vehicles were included in cost of sales but were not included in the settlement report from Tirhani auctioneers which reflect the vehicles that were sold on auction on the 6th May 2021 and on the 30th September 2021. There was no evidence that these vehicles were sold since the settlement report did not reflect them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2- The following vehicles were included in settlement report from Tirhani auctioneers which reflect the vehicles that were sold on auction on the 6th May 2021 and on the 30th September 2021 but were not included in the cost of sale for the current year:</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undertake a detailed review of the auctioneer invoice and affect the proposed prior period error were applicable</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Calibri" panose="020F0502020204030204" pitchFamily="34" charset="0"/>
                          <a:cs typeface="Times New Roman" panose="02020603050405020304" pitchFamily="18" charset="0"/>
                        </a:rPr>
                        <a:t>Resolved </a:t>
                      </a:r>
                      <a:endParaRPr lang="en-ZA" sz="1000" kern="1200" dirty="0">
                        <a:solidFill>
                          <a:srgbClr val="92D050"/>
                        </a:solidFill>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ZA" sz="1000" kern="1200" dirty="0">
                        <a:solidFill>
                          <a:schemeClr val="tx1"/>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dirty="0">
                          <a:effectLst/>
                          <a:latin typeface="Arial" panose="020B0604020202020204" pitchFamily="34" charset="0"/>
                          <a:ea typeface="Calibri" panose="020F0502020204030204" pitchFamily="34" charset="0"/>
                          <a:cs typeface="Arial" panose="020B0604020202020204" pitchFamily="34" charset="0"/>
                        </a:rPr>
                        <a:t>3</a:t>
                      </a: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1/01/2023</a:t>
                      </a:r>
                    </a:p>
                    <a:p>
                      <a:pPr algn="ctr">
                        <a:lnSpc>
                          <a:spcPct val="107000"/>
                        </a:lnSpc>
                        <a:spcAft>
                          <a:spcPts val="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DC8B1B43-F672-91AE-AD4A-C872F9883C45}"/>
              </a:ext>
            </a:extLst>
          </p:cNvPr>
          <p:cNvSpPr txBox="1"/>
          <p:nvPr/>
        </p:nvSpPr>
        <p:spPr>
          <a:xfrm flipH="1">
            <a:off x="8275319" y="6364352"/>
            <a:ext cx="868681" cy="369332"/>
          </a:xfrm>
          <a:prstGeom prst="rect">
            <a:avLst/>
          </a:prstGeom>
          <a:noFill/>
        </p:spPr>
        <p:txBody>
          <a:bodyPr wrap="square" rtlCol="0">
            <a:spAutoFit/>
          </a:bodyPr>
          <a:lstStyle/>
          <a:p>
            <a:r>
              <a:rPr lang="en-US" dirty="0"/>
              <a:t>25</a:t>
            </a:r>
            <a:endParaRPr lang="en-ZA" dirty="0"/>
          </a:p>
        </p:txBody>
      </p:sp>
    </p:spTree>
    <p:extLst>
      <p:ext uri="{BB962C8B-B14F-4D97-AF65-F5344CB8AC3E}">
        <p14:creationId xmlns:p14="http://schemas.microsoft.com/office/powerpoint/2010/main" val="1985202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537958533"/>
              </p:ext>
            </p:extLst>
          </p:nvPr>
        </p:nvGraphicFramePr>
        <p:xfrm>
          <a:off x="1000899" y="1569311"/>
          <a:ext cx="7953319" cy="3710364"/>
        </p:xfrm>
        <a:graphic>
          <a:graphicData uri="http://schemas.openxmlformats.org/drawingml/2006/table">
            <a:tbl>
              <a:tblPr firstRow="1" bandRow="1">
                <a:tableStyleId>{5940675A-B579-460E-94D1-54222C63F5DA}</a:tableStyleId>
              </a:tblPr>
              <a:tblGrid>
                <a:gridCol w="385886">
                  <a:extLst>
                    <a:ext uri="{9D8B030D-6E8A-4147-A177-3AD203B41FA5}">
                      <a16:colId xmlns:a16="http://schemas.microsoft.com/office/drawing/2014/main" val="20000"/>
                    </a:ext>
                  </a:extLst>
                </a:gridCol>
                <a:gridCol w="2275554">
                  <a:extLst>
                    <a:ext uri="{9D8B030D-6E8A-4147-A177-3AD203B41FA5}">
                      <a16:colId xmlns:a16="http://schemas.microsoft.com/office/drawing/2014/main" val="20001"/>
                    </a:ext>
                  </a:extLst>
                </a:gridCol>
                <a:gridCol w="2215808">
                  <a:extLst>
                    <a:ext uri="{9D8B030D-6E8A-4147-A177-3AD203B41FA5}">
                      <a16:colId xmlns:a16="http://schemas.microsoft.com/office/drawing/2014/main" val="20002"/>
                    </a:ext>
                  </a:extLst>
                </a:gridCol>
                <a:gridCol w="2232744">
                  <a:extLst>
                    <a:ext uri="{9D8B030D-6E8A-4147-A177-3AD203B41FA5}">
                      <a16:colId xmlns:a16="http://schemas.microsoft.com/office/drawing/2014/main" val="20003"/>
                    </a:ext>
                  </a:extLst>
                </a:gridCol>
                <a:gridCol w="843327">
                  <a:extLst>
                    <a:ext uri="{9D8B030D-6E8A-4147-A177-3AD203B41FA5}">
                      <a16:colId xmlns:a16="http://schemas.microsoft.com/office/drawing/2014/main" val="20004"/>
                    </a:ext>
                  </a:extLst>
                </a:gridCol>
              </a:tblGrid>
              <a:tr h="673557">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46932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14.</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22: Prepayment:- During the audit of Prepayments, we identified prepayments are understated by R778 486,40.</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n/a</a:t>
                      </a:r>
                      <a:endParaRPr lang="en-ZA" sz="1000" kern="1200" dirty="0">
                        <a:solidFill>
                          <a:schemeClr val="tx1"/>
                        </a:solidFill>
                        <a:effectLst/>
                        <a:latin typeface="Arial" panose="020B0604020202020204" pitchFamily="34"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817607">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15.</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23: Presentation and Disclosure - Cash and Cash Equivalent:- During the audit of the external confirmation of FNB bank confirmation, it was noted that there was a pledge/ ceded amount of R410 426.14 that was not disclosed on the g-Fleet Management Annual Financial Statements for the year ended 31 March 2022.</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has received feedback from GPT who confirm that the pledge was erroneously placed by FNB and will be removed.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kern="1200" dirty="0">
                          <a:solidFill>
                            <a:srgbClr val="92D050"/>
                          </a:solidFill>
                          <a:effectLst/>
                          <a:latin typeface="Arial" panose="020B0604020202020204" pitchFamily="34" charset="0"/>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en-ZA" sz="1000" kern="1200" dirty="0">
                          <a:solidFill>
                            <a:schemeClr val="tx1"/>
                          </a:solidFill>
                          <a:effectLst/>
                          <a:latin typeface="Arial" panose="020B0604020202020204" pitchFamily="34" charset="0"/>
                          <a:ea typeface="+mn-ea"/>
                          <a:cs typeface="Times New Roman" panose="02020603050405020304" pitchFamily="18" charset="0"/>
                        </a:rPr>
                        <a:t>n/a</a:t>
                      </a:r>
                    </a:p>
                    <a:p>
                      <a:pPr algn="ctr">
                        <a:lnSpc>
                          <a:spcPct val="107000"/>
                        </a:lnSpc>
                        <a:spcAft>
                          <a:spcPts val="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002E60AD-52D8-6D26-1D35-96604C8475A2}"/>
              </a:ext>
            </a:extLst>
          </p:cNvPr>
          <p:cNvSpPr txBox="1"/>
          <p:nvPr/>
        </p:nvSpPr>
        <p:spPr>
          <a:xfrm flipH="1">
            <a:off x="8275319" y="6364352"/>
            <a:ext cx="868681" cy="369332"/>
          </a:xfrm>
          <a:prstGeom prst="rect">
            <a:avLst/>
          </a:prstGeom>
          <a:noFill/>
        </p:spPr>
        <p:txBody>
          <a:bodyPr wrap="square" rtlCol="0">
            <a:spAutoFit/>
          </a:bodyPr>
          <a:lstStyle/>
          <a:p>
            <a:r>
              <a:rPr lang="en-US" dirty="0"/>
              <a:t>26</a:t>
            </a:r>
            <a:endParaRPr lang="en-ZA" dirty="0"/>
          </a:p>
        </p:txBody>
      </p:sp>
    </p:spTree>
    <p:extLst>
      <p:ext uri="{BB962C8B-B14F-4D97-AF65-F5344CB8AC3E}">
        <p14:creationId xmlns:p14="http://schemas.microsoft.com/office/powerpoint/2010/main" val="1772201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757899763"/>
              </p:ext>
            </p:extLst>
          </p:nvPr>
        </p:nvGraphicFramePr>
        <p:xfrm>
          <a:off x="1000899" y="1569311"/>
          <a:ext cx="7970573" cy="4745225"/>
        </p:xfrm>
        <a:graphic>
          <a:graphicData uri="http://schemas.openxmlformats.org/drawingml/2006/table">
            <a:tbl>
              <a:tblPr firstRow="1" bandRow="1">
                <a:tableStyleId>{5940675A-B579-460E-94D1-54222C63F5DA}</a:tableStyleId>
              </a:tblPr>
              <a:tblGrid>
                <a:gridCol w="386724">
                  <a:extLst>
                    <a:ext uri="{9D8B030D-6E8A-4147-A177-3AD203B41FA5}">
                      <a16:colId xmlns:a16="http://schemas.microsoft.com/office/drawing/2014/main" val="20000"/>
                    </a:ext>
                  </a:extLst>
                </a:gridCol>
                <a:gridCol w="2911840">
                  <a:extLst>
                    <a:ext uri="{9D8B030D-6E8A-4147-A177-3AD203B41FA5}">
                      <a16:colId xmlns:a16="http://schemas.microsoft.com/office/drawing/2014/main" val="20001"/>
                    </a:ext>
                  </a:extLst>
                </a:gridCol>
                <a:gridCol w="2304396">
                  <a:extLst>
                    <a:ext uri="{9D8B030D-6E8A-4147-A177-3AD203B41FA5}">
                      <a16:colId xmlns:a16="http://schemas.microsoft.com/office/drawing/2014/main" val="20002"/>
                    </a:ext>
                  </a:extLst>
                </a:gridCol>
                <a:gridCol w="1522457">
                  <a:extLst>
                    <a:ext uri="{9D8B030D-6E8A-4147-A177-3AD203B41FA5}">
                      <a16:colId xmlns:a16="http://schemas.microsoft.com/office/drawing/2014/main" val="20003"/>
                    </a:ext>
                  </a:extLst>
                </a:gridCol>
                <a:gridCol w="845156">
                  <a:extLst>
                    <a:ext uri="{9D8B030D-6E8A-4147-A177-3AD203B41FA5}">
                      <a16:colId xmlns:a16="http://schemas.microsoft.com/office/drawing/2014/main" val="20004"/>
                    </a:ext>
                  </a:extLst>
                </a:gridCol>
              </a:tblGrid>
              <a:tr h="1277089">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000" b="1" kern="1200" dirty="0">
                          <a:solidFill>
                            <a:schemeClr val="tx1"/>
                          </a:solidFill>
                          <a:latin typeface="+mn-lt"/>
                          <a:ea typeface="+mn-ea"/>
                          <a:cs typeface="+mn-cs"/>
                        </a:rPr>
                        <a:t>MANAGEMENT ACTION PLAN</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38715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16</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25: Contract Management: Limitation:- During the audit of Supply Chain Management, we requested the information contained on the request for information number 18 annexure C, relating to contract management on 09 May 2022. However, the information remains outstanding and has not been provided for audit.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develop a Standard Operating Procedure Manual for contract management outlining processes and procedures to be followed when contracting with service providers and the need for SLA's, contracts, etc.</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The SOP was drafted is currently under review prior sign-off</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31/12/2022</a:t>
                      </a: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208097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17.</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26: BOS meeting minutes limitation of scope:- Finding: During the audit of the financial statements, we requested the information contained on the request for information number 32 BOS minutes of meeting from 1 April 2021 to 31 March 2021, relating to transfer of property, plant and equipment to inventories on 23 June 2022. However, the information remains outstanding and has not been provided for audit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strengthen this area to ensure the timeous preparation and record keeping of minutes of all BOS committee meetings.</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kern="1200" dirty="0">
                          <a:solidFill>
                            <a:schemeClr val="tx1"/>
                          </a:solidFill>
                          <a:effectLst/>
                          <a:latin typeface="Arial" panose="020B0604020202020204" pitchFamily="34" charset="0"/>
                          <a:ea typeface="+mn-ea"/>
                          <a:cs typeface="Times New Roman" panose="02020603050405020304" pitchFamily="18" charset="0"/>
                        </a:rPr>
                        <a:t>BOS is currently be reconstituted; the new members supported by the secretariat will ensure that record a safely kept for audit propose.</a:t>
                      </a:r>
                      <a:endParaRPr lang="en-ZA" sz="1000" kern="1200" dirty="0">
                        <a:solidFill>
                          <a:schemeClr val="tx1"/>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3</a:t>
                      </a:r>
                      <a:r>
                        <a:rPr lang="en-ZA" sz="1000" dirty="0">
                          <a:effectLst/>
                          <a:latin typeface="Arial" panose="020B0604020202020204" pitchFamily="34" charset="0"/>
                          <a:ea typeface="Calibri" panose="020F0502020204030204" pitchFamily="34" charset="0"/>
                          <a:cs typeface="Arial" panose="020B0604020202020204" pitchFamily="34" charset="0"/>
                        </a:rPr>
                        <a:t>0/11/2022</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7AB0406A-591A-7F09-BD2E-F0B76B2556C2}"/>
              </a:ext>
            </a:extLst>
          </p:cNvPr>
          <p:cNvSpPr txBox="1"/>
          <p:nvPr/>
        </p:nvSpPr>
        <p:spPr>
          <a:xfrm flipH="1">
            <a:off x="8275319" y="6364352"/>
            <a:ext cx="868681" cy="369332"/>
          </a:xfrm>
          <a:prstGeom prst="rect">
            <a:avLst/>
          </a:prstGeom>
          <a:noFill/>
        </p:spPr>
        <p:txBody>
          <a:bodyPr wrap="square" rtlCol="0">
            <a:spAutoFit/>
          </a:bodyPr>
          <a:lstStyle/>
          <a:p>
            <a:r>
              <a:rPr lang="en-US" dirty="0"/>
              <a:t>27</a:t>
            </a:r>
            <a:endParaRPr lang="en-ZA" dirty="0"/>
          </a:p>
        </p:txBody>
      </p:sp>
    </p:spTree>
    <p:extLst>
      <p:ext uri="{BB962C8B-B14F-4D97-AF65-F5344CB8AC3E}">
        <p14:creationId xmlns:p14="http://schemas.microsoft.com/office/powerpoint/2010/main" val="1717180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572987775"/>
              </p:ext>
            </p:extLst>
          </p:nvPr>
        </p:nvGraphicFramePr>
        <p:xfrm>
          <a:off x="1000899" y="1569311"/>
          <a:ext cx="7970573" cy="4771104"/>
        </p:xfrm>
        <a:graphic>
          <a:graphicData uri="http://schemas.openxmlformats.org/drawingml/2006/table">
            <a:tbl>
              <a:tblPr firstRow="1" bandRow="1">
                <a:tableStyleId>{5940675A-B579-460E-94D1-54222C63F5DA}</a:tableStyleId>
              </a:tblPr>
              <a:tblGrid>
                <a:gridCol w="386724">
                  <a:extLst>
                    <a:ext uri="{9D8B030D-6E8A-4147-A177-3AD203B41FA5}">
                      <a16:colId xmlns:a16="http://schemas.microsoft.com/office/drawing/2014/main" val="20000"/>
                    </a:ext>
                  </a:extLst>
                </a:gridCol>
                <a:gridCol w="2280490">
                  <a:extLst>
                    <a:ext uri="{9D8B030D-6E8A-4147-A177-3AD203B41FA5}">
                      <a16:colId xmlns:a16="http://schemas.microsoft.com/office/drawing/2014/main" val="20001"/>
                    </a:ext>
                  </a:extLst>
                </a:gridCol>
                <a:gridCol w="2220615">
                  <a:extLst>
                    <a:ext uri="{9D8B030D-6E8A-4147-A177-3AD203B41FA5}">
                      <a16:colId xmlns:a16="http://schemas.microsoft.com/office/drawing/2014/main" val="20002"/>
                    </a:ext>
                  </a:extLst>
                </a:gridCol>
                <a:gridCol w="2237587">
                  <a:extLst>
                    <a:ext uri="{9D8B030D-6E8A-4147-A177-3AD203B41FA5}">
                      <a16:colId xmlns:a16="http://schemas.microsoft.com/office/drawing/2014/main" val="20003"/>
                    </a:ext>
                  </a:extLst>
                </a:gridCol>
                <a:gridCol w="845157">
                  <a:extLst>
                    <a:ext uri="{9D8B030D-6E8A-4147-A177-3AD203B41FA5}">
                      <a16:colId xmlns:a16="http://schemas.microsoft.com/office/drawing/2014/main" val="20004"/>
                    </a:ext>
                  </a:extLst>
                </a:gridCol>
              </a:tblGrid>
              <a:tr h="1251527">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2464922">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18</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27: Overstated Opening Balance – Trade payables (accruals) - During the audit of trade payables (accruals: 1930000018), we noted that the opening balance is overstated. Base on the sample below the opening balance of R18 709 874, 41 is overstated by R13 782 899.</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undertake a detailed review of the proposed adjustment and affect the proposed prior period error correction were applicable.</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The review as outlined by management has already commenced and is focused on vehicle purchases made during the 2018/2019 and 2019/2020. The process of identifying the underlying challenge is 70% complete.</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31/01/2023</a:t>
                      </a: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054655">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19.</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28: Related party disclosure- During the audit of related party disclosure we identified related party transactions that were not disclosed by the entity</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4CD97082-4DFB-8BC1-92DA-0279D9BFAE45}"/>
              </a:ext>
            </a:extLst>
          </p:cNvPr>
          <p:cNvSpPr txBox="1"/>
          <p:nvPr/>
        </p:nvSpPr>
        <p:spPr>
          <a:xfrm flipH="1">
            <a:off x="8275319" y="6364352"/>
            <a:ext cx="868681" cy="369332"/>
          </a:xfrm>
          <a:prstGeom prst="rect">
            <a:avLst/>
          </a:prstGeom>
          <a:noFill/>
        </p:spPr>
        <p:txBody>
          <a:bodyPr wrap="square" rtlCol="0">
            <a:spAutoFit/>
          </a:bodyPr>
          <a:lstStyle/>
          <a:p>
            <a:r>
              <a:rPr lang="en-US" dirty="0"/>
              <a:t>28</a:t>
            </a:r>
            <a:endParaRPr lang="en-ZA" dirty="0"/>
          </a:p>
        </p:txBody>
      </p:sp>
    </p:spTree>
    <p:extLst>
      <p:ext uri="{BB962C8B-B14F-4D97-AF65-F5344CB8AC3E}">
        <p14:creationId xmlns:p14="http://schemas.microsoft.com/office/powerpoint/2010/main" val="1773520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497325694"/>
              </p:ext>
            </p:extLst>
          </p:nvPr>
        </p:nvGraphicFramePr>
        <p:xfrm>
          <a:off x="1000899" y="1569311"/>
          <a:ext cx="7953320" cy="4822863"/>
        </p:xfrm>
        <a:graphic>
          <a:graphicData uri="http://schemas.openxmlformats.org/drawingml/2006/table">
            <a:tbl>
              <a:tblPr firstRow="1" bandRow="1">
                <a:tableStyleId>{5940675A-B579-460E-94D1-54222C63F5DA}</a:tableStyleId>
              </a:tblPr>
              <a:tblGrid>
                <a:gridCol w="385887">
                  <a:extLst>
                    <a:ext uri="{9D8B030D-6E8A-4147-A177-3AD203B41FA5}">
                      <a16:colId xmlns:a16="http://schemas.microsoft.com/office/drawing/2014/main" val="20000"/>
                    </a:ext>
                  </a:extLst>
                </a:gridCol>
                <a:gridCol w="3635840">
                  <a:extLst>
                    <a:ext uri="{9D8B030D-6E8A-4147-A177-3AD203B41FA5}">
                      <a16:colId xmlns:a16="http://schemas.microsoft.com/office/drawing/2014/main" val="20001"/>
                    </a:ext>
                  </a:extLst>
                </a:gridCol>
                <a:gridCol w="1696478">
                  <a:extLst>
                    <a:ext uri="{9D8B030D-6E8A-4147-A177-3AD203B41FA5}">
                      <a16:colId xmlns:a16="http://schemas.microsoft.com/office/drawing/2014/main" val="20002"/>
                    </a:ext>
                  </a:extLst>
                </a:gridCol>
                <a:gridCol w="1391788">
                  <a:extLst>
                    <a:ext uri="{9D8B030D-6E8A-4147-A177-3AD203B41FA5}">
                      <a16:colId xmlns:a16="http://schemas.microsoft.com/office/drawing/2014/main" val="20003"/>
                    </a:ext>
                  </a:extLst>
                </a:gridCol>
                <a:gridCol w="843327">
                  <a:extLst>
                    <a:ext uri="{9D8B030D-6E8A-4147-A177-3AD203B41FA5}">
                      <a16:colId xmlns:a16="http://schemas.microsoft.com/office/drawing/2014/main" val="20004"/>
                    </a:ext>
                  </a:extLst>
                </a:gridCol>
              </a:tblGrid>
              <a:tr h="1065144">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886075">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20.</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29: Proceeds from finance lease receivable not presented in the cashflow statement- During the audit of cash flow from investing activities we noted that the entity did not include the cash received from finance lease receivables even though the finance lease receivables meets the definition of investing activities. As disclosed in note.6 Finance lease receivables, the entity has finance lease receivables and the payments were made during the year reducing the receivable.</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871644">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21.</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30: Proceeds from finance lease receivable not presented in the cashflow statement:- During the audit of cash flow from operating activities we noted that the workings submitted for audit do not agree with the amount presented in the cash flow statement for cash payments to suppliers. The difference noted can be seen below:</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Times New Roman" panose="02020603050405020304" pitchFamily="18" charset="0"/>
                        </a:rPr>
                        <a:t>R</a:t>
                      </a:r>
                      <a:r>
                        <a:rPr lang="en-US" sz="1000" kern="1200" dirty="0">
                          <a:solidFill>
                            <a:srgbClr val="92D050"/>
                          </a:solidFill>
                          <a:effectLst/>
                          <a:latin typeface="+mn-lt"/>
                          <a:ea typeface="+mn-ea"/>
                          <a:cs typeface="Times New Roman" panose="02020603050405020304" pitchFamily="18" charset="0"/>
                        </a:rPr>
                        <a:t>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t>
                      </a:r>
                      <a:r>
                        <a:rPr lang="en-ZA" sz="1000" dirty="0">
                          <a:effectLst/>
                          <a:latin typeface="Arial" panose="020B0604020202020204" pitchFamily="34" charset="0"/>
                          <a:ea typeface="Calibri" panose="020F0502020204030204" pitchFamily="34" charset="0"/>
                          <a:cs typeface="Arial" panose="020B0604020202020204" pitchFamily="34" charset="0"/>
                        </a:rPr>
                        <a:t>/a</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8B040AC1-718E-E2AD-6C1E-9D641F5CF347}"/>
              </a:ext>
            </a:extLst>
          </p:cNvPr>
          <p:cNvSpPr txBox="1"/>
          <p:nvPr/>
        </p:nvSpPr>
        <p:spPr>
          <a:xfrm flipH="1">
            <a:off x="8275319" y="6364352"/>
            <a:ext cx="868681" cy="369332"/>
          </a:xfrm>
          <a:prstGeom prst="rect">
            <a:avLst/>
          </a:prstGeom>
          <a:noFill/>
        </p:spPr>
        <p:txBody>
          <a:bodyPr wrap="square" rtlCol="0">
            <a:spAutoFit/>
          </a:bodyPr>
          <a:lstStyle/>
          <a:p>
            <a:r>
              <a:rPr lang="en-US" dirty="0"/>
              <a:t>29</a:t>
            </a:r>
            <a:endParaRPr lang="en-ZA" dirty="0"/>
          </a:p>
        </p:txBody>
      </p:sp>
    </p:spTree>
    <p:extLst>
      <p:ext uri="{BB962C8B-B14F-4D97-AF65-F5344CB8AC3E}">
        <p14:creationId xmlns:p14="http://schemas.microsoft.com/office/powerpoint/2010/main" val="3773427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A5E4F-8C63-C905-E26F-1AEB8B7444C0}"/>
              </a:ext>
            </a:extLst>
          </p:cNvPr>
          <p:cNvSpPr>
            <a:spLocks noGrp="1"/>
          </p:cNvSpPr>
          <p:nvPr>
            <p:ph type="title"/>
          </p:nvPr>
        </p:nvSpPr>
        <p:spPr/>
        <p:txBody>
          <a:bodyPr/>
          <a:lstStyle/>
          <a:p>
            <a:r>
              <a:rPr lang="en-US" dirty="0"/>
              <a:t>QUESTION 2</a:t>
            </a:r>
            <a:endParaRPr lang="en-ZA" dirty="0"/>
          </a:p>
        </p:txBody>
      </p:sp>
      <p:sp>
        <p:nvSpPr>
          <p:cNvPr id="3" name="Content Placeholder 2">
            <a:extLst>
              <a:ext uri="{FF2B5EF4-FFF2-40B4-BE49-F238E27FC236}">
                <a16:creationId xmlns:a16="http://schemas.microsoft.com/office/drawing/2014/main" id="{15274FDF-41AB-DAA9-ED5A-32320A0128C5}"/>
              </a:ext>
            </a:extLst>
          </p:cNvPr>
          <p:cNvSpPr>
            <a:spLocks noGrp="1"/>
          </p:cNvSpPr>
          <p:nvPr>
            <p:ph idx="1"/>
          </p:nvPr>
        </p:nvSpPr>
        <p:spPr>
          <a:xfrm>
            <a:off x="1000897" y="1825624"/>
            <a:ext cx="7514453" cy="5032375"/>
          </a:xfrm>
        </p:spPr>
        <p:txBody>
          <a:bodyPr>
            <a:normAutofit/>
          </a:bodyPr>
          <a:lstStyle/>
          <a:p>
            <a:pPr marL="0" indent="0" algn="just">
              <a:buNone/>
            </a:pPr>
            <a:r>
              <a:rPr lang="en-US" sz="1400" b="1" dirty="0">
                <a:solidFill>
                  <a:srgbClr val="FF0000"/>
                </a:solidFill>
                <a:effectLst/>
                <a:ea typeface="Times New Roman" panose="02020603050405020304" pitchFamily="18" charset="0"/>
              </a:rPr>
              <a:t>THE G – FLEET MANAGEMENT SHOULD PROVIDE AND EXPLAIN THE AUDIT RECOMMENDATIONS ON THE OUTPUT ON SPENDING ON TOWNSHIP BUSINESSES AND THE ICT OUTPUT THAT WAS SUPPOSED TO HAVE BEEN DEVELOPED AND IMPLEMENTED</a:t>
            </a:r>
            <a:r>
              <a:rPr lang="en-US" sz="1400" dirty="0">
                <a:solidFill>
                  <a:srgbClr val="FF0000"/>
                </a:solidFill>
                <a:effectLst/>
                <a:ea typeface="Times New Roman" panose="02020603050405020304" pitchFamily="18" charset="0"/>
              </a:rPr>
              <a:t>.</a:t>
            </a:r>
          </a:p>
          <a:p>
            <a:pPr marL="0" indent="0">
              <a:buNone/>
            </a:pPr>
            <a:r>
              <a:rPr lang="en-US" sz="1400" b="1" dirty="0">
                <a:ea typeface="Times New Roman" panose="02020603050405020304" pitchFamily="18" charset="0"/>
              </a:rPr>
              <a:t>RESPONSE</a:t>
            </a:r>
          </a:p>
          <a:p>
            <a:r>
              <a:rPr lang="en-ZA" sz="1400" dirty="0">
                <a:effectLst/>
                <a:ea typeface="Calibri" panose="020F0502020204030204" pitchFamily="34" charset="0"/>
              </a:rPr>
              <a:t>During the 2020/2021 financial year, the auditor raised findings against this reported target stating that they were unclear as to whether the township enterprises used by the Entity during its procurement processes were in fact townships businesses as defined. </a:t>
            </a:r>
          </a:p>
          <a:p>
            <a:r>
              <a:rPr lang="en-ZA" sz="1400" dirty="0">
                <a:ea typeface="Calibri" panose="020F0502020204030204" pitchFamily="34" charset="0"/>
              </a:rPr>
              <a:t>In responding to the above-mentioned audit finding, the Entity, d</a:t>
            </a:r>
            <a:r>
              <a:rPr lang="en-ZA" sz="1400" dirty="0">
                <a:effectLst/>
                <a:ea typeface="Calibri" panose="020F0502020204030204" pitchFamily="34" charset="0"/>
              </a:rPr>
              <a:t>uring 2021/2022 financial year obtained and used a list of townships as was identified and issued by Gauteng Provincial Treasury (GPT) and Gauteng Department of Economic Development (GDED) when the TER programme was first introduced to the province. </a:t>
            </a:r>
          </a:p>
          <a:p>
            <a:r>
              <a:rPr lang="en-ZA" sz="1400" dirty="0">
                <a:effectLst/>
                <a:ea typeface="Calibri" panose="020F0502020204030204" pitchFamily="34" charset="0"/>
              </a:rPr>
              <a:t>The list and its origins were issued to the auditors as part of the request for information. </a:t>
            </a:r>
          </a:p>
          <a:p>
            <a:r>
              <a:rPr lang="en-ZA" sz="1400" dirty="0">
                <a:effectLst/>
                <a:ea typeface="Calibri" panose="020F0502020204030204" pitchFamily="34" charset="0"/>
              </a:rPr>
              <a:t>However, the auditors were again uncomfortable with the validity, accuracy and completeness of the said list when compared to the township definition as outlined in the related provincial Bill. </a:t>
            </a:r>
          </a:p>
          <a:p>
            <a:r>
              <a:rPr lang="en-ZA" sz="1400" dirty="0">
                <a:effectLst/>
                <a:ea typeface="Calibri" panose="020F0502020204030204" pitchFamily="34" charset="0"/>
              </a:rPr>
              <a:t>The Entity requested with no luck for the support of GDED to guide the AGSA in this regard. </a:t>
            </a:r>
          </a:p>
          <a:p>
            <a:r>
              <a:rPr lang="en-ZA" sz="1400" dirty="0">
                <a:effectLst/>
                <a:ea typeface="Calibri" panose="020F0502020204030204" pitchFamily="34" charset="0"/>
              </a:rPr>
              <a:t>Unfortunately, due to the extreme time pressures of the audit, the AGSA concluded that the target was not well defined.</a:t>
            </a:r>
          </a:p>
          <a:p>
            <a:pPr marL="0" indent="0">
              <a:buNone/>
            </a:pPr>
            <a:endParaRPr lang="en-US" sz="1400" dirty="0">
              <a:effectLst/>
              <a:ea typeface="Times New Roman" panose="02020603050405020304" pitchFamily="18" charset="0"/>
            </a:endParaRPr>
          </a:p>
        </p:txBody>
      </p:sp>
      <p:sp>
        <p:nvSpPr>
          <p:cNvPr id="4" name="TextBox 3">
            <a:extLst>
              <a:ext uri="{FF2B5EF4-FFF2-40B4-BE49-F238E27FC236}">
                <a16:creationId xmlns:a16="http://schemas.microsoft.com/office/drawing/2014/main" id="{437BDABD-9639-D44C-274D-65AC736C665F}"/>
              </a:ext>
            </a:extLst>
          </p:cNvPr>
          <p:cNvSpPr txBox="1"/>
          <p:nvPr/>
        </p:nvSpPr>
        <p:spPr>
          <a:xfrm flipH="1">
            <a:off x="8275319" y="6364352"/>
            <a:ext cx="868681" cy="369332"/>
          </a:xfrm>
          <a:prstGeom prst="rect">
            <a:avLst/>
          </a:prstGeom>
          <a:noFill/>
        </p:spPr>
        <p:txBody>
          <a:bodyPr wrap="square" rtlCol="0">
            <a:spAutoFit/>
          </a:bodyPr>
          <a:lstStyle/>
          <a:p>
            <a:r>
              <a:rPr lang="en-US" dirty="0"/>
              <a:t>03</a:t>
            </a:r>
            <a:endParaRPr lang="en-ZA" dirty="0"/>
          </a:p>
        </p:txBody>
      </p:sp>
    </p:spTree>
    <p:extLst>
      <p:ext uri="{BB962C8B-B14F-4D97-AF65-F5344CB8AC3E}">
        <p14:creationId xmlns:p14="http://schemas.microsoft.com/office/powerpoint/2010/main" val="1148597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593241125"/>
              </p:ext>
            </p:extLst>
          </p:nvPr>
        </p:nvGraphicFramePr>
        <p:xfrm>
          <a:off x="1000898" y="1569311"/>
          <a:ext cx="7936068" cy="3642044"/>
        </p:xfrm>
        <a:graphic>
          <a:graphicData uri="http://schemas.openxmlformats.org/drawingml/2006/table">
            <a:tbl>
              <a:tblPr firstRow="1" bandRow="1">
                <a:tableStyleId>{5940675A-B579-460E-94D1-54222C63F5DA}</a:tableStyleId>
              </a:tblPr>
              <a:tblGrid>
                <a:gridCol w="385049">
                  <a:extLst>
                    <a:ext uri="{9D8B030D-6E8A-4147-A177-3AD203B41FA5}">
                      <a16:colId xmlns:a16="http://schemas.microsoft.com/office/drawing/2014/main" val="20000"/>
                    </a:ext>
                  </a:extLst>
                </a:gridCol>
                <a:gridCol w="2270618">
                  <a:extLst>
                    <a:ext uri="{9D8B030D-6E8A-4147-A177-3AD203B41FA5}">
                      <a16:colId xmlns:a16="http://schemas.microsoft.com/office/drawing/2014/main" val="20001"/>
                    </a:ext>
                  </a:extLst>
                </a:gridCol>
                <a:gridCol w="2211002">
                  <a:extLst>
                    <a:ext uri="{9D8B030D-6E8A-4147-A177-3AD203B41FA5}">
                      <a16:colId xmlns:a16="http://schemas.microsoft.com/office/drawing/2014/main" val="20002"/>
                    </a:ext>
                  </a:extLst>
                </a:gridCol>
                <a:gridCol w="2227901">
                  <a:extLst>
                    <a:ext uri="{9D8B030D-6E8A-4147-A177-3AD203B41FA5}">
                      <a16:colId xmlns:a16="http://schemas.microsoft.com/office/drawing/2014/main" val="20003"/>
                    </a:ext>
                  </a:extLst>
                </a:gridCol>
                <a:gridCol w="841498">
                  <a:extLst>
                    <a:ext uri="{9D8B030D-6E8A-4147-A177-3AD203B41FA5}">
                      <a16:colId xmlns:a16="http://schemas.microsoft.com/office/drawing/2014/main" val="20004"/>
                    </a:ext>
                  </a:extLst>
                </a:gridCol>
              </a:tblGrid>
              <a:tr h="852688">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495844">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22.</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31: Cash flow from operations:- During the audit of cash flow statement, we issued a communication of audit finding number 12 which management agreed to and made adjustments however, the updated note 20 for cash generated from operations was not submitted for audit together with related workings</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p>
                      <a:pPr marL="0" algn="l" defTabSz="685800" rtl="0" eaLnBrk="1" latinLnBrk="0" hangingPunct="1">
                        <a:lnSpc>
                          <a:spcPct val="107000"/>
                        </a:lnSpc>
                        <a:spcAft>
                          <a:spcPts val="0"/>
                        </a:spcAft>
                      </a:pPr>
                      <a:endParaRPr lang="en-ZA" sz="1000" kern="1200" dirty="0">
                        <a:solidFill>
                          <a:srgbClr val="92D050"/>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22693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23</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32: Payments not made within 30 days- During the audit of payments made to suppliers, we noted that some payments were not made within 30 days of receipt of invoice or statement as required by regulation.</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t>
                      </a:r>
                      <a:r>
                        <a:rPr lang="en-ZA" sz="1000" dirty="0">
                          <a:effectLst/>
                          <a:latin typeface="Arial" panose="020B0604020202020204" pitchFamily="34" charset="0"/>
                          <a:ea typeface="Calibri" panose="020F0502020204030204" pitchFamily="34" charset="0"/>
                          <a:cs typeface="Arial" panose="020B0604020202020204" pitchFamily="34" charset="0"/>
                        </a:rPr>
                        <a:t>/a</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52D6425B-7960-8CD2-B362-57F37BB59B94}"/>
              </a:ext>
            </a:extLst>
          </p:cNvPr>
          <p:cNvSpPr txBox="1"/>
          <p:nvPr/>
        </p:nvSpPr>
        <p:spPr>
          <a:xfrm flipH="1">
            <a:off x="8275319" y="6364352"/>
            <a:ext cx="868681" cy="369332"/>
          </a:xfrm>
          <a:prstGeom prst="rect">
            <a:avLst/>
          </a:prstGeom>
          <a:noFill/>
        </p:spPr>
        <p:txBody>
          <a:bodyPr wrap="square" rtlCol="0">
            <a:spAutoFit/>
          </a:bodyPr>
          <a:lstStyle/>
          <a:p>
            <a:r>
              <a:rPr lang="en-US" dirty="0"/>
              <a:t>30</a:t>
            </a:r>
            <a:endParaRPr lang="en-ZA" dirty="0"/>
          </a:p>
        </p:txBody>
      </p:sp>
    </p:spTree>
    <p:extLst>
      <p:ext uri="{BB962C8B-B14F-4D97-AF65-F5344CB8AC3E}">
        <p14:creationId xmlns:p14="http://schemas.microsoft.com/office/powerpoint/2010/main" val="7719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763337217"/>
              </p:ext>
            </p:extLst>
          </p:nvPr>
        </p:nvGraphicFramePr>
        <p:xfrm>
          <a:off x="1000898" y="1569314"/>
          <a:ext cx="7936068" cy="4844749"/>
        </p:xfrm>
        <a:graphic>
          <a:graphicData uri="http://schemas.openxmlformats.org/drawingml/2006/table">
            <a:tbl>
              <a:tblPr firstRow="1" bandRow="1">
                <a:tableStyleId>{5940675A-B579-460E-94D1-54222C63F5DA}</a:tableStyleId>
              </a:tblPr>
              <a:tblGrid>
                <a:gridCol w="385050">
                  <a:extLst>
                    <a:ext uri="{9D8B030D-6E8A-4147-A177-3AD203B41FA5}">
                      <a16:colId xmlns:a16="http://schemas.microsoft.com/office/drawing/2014/main" val="20000"/>
                    </a:ext>
                  </a:extLst>
                </a:gridCol>
                <a:gridCol w="3832236">
                  <a:extLst>
                    <a:ext uri="{9D8B030D-6E8A-4147-A177-3AD203B41FA5}">
                      <a16:colId xmlns:a16="http://schemas.microsoft.com/office/drawing/2014/main" val="20001"/>
                    </a:ext>
                  </a:extLst>
                </a:gridCol>
                <a:gridCol w="1504226">
                  <a:extLst>
                    <a:ext uri="{9D8B030D-6E8A-4147-A177-3AD203B41FA5}">
                      <a16:colId xmlns:a16="http://schemas.microsoft.com/office/drawing/2014/main" val="20002"/>
                    </a:ext>
                  </a:extLst>
                </a:gridCol>
                <a:gridCol w="1373058">
                  <a:extLst>
                    <a:ext uri="{9D8B030D-6E8A-4147-A177-3AD203B41FA5}">
                      <a16:colId xmlns:a16="http://schemas.microsoft.com/office/drawing/2014/main" val="20003"/>
                    </a:ext>
                  </a:extLst>
                </a:gridCol>
                <a:gridCol w="841498">
                  <a:extLst>
                    <a:ext uri="{9D8B030D-6E8A-4147-A177-3AD203B41FA5}">
                      <a16:colId xmlns:a16="http://schemas.microsoft.com/office/drawing/2014/main" val="20004"/>
                    </a:ext>
                  </a:extLst>
                </a:gridCol>
              </a:tblGrid>
              <a:tr h="927265">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939473">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24</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33: Journals - Accruals:- Audit finding: In the process of journal testing for Trade and other payables, we identified Journal 17 amounting to R27 836 462.24, which relates to the Reversing R27 Million Fruitless and Wasteful expenditure journal raised 2019/20.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Upon inspection of the supporting documents and general ledger, we further noted that there was no accrual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that was raised in the prior year(s) to reverse the journal against. </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undertake a review of the R27 million issue which emanated in the past financial years to identify the origins and method to resolve it.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The review as outlined by management has already commenced and is focused on vehicle purchases made during the 2018/2019 and 2019/2020. The process of identifying the underlying challenge is 70% complete.</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31/01/2023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809474">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25</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34: Motor vehicles- Useful lives not assessed:- Audit finding: During the audit of vehicles, we noted that the entity made a decision to sell vehicles and transferred them to inventory before the end of their useful lives as set out in the accounting policy of 7 to 11 years. However, there was no evidence that the entity reviewed the useful lives of assets as required by GRAP 17 paragraph 56 despite these indicators. In accordance with paragraph 57(b) (iii) of GRAP, this warranted a revision of the useful lives of vehicles under property, plant and equipment.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t>
                      </a:r>
                      <a:r>
                        <a:rPr lang="en-ZA" sz="1000" dirty="0">
                          <a:effectLst/>
                          <a:latin typeface="Arial" panose="020B0604020202020204" pitchFamily="34" charset="0"/>
                          <a:ea typeface="Calibri" panose="020F0502020204030204" pitchFamily="34" charset="0"/>
                          <a:cs typeface="Arial" panose="020B0604020202020204" pitchFamily="34" charset="0"/>
                        </a:rPr>
                        <a:t>/a</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3782BC06-07BF-B18D-101E-D5A03EE84742}"/>
              </a:ext>
            </a:extLst>
          </p:cNvPr>
          <p:cNvSpPr txBox="1"/>
          <p:nvPr/>
        </p:nvSpPr>
        <p:spPr>
          <a:xfrm flipH="1">
            <a:off x="8275319" y="6364352"/>
            <a:ext cx="868681" cy="369332"/>
          </a:xfrm>
          <a:prstGeom prst="rect">
            <a:avLst/>
          </a:prstGeom>
          <a:noFill/>
        </p:spPr>
        <p:txBody>
          <a:bodyPr wrap="square" rtlCol="0">
            <a:spAutoFit/>
          </a:bodyPr>
          <a:lstStyle/>
          <a:p>
            <a:r>
              <a:rPr lang="en-US" dirty="0"/>
              <a:t>31</a:t>
            </a:r>
            <a:endParaRPr lang="en-ZA" dirty="0"/>
          </a:p>
        </p:txBody>
      </p:sp>
    </p:spTree>
    <p:extLst>
      <p:ext uri="{BB962C8B-B14F-4D97-AF65-F5344CB8AC3E}">
        <p14:creationId xmlns:p14="http://schemas.microsoft.com/office/powerpoint/2010/main" val="620679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319044578"/>
              </p:ext>
            </p:extLst>
          </p:nvPr>
        </p:nvGraphicFramePr>
        <p:xfrm>
          <a:off x="1000898" y="1569311"/>
          <a:ext cx="7927441" cy="5247034"/>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2815535">
                  <a:extLst>
                    <a:ext uri="{9D8B030D-6E8A-4147-A177-3AD203B41FA5}">
                      <a16:colId xmlns:a16="http://schemas.microsoft.com/office/drawing/2014/main" val="20001"/>
                    </a:ext>
                  </a:extLst>
                </a:gridCol>
                <a:gridCol w="1846053">
                  <a:extLst>
                    <a:ext uri="{9D8B030D-6E8A-4147-A177-3AD203B41FA5}">
                      <a16:colId xmlns:a16="http://schemas.microsoft.com/office/drawing/2014/main" val="20002"/>
                    </a:ext>
                  </a:extLst>
                </a:gridCol>
                <a:gridCol w="2040639">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819178">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895992">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26.</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35: Depreciation for motor vehicles:-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Audit finding: During the audit of vehicles, we noted that the entity started depreciating vehicles before there were available for use. In the process of auditing of finance lease receivable classification, it was indicated that cars become available for use after licensing and other items are completed and the entity made a provision of 30 days and started depreciating assets falling under finance lease receivable after 30 days. It was further noted that some vehicles were leased out earlier than 30 days. The entity did not consistently apply this principle in all vehicles as vehicles falling under operating leases were depreciated from the purchase date even though there is no evidence that vehicles were available for use from the purchase date.</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embark on an exercise of identifying all vehicles purchased current past purchases to identify and split between licensed or not. This would assist in determining whether an adjustment in past costs and related depreciation would be warranted. Changes in business processes within financial implications will be adequately discussed and agreed upon prior to implementation.</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The process of identifying all vehicles purchased current past purchases to identify and split between licensed or not has commenced with the assistance of external verification team. The process is 20% complete. This would assist in determining whether an adjustment in past costs and related depreciation would be warranted. </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31/12/2023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178721">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27</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36: Motor vehicles impaired during the year but damages happened after year end Audit finding- During the audit of vehicles, we noted that the vehicles listed below were destroyed in the Durban flood that occurred 11-13 April 2022 and 23 May 2022, this incident happened after year end (31 March 2022) and there were not conditions that existed before year-end: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B534D30F-2FD2-4352-B7BD-9A27C949DFAF}"/>
              </a:ext>
            </a:extLst>
          </p:cNvPr>
          <p:cNvSpPr txBox="1"/>
          <p:nvPr/>
        </p:nvSpPr>
        <p:spPr>
          <a:xfrm flipH="1">
            <a:off x="8275319" y="6364352"/>
            <a:ext cx="868681" cy="369332"/>
          </a:xfrm>
          <a:prstGeom prst="rect">
            <a:avLst/>
          </a:prstGeom>
          <a:noFill/>
        </p:spPr>
        <p:txBody>
          <a:bodyPr wrap="square" rtlCol="0">
            <a:spAutoFit/>
          </a:bodyPr>
          <a:lstStyle/>
          <a:p>
            <a:r>
              <a:rPr lang="en-US" dirty="0"/>
              <a:t>32</a:t>
            </a:r>
            <a:endParaRPr lang="en-ZA" dirty="0"/>
          </a:p>
        </p:txBody>
      </p:sp>
    </p:spTree>
    <p:extLst>
      <p:ext uri="{BB962C8B-B14F-4D97-AF65-F5344CB8AC3E}">
        <p14:creationId xmlns:p14="http://schemas.microsoft.com/office/powerpoint/2010/main" val="2144620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083110531"/>
              </p:ext>
            </p:extLst>
          </p:nvPr>
        </p:nvGraphicFramePr>
        <p:xfrm>
          <a:off x="1000898" y="1569310"/>
          <a:ext cx="7987827" cy="3080843"/>
        </p:xfrm>
        <a:graphic>
          <a:graphicData uri="http://schemas.openxmlformats.org/drawingml/2006/table">
            <a:tbl>
              <a:tblPr firstRow="1" bandRow="1">
                <a:tableStyleId>{5940675A-B579-460E-94D1-54222C63F5DA}</a:tableStyleId>
              </a:tblPr>
              <a:tblGrid>
                <a:gridCol w="387561">
                  <a:extLst>
                    <a:ext uri="{9D8B030D-6E8A-4147-A177-3AD203B41FA5}">
                      <a16:colId xmlns:a16="http://schemas.microsoft.com/office/drawing/2014/main" val="20000"/>
                    </a:ext>
                  </a:extLst>
                </a:gridCol>
                <a:gridCol w="3666620">
                  <a:extLst>
                    <a:ext uri="{9D8B030D-6E8A-4147-A177-3AD203B41FA5}">
                      <a16:colId xmlns:a16="http://schemas.microsoft.com/office/drawing/2014/main" val="20001"/>
                    </a:ext>
                  </a:extLst>
                </a:gridCol>
                <a:gridCol w="1867550">
                  <a:extLst>
                    <a:ext uri="{9D8B030D-6E8A-4147-A177-3AD203B41FA5}">
                      <a16:colId xmlns:a16="http://schemas.microsoft.com/office/drawing/2014/main" val="20002"/>
                    </a:ext>
                  </a:extLst>
                </a:gridCol>
                <a:gridCol w="1379880">
                  <a:extLst>
                    <a:ext uri="{9D8B030D-6E8A-4147-A177-3AD203B41FA5}">
                      <a16:colId xmlns:a16="http://schemas.microsoft.com/office/drawing/2014/main" val="20003"/>
                    </a:ext>
                  </a:extLst>
                </a:gridCol>
                <a:gridCol w="686216">
                  <a:extLst>
                    <a:ext uri="{9D8B030D-6E8A-4147-A177-3AD203B41FA5}">
                      <a16:colId xmlns:a16="http://schemas.microsoft.com/office/drawing/2014/main" val="20004"/>
                    </a:ext>
                  </a:extLst>
                </a:gridCol>
              </a:tblGrid>
              <a:tr h="817385">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212492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28.</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37: Change in intention after year end:- Finding: During the audit of the financial statements, management provided the audit team with board of survey (BOS) report dated 25 May 2022 for the change in intention of the 609 vehicles from property, plant and equipment to inventory, the reclassification from property, plant and equipment to inventories was adjusted on the 31 March 2022 financial statements. There was no evidence that there was an intention to reclassify these vehicles at year-end as the BOS meeting and report was after year-end, this is a non-adjusting event in terms of GRAP 14 and the vehicles should not have been reclassified from property, plant and equipment to inventory in the 2021/22 financial year end, the transfer should be recognised in the 2022/23 financial year</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appoint a service provider to assist with the verification and classification of vehicles</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The process of identifying all has commenced with the assistance of external verification team. The process is 20% complete. </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31/01/2023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F5893D35-FD8F-9A46-E914-9C725CF6B56E}"/>
              </a:ext>
            </a:extLst>
          </p:cNvPr>
          <p:cNvSpPr txBox="1"/>
          <p:nvPr/>
        </p:nvSpPr>
        <p:spPr>
          <a:xfrm flipH="1">
            <a:off x="8275319" y="6364352"/>
            <a:ext cx="868681" cy="369332"/>
          </a:xfrm>
          <a:prstGeom prst="rect">
            <a:avLst/>
          </a:prstGeom>
          <a:noFill/>
        </p:spPr>
        <p:txBody>
          <a:bodyPr wrap="square" rtlCol="0">
            <a:spAutoFit/>
          </a:bodyPr>
          <a:lstStyle/>
          <a:p>
            <a:r>
              <a:rPr lang="en-US" dirty="0"/>
              <a:t>33</a:t>
            </a:r>
            <a:endParaRPr lang="en-ZA" dirty="0"/>
          </a:p>
        </p:txBody>
      </p:sp>
    </p:spTree>
    <p:extLst>
      <p:ext uri="{BB962C8B-B14F-4D97-AF65-F5344CB8AC3E}">
        <p14:creationId xmlns:p14="http://schemas.microsoft.com/office/powerpoint/2010/main" val="2807011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109082496"/>
              </p:ext>
            </p:extLst>
          </p:nvPr>
        </p:nvGraphicFramePr>
        <p:xfrm>
          <a:off x="1000898" y="1569311"/>
          <a:ext cx="7987827" cy="1587958"/>
        </p:xfrm>
        <a:graphic>
          <a:graphicData uri="http://schemas.openxmlformats.org/drawingml/2006/table">
            <a:tbl>
              <a:tblPr firstRow="1" bandRow="1">
                <a:tableStyleId>{5940675A-B579-460E-94D1-54222C63F5DA}</a:tableStyleId>
              </a:tblPr>
              <a:tblGrid>
                <a:gridCol w="387561">
                  <a:extLst>
                    <a:ext uri="{9D8B030D-6E8A-4147-A177-3AD203B41FA5}">
                      <a16:colId xmlns:a16="http://schemas.microsoft.com/office/drawing/2014/main" val="20000"/>
                    </a:ext>
                  </a:extLst>
                </a:gridCol>
                <a:gridCol w="3666620">
                  <a:extLst>
                    <a:ext uri="{9D8B030D-6E8A-4147-A177-3AD203B41FA5}">
                      <a16:colId xmlns:a16="http://schemas.microsoft.com/office/drawing/2014/main" val="20001"/>
                    </a:ext>
                  </a:extLst>
                </a:gridCol>
                <a:gridCol w="1867550">
                  <a:extLst>
                    <a:ext uri="{9D8B030D-6E8A-4147-A177-3AD203B41FA5}">
                      <a16:colId xmlns:a16="http://schemas.microsoft.com/office/drawing/2014/main" val="20002"/>
                    </a:ext>
                  </a:extLst>
                </a:gridCol>
                <a:gridCol w="1379880">
                  <a:extLst>
                    <a:ext uri="{9D8B030D-6E8A-4147-A177-3AD203B41FA5}">
                      <a16:colId xmlns:a16="http://schemas.microsoft.com/office/drawing/2014/main" val="20003"/>
                    </a:ext>
                  </a:extLst>
                </a:gridCol>
                <a:gridCol w="686216">
                  <a:extLst>
                    <a:ext uri="{9D8B030D-6E8A-4147-A177-3AD203B41FA5}">
                      <a16:colId xmlns:a16="http://schemas.microsoft.com/office/drawing/2014/main" val="20004"/>
                    </a:ext>
                  </a:extLst>
                </a:gridCol>
              </a:tblGrid>
              <a:tr h="349152">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238806">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29.</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38: Report for stolen vehicles:- During the audit of the financial statements, we requested the information contained on the request for information number 34, relating to report for stolen vehicle only 12 out of 17 reports were provided, reports relating to the following vehicles were not received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The 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b="1" kern="1200" dirty="0">
                          <a:solidFill>
                            <a:srgbClr val="92D050"/>
                          </a:solidFill>
                          <a:effectLst/>
                          <a:latin typeface="+mn-lt"/>
                          <a:ea typeface="Calibri" panose="020F0502020204030204" pitchFamily="34" charset="0"/>
                          <a:cs typeface="Times New Roman" panose="02020603050405020304" pitchFamily="18" charset="0"/>
                        </a:rPr>
                        <a:t>Resolved.</a:t>
                      </a:r>
                      <a:endParaRPr lang="en-ZA" sz="1000" b="1" kern="1200" dirty="0">
                        <a:solidFill>
                          <a:srgbClr val="92D050"/>
                        </a:solidFill>
                        <a:effectLst/>
                        <a:latin typeface="+mn-lt"/>
                        <a:ea typeface="Calibri" panose="020F0502020204030204" pitchFamily="34" charset="0"/>
                        <a:cs typeface="Times New Roman" panose="02020603050405020304" pitchFamily="18" charset="0"/>
                      </a:endParaRPr>
                    </a:p>
                    <a:p>
                      <a:pPr marL="0" marR="0" lvl="0" indent="0" algn="l" defTabSz="685800" rtl="0" eaLnBrk="1" fontAlgn="auto" latinLnBrk="0" hangingPunct="1">
                        <a:lnSpc>
                          <a:spcPct val="107000"/>
                        </a:lnSpc>
                        <a:spcBef>
                          <a:spcPts val="0"/>
                        </a:spcBef>
                        <a:spcAft>
                          <a:spcPts val="0"/>
                        </a:spcAft>
                        <a:buClrTx/>
                        <a:buSzTx/>
                        <a:buFontTx/>
                        <a:buNone/>
                        <a:tabLst/>
                        <a:defRPr/>
                      </a:pPr>
                      <a:endParaRPr lang="en-ZA" sz="1000" kern="1200" dirty="0">
                        <a:solidFill>
                          <a:schemeClr val="tx1"/>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31/01/2023</a:t>
                      </a:r>
                    </a:p>
                  </a:txBody>
                  <a:tcPr marL="2681" marR="2681" marT="0" marB="0">
                    <a:noFill/>
                  </a:tcPr>
                </a:tc>
                <a:extLst>
                  <a:ext uri="{0D108BD9-81ED-4DB2-BD59-A6C34878D82A}">
                    <a16:rowId xmlns:a16="http://schemas.microsoft.com/office/drawing/2014/main" val="330977738"/>
                  </a:ext>
                </a:extLst>
              </a:tr>
            </a:tbl>
          </a:graphicData>
        </a:graphic>
      </p:graphicFrame>
      <p:graphicFrame>
        <p:nvGraphicFramePr>
          <p:cNvPr id="3" name="Table 2">
            <a:extLst>
              <a:ext uri="{FF2B5EF4-FFF2-40B4-BE49-F238E27FC236}">
                <a16:creationId xmlns:a16="http://schemas.microsoft.com/office/drawing/2014/main" id="{498D64D8-67FE-3DAD-DC80-00981CB5F82F}"/>
              </a:ext>
            </a:extLst>
          </p:cNvPr>
          <p:cNvGraphicFramePr>
            <a:graphicFrameLocks noGrp="1"/>
          </p:cNvGraphicFramePr>
          <p:nvPr>
            <p:extLst>
              <p:ext uri="{D42A27DB-BD31-4B8C-83A1-F6EECF244321}">
                <p14:modId xmlns:p14="http://schemas.microsoft.com/office/powerpoint/2010/main" val="3676410722"/>
              </p:ext>
            </p:extLst>
          </p:nvPr>
        </p:nvGraphicFramePr>
        <p:xfrm>
          <a:off x="1000898" y="3157269"/>
          <a:ext cx="7987827" cy="1791018"/>
        </p:xfrm>
        <a:graphic>
          <a:graphicData uri="http://schemas.openxmlformats.org/drawingml/2006/table">
            <a:tbl>
              <a:tblPr firstRow="1" bandRow="1">
                <a:tableStyleId>{5940675A-B579-460E-94D1-54222C63F5DA}</a:tableStyleId>
              </a:tblPr>
              <a:tblGrid>
                <a:gridCol w="387561">
                  <a:extLst>
                    <a:ext uri="{9D8B030D-6E8A-4147-A177-3AD203B41FA5}">
                      <a16:colId xmlns:a16="http://schemas.microsoft.com/office/drawing/2014/main" val="2795065331"/>
                    </a:ext>
                  </a:extLst>
                </a:gridCol>
                <a:gridCol w="3657994">
                  <a:extLst>
                    <a:ext uri="{9D8B030D-6E8A-4147-A177-3AD203B41FA5}">
                      <a16:colId xmlns:a16="http://schemas.microsoft.com/office/drawing/2014/main" val="941249244"/>
                    </a:ext>
                  </a:extLst>
                </a:gridCol>
                <a:gridCol w="1889185">
                  <a:extLst>
                    <a:ext uri="{9D8B030D-6E8A-4147-A177-3AD203B41FA5}">
                      <a16:colId xmlns:a16="http://schemas.microsoft.com/office/drawing/2014/main" val="2936459632"/>
                    </a:ext>
                  </a:extLst>
                </a:gridCol>
                <a:gridCol w="1534387">
                  <a:extLst>
                    <a:ext uri="{9D8B030D-6E8A-4147-A177-3AD203B41FA5}">
                      <a16:colId xmlns:a16="http://schemas.microsoft.com/office/drawing/2014/main" val="2445892093"/>
                    </a:ext>
                  </a:extLst>
                </a:gridCol>
                <a:gridCol w="518700">
                  <a:extLst>
                    <a:ext uri="{9D8B030D-6E8A-4147-A177-3AD203B41FA5}">
                      <a16:colId xmlns:a16="http://schemas.microsoft.com/office/drawing/2014/main" val="954282367"/>
                    </a:ext>
                  </a:extLst>
                </a:gridCol>
              </a:tblGrid>
              <a:tr h="1309195">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3</a:t>
                      </a:r>
                      <a:r>
                        <a:rPr lang="en-ZA" sz="1000" kern="1200" baseline="0" dirty="0">
                          <a:solidFill>
                            <a:schemeClr val="tx1"/>
                          </a:solidFill>
                          <a:latin typeface="Arial" pitchFamily="34" charset="0"/>
                          <a:ea typeface="+mn-ea"/>
                          <a:cs typeface="Arial" pitchFamily="34" charset="0"/>
                        </a:rPr>
                        <a:t>0</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39: Communication of audit finding – Incorrect trade and retail values:- During the audit of inventory net realizable value it was noted that management values for trade and retail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value does not correspond with the values from the TransUnion auto dealers’ Guide booklets, for trade and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retail value, that management said they were using to calculated the net realizable value. Please find the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attachment with differences from the sample that was selected for audit.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embarking on a complete review of the asset and inventory register to ensure alignment to FIS. All trade and retail values of vehicles will be reassessed.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The process of identifying all has commenced with the assistance of external verification team. The process is 20% complete. </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kumimoji="0" lang="en-ZA"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31/01/2023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558119593"/>
                  </a:ext>
                </a:extLst>
              </a:tr>
            </a:tbl>
          </a:graphicData>
        </a:graphic>
      </p:graphicFrame>
      <p:sp>
        <p:nvSpPr>
          <p:cNvPr id="4" name="TextBox 3">
            <a:extLst>
              <a:ext uri="{FF2B5EF4-FFF2-40B4-BE49-F238E27FC236}">
                <a16:creationId xmlns:a16="http://schemas.microsoft.com/office/drawing/2014/main" id="{BCF94019-74F2-C76E-5F7A-2D42BA60C68C}"/>
              </a:ext>
            </a:extLst>
          </p:cNvPr>
          <p:cNvSpPr txBox="1"/>
          <p:nvPr/>
        </p:nvSpPr>
        <p:spPr>
          <a:xfrm flipH="1">
            <a:off x="8275319" y="6364352"/>
            <a:ext cx="868681" cy="369332"/>
          </a:xfrm>
          <a:prstGeom prst="rect">
            <a:avLst/>
          </a:prstGeom>
          <a:noFill/>
        </p:spPr>
        <p:txBody>
          <a:bodyPr wrap="square" rtlCol="0">
            <a:spAutoFit/>
          </a:bodyPr>
          <a:lstStyle/>
          <a:p>
            <a:r>
              <a:rPr lang="en-US" dirty="0"/>
              <a:t>34</a:t>
            </a:r>
            <a:endParaRPr lang="en-ZA" dirty="0"/>
          </a:p>
        </p:txBody>
      </p:sp>
    </p:spTree>
    <p:extLst>
      <p:ext uri="{BB962C8B-B14F-4D97-AF65-F5344CB8AC3E}">
        <p14:creationId xmlns:p14="http://schemas.microsoft.com/office/powerpoint/2010/main" val="35858420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514189613"/>
              </p:ext>
            </p:extLst>
          </p:nvPr>
        </p:nvGraphicFramePr>
        <p:xfrm>
          <a:off x="1104180" y="1569311"/>
          <a:ext cx="7841411" cy="5125995"/>
        </p:xfrm>
        <a:graphic>
          <a:graphicData uri="http://schemas.openxmlformats.org/drawingml/2006/table">
            <a:tbl>
              <a:tblPr firstRow="1" bandRow="1">
                <a:tableStyleId>{5940675A-B579-460E-94D1-54222C63F5DA}</a:tableStyleId>
              </a:tblPr>
              <a:tblGrid>
                <a:gridCol w="380457">
                  <a:extLst>
                    <a:ext uri="{9D8B030D-6E8A-4147-A177-3AD203B41FA5}">
                      <a16:colId xmlns:a16="http://schemas.microsoft.com/office/drawing/2014/main" val="20000"/>
                    </a:ext>
                  </a:extLst>
                </a:gridCol>
                <a:gridCol w="3561816">
                  <a:extLst>
                    <a:ext uri="{9D8B030D-6E8A-4147-A177-3AD203B41FA5}">
                      <a16:colId xmlns:a16="http://schemas.microsoft.com/office/drawing/2014/main" val="20001"/>
                    </a:ext>
                  </a:extLst>
                </a:gridCol>
                <a:gridCol w="1656272">
                  <a:extLst>
                    <a:ext uri="{9D8B030D-6E8A-4147-A177-3AD203B41FA5}">
                      <a16:colId xmlns:a16="http://schemas.microsoft.com/office/drawing/2014/main" val="20002"/>
                    </a:ext>
                  </a:extLst>
                </a:gridCol>
                <a:gridCol w="1411406">
                  <a:extLst>
                    <a:ext uri="{9D8B030D-6E8A-4147-A177-3AD203B41FA5}">
                      <a16:colId xmlns:a16="http://schemas.microsoft.com/office/drawing/2014/main" val="20003"/>
                    </a:ext>
                  </a:extLst>
                </a:gridCol>
                <a:gridCol w="831460">
                  <a:extLst>
                    <a:ext uri="{9D8B030D-6E8A-4147-A177-3AD203B41FA5}">
                      <a16:colId xmlns:a16="http://schemas.microsoft.com/office/drawing/2014/main" val="20004"/>
                    </a:ext>
                  </a:extLst>
                </a:gridCol>
              </a:tblGrid>
              <a:tr h="675597">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3966111">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41: Number of Integrated Fleet Management Modules / Processes developed and implemented in the approved strategy. Implementation of the Electronic Document and Records Management System (eDRMS):- Finding: During the audit of predetermined objectives noted the following issues: Issue 1: Inconsistency We noted that following indicator is not consistent</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2: Incomplete Technical indicator description:</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For the above Predetermined Objectives which comprised of two (2) projects Project 1: Number of Integrated Fleet Management Modules / Processes developed and implemented in the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approved strategy.</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Project 2: Implementation of the Electronic Document and Records Management System (eDRMS)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3: Inadequate reasons for variance</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On inspection of the reason for variances between planned and actual performance is disclosed in the APR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provided by management, it stated that ‘delays in the recruitment of interns’, however on inspection of the TID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there is no indication or mention of the need of interns to be able to implement the project.</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9D9DDB48-4905-6B86-23D4-E51797DCE686}"/>
              </a:ext>
            </a:extLst>
          </p:cNvPr>
          <p:cNvSpPr txBox="1"/>
          <p:nvPr/>
        </p:nvSpPr>
        <p:spPr>
          <a:xfrm flipH="1">
            <a:off x="8275319" y="6364352"/>
            <a:ext cx="868681" cy="369332"/>
          </a:xfrm>
          <a:prstGeom prst="rect">
            <a:avLst/>
          </a:prstGeom>
          <a:noFill/>
        </p:spPr>
        <p:txBody>
          <a:bodyPr wrap="square" rtlCol="0">
            <a:spAutoFit/>
          </a:bodyPr>
          <a:lstStyle/>
          <a:p>
            <a:r>
              <a:rPr lang="en-US" dirty="0"/>
              <a:t>35</a:t>
            </a:r>
            <a:endParaRPr lang="en-ZA" dirty="0"/>
          </a:p>
        </p:txBody>
      </p:sp>
    </p:spTree>
    <p:extLst>
      <p:ext uri="{BB962C8B-B14F-4D97-AF65-F5344CB8AC3E}">
        <p14:creationId xmlns:p14="http://schemas.microsoft.com/office/powerpoint/2010/main" val="364182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791712135"/>
              </p:ext>
            </p:extLst>
          </p:nvPr>
        </p:nvGraphicFramePr>
        <p:xfrm>
          <a:off x="181155" y="1569311"/>
          <a:ext cx="8773063" cy="1950266"/>
        </p:xfrm>
        <a:graphic>
          <a:graphicData uri="http://schemas.openxmlformats.org/drawingml/2006/table">
            <a:tbl>
              <a:tblPr firstRow="1" bandRow="1">
                <a:tableStyleId>{5940675A-B579-460E-94D1-54222C63F5DA}</a:tableStyleId>
              </a:tblPr>
              <a:tblGrid>
                <a:gridCol w="425660">
                  <a:extLst>
                    <a:ext uri="{9D8B030D-6E8A-4147-A177-3AD203B41FA5}">
                      <a16:colId xmlns:a16="http://schemas.microsoft.com/office/drawing/2014/main" val="20000"/>
                    </a:ext>
                  </a:extLst>
                </a:gridCol>
                <a:gridCol w="3117325">
                  <a:extLst>
                    <a:ext uri="{9D8B030D-6E8A-4147-A177-3AD203B41FA5}">
                      <a16:colId xmlns:a16="http://schemas.microsoft.com/office/drawing/2014/main" val="20001"/>
                    </a:ext>
                  </a:extLst>
                </a:gridCol>
                <a:gridCol w="3330193">
                  <a:extLst>
                    <a:ext uri="{9D8B030D-6E8A-4147-A177-3AD203B41FA5}">
                      <a16:colId xmlns:a16="http://schemas.microsoft.com/office/drawing/2014/main" val="20002"/>
                    </a:ext>
                  </a:extLst>
                </a:gridCol>
                <a:gridCol w="969637">
                  <a:extLst>
                    <a:ext uri="{9D8B030D-6E8A-4147-A177-3AD203B41FA5}">
                      <a16:colId xmlns:a16="http://schemas.microsoft.com/office/drawing/2014/main" val="20003"/>
                    </a:ext>
                  </a:extLst>
                </a:gridCol>
                <a:gridCol w="930248">
                  <a:extLst>
                    <a:ext uri="{9D8B030D-6E8A-4147-A177-3AD203B41FA5}">
                      <a16:colId xmlns:a16="http://schemas.microsoft.com/office/drawing/2014/main" val="20004"/>
                    </a:ext>
                  </a:extLst>
                </a:gridCol>
              </a:tblGrid>
              <a:tr h="361503">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588763">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32</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41: Number of Integrated Fleet Management Modules / Processes developed and implemented in the approved strategy. Implementation of the Electronic Document and Records Management System (eDRMS):- Finding: During the audit of predetermined objectives noted the following issues: Issue 1: Inconsistency.</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t>
                      </a:r>
                      <a:r>
                        <a:rPr lang="en-ZA" sz="1000" dirty="0">
                          <a:effectLst/>
                          <a:latin typeface="Arial" panose="020B0604020202020204" pitchFamily="34" charset="0"/>
                          <a:ea typeface="Calibri" panose="020F0502020204030204" pitchFamily="34" charset="0"/>
                          <a:cs typeface="Arial" panose="020B0604020202020204" pitchFamily="34" charset="0"/>
                        </a:rPr>
                        <a:t>/a</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B123C8F4-1F59-215A-2146-79F2D32F0DD7}"/>
              </a:ext>
            </a:extLst>
          </p:cNvPr>
          <p:cNvSpPr txBox="1"/>
          <p:nvPr/>
        </p:nvSpPr>
        <p:spPr>
          <a:xfrm flipH="1">
            <a:off x="8275319" y="6364352"/>
            <a:ext cx="868681" cy="369332"/>
          </a:xfrm>
          <a:prstGeom prst="rect">
            <a:avLst/>
          </a:prstGeom>
          <a:noFill/>
        </p:spPr>
        <p:txBody>
          <a:bodyPr wrap="square" rtlCol="0">
            <a:spAutoFit/>
          </a:bodyPr>
          <a:lstStyle/>
          <a:p>
            <a:r>
              <a:rPr lang="en-US" dirty="0"/>
              <a:t>36</a:t>
            </a:r>
            <a:endParaRPr lang="en-ZA" dirty="0"/>
          </a:p>
        </p:txBody>
      </p:sp>
    </p:spTree>
    <p:extLst>
      <p:ext uri="{BB962C8B-B14F-4D97-AF65-F5344CB8AC3E}">
        <p14:creationId xmlns:p14="http://schemas.microsoft.com/office/powerpoint/2010/main" val="3996044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872377807"/>
              </p:ext>
            </p:extLst>
          </p:nvPr>
        </p:nvGraphicFramePr>
        <p:xfrm>
          <a:off x="1000899" y="1569311"/>
          <a:ext cx="7927441" cy="5411830"/>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3042883">
                  <a:extLst>
                    <a:ext uri="{9D8B030D-6E8A-4147-A177-3AD203B41FA5}">
                      <a16:colId xmlns:a16="http://schemas.microsoft.com/office/drawing/2014/main" val="20001"/>
                    </a:ext>
                  </a:extLst>
                </a:gridCol>
                <a:gridCol w="2888041">
                  <a:extLst>
                    <a:ext uri="{9D8B030D-6E8A-4147-A177-3AD203B41FA5}">
                      <a16:colId xmlns:a16="http://schemas.microsoft.com/office/drawing/2014/main" val="20002"/>
                    </a:ext>
                  </a:extLst>
                </a:gridCol>
                <a:gridCol w="771303">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717592">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99179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33</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42: Average % of rental days utilized by VIP self-drive vehicles:-Finding: During the audit of performance against predetermined objectives, for the Average % of rental days utilized by VIP self-drive vehicles, the below issues were identified: Issue 1: Overstated achievement On recalculation of the achievement of the indicator we noted that it was overstated by 66.27%. As per the Technical indicator description, the method of calculation is “Average number of days that VIP self- drive vehicles were rented out divided by total number of days VIP self- drive vehicles were available for use x100 to calculate the percentage. Refer to Annexure A for auditor’s recalculation. Issue 2: Overstated VIP self-drive vehicles Of the vehicles sampled, we noted that 2 of the vehicles did not meet the definition of the VIP self-drive vehicle as per the TID which states “VIP self- drive vehicles, are luxury sedans such as Mercedes Benz, BMW, Lexus, Audi, Volvo, etc. (i. e. in that class and above) and sport utility (SUV) vehicles, including busses, rented by clients to be driven by their internal driver/s.”Issue 3: Vehicle not on Asset Register</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When the 27 sampled vehicles were traced to the asset register as at 31 March 2022 we noted that the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below vehicle was not part of the register</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CFF39C5C-A6DC-2C2A-5448-D383012BD3EE}"/>
              </a:ext>
            </a:extLst>
          </p:cNvPr>
          <p:cNvSpPr txBox="1"/>
          <p:nvPr/>
        </p:nvSpPr>
        <p:spPr>
          <a:xfrm flipH="1">
            <a:off x="8275319" y="6364352"/>
            <a:ext cx="868681" cy="369332"/>
          </a:xfrm>
          <a:prstGeom prst="rect">
            <a:avLst/>
          </a:prstGeom>
          <a:noFill/>
        </p:spPr>
        <p:txBody>
          <a:bodyPr wrap="square" rtlCol="0">
            <a:spAutoFit/>
          </a:bodyPr>
          <a:lstStyle/>
          <a:p>
            <a:r>
              <a:rPr lang="en-US" dirty="0"/>
              <a:t>37</a:t>
            </a:r>
            <a:endParaRPr lang="en-ZA" dirty="0"/>
          </a:p>
        </p:txBody>
      </p:sp>
    </p:spTree>
    <p:extLst>
      <p:ext uri="{BB962C8B-B14F-4D97-AF65-F5344CB8AC3E}">
        <p14:creationId xmlns:p14="http://schemas.microsoft.com/office/powerpoint/2010/main" val="21825748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770442018"/>
              </p:ext>
            </p:extLst>
          </p:nvPr>
        </p:nvGraphicFramePr>
        <p:xfrm>
          <a:off x="1000899" y="1569311"/>
          <a:ext cx="7927441" cy="5472790"/>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4721972">
                  <a:extLst>
                    <a:ext uri="{9D8B030D-6E8A-4147-A177-3AD203B41FA5}">
                      <a16:colId xmlns:a16="http://schemas.microsoft.com/office/drawing/2014/main" val="20001"/>
                    </a:ext>
                  </a:extLst>
                </a:gridCol>
                <a:gridCol w="1208952">
                  <a:extLst>
                    <a:ext uri="{9D8B030D-6E8A-4147-A177-3AD203B41FA5}">
                      <a16:colId xmlns:a16="http://schemas.microsoft.com/office/drawing/2014/main" val="20002"/>
                    </a:ext>
                  </a:extLst>
                </a:gridCol>
                <a:gridCol w="771303">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717592">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409161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34.</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44: Average % of rental days utilized for Pool vehicles:-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During the audit of performance against predetermined objectives, for the Average % of rental days utilized for Pool vehicles, the below issues were identified: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1: Overstated achievement On recalculation of the achievement of the indicator we noted that it was overstated by 87.09%. As per the Technical indicator description, the method of calculation is “Average number of days that Pool vehicles were rented out divided by total number of days Pool vehicles were available for use x100 to calculate the percentage. Refer to Annexure A for auditor’s recalculation</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2: Overstated VIP self-drive vehicles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Of the 27 vehicles sampled, we noted that 10 of the sampled vehicles did not meet the definition of the Pool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vehicle as per the TID which states “Pool vehicles, are economy (engine capacity up to 1.6 litre) and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commercial; vehicles rented by clients to be driven by their internal driver/s.”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3: Incorrect calculation</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From the 27 sampled vehicles we noted that the utilization for the items listed below was calculated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incorrectly due to the usage of the wrong start or end date for the contract.</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4: Vehicle not on Asset Register</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When the 27 sampled vehicles were traced to the asset register as at 31 March 2022 we noted that the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below vehicle was not part of the motor vehicles register</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resolved</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mn-lt"/>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30/09/2022</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C80276E3-A4D3-7761-0F3E-551ADCFF5A75}"/>
              </a:ext>
            </a:extLst>
          </p:cNvPr>
          <p:cNvSpPr txBox="1"/>
          <p:nvPr/>
        </p:nvSpPr>
        <p:spPr>
          <a:xfrm flipH="1">
            <a:off x="8275319" y="6364352"/>
            <a:ext cx="868681" cy="369332"/>
          </a:xfrm>
          <a:prstGeom prst="rect">
            <a:avLst/>
          </a:prstGeom>
          <a:noFill/>
        </p:spPr>
        <p:txBody>
          <a:bodyPr wrap="square" rtlCol="0">
            <a:spAutoFit/>
          </a:bodyPr>
          <a:lstStyle/>
          <a:p>
            <a:r>
              <a:rPr lang="en-US" dirty="0"/>
              <a:t>38</a:t>
            </a:r>
            <a:endParaRPr lang="en-ZA" dirty="0"/>
          </a:p>
        </p:txBody>
      </p:sp>
    </p:spTree>
    <p:extLst>
      <p:ext uri="{BB962C8B-B14F-4D97-AF65-F5344CB8AC3E}">
        <p14:creationId xmlns:p14="http://schemas.microsoft.com/office/powerpoint/2010/main" val="2371148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619528299"/>
              </p:ext>
            </p:extLst>
          </p:nvPr>
        </p:nvGraphicFramePr>
        <p:xfrm>
          <a:off x="1000899" y="1569311"/>
          <a:ext cx="7927441" cy="4201291"/>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4721972">
                  <a:extLst>
                    <a:ext uri="{9D8B030D-6E8A-4147-A177-3AD203B41FA5}">
                      <a16:colId xmlns:a16="http://schemas.microsoft.com/office/drawing/2014/main" val="20001"/>
                    </a:ext>
                  </a:extLst>
                </a:gridCol>
                <a:gridCol w="1208952">
                  <a:extLst>
                    <a:ext uri="{9D8B030D-6E8A-4147-A177-3AD203B41FA5}">
                      <a16:colId xmlns:a16="http://schemas.microsoft.com/office/drawing/2014/main" val="20002"/>
                    </a:ext>
                  </a:extLst>
                </a:gridCol>
                <a:gridCol w="771303">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626883">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357440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35</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45: Maintenance capitalized on motor vehicles:-Audit finding: During the audit of vehicles, we noted that the entity, as part of additions, capitalized the costs relating to maintenance. This was done in contravention of paragraph 21 of GRAP 17 since these costs are not directly attributable to bringing the asset to the location and condition necessary for it to be capable of operating in the manner intended by management since this is the costs of future maintenance. Maintenance by its nature is an operating expense and the entity has correctly accounted for other maintenance under expenditure in the statement of financial performance. We noted that these maintenance items have been depreciated over the useful lives of the vehicles even though the maintenance/service period for some vehicles is three years/120 000KM. The useful lives of vehicles starts from a 7 years as per the accounting policy. After the period of three years the service plan would have expired while the entity continues to depreciate maintenance as part of the cost of vehicles"</a:t>
                      </a:r>
                    </a:p>
                    <a:p>
                      <a:pPr>
                        <a:lnSpc>
                          <a:spcPct val="115000"/>
                        </a:lnSpc>
                        <a:spcBef>
                          <a:spcPts val="300"/>
                        </a:spcBef>
                        <a:spcAft>
                          <a:spcPts val="30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embark on an exercise of identifying all vehicles with past service cost purchases and adjust the accounting records to correctly account for such purchases. Changes in business processes within financial implications will be adequately discussed and agreed upon prior to implementation.</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Times New Roman" panose="02020603050405020304" pitchFamily="18" charset="0"/>
                        </a:rPr>
                        <a:t>The process of identifying all has commenced with the assistance of external verification team. The process is 20% complete. </a:t>
                      </a: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30/01/2023</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7D3CCC56-82AA-8053-7A1D-7EF29E644586}"/>
              </a:ext>
            </a:extLst>
          </p:cNvPr>
          <p:cNvSpPr txBox="1"/>
          <p:nvPr/>
        </p:nvSpPr>
        <p:spPr>
          <a:xfrm flipH="1">
            <a:off x="8275319" y="6364352"/>
            <a:ext cx="868681" cy="369332"/>
          </a:xfrm>
          <a:prstGeom prst="rect">
            <a:avLst/>
          </a:prstGeom>
          <a:noFill/>
        </p:spPr>
        <p:txBody>
          <a:bodyPr wrap="square" rtlCol="0">
            <a:spAutoFit/>
          </a:bodyPr>
          <a:lstStyle/>
          <a:p>
            <a:r>
              <a:rPr lang="en-US" dirty="0"/>
              <a:t>39</a:t>
            </a:r>
            <a:endParaRPr lang="en-ZA" dirty="0"/>
          </a:p>
        </p:txBody>
      </p:sp>
    </p:spTree>
    <p:extLst>
      <p:ext uri="{BB962C8B-B14F-4D97-AF65-F5344CB8AC3E}">
        <p14:creationId xmlns:p14="http://schemas.microsoft.com/office/powerpoint/2010/main" val="194283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FB7B-E610-5BD3-9A23-369F121A8113}"/>
              </a:ext>
            </a:extLst>
          </p:cNvPr>
          <p:cNvSpPr>
            <a:spLocks noGrp="1"/>
          </p:cNvSpPr>
          <p:nvPr>
            <p:ph type="title"/>
          </p:nvPr>
        </p:nvSpPr>
        <p:spPr/>
        <p:txBody>
          <a:bodyPr/>
          <a:lstStyle/>
          <a:p>
            <a:pPr algn="ctr"/>
            <a:r>
              <a:rPr lang="en-US" dirty="0"/>
              <a:t>RESPONSE TO QUESTION 2: TOWNSHIP PROCUREMENT </a:t>
            </a:r>
            <a:endParaRPr lang="en-ZA" dirty="0"/>
          </a:p>
        </p:txBody>
      </p:sp>
      <p:sp>
        <p:nvSpPr>
          <p:cNvPr id="3" name="Content Placeholder 2">
            <a:extLst>
              <a:ext uri="{FF2B5EF4-FFF2-40B4-BE49-F238E27FC236}">
                <a16:creationId xmlns:a16="http://schemas.microsoft.com/office/drawing/2014/main" id="{081233BE-5696-ABD9-38BD-FCBF263F77DE}"/>
              </a:ext>
            </a:extLst>
          </p:cNvPr>
          <p:cNvSpPr>
            <a:spLocks noGrp="1"/>
          </p:cNvSpPr>
          <p:nvPr>
            <p:ph idx="1"/>
          </p:nvPr>
        </p:nvSpPr>
        <p:spPr>
          <a:xfrm>
            <a:off x="1000897" y="1639018"/>
            <a:ext cx="7970575" cy="4891177"/>
          </a:xfrm>
        </p:spPr>
        <p:txBody>
          <a:bodyPr>
            <a:normAutofit/>
          </a:bodyPr>
          <a:lstStyle/>
          <a:p>
            <a:r>
              <a:rPr lang="en-US" sz="1400" dirty="0"/>
              <a:t>In attempting to resolve this audit finding, the entity consulted with colleagues from GDED as the custodians on the Township Economy Revitalization project on 13</a:t>
            </a:r>
            <a:r>
              <a:rPr lang="en-US" sz="1400" baseline="30000" dirty="0"/>
              <a:t>th</a:t>
            </a:r>
            <a:r>
              <a:rPr lang="en-US" sz="1400" dirty="0"/>
              <a:t> September 2022. The GDED representative confirmed the following:</a:t>
            </a:r>
            <a:endParaRPr lang="en-ZA" sz="1400" dirty="0">
              <a:effectLst/>
              <a:ea typeface="Times New Roman" panose="02020603050405020304" pitchFamily="18" charset="0"/>
              <a:cs typeface="Times New Roman" panose="02020603050405020304" pitchFamily="18" charset="0"/>
            </a:endParaRPr>
          </a:p>
          <a:p>
            <a:pPr lvl="2">
              <a:lnSpc>
                <a:spcPct val="150000"/>
              </a:lnSpc>
              <a:spcAft>
                <a:spcPts val="800"/>
              </a:spcAft>
              <a:buFont typeface="Wingdings" panose="05000000000000000000" pitchFamily="2" charset="2"/>
              <a:buChar char="Ø"/>
            </a:pPr>
            <a:r>
              <a:rPr lang="en-US" sz="1400" dirty="0"/>
              <a:t>The Township Bill has been approved for implementation.</a:t>
            </a:r>
            <a:endParaRPr lang="en-ZA" sz="1400" dirty="0"/>
          </a:p>
          <a:p>
            <a:pPr lvl="2">
              <a:lnSpc>
                <a:spcPct val="150000"/>
              </a:lnSpc>
              <a:spcAft>
                <a:spcPts val="800"/>
              </a:spcAft>
              <a:buFont typeface="Wingdings" panose="05000000000000000000" pitchFamily="2" charset="2"/>
              <a:buChar char="Ø"/>
            </a:pPr>
            <a:r>
              <a:rPr lang="en-US" sz="1400" dirty="0"/>
              <a:t>The definition of a township has been clarified in the Bill.</a:t>
            </a:r>
            <a:endParaRPr lang="en-ZA" sz="1400" dirty="0"/>
          </a:p>
          <a:p>
            <a:pPr lvl="2">
              <a:lnSpc>
                <a:spcPct val="150000"/>
              </a:lnSpc>
              <a:spcAft>
                <a:spcPts val="800"/>
              </a:spcAft>
              <a:buFont typeface="Wingdings" panose="05000000000000000000" pitchFamily="2" charset="2"/>
              <a:buChar char="Ø"/>
            </a:pPr>
            <a:r>
              <a:rPr lang="en-US" sz="1400" dirty="0"/>
              <a:t>Both GDED, OOP and GPT are working on establishing a supplier database of township enterprise zones which will guide the province in terms of procurement.</a:t>
            </a:r>
            <a:endParaRPr lang="en-ZA" sz="1400" dirty="0"/>
          </a:p>
          <a:p>
            <a:pPr lvl="2">
              <a:lnSpc>
                <a:spcPct val="150000"/>
              </a:lnSpc>
              <a:spcAft>
                <a:spcPts val="800"/>
              </a:spcAft>
              <a:buFont typeface="Wingdings" panose="05000000000000000000" pitchFamily="2" charset="2"/>
              <a:buChar char="Ø"/>
            </a:pPr>
            <a:r>
              <a:rPr lang="en-US" sz="1400" dirty="0"/>
              <a:t>The list of township needs to be valid in line with the definition of the Act. This process is currently in progress and has not yet been finalized.</a:t>
            </a:r>
          </a:p>
          <a:p>
            <a:pPr lvl="2">
              <a:lnSpc>
                <a:spcPct val="150000"/>
              </a:lnSpc>
              <a:spcAft>
                <a:spcPts val="800"/>
              </a:spcAft>
              <a:buFont typeface="Wingdings" panose="05000000000000000000" pitchFamily="2" charset="2"/>
              <a:buChar char="Ø"/>
            </a:pPr>
            <a:r>
              <a:rPr lang="en-US" sz="1400" dirty="0">
                <a:effectLst/>
                <a:ea typeface="Times New Roman" panose="02020603050405020304" pitchFamily="18" charset="0"/>
                <a:cs typeface="Times New Roman" panose="02020603050405020304" pitchFamily="18" charset="0"/>
              </a:rPr>
              <a:t>It was resolved that the Entity should remove the TER target reporting during the revised APP period. The Entity will report the matter as part of the narrative but will only reinstate as a formal APP reporting target once the processes as outlined above have been resolved in order to prevent </a:t>
            </a:r>
            <a:r>
              <a:rPr lang="en-US" sz="1400" dirty="0">
                <a:ea typeface="Times New Roman" panose="02020603050405020304" pitchFamily="18" charset="0"/>
                <a:cs typeface="Times New Roman" panose="02020603050405020304" pitchFamily="18" charset="0"/>
              </a:rPr>
              <a:t>further audit findings </a:t>
            </a:r>
            <a:r>
              <a:rPr lang="en-US" sz="1400" dirty="0">
                <a:effectLst/>
                <a:ea typeface="Times New Roman" panose="02020603050405020304" pitchFamily="18" charset="0"/>
                <a:cs typeface="Times New Roman" panose="02020603050405020304" pitchFamily="18" charset="0"/>
              </a:rPr>
              <a:t>within this area.</a:t>
            </a:r>
            <a:endParaRPr lang="en-ZA" sz="1400" dirty="0">
              <a:effectLst/>
              <a:ea typeface="Times New Roman" panose="02020603050405020304" pitchFamily="18" charset="0"/>
              <a:cs typeface="Times New Roman" panose="02020603050405020304" pitchFamily="18" charset="0"/>
            </a:endParaRPr>
          </a:p>
          <a:p>
            <a:endParaRPr lang="en-ZA" sz="1000" dirty="0">
              <a:effectLst/>
              <a:ea typeface="Calibri" panose="020F0502020204030204" pitchFamily="34" charset="0"/>
            </a:endParaRPr>
          </a:p>
          <a:p>
            <a:endParaRPr lang="en-ZA" sz="800" dirty="0"/>
          </a:p>
        </p:txBody>
      </p:sp>
      <p:sp>
        <p:nvSpPr>
          <p:cNvPr id="4" name="TextBox 3">
            <a:extLst>
              <a:ext uri="{FF2B5EF4-FFF2-40B4-BE49-F238E27FC236}">
                <a16:creationId xmlns:a16="http://schemas.microsoft.com/office/drawing/2014/main" id="{E3D78FB5-EEBB-7D9B-EBAC-AFAC3DD0C11E}"/>
              </a:ext>
            </a:extLst>
          </p:cNvPr>
          <p:cNvSpPr txBox="1"/>
          <p:nvPr/>
        </p:nvSpPr>
        <p:spPr>
          <a:xfrm flipH="1">
            <a:off x="8275319" y="6364352"/>
            <a:ext cx="868681" cy="369332"/>
          </a:xfrm>
          <a:prstGeom prst="rect">
            <a:avLst/>
          </a:prstGeom>
          <a:noFill/>
        </p:spPr>
        <p:txBody>
          <a:bodyPr wrap="square" rtlCol="0">
            <a:spAutoFit/>
          </a:bodyPr>
          <a:lstStyle/>
          <a:p>
            <a:r>
              <a:rPr lang="en-US" dirty="0"/>
              <a:t>04</a:t>
            </a:r>
            <a:endParaRPr lang="en-ZA" dirty="0"/>
          </a:p>
        </p:txBody>
      </p:sp>
    </p:spTree>
    <p:extLst>
      <p:ext uri="{BB962C8B-B14F-4D97-AF65-F5344CB8AC3E}">
        <p14:creationId xmlns:p14="http://schemas.microsoft.com/office/powerpoint/2010/main" val="29475868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4221638064"/>
              </p:ext>
            </p:extLst>
          </p:nvPr>
        </p:nvGraphicFramePr>
        <p:xfrm>
          <a:off x="1000898" y="1569311"/>
          <a:ext cx="7944693" cy="5415463"/>
        </p:xfrm>
        <a:graphic>
          <a:graphicData uri="http://schemas.openxmlformats.org/drawingml/2006/table">
            <a:tbl>
              <a:tblPr firstRow="1" bandRow="1">
                <a:tableStyleId>{5940675A-B579-460E-94D1-54222C63F5DA}</a:tableStyleId>
              </a:tblPr>
              <a:tblGrid>
                <a:gridCol w="385468">
                  <a:extLst>
                    <a:ext uri="{9D8B030D-6E8A-4147-A177-3AD203B41FA5}">
                      <a16:colId xmlns:a16="http://schemas.microsoft.com/office/drawing/2014/main" val="20000"/>
                    </a:ext>
                  </a:extLst>
                </a:gridCol>
                <a:gridCol w="3246019">
                  <a:extLst>
                    <a:ext uri="{9D8B030D-6E8A-4147-A177-3AD203B41FA5}">
                      <a16:colId xmlns:a16="http://schemas.microsoft.com/office/drawing/2014/main" val="20001"/>
                    </a:ext>
                  </a:extLst>
                </a:gridCol>
                <a:gridCol w="1708030">
                  <a:extLst>
                    <a:ext uri="{9D8B030D-6E8A-4147-A177-3AD203B41FA5}">
                      <a16:colId xmlns:a16="http://schemas.microsoft.com/office/drawing/2014/main" val="20002"/>
                    </a:ext>
                  </a:extLst>
                </a:gridCol>
                <a:gridCol w="1762764">
                  <a:extLst>
                    <a:ext uri="{9D8B030D-6E8A-4147-A177-3AD203B41FA5}">
                      <a16:colId xmlns:a16="http://schemas.microsoft.com/office/drawing/2014/main" val="20003"/>
                    </a:ext>
                  </a:extLst>
                </a:gridCol>
                <a:gridCol w="842412">
                  <a:extLst>
                    <a:ext uri="{9D8B030D-6E8A-4147-A177-3AD203B41FA5}">
                      <a16:colId xmlns:a16="http://schemas.microsoft.com/office/drawing/2014/main" val="20004"/>
                    </a:ext>
                  </a:extLst>
                </a:gridCol>
              </a:tblGrid>
              <a:tr h="1194870">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243871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36.</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46: Contract Management Internal Control Deficiencies:- During the contract management audit, as part of the request for information 18 which was issued on the 9th of May 2022, we requested the performance monitoring reports. On Inquiry with management we were informed that ‘as part of monitoring of projects, the unit does an analysis of the work performed in a particular month before any invoice is paid. The process is sometimes called a SNAG LIST and is signed off before supplier is asked to submit an invoice for the month. Such process is not done for services such as rental of office buildings, it was also not done for 3 buildings project as the process there is such that there is a project manager responsible’.</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develop a Standard Operating Procedure Manual for contract management outlining processes and procedures to be followed when contracting with service providers and the need for SLA's, contracts, etc.</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Draft process flow is being  developed.  A Standard Operating Procedure will be compiled after the finalization of the process flow in order to ensure that there are no gaps.  The final process will be submitted for approval and implementation</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31/12/2022</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609445">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37.</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47: % spent towards township suppliers:- Audit finding: During the audit of performance information we noted that the indicator “Percentage of the Entity’s discretionary procurement spend directed towards township suppliers” is not well-defined, specific, verifiable and planned targets do not meet the SMART criteria. In terms of g-Fleet APP, part D: Technical Indicator Description (TID), the list of identified townships is as per correspondence received from DED as the custodian of TER within Gauteng</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engage GDED on refining the KPI and related target to ensure a well-defined TDI. Management may also consider moving the KPI as part of the narrative reporting whilst until the direction from GDED further assessed for compliance with KPI setting principles.</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mn-ea"/>
                          <a:cs typeface="Times New Roman" panose="02020603050405020304" pitchFamily="18" charset="0"/>
                        </a:rPr>
                        <a:t>The meeting with GDED has occurred. It was resolved that the KPI should be removed pending the finalization of work to be done by GDED in relation to the database. A revised APP has been submitted for consideration.</a:t>
                      </a:r>
                    </a:p>
                    <a:p>
                      <a:pPr marL="0" marR="0" lvl="0" indent="0" algn="l" defTabSz="685800" rtl="0" eaLnBrk="1" fontAlgn="auto" latinLnBrk="0" hangingPunct="1">
                        <a:lnSpc>
                          <a:spcPct val="107000"/>
                        </a:lnSpc>
                        <a:spcBef>
                          <a:spcPts val="0"/>
                        </a:spcBef>
                        <a:spcAft>
                          <a:spcPts val="0"/>
                        </a:spcAft>
                        <a:buClrTx/>
                        <a:buSzTx/>
                        <a:buFontTx/>
                        <a:buNone/>
                        <a:tabLst/>
                        <a:defRPr/>
                      </a:pPr>
                      <a:endParaRPr lang="en-ZA" sz="1000" kern="1200" dirty="0">
                        <a:solidFill>
                          <a:schemeClr val="tx1"/>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31/12/2022</a:t>
                      </a:r>
                    </a:p>
                    <a:p>
                      <a:pPr algn="ctr">
                        <a:lnSpc>
                          <a:spcPct val="107000"/>
                        </a:lnSpc>
                        <a:spcAft>
                          <a:spcPts val="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0539916A-B91E-6CEB-5D8E-18604A4B8CDE}"/>
              </a:ext>
            </a:extLst>
          </p:cNvPr>
          <p:cNvSpPr txBox="1"/>
          <p:nvPr/>
        </p:nvSpPr>
        <p:spPr>
          <a:xfrm flipH="1">
            <a:off x="8275319" y="6364352"/>
            <a:ext cx="868681" cy="369332"/>
          </a:xfrm>
          <a:prstGeom prst="rect">
            <a:avLst/>
          </a:prstGeom>
          <a:noFill/>
        </p:spPr>
        <p:txBody>
          <a:bodyPr wrap="square" rtlCol="0">
            <a:spAutoFit/>
          </a:bodyPr>
          <a:lstStyle/>
          <a:p>
            <a:r>
              <a:rPr lang="en-US" dirty="0"/>
              <a:t>40</a:t>
            </a:r>
            <a:endParaRPr lang="en-ZA" dirty="0"/>
          </a:p>
        </p:txBody>
      </p:sp>
    </p:spTree>
    <p:extLst>
      <p:ext uri="{BB962C8B-B14F-4D97-AF65-F5344CB8AC3E}">
        <p14:creationId xmlns:p14="http://schemas.microsoft.com/office/powerpoint/2010/main" val="830351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818914408"/>
              </p:ext>
            </p:extLst>
          </p:nvPr>
        </p:nvGraphicFramePr>
        <p:xfrm>
          <a:off x="1000899" y="1569311"/>
          <a:ext cx="7927442" cy="2299393"/>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3919715">
                  <a:extLst>
                    <a:ext uri="{9D8B030D-6E8A-4147-A177-3AD203B41FA5}">
                      <a16:colId xmlns:a16="http://schemas.microsoft.com/office/drawing/2014/main" val="20001"/>
                    </a:ext>
                  </a:extLst>
                </a:gridCol>
                <a:gridCol w="1391926">
                  <a:extLst>
                    <a:ext uri="{9D8B030D-6E8A-4147-A177-3AD203B41FA5}">
                      <a16:colId xmlns:a16="http://schemas.microsoft.com/office/drawing/2014/main" val="20002"/>
                    </a:ext>
                  </a:extLst>
                </a:gridCol>
                <a:gridCol w="1390587">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848751">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450642">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38.</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48: Retention not capitalized on leasehold improvements:- During the audit of leasehold improvements, we noted that the entity, as part of additions, did not capitalize the costs relating to erecting property specifically the amount of 10% retention. This was done in contravention of paragraph 21 of GRAP 17 since these costs are directly attributable to bringing the asset to the location and condition necessary for it to be capable of operating in the manner intended by management since this are costs of incurred in building property</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ZA" sz="1000" kern="1200" dirty="0">
                          <a:solidFill>
                            <a:srgbClr val="92D050"/>
                          </a:solidFill>
                          <a:effectLst/>
                          <a:latin typeface="+mn-lt"/>
                          <a:ea typeface="Calibri" panose="020F0502020204030204" pitchFamily="34" charset="0"/>
                          <a:cs typeface="Times New Roman" panose="02020603050405020304" pitchFamily="18" charset="0"/>
                        </a:rPr>
                        <a:t>Resolved</a:t>
                      </a:r>
                    </a:p>
                    <a:p>
                      <a:pPr marL="0" algn="l" defTabSz="685800" rtl="0" eaLnBrk="1" latinLnBrk="0" hangingPunct="1">
                        <a:lnSpc>
                          <a:spcPct val="107000"/>
                        </a:lnSpc>
                        <a:spcAft>
                          <a:spcPts val="0"/>
                        </a:spcAft>
                      </a:pP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n/a</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 </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4CBB7B9F-6B9B-8FBC-AB72-4CB657DAF690}"/>
              </a:ext>
            </a:extLst>
          </p:cNvPr>
          <p:cNvSpPr txBox="1"/>
          <p:nvPr/>
        </p:nvSpPr>
        <p:spPr>
          <a:xfrm flipH="1">
            <a:off x="8275319" y="6364352"/>
            <a:ext cx="868681" cy="369332"/>
          </a:xfrm>
          <a:prstGeom prst="rect">
            <a:avLst/>
          </a:prstGeom>
          <a:noFill/>
        </p:spPr>
        <p:txBody>
          <a:bodyPr wrap="square" rtlCol="0">
            <a:spAutoFit/>
          </a:bodyPr>
          <a:lstStyle/>
          <a:p>
            <a:r>
              <a:rPr lang="en-US" dirty="0"/>
              <a:t>41</a:t>
            </a:r>
            <a:endParaRPr lang="en-ZA" dirty="0"/>
          </a:p>
        </p:txBody>
      </p:sp>
    </p:spTree>
    <p:extLst>
      <p:ext uri="{BB962C8B-B14F-4D97-AF65-F5344CB8AC3E}">
        <p14:creationId xmlns:p14="http://schemas.microsoft.com/office/powerpoint/2010/main" val="25004610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43647616"/>
              </p:ext>
            </p:extLst>
          </p:nvPr>
        </p:nvGraphicFramePr>
        <p:xfrm>
          <a:off x="1000899" y="1569311"/>
          <a:ext cx="7927442" cy="3609033"/>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3281361">
                  <a:extLst>
                    <a:ext uri="{9D8B030D-6E8A-4147-A177-3AD203B41FA5}">
                      <a16:colId xmlns:a16="http://schemas.microsoft.com/office/drawing/2014/main" val="20001"/>
                    </a:ext>
                  </a:extLst>
                </a:gridCol>
                <a:gridCol w="1587260">
                  <a:extLst>
                    <a:ext uri="{9D8B030D-6E8A-4147-A177-3AD203B41FA5}">
                      <a16:colId xmlns:a16="http://schemas.microsoft.com/office/drawing/2014/main" val="20002"/>
                    </a:ext>
                  </a:extLst>
                </a:gridCol>
                <a:gridCol w="1833607">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848751">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175601">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39.</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49 – Safeguards to prevent theft of vehicles and asset derecognized but recovered:- During the audit of the financial statements, the following vehicle was stolen and recovered but was derecognised in property, plant and equipment as stolen</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 Management will implements effective safeguards in place to prevent theft of vehicles and recover vehicles that are stolen. •Implement effective controls to ensure that vehicles that are recovered are not derecognised. Furthermore, management should effect necessary corrections on the annual financial statements and submit for audit."</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mn-ea"/>
                          <a:cs typeface="Times New Roman" panose="02020603050405020304" pitchFamily="18" charset="0"/>
                        </a:rPr>
                        <a:t>The  vehicle recognized in the asset register and financials.</a:t>
                      </a:r>
                    </a:p>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mn-ea"/>
                          <a:cs typeface="Times New Roman" panose="02020603050405020304" pitchFamily="18" charset="0"/>
                        </a:rPr>
                        <a:t>Physical Security assessments have been done with the South African Police Services in preparation for the project to install surveillance systems(security cameras) and access control systems (vehicle scanners).  A Business Case has been developed.  A submission will be drafted to HOD to request eGov to engage with SITA for the implementation of the Security surveillance  access control installations project</a:t>
                      </a: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31/01/2023</a:t>
                      </a:r>
                    </a:p>
                    <a:p>
                      <a:pPr algn="ctr">
                        <a:lnSpc>
                          <a:spcPct val="107000"/>
                        </a:lnSpc>
                        <a:spcAft>
                          <a:spcPts val="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B6CD339C-F879-D1BA-E00E-BC7A2E2E1A31}"/>
              </a:ext>
            </a:extLst>
          </p:cNvPr>
          <p:cNvSpPr txBox="1"/>
          <p:nvPr/>
        </p:nvSpPr>
        <p:spPr>
          <a:xfrm flipH="1">
            <a:off x="8275319" y="6364352"/>
            <a:ext cx="868681" cy="369332"/>
          </a:xfrm>
          <a:prstGeom prst="rect">
            <a:avLst/>
          </a:prstGeom>
          <a:noFill/>
        </p:spPr>
        <p:txBody>
          <a:bodyPr wrap="square" rtlCol="0">
            <a:spAutoFit/>
          </a:bodyPr>
          <a:lstStyle/>
          <a:p>
            <a:r>
              <a:rPr lang="en-US" dirty="0"/>
              <a:t>42</a:t>
            </a:r>
            <a:endParaRPr lang="en-ZA" dirty="0"/>
          </a:p>
        </p:txBody>
      </p:sp>
    </p:spTree>
    <p:extLst>
      <p:ext uri="{BB962C8B-B14F-4D97-AF65-F5344CB8AC3E}">
        <p14:creationId xmlns:p14="http://schemas.microsoft.com/office/powerpoint/2010/main" val="4290523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264729903"/>
              </p:ext>
            </p:extLst>
          </p:nvPr>
        </p:nvGraphicFramePr>
        <p:xfrm>
          <a:off x="1000898" y="1569311"/>
          <a:ext cx="7927441" cy="4794429"/>
        </p:xfrm>
        <a:graphic>
          <a:graphicData uri="http://schemas.openxmlformats.org/drawingml/2006/table">
            <a:tbl>
              <a:tblPr firstRow="1" bandRow="1">
                <a:tableStyleId>{5940675A-B579-460E-94D1-54222C63F5DA}</a:tableStyleId>
              </a:tblPr>
              <a:tblGrid>
                <a:gridCol w="384631">
                  <a:extLst>
                    <a:ext uri="{9D8B030D-6E8A-4147-A177-3AD203B41FA5}">
                      <a16:colId xmlns:a16="http://schemas.microsoft.com/office/drawing/2014/main" val="20000"/>
                    </a:ext>
                  </a:extLst>
                </a:gridCol>
                <a:gridCol w="2268150">
                  <a:extLst>
                    <a:ext uri="{9D8B030D-6E8A-4147-A177-3AD203B41FA5}">
                      <a16:colId xmlns:a16="http://schemas.microsoft.com/office/drawing/2014/main" val="20001"/>
                    </a:ext>
                  </a:extLst>
                </a:gridCol>
                <a:gridCol w="2208598">
                  <a:extLst>
                    <a:ext uri="{9D8B030D-6E8A-4147-A177-3AD203B41FA5}">
                      <a16:colId xmlns:a16="http://schemas.microsoft.com/office/drawing/2014/main" val="20002"/>
                    </a:ext>
                  </a:extLst>
                </a:gridCol>
                <a:gridCol w="2225479">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729603">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300855">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4</a:t>
                      </a:r>
                      <a:r>
                        <a:rPr lang="en-ZA" sz="1000" kern="1200" baseline="0" dirty="0">
                          <a:solidFill>
                            <a:schemeClr val="tx1"/>
                          </a:solidFill>
                          <a:latin typeface="Arial" pitchFamily="34" charset="0"/>
                          <a:ea typeface="+mn-ea"/>
                          <a:cs typeface="Arial" pitchFamily="34" charset="0"/>
                        </a:rPr>
                        <a:t>0</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50: Fruitless &amp; Wasteful Expenditure - Termination of employees:- During the audit planning process (fraud questioner), we were made aware of an employee who was arrested on 04 August 2021 for stealing two (2) vehicles and confirmed working with a lady who is also employed at g-Fleet Management.</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In reference to employee with Persal number: 22443347, management acknowledges and partially agrees with the finding. The said employee’s employment contract was terminated on 25 May 2022. The recalculated amount paid to employee since the recorded date of abscondment (04 June 2018 ) is estimated at R580,109.53 which is inclusive of the 37% renumeration benefits: see attached recalculated xsl schedule. </a:t>
                      </a:r>
                    </a:p>
                    <a:p>
                      <a:pPr>
                        <a:lnSpc>
                          <a:spcPct val="107000"/>
                        </a:lnSpc>
                        <a:spcAft>
                          <a:spcPts val="0"/>
                        </a:spcAft>
                      </a:pP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is also in partial agreement with the finding pertaining to employee with Persal number:23486937, for the employee is suspended with pay as the alleged case of misconduct is still under investigation. The outcome of the pending disciplinary process will determine the sanction to be imposed on the official and the subsequent recovery of financial loss suffered by the entity</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The Entity is currently investigating the matter and will make a determination-based o the investigation outcome</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30/11/2022</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38F4A643-77B3-3EF0-859A-9403167C0ED7}"/>
              </a:ext>
            </a:extLst>
          </p:cNvPr>
          <p:cNvSpPr txBox="1"/>
          <p:nvPr/>
        </p:nvSpPr>
        <p:spPr>
          <a:xfrm flipH="1">
            <a:off x="8275319" y="6364352"/>
            <a:ext cx="868681" cy="369332"/>
          </a:xfrm>
          <a:prstGeom prst="rect">
            <a:avLst/>
          </a:prstGeom>
          <a:noFill/>
        </p:spPr>
        <p:txBody>
          <a:bodyPr wrap="square" rtlCol="0">
            <a:spAutoFit/>
          </a:bodyPr>
          <a:lstStyle/>
          <a:p>
            <a:r>
              <a:rPr lang="en-US" dirty="0"/>
              <a:t>43</a:t>
            </a:r>
            <a:endParaRPr lang="en-ZA" dirty="0"/>
          </a:p>
        </p:txBody>
      </p:sp>
    </p:spTree>
    <p:extLst>
      <p:ext uri="{BB962C8B-B14F-4D97-AF65-F5344CB8AC3E}">
        <p14:creationId xmlns:p14="http://schemas.microsoft.com/office/powerpoint/2010/main" val="2600821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49684750"/>
              </p:ext>
            </p:extLst>
          </p:nvPr>
        </p:nvGraphicFramePr>
        <p:xfrm>
          <a:off x="138022" y="1569312"/>
          <a:ext cx="8790316" cy="5133413"/>
        </p:xfrm>
        <a:graphic>
          <a:graphicData uri="http://schemas.openxmlformats.org/drawingml/2006/table">
            <a:tbl>
              <a:tblPr firstRow="1" bandRow="1">
                <a:tableStyleId>{5940675A-B579-460E-94D1-54222C63F5DA}</a:tableStyleId>
              </a:tblPr>
              <a:tblGrid>
                <a:gridCol w="426496">
                  <a:extLst>
                    <a:ext uri="{9D8B030D-6E8A-4147-A177-3AD203B41FA5}">
                      <a16:colId xmlns:a16="http://schemas.microsoft.com/office/drawing/2014/main" val="20000"/>
                    </a:ext>
                  </a:extLst>
                </a:gridCol>
                <a:gridCol w="5275565">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078302">
                  <a:extLst>
                    <a:ext uri="{9D8B030D-6E8A-4147-A177-3AD203B41FA5}">
                      <a16:colId xmlns:a16="http://schemas.microsoft.com/office/drawing/2014/main" val="20003"/>
                    </a:ext>
                  </a:extLst>
                </a:gridCol>
                <a:gridCol w="638353">
                  <a:extLst>
                    <a:ext uri="{9D8B030D-6E8A-4147-A177-3AD203B41FA5}">
                      <a16:colId xmlns:a16="http://schemas.microsoft.com/office/drawing/2014/main" val="20004"/>
                    </a:ext>
                  </a:extLst>
                </a:gridCol>
              </a:tblGrid>
              <a:tr h="526217">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4607196">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4</a:t>
                      </a:r>
                      <a:r>
                        <a:rPr lang="en-ZA" sz="1000" kern="1200" baseline="0" dirty="0">
                          <a:solidFill>
                            <a:schemeClr val="tx1"/>
                          </a:solidFill>
                          <a:latin typeface="Arial" pitchFamily="34" charset="0"/>
                          <a:ea typeface="+mn-ea"/>
                          <a:cs typeface="Arial" pitchFamily="34" charset="0"/>
                        </a:rPr>
                        <a:t>1</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COAF 53: Completeness - existence of motor vehicles:- Finding: Issue 1 During the completeness testing of motor vehicles, we selected vehicles from g-Fleet premised, on tracing the selected vehicles to g-fleet asset management and inventory and motor vehicles register the following vehicles could not be found on the asset register:</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2 During the existence testing of motor vehicles we selected vehicles on the inventory and motor vehicle register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and requested management to verify the vehicles, as per the list attached Annexure A, management could not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provide the vehicles on the list and therefore the auditor could not prove that the vehicles exist .Issue 3 During the existence testing of motor vehicles we selected vehicles on the motor vehicle register and requested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to verify the vehicles, upon verification of these vehicles it was found that the vehicles were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significantly impaired but no adequate impairment assessment was done to write down the vehicles to recoverable amount as per GRAP 21 par 50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Issue 4 During the existence testing of motor vehicles we selected vehicles on the motor vehicle register and requested management to verify the vehicles, upon verification of these vehicles it was found that the one vehicles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GFX960G NISSAN 1.4 change ownership on the enatis report but they is no proof of the vehicle being sold and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 vehicles is still recognised on the motor vehicle register but is not owned by the entity.</a:t>
                      </a:r>
                    </a:p>
                    <a:p>
                      <a:pPr>
                        <a:lnSpc>
                          <a:spcPct val="115000"/>
                        </a:lnSpc>
                        <a:spcBef>
                          <a:spcPts val="300"/>
                        </a:spcBef>
                        <a:spcAft>
                          <a:spcPts val="30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embark on a complete review of the asset and inventory register to ensure alignment to FIS. All vehicles will be tested for existence and completeness</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mn-ea"/>
                          <a:cs typeface="Times New Roman" panose="02020603050405020304" pitchFamily="18" charset="0"/>
                        </a:rPr>
                        <a:t>The process of identifying all has commenced with the assistance of external verification team. The process is 20% complete. </a:t>
                      </a: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31/12/2022</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037592F2-94FC-3CB3-B722-FB8601A1076B}"/>
              </a:ext>
            </a:extLst>
          </p:cNvPr>
          <p:cNvSpPr txBox="1"/>
          <p:nvPr/>
        </p:nvSpPr>
        <p:spPr>
          <a:xfrm flipH="1">
            <a:off x="8275319" y="6364352"/>
            <a:ext cx="868681" cy="369332"/>
          </a:xfrm>
          <a:prstGeom prst="rect">
            <a:avLst/>
          </a:prstGeom>
          <a:noFill/>
        </p:spPr>
        <p:txBody>
          <a:bodyPr wrap="square" rtlCol="0">
            <a:spAutoFit/>
          </a:bodyPr>
          <a:lstStyle/>
          <a:p>
            <a:r>
              <a:rPr lang="en-US" dirty="0"/>
              <a:t>44</a:t>
            </a:r>
            <a:endParaRPr lang="en-ZA" dirty="0"/>
          </a:p>
        </p:txBody>
      </p:sp>
    </p:spTree>
    <p:extLst>
      <p:ext uri="{BB962C8B-B14F-4D97-AF65-F5344CB8AC3E}">
        <p14:creationId xmlns:p14="http://schemas.microsoft.com/office/powerpoint/2010/main" val="3102201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4070383551"/>
              </p:ext>
            </p:extLst>
          </p:nvPr>
        </p:nvGraphicFramePr>
        <p:xfrm>
          <a:off x="1000898" y="1569311"/>
          <a:ext cx="7927442" cy="4736598"/>
        </p:xfrm>
        <a:graphic>
          <a:graphicData uri="http://schemas.openxmlformats.org/drawingml/2006/table">
            <a:tbl>
              <a:tblPr firstRow="1" bandRow="1">
                <a:tableStyleId>{5940675A-B579-460E-94D1-54222C63F5DA}</a:tableStyleId>
              </a:tblPr>
              <a:tblGrid>
                <a:gridCol w="384632">
                  <a:extLst>
                    <a:ext uri="{9D8B030D-6E8A-4147-A177-3AD203B41FA5}">
                      <a16:colId xmlns:a16="http://schemas.microsoft.com/office/drawing/2014/main" val="20000"/>
                    </a:ext>
                  </a:extLst>
                </a:gridCol>
                <a:gridCol w="2806908">
                  <a:extLst>
                    <a:ext uri="{9D8B030D-6E8A-4147-A177-3AD203B41FA5}">
                      <a16:colId xmlns:a16="http://schemas.microsoft.com/office/drawing/2014/main" val="20001"/>
                    </a:ext>
                  </a:extLst>
                </a:gridCol>
                <a:gridCol w="2355011">
                  <a:extLst>
                    <a:ext uri="{9D8B030D-6E8A-4147-A177-3AD203B41FA5}">
                      <a16:colId xmlns:a16="http://schemas.microsoft.com/office/drawing/2014/main" val="20002"/>
                    </a:ext>
                  </a:extLst>
                </a:gridCol>
                <a:gridCol w="1540308">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984108">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375249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4</a:t>
                      </a:r>
                      <a:r>
                        <a:rPr lang="en-ZA" sz="1000" kern="1200" baseline="0" dirty="0">
                          <a:solidFill>
                            <a:schemeClr val="tx1"/>
                          </a:solidFill>
                          <a:latin typeface="Arial" pitchFamily="34" charset="0"/>
                          <a:ea typeface="+mn-ea"/>
                          <a:cs typeface="Arial" pitchFamily="34" charset="0"/>
                        </a:rPr>
                        <a:t>2</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INFORMATION TECHNOLOGY GOVERNANCE:- Inadequate implementation of the IT strategic plan- Finding The entity had developed and approved an IT strategic plan which was supported by an implementation and operational plan with specific initiatives to be delivered between 2020 and 2025. However, through the review of the IT strategy, it was established that initiatives that were planned for the 2021/22 financial year were not implemented what was required to be implemented due to staff capacity constraints within IT. Furthermore, IT did not formally report on any operational initiatives implemented during the period.  Failure to implement strategic initiatives will result in IT not being able to support the business in achieving  its goals and objectives.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 IT function had staff capacity constraints to implement strategic initiatives which were due to a moratorium placed on the filling of positions within the entity</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The Entity will fill the vacant funded post. The Entity will further review its organisation structure to ensure alignment to the strategic plan. implementation of the approved strategy</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The Entity has appointed a ITS  technician and  concluded interviews for business analyst.  The appointees will assist in the implementation of the IT strategic plan</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31/03/2023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96541EFF-494D-8910-B9C1-5FCD0E93BA44}"/>
              </a:ext>
            </a:extLst>
          </p:cNvPr>
          <p:cNvSpPr txBox="1"/>
          <p:nvPr/>
        </p:nvSpPr>
        <p:spPr>
          <a:xfrm flipH="1">
            <a:off x="8275319" y="6364352"/>
            <a:ext cx="868681" cy="369332"/>
          </a:xfrm>
          <a:prstGeom prst="rect">
            <a:avLst/>
          </a:prstGeom>
          <a:noFill/>
        </p:spPr>
        <p:txBody>
          <a:bodyPr wrap="square" rtlCol="0">
            <a:spAutoFit/>
          </a:bodyPr>
          <a:lstStyle/>
          <a:p>
            <a:r>
              <a:rPr lang="en-US" dirty="0"/>
              <a:t>45</a:t>
            </a:r>
            <a:endParaRPr lang="en-ZA" dirty="0"/>
          </a:p>
        </p:txBody>
      </p:sp>
    </p:spTree>
    <p:extLst>
      <p:ext uri="{BB962C8B-B14F-4D97-AF65-F5344CB8AC3E}">
        <p14:creationId xmlns:p14="http://schemas.microsoft.com/office/powerpoint/2010/main" val="1720846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1573014144"/>
              </p:ext>
            </p:extLst>
          </p:nvPr>
        </p:nvGraphicFramePr>
        <p:xfrm>
          <a:off x="1000898" y="1569311"/>
          <a:ext cx="7927442" cy="4857368"/>
        </p:xfrm>
        <a:graphic>
          <a:graphicData uri="http://schemas.openxmlformats.org/drawingml/2006/table">
            <a:tbl>
              <a:tblPr firstRow="1" bandRow="1">
                <a:tableStyleId>{5940675A-B579-460E-94D1-54222C63F5DA}</a:tableStyleId>
              </a:tblPr>
              <a:tblGrid>
                <a:gridCol w="384632">
                  <a:extLst>
                    <a:ext uri="{9D8B030D-6E8A-4147-A177-3AD203B41FA5}">
                      <a16:colId xmlns:a16="http://schemas.microsoft.com/office/drawing/2014/main" val="20000"/>
                    </a:ext>
                  </a:extLst>
                </a:gridCol>
                <a:gridCol w="2806908">
                  <a:extLst>
                    <a:ext uri="{9D8B030D-6E8A-4147-A177-3AD203B41FA5}">
                      <a16:colId xmlns:a16="http://schemas.microsoft.com/office/drawing/2014/main" val="20001"/>
                    </a:ext>
                  </a:extLst>
                </a:gridCol>
                <a:gridCol w="1699404">
                  <a:extLst>
                    <a:ext uri="{9D8B030D-6E8A-4147-A177-3AD203B41FA5}">
                      <a16:colId xmlns:a16="http://schemas.microsoft.com/office/drawing/2014/main" val="20002"/>
                    </a:ext>
                  </a:extLst>
                </a:gridCol>
                <a:gridCol w="2195915">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984108">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3873260">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sz="1000" kern="1200" baseline="0" dirty="0">
                          <a:solidFill>
                            <a:schemeClr val="tx1"/>
                          </a:solidFill>
                          <a:latin typeface="Arial" pitchFamily="34" charset="0"/>
                          <a:ea typeface="+mn-ea"/>
                          <a:cs typeface="Arial" pitchFamily="34" charset="0"/>
                        </a:rPr>
                        <a:t>4</a:t>
                      </a:r>
                      <a:r>
                        <a:rPr lang="en-ZA" sz="1000" kern="1200" baseline="0" dirty="0">
                          <a:solidFill>
                            <a:schemeClr val="tx1"/>
                          </a:solidFill>
                          <a:latin typeface="Arial" pitchFamily="34" charset="0"/>
                          <a:ea typeface="+mn-ea"/>
                          <a:cs typeface="Arial" pitchFamily="34" charset="0"/>
                        </a:rPr>
                        <a:t>3</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INFORMATION TECHNOLOGY GOVERNANCE:-Lack of IT asset policy in place- Finding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During the review of the assets process, it was noted that the IT assets management policy for the entity was still in draft as it was only developed in March 2022.</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If there is no IT asset management policy in place, there may not be adequate or inconsistent ways of monitoring and tracking the assets which may result in failure to account for assets leading to incorrect reporting of assets information technology governance</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 entity did not see a need to develop an IT asset management policy as the majority of IT activities were managed by the Gauteng Department of Roads and Transport.</a:t>
                      </a:r>
                    </a:p>
                    <a:p>
                      <a:pPr>
                        <a:lnSpc>
                          <a:spcPct val="115000"/>
                        </a:lnSpc>
                        <a:spcBef>
                          <a:spcPts val="300"/>
                        </a:spcBef>
                        <a:spcAft>
                          <a:spcPts val="300"/>
                        </a:spcAft>
                      </a:pP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incorporate the IT related issue in broader g-FleeT Assets management policy</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mn-ea"/>
                          <a:cs typeface="Times New Roman" panose="02020603050405020304" pitchFamily="18" charset="0"/>
                        </a:rPr>
                        <a:t>The Entity has appointed the an IT technician and in the process of appointing a business analyst.  The policy will be reviewed for updates.</a:t>
                      </a:r>
                      <a:endParaRPr lang="en-ZA" sz="1000" kern="1200" dirty="0">
                        <a:solidFill>
                          <a:schemeClr val="tx1"/>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31/08/2022</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E92AB547-4E74-12B7-19C2-D10DA385EDFA}"/>
              </a:ext>
            </a:extLst>
          </p:cNvPr>
          <p:cNvSpPr txBox="1"/>
          <p:nvPr/>
        </p:nvSpPr>
        <p:spPr>
          <a:xfrm flipH="1">
            <a:off x="8275319" y="6364352"/>
            <a:ext cx="868681" cy="369332"/>
          </a:xfrm>
          <a:prstGeom prst="rect">
            <a:avLst/>
          </a:prstGeom>
          <a:noFill/>
        </p:spPr>
        <p:txBody>
          <a:bodyPr wrap="square" rtlCol="0">
            <a:spAutoFit/>
          </a:bodyPr>
          <a:lstStyle/>
          <a:p>
            <a:r>
              <a:rPr lang="en-US" dirty="0"/>
              <a:t>46</a:t>
            </a:r>
            <a:endParaRPr lang="en-ZA" dirty="0"/>
          </a:p>
        </p:txBody>
      </p:sp>
    </p:spTree>
    <p:extLst>
      <p:ext uri="{BB962C8B-B14F-4D97-AF65-F5344CB8AC3E}">
        <p14:creationId xmlns:p14="http://schemas.microsoft.com/office/powerpoint/2010/main" val="13651905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819174084"/>
              </p:ext>
            </p:extLst>
          </p:nvPr>
        </p:nvGraphicFramePr>
        <p:xfrm>
          <a:off x="1000898" y="1569311"/>
          <a:ext cx="7927443" cy="4680253"/>
        </p:xfrm>
        <a:graphic>
          <a:graphicData uri="http://schemas.openxmlformats.org/drawingml/2006/table">
            <a:tbl>
              <a:tblPr firstRow="1" bandRow="1">
                <a:tableStyleId>{5940675A-B579-460E-94D1-54222C63F5DA}</a:tableStyleId>
              </a:tblPr>
              <a:tblGrid>
                <a:gridCol w="384632">
                  <a:extLst>
                    <a:ext uri="{9D8B030D-6E8A-4147-A177-3AD203B41FA5}">
                      <a16:colId xmlns:a16="http://schemas.microsoft.com/office/drawing/2014/main" val="20000"/>
                    </a:ext>
                  </a:extLst>
                </a:gridCol>
                <a:gridCol w="2268151">
                  <a:extLst>
                    <a:ext uri="{9D8B030D-6E8A-4147-A177-3AD203B41FA5}">
                      <a16:colId xmlns:a16="http://schemas.microsoft.com/office/drawing/2014/main" val="20001"/>
                    </a:ext>
                  </a:extLst>
                </a:gridCol>
                <a:gridCol w="2301707">
                  <a:extLst>
                    <a:ext uri="{9D8B030D-6E8A-4147-A177-3AD203B41FA5}">
                      <a16:colId xmlns:a16="http://schemas.microsoft.com/office/drawing/2014/main" val="20002"/>
                    </a:ext>
                  </a:extLst>
                </a:gridCol>
                <a:gridCol w="2132370">
                  <a:extLst>
                    <a:ext uri="{9D8B030D-6E8A-4147-A177-3AD203B41FA5}">
                      <a16:colId xmlns:a16="http://schemas.microsoft.com/office/drawing/2014/main" val="20003"/>
                    </a:ext>
                  </a:extLst>
                </a:gridCol>
                <a:gridCol w="840583">
                  <a:extLst>
                    <a:ext uri="{9D8B030D-6E8A-4147-A177-3AD203B41FA5}">
                      <a16:colId xmlns:a16="http://schemas.microsoft.com/office/drawing/2014/main" val="20004"/>
                    </a:ext>
                  </a:extLst>
                </a:gridCol>
              </a:tblGrid>
              <a:tr h="786114">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389413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44.</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INFORMATION TECHNOLOGY GOVERNANCE:-Inadequate number of IT staff members- Finding</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As previously reported, through the comparison of the IT structure to the organisational strategy, relating to the IT goals and objectives that there are not enough IT personnel to support the business in reaching the goals and objectives. There were three (3) IT personnel supporting 300 staff within the entity.</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Based on the approved structure 6 positions; i.e. 4 desktop technicians, 1 business analyst and 1 assistant director remained vacant.</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There are delays from the entity's side in advertising the vacant positions, as there was a moratorium on the department in appointing staff members</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The Enty will fill the vacant posts.</a:t>
                      </a:r>
                    </a:p>
                  </a:txBody>
                  <a:tcPr marL="2681" marR="2681" marT="0" marB="0">
                    <a:noFill/>
                  </a:tcPr>
                </a:tc>
                <a:tc>
                  <a:txBody>
                    <a:bodyPr/>
                    <a:lstStyle/>
                    <a:p>
                      <a:pPr marL="0" algn="l" defTabSz="685800" rtl="0" eaLnBrk="1" latinLnBrk="0" hangingPunct="1">
                        <a:lnSpc>
                          <a:spcPct val="107000"/>
                        </a:lnSpc>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The Entity has appointed an IT Technician and interviewing for business analyst.</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30/0122022</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bl>
          </a:graphicData>
        </a:graphic>
      </p:graphicFrame>
      <p:sp>
        <p:nvSpPr>
          <p:cNvPr id="3" name="TextBox 2">
            <a:extLst>
              <a:ext uri="{FF2B5EF4-FFF2-40B4-BE49-F238E27FC236}">
                <a16:creationId xmlns:a16="http://schemas.microsoft.com/office/drawing/2014/main" id="{C46948E1-A00E-6F1B-AD4D-DBC0AF3D1FAB}"/>
              </a:ext>
            </a:extLst>
          </p:cNvPr>
          <p:cNvSpPr txBox="1"/>
          <p:nvPr/>
        </p:nvSpPr>
        <p:spPr>
          <a:xfrm flipH="1">
            <a:off x="8275319" y="6364352"/>
            <a:ext cx="868681" cy="369332"/>
          </a:xfrm>
          <a:prstGeom prst="rect">
            <a:avLst/>
          </a:prstGeom>
          <a:noFill/>
        </p:spPr>
        <p:txBody>
          <a:bodyPr wrap="square" rtlCol="0">
            <a:spAutoFit/>
          </a:bodyPr>
          <a:lstStyle/>
          <a:p>
            <a:r>
              <a:rPr lang="en-US" dirty="0"/>
              <a:t>47</a:t>
            </a:r>
            <a:endParaRPr lang="en-ZA" dirty="0"/>
          </a:p>
        </p:txBody>
      </p:sp>
    </p:spTree>
    <p:extLst>
      <p:ext uri="{BB962C8B-B14F-4D97-AF65-F5344CB8AC3E}">
        <p14:creationId xmlns:p14="http://schemas.microsoft.com/office/powerpoint/2010/main" val="20760711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3726427224"/>
              </p:ext>
            </p:extLst>
          </p:nvPr>
        </p:nvGraphicFramePr>
        <p:xfrm>
          <a:off x="1000897" y="1569311"/>
          <a:ext cx="7953321" cy="4547568"/>
        </p:xfrm>
        <a:graphic>
          <a:graphicData uri="http://schemas.openxmlformats.org/drawingml/2006/table">
            <a:tbl>
              <a:tblPr firstRow="1" bandRow="1">
                <a:tableStyleId>{5940675A-B579-460E-94D1-54222C63F5DA}</a:tableStyleId>
              </a:tblPr>
              <a:tblGrid>
                <a:gridCol w="385887">
                  <a:extLst>
                    <a:ext uri="{9D8B030D-6E8A-4147-A177-3AD203B41FA5}">
                      <a16:colId xmlns:a16="http://schemas.microsoft.com/office/drawing/2014/main" val="20000"/>
                    </a:ext>
                  </a:extLst>
                </a:gridCol>
                <a:gridCol w="2275555">
                  <a:extLst>
                    <a:ext uri="{9D8B030D-6E8A-4147-A177-3AD203B41FA5}">
                      <a16:colId xmlns:a16="http://schemas.microsoft.com/office/drawing/2014/main" val="20001"/>
                    </a:ext>
                  </a:extLst>
                </a:gridCol>
                <a:gridCol w="2309221">
                  <a:extLst>
                    <a:ext uri="{9D8B030D-6E8A-4147-A177-3AD203B41FA5}">
                      <a16:colId xmlns:a16="http://schemas.microsoft.com/office/drawing/2014/main" val="20002"/>
                    </a:ext>
                  </a:extLst>
                </a:gridCol>
                <a:gridCol w="2139331">
                  <a:extLst>
                    <a:ext uri="{9D8B030D-6E8A-4147-A177-3AD203B41FA5}">
                      <a16:colId xmlns:a16="http://schemas.microsoft.com/office/drawing/2014/main" val="20003"/>
                    </a:ext>
                  </a:extLst>
                </a:gridCol>
                <a:gridCol w="843327">
                  <a:extLst>
                    <a:ext uri="{9D8B030D-6E8A-4147-A177-3AD203B41FA5}">
                      <a16:colId xmlns:a16="http://schemas.microsoft.com/office/drawing/2014/main" val="20004"/>
                    </a:ext>
                  </a:extLst>
                </a:gridCol>
              </a:tblGrid>
              <a:tr h="501029">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4046539">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45.</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SECURITY MANAGEMENT:-There is no security incident management process in place- During the review of the incident management process at the entity level, it was noted that the eGovernment manages the incidents around cyber security (firewall, networks).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However, it was noted that the entity does not have a process defined guiding staff on how to report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security related incidents and how these incidents will be escalated to e-Government. Furthermore, it was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established that the security awareness training provided to staff did not cover the process of reporting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security incidents.</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the department in appointing staff members</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Finding was resolved</a:t>
                      </a: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rgbClr val="92D050"/>
                          </a:solidFill>
                          <a:effectLst/>
                          <a:latin typeface="Arial" panose="020B0604020202020204" pitchFamily="34" charset="0"/>
                          <a:ea typeface="+mn-ea"/>
                          <a:cs typeface="Times New Roman" panose="02020603050405020304" pitchFamily="18" charset="0"/>
                        </a:rPr>
                        <a:t>Resolved</a:t>
                      </a:r>
                      <a:endParaRPr lang="en-ZA" sz="1000" kern="1200" dirty="0">
                        <a:solidFill>
                          <a:srgbClr val="92D050"/>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2D3E734D-C3F5-C749-3500-3D77B6307CA7}"/>
              </a:ext>
            </a:extLst>
          </p:cNvPr>
          <p:cNvSpPr txBox="1"/>
          <p:nvPr/>
        </p:nvSpPr>
        <p:spPr>
          <a:xfrm flipH="1">
            <a:off x="8275319" y="6364352"/>
            <a:ext cx="868681" cy="369332"/>
          </a:xfrm>
          <a:prstGeom prst="rect">
            <a:avLst/>
          </a:prstGeom>
          <a:noFill/>
        </p:spPr>
        <p:txBody>
          <a:bodyPr wrap="square" rtlCol="0">
            <a:spAutoFit/>
          </a:bodyPr>
          <a:lstStyle/>
          <a:p>
            <a:r>
              <a:rPr lang="en-US" dirty="0"/>
              <a:t>48</a:t>
            </a:r>
            <a:endParaRPr lang="en-ZA" dirty="0"/>
          </a:p>
        </p:txBody>
      </p:sp>
    </p:spTree>
    <p:extLst>
      <p:ext uri="{BB962C8B-B14F-4D97-AF65-F5344CB8AC3E}">
        <p14:creationId xmlns:p14="http://schemas.microsoft.com/office/powerpoint/2010/main" val="1290547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1A56-36D6-4709-B78C-F11A59D11810}"/>
              </a:ext>
            </a:extLst>
          </p:cNvPr>
          <p:cNvSpPr>
            <a:spLocks noGrp="1"/>
          </p:cNvSpPr>
          <p:nvPr>
            <p:ph type="title"/>
          </p:nvPr>
        </p:nvSpPr>
        <p:spPr/>
        <p:txBody>
          <a:bodyPr/>
          <a:lstStyle/>
          <a:p>
            <a:pPr algn="ctr"/>
            <a:r>
              <a:rPr lang="en-ZA" dirty="0"/>
              <a:t>STATUS IMPLEMENTATION OF AUDIT IMPROVEMENT PLAN</a:t>
            </a:r>
          </a:p>
        </p:txBody>
      </p:sp>
      <p:graphicFrame>
        <p:nvGraphicFramePr>
          <p:cNvPr id="5" name="Content Placeholder 3">
            <a:extLst>
              <a:ext uri="{FF2B5EF4-FFF2-40B4-BE49-F238E27FC236}">
                <a16:creationId xmlns:a16="http://schemas.microsoft.com/office/drawing/2014/main" id="{6B49CF30-4962-473C-BF9B-C644970B135E}"/>
              </a:ext>
            </a:extLst>
          </p:cNvPr>
          <p:cNvGraphicFramePr>
            <a:graphicFrameLocks/>
          </p:cNvGraphicFramePr>
          <p:nvPr>
            <p:extLst>
              <p:ext uri="{D42A27DB-BD31-4B8C-83A1-F6EECF244321}">
                <p14:modId xmlns:p14="http://schemas.microsoft.com/office/powerpoint/2010/main" val="2088152370"/>
              </p:ext>
            </p:extLst>
          </p:nvPr>
        </p:nvGraphicFramePr>
        <p:xfrm>
          <a:off x="146649" y="1431986"/>
          <a:ext cx="8842077" cy="4563372"/>
        </p:xfrm>
        <a:graphic>
          <a:graphicData uri="http://schemas.openxmlformats.org/drawingml/2006/table">
            <a:tbl>
              <a:tblPr firstRow="1" bandRow="1">
                <a:tableStyleId>{5940675A-B579-460E-94D1-54222C63F5DA}</a:tableStyleId>
              </a:tblPr>
              <a:tblGrid>
                <a:gridCol w="429009">
                  <a:extLst>
                    <a:ext uri="{9D8B030D-6E8A-4147-A177-3AD203B41FA5}">
                      <a16:colId xmlns:a16="http://schemas.microsoft.com/office/drawing/2014/main" val="20000"/>
                    </a:ext>
                  </a:extLst>
                </a:gridCol>
                <a:gridCol w="2849029">
                  <a:extLst>
                    <a:ext uri="{9D8B030D-6E8A-4147-A177-3AD203B41FA5}">
                      <a16:colId xmlns:a16="http://schemas.microsoft.com/office/drawing/2014/main" val="20001"/>
                    </a:ext>
                  </a:extLst>
                </a:gridCol>
                <a:gridCol w="3001992">
                  <a:extLst>
                    <a:ext uri="{9D8B030D-6E8A-4147-A177-3AD203B41FA5}">
                      <a16:colId xmlns:a16="http://schemas.microsoft.com/office/drawing/2014/main" val="20002"/>
                    </a:ext>
                  </a:extLst>
                </a:gridCol>
                <a:gridCol w="1624481">
                  <a:extLst>
                    <a:ext uri="{9D8B030D-6E8A-4147-A177-3AD203B41FA5}">
                      <a16:colId xmlns:a16="http://schemas.microsoft.com/office/drawing/2014/main" val="20003"/>
                    </a:ext>
                  </a:extLst>
                </a:gridCol>
                <a:gridCol w="937566">
                  <a:extLst>
                    <a:ext uri="{9D8B030D-6E8A-4147-A177-3AD203B41FA5}">
                      <a16:colId xmlns:a16="http://schemas.microsoft.com/office/drawing/2014/main" val="20004"/>
                    </a:ext>
                  </a:extLst>
                </a:gridCol>
              </a:tblGrid>
              <a:tr h="776376">
                <a:tc>
                  <a:txBody>
                    <a:bodyPr/>
                    <a:lstStyle/>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1" i="0" u="none" strike="noStrike" kern="1200" cap="none" spc="0" normalizeH="0" baseline="0" noProof="0" dirty="0">
                          <a:ln>
                            <a:noFill/>
                          </a:ln>
                          <a:solidFill>
                            <a:prstClr val="black"/>
                          </a:solidFill>
                          <a:effectLst/>
                          <a:uLnTx/>
                          <a:uFillTx/>
                          <a:latin typeface="+mn-lt"/>
                          <a:ea typeface="+mn-ea"/>
                          <a:cs typeface="+mn-cs"/>
                        </a:rPr>
                        <a:t>ACTUAL FINDING</a:t>
                      </a:r>
                    </a:p>
                    <a:p>
                      <a:pPr marL="0" algn="ctr" defTabSz="457200" rtl="0" eaLnBrk="1" latinLnBrk="0" hangingPunct="1"/>
                      <a:endParaRPr lang="en-ZA" sz="1000" b="1" kern="1200" dirty="0">
                        <a:solidFill>
                          <a:schemeClr val="tx1"/>
                        </a:solidFill>
                        <a:latin typeface="+mn-lt"/>
                        <a:ea typeface="+mn-ea"/>
                        <a:cs typeface="+mn-cs"/>
                      </a:endParaRP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MANAGEMENT ACTION PLAN</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PROGRESS TO DATE</a:t>
                      </a:r>
                    </a:p>
                  </a:txBody>
                  <a:tcPr marL="28932" marR="28932" marT="19289" marB="19289">
                    <a:solidFill>
                      <a:srgbClr val="969696"/>
                    </a:solidFill>
                  </a:tcPr>
                </a:tc>
                <a:tc>
                  <a:txBody>
                    <a:bodyPr/>
                    <a:lstStyle/>
                    <a:p>
                      <a:pPr marL="0" algn="ctr" defTabSz="457200" rtl="0" eaLnBrk="1" latinLnBrk="0" hangingPunct="1"/>
                      <a:r>
                        <a:rPr lang="en-ZA" sz="1000" b="1" kern="1200" dirty="0">
                          <a:solidFill>
                            <a:schemeClr val="tx1"/>
                          </a:solidFill>
                          <a:latin typeface="+mn-lt"/>
                          <a:ea typeface="+mn-ea"/>
                          <a:cs typeface="+mn-cs"/>
                        </a:rPr>
                        <a:t>DUE DATE</a:t>
                      </a:r>
                    </a:p>
                  </a:txBody>
                  <a:tcPr marL="28932" marR="28932" marT="19289" marB="19289">
                    <a:solidFill>
                      <a:srgbClr val="969696"/>
                    </a:solidFill>
                  </a:tcPr>
                </a:tc>
                <a:extLst>
                  <a:ext uri="{0D108BD9-81ED-4DB2-BD59-A6C34878D82A}">
                    <a16:rowId xmlns:a16="http://schemas.microsoft.com/office/drawing/2014/main" val="10000"/>
                  </a:ext>
                </a:extLst>
              </a:tr>
              <a:tr h="1984076">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46.</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USER ACCESS MANAGEMENT:-Inadequate administrator reviews on FIS- During the review, we established that administrator activity reviews on the FIS application there were not performed during the year. </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Inadequate or inappropriate tasks could remain undetected resulting in unauthorised transactions and changes being processed on the FIS application impacting the accuracy of the information that could lead to incorrect reporting of revenue for the entity.</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Management will review  access right  to ensure segregation to duties</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The Entity is currently reviewing the user access to ensure segregation. </a:t>
                      </a:r>
                      <a:endParaRPr lang="en-ZA" sz="1000" kern="1200" dirty="0">
                        <a:solidFill>
                          <a:schemeClr val="tx1"/>
                        </a:solidFill>
                        <a:effectLst/>
                        <a:latin typeface="+mn-lt"/>
                        <a:ea typeface="Calibri" panose="020F0502020204030204" pitchFamily="34" charset="0"/>
                        <a:cs typeface="Times New Roman" panose="02020603050405020304" pitchFamily="18" charset="0"/>
                      </a:endParaRPr>
                    </a:p>
                  </a:txBody>
                  <a:tcPr marL="38576" marR="38576" marT="0" marB="0">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31/03/2023</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ZA" sz="1000" kern="1200" baseline="0" dirty="0">
                        <a:solidFill>
                          <a:schemeClr val="tx1"/>
                        </a:solidFill>
                        <a:latin typeface="Arial" pitchFamily="34" charset="0"/>
                        <a:ea typeface="+mn-ea"/>
                        <a:cs typeface="Arial" pitchFamily="34" charset="0"/>
                      </a:endParaRPr>
                    </a:p>
                  </a:txBody>
                  <a:tcPr marL="28932" marR="28932" marT="0" marB="0">
                    <a:noFill/>
                  </a:tcPr>
                </a:tc>
                <a:extLst>
                  <a:ext uri="{0D108BD9-81ED-4DB2-BD59-A6C34878D82A}">
                    <a16:rowId xmlns:a16="http://schemas.microsoft.com/office/drawing/2014/main" val="1129164260"/>
                  </a:ext>
                </a:extLst>
              </a:tr>
              <a:tr h="1797858">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ZA" sz="1000" kern="1200" baseline="0" dirty="0">
                          <a:solidFill>
                            <a:schemeClr val="tx1"/>
                          </a:solidFill>
                          <a:latin typeface="Arial" pitchFamily="34" charset="0"/>
                          <a:ea typeface="+mn-ea"/>
                          <a:cs typeface="Arial" pitchFamily="34" charset="0"/>
                        </a:rPr>
                        <a:t>47</a:t>
                      </a:r>
                    </a:p>
                  </a:txBody>
                  <a:tcPr marL="28932" marR="28932" marT="19289" marB="19289">
                    <a:noFill/>
                  </a:tcPr>
                </a:tc>
                <a:tc>
                  <a:txBody>
                    <a:bodyPr/>
                    <a:lstStyle/>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PROGRAM CHANGE MANAGEMENT:-FIS change logs not configured :- Finding</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As previously reported, the FIS application does not provide logs of the changes that occurred on the application.</a:t>
                      </a:r>
                    </a:p>
                    <a:p>
                      <a:pPr>
                        <a:lnSpc>
                          <a:spcPct val="115000"/>
                        </a:lnSpc>
                        <a:spcBef>
                          <a:spcPts val="300"/>
                        </a:spcBef>
                        <a:spcAft>
                          <a:spcPts val="300"/>
                        </a:spcAft>
                      </a:pPr>
                      <a:r>
                        <a:rPr lang="en-US" sz="1000" dirty="0">
                          <a:effectLst/>
                          <a:latin typeface="Arial" panose="020B0604020202020204" pitchFamily="34" charset="0"/>
                          <a:ea typeface="Calibri" panose="020F0502020204030204" pitchFamily="34" charset="0"/>
                          <a:cs typeface="Arial" panose="020B0604020202020204" pitchFamily="34" charset="0"/>
                        </a:rPr>
                        <a:t>Unauthorised changes may be implemented on the application without formal approval, and these may remain undetected.</a:t>
                      </a:r>
                      <a:endParaRPr lang="en-ZA" sz="1000" dirty="0">
                        <a:effectLst/>
                        <a:latin typeface="Arial" panose="020B0604020202020204" pitchFamily="34" charset="0"/>
                        <a:ea typeface="Calibri" panose="020F0502020204030204" pitchFamily="34" charset="0"/>
                        <a:cs typeface="Arial" panose="020B0604020202020204" pitchFamily="34" charset="0"/>
                      </a:endParaRP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The  entity will ensure that the program change functionality is provided for in the new integrate management system that s being developed by e-Gov</a:t>
                      </a:r>
                    </a:p>
                  </a:txBody>
                  <a:tcPr marL="2681" marR="2681" marT="0" marB="0">
                    <a:noFill/>
                  </a:tcPr>
                </a:tc>
                <a:tc>
                  <a:txBody>
                    <a:bodyPr/>
                    <a:lstStyle/>
                    <a:p>
                      <a:pPr>
                        <a:lnSpc>
                          <a:spcPct val="107000"/>
                        </a:lnSpc>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E- Gov has started with the development process of the new Fleet Information Management system</a:t>
                      </a:r>
                    </a:p>
                    <a:p>
                      <a:pPr marL="0" marR="0" lvl="0" indent="0" algn="l" defTabSz="685800" rtl="0" eaLnBrk="1" fontAlgn="auto" latinLnBrk="0" hangingPunct="1">
                        <a:lnSpc>
                          <a:spcPct val="107000"/>
                        </a:lnSpc>
                        <a:spcBef>
                          <a:spcPts val="0"/>
                        </a:spcBef>
                        <a:spcAft>
                          <a:spcPts val="0"/>
                        </a:spcAft>
                        <a:buClrTx/>
                        <a:buSzTx/>
                        <a:buFontTx/>
                        <a:buNone/>
                        <a:tabLst/>
                        <a:defRPr/>
                      </a:pPr>
                      <a:endParaRPr lang="en-ZA" sz="1000" kern="1200" dirty="0">
                        <a:solidFill>
                          <a:schemeClr val="tx1"/>
                        </a:solidFill>
                        <a:effectLst/>
                        <a:latin typeface="Arial" panose="020B0604020202020204" pitchFamily="34" charset="0"/>
                        <a:ea typeface="+mn-ea"/>
                        <a:cs typeface="Times New Roman" panose="02020603050405020304" pitchFamily="18" charset="0"/>
                      </a:endParaRPr>
                    </a:p>
                  </a:txBody>
                  <a:tcPr marL="38576" marR="38576" marT="0" marB="0">
                    <a:noFill/>
                  </a:tcPr>
                </a:tc>
                <a:tc>
                  <a:txBody>
                    <a:bodyPr/>
                    <a:lstStyle/>
                    <a:p>
                      <a:pPr algn="ctr">
                        <a:lnSpc>
                          <a:spcPct val="107000"/>
                        </a:lnSpc>
                        <a:spcAft>
                          <a:spcPts val="0"/>
                        </a:spcAft>
                      </a:pPr>
                      <a:r>
                        <a:rPr lang="en-ZA" sz="1000" dirty="0">
                          <a:effectLst/>
                          <a:latin typeface="Arial" panose="020B0604020202020204" pitchFamily="34" charset="0"/>
                          <a:ea typeface="Calibri" panose="020F0502020204030204" pitchFamily="34" charset="0"/>
                          <a:cs typeface="Arial" panose="020B0604020202020204" pitchFamily="34" charset="0"/>
                        </a:rPr>
                        <a:t>Continuous until 2025</a:t>
                      </a:r>
                    </a:p>
                  </a:txBody>
                  <a:tcPr marL="2681" marR="2681" marT="0" marB="0">
                    <a:noFill/>
                  </a:tcPr>
                </a:tc>
                <a:extLst>
                  <a:ext uri="{0D108BD9-81ED-4DB2-BD59-A6C34878D82A}">
                    <a16:rowId xmlns:a16="http://schemas.microsoft.com/office/drawing/2014/main" val="330977738"/>
                  </a:ext>
                </a:extLst>
              </a:tr>
            </a:tbl>
          </a:graphicData>
        </a:graphic>
      </p:graphicFrame>
      <p:sp>
        <p:nvSpPr>
          <p:cNvPr id="3" name="TextBox 2">
            <a:extLst>
              <a:ext uri="{FF2B5EF4-FFF2-40B4-BE49-F238E27FC236}">
                <a16:creationId xmlns:a16="http://schemas.microsoft.com/office/drawing/2014/main" id="{7CF1724F-06A9-1B69-A1AE-F450198CB068}"/>
              </a:ext>
            </a:extLst>
          </p:cNvPr>
          <p:cNvSpPr txBox="1"/>
          <p:nvPr/>
        </p:nvSpPr>
        <p:spPr>
          <a:xfrm flipH="1">
            <a:off x="8275319" y="6364352"/>
            <a:ext cx="868681" cy="369332"/>
          </a:xfrm>
          <a:prstGeom prst="rect">
            <a:avLst/>
          </a:prstGeom>
          <a:noFill/>
        </p:spPr>
        <p:txBody>
          <a:bodyPr wrap="square" rtlCol="0">
            <a:spAutoFit/>
          </a:bodyPr>
          <a:lstStyle/>
          <a:p>
            <a:r>
              <a:rPr lang="en-US" dirty="0"/>
              <a:t>49</a:t>
            </a:r>
            <a:endParaRPr lang="en-ZA" dirty="0"/>
          </a:p>
        </p:txBody>
      </p:sp>
    </p:spTree>
    <p:extLst>
      <p:ext uri="{BB962C8B-B14F-4D97-AF65-F5344CB8AC3E}">
        <p14:creationId xmlns:p14="http://schemas.microsoft.com/office/powerpoint/2010/main" val="221807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FB7B-E610-5BD3-9A23-369F121A8113}"/>
              </a:ext>
            </a:extLst>
          </p:cNvPr>
          <p:cNvSpPr>
            <a:spLocks noGrp="1"/>
          </p:cNvSpPr>
          <p:nvPr>
            <p:ph type="title"/>
          </p:nvPr>
        </p:nvSpPr>
        <p:spPr/>
        <p:txBody>
          <a:bodyPr/>
          <a:lstStyle/>
          <a:p>
            <a:pPr algn="ctr"/>
            <a:r>
              <a:rPr lang="en-US" dirty="0"/>
              <a:t>RESPONSE TO QUESTION 2: ICT OUTPUT..CONT</a:t>
            </a:r>
            <a:endParaRPr lang="en-ZA" dirty="0"/>
          </a:p>
        </p:txBody>
      </p:sp>
      <p:sp>
        <p:nvSpPr>
          <p:cNvPr id="3" name="Content Placeholder 2">
            <a:extLst>
              <a:ext uri="{FF2B5EF4-FFF2-40B4-BE49-F238E27FC236}">
                <a16:creationId xmlns:a16="http://schemas.microsoft.com/office/drawing/2014/main" id="{081233BE-5696-ABD9-38BD-FCBF263F77DE}"/>
              </a:ext>
            </a:extLst>
          </p:cNvPr>
          <p:cNvSpPr>
            <a:spLocks noGrp="1"/>
          </p:cNvSpPr>
          <p:nvPr>
            <p:ph idx="1"/>
          </p:nvPr>
        </p:nvSpPr>
        <p:spPr>
          <a:xfrm>
            <a:off x="1000897" y="1639018"/>
            <a:ext cx="7970575" cy="4891177"/>
          </a:xfrm>
        </p:spPr>
        <p:txBody>
          <a:bodyPr>
            <a:normAutofit/>
          </a:body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a:ea typeface="+mn-ea"/>
                <a:cs typeface="+mn-cs"/>
              </a:rPr>
              <a:t>During the audit of predetermined objectives noted the following issues: </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panose="020B0604020202020204"/>
                <a:ea typeface="+mn-ea"/>
                <a:cs typeface="+mn-cs"/>
              </a:rPr>
              <a:t>Issue 1</a:t>
            </a:r>
            <a:r>
              <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rPr>
              <a:t>: Inconsistency with the indicators</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Ø"/>
              <a:tabLst/>
              <a:defRPr/>
            </a:pPr>
            <a:r>
              <a:rPr kumimoji="0" lang="en-ZA" sz="1400" b="0" i="0" u="none" strike="noStrike" kern="1200" cap="none" spc="0" normalizeH="0" baseline="0" noProof="0" dirty="0">
                <a:ln>
                  <a:noFill/>
                </a:ln>
                <a:solidFill>
                  <a:prstClr val="black"/>
                </a:solidFill>
                <a:effectLst/>
                <a:uLnTx/>
                <a:uFillTx/>
                <a:latin typeface="Arial" panose="020B0604020202020204"/>
                <a:ea typeface="+mn-ea"/>
                <a:cs typeface="+mn-cs"/>
              </a:rPr>
              <a:t>The performance indicators and the target have been reviewed in the FY2022-23 APP</a:t>
            </a:r>
            <a:endPar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panose="020B0604020202020204"/>
                <a:ea typeface="+mn-ea"/>
                <a:cs typeface="+mn-cs"/>
              </a:rPr>
              <a:t>Issue 2</a:t>
            </a:r>
            <a:r>
              <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rPr>
              <a:t>: Incomplete Technical indicator description: </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Ø"/>
              <a:tabLst/>
              <a:defRPr/>
            </a:pPr>
            <a:r>
              <a:rPr kumimoji="0" lang="en-ZA" sz="1400" b="0" i="0" u="none" strike="noStrike" kern="1200" cap="none" spc="0" normalizeH="0" baseline="0" noProof="0" dirty="0">
                <a:ln>
                  <a:noFill/>
                </a:ln>
                <a:solidFill>
                  <a:prstClr val="black"/>
                </a:solidFill>
                <a:effectLst/>
                <a:uLnTx/>
                <a:uFillTx/>
                <a:latin typeface="Arial" panose="020B0604020202020204"/>
                <a:ea typeface="+mn-ea"/>
                <a:cs typeface="+mn-cs"/>
              </a:rPr>
              <a:t>Management has ensured that for FY2022-23, the Operational plan, the Annual Performance Plan and Annual report are consistent</a:t>
            </a:r>
            <a:endPar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panose="020B0604020202020204"/>
                <a:ea typeface="+mn-ea"/>
                <a:cs typeface="+mn-cs"/>
              </a:rPr>
              <a:t>Issue 3:</a:t>
            </a:r>
            <a:r>
              <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rPr>
              <a:t> Inadequate reasons for variance for  EDRMS    project </a:t>
            </a:r>
            <a:endParaRPr kumimoji="0" lang="en-ZA" sz="14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rPr>
              <a:t>The reported performance indicators and targets as per the APR submitted for audit have been amended to ensure that they are in line with the planning document. </a:t>
            </a:r>
            <a:endParaRPr lang="en-ZA" dirty="0">
              <a:effectLst/>
              <a:ea typeface="Calibri" panose="020F0502020204030204" pitchFamily="34" charset="0"/>
            </a:endParaRPr>
          </a:p>
          <a:p>
            <a:endParaRPr lang="en-ZA" sz="1600" dirty="0">
              <a:effectLst/>
              <a:ea typeface="Calibri" panose="020F0502020204030204" pitchFamily="34" charset="0"/>
            </a:endParaRPr>
          </a:p>
          <a:p>
            <a:pPr marL="0" indent="0">
              <a:buNone/>
            </a:pPr>
            <a:endParaRPr lang="en-ZA" sz="1600" dirty="0">
              <a:effectLst/>
              <a:ea typeface="Calibri" panose="020F0502020204030204" pitchFamily="34" charset="0"/>
            </a:endParaRPr>
          </a:p>
          <a:p>
            <a:pPr marL="0" indent="0">
              <a:buNone/>
            </a:pPr>
            <a:endParaRPr lang="en-ZA" sz="800" dirty="0"/>
          </a:p>
        </p:txBody>
      </p:sp>
      <p:sp>
        <p:nvSpPr>
          <p:cNvPr id="5" name="TextBox 4">
            <a:extLst>
              <a:ext uri="{FF2B5EF4-FFF2-40B4-BE49-F238E27FC236}">
                <a16:creationId xmlns:a16="http://schemas.microsoft.com/office/drawing/2014/main" id="{5B1932F5-1F58-5971-3F03-561F4223FBF2}"/>
              </a:ext>
            </a:extLst>
          </p:cNvPr>
          <p:cNvSpPr txBox="1"/>
          <p:nvPr/>
        </p:nvSpPr>
        <p:spPr>
          <a:xfrm flipH="1">
            <a:off x="8275319" y="6364352"/>
            <a:ext cx="868681" cy="369332"/>
          </a:xfrm>
          <a:prstGeom prst="rect">
            <a:avLst/>
          </a:prstGeom>
          <a:noFill/>
        </p:spPr>
        <p:txBody>
          <a:bodyPr wrap="square" rtlCol="0">
            <a:spAutoFit/>
          </a:bodyPr>
          <a:lstStyle/>
          <a:p>
            <a:r>
              <a:rPr lang="en-US" dirty="0"/>
              <a:t>05</a:t>
            </a:r>
            <a:endParaRPr lang="en-ZA" dirty="0"/>
          </a:p>
        </p:txBody>
      </p:sp>
    </p:spTree>
    <p:extLst>
      <p:ext uri="{BB962C8B-B14F-4D97-AF65-F5344CB8AC3E}">
        <p14:creationId xmlns:p14="http://schemas.microsoft.com/office/powerpoint/2010/main" val="320108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sz="1200" dirty="0"/>
              <a:t>CLEAN AUDIT STRAGETY- LONG TERM STRATEGY </a:t>
            </a:r>
            <a:endParaRPr lang="en-US" dirty="0"/>
          </a:p>
        </p:txBody>
      </p:sp>
      <p:graphicFrame>
        <p:nvGraphicFramePr>
          <p:cNvPr id="8" name="Table 7">
            <a:extLst>
              <a:ext uri="{FF2B5EF4-FFF2-40B4-BE49-F238E27FC236}">
                <a16:creationId xmlns:a16="http://schemas.microsoft.com/office/drawing/2014/main" id="{F0E384CA-DC7F-4996-64E3-2D3CBBFD779B}"/>
              </a:ext>
            </a:extLst>
          </p:cNvPr>
          <p:cNvGraphicFramePr>
            <a:graphicFrameLocks noGrp="1"/>
          </p:cNvGraphicFramePr>
          <p:nvPr>
            <p:extLst>
              <p:ext uri="{D42A27DB-BD31-4B8C-83A1-F6EECF244321}">
                <p14:modId xmlns:p14="http://schemas.microsoft.com/office/powerpoint/2010/main" val="2935665411"/>
              </p:ext>
            </p:extLst>
          </p:nvPr>
        </p:nvGraphicFramePr>
        <p:xfrm>
          <a:off x="1000898" y="1569309"/>
          <a:ext cx="7798047" cy="4968093"/>
        </p:xfrm>
        <a:graphic>
          <a:graphicData uri="http://schemas.openxmlformats.org/drawingml/2006/table">
            <a:tbl>
              <a:tblPr firstRow="1" firstCol="1" bandRow="1"/>
              <a:tblGrid>
                <a:gridCol w="994255">
                  <a:extLst>
                    <a:ext uri="{9D8B030D-6E8A-4147-A177-3AD203B41FA5}">
                      <a16:colId xmlns:a16="http://schemas.microsoft.com/office/drawing/2014/main" val="4002955566"/>
                    </a:ext>
                  </a:extLst>
                </a:gridCol>
                <a:gridCol w="1990421">
                  <a:extLst>
                    <a:ext uri="{9D8B030D-6E8A-4147-A177-3AD203B41FA5}">
                      <a16:colId xmlns:a16="http://schemas.microsoft.com/office/drawing/2014/main" val="3433580545"/>
                    </a:ext>
                  </a:extLst>
                </a:gridCol>
                <a:gridCol w="1492338">
                  <a:extLst>
                    <a:ext uri="{9D8B030D-6E8A-4147-A177-3AD203B41FA5}">
                      <a16:colId xmlns:a16="http://schemas.microsoft.com/office/drawing/2014/main" val="1284027364"/>
                    </a:ext>
                  </a:extLst>
                </a:gridCol>
                <a:gridCol w="934603">
                  <a:extLst>
                    <a:ext uri="{9D8B030D-6E8A-4147-A177-3AD203B41FA5}">
                      <a16:colId xmlns:a16="http://schemas.microsoft.com/office/drawing/2014/main" val="2952987325"/>
                    </a:ext>
                  </a:extLst>
                </a:gridCol>
                <a:gridCol w="1193215">
                  <a:extLst>
                    <a:ext uri="{9D8B030D-6E8A-4147-A177-3AD203B41FA5}">
                      <a16:colId xmlns:a16="http://schemas.microsoft.com/office/drawing/2014/main" val="1388482333"/>
                    </a:ext>
                  </a:extLst>
                </a:gridCol>
                <a:gridCol w="1193215">
                  <a:extLst>
                    <a:ext uri="{9D8B030D-6E8A-4147-A177-3AD203B41FA5}">
                      <a16:colId xmlns:a16="http://schemas.microsoft.com/office/drawing/2014/main" val="441312864"/>
                    </a:ext>
                  </a:extLst>
                </a:gridCol>
              </a:tblGrid>
              <a:tr h="450590">
                <a:tc>
                  <a:txBody>
                    <a:bodyPr/>
                    <a:lstStyle/>
                    <a:p>
                      <a:pPr>
                        <a:lnSpc>
                          <a:spcPct val="107000"/>
                        </a:lnSpc>
                        <a:spcAft>
                          <a:spcPts val="800"/>
                        </a:spcAft>
                      </a:pPr>
                      <a:r>
                        <a:rPr lang="en-ZA"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OBJECTIVE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DESCRIPTION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PERFORMANCE INDICATOR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RESPONSIBILITY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TARGET DATE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Portfolio of evidence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3672317935"/>
                  </a:ext>
                </a:extLst>
              </a:tr>
              <a:tr h="1085435">
                <a:tc rowSpan="6">
                  <a:txBody>
                    <a:bodyPr/>
                    <a:lstStyle/>
                    <a:p>
                      <a:pPr>
                        <a:lnSpc>
                          <a:spcPct val="107000"/>
                        </a:lnSpc>
                        <a:spcAft>
                          <a:spcPts val="800"/>
                        </a:spcAft>
                      </a:pPr>
                      <a:r>
                        <a:rPr lang="en-ZA" sz="1400" dirty="0">
                          <a:effectLst/>
                          <a:latin typeface="Calibri" panose="020F0502020204030204" pitchFamily="34" charset="0"/>
                          <a:ea typeface="Calibri" panose="020F0502020204030204" pitchFamily="34" charset="0"/>
                          <a:cs typeface="Calibri" panose="020F0502020204030204" pitchFamily="34" charset="0"/>
                        </a:rPr>
                        <a:t>Leadership</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Establish a culture of honesty, ethical business practices and good governance</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ZA" sz="1400" baseline="0" dirty="0">
                          <a:effectLst/>
                          <a:latin typeface="Calibri" panose="020F0502020204030204" pitchFamily="34" charset="0"/>
                          <a:cs typeface="Calibri" panose="020F0502020204030204" pitchFamily="34" charset="0"/>
                        </a:rPr>
                        <a:t> </a:t>
                      </a:r>
                    </a:p>
                    <a:p>
                      <a:pPr>
                        <a:lnSpc>
                          <a:spcPct val="107000"/>
                        </a:lnSpc>
                        <a:spcAft>
                          <a:spcPts val="800"/>
                        </a:spcAft>
                      </a:pPr>
                      <a:r>
                        <a:rPr lang="en-ZA" sz="1400" baseline="0" dirty="0">
                          <a:effectLst/>
                          <a:latin typeface="Calibri" panose="020F0502020204030204" pitchFamily="34" charset="0"/>
                          <a:cs typeface="Calibri" panose="020F0502020204030204" pitchFamily="34" charset="0"/>
                        </a:rPr>
                        <a:t> </a:t>
                      </a:r>
                    </a:p>
                    <a:p>
                      <a:pPr>
                        <a:lnSpc>
                          <a:spcPct val="107000"/>
                        </a:lnSpc>
                        <a:spcAft>
                          <a:spcPts val="800"/>
                        </a:spcAft>
                      </a:pPr>
                      <a:r>
                        <a:rPr lang="en-ZA" sz="1400" baseline="0" dirty="0">
                          <a:effectLst/>
                          <a:latin typeface="Calibri" panose="020F0502020204030204" pitchFamily="34" charset="0"/>
                          <a:cs typeface="Calibri" panose="020F0502020204030204" pitchFamily="34" charset="0"/>
                        </a:rPr>
                        <a:t> </a:t>
                      </a:r>
                    </a:p>
                    <a:p>
                      <a:pPr>
                        <a:lnSpc>
                          <a:spcPct val="107000"/>
                        </a:lnSpc>
                        <a:spcAft>
                          <a:spcPts val="800"/>
                        </a:spcAft>
                      </a:pPr>
                      <a:r>
                        <a:rPr lang="en-ZA" sz="1400" baseline="0" dirty="0">
                          <a:effectLst/>
                          <a:latin typeface="Calibri" panose="020F0502020204030204" pitchFamily="34" charset="0"/>
                          <a:cs typeface="Calibri" panose="020F0502020204030204" pitchFamily="34" charset="0"/>
                        </a:rPr>
                        <a:t> </a:t>
                      </a:r>
                      <a:endParaRPr lang="en-ZA" sz="1400" baseline="0" dirty="0">
                        <a:effectLst/>
                        <a:latin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dirty="0">
                          <a:effectLst/>
                          <a:latin typeface="Calibri" panose="020F0502020204030204" pitchFamily="34" charset="0"/>
                          <a:ea typeface="Calibri" panose="020F0502020204030204" pitchFamily="34" charset="0"/>
                          <a:cs typeface="Calibri" panose="020F0502020204030204" pitchFamily="34" charset="0"/>
                        </a:rPr>
                        <a:t>Adopting of public servant code of conduct and sign off be each employee </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dirty="0">
                          <a:effectLst/>
                          <a:latin typeface="Calibri" panose="020F0502020204030204" pitchFamily="34" charset="0"/>
                          <a:ea typeface="Calibri" panose="020F0502020204030204" pitchFamily="34" charset="0"/>
                          <a:cs typeface="Calibri" panose="020F0502020204030204" pitchFamily="34" charset="0"/>
                        </a:rPr>
                        <a:t>CRO</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400" dirty="0">
                          <a:effectLst/>
                          <a:latin typeface="Calibri" panose="020F0502020204030204" pitchFamily="34" charset="0"/>
                          <a:ea typeface="Calibri" panose="020F0502020204030204" pitchFamily="34" charset="0"/>
                          <a:cs typeface="Calibri" panose="020F0502020204030204" pitchFamily="34" charset="0"/>
                        </a:rPr>
                        <a:t> </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dirty="0">
                          <a:effectLst/>
                          <a:latin typeface="Calibri" panose="020F0502020204030204" pitchFamily="34" charset="0"/>
                          <a:ea typeface="Calibri" panose="020F0502020204030204" pitchFamily="34" charset="0"/>
                          <a:cs typeface="Calibri" panose="020F0502020204030204" pitchFamily="34" charset="0"/>
                        </a:rPr>
                        <a:t>Once off</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dirty="0">
                          <a:effectLst/>
                          <a:latin typeface="Calibri" panose="020F0502020204030204" pitchFamily="34" charset="0"/>
                          <a:ea typeface="Calibri" panose="020F0502020204030204" pitchFamily="34" charset="0"/>
                          <a:cs typeface="Calibri" panose="020F0502020204030204" pitchFamily="34" charset="0"/>
                        </a:rPr>
                        <a:t>Signed public servant code of conduct by all officials</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660052"/>
                  </a:ext>
                </a:extLst>
              </a:tr>
              <a:tr h="647386">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Perform training on the code of conduct</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CRO </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On-going</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Register of attendance</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396010"/>
                  </a:ext>
                </a:extLst>
              </a:tr>
              <a:tr h="680967">
                <a:tc vMerge="1">
                  <a:txBody>
                    <a:bodyPr/>
                    <a:lstStyle/>
                    <a:p>
                      <a:endParaRPr lang="en-ZA"/>
                    </a:p>
                  </a:txBody>
                  <a:tcPr/>
                </a:tc>
                <a:tc vMerge="1">
                  <a:txBody>
                    <a:bodyPr/>
                    <a:lstStyle/>
                    <a:p>
                      <a:pPr>
                        <a:lnSpc>
                          <a:spcPct val="107000"/>
                        </a:lnSpc>
                        <a:spcAft>
                          <a:spcPts val="800"/>
                        </a:spcAft>
                      </a:pPr>
                      <a:r>
                        <a:rPr lang="en-ZA" sz="600" dirty="0">
                          <a:effectLst/>
                          <a:latin typeface="Calibri" panose="020F0502020204030204" pitchFamily="34" charset="0"/>
                          <a:ea typeface="Calibri" panose="020F0502020204030204" pitchFamily="34" charset="0"/>
                          <a:cs typeface="Calibri" panose="020F0502020204030204" pitchFamily="34" charset="0"/>
                        </a:rPr>
                        <a:t> </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Entities organisational strategy </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CEO</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Annually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Approved organisational Strategy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1390670"/>
                  </a:ext>
                </a:extLst>
              </a:tr>
              <a:tr h="647386">
                <a:tc vMerge="1">
                  <a:txBody>
                    <a:bodyPr/>
                    <a:lstStyle/>
                    <a:p>
                      <a:endParaRPr lang="en-ZA"/>
                    </a:p>
                  </a:txBody>
                  <a:tcPr/>
                </a:tc>
                <a:tc vMerge="1">
                  <a:txBody>
                    <a:bodyPr/>
                    <a:lstStyle/>
                    <a:p>
                      <a:pPr>
                        <a:lnSpc>
                          <a:spcPct val="107000"/>
                        </a:lnSpc>
                        <a:spcAft>
                          <a:spcPts val="800"/>
                        </a:spcAft>
                      </a:pPr>
                      <a:r>
                        <a:rPr lang="en-ZA" sz="600" dirty="0">
                          <a:effectLst/>
                          <a:latin typeface="Calibri" panose="020F0502020204030204" pitchFamily="34" charset="0"/>
                          <a:ea typeface="Calibri" panose="020F0502020204030204" pitchFamily="34" charset="0"/>
                          <a:cs typeface="Calibri" panose="020F0502020204030204" pitchFamily="34" charset="0"/>
                        </a:rPr>
                        <a:t> </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Financial strategy </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CFO</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Annually </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Approved Financial Strategy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814922"/>
                  </a:ext>
                </a:extLst>
              </a:tr>
              <a:tr h="680967">
                <a:tc vMerge="1">
                  <a:txBody>
                    <a:bodyPr/>
                    <a:lstStyle/>
                    <a:p>
                      <a:endParaRPr lang="en-ZA"/>
                    </a:p>
                  </a:txBody>
                  <a:tcPr/>
                </a:tc>
                <a:tc vMerge="1">
                  <a:txBody>
                    <a:bodyPr/>
                    <a:lstStyle/>
                    <a:p>
                      <a:pPr>
                        <a:lnSpc>
                          <a:spcPct val="107000"/>
                        </a:lnSpc>
                        <a:spcAft>
                          <a:spcPts val="800"/>
                        </a:spcAft>
                      </a:pPr>
                      <a:r>
                        <a:rPr lang="en-ZA" sz="600" dirty="0">
                          <a:effectLst/>
                          <a:latin typeface="Calibri" panose="020F0502020204030204" pitchFamily="34" charset="0"/>
                          <a:ea typeface="Calibri" panose="020F0502020204030204" pitchFamily="34" charset="0"/>
                          <a:cs typeface="Calibri" panose="020F0502020204030204" pitchFamily="34" charset="0"/>
                        </a:rPr>
                        <a:t> </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Performance Strategy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COO</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Annually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Approved performance Strategy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390403"/>
                  </a:ext>
                </a:extLst>
              </a:tr>
              <a:tr h="647386">
                <a:tc vMerge="1">
                  <a:txBody>
                    <a:bodyPr/>
                    <a:lstStyle/>
                    <a:p>
                      <a:endParaRPr lang="en-ZA"/>
                    </a:p>
                  </a:txBody>
                  <a:tcPr/>
                </a:tc>
                <a:tc vMerge="1">
                  <a:txBody>
                    <a:bodyPr/>
                    <a:lstStyle/>
                    <a:p>
                      <a:pPr>
                        <a:lnSpc>
                          <a:spcPct val="107000"/>
                        </a:lnSpc>
                        <a:spcAft>
                          <a:spcPts val="800"/>
                        </a:spcAft>
                      </a:pPr>
                      <a:r>
                        <a:rPr lang="en-ZA" sz="600" dirty="0">
                          <a:effectLst/>
                          <a:latin typeface="Calibri" panose="020F0502020204030204" pitchFamily="34" charset="0"/>
                          <a:ea typeface="Calibri" panose="020F0502020204030204" pitchFamily="34" charset="0"/>
                          <a:cs typeface="Calibri" panose="020F0502020204030204" pitchFamily="34" charset="0"/>
                        </a:rPr>
                        <a:t> </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Operational strategy/plan</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Director/Deputy Directors</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Annually</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400" baseline="0" dirty="0">
                          <a:effectLst/>
                          <a:latin typeface="Calibri" panose="020F0502020204030204" pitchFamily="34" charset="0"/>
                          <a:ea typeface="Calibri" panose="020F0502020204030204" pitchFamily="34" charset="0"/>
                          <a:cs typeface="Calibri" panose="020F0502020204030204" pitchFamily="34" charset="0"/>
                        </a:rPr>
                        <a:t>Approved strategy/plan</a:t>
                      </a:r>
                      <a:endParaRPr lang="en-ZA"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2012549"/>
                  </a:ext>
                </a:extLst>
              </a:tr>
            </a:tbl>
          </a:graphicData>
        </a:graphic>
      </p:graphicFrame>
      <p:sp>
        <p:nvSpPr>
          <p:cNvPr id="3" name="TextBox 2">
            <a:extLst>
              <a:ext uri="{FF2B5EF4-FFF2-40B4-BE49-F238E27FC236}">
                <a16:creationId xmlns:a16="http://schemas.microsoft.com/office/drawing/2014/main" id="{D1A9A3A3-8E33-FC25-9472-373074D806E2}"/>
              </a:ext>
            </a:extLst>
          </p:cNvPr>
          <p:cNvSpPr txBox="1"/>
          <p:nvPr/>
        </p:nvSpPr>
        <p:spPr>
          <a:xfrm flipH="1">
            <a:off x="8275319" y="6488668"/>
            <a:ext cx="868681" cy="369332"/>
          </a:xfrm>
          <a:prstGeom prst="rect">
            <a:avLst/>
          </a:prstGeom>
          <a:noFill/>
        </p:spPr>
        <p:txBody>
          <a:bodyPr wrap="square" rtlCol="0">
            <a:spAutoFit/>
          </a:bodyPr>
          <a:lstStyle/>
          <a:p>
            <a:r>
              <a:rPr lang="en-US" dirty="0"/>
              <a:t>50</a:t>
            </a:r>
            <a:endParaRPr lang="en-ZA" dirty="0"/>
          </a:p>
        </p:txBody>
      </p:sp>
    </p:spTree>
    <p:extLst>
      <p:ext uri="{BB962C8B-B14F-4D97-AF65-F5344CB8AC3E}">
        <p14:creationId xmlns:p14="http://schemas.microsoft.com/office/powerpoint/2010/main" val="22946310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sz="1200" dirty="0"/>
              <a:t>CLEAN AUDIT STRAGETY- LONG TERM STRATEGY </a:t>
            </a:r>
            <a:endParaRPr lang="en-US" dirty="0"/>
          </a:p>
        </p:txBody>
      </p:sp>
      <p:graphicFrame>
        <p:nvGraphicFramePr>
          <p:cNvPr id="8" name="Table 7">
            <a:extLst>
              <a:ext uri="{FF2B5EF4-FFF2-40B4-BE49-F238E27FC236}">
                <a16:creationId xmlns:a16="http://schemas.microsoft.com/office/drawing/2014/main" id="{F0E384CA-DC7F-4996-64E3-2D3CBBFD779B}"/>
              </a:ext>
            </a:extLst>
          </p:cNvPr>
          <p:cNvGraphicFramePr>
            <a:graphicFrameLocks noGrp="1"/>
          </p:cNvGraphicFramePr>
          <p:nvPr>
            <p:extLst>
              <p:ext uri="{D42A27DB-BD31-4B8C-83A1-F6EECF244321}">
                <p14:modId xmlns:p14="http://schemas.microsoft.com/office/powerpoint/2010/main" val="3447022232"/>
              </p:ext>
            </p:extLst>
          </p:nvPr>
        </p:nvGraphicFramePr>
        <p:xfrm>
          <a:off x="1000898" y="1569309"/>
          <a:ext cx="7910189" cy="4916658"/>
        </p:xfrm>
        <a:graphic>
          <a:graphicData uri="http://schemas.openxmlformats.org/drawingml/2006/table">
            <a:tbl>
              <a:tblPr firstRow="1" firstCol="1" bandRow="1"/>
              <a:tblGrid>
                <a:gridCol w="558165">
                  <a:extLst>
                    <a:ext uri="{9D8B030D-6E8A-4147-A177-3AD203B41FA5}">
                      <a16:colId xmlns:a16="http://schemas.microsoft.com/office/drawing/2014/main" val="4002955566"/>
                    </a:ext>
                  </a:extLst>
                </a:gridCol>
                <a:gridCol w="1546446">
                  <a:extLst>
                    <a:ext uri="{9D8B030D-6E8A-4147-A177-3AD203B41FA5}">
                      <a16:colId xmlns:a16="http://schemas.microsoft.com/office/drawing/2014/main" val="3433580545"/>
                    </a:ext>
                  </a:extLst>
                </a:gridCol>
                <a:gridCol w="1697864">
                  <a:extLst>
                    <a:ext uri="{9D8B030D-6E8A-4147-A177-3AD203B41FA5}">
                      <a16:colId xmlns:a16="http://schemas.microsoft.com/office/drawing/2014/main" val="1284027364"/>
                    </a:ext>
                  </a:extLst>
                </a:gridCol>
                <a:gridCol w="872126">
                  <a:extLst>
                    <a:ext uri="{9D8B030D-6E8A-4147-A177-3AD203B41FA5}">
                      <a16:colId xmlns:a16="http://schemas.microsoft.com/office/drawing/2014/main" val="2952987325"/>
                    </a:ext>
                  </a:extLst>
                </a:gridCol>
                <a:gridCol w="654094">
                  <a:extLst>
                    <a:ext uri="{9D8B030D-6E8A-4147-A177-3AD203B41FA5}">
                      <a16:colId xmlns:a16="http://schemas.microsoft.com/office/drawing/2014/main" val="1388482333"/>
                    </a:ext>
                  </a:extLst>
                </a:gridCol>
                <a:gridCol w="2581494">
                  <a:extLst>
                    <a:ext uri="{9D8B030D-6E8A-4147-A177-3AD203B41FA5}">
                      <a16:colId xmlns:a16="http://schemas.microsoft.com/office/drawing/2014/main" val="441312864"/>
                    </a:ext>
                  </a:extLst>
                </a:gridCol>
              </a:tblGrid>
              <a:tr h="112318">
                <a:tc>
                  <a:txBody>
                    <a:bodyPr/>
                    <a:lstStyle/>
                    <a:p>
                      <a:pPr>
                        <a:lnSpc>
                          <a:spcPct val="107000"/>
                        </a:lnSpc>
                        <a:spcAft>
                          <a:spcPts val="800"/>
                        </a:spcAft>
                      </a:pPr>
                      <a:r>
                        <a:rPr lang="en-ZA"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OBJECTIVE</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DESCRIPTION</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PERFORMANCE INDICATOR</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RESPONSIBILITY</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TARGET DATE</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800"/>
                        </a:spcAft>
                      </a:pPr>
                      <a:r>
                        <a:rPr lang="en-ZA"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Portfolio of evidence</a:t>
                      </a:r>
                      <a:endParaRPr lang="en-ZA"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3672317935"/>
                  </a:ext>
                </a:extLst>
              </a:tr>
              <a:tr h="922844">
                <a:tc rowSpan="4">
                  <a:txBody>
                    <a:bodyPr/>
                    <a:lstStyle/>
                    <a:p>
                      <a:endParaRPr lang="en-ZA" sz="1200" dirty="0"/>
                    </a:p>
                  </a:txBody>
                  <a:tcPr>
                    <a:lnT w="12700" cap="flat" cmpd="sng" algn="ctr">
                      <a:solidFill>
                        <a:srgbClr val="000000"/>
                      </a:solidFill>
                      <a:prstDash val="solid"/>
                      <a:round/>
                      <a:headEnd type="none" w="med" len="med"/>
                      <a:tailEnd type="none" w="med" len="med"/>
                    </a:lnT>
                  </a:tcPr>
                </a:tc>
                <a:tc rowSpan="4">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Exercise oversight responsibility regarding financial and performance reporting and compliance and related internal controls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Management holds regular meetings with their staff to evaluate performance</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Each Executive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Monthly</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Standing Agenda item to include:</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Performance/operation,</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Financial</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Risk and Compliance</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Attendance register</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Signed minutes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Closed matters arising</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886016"/>
                  </a:ext>
                </a:extLst>
              </a:tr>
              <a:tr h="746214">
                <a:tc vMerge="1">
                  <a:txBody>
                    <a:bodyPr/>
                    <a:lstStyle/>
                    <a:p>
                      <a:endParaRPr lang="en-ZA"/>
                    </a:p>
                  </a:txBody>
                  <a:tcPr/>
                </a:tc>
                <a:tc vMerge="1">
                  <a:txBody>
                    <a:bodyPr/>
                    <a:lstStyle/>
                    <a:p>
                      <a:endParaRPr lang="en-ZA"/>
                    </a:p>
                  </a:txBody>
                  <a:tcPr>
                    <a:lnT w="12700" cap="flat" cmpd="sng" algn="ctr">
                      <a:solidFill>
                        <a:srgbClr val="000000"/>
                      </a:solidFill>
                      <a:prstDash val="solid"/>
                      <a:round/>
                      <a:headEnd type="none" w="med" len="med"/>
                      <a:tailEnd type="none" w="med" len="med"/>
                    </a:lnT>
                  </a:tcPr>
                </a:tc>
                <a:tc vMerge="1">
                  <a:txBody>
                    <a:bodyPr/>
                    <a:lstStyle/>
                    <a:p>
                      <a:endParaRPr lang="en-ZA"/>
                    </a:p>
                  </a:txBody>
                  <a:tcPr>
                    <a:lnT w="12700" cap="flat" cmpd="sng" algn="ctr">
                      <a:solidFill>
                        <a:srgbClr val="000000"/>
                      </a:solidFill>
                      <a:prstDash val="solid"/>
                      <a:round/>
                      <a:headEnd type="none" w="med" len="med"/>
                      <a:tailEnd type="none" w="med" len="med"/>
                    </a:lnT>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Each Director /Deputy Directors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ZA"/>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vMerge="1">
                  <a:txBody>
                    <a:bodyPr/>
                    <a:lstStyle/>
                    <a:p>
                      <a:endParaRPr lang="en-ZA"/>
                    </a:p>
                  </a:txBody>
                  <a:tcP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109455535"/>
                  </a:ext>
                </a:extLst>
              </a:tr>
              <a:tr h="1669058">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Management hold meeting regularly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SMT: Each executive should take the lead in present the items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Monthly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Standing Agenda item to include: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Performance, operation</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Financial</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Risk and Compliance</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Attendance register</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Signed minutes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Closed matters arising</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3480228"/>
                  </a:ext>
                </a:extLst>
              </a:tr>
              <a:tr h="1268914">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Review the Charters where applicable and ensure Internal committees established hold meeting regularly</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 </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Committee chairs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baseline="0" dirty="0">
                          <a:effectLst/>
                          <a:latin typeface="Calibri" panose="020F0502020204030204" pitchFamily="34" charset="0"/>
                          <a:ea typeface="Calibri" panose="020F0502020204030204" pitchFamily="34" charset="0"/>
                          <a:cs typeface="Calibri" panose="020F0502020204030204" pitchFamily="34" charset="0"/>
                        </a:rPr>
                        <a:t>Quarterly/monthly as er the charter</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Standing Agenda items as per the charters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Attendance register</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Signed minutes</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ZA" sz="1200" baseline="0" dirty="0">
                          <a:effectLst/>
                          <a:latin typeface="Calibri" panose="020F0502020204030204" pitchFamily="34" charset="0"/>
                          <a:ea typeface="Calibri" panose="020F0502020204030204" pitchFamily="34" charset="0"/>
                          <a:cs typeface="Calibri" panose="020F0502020204030204" pitchFamily="34" charset="0"/>
                        </a:rPr>
                        <a:t>Close matters arising</a:t>
                      </a:r>
                      <a:endParaRPr lang="en-ZA"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38494" marR="38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6731906"/>
                  </a:ext>
                </a:extLst>
              </a:tr>
            </a:tbl>
          </a:graphicData>
        </a:graphic>
      </p:graphicFrame>
      <p:sp>
        <p:nvSpPr>
          <p:cNvPr id="3" name="TextBox 2">
            <a:extLst>
              <a:ext uri="{FF2B5EF4-FFF2-40B4-BE49-F238E27FC236}">
                <a16:creationId xmlns:a16="http://schemas.microsoft.com/office/drawing/2014/main" id="{D5E73A50-F6A5-B701-939B-0897563801C7}"/>
              </a:ext>
            </a:extLst>
          </p:cNvPr>
          <p:cNvSpPr txBox="1"/>
          <p:nvPr/>
        </p:nvSpPr>
        <p:spPr>
          <a:xfrm flipH="1">
            <a:off x="8275319" y="6485967"/>
            <a:ext cx="868681" cy="369332"/>
          </a:xfrm>
          <a:prstGeom prst="rect">
            <a:avLst/>
          </a:prstGeom>
          <a:noFill/>
        </p:spPr>
        <p:txBody>
          <a:bodyPr wrap="square" rtlCol="0">
            <a:spAutoFit/>
          </a:bodyPr>
          <a:lstStyle/>
          <a:p>
            <a:r>
              <a:rPr lang="en-US" dirty="0"/>
              <a:t>51</a:t>
            </a:r>
            <a:endParaRPr lang="en-ZA" dirty="0"/>
          </a:p>
        </p:txBody>
      </p:sp>
    </p:spTree>
    <p:extLst>
      <p:ext uri="{BB962C8B-B14F-4D97-AF65-F5344CB8AC3E}">
        <p14:creationId xmlns:p14="http://schemas.microsoft.com/office/powerpoint/2010/main" val="7652824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dirty="0"/>
              <a:t>CLEAN AUDIT STRATEGY</a:t>
            </a:r>
          </a:p>
        </p:txBody>
      </p:sp>
      <p:graphicFrame>
        <p:nvGraphicFramePr>
          <p:cNvPr id="6" name="Content Placeholder 5">
            <a:extLst>
              <a:ext uri="{FF2B5EF4-FFF2-40B4-BE49-F238E27FC236}">
                <a16:creationId xmlns:a16="http://schemas.microsoft.com/office/drawing/2014/main" id="{1B4F48E3-D89B-CF67-E03C-AC8F61138847}"/>
              </a:ext>
            </a:extLst>
          </p:cNvPr>
          <p:cNvGraphicFramePr>
            <a:graphicFrameLocks noGrp="1"/>
          </p:cNvGraphicFramePr>
          <p:nvPr>
            <p:ph idx="1"/>
            <p:extLst>
              <p:ext uri="{D42A27DB-BD31-4B8C-83A1-F6EECF244321}">
                <p14:modId xmlns:p14="http://schemas.microsoft.com/office/powerpoint/2010/main" val="2196698129"/>
              </p:ext>
            </p:extLst>
          </p:nvPr>
        </p:nvGraphicFramePr>
        <p:xfrm>
          <a:off x="1000897" y="1551115"/>
          <a:ext cx="7961948" cy="5035423"/>
        </p:xfrm>
        <a:graphic>
          <a:graphicData uri="http://schemas.openxmlformats.org/drawingml/2006/table">
            <a:tbl>
              <a:tblPr firstRow="1" firstCol="1" bandRow="1"/>
              <a:tblGrid>
                <a:gridCol w="1362741">
                  <a:extLst>
                    <a:ext uri="{9D8B030D-6E8A-4147-A177-3AD203B41FA5}">
                      <a16:colId xmlns:a16="http://schemas.microsoft.com/office/drawing/2014/main" val="2302166952"/>
                    </a:ext>
                  </a:extLst>
                </a:gridCol>
                <a:gridCol w="2405881">
                  <a:extLst>
                    <a:ext uri="{9D8B030D-6E8A-4147-A177-3AD203B41FA5}">
                      <a16:colId xmlns:a16="http://schemas.microsoft.com/office/drawing/2014/main" val="2963830332"/>
                    </a:ext>
                  </a:extLst>
                </a:gridCol>
                <a:gridCol w="1180084">
                  <a:extLst>
                    <a:ext uri="{9D8B030D-6E8A-4147-A177-3AD203B41FA5}">
                      <a16:colId xmlns:a16="http://schemas.microsoft.com/office/drawing/2014/main" val="1085687103"/>
                    </a:ext>
                  </a:extLst>
                </a:gridCol>
                <a:gridCol w="1106805">
                  <a:extLst>
                    <a:ext uri="{9D8B030D-6E8A-4147-A177-3AD203B41FA5}">
                      <a16:colId xmlns:a16="http://schemas.microsoft.com/office/drawing/2014/main" val="3338085285"/>
                    </a:ext>
                  </a:extLst>
                </a:gridCol>
                <a:gridCol w="1906437">
                  <a:extLst>
                    <a:ext uri="{9D8B030D-6E8A-4147-A177-3AD203B41FA5}">
                      <a16:colId xmlns:a16="http://schemas.microsoft.com/office/drawing/2014/main" val="201170241"/>
                    </a:ext>
                  </a:extLst>
                </a:gridCol>
              </a:tblGrid>
              <a:tr h="368003">
                <a:tc rowSpan="5">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Implement effective HR management to ensure that adequate and sufficiently skilled resources are in place and that performance is monitored</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Recruitment of all vacant positions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CEO/COO/CFO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A</a:t>
                      </a:r>
                      <a:r>
                        <a:rPr lang="en-ZA" sz="1200" dirty="0">
                          <a:effectLst/>
                          <a:latin typeface="Calibri" panose="020F0502020204030204" pitchFamily="34" charset="0"/>
                          <a:ea typeface="Calibri" panose="020F0502020204030204" pitchFamily="34" charset="0"/>
                          <a:cs typeface="Calibri" panose="020F0502020204030204" pitchFamily="34" charset="0"/>
                        </a:rPr>
                        <a:t>s and when there is vacancy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Appointment letters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092153"/>
                  </a:ext>
                </a:extLst>
              </a:tr>
              <a:tr h="368003">
                <a:tc vMerge="1">
                  <a:txBody>
                    <a:bodyPr/>
                    <a:lstStyle/>
                    <a:p>
                      <a:endParaRPr lang="en-ZA"/>
                    </a:p>
                  </a:txBody>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ZA" sz="1200" dirty="0">
                          <a:effectLst/>
                          <a:latin typeface="Calibri" panose="020F0502020204030204" pitchFamily="34" charset="0"/>
                          <a:ea typeface="Calibri" panose="020F0502020204030204" pitchFamily="34" charset="0"/>
                          <a:cs typeface="Calibri" panose="020F0502020204030204" pitchFamily="34" charset="0"/>
                        </a:rPr>
                        <a:t>Training of staff: Implementation of the training plan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HR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Consolidated Training plans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796885"/>
                  </a:ext>
                </a:extLst>
              </a:tr>
              <a:tr h="179850">
                <a:tc vMerge="1">
                  <a:txBody>
                    <a:bodyPr/>
                    <a:lstStyle/>
                    <a:p>
                      <a:endParaRPr lang="en-ZA"/>
                    </a:p>
                  </a:txBody>
                  <a:tcPr/>
                </a:tc>
                <a:tc>
                  <a:txBody>
                    <a:bodyPr/>
                    <a:lstStyle/>
                    <a:p>
                      <a:pPr>
                        <a:lnSpc>
                          <a:spcPct val="107000"/>
                        </a:lnSpc>
                        <a:spcAft>
                          <a:spcPts val="800"/>
                        </a:spcAft>
                      </a:pP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Quarterly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Attendance registers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819224"/>
                  </a:ext>
                </a:extLst>
              </a:tr>
              <a:tr h="556156">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Completion of Performance contracts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HR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Report on signed and submitted performance contracts/Agreement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110974"/>
                  </a:ext>
                </a:extLst>
              </a:tr>
              <a:tr h="784723">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Reporting of performance Evaluations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HR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Bi-Annually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Report on signed performance evaluations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2789463"/>
                  </a:ext>
                </a:extLst>
              </a:tr>
              <a:tr h="368003">
                <a:tc rowSpan="6">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Implement appropriate policies and procedures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Development and updating of the policy and procedure register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17861"/>
                  </a:ext>
                </a:extLst>
              </a:tr>
              <a:tr h="368003">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Review and Evaluation of the policies of Standard operating procedures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Management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Policy valuation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9447075"/>
                  </a:ext>
                </a:extLst>
              </a:tr>
              <a:tr h="744309">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Define and updating the compliance Universe (Acts, regulations, norms and standards, guidelines, policy and procedures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Updated Compliance Universe register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9100309"/>
                  </a:ext>
                </a:extLst>
              </a:tr>
              <a:tr h="368003">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Development of Compliance risk profile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compliance risk profile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648880"/>
                  </a:ext>
                </a:extLst>
              </a:tr>
              <a:tr h="368003">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Development and completion of compliance checklist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Compliance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4159237"/>
                  </a:ext>
                </a:extLst>
              </a:tr>
              <a:tr h="368003">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Training and retraining of policy and procedure manual</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Management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Bi-Annual</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Attendance registers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590107"/>
                  </a:ext>
                </a:extLst>
              </a:tr>
            </a:tbl>
          </a:graphicData>
        </a:graphic>
      </p:graphicFrame>
      <p:sp>
        <p:nvSpPr>
          <p:cNvPr id="3" name="TextBox 2">
            <a:extLst>
              <a:ext uri="{FF2B5EF4-FFF2-40B4-BE49-F238E27FC236}">
                <a16:creationId xmlns:a16="http://schemas.microsoft.com/office/drawing/2014/main" id="{F926604B-7F94-826F-5615-7D0BC7B396D7}"/>
              </a:ext>
            </a:extLst>
          </p:cNvPr>
          <p:cNvSpPr txBox="1"/>
          <p:nvPr/>
        </p:nvSpPr>
        <p:spPr>
          <a:xfrm flipH="1">
            <a:off x="8275319" y="6488668"/>
            <a:ext cx="868681" cy="369332"/>
          </a:xfrm>
          <a:prstGeom prst="rect">
            <a:avLst/>
          </a:prstGeom>
          <a:noFill/>
        </p:spPr>
        <p:txBody>
          <a:bodyPr wrap="square" rtlCol="0">
            <a:spAutoFit/>
          </a:bodyPr>
          <a:lstStyle/>
          <a:p>
            <a:r>
              <a:rPr lang="en-US" dirty="0"/>
              <a:t>52</a:t>
            </a:r>
            <a:endParaRPr lang="en-ZA" dirty="0"/>
          </a:p>
        </p:txBody>
      </p:sp>
    </p:spTree>
    <p:extLst>
      <p:ext uri="{BB962C8B-B14F-4D97-AF65-F5344CB8AC3E}">
        <p14:creationId xmlns:p14="http://schemas.microsoft.com/office/powerpoint/2010/main" val="24068749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dirty="0"/>
              <a:t>CLEAN AUDIT STRATEGY</a:t>
            </a:r>
          </a:p>
        </p:txBody>
      </p:sp>
      <p:graphicFrame>
        <p:nvGraphicFramePr>
          <p:cNvPr id="6" name="Content Placeholder 5">
            <a:extLst>
              <a:ext uri="{FF2B5EF4-FFF2-40B4-BE49-F238E27FC236}">
                <a16:creationId xmlns:a16="http://schemas.microsoft.com/office/drawing/2014/main" id="{1B4F48E3-D89B-CF67-E03C-AC8F61138847}"/>
              </a:ext>
            </a:extLst>
          </p:cNvPr>
          <p:cNvGraphicFramePr>
            <a:graphicFrameLocks noGrp="1"/>
          </p:cNvGraphicFramePr>
          <p:nvPr>
            <p:ph idx="1"/>
          </p:nvPr>
        </p:nvGraphicFramePr>
        <p:xfrm>
          <a:off x="1000897" y="1647644"/>
          <a:ext cx="7961948" cy="2305304"/>
        </p:xfrm>
        <a:graphic>
          <a:graphicData uri="http://schemas.openxmlformats.org/drawingml/2006/table">
            <a:tbl>
              <a:tblPr firstRow="1" firstCol="1" bandRow="1"/>
              <a:tblGrid>
                <a:gridCol w="1884311">
                  <a:extLst>
                    <a:ext uri="{9D8B030D-6E8A-4147-A177-3AD203B41FA5}">
                      <a16:colId xmlns:a16="http://schemas.microsoft.com/office/drawing/2014/main" val="2302166952"/>
                    </a:ext>
                  </a:extLst>
                </a:gridCol>
                <a:gridCol w="1884311">
                  <a:extLst>
                    <a:ext uri="{9D8B030D-6E8A-4147-A177-3AD203B41FA5}">
                      <a16:colId xmlns:a16="http://schemas.microsoft.com/office/drawing/2014/main" val="2963830332"/>
                    </a:ext>
                  </a:extLst>
                </a:gridCol>
                <a:gridCol w="1180084">
                  <a:extLst>
                    <a:ext uri="{9D8B030D-6E8A-4147-A177-3AD203B41FA5}">
                      <a16:colId xmlns:a16="http://schemas.microsoft.com/office/drawing/2014/main" val="1085687103"/>
                    </a:ext>
                  </a:extLst>
                </a:gridCol>
                <a:gridCol w="1506621">
                  <a:extLst>
                    <a:ext uri="{9D8B030D-6E8A-4147-A177-3AD203B41FA5}">
                      <a16:colId xmlns:a16="http://schemas.microsoft.com/office/drawing/2014/main" val="3338085285"/>
                    </a:ext>
                  </a:extLst>
                </a:gridCol>
                <a:gridCol w="1506621">
                  <a:extLst>
                    <a:ext uri="{9D8B030D-6E8A-4147-A177-3AD203B41FA5}">
                      <a16:colId xmlns:a16="http://schemas.microsoft.com/office/drawing/2014/main" val="201170241"/>
                    </a:ext>
                  </a:extLst>
                </a:gridCol>
              </a:tblGrid>
              <a:tr h="205203">
                <a:tc rowSpan="4">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 and monitor the implementation of action plans to address internal control deficiencies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Submission of progress implementation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Management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Audit progress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9579716"/>
                  </a:ext>
                </a:extLst>
              </a:tr>
              <a:tr h="310134">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Audit improvement/ implementation progress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Consolidated implementation/improvement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8441750"/>
                  </a:ext>
                </a:extLst>
              </a:tr>
              <a:tr h="103725">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Key dashboard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Key dashboard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6758712"/>
                  </a:ext>
                </a:extLst>
              </a:tr>
              <a:tr h="205203">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Combine assurance plan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combined assurance plan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181216"/>
                  </a:ext>
                </a:extLst>
              </a:tr>
              <a:tr h="205203">
                <a:tc rowSpan="2">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 and updating an appropriate information technology governance framework</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IT governance framework</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CIO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IT governance framework</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2519788"/>
                  </a:ext>
                </a:extLst>
              </a:tr>
              <a:tr h="104931">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Evaluation of the framework</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CIO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Quarterly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IT governance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41" marR="46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100534"/>
                  </a:ext>
                </a:extLst>
              </a:tr>
            </a:tbl>
          </a:graphicData>
        </a:graphic>
      </p:graphicFrame>
      <p:sp>
        <p:nvSpPr>
          <p:cNvPr id="3" name="TextBox 2">
            <a:extLst>
              <a:ext uri="{FF2B5EF4-FFF2-40B4-BE49-F238E27FC236}">
                <a16:creationId xmlns:a16="http://schemas.microsoft.com/office/drawing/2014/main" id="{A9F29445-F139-6A60-9515-CCFFA8C34CCB}"/>
              </a:ext>
            </a:extLst>
          </p:cNvPr>
          <p:cNvSpPr txBox="1"/>
          <p:nvPr/>
        </p:nvSpPr>
        <p:spPr>
          <a:xfrm flipH="1">
            <a:off x="8275319" y="6364352"/>
            <a:ext cx="868681" cy="369332"/>
          </a:xfrm>
          <a:prstGeom prst="rect">
            <a:avLst/>
          </a:prstGeom>
          <a:noFill/>
        </p:spPr>
        <p:txBody>
          <a:bodyPr wrap="square" rtlCol="0">
            <a:spAutoFit/>
          </a:bodyPr>
          <a:lstStyle/>
          <a:p>
            <a:r>
              <a:rPr lang="en-US" dirty="0"/>
              <a:t>53</a:t>
            </a:r>
            <a:endParaRPr lang="en-ZA" dirty="0"/>
          </a:p>
        </p:txBody>
      </p:sp>
    </p:spTree>
    <p:extLst>
      <p:ext uri="{BB962C8B-B14F-4D97-AF65-F5344CB8AC3E}">
        <p14:creationId xmlns:p14="http://schemas.microsoft.com/office/powerpoint/2010/main" val="16046729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dirty="0"/>
              <a:t>CLEAN AUDIT STRATEGY</a:t>
            </a:r>
          </a:p>
        </p:txBody>
      </p:sp>
      <p:graphicFrame>
        <p:nvGraphicFramePr>
          <p:cNvPr id="7" name="Content Placeholder 6">
            <a:extLst>
              <a:ext uri="{FF2B5EF4-FFF2-40B4-BE49-F238E27FC236}">
                <a16:creationId xmlns:a16="http://schemas.microsoft.com/office/drawing/2014/main" id="{5E232835-3DDF-6D55-06CE-3C9BF9A49142}"/>
              </a:ext>
            </a:extLst>
          </p:cNvPr>
          <p:cNvGraphicFramePr>
            <a:graphicFrameLocks noGrp="1"/>
          </p:cNvGraphicFramePr>
          <p:nvPr>
            <p:ph idx="1"/>
            <p:extLst>
              <p:ext uri="{D42A27DB-BD31-4B8C-83A1-F6EECF244321}">
                <p14:modId xmlns:p14="http://schemas.microsoft.com/office/powerpoint/2010/main" val="1504577519"/>
              </p:ext>
            </p:extLst>
          </p:nvPr>
        </p:nvGraphicFramePr>
        <p:xfrm>
          <a:off x="1069675" y="1569308"/>
          <a:ext cx="7850038" cy="4984513"/>
        </p:xfrm>
        <a:graphic>
          <a:graphicData uri="http://schemas.openxmlformats.org/drawingml/2006/table">
            <a:tbl>
              <a:tblPr firstRow="1" firstCol="1" bandRow="1"/>
              <a:tblGrid>
                <a:gridCol w="923027">
                  <a:extLst>
                    <a:ext uri="{9D8B030D-6E8A-4147-A177-3AD203B41FA5}">
                      <a16:colId xmlns:a16="http://schemas.microsoft.com/office/drawing/2014/main" val="369577616"/>
                    </a:ext>
                  </a:extLst>
                </a:gridCol>
                <a:gridCol w="1552755">
                  <a:extLst>
                    <a:ext uri="{9D8B030D-6E8A-4147-A177-3AD203B41FA5}">
                      <a16:colId xmlns:a16="http://schemas.microsoft.com/office/drawing/2014/main" val="45318713"/>
                    </a:ext>
                  </a:extLst>
                </a:gridCol>
                <a:gridCol w="1224951">
                  <a:extLst>
                    <a:ext uri="{9D8B030D-6E8A-4147-A177-3AD203B41FA5}">
                      <a16:colId xmlns:a16="http://schemas.microsoft.com/office/drawing/2014/main" val="257144026"/>
                    </a:ext>
                  </a:extLst>
                </a:gridCol>
                <a:gridCol w="1449237">
                  <a:extLst>
                    <a:ext uri="{9D8B030D-6E8A-4147-A177-3AD203B41FA5}">
                      <a16:colId xmlns:a16="http://schemas.microsoft.com/office/drawing/2014/main" val="972567090"/>
                    </a:ext>
                  </a:extLst>
                </a:gridCol>
                <a:gridCol w="1173193">
                  <a:extLst>
                    <a:ext uri="{9D8B030D-6E8A-4147-A177-3AD203B41FA5}">
                      <a16:colId xmlns:a16="http://schemas.microsoft.com/office/drawing/2014/main" val="2639252092"/>
                    </a:ext>
                  </a:extLst>
                </a:gridCol>
                <a:gridCol w="1526875">
                  <a:extLst>
                    <a:ext uri="{9D8B030D-6E8A-4147-A177-3AD203B41FA5}">
                      <a16:colId xmlns:a16="http://schemas.microsoft.com/office/drawing/2014/main" val="4212038626"/>
                    </a:ext>
                  </a:extLst>
                </a:gridCol>
              </a:tblGrid>
              <a:tr h="566745">
                <a:tc rowSpan="5">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Financial and performance management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Ensure proper record keeping of all transactions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Proper record keeping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Each manager</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On going</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File plan report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573905"/>
                  </a:ext>
                </a:extLst>
              </a:tr>
              <a:tr h="447869">
                <a:tc vMerge="1">
                  <a:txBody>
                    <a:bodyPr/>
                    <a:lstStyle/>
                    <a:p>
                      <a:endParaRPr lang="en-ZA"/>
                    </a:p>
                  </a:txBody>
                  <a:tcPr>
                    <a:lnT w="12700" cap="flat" cmpd="sng" algn="ctr">
                      <a:solidFill>
                        <a:srgbClr val="000000"/>
                      </a:solidFill>
                      <a:prstDash val="solid"/>
                      <a:round/>
                      <a:headEnd type="none" w="med" len="med"/>
                      <a:tailEnd type="none" w="med" len="med"/>
                    </a:lnT>
                  </a:tcPr>
                </a:tc>
                <a:tc vMerge="1">
                  <a:txBody>
                    <a:bodyPr/>
                    <a:lstStyle/>
                    <a:p>
                      <a:endParaRPr lang="en-ZA"/>
                    </a:p>
                  </a:txBody>
                  <a:tcPr>
                    <a:lnT w="12700" cap="flat" cmpd="sng" algn="ctr">
                      <a:solidFill>
                        <a:srgbClr val="000000"/>
                      </a:solidFill>
                      <a:prstDash val="solid"/>
                      <a:round/>
                      <a:headEnd type="none" w="med" len="med"/>
                      <a:tailEnd type="none" w="med" len="med"/>
                    </a:lnT>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EDRMS Evaluation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Facilities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quarterly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File plan evaluation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478622"/>
                  </a:ext>
                </a:extLst>
              </a:tr>
              <a:tr h="3195707">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Maintain effective controls over daily and monthly processing and reconciling of transactions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All identified reconciliations included in the SOP and performed regularly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Management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buFont typeface="Symbol" panose="05050102010706020507" pitchFamily="18" charset="2"/>
                        <a:buChar char=""/>
                      </a:pPr>
                      <a:r>
                        <a:rPr lang="en-ZA" sz="1200" dirty="0">
                          <a:effectLst/>
                          <a:latin typeface="Calibri" panose="020F0502020204030204" pitchFamily="34" charset="0"/>
                          <a:ea typeface="Calibri" panose="020F0502020204030204" pitchFamily="34" charset="0"/>
                          <a:cs typeface="Calibri" panose="020F0502020204030204" pitchFamily="34" charset="0"/>
                        </a:rPr>
                        <a:t>Signed Operational activities report inclusive of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dirty="0">
                          <a:effectLst/>
                          <a:latin typeface="Calibri" panose="020F0502020204030204" pitchFamily="34" charset="0"/>
                          <a:ea typeface="Calibri" panose="020F0502020204030204" pitchFamily="34" charset="0"/>
                          <a:cs typeface="Calibri" panose="020F0502020204030204" pitchFamily="34" charset="0"/>
                        </a:rPr>
                        <a:t>Signed reconciliations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ZA" sz="1200" dirty="0">
                          <a:effectLst/>
                          <a:latin typeface="Calibri" panose="020F0502020204030204" pitchFamily="34" charset="0"/>
                          <a:ea typeface="Calibri" panose="020F0502020204030204" pitchFamily="34" charset="0"/>
                          <a:cs typeface="Calibri" panose="020F0502020204030204" pitchFamily="34" charset="0"/>
                        </a:rPr>
                        <a:t>Signed correction report effected on the discrepancies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ZA" sz="1200" dirty="0">
                          <a:effectLst/>
                          <a:latin typeface="Calibri" panose="020F0502020204030204" pitchFamily="34" charset="0"/>
                          <a:ea typeface="Calibri" panose="020F0502020204030204" pitchFamily="34" charset="0"/>
                          <a:cs typeface="Calibri" panose="020F0502020204030204" pitchFamily="34" charset="0"/>
                        </a:rPr>
                        <a:t>Singed Contact performance report where applicable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6041729"/>
                  </a:ext>
                </a:extLst>
              </a:tr>
              <a:tr h="218882">
                <a:tc vMerge="1">
                  <a:txBody>
                    <a:bodyPr/>
                    <a:lstStyle/>
                    <a:p>
                      <a:endParaRPr lang="en-ZA"/>
                    </a:p>
                  </a:txBody>
                  <a:tcPr/>
                </a:tc>
                <a:tc rowSpan="2">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Design and implement formal controls to mitigate information technology risks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IT risk Profile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GAS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IT risk profile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269305"/>
                  </a:ext>
                </a:extLst>
              </a:tr>
              <a:tr h="359157">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Monitoring of the IT risk profile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Progress report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8992901"/>
                  </a:ext>
                </a:extLst>
              </a:tr>
            </a:tbl>
          </a:graphicData>
        </a:graphic>
      </p:graphicFrame>
      <p:sp>
        <p:nvSpPr>
          <p:cNvPr id="8" name="Rectangle 1">
            <a:extLst>
              <a:ext uri="{FF2B5EF4-FFF2-40B4-BE49-F238E27FC236}">
                <a16:creationId xmlns:a16="http://schemas.microsoft.com/office/drawing/2014/main" id="{BBFDB884-AB6C-4F70-D986-376C83D3B586}"/>
              </a:ext>
            </a:extLst>
          </p:cNvPr>
          <p:cNvSpPr>
            <a:spLocks noChangeArrowheads="1"/>
          </p:cNvSpPr>
          <p:nvPr/>
        </p:nvSpPr>
        <p:spPr bwMode="auto">
          <a:xfrm>
            <a:off x="-1118255" y="0"/>
            <a:ext cx="121117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4730F6C5-0283-2E4D-CE07-53C8FA18D91A}"/>
              </a:ext>
            </a:extLst>
          </p:cNvPr>
          <p:cNvSpPr txBox="1"/>
          <p:nvPr/>
        </p:nvSpPr>
        <p:spPr>
          <a:xfrm flipH="1">
            <a:off x="8275319" y="6488668"/>
            <a:ext cx="868681" cy="369332"/>
          </a:xfrm>
          <a:prstGeom prst="rect">
            <a:avLst/>
          </a:prstGeom>
          <a:noFill/>
        </p:spPr>
        <p:txBody>
          <a:bodyPr wrap="square" rtlCol="0">
            <a:spAutoFit/>
          </a:bodyPr>
          <a:lstStyle/>
          <a:p>
            <a:r>
              <a:rPr lang="en-US" dirty="0"/>
              <a:t>54</a:t>
            </a:r>
            <a:endParaRPr lang="en-ZA" dirty="0"/>
          </a:p>
        </p:txBody>
      </p:sp>
    </p:spTree>
    <p:extLst>
      <p:ext uri="{BB962C8B-B14F-4D97-AF65-F5344CB8AC3E}">
        <p14:creationId xmlns:p14="http://schemas.microsoft.com/office/powerpoint/2010/main" val="11221966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dirty="0"/>
              <a:t>CLEAN AUDIT STRATEGY</a:t>
            </a:r>
          </a:p>
        </p:txBody>
      </p:sp>
      <p:graphicFrame>
        <p:nvGraphicFramePr>
          <p:cNvPr id="7" name="Content Placeholder 6">
            <a:extLst>
              <a:ext uri="{FF2B5EF4-FFF2-40B4-BE49-F238E27FC236}">
                <a16:creationId xmlns:a16="http://schemas.microsoft.com/office/drawing/2014/main" id="{5E232835-3DDF-6D55-06CE-3C9BF9A49142}"/>
              </a:ext>
            </a:extLst>
          </p:cNvPr>
          <p:cNvGraphicFramePr>
            <a:graphicFrameLocks noGrp="1"/>
          </p:cNvGraphicFramePr>
          <p:nvPr>
            <p:ph idx="1"/>
            <p:extLst>
              <p:ext uri="{D42A27DB-BD31-4B8C-83A1-F6EECF244321}">
                <p14:modId xmlns:p14="http://schemas.microsoft.com/office/powerpoint/2010/main" val="939490337"/>
              </p:ext>
            </p:extLst>
          </p:nvPr>
        </p:nvGraphicFramePr>
        <p:xfrm>
          <a:off x="1069675" y="1569310"/>
          <a:ext cx="7850038" cy="4891877"/>
        </p:xfrm>
        <a:graphic>
          <a:graphicData uri="http://schemas.openxmlformats.org/drawingml/2006/table">
            <a:tbl>
              <a:tblPr firstRow="1" firstCol="1" bandRow="1"/>
              <a:tblGrid>
                <a:gridCol w="923027">
                  <a:extLst>
                    <a:ext uri="{9D8B030D-6E8A-4147-A177-3AD203B41FA5}">
                      <a16:colId xmlns:a16="http://schemas.microsoft.com/office/drawing/2014/main" val="369577616"/>
                    </a:ext>
                  </a:extLst>
                </a:gridCol>
                <a:gridCol w="1630392">
                  <a:extLst>
                    <a:ext uri="{9D8B030D-6E8A-4147-A177-3AD203B41FA5}">
                      <a16:colId xmlns:a16="http://schemas.microsoft.com/office/drawing/2014/main" val="45318713"/>
                    </a:ext>
                  </a:extLst>
                </a:gridCol>
                <a:gridCol w="1953442">
                  <a:extLst>
                    <a:ext uri="{9D8B030D-6E8A-4147-A177-3AD203B41FA5}">
                      <a16:colId xmlns:a16="http://schemas.microsoft.com/office/drawing/2014/main" val="257144026"/>
                    </a:ext>
                  </a:extLst>
                </a:gridCol>
                <a:gridCol w="940835">
                  <a:extLst>
                    <a:ext uri="{9D8B030D-6E8A-4147-A177-3AD203B41FA5}">
                      <a16:colId xmlns:a16="http://schemas.microsoft.com/office/drawing/2014/main" val="972567090"/>
                    </a:ext>
                  </a:extLst>
                </a:gridCol>
                <a:gridCol w="1201171">
                  <a:extLst>
                    <a:ext uri="{9D8B030D-6E8A-4147-A177-3AD203B41FA5}">
                      <a16:colId xmlns:a16="http://schemas.microsoft.com/office/drawing/2014/main" val="2639252092"/>
                    </a:ext>
                  </a:extLst>
                </a:gridCol>
                <a:gridCol w="1201171">
                  <a:extLst>
                    <a:ext uri="{9D8B030D-6E8A-4147-A177-3AD203B41FA5}">
                      <a16:colId xmlns:a16="http://schemas.microsoft.com/office/drawing/2014/main" val="4212038626"/>
                    </a:ext>
                  </a:extLst>
                </a:gridCol>
              </a:tblGrid>
              <a:tr h="611485">
                <a:tc rowSpan="8">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Governance</a:t>
                      </a:r>
                    </a:p>
                    <a:p>
                      <a:pPr>
                        <a:lnSpc>
                          <a:spcPct val="107000"/>
                        </a:lnSpc>
                        <a:spcAft>
                          <a:spcPts val="800"/>
                        </a:spcAft>
                      </a:pPr>
                      <a:r>
                        <a:rPr lang="en-ZA" sz="1200" dirty="0">
                          <a:effectLst/>
                          <a:latin typeface="Calibri" panose="020F0502020204030204" pitchFamily="34" charset="0"/>
                          <a:cs typeface="Calibri" panose="020F0502020204030204" pitchFamily="34" charset="0"/>
                        </a:rPr>
                        <a:t> </a:t>
                      </a:r>
                      <a:endParaRPr lang="en-ZA" sz="1200" dirty="0">
                        <a:effectLst/>
                        <a:latin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Ensure that risks are periodically identified, assessed and effectively mitigated</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Risk profiling (strategic, operations, compliance, performance, projects etc)</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Annually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risk profiles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962878"/>
                  </a:ext>
                </a:extLst>
              </a:tr>
              <a:tr h="197742">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Monitoring of action plan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Progress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788267"/>
                  </a:ext>
                </a:extLst>
              </a:tr>
              <a:tr h="1025226">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Development and implementation of risk appetite statement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Quarterly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Performance report of risk appetite and tolerance statement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868705"/>
                  </a:ext>
                </a:extLst>
              </a:tr>
              <a:tr h="404614">
                <a:tc vMerge="1">
                  <a:txBody>
                    <a:bodyPr/>
                    <a:lstStyle/>
                    <a:p>
                      <a:endParaRPr lang="en-ZA"/>
                    </a:p>
                  </a:txBody>
                  <a:tcPr/>
                </a:tc>
                <a:tc rowSpan="4">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Maintain an adequately resourced and functioning internal audit unit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Discussion and agreed Annual Audit plan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GAS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Yearly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audit plan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9872655"/>
                  </a:ext>
                </a:extLst>
              </a:tr>
              <a:tr h="404614">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Issuing of audit report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GAS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As per the audit plan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Approved audit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647650"/>
                  </a:ext>
                </a:extLst>
              </a:tr>
              <a:tr h="404614">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Discussion and finalisation of audit findings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Management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As per audit assignment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Final audit report</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272571"/>
                  </a:ext>
                </a:extLst>
              </a:tr>
              <a:tr h="611485">
                <a:tc vMerge="1">
                  <a:txBody>
                    <a:bodyPr/>
                    <a:lstStyle/>
                    <a:p>
                      <a:endParaRPr lang="en-ZA"/>
                    </a:p>
                  </a:txBody>
                  <a:tcPr/>
                </a:tc>
                <a:tc vMerge="1">
                  <a:txBody>
                    <a:bodyPr/>
                    <a:lstStyle/>
                    <a:p>
                      <a:endParaRPr lang="en-ZA"/>
                    </a:p>
                  </a:txBody>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Monitoring of implementation of audit findings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CRO</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Monthly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Progress on implementation of audit findings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3600909"/>
                  </a:ext>
                </a:extLst>
              </a:tr>
              <a:tr h="1232097">
                <a:tc vMerge="1">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Maintain an audit committee that performs its legislated duties and promote accountability and service delivery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Scheduling and meeting of Audit Committee to discuss governance, financial, performance and risk issues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GPT Treasury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Quarterly</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Audit Committee submissions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Minutes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dirty="0">
                          <a:effectLst/>
                          <a:latin typeface="Calibri" panose="020F0502020204030204" pitchFamily="34" charset="0"/>
                          <a:ea typeface="Calibri" panose="020F0502020204030204" pitchFamily="34" charset="0"/>
                          <a:cs typeface="Calibri" panose="020F0502020204030204" pitchFamily="34" charset="0"/>
                        </a:rPr>
                        <a:t>Matters arising</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271" marR="44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9507305"/>
                  </a:ext>
                </a:extLst>
              </a:tr>
            </a:tbl>
          </a:graphicData>
        </a:graphic>
      </p:graphicFrame>
      <p:sp>
        <p:nvSpPr>
          <p:cNvPr id="8" name="Rectangle 1">
            <a:extLst>
              <a:ext uri="{FF2B5EF4-FFF2-40B4-BE49-F238E27FC236}">
                <a16:creationId xmlns:a16="http://schemas.microsoft.com/office/drawing/2014/main" id="{BBFDB884-AB6C-4F70-D986-376C83D3B586}"/>
              </a:ext>
            </a:extLst>
          </p:cNvPr>
          <p:cNvSpPr>
            <a:spLocks noChangeArrowheads="1"/>
          </p:cNvSpPr>
          <p:nvPr/>
        </p:nvSpPr>
        <p:spPr bwMode="auto">
          <a:xfrm>
            <a:off x="-1118255" y="0"/>
            <a:ext cx="121117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1DF2DB36-552A-32FE-D353-7FC9C89806B2}"/>
              </a:ext>
            </a:extLst>
          </p:cNvPr>
          <p:cNvSpPr txBox="1"/>
          <p:nvPr/>
        </p:nvSpPr>
        <p:spPr>
          <a:xfrm flipH="1">
            <a:off x="8275319" y="6488668"/>
            <a:ext cx="868681" cy="369332"/>
          </a:xfrm>
          <a:prstGeom prst="rect">
            <a:avLst/>
          </a:prstGeom>
          <a:noFill/>
        </p:spPr>
        <p:txBody>
          <a:bodyPr wrap="square" rtlCol="0">
            <a:spAutoFit/>
          </a:bodyPr>
          <a:lstStyle/>
          <a:p>
            <a:r>
              <a:rPr lang="en-US" dirty="0"/>
              <a:t>55</a:t>
            </a:r>
            <a:endParaRPr lang="en-ZA" dirty="0"/>
          </a:p>
        </p:txBody>
      </p:sp>
    </p:spTree>
    <p:extLst>
      <p:ext uri="{BB962C8B-B14F-4D97-AF65-F5344CB8AC3E}">
        <p14:creationId xmlns:p14="http://schemas.microsoft.com/office/powerpoint/2010/main" val="23279967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8C4-76D5-460A-8A60-9F9B706DC2DF}"/>
              </a:ext>
            </a:extLst>
          </p:cNvPr>
          <p:cNvSpPr>
            <a:spLocks noGrp="1"/>
          </p:cNvSpPr>
          <p:nvPr>
            <p:ph type="title"/>
          </p:nvPr>
        </p:nvSpPr>
        <p:spPr/>
        <p:txBody>
          <a:bodyPr/>
          <a:lstStyle/>
          <a:p>
            <a:pPr algn="ctr"/>
            <a:r>
              <a:rPr lang="en-US" dirty="0"/>
              <a:t>CONSEQUENCE MANAGEMENT STRATEGY</a:t>
            </a:r>
          </a:p>
        </p:txBody>
      </p:sp>
      <p:sp>
        <p:nvSpPr>
          <p:cNvPr id="8" name="Rectangle 1">
            <a:extLst>
              <a:ext uri="{FF2B5EF4-FFF2-40B4-BE49-F238E27FC236}">
                <a16:creationId xmlns:a16="http://schemas.microsoft.com/office/drawing/2014/main" id="{BBFDB884-AB6C-4F70-D986-376C83D3B586}"/>
              </a:ext>
            </a:extLst>
          </p:cNvPr>
          <p:cNvSpPr>
            <a:spLocks noChangeArrowheads="1"/>
          </p:cNvSpPr>
          <p:nvPr/>
        </p:nvSpPr>
        <p:spPr bwMode="auto">
          <a:xfrm>
            <a:off x="-1118255" y="0"/>
            <a:ext cx="121117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4" name="Content Placeholder 3">
            <a:extLst>
              <a:ext uri="{FF2B5EF4-FFF2-40B4-BE49-F238E27FC236}">
                <a16:creationId xmlns:a16="http://schemas.microsoft.com/office/drawing/2014/main" id="{EC34DF65-07D4-C800-1706-7F616EBC6E11}"/>
              </a:ext>
            </a:extLst>
          </p:cNvPr>
          <p:cNvSpPr>
            <a:spLocks noGrp="1"/>
          </p:cNvSpPr>
          <p:nvPr>
            <p:ph idx="1"/>
          </p:nvPr>
        </p:nvSpPr>
        <p:spPr>
          <a:xfrm>
            <a:off x="1000897" y="1569309"/>
            <a:ext cx="7961948" cy="4607654"/>
          </a:xfrm>
        </p:spPr>
        <p:txBody>
          <a:bodyPr>
            <a:normAutofit/>
          </a:bodyPr>
          <a:lstStyle/>
          <a:p>
            <a:pPr marL="0" indent="0" algn="just">
              <a:buNone/>
            </a:pPr>
            <a:r>
              <a:rPr kumimoji="0" lang="en-US" sz="1600" b="1" i="0" u="none" strike="noStrike" kern="1200" cap="none" spc="0" normalizeH="0" baseline="0" noProof="0" dirty="0">
                <a:ln>
                  <a:noFill/>
                </a:ln>
                <a:solidFill>
                  <a:srgbClr val="FF0000"/>
                </a:solidFill>
                <a:effectLst/>
                <a:uLnTx/>
                <a:uFillTx/>
                <a:latin typeface="Arial" panose="020B0604020202020204"/>
                <a:ea typeface="Times New Roman" panose="02020603050405020304" pitchFamily="18" charset="0"/>
                <a:cs typeface="+mn-cs"/>
              </a:rPr>
              <a:t>THE ENTITY SHOULD EXPLAIN WHY NO CONSEQUENCE MANAGEMENT WAS DONE</a:t>
            </a:r>
            <a:endParaRPr lang="en-US" sz="1400" dirty="0">
              <a:solidFill>
                <a:srgbClr val="FF0000"/>
              </a:solidFill>
            </a:endParaRPr>
          </a:p>
          <a:p>
            <a:pPr marL="0" indent="0" algn="just">
              <a:buNone/>
            </a:pPr>
            <a:endParaRPr lang="en-US" sz="1400" dirty="0"/>
          </a:p>
          <a:p>
            <a:pPr marL="0" indent="0" algn="just">
              <a:buNone/>
            </a:pPr>
            <a:r>
              <a:rPr lang="en-US" sz="1400" b="1" dirty="0"/>
              <a:t>RESPONSE</a:t>
            </a:r>
          </a:p>
          <a:p>
            <a:pPr algn="just"/>
            <a:r>
              <a:rPr lang="en-US" sz="1400" dirty="0"/>
              <a:t>The Entity relied on the Department fraud and Corruption Unit to investigate all fraud  and corruption related issues. The Department has backlog and did not prioritise the Entity. </a:t>
            </a:r>
          </a:p>
          <a:p>
            <a:pPr algn="just"/>
            <a:r>
              <a:rPr lang="en-US" sz="1400" dirty="0"/>
              <a:t>After an assessment, the Department has allocated a dedicated official to deal with g-Fleet cases. </a:t>
            </a:r>
          </a:p>
          <a:p>
            <a:pPr algn="just"/>
            <a:r>
              <a:rPr lang="en-US" sz="1400" dirty="0"/>
              <a:t>It is anticipated that the issues of fraud and corruption will receive undivided  attention.</a:t>
            </a:r>
          </a:p>
          <a:p>
            <a:pPr algn="just"/>
            <a:r>
              <a:rPr lang="en-US" sz="1400" dirty="0"/>
              <a:t>Currently, all fraud related cases are at a finalization stage. The outcome of the investigation will determine the step to be taken.</a:t>
            </a:r>
          </a:p>
          <a:p>
            <a:pPr algn="just"/>
            <a:r>
              <a:rPr lang="en-US" sz="1400" dirty="0"/>
              <a:t>In the event that there is prima facie evidence , the report will be forwarded to Labour Unit to initiate disciplinary processes. </a:t>
            </a:r>
          </a:p>
        </p:txBody>
      </p:sp>
      <p:sp>
        <p:nvSpPr>
          <p:cNvPr id="3" name="TextBox 2">
            <a:extLst>
              <a:ext uri="{FF2B5EF4-FFF2-40B4-BE49-F238E27FC236}">
                <a16:creationId xmlns:a16="http://schemas.microsoft.com/office/drawing/2014/main" id="{09822F38-8215-D38D-18D2-800B81ADE177}"/>
              </a:ext>
            </a:extLst>
          </p:cNvPr>
          <p:cNvSpPr txBox="1"/>
          <p:nvPr/>
        </p:nvSpPr>
        <p:spPr>
          <a:xfrm flipH="1">
            <a:off x="8275319" y="6364352"/>
            <a:ext cx="868681" cy="369332"/>
          </a:xfrm>
          <a:prstGeom prst="rect">
            <a:avLst/>
          </a:prstGeom>
          <a:noFill/>
        </p:spPr>
        <p:txBody>
          <a:bodyPr wrap="square" rtlCol="0">
            <a:spAutoFit/>
          </a:bodyPr>
          <a:lstStyle/>
          <a:p>
            <a:r>
              <a:rPr lang="en-US" dirty="0"/>
              <a:t>56</a:t>
            </a:r>
            <a:endParaRPr lang="en-ZA" dirty="0"/>
          </a:p>
        </p:txBody>
      </p:sp>
    </p:spTree>
    <p:extLst>
      <p:ext uri="{BB962C8B-B14F-4D97-AF65-F5344CB8AC3E}">
        <p14:creationId xmlns:p14="http://schemas.microsoft.com/office/powerpoint/2010/main" val="20793313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xxx">
            <a:extLst>
              <a:ext uri="{FF2B5EF4-FFF2-40B4-BE49-F238E27FC236}">
                <a16:creationId xmlns:a16="http://schemas.microsoft.com/office/drawing/2014/main" id="{FC5C3B24-87EE-487F-9B2F-2819252E43DC}"/>
              </a:ext>
              <a:ext uri="{C183D7F6-B498-43B3-948B-1728B52AA6E4}">
                <adec:decorative xmlns:adec="http://schemas.microsoft.com/office/drawing/2017/decorative" val="0"/>
              </a:ext>
            </a:extLst>
          </p:cNvPr>
          <p:cNvSpPr>
            <a:spLocks noGrp="1"/>
          </p:cNvSpPr>
          <p:nvPr>
            <p:ph type="ctrTitle"/>
          </p:nvPr>
        </p:nvSpPr>
        <p:spPr>
          <a:xfrm>
            <a:off x="1000897" y="1672797"/>
            <a:ext cx="7938995" cy="311126"/>
          </a:xfrm>
        </p:spPr>
        <p:txBody>
          <a:bodyPr>
            <a:normAutofit fontScale="90000"/>
          </a:bodyPr>
          <a:lstStyle/>
          <a:p>
            <a:pPr algn="ctr"/>
            <a:r>
              <a:rPr lang="en-ZA" sz="1800" dirty="0"/>
              <a:t>THANK YOU</a:t>
            </a:r>
          </a:p>
        </p:txBody>
      </p:sp>
      <p:sp>
        <p:nvSpPr>
          <p:cNvPr id="3" name="Subtitle 2">
            <a:extLst>
              <a:ext uri="{FF2B5EF4-FFF2-40B4-BE49-F238E27FC236}">
                <a16:creationId xmlns:a16="http://schemas.microsoft.com/office/drawing/2014/main" id="{8A599DBF-C86C-44EB-8AC4-AEEE17DD9874}"/>
              </a:ext>
            </a:extLst>
          </p:cNvPr>
          <p:cNvSpPr>
            <a:spLocks noGrp="1"/>
          </p:cNvSpPr>
          <p:nvPr>
            <p:ph type="subTitle" idx="1"/>
          </p:nvPr>
        </p:nvSpPr>
        <p:spPr/>
        <p:txBody>
          <a:bodyPr/>
          <a:lstStyle/>
          <a:p>
            <a:endParaRPr lang="en-ZA" dirty="0"/>
          </a:p>
        </p:txBody>
      </p:sp>
      <p:grpSp>
        <p:nvGrpSpPr>
          <p:cNvPr id="5" name="Group 4">
            <a:extLst>
              <a:ext uri="{FF2B5EF4-FFF2-40B4-BE49-F238E27FC236}">
                <a16:creationId xmlns:a16="http://schemas.microsoft.com/office/drawing/2014/main" id="{7F3AE985-6F3D-4864-BBA1-3CEB0E4DA4D0}"/>
              </a:ext>
            </a:extLst>
          </p:cNvPr>
          <p:cNvGrpSpPr>
            <a:grpSpLocks noChangeAspect="1"/>
          </p:cNvGrpSpPr>
          <p:nvPr/>
        </p:nvGrpSpPr>
        <p:grpSpPr bwMode="auto">
          <a:xfrm>
            <a:off x="1000898" y="2094140"/>
            <a:ext cx="8223948" cy="3551464"/>
            <a:chOff x="-284" y="-8"/>
            <a:chExt cx="7964" cy="4782"/>
          </a:xfrm>
        </p:grpSpPr>
        <p:sp>
          <p:nvSpPr>
            <p:cNvPr id="6" name="AutoShape 3">
              <a:extLst>
                <a:ext uri="{FF2B5EF4-FFF2-40B4-BE49-F238E27FC236}">
                  <a16:creationId xmlns:a16="http://schemas.microsoft.com/office/drawing/2014/main" id="{10265FE0-2766-4E29-94FA-68FD4FE71094}"/>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a:defRPr/>
              </a:pPr>
              <a:endParaRPr lang="en-ZA" sz="1350" dirty="0">
                <a:solidFill>
                  <a:prstClr val="black"/>
                </a:solidFill>
                <a:latin typeface="Calibri" panose="020F0502020204030204"/>
              </a:endParaRPr>
            </a:p>
          </p:txBody>
        </p:sp>
        <p:pic>
          <p:nvPicPr>
            <p:cNvPr id="1029" name="Picture 5" descr="Thando">
              <a:extLst>
                <a:ext uri="{FF2B5EF4-FFF2-40B4-BE49-F238E27FC236}">
                  <a16:creationId xmlns:a16="http://schemas.microsoft.com/office/drawing/2014/main" id="{B0B28A7D-EDBA-47D2-A0B6-9AC419948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 y="0"/>
              <a:ext cx="7692" cy="477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1AE1D0EE-C2C3-8255-B559-8144EAF6B18C}"/>
              </a:ext>
            </a:extLst>
          </p:cNvPr>
          <p:cNvSpPr txBox="1"/>
          <p:nvPr/>
        </p:nvSpPr>
        <p:spPr>
          <a:xfrm>
            <a:off x="1000898" y="1050290"/>
            <a:ext cx="7938994" cy="380873"/>
          </a:xfrm>
          <a:prstGeom prst="rect">
            <a:avLst/>
          </a:prstGeom>
          <a:noFill/>
        </p:spPr>
        <p:txBody>
          <a:bodyPr wrap="square">
            <a:spAutoFit/>
          </a:bodyPr>
          <a:lstStyle/>
          <a:p>
            <a:pPr algn="ctr"/>
            <a:r>
              <a:rPr kumimoji="0" lang="en-US" sz="1875" b="1" i="0" u="none" strike="noStrike" kern="1200" cap="none" spc="0" normalizeH="0" baseline="0" noProof="0" dirty="0">
                <a:ln>
                  <a:noFill/>
                </a:ln>
                <a:solidFill>
                  <a:prstClr val="white"/>
                </a:solidFill>
                <a:effectLst/>
                <a:uLnTx/>
                <a:uFillTx/>
                <a:latin typeface="Arial" panose="020B0604020202020204"/>
                <a:ea typeface="+mj-ea"/>
                <a:cs typeface="+mj-cs"/>
              </a:rPr>
              <a:t>THANK YOU</a:t>
            </a:r>
            <a:endParaRPr lang="en-ZA" dirty="0"/>
          </a:p>
        </p:txBody>
      </p:sp>
    </p:spTree>
    <p:extLst>
      <p:ext uri="{BB962C8B-B14F-4D97-AF65-F5344CB8AC3E}">
        <p14:creationId xmlns:p14="http://schemas.microsoft.com/office/powerpoint/2010/main" val="900038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FB7B-E610-5BD3-9A23-369F121A8113}"/>
              </a:ext>
            </a:extLst>
          </p:cNvPr>
          <p:cNvSpPr>
            <a:spLocks noGrp="1"/>
          </p:cNvSpPr>
          <p:nvPr>
            <p:ph type="title"/>
          </p:nvPr>
        </p:nvSpPr>
        <p:spPr/>
        <p:txBody>
          <a:bodyPr>
            <a:normAutofit/>
          </a:bodyPr>
          <a:lstStyle/>
          <a:p>
            <a:r>
              <a:rPr lang="en-US" dirty="0"/>
              <a:t> QUESTION 3: OUTSTANDING DEBTORS </a:t>
            </a:r>
            <a:endParaRPr lang="en-ZA" dirty="0"/>
          </a:p>
        </p:txBody>
      </p:sp>
      <p:sp>
        <p:nvSpPr>
          <p:cNvPr id="3" name="Content Placeholder 2">
            <a:extLst>
              <a:ext uri="{FF2B5EF4-FFF2-40B4-BE49-F238E27FC236}">
                <a16:creationId xmlns:a16="http://schemas.microsoft.com/office/drawing/2014/main" id="{081233BE-5696-ABD9-38BD-FCBF263F77DE}"/>
              </a:ext>
            </a:extLst>
          </p:cNvPr>
          <p:cNvSpPr>
            <a:spLocks noGrp="1"/>
          </p:cNvSpPr>
          <p:nvPr>
            <p:ph idx="1"/>
          </p:nvPr>
        </p:nvSpPr>
        <p:spPr/>
        <p:txBody>
          <a:bodyPr>
            <a:normAutofit/>
          </a:bodyPr>
          <a:lstStyle/>
          <a:p>
            <a:pPr marL="0" marR="0" lvl="0" indent="0" algn="just" defTabSz="685800" rtl="0" eaLnBrk="1" fontAlgn="auto" latinLnBrk="0" hangingPunct="1">
              <a:lnSpc>
                <a:spcPct val="90000"/>
              </a:lnSpc>
              <a:spcBef>
                <a:spcPts val="750"/>
              </a:spcBef>
              <a:spcAft>
                <a:spcPts val="0"/>
              </a:spcAft>
              <a:buClrTx/>
              <a:buSzTx/>
              <a:buNone/>
              <a:tabLst/>
              <a:defRPr/>
            </a:pPr>
            <a:r>
              <a:rPr kumimoji="0" lang="en-US" sz="1400" b="1" i="0" u="none" strike="noStrike" kern="1200" cap="none" spc="0" normalizeH="0" baseline="0" noProof="0" dirty="0">
                <a:ln>
                  <a:noFill/>
                </a:ln>
                <a:solidFill>
                  <a:srgbClr val="FF0000"/>
                </a:solidFill>
                <a:effectLst/>
                <a:uLnTx/>
                <a:uFillTx/>
                <a:latin typeface="Arial" panose="020B0604020202020204"/>
                <a:ea typeface="Times New Roman" panose="02020603050405020304" pitchFamily="18" charset="0"/>
                <a:cs typeface="+mn-cs"/>
              </a:rPr>
              <a:t>THE G – FLEET MANAGEMENT SHOULD PROVIDE A LIST OF THE CLIENT DEPARTMENTS THAT HAVE SETTLED THEIR DEBTS, INCLUDING THE AMOUNT SETTLED IN THE FINANCIAL YEAR UNDER REVIEW.</a:t>
            </a:r>
            <a:endParaRPr lang="en-ZA" sz="1400" dirty="0">
              <a:solidFill>
                <a:srgbClr val="FF0000"/>
              </a:solidFill>
              <a:effectLst/>
              <a:latin typeface="Arial" panose="020B0604020202020204" pitchFamily="34" charset="0"/>
              <a:ea typeface="Calibri" panose="020F0502020204030204" pitchFamily="34" charset="0"/>
            </a:endParaRPr>
          </a:p>
          <a:p>
            <a:pPr marL="0" indent="0" algn="just">
              <a:lnSpc>
                <a:spcPct val="115000"/>
              </a:lnSpc>
              <a:spcAft>
                <a:spcPts val="90"/>
              </a:spcAft>
              <a:buNone/>
            </a:pPr>
            <a:r>
              <a:rPr lang="en-ZA" sz="1400" b="1" dirty="0">
                <a:latin typeface="Arial" panose="020B0604020202020204" pitchFamily="34" charset="0"/>
                <a:ea typeface="Calibri" panose="020F0502020204030204" pitchFamily="34" charset="0"/>
              </a:rPr>
              <a:t>RESPONSE</a:t>
            </a:r>
          </a:p>
          <a:p>
            <a:pPr algn="just">
              <a:lnSpc>
                <a:spcPct val="115000"/>
              </a:lnSpc>
              <a:spcAft>
                <a:spcPts val="90"/>
              </a:spcAft>
            </a:pPr>
            <a:r>
              <a:rPr lang="en-ZA" sz="1400" dirty="0">
                <a:effectLst/>
                <a:latin typeface="Arial" panose="020B0604020202020204" pitchFamily="34" charset="0"/>
                <a:ea typeface="Calibri" panose="020F0502020204030204" pitchFamily="34" charset="0"/>
              </a:rPr>
              <a:t>The Entity continues to aggressively apply its approved debtors’ management policy and procedures. This approach has yielded positive results in the debt collection in the previous year and currently.</a:t>
            </a:r>
          </a:p>
          <a:p>
            <a:pPr algn="just">
              <a:lnSpc>
                <a:spcPct val="115000"/>
              </a:lnSpc>
              <a:spcAft>
                <a:spcPts val="0"/>
              </a:spcAft>
            </a:pPr>
            <a:r>
              <a:rPr lang="en-ZA" sz="1400" dirty="0">
                <a:effectLst/>
                <a:latin typeface="Arial" panose="020B0604020202020204" pitchFamily="34" charset="0"/>
                <a:ea typeface="Calibri" panose="020F0502020204030204" pitchFamily="34" charset="0"/>
              </a:rPr>
              <a:t>The committee is referred to the attached </a:t>
            </a:r>
            <a:r>
              <a:rPr lang="en-ZA" sz="1400" b="1" dirty="0">
                <a:effectLst/>
                <a:latin typeface="Arial" panose="020B0604020202020204" pitchFamily="34" charset="0"/>
                <a:ea typeface="Calibri" panose="020F0502020204030204" pitchFamily="34" charset="0"/>
              </a:rPr>
              <a:t>Annexure A</a:t>
            </a:r>
            <a:r>
              <a:rPr lang="en-ZA" sz="1400" dirty="0">
                <a:effectLst/>
                <a:latin typeface="Arial" panose="020B0604020202020204" pitchFamily="34" charset="0"/>
                <a:ea typeface="Calibri" panose="020F0502020204030204" pitchFamily="34" charset="0"/>
              </a:rPr>
              <a:t> that illustrates client departments that settled their </a:t>
            </a:r>
            <a:r>
              <a:rPr lang="en-ZA" sz="1400" dirty="0">
                <a:latin typeface="Arial" panose="020B0604020202020204" pitchFamily="34" charset="0"/>
                <a:ea typeface="Calibri" panose="020F0502020204030204" pitchFamily="34" charset="0"/>
              </a:rPr>
              <a:t>debts.</a:t>
            </a:r>
            <a:endParaRPr lang="en-ZA" sz="1400" dirty="0">
              <a:effectLst/>
              <a:latin typeface="Arial" panose="020B0604020202020204" pitchFamily="34" charset="0"/>
              <a:ea typeface="Calibri" panose="020F0502020204030204" pitchFamily="34" charset="0"/>
            </a:endParaRPr>
          </a:p>
          <a:p>
            <a:endParaRPr lang="en-ZA" sz="1100" dirty="0"/>
          </a:p>
        </p:txBody>
      </p:sp>
      <p:sp>
        <p:nvSpPr>
          <p:cNvPr id="4" name="TextBox 3">
            <a:extLst>
              <a:ext uri="{FF2B5EF4-FFF2-40B4-BE49-F238E27FC236}">
                <a16:creationId xmlns:a16="http://schemas.microsoft.com/office/drawing/2014/main" id="{7FD46496-0A25-1C1A-17FB-990E6EE101E1}"/>
              </a:ext>
            </a:extLst>
          </p:cNvPr>
          <p:cNvSpPr txBox="1"/>
          <p:nvPr/>
        </p:nvSpPr>
        <p:spPr>
          <a:xfrm flipH="1">
            <a:off x="8275319" y="6364352"/>
            <a:ext cx="868681" cy="369332"/>
          </a:xfrm>
          <a:prstGeom prst="rect">
            <a:avLst/>
          </a:prstGeom>
          <a:noFill/>
        </p:spPr>
        <p:txBody>
          <a:bodyPr wrap="square" rtlCol="0">
            <a:spAutoFit/>
          </a:bodyPr>
          <a:lstStyle/>
          <a:p>
            <a:r>
              <a:rPr lang="en-US" dirty="0"/>
              <a:t>06</a:t>
            </a:r>
            <a:endParaRPr lang="en-ZA" dirty="0"/>
          </a:p>
        </p:txBody>
      </p:sp>
    </p:spTree>
    <p:extLst>
      <p:ext uri="{BB962C8B-B14F-4D97-AF65-F5344CB8AC3E}">
        <p14:creationId xmlns:p14="http://schemas.microsoft.com/office/powerpoint/2010/main" val="3583538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A5E4F-8C63-C905-E26F-1AEB8B7444C0}"/>
              </a:ext>
            </a:extLst>
          </p:cNvPr>
          <p:cNvSpPr>
            <a:spLocks noGrp="1"/>
          </p:cNvSpPr>
          <p:nvPr>
            <p:ph type="title"/>
          </p:nvPr>
        </p:nvSpPr>
        <p:spPr/>
        <p:txBody>
          <a:bodyPr/>
          <a:lstStyle/>
          <a:p>
            <a:r>
              <a:rPr lang="en-US" dirty="0"/>
              <a:t>QUESTION 4</a:t>
            </a:r>
            <a:endParaRPr lang="en-ZA" dirty="0"/>
          </a:p>
        </p:txBody>
      </p:sp>
      <p:sp>
        <p:nvSpPr>
          <p:cNvPr id="3" name="Content Placeholder 2">
            <a:extLst>
              <a:ext uri="{FF2B5EF4-FFF2-40B4-BE49-F238E27FC236}">
                <a16:creationId xmlns:a16="http://schemas.microsoft.com/office/drawing/2014/main" id="{15274FDF-41AB-DAA9-ED5A-32320A0128C5}"/>
              </a:ext>
            </a:extLst>
          </p:cNvPr>
          <p:cNvSpPr>
            <a:spLocks noGrp="1"/>
          </p:cNvSpPr>
          <p:nvPr>
            <p:ph idx="1"/>
          </p:nvPr>
        </p:nvSpPr>
        <p:spPr/>
        <p:txBody>
          <a:bodyPr>
            <a:normAutofit/>
          </a:bodyPr>
          <a:lstStyle/>
          <a:p>
            <a:pPr marL="0" indent="0">
              <a:buNone/>
            </a:pPr>
            <a:r>
              <a:rPr lang="en-US" sz="1400" b="1" dirty="0">
                <a:solidFill>
                  <a:srgbClr val="FF0000"/>
                </a:solidFill>
                <a:effectLst/>
                <a:ea typeface="Times New Roman" panose="02020603050405020304" pitchFamily="18" charset="0"/>
              </a:rPr>
              <a:t>THE ENTITY SHOULD ALSO INDICATE THE DEBTS THAT THE GAUTENG DEPARTMENT OF COMMUNITY SAFETY AND GAUTENG DEPARTMENT OF HEALTH OWES AT THE END OF PREVIOUS FINANCIAL YEAR.  </a:t>
            </a:r>
            <a:endParaRPr lang="en-ZA" sz="1400" b="1" dirty="0">
              <a:solidFill>
                <a:srgbClr val="FF0000"/>
              </a:solidFill>
            </a:endParaRPr>
          </a:p>
        </p:txBody>
      </p:sp>
      <p:sp>
        <p:nvSpPr>
          <p:cNvPr id="4" name="TextBox 3">
            <a:extLst>
              <a:ext uri="{FF2B5EF4-FFF2-40B4-BE49-F238E27FC236}">
                <a16:creationId xmlns:a16="http://schemas.microsoft.com/office/drawing/2014/main" id="{D73D9293-0C3C-9E2B-9FD4-1133B7871791}"/>
              </a:ext>
            </a:extLst>
          </p:cNvPr>
          <p:cNvSpPr txBox="1"/>
          <p:nvPr/>
        </p:nvSpPr>
        <p:spPr>
          <a:xfrm flipH="1">
            <a:off x="8275319" y="6364352"/>
            <a:ext cx="868681" cy="369332"/>
          </a:xfrm>
          <a:prstGeom prst="rect">
            <a:avLst/>
          </a:prstGeom>
          <a:noFill/>
        </p:spPr>
        <p:txBody>
          <a:bodyPr wrap="square" rtlCol="0">
            <a:spAutoFit/>
          </a:bodyPr>
          <a:lstStyle/>
          <a:p>
            <a:r>
              <a:rPr lang="en-US" dirty="0"/>
              <a:t>07</a:t>
            </a:r>
            <a:endParaRPr lang="en-ZA" dirty="0"/>
          </a:p>
        </p:txBody>
      </p:sp>
    </p:spTree>
    <p:extLst>
      <p:ext uri="{BB962C8B-B14F-4D97-AF65-F5344CB8AC3E}">
        <p14:creationId xmlns:p14="http://schemas.microsoft.com/office/powerpoint/2010/main" val="2714830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FB7B-E610-5BD3-9A23-369F121A8113}"/>
              </a:ext>
            </a:extLst>
          </p:cNvPr>
          <p:cNvSpPr>
            <a:spLocks noGrp="1"/>
          </p:cNvSpPr>
          <p:nvPr>
            <p:ph type="title"/>
          </p:nvPr>
        </p:nvSpPr>
        <p:spPr/>
        <p:txBody>
          <a:bodyPr>
            <a:normAutofit/>
          </a:bodyPr>
          <a:lstStyle/>
          <a:p>
            <a:pPr algn="ctr"/>
            <a:r>
              <a:rPr lang="en-US" dirty="0"/>
              <a:t>RESPONSE TO QUESTION 4: OUTSTANDING DEBTORS </a:t>
            </a:r>
            <a:endParaRPr lang="en-ZA" dirty="0"/>
          </a:p>
        </p:txBody>
      </p:sp>
      <p:sp>
        <p:nvSpPr>
          <p:cNvPr id="3" name="Content Placeholder 2">
            <a:extLst>
              <a:ext uri="{FF2B5EF4-FFF2-40B4-BE49-F238E27FC236}">
                <a16:creationId xmlns:a16="http://schemas.microsoft.com/office/drawing/2014/main" id="{081233BE-5696-ABD9-38BD-FCBF263F77DE}"/>
              </a:ext>
            </a:extLst>
          </p:cNvPr>
          <p:cNvSpPr>
            <a:spLocks noGrp="1"/>
          </p:cNvSpPr>
          <p:nvPr>
            <p:ph idx="1"/>
          </p:nvPr>
        </p:nvSpPr>
        <p:spPr>
          <a:xfrm>
            <a:off x="1000897" y="3100453"/>
            <a:ext cx="7961948" cy="2230672"/>
          </a:xfrm>
        </p:spPr>
        <p:txBody>
          <a:bodyPr>
            <a:normAutofit/>
          </a:bodyPr>
          <a:lstStyle/>
          <a:p>
            <a:pPr marL="0" indent="0" algn="just">
              <a:lnSpc>
                <a:spcPct val="115000"/>
              </a:lnSpc>
              <a:spcAft>
                <a:spcPts val="0"/>
              </a:spcAft>
              <a:buNone/>
            </a:pPr>
            <a:r>
              <a:rPr lang="en-ZA" sz="1100" dirty="0">
                <a:effectLst/>
                <a:latin typeface="Arial" panose="020B0604020202020204" pitchFamily="34" charset="0"/>
                <a:ea typeface="Calibri" panose="020F0502020204030204" pitchFamily="34" charset="0"/>
              </a:rPr>
              <a:t>It can be confirme</a:t>
            </a:r>
            <a:r>
              <a:rPr lang="en-ZA" sz="1100" dirty="0">
                <a:latin typeface="Arial" panose="020B0604020202020204" pitchFamily="34" charset="0"/>
                <a:ea typeface="Calibri" panose="020F0502020204030204" pitchFamily="34" charset="0"/>
              </a:rPr>
              <a:t>d that above outstanding amounts, except for the long outstanding disputed amount of R1.5 million for the Health have been settled by the respective Departments. </a:t>
            </a:r>
          </a:p>
          <a:p>
            <a:pPr marL="0" indent="0" algn="just">
              <a:lnSpc>
                <a:spcPct val="115000"/>
              </a:lnSpc>
              <a:spcAft>
                <a:spcPts val="0"/>
              </a:spcAft>
              <a:buNone/>
            </a:pPr>
            <a:r>
              <a:rPr lang="en-ZA" sz="1100" dirty="0">
                <a:latin typeface="Arial" panose="020B0604020202020204" pitchFamily="34" charset="0"/>
              </a:rPr>
              <a:t>The Entity continues to engage both GDOH and Gauteng Provincial Treasury regarding the dispute R1.5 million. </a:t>
            </a:r>
            <a:endParaRPr lang="en-ZA" sz="1100" dirty="0"/>
          </a:p>
        </p:txBody>
      </p:sp>
      <p:graphicFrame>
        <p:nvGraphicFramePr>
          <p:cNvPr id="7" name="Table 6">
            <a:extLst>
              <a:ext uri="{FF2B5EF4-FFF2-40B4-BE49-F238E27FC236}">
                <a16:creationId xmlns:a16="http://schemas.microsoft.com/office/drawing/2014/main" id="{CBB98A32-59BD-3225-2AB0-9C63CFBF6549}"/>
              </a:ext>
            </a:extLst>
          </p:cNvPr>
          <p:cNvGraphicFramePr>
            <a:graphicFrameLocks noGrp="1"/>
          </p:cNvGraphicFramePr>
          <p:nvPr>
            <p:extLst>
              <p:ext uri="{D42A27DB-BD31-4B8C-83A1-F6EECF244321}">
                <p14:modId xmlns:p14="http://schemas.microsoft.com/office/powerpoint/2010/main" val="4246308670"/>
              </p:ext>
            </p:extLst>
          </p:nvPr>
        </p:nvGraphicFramePr>
        <p:xfrm>
          <a:off x="1000897" y="1692896"/>
          <a:ext cx="7961948" cy="1283970"/>
        </p:xfrm>
        <a:graphic>
          <a:graphicData uri="http://schemas.openxmlformats.org/drawingml/2006/table">
            <a:tbl>
              <a:tblPr firstRow="1" firstCol="1" bandRow="1"/>
              <a:tblGrid>
                <a:gridCol w="3980553">
                  <a:extLst>
                    <a:ext uri="{9D8B030D-6E8A-4147-A177-3AD203B41FA5}">
                      <a16:colId xmlns:a16="http://schemas.microsoft.com/office/drawing/2014/main" val="1724481789"/>
                    </a:ext>
                  </a:extLst>
                </a:gridCol>
                <a:gridCol w="3981395">
                  <a:extLst>
                    <a:ext uri="{9D8B030D-6E8A-4147-A177-3AD203B41FA5}">
                      <a16:colId xmlns:a16="http://schemas.microsoft.com/office/drawing/2014/main" val="1148156948"/>
                    </a:ext>
                  </a:extLst>
                </a:gridCol>
              </a:tblGrid>
              <a:tr h="0">
                <a:tc>
                  <a:txBody>
                    <a:bodyPr/>
                    <a:lstStyle/>
                    <a:p>
                      <a:pPr algn="ctr">
                        <a:lnSpc>
                          <a:spcPct val="115000"/>
                        </a:lnSpc>
                        <a:spcAft>
                          <a:spcPts val="90"/>
                        </a:spcAft>
                      </a:pPr>
                      <a:r>
                        <a:rPr lang="en-US" sz="1100" b="1" dirty="0">
                          <a:solidFill>
                            <a:schemeClr val="tx1"/>
                          </a:solidFill>
                          <a:effectLst/>
                          <a:latin typeface="+mn-lt"/>
                          <a:ea typeface="Calibri" panose="020F0502020204030204" pitchFamily="34" charset="0"/>
                          <a:cs typeface="Times New Roman" panose="02020603050405020304" pitchFamily="18" charset="0"/>
                        </a:rPr>
                        <a:t>Name of client department</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100" b="1" dirty="0">
                          <a:solidFill>
                            <a:schemeClr val="tx1"/>
                          </a:solidFill>
                          <a:effectLst/>
                          <a:latin typeface="+mn-lt"/>
                          <a:ea typeface="Calibri" panose="020F0502020204030204" pitchFamily="34" charset="0"/>
                          <a:cs typeface="Times New Roman" panose="02020603050405020304" pitchFamily="18" charset="0"/>
                        </a:rPr>
                        <a:t>Outstanding balance as of 31 March 2022</a:t>
                      </a:r>
                      <a:endParaRPr lang="en-ZA" sz="1100" dirty="0">
                        <a:solidFill>
                          <a:schemeClr val="tx1"/>
                        </a:solidFill>
                        <a:effectLst/>
                        <a:latin typeface="+mn-lt"/>
                        <a:ea typeface="Calibri" panose="020F0502020204030204" pitchFamily="34" charset="0"/>
                        <a:cs typeface="Times New Roman" panose="02020603050405020304" pitchFamily="18" charset="0"/>
                      </a:endParaRPr>
                    </a:p>
                    <a:p>
                      <a:pPr algn="ctr">
                        <a:lnSpc>
                          <a:spcPct val="115000"/>
                        </a:lnSpc>
                      </a:pPr>
                      <a:r>
                        <a:rPr lang="en-US" sz="1100" b="1" dirty="0">
                          <a:solidFill>
                            <a:schemeClr val="tx1"/>
                          </a:solidFill>
                          <a:effectLst/>
                          <a:latin typeface="+mn-lt"/>
                          <a:ea typeface="Calibri" panose="020F0502020204030204" pitchFamily="34" charset="0"/>
                          <a:cs typeface="Times New Roman" panose="02020603050405020304" pitchFamily="18" charset="0"/>
                        </a:rPr>
                        <a:t>R’000</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512538"/>
                  </a:ext>
                </a:extLst>
              </a:tr>
              <a:tr h="0">
                <a:tc>
                  <a:txBody>
                    <a:bodyPr/>
                    <a:lstStyle/>
                    <a:p>
                      <a:pPr algn="just">
                        <a:lnSpc>
                          <a:spcPct val="115000"/>
                        </a:lnSpc>
                        <a:spcAft>
                          <a:spcPts val="90"/>
                        </a:spcAft>
                      </a:pPr>
                      <a:r>
                        <a:rPr lang="en-US" sz="1100" dirty="0">
                          <a:solidFill>
                            <a:schemeClr val="tx1"/>
                          </a:solidFill>
                          <a:effectLst/>
                          <a:latin typeface="+mn-lt"/>
                          <a:ea typeface="Calibri" panose="020F0502020204030204" pitchFamily="34" charset="0"/>
                          <a:cs typeface="Times New Roman" panose="02020603050405020304" pitchFamily="18" charset="0"/>
                        </a:rPr>
                        <a:t>Gauteng department of Community Safety</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pPr>
                      <a:r>
                        <a:rPr lang="en-US" sz="1100" dirty="0">
                          <a:solidFill>
                            <a:schemeClr val="tx1"/>
                          </a:solidFill>
                          <a:effectLst/>
                          <a:latin typeface="+mn-lt"/>
                          <a:ea typeface="Calibri" panose="020F0502020204030204" pitchFamily="34" charset="0"/>
                          <a:cs typeface="Times New Roman" panose="02020603050405020304" pitchFamily="18" charset="0"/>
                        </a:rPr>
                        <a:t>                 R 39,945</a:t>
                      </a:r>
                      <a:endParaRPr lang="en-ZA" sz="1100" dirty="0">
                        <a:solidFill>
                          <a:schemeClr val="tx1"/>
                        </a:solidFill>
                        <a:effectLst/>
                        <a:latin typeface="+mn-lt"/>
                        <a:ea typeface="Calibri" panose="020F0502020204030204" pitchFamily="34" charset="0"/>
                        <a:cs typeface="Times New Roman" panose="02020603050405020304" pitchFamily="18" charset="0"/>
                      </a:endParaRPr>
                    </a:p>
                    <a:p>
                      <a:pPr algn="r">
                        <a:lnSpc>
                          <a:spcPct val="115000"/>
                        </a:lnSpc>
                      </a:pPr>
                      <a:r>
                        <a:rPr lang="en-US" sz="1100" dirty="0">
                          <a:solidFill>
                            <a:schemeClr val="tx1"/>
                          </a:solidFill>
                          <a:effectLst/>
                          <a:latin typeface="+mn-lt"/>
                          <a:ea typeface="Calibri" panose="020F0502020204030204" pitchFamily="34" charset="0"/>
                          <a:cs typeface="Times New Roman" panose="02020603050405020304" pitchFamily="18" charset="0"/>
                        </a:rPr>
                        <a:t> </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269267"/>
                  </a:ext>
                </a:extLst>
              </a:tr>
              <a:tr h="0">
                <a:tc>
                  <a:txBody>
                    <a:bodyPr/>
                    <a:lstStyle/>
                    <a:p>
                      <a:pPr algn="just">
                        <a:lnSpc>
                          <a:spcPct val="115000"/>
                        </a:lnSpc>
                        <a:spcAft>
                          <a:spcPts val="90"/>
                        </a:spcAft>
                      </a:pPr>
                      <a:r>
                        <a:rPr lang="en-US" sz="1100" dirty="0">
                          <a:solidFill>
                            <a:schemeClr val="tx1"/>
                          </a:solidFill>
                          <a:effectLst/>
                          <a:latin typeface="+mn-lt"/>
                          <a:ea typeface="Calibri" panose="020F0502020204030204" pitchFamily="34" charset="0"/>
                          <a:cs typeface="Times New Roman" panose="02020603050405020304" pitchFamily="18" charset="0"/>
                        </a:rPr>
                        <a:t>Gauteng Department of Health</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pPr>
                      <a:r>
                        <a:rPr lang="en-US" sz="1100" dirty="0">
                          <a:solidFill>
                            <a:schemeClr val="tx1"/>
                          </a:solidFill>
                          <a:effectLst/>
                          <a:latin typeface="+mn-lt"/>
                          <a:ea typeface="Calibri" panose="020F0502020204030204" pitchFamily="34" charset="0"/>
                          <a:cs typeface="Times New Roman" panose="02020603050405020304" pitchFamily="18" charset="0"/>
                        </a:rPr>
                        <a:t>               R 38,131</a:t>
                      </a:r>
                      <a:endParaRPr lang="en-ZA" sz="1100" dirty="0">
                        <a:solidFill>
                          <a:schemeClr val="tx1"/>
                        </a:solidFill>
                        <a:effectLst/>
                        <a:latin typeface="+mn-lt"/>
                        <a:ea typeface="Calibri" panose="020F0502020204030204" pitchFamily="34" charset="0"/>
                        <a:cs typeface="Times New Roman" panose="02020603050405020304" pitchFamily="18" charset="0"/>
                      </a:endParaRPr>
                    </a:p>
                    <a:p>
                      <a:pPr algn="r">
                        <a:lnSpc>
                          <a:spcPct val="115000"/>
                        </a:lnSpc>
                      </a:pPr>
                      <a:r>
                        <a:rPr lang="en-US" sz="1100" dirty="0">
                          <a:solidFill>
                            <a:schemeClr val="tx1"/>
                          </a:solidFill>
                          <a:effectLst/>
                          <a:latin typeface="+mn-lt"/>
                          <a:ea typeface="Calibri" panose="020F0502020204030204" pitchFamily="34" charset="0"/>
                          <a:cs typeface="Times New Roman" panose="02020603050405020304" pitchFamily="18" charset="0"/>
                        </a:rPr>
                        <a:t> </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18601"/>
                  </a:ext>
                </a:extLst>
              </a:tr>
              <a:tr h="163149">
                <a:tc>
                  <a:txBody>
                    <a:bodyPr/>
                    <a:lstStyle/>
                    <a:p>
                      <a:pPr algn="just">
                        <a:lnSpc>
                          <a:spcPct val="115000"/>
                        </a:lnSpc>
                        <a:spcAft>
                          <a:spcPts val="90"/>
                        </a:spcAft>
                      </a:pPr>
                      <a:r>
                        <a:rPr lang="en-US" sz="1100" dirty="0">
                          <a:solidFill>
                            <a:schemeClr val="tx1"/>
                          </a:solidFill>
                          <a:effectLst/>
                          <a:latin typeface="+mn-lt"/>
                          <a:ea typeface="Calibri" panose="020F0502020204030204" pitchFamily="34" charset="0"/>
                          <a:cs typeface="Times New Roman" panose="02020603050405020304" pitchFamily="18" charset="0"/>
                        </a:rPr>
                        <a:t>TOTAL</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pPr>
                      <a:r>
                        <a:rPr lang="en-US" sz="1100" dirty="0">
                          <a:solidFill>
                            <a:schemeClr val="tx1"/>
                          </a:solidFill>
                          <a:effectLst/>
                          <a:latin typeface="+mn-lt"/>
                          <a:ea typeface="Calibri" panose="020F0502020204030204" pitchFamily="34" charset="0"/>
                          <a:cs typeface="Times New Roman" panose="02020603050405020304" pitchFamily="18" charset="0"/>
                        </a:rPr>
                        <a:t>R78,076</a:t>
                      </a:r>
                      <a:endParaRPr lang="en-ZA" sz="1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3073"/>
                  </a:ext>
                </a:extLst>
              </a:tr>
            </a:tbl>
          </a:graphicData>
        </a:graphic>
      </p:graphicFrame>
      <p:sp>
        <p:nvSpPr>
          <p:cNvPr id="4" name="TextBox 3">
            <a:extLst>
              <a:ext uri="{FF2B5EF4-FFF2-40B4-BE49-F238E27FC236}">
                <a16:creationId xmlns:a16="http://schemas.microsoft.com/office/drawing/2014/main" id="{2F4AF7CC-7658-FE36-C726-6647753D6726}"/>
              </a:ext>
            </a:extLst>
          </p:cNvPr>
          <p:cNvSpPr txBox="1"/>
          <p:nvPr/>
        </p:nvSpPr>
        <p:spPr>
          <a:xfrm flipH="1">
            <a:off x="8275319" y="6364352"/>
            <a:ext cx="868681" cy="369332"/>
          </a:xfrm>
          <a:prstGeom prst="rect">
            <a:avLst/>
          </a:prstGeom>
          <a:noFill/>
        </p:spPr>
        <p:txBody>
          <a:bodyPr wrap="square" rtlCol="0">
            <a:spAutoFit/>
          </a:bodyPr>
          <a:lstStyle/>
          <a:p>
            <a:r>
              <a:rPr lang="en-US" dirty="0"/>
              <a:t>08</a:t>
            </a:r>
            <a:endParaRPr lang="en-ZA" dirty="0"/>
          </a:p>
        </p:txBody>
      </p:sp>
    </p:spTree>
    <p:extLst>
      <p:ext uri="{BB962C8B-B14F-4D97-AF65-F5344CB8AC3E}">
        <p14:creationId xmlns:p14="http://schemas.microsoft.com/office/powerpoint/2010/main" val="4169006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A5E4F-8C63-C905-E26F-1AEB8B7444C0}"/>
              </a:ext>
            </a:extLst>
          </p:cNvPr>
          <p:cNvSpPr>
            <a:spLocks noGrp="1"/>
          </p:cNvSpPr>
          <p:nvPr>
            <p:ph type="title"/>
          </p:nvPr>
        </p:nvSpPr>
        <p:spPr/>
        <p:txBody>
          <a:bodyPr/>
          <a:lstStyle/>
          <a:p>
            <a:r>
              <a:rPr lang="en-US" dirty="0"/>
              <a:t>QUESTION 5</a:t>
            </a:r>
            <a:endParaRPr lang="en-ZA" dirty="0"/>
          </a:p>
        </p:txBody>
      </p:sp>
      <p:sp>
        <p:nvSpPr>
          <p:cNvPr id="3" name="Content Placeholder 2">
            <a:extLst>
              <a:ext uri="{FF2B5EF4-FFF2-40B4-BE49-F238E27FC236}">
                <a16:creationId xmlns:a16="http://schemas.microsoft.com/office/drawing/2014/main" id="{15274FDF-41AB-DAA9-ED5A-32320A0128C5}"/>
              </a:ext>
            </a:extLst>
          </p:cNvPr>
          <p:cNvSpPr>
            <a:spLocks noGrp="1"/>
          </p:cNvSpPr>
          <p:nvPr>
            <p:ph idx="1"/>
          </p:nvPr>
        </p:nvSpPr>
        <p:spPr/>
        <p:txBody>
          <a:bodyPr>
            <a:normAutofit/>
          </a:bodyPr>
          <a:lstStyle/>
          <a:p>
            <a:pPr marL="0" indent="0">
              <a:buNone/>
            </a:pPr>
            <a:r>
              <a:rPr lang="en-US" sz="1400" b="1" dirty="0">
                <a:solidFill>
                  <a:srgbClr val="FF0000"/>
                </a:solidFill>
                <a:effectLst/>
                <a:ea typeface="Times New Roman" panose="02020603050405020304" pitchFamily="18" charset="0"/>
              </a:rPr>
              <a:t>THE ENTITY SHOULD PROVIDE A DETAIL REPORT ON THE EXPENDITURE OF THE FLEET MAINTENANCE SERVICES, CORPORATE SERVICES AND TRANSPORT SUPPORT SERVICE, OFFICE OF THE CHIEF FINANCIAL OFFICER. </a:t>
            </a:r>
            <a:endParaRPr lang="en-ZA" sz="1400" b="1" dirty="0">
              <a:solidFill>
                <a:srgbClr val="FF0000"/>
              </a:solidFill>
            </a:endParaRPr>
          </a:p>
        </p:txBody>
      </p:sp>
      <p:sp>
        <p:nvSpPr>
          <p:cNvPr id="4" name="TextBox 3">
            <a:extLst>
              <a:ext uri="{FF2B5EF4-FFF2-40B4-BE49-F238E27FC236}">
                <a16:creationId xmlns:a16="http://schemas.microsoft.com/office/drawing/2014/main" id="{7BF55EC4-5440-E6C2-A393-C7C4E9DDE7B0}"/>
              </a:ext>
            </a:extLst>
          </p:cNvPr>
          <p:cNvSpPr txBox="1"/>
          <p:nvPr/>
        </p:nvSpPr>
        <p:spPr>
          <a:xfrm flipH="1">
            <a:off x="8275319" y="6364352"/>
            <a:ext cx="868681" cy="369332"/>
          </a:xfrm>
          <a:prstGeom prst="rect">
            <a:avLst/>
          </a:prstGeom>
          <a:noFill/>
        </p:spPr>
        <p:txBody>
          <a:bodyPr wrap="square" rtlCol="0">
            <a:spAutoFit/>
          </a:bodyPr>
          <a:lstStyle/>
          <a:p>
            <a:r>
              <a:rPr lang="en-US" dirty="0"/>
              <a:t>09</a:t>
            </a:r>
            <a:endParaRPr lang="en-ZA" dirty="0"/>
          </a:p>
        </p:txBody>
      </p:sp>
    </p:spTree>
    <p:extLst>
      <p:ext uri="{BB962C8B-B14F-4D97-AF65-F5344CB8AC3E}">
        <p14:creationId xmlns:p14="http://schemas.microsoft.com/office/powerpoint/2010/main" val="13012716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0E1CFA0F3F4B43A792C1BEEB071F68" ma:contentTypeVersion="16" ma:contentTypeDescription="Create a new document." ma:contentTypeScope="" ma:versionID="e7fdf977a7662d7701e1b056660497f8">
  <xsd:schema xmlns:xsd="http://www.w3.org/2001/XMLSchema" xmlns:xs="http://www.w3.org/2001/XMLSchema" xmlns:p="http://schemas.microsoft.com/office/2006/metadata/properties" xmlns:ns1="http://schemas.microsoft.com/sharepoint/v3" xmlns:ns3="797df028-51f8-42aa-8f30-76c5096d112d" xmlns:ns4="35f16fe5-9207-454c-821f-36cd3b89ffbf" targetNamespace="http://schemas.microsoft.com/office/2006/metadata/properties" ma:root="true" ma:fieldsID="1d466417b36c713c90f932e648d15eb8" ns1:_="" ns3:_="" ns4:_="">
    <xsd:import namespace="http://schemas.microsoft.com/sharepoint/v3"/>
    <xsd:import namespace="797df028-51f8-42aa-8f30-76c5096d112d"/>
    <xsd:import namespace="35f16fe5-9207-454c-821f-36cd3b89ffb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MediaServiceLocatio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7df028-51f8-42aa-8f30-76c5096d11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f16fe5-9207-454c-821f-36cd3b89ff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97C918-81B9-4108-9A8F-C6BF7A386C9E}">
  <ds:schemaRefs>
    <ds:schemaRef ds:uri="http://schemas.microsoft.com/office/infopath/2007/PartnerControls"/>
    <ds:schemaRef ds:uri="http://schemas.microsoft.com/office/2006/documentManagement/types"/>
    <ds:schemaRef ds:uri="http://purl.org/dc/terms/"/>
    <ds:schemaRef ds:uri="http://schemas.microsoft.com/sharepoint/v3"/>
    <ds:schemaRef ds:uri="http://www.w3.org/XML/1998/namespace"/>
    <ds:schemaRef ds:uri="http://schemas.openxmlformats.org/package/2006/metadata/core-properties"/>
    <ds:schemaRef ds:uri="35f16fe5-9207-454c-821f-36cd3b89ffbf"/>
    <ds:schemaRef ds:uri="http://schemas.microsoft.com/office/2006/metadata/properties"/>
    <ds:schemaRef ds:uri="797df028-51f8-42aa-8f30-76c5096d112d"/>
    <ds:schemaRef ds:uri="http://purl.org/dc/dcmitype/"/>
    <ds:schemaRef ds:uri="http://purl.org/dc/elements/1.1/"/>
  </ds:schemaRefs>
</ds:datastoreItem>
</file>

<file path=customXml/itemProps2.xml><?xml version="1.0" encoding="utf-8"?>
<ds:datastoreItem xmlns:ds="http://schemas.openxmlformats.org/officeDocument/2006/customXml" ds:itemID="{802241D9-57A4-4E55-B44A-8B57329D48D2}">
  <ds:schemaRefs>
    <ds:schemaRef ds:uri="http://schemas.microsoft.com/sharepoint/v3/contenttype/forms"/>
  </ds:schemaRefs>
</ds:datastoreItem>
</file>

<file path=customXml/itemProps3.xml><?xml version="1.0" encoding="utf-8"?>
<ds:datastoreItem xmlns:ds="http://schemas.openxmlformats.org/officeDocument/2006/customXml" ds:itemID="{DDF66833-9248-4AD2-ABC8-24DF659E9E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7df028-51f8-42aa-8f30-76c5096d112d"/>
    <ds:schemaRef ds:uri="35f16fe5-9207-454c-821f-36cd3b89ff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641</TotalTime>
  <Words>10324</Words>
  <Application>Microsoft Office PowerPoint</Application>
  <PresentationFormat>On-screen Show (4:3)</PresentationFormat>
  <Paragraphs>1368</Paragraphs>
  <Slides>57</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57</vt:i4>
      </vt:variant>
    </vt:vector>
  </HeadingPairs>
  <TitlesOfParts>
    <vt:vector size="64" baseType="lpstr">
      <vt:lpstr>Arial</vt:lpstr>
      <vt:lpstr>Calibri</vt:lpstr>
      <vt:lpstr>Symbol</vt:lpstr>
      <vt:lpstr>Wingdings</vt:lpstr>
      <vt:lpstr>1_Office Theme</vt:lpstr>
      <vt:lpstr>2_Office Theme</vt:lpstr>
      <vt:lpstr>4_Office Theme</vt:lpstr>
      <vt:lpstr>         g-FleeT MANAGEMENT   Presentation to Roads and Transport Portfolio Committee   Questions emanating from the Annual Report 2021/22   04 November 2022</vt:lpstr>
      <vt:lpstr>QUESTION 1 </vt:lpstr>
      <vt:lpstr>QUESTION 2</vt:lpstr>
      <vt:lpstr>RESPONSE TO QUESTION 2: TOWNSHIP PROCUREMENT </vt:lpstr>
      <vt:lpstr>RESPONSE TO QUESTION 2: ICT OUTPUT..CONT</vt:lpstr>
      <vt:lpstr> QUESTION 3: OUTSTANDING DEBTORS </vt:lpstr>
      <vt:lpstr>QUESTION 4</vt:lpstr>
      <vt:lpstr>RESPONSE TO QUESTION 4: OUTSTANDING DEBTORS </vt:lpstr>
      <vt:lpstr>QUESTION 5</vt:lpstr>
      <vt:lpstr>RESPONSE TO QUESTION 5: DETAILED TRANSPORT SUPPORT SERVICES EXPENDITURE REPORT FOR  2021/22 FINANCIAL YEAR </vt:lpstr>
      <vt:lpstr>RESPONSE TO QUESTION 5: DETAILED FLEET MAINTANANCE  EXPENDITURE REPORT  FOR  2021/22 FINANCIAL YEAR </vt:lpstr>
      <vt:lpstr>RESPONSE TO QUESTION 5: DETAILED CORPORATE  SERVICES EXPENDITURE REPORT FOR  2021/22  FINANCIAL  YEAR </vt:lpstr>
      <vt:lpstr>RESPONSE TO QUESTION 5: DETAILED OFFICE OF THE CHIEF FINANCIAL OFFICER  EXPENDITURE REPORT  FOR THE  2021/22 FINANCIAL YEAR  </vt:lpstr>
      <vt:lpstr>QUESTION 6</vt:lpstr>
      <vt:lpstr>PowerPoint Presentation</vt:lpstr>
      <vt:lpstr>STATUS IMPLEMENTATION OF AGSA AUDIT IMPROVEMENT PLAN</vt:lpstr>
      <vt:lpstr>Audit improvement plan  as at October 2022</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STATUS IMPLEMENTATION OF AUDIT IMPROVEMENT PLAN</vt:lpstr>
      <vt:lpstr>CLEAN AUDIT STRAGETY- LONG TERM STRATEGY </vt:lpstr>
      <vt:lpstr>CLEAN AUDIT STRAGETY- LONG TERM STRATEGY </vt:lpstr>
      <vt:lpstr>CLEAN AUDIT STRATEGY</vt:lpstr>
      <vt:lpstr>CLEAN AUDIT STRATEGY</vt:lpstr>
      <vt:lpstr>CLEAN AUDIT STRATEGY</vt:lpstr>
      <vt:lpstr>CLEAN AUDIT STRATEGY</vt:lpstr>
      <vt:lpstr>CONSEQUENCE MANAGEMENT STRATEGY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ROADS AND TRANSPORT  TRANSPORT INFRASTRUCTURE HOUSE  MEC TIH Committee Meeting 3   17 July 2020</dc:title>
  <dc:creator>Divesh Chiba</dc:creator>
  <cp:lastModifiedBy>Zikalala, Thulani (GPDRT)</cp:lastModifiedBy>
  <cp:revision>341</cp:revision>
  <dcterms:created xsi:type="dcterms:W3CDTF">2020-07-16T07:33:08Z</dcterms:created>
  <dcterms:modified xsi:type="dcterms:W3CDTF">2022-11-03T10:00:14Z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0x010100FC0E1CFA0F3F4B43A792C1BEEB071F68</vt:lpwstr>
  </property>
</Properties>
</file>