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52" r:id="rId5"/>
    <p:sldMasterId id="2147483664" r:id="rId6"/>
  </p:sldMasterIdLst>
  <p:notesMasterIdLst>
    <p:notesMasterId r:id="rId37"/>
  </p:notesMasterIdLst>
  <p:sldIdLst>
    <p:sldId id="256" r:id="rId7"/>
    <p:sldId id="4244" r:id="rId8"/>
    <p:sldId id="3663" r:id="rId9"/>
    <p:sldId id="4199" r:id="rId10"/>
    <p:sldId id="5935" r:id="rId11"/>
    <p:sldId id="5961" r:id="rId12"/>
    <p:sldId id="5937" r:id="rId13"/>
    <p:sldId id="5938" r:id="rId14"/>
    <p:sldId id="5953" r:id="rId15"/>
    <p:sldId id="5939" r:id="rId16"/>
    <p:sldId id="5940" r:id="rId17"/>
    <p:sldId id="5941" r:id="rId18"/>
    <p:sldId id="5942" r:id="rId19"/>
    <p:sldId id="5943" r:id="rId20"/>
    <p:sldId id="5944" r:id="rId21"/>
    <p:sldId id="5945" r:id="rId22"/>
    <p:sldId id="5946" r:id="rId23"/>
    <p:sldId id="5954" r:id="rId24"/>
    <p:sldId id="5947" r:id="rId25"/>
    <p:sldId id="5948" r:id="rId26"/>
    <p:sldId id="5949" r:id="rId27"/>
    <p:sldId id="5950" r:id="rId28"/>
    <p:sldId id="5951" r:id="rId29"/>
    <p:sldId id="5955" r:id="rId30"/>
    <p:sldId id="5952" r:id="rId31"/>
    <p:sldId id="5956" r:id="rId32"/>
    <p:sldId id="5957" r:id="rId33"/>
    <p:sldId id="5958" r:id="rId34"/>
    <p:sldId id="5960" r:id="rId35"/>
    <p:sldId id="4198" r:id="rId36"/>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C6F6BEB-AF31-4E1A-8961-309BD8B36884}">
          <p14:sldIdLst>
            <p14:sldId id="256"/>
            <p14:sldId id="4244"/>
            <p14:sldId id="3663"/>
            <p14:sldId id="4199"/>
            <p14:sldId id="5935"/>
            <p14:sldId id="5961"/>
            <p14:sldId id="5937"/>
            <p14:sldId id="5938"/>
            <p14:sldId id="5953"/>
            <p14:sldId id="5939"/>
            <p14:sldId id="5940"/>
            <p14:sldId id="5941"/>
            <p14:sldId id="5942"/>
            <p14:sldId id="5943"/>
            <p14:sldId id="5944"/>
            <p14:sldId id="5945"/>
            <p14:sldId id="5946"/>
            <p14:sldId id="5954"/>
            <p14:sldId id="5947"/>
            <p14:sldId id="5948"/>
            <p14:sldId id="5949"/>
            <p14:sldId id="5950"/>
            <p14:sldId id="5951"/>
            <p14:sldId id="5955"/>
            <p14:sldId id="5952"/>
            <p14:sldId id="5956"/>
            <p14:sldId id="5957"/>
            <p14:sldId id="5958"/>
            <p14:sldId id="5960"/>
            <p14:sldId id="4198"/>
          </p14:sldIdLst>
        </p14:section>
        <p14:section name="Appendix" id="{2A18FB22-22F2-4B14-9CAA-26F41EA6DC1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AA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593" autoAdjust="0"/>
    <p:restoredTop sz="93528" autoAdjust="0"/>
  </p:normalViewPr>
  <p:slideViewPr>
    <p:cSldViewPr snapToGrid="0" snapToObjects="1" showGuides="1">
      <p:cViewPr varScale="1">
        <p:scale>
          <a:sx n="70" d="100"/>
          <a:sy n="70" d="100"/>
        </p:scale>
        <p:origin x="60" y="152"/>
      </p:cViewPr>
      <p:guideLst>
        <p:guide orient="horz" pos="2160"/>
        <p:guide pos="3840"/>
      </p:guideLst>
    </p:cSldViewPr>
  </p:slid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viewProps" Target="viewProps.xml"/><Relationship Id="rId21" Type="http://schemas.openxmlformats.org/officeDocument/2006/relationships/slide" Target="slides/slide15.xml"/><Relationship Id="rId34" Type="http://schemas.openxmlformats.org/officeDocument/2006/relationships/slide" Target="slides/slide28.xml"/><Relationship Id="rId42" Type="http://schemas.microsoft.com/office/2016/11/relationships/changesInfo" Target="changesInfos/changesInfo1.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8" Type="http://schemas.openxmlformats.org/officeDocument/2006/relationships/slide" Target="slides/slide2.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Zikalala, Thulani (GPDRT)" userId="9113ed02-48ff-4069-a2fa-a097cfaddc9c" providerId="ADAL" clId="{D92217D2-6EC0-4241-BCA7-5D9B351B659B}"/>
    <pc:docChg chg="undo custSel addSld delSld modSld sldOrd modSection">
      <pc:chgData name="Zikalala, Thulani (GPDRT)" userId="9113ed02-48ff-4069-a2fa-a097cfaddc9c" providerId="ADAL" clId="{D92217D2-6EC0-4241-BCA7-5D9B351B659B}" dt="2022-11-02T12:42:16.130" v="735" actId="20577"/>
      <pc:docMkLst>
        <pc:docMk/>
      </pc:docMkLst>
      <pc:sldChg chg="modSp mod">
        <pc:chgData name="Zikalala, Thulani (GPDRT)" userId="9113ed02-48ff-4069-a2fa-a097cfaddc9c" providerId="ADAL" clId="{D92217D2-6EC0-4241-BCA7-5D9B351B659B}" dt="2022-11-02T12:42:16.130" v="735" actId="20577"/>
        <pc:sldMkLst>
          <pc:docMk/>
          <pc:sldMk cId="4047111873" sldId="256"/>
        </pc:sldMkLst>
        <pc:spChg chg="mod">
          <ac:chgData name="Zikalala, Thulani (GPDRT)" userId="9113ed02-48ff-4069-a2fa-a097cfaddc9c" providerId="ADAL" clId="{D92217D2-6EC0-4241-BCA7-5D9B351B659B}" dt="2022-11-02T12:42:16.130" v="735" actId="20577"/>
          <ac:spMkLst>
            <pc:docMk/>
            <pc:sldMk cId="4047111873" sldId="256"/>
            <ac:spMk id="2" creationId="{6893C1C0-4C1F-B74B-80AF-40A02043A7A8}"/>
          </ac:spMkLst>
        </pc:spChg>
      </pc:sldChg>
      <pc:sldChg chg="delSp modSp mod">
        <pc:chgData name="Zikalala, Thulani (GPDRT)" userId="9113ed02-48ff-4069-a2fa-a097cfaddc9c" providerId="ADAL" clId="{D92217D2-6EC0-4241-BCA7-5D9B351B659B}" dt="2022-11-02T12:40:11.308" v="697" actId="478"/>
        <pc:sldMkLst>
          <pc:docMk/>
          <pc:sldMk cId="848263002" sldId="3663"/>
        </pc:sldMkLst>
        <pc:spChg chg="mod">
          <ac:chgData name="Zikalala, Thulani (GPDRT)" userId="9113ed02-48ff-4069-a2fa-a097cfaddc9c" providerId="ADAL" clId="{D92217D2-6EC0-4241-BCA7-5D9B351B659B}" dt="2022-11-02T11:29:16.420" v="694" actId="20577"/>
          <ac:spMkLst>
            <pc:docMk/>
            <pc:sldMk cId="848263002" sldId="3663"/>
            <ac:spMk id="3" creationId="{4E563EF0-DB2C-4E5B-BD2B-F71625974A23}"/>
          </ac:spMkLst>
        </pc:spChg>
        <pc:spChg chg="del">
          <ac:chgData name="Zikalala, Thulani (GPDRT)" userId="9113ed02-48ff-4069-a2fa-a097cfaddc9c" providerId="ADAL" clId="{D92217D2-6EC0-4241-BCA7-5D9B351B659B}" dt="2022-11-02T12:40:11.308" v="697" actId="478"/>
          <ac:spMkLst>
            <pc:docMk/>
            <pc:sldMk cId="848263002" sldId="3663"/>
            <ac:spMk id="4" creationId="{341D4FB2-2830-A215-0E42-78BD7DA98057}"/>
          </ac:spMkLst>
        </pc:spChg>
      </pc:sldChg>
      <pc:sldChg chg="delSp modSp mod">
        <pc:chgData name="Zikalala, Thulani (GPDRT)" userId="9113ed02-48ff-4069-a2fa-a097cfaddc9c" providerId="ADAL" clId="{D92217D2-6EC0-4241-BCA7-5D9B351B659B}" dt="2022-11-02T12:40:19.630" v="698" actId="478"/>
        <pc:sldMkLst>
          <pc:docMk/>
          <pc:sldMk cId="4224290946" sldId="4199"/>
        </pc:sldMkLst>
        <pc:spChg chg="mod">
          <ac:chgData name="Zikalala, Thulani (GPDRT)" userId="9113ed02-48ff-4069-a2fa-a097cfaddc9c" providerId="ADAL" clId="{D92217D2-6EC0-4241-BCA7-5D9B351B659B}" dt="2022-11-02T06:46:04.237" v="612" actId="12"/>
          <ac:spMkLst>
            <pc:docMk/>
            <pc:sldMk cId="4224290946" sldId="4199"/>
            <ac:spMk id="3" creationId="{4E563EF0-DB2C-4E5B-BD2B-F71625974A23}"/>
          </ac:spMkLst>
        </pc:spChg>
        <pc:spChg chg="del">
          <ac:chgData name="Zikalala, Thulani (GPDRT)" userId="9113ed02-48ff-4069-a2fa-a097cfaddc9c" providerId="ADAL" clId="{D92217D2-6EC0-4241-BCA7-5D9B351B659B}" dt="2022-11-02T12:40:19.630" v="698" actId="478"/>
          <ac:spMkLst>
            <pc:docMk/>
            <pc:sldMk cId="4224290946" sldId="4199"/>
            <ac:spMk id="4" creationId="{D66E9238-98B8-3405-707E-E3DB0F6382D0}"/>
          </ac:spMkLst>
        </pc:spChg>
      </pc:sldChg>
      <pc:sldChg chg="modSp mod">
        <pc:chgData name="Zikalala, Thulani (GPDRT)" userId="9113ed02-48ff-4069-a2fa-a097cfaddc9c" providerId="ADAL" clId="{D92217D2-6EC0-4241-BCA7-5D9B351B659B}" dt="2022-11-01T11:10:45.174" v="405" actId="20577"/>
        <pc:sldMkLst>
          <pc:docMk/>
          <pc:sldMk cId="2512467453" sldId="4244"/>
        </pc:sldMkLst>
        <pc:spChg chg="mod">
          <ac:chgData name="Zikalala, Thulani (GPDRT)" userId="9113ed02-48ff-4069-a2fa-a097cfaddc9c" providerId="ADAL" clId="{D92217D2-6EC0-4241-BCA7-5D9B351B659B}" dt="2022-11-01T11:10:45.174" v="405" actId="20577"/>
          <ac:spMkLst>
            <pc:docMk/>
            <pc:sldMk cId="2512467453" sldId="4244"/>
            <ac:spMk id="12" creationId="{7E0D49C7-18E1-6745-B0AA-13FC1BB245D5}"/>
          </ac:spMkLst>
        </pc:spChg>
      </pc:sldChg>
      <pc:sldChg chg="delSp modSp mod">
        <pc:chgData name="Zikalala, Thulani (GPDRT)" userId="9113ed02-48ff-4069-a2fa-a097cfaddc9c" providerId="ADAL" clId="{D92217D2-6EC0-4241-BCA7-5D9B351B659B}" dt="2022-11-02T12:40:27.465" v="699" actId="478"/>
        <pc:sldMkLst>
          <pc:docMk/>
          <pc:sldMk cId="1479558325" sldId="5935"/>
        </pc:sldMkLst>
        <pc:spChg chg="mod">
          <ac:chgData name="Zikalala, Thulani (GPDRT)" userId="9113ed02-48ff-4069-a2fa-a097cfaddc9c" providerId="ADAL" clId="{D92217D2-6EC0-4241-BCA7-5D9B351B659B}" dt="2022-11-02T06:46:34.712" v="615" actId="108"/>
          <ac:spMkLst>
            <pc:docMk/>
            <pc:sldMk cId="1479558325" sldId="5935"/>
            <ac:spMk id="3" creationId="{4E563EF0-DB2C-4E5B-BD2B-F71625974A23}"/>
          </ac:spMkLst>
        </pc:spChg>
        <pc:spChg chg="del">
          <ac:chgData name="Zikalala, Thulani (GPDRT)" userId="9113ed02-48ff-4069-a2fa-a097cfaddc9c" providerId="ADAL" clId="{D92217D2-6EC0-4241-BCA7-5D9B351B659B}" dt="2022-11-02T12:40:27.465" v="699" actId="478"/>
          <ac:spMkLst>
            <pc:docMk/>
            <pc:sldMk cId="1479558325" sldId="5935"/>
            <ac:spMk id="4" creationId="{E7600F68-7DA6-3175-BBB5-0EDC1D91FF61}"/>
          </ac:spMkLst>
        </pc:spChg>
      </pc:sldChg>
      <pc:sldChg chg="modSp del mod">
        <pc:chgData name="Zikalala, Thulani (GPDRT)" userId="9113ed02-48ff-4069-a2fa-a097cfaddc9c" providerId="ADAL" clId="{D92217D2-6EC0-4241-BCA7-5D9B351B659B}" dt="2022-11-02T06:47:03.404" v="616" actId="47"/>
        <pc:sldMkLst>
          <pc:docMk/>
          <pc:sldMk cId="41953955" sldId="5936"/>
        </pc:sldMkLst>
        <pc:spChg chg="mod">
          <ac:chgData name="Zikalala, Thulani (GPDRT)" userId="9113ed02-48ff-4069-a2fa-a097cfaddc9c" providerId="ADAL" clId="{D92217D2-6EC0-4241-BCA7-5D9B351B659B}" dt="2022-11-01T10:20:26.398" v="91"/>
          <ac:spMkLst>
            <pc:docMk/>
            <pc:sldMk cId="41953955" sldId="5936"/>
            <ac:spMk id="3" creationId="{4E563EF0-DB2C-4E5B-BD2B-F71625974A23}"/>
          </ac:spMkLst>
        </pc:spChg>
      </pc:sldChg>
      <pc:sldChg chg="delSp modSp mod">
        <pc:chgData name="Zikalala, Thulani (GPDRT)" userId="9113ed02-48ff-4069-a2fa-a097cfaddc9c" providerId="ADAL" clId="{D92217D2-6EC0-4241-BCA7-5D9B351B659B}" dt="2022-11-02T12:40:39.442" v="701" actId="478"/>
        <pc:sldMkLst>
          <pc:docMk/>
          <pc:sldMk cId="120180706" sldId="5937"/>
        </pc:sldMkLst>
        <pc:spChg chg="mod">
          <ac:chgData name="Zikalala, Thulani (GPDRT)" userId="9113ed02-48ff-4069-a2fa-a097cfaddc9c" providerId="ADAL" clId="{D92217D2-6EC0-4241-BCA7-5D9B351B659B}" dt="2022-11-02T10:58:58.832" v="671" actId="20577"/>
          <ac:spMkLst>
            <pc:docMk/>
            <pc:sldMk cId="120180706" sldId="5937"/>
            <ac:spMk id="3" creationId="{4E563EF0-DB2C-4E5B-BD2B-F71625974A23}"/>
          </ac:spMkLst>
        </pc:spChg>
        <pc:spChg chg="del">
          <ac:chgData name="Zikalala, Thulani (GPDRT)" userId="9113ed02-48ff-4069-a2fa-a097cfaddc9c" providerId="ADAL" clId="{D92217D2-6EC0-4241-BCA7-5D9B351B659B}" dt="2022-11-02T12:40:39.442" v="701" actId="478"/>
          <ac:spMkLst>
            <pc:docMk/>
            <pc:sldMk cId="120180706" sldId="5937"/>
            <ac:spMk id="4" creationId="{D66E9238-98B8-3405-707E-E3DB0F6382D0}"/>
          </ac:spMkLst>
        </pc:spChg>
      </pc:sldChg>
      <pc:sldChg chg="delSp modSp mod">
        <pc:chgData name="Zikalala, Thulani (GPDRT)" userId="9113ed02-48ff-4069-a2fa-a097cfaddc9c" providerId="ADAL" clId="{D92217D2-6EC0-4241-BCA7-5D9B351B659B}" dt="2022-11-02T12:40:45.041" v="702" actId="478"/>
        <pc:sldMkLst>
          <pc:docMk/>
          <pc:sldMk cId="1827020951" sldId="5938"/>
        </pc:sldMkLst>
        <pc:spChg chg="mod">
          <ac:chgData name="Zikalala, Thulani (GPDRT)" userId="9113ed02-48ff-4069-a2fa-a097cfaddc9c" providerId="ADAL" clId="{D92217D2-6EC0-4241-BCA7-5D9B351B659B}" dt="2022-11-01T11:31:20.867" v="508" actId="179"/>
          <ac:spMkLst>
            <pc:docMk/>
            <pc:sldMk cId="1827020951" sldId="5938"/>
            <ac:spMk id="3" creationId="{4E563EF0-DB2C-4E5B-BD2B-F71625974A23}"/>
          </ac:spMkLst>
        </pc:spChg>
        <pc:spChg chg="del">
          <ac:chgData name="Zikalala, Thulani (GPDRT)" userId="9113ed02-48ff-4069-a2fa-a097cfaddc9c" providerId="ADAL" clId="{D92217D2-6EC0-4241-BCA7-5D9B351B659B}" dt="2022-11-02T12:40:45.041" v="702" actId="478"/>
          <ac:spMkLst>
            <pc:docMk/>
            <pc:sldMk cId="1827020951" sldId="5938"/>
            <ac:spMk id="4" creationId="{D66E9238-98B8-3405-707E-E3DB0F6382D0}"/>
          </ac:spMkLst>
        </pc:spChg>
      </pc:sldChg>
      <pc:sldChg chg="delSp modSp mod">
        <pc:chgData name="Zikalala, Thulani (GPDRT)" userId="9113ed02-48ff-4069-a2fa-a097cfaddc9c" providerId="ADAL" clId="{D92217D2-6EC0-4241-BCA7-5D9B351B659B}" dt="2022-11-02T12:40:51.517" v="703" actId="478"/>
        <pc:sldMkLst>
          <pc:docMk/>
          <pc:sldMk cId="2670577899" sldId="5939"/>
        </pc:sldMkLst>
        <pc:spChg chg="mod">
          <ac:chgData name="Zikalala, Thulani (GPDRT)" userId="9113ed02-48ff-4069-a2fa-a097cfaddc9c" providerId="ADAL" clId="{D92217D2-6EC0-4241-BCA7-5D9B351B659B}" dt="2022-11-02T06:48:02.994" v="623" actId="2710"/>
          <ac:spMkLst>
            <pc:docMk/>
            <pc:sldMk cId="2670577899" sldId="5939"/>
            <ac:spMk id="3" creationId="{4E563EF0-DB2C-4E5B-BD2B-F71625974A23}"/>
          </ac:spMkLst>
        </pc:spChg>
        <pc:spChg chg="del">
          <ac:chgData name="Zikalala, Thulani (GPDRT)" userId="9113ed02-48ff-4069-a2fa-a097cfaddc9c" providerId="ADAL" clId="{D92217D2-6EC0-4241-BCA7-5D9B351B659B}" dt="2022-11-02T12:40:51.517" v="703" actId="478"/>
          <ac:spMkLst>
            <pc:docMk/>
            <pc:sldMk cId="2670577899" sldId="5939"/>
            <ac:spMk id="4" creationId="{D66E9238-98B8-3405-707E-E3DB0F6382D0}"/>
          </ac:spMkLst>
        </pc:spChg>
      </pc:sldChg>
      <pc:sldChg chg="delSp modSp mod">
        <pc:chgData name="Zikalala, Thulani (GPDRT)" userId="9113ed02-48ff-4069-a2fa-a097cfaddc9c" providerId="ADAL" clId="{D92217D2-6EC0-4241-BCA7-5D9B351B659B}" dt="2022-11-02T11:30:56.642" v="695" actId="478"/>
        <pc:sldMkLst>
          <pc:docMk/>
          <pc:sldMk cId="2435171324" sldId="5940"/>
        </pc:sldMkLst>
        <pc:spChg chg="mod">
          <ac:chgData name="Zikalala, Thulani (GPDRT)" userId="9113ed02-48ff-4069-a2fa-a097cfaddc9c" providerId="ADAL" clId="{D92217D2-6EC0-4241-BCA7-5D9B351B659B}" dt="2022-11-01T11:33:09.517" v="516" actId="404"/>
          <ac:spMkLst>
            <pc:docMk/>
            <pc:sldMk cId="2435171324" sldId="5940"/>
            <ac:spMk id="3" creationId="{4E563EF0-DB2C-4E5B-BD2B-F71625974A23}"/>
          </ac:spMkLst>
        </pc:spChg>
        <pc:spChg chg="del">
          <ac:chgData name="Zikalala, Thulani (GPDRT)" userId="9113ed02-48ff-4069-a2fa-a097cfaddc9c" providerId="ADAL" clId="{D92217D2-6EC0-4241-BCA7-5D9B351B659B}" dt="2022-11-02T11:30:56.642" v="695" actId="478"/>
          <ac:spMkLst>
            <pc:docMk/>
            <pc:sldMk cId="2435171324" sldId="5940"/>
            <ac:spMk id="4" creationId="{D66E9238-98B8-3405-707E-E3DB0F6382D0}"/>
          </ac:spMkLst>
        </pc:spChg>
      </pc:sldChg>
      <pc:sldChg chg="delSp modSp mod">
        <pc:chgData name="Zikalala, Thulani (GPDRT)" userId="9113ed02-48ff-4069-a2fa-a097cfaddc9c" providerId="ADAL" clId="{D92217D2-6EC0-4241-BCA7-5D9B351B659B}" dt="2022-11-02T12:40:55.809" v="704" actId="478"/>
        <pc:sldMkLst>
          <pc:docMk/>
          <pc:sldMk cId="3941876808" sldId="5941"/>
        </pc:sldMkLst>
        <pc:spChg chg="mod">
          <ac:chgData name="Zikalala, Thulani (GPDRT)" userId="9113ed02-48ff-4069-a2fa-a097cfaddc9c" providerId="ADAL" clId="{D92217D2-6EC0-4241-BCA7-5D9B351B659B}" dt="2022-11-02T11:03:49.576" v="673" actId="14100"/>
          <ac:spMkLst>
            <pc:docMk/>
            <pc:sldMk cId="3941876808" sldId="5941"/>
            <ac:spMk id="3" creationId="{4E563EF0-DB2C-4E5B-BD2B-F71625974A23}"/>
          </ac:spMkLst>
        </pc:spChg>
        <pc:spChg chg="del">
          <ac:chgData name="Zikalala, Thulani (GPDRT)" userId="9113ed02-48ff-4069-a2fa-a097cfaddc9c" providerId="ADAL" clId="{D92217D2-6EC0-4241-BCA7-5D9B351B659B}" dt="2022-11-02T12:40:55.809" v="704" actId="478"/>
          <ac:spMkLst>
            <pc:docMk/>
            <pc:sldMk cId="3941876808" sldId="5941"/>
            <ac:spMk id="4" creationId="{D66E9238-98B8-3405-707E-E3DB0F6382D0}"/>
          </ac:spMkLst>
        </pc:spChg>
      </pc:sldChg>
      <pc:sldChg chg="delSp modSp mod">
        <pc:chgData name="Zikalala, Thulani (GPDRT)" userId="9113ed02-48ff-4069-a2fa-a097cfaddc9c" providerId="ADAL" clId="{D92217D2-6EC0-4241-BCA7-5D9B351B659B}" dt="2022-11-02T12:41:02.316" v="705" actId="478"/>
        <pc:sldMkLst>
          <pc:docMk/>
          <pc:sldMk cId="2242740256" sldId="5942"/>
        </pc:sldMkLst>
        <pc:spChg chg="mod">
          <ac:chgData name="Zikalala, Thulani (GPDRT)" userId="9113ed02-48ff-4069-a2fa-a097cfaddc9c" providerId="ADAL" clId="{D92217D2-6EC0-4241-BCA7-5D9B351B659B}" dt="2022-11-02T06:49:39.108" v="639" actId="14100"/>
          <ac:spMkLst>
            <pc:docMk/>
            <pc:sldMk cId="2242740256" sldId="5942"/>
            <ac:spMk id="3" creationId="{4E563EF0-DB2C-4E5B-BD2B-F71625974A23}"/>
          </ac:spMkLst>
        </pc:spChg>
        <pc:spChg chg="del">
          <ac:chgData name="Zikalala, Thulani (GPDRT)" userId="9113ed02-48ff-4069-a2fa-a097cfaddc9c" providerId="ADAL" clId="{D92217D2-6EC0-4241-BCA7-5D9B351B659B}" dt="2022-11-02T12:41:02.316" v="705" actId="478"/>
          <ac:spMkLst>
            <pc:docMk/>
            <pc:sldMk cId="2242740256" sldId="5942"/>
            <ac:spMk id="4" creationId="{D66E9238-98B8-3405-707E-E3DB0F6382D0}"/>
          </ac:spMkLst>
        </pc:spChg>
      </pc:sldChg>
      <pc:sldChg chg="delSp modSp mod">
        <pc:chgData name="Zikalala, Thulani (GPDRT)" userId="9113ed02-48ff-4069-a2fa-a097cfaddc9c" providerId="ADAL" clId="{D92217D2-6EC0-4241-BCA7-5D9B351B659B}" dt="2022-11-02T12:41:06.803" v="706" actId="478"/>
        <pc:sldMkLst>
          <pc:docMk/>
          <pc:sldMk cId="3601902860" sldId="5943"/>
        </pc:sldMkLst>
        <pc:spChg chg="mod">
          <ac:chgData name="Zikalala, Thulani (GPDRT)" userId="9113ed02-48ff-4069-a2fa-a097cfaddc9c" providerId="ADAL" clId="{D92217D2-6EC0-4241-BCA7-5D9B351B659B}" dt="2022-11-01T10:29:30.661" v="220" actId="20577"/>
          <ac:spMkLst>
            <pc:docMk/>
            <pc:sldMk cId="3601902860" sldId="5943"/>
            <ac:spMk id="2" creationId="{15578BDE-4560-4772-9E6A-C698FF4E1674}"/>
          </ac:spMkLst>
        </pc:spChg>
        <pc:spChg chg="mod">
          <ac:chgData name="Zikalala, Thulani (GPDRT)" userId="9113ed02-48ff-4069-a2fa-a097cfaddc9c" providerId="ADAL" clId="{D92217D2-6EC0-4241-BCA7-5D9B351B659B}" dt="2022-11-02T06:50:41.854" v="648" actId="179"/>
          <ac:spMkLst>
            <pc:docMk/>
            <pc:sldMk cId="3601902860" sldId="5943"/>
            <ac:spMk id="3" creationId="{4E563EF0-DB2C-4E5B-BD2B-F71625974A23}"/>
          </ac:spMkLst>
        </pc:spChg>
        <pc:spChg chg="del">
          <ac:chgData name="Zikalala, Thulani (GPDRT)" userId="9113ed02-48ff-4069-a2fa-a097cfaddc9c" providerId="ADAL" clId="{D92217D2-6EC0-4241-BCA7-5D9B351B659B}" dt="2022-11-02T12:41:06.803" v="706" actId="478"/>
          <ac:spMkLst>
            <pc:docMk/>
            <pc:sldMk cId="3601902860" sldId="5943"/>
            <ac:spMk id="4" creationId="{D66E9238-98B8-3405-707E-E3DB0F6382D0}"/>
          </ac:spMkLst>
        </pc:spChg>
      </pc:sldChg>
      <pc:sldChg chg="delSp modSp mod">
        <pc:chgData name="Zikalala, Thulani (GPDRT)" userId="9113ed02-48ff-4069-a2fa-a097cfaddc9c" providerId="ADAL" clId="{D92217D2-6EC0-4241-BCA7-5D9B351B659B}" dt="2022-11-02T12:41:12.572" v="707" actId="478"/>
        <pc:sldMkLst>
          <pc:docMk/>
          <pc:sldMk cId="2544374148" sldId="5944"/>
        </pc:sldMkLst>
        <pc:spChg chg="mod">
          <ac:chgData name="Zikalala, Thulani (GPDRT)" userId="9113ed02-48ff-4069-a2fa-a097cfaddc9c" providerId="ADAL" clId="{D92217D2-6EC0-4241-BCA7-5D9B351B659B}" dt="2022-11-01T10:30:10.956" v="234" actId="20577"/>
          <ac:spMkLst>
            <pc:docMk/>
            <pc:sldMk cId="2544374148" sldId="5944"/>
            <ac:spMk id="2" creationId="{15578BDE-4560-4772-9E6A-C698FF4E1674}"/>
          </ac:spMkLst>
        </pc:spChg>
        <pc:spChg chg="mod">
          <ac:chgData name="Zikalala, Thulani (GPDRT)" userId="9113ed02-48ff-4069-a2fa-a097cfaddc9c" providerId="ADAL" clId="{D92217D2-6EC0-4241-BCA7-5D9B351B659B}" dt="2022-11-01T10:30:27.754" v="241"/>
          <ac:spMkLst>
            <pc:docMk/>
            <pc:sldMk cId="2544374148" sldId="5944"/>
            <ac:spMk id="3" creationId="{4E563EF0-DB2C-4E5B-BD2B-F71625974A23}"/>
          </ac:spMkLst>
        </pc:spChg>
        <pc:spChg chg="del">
          <ac:chgData name="Zikalala, Thulani (GPDRT)" userId="9113ed02-48ff-4069-a2fa-a097cfaddc9c" providerId="ADAL" clId="{D92217D2-6EC0-4241-BCA7-5D9B351B659B}" dt="2022-11-02T12:41:12.572" v="707" actId="478"/>
          <ac:spMkLst>
            <pc:docMk/>
            <pc:sldMk cId="2544374148" sldId="5944"/>
            <ac:spMk id="4" creationId="{D66E9238-98B8-3405-707E-E3DB0F6382D0}"/>
          </ac:spMkLst>
        </pc:spChg>
      </pc:sldChg>
      <pc:sldChg chg="delSp modSp mod">
        <pc:chgData name="Zikalala, Thulani (GPDRT)" userId="9113ed02-48ff-4069-a2fa-a097cfaddc9c" providerId="ADAL" clId="{D92217D2-6EC0-4241-BCA7-5D9B351B659B}" dt="2022-11-02T12:41:18.923" v="708" actId="478"/>
        <pc:sldMkLst>
          <pc:docMk/>
          <pc:sldMk cId="2037476113" sldId="5945"/>
        </pc:sldMkLst>
        <pc:spChg chg="mod">
          <ac:chgData name="Zikalala, Thulani (GPDRT)" userId="9113ed02-48ff-4069-a2fa-a097cfaddc9c" providerId="ADAL" clId="{D92217D2-6EC0-4241-BCA7-5D9B351B659B}" dt="2022-11-01T10:30:51.191" v="243" actId="20577"/>
          <ac:spMkLst>
            <pc:docMk/>
            <pc:sldMk cId="2037476113" sldId="5945"/>
            <ac:spMk id="2" creationId="{15578BDE-4560-4772-9E6A-C698FF4E1674}"/>
          </ac:spMkLst>
        </pc:spChg>
        <pc:spChg chg="mod">
          <ac:chgData name="Zikalala, Thulani (GPDRT)" userId="9113ed02-48ff-4069-a2fa-a097cfaddc9c" providerId="ADAL" clId="{D92217D2-6EC0-4241-BCA7-5D9B351B659B}" dt="2022-11-01T10:31:07.411" v="247"/>
          <ac:spMkLst>
            <pc:docMk/>
            <pc:sldMk cId="2037476113" sldId="5945"/>
            <ac:spMk id="3" creationId="{4E563EF0-DB2C-4E5B-BD2B-F71625974A23}"/>
          </ac:spMkLst>
        </pc:spChg>
        <pc:spChg chg="del">
          <ac:chgData name="Zikalala, Thulani (GPDRT)" userId="9113ed02-48ff-4069-a2fa-a097cfaddc9c" providerId="ADAL" clId="{D92217D2-6EC0-4241-BCA7-5D9B351B659B}" dt="2022-11-02T12:41:18.923" v="708" actId="478"/>
          <ac:spMkLst>
            <pc:docMk/>
            <pc:sldMk cId="2037476113" sldId="5945"/>
            <ac:spMk id="4" creationId="{D66E9238-98B8-3405-707E-E3DB0F6382D0}"/>
          </ac:spMkLst>
        </pc:spChg>
      </pc:sldChg>
      <pc:sldChg chg="delSp modSp mod">
        <pc:chgData name="Zikalala, Thulani (GPDRT)" userId="9113ed02-48ff-4069-a2fa-a097cfaddc9c" providerId="ADAL" clId="{D92217D2-6EC0-4241-BCA7-5D9B351B659B}" dt="2022-11-02T12:41:22.797" v="709" actId="478"/>
        <pc:sldMkLst>
          <pc:docMk/>
          <pc:sldMk cId="3618437229" sldId="5946"/>
        </pc:sldMkLst>
        <pc:spChg chg="mod">
          <ac:chgData name="Zikalala, Thulani (GPDRT)" userId="9113ed02-48ff-4069-a2fa-a097cfaddc9c" providerId="ADAL" clId="{D92217D2-6EC0-4241-BCA7-5D9B351B659B}" dt="2022-11-01T10:33:43.793" v="249" actId="20577"/>
          <ac:spMkLst>
            <pc:docMk/>
            <pc:sldMk cId="3618437229" sldId="5946"/>
            <ac:spMk id="2" creationId="{15578BDE-4560-4772-9E6A-C698FF4E1674}"/>
          </ac:spMkLst>
        </pc:spChg>
        <pc:spChg chg="mod">
          <ac:chgData name="Zikalala, Thulani (GPDRT)" userId="9113ed02-48ff-4069-a2fa-a097cfaddc9c" providerId="ADAL" clId="{D92217D2-6EC0-4241-BCA7-5D9B351B659B}" dt="2022-11-01T11:33:50.031" v="520" actId="179"/>
          <ac:spMkLst>
            <pc:docMk/>
            <pc:sldMk cId="3618437229" sldId="5946"/>
            <ac:spMk id="3" creationId="{4E563EF0-DB2C-4E5B-BD2B-F71625974A23}"/>
          </ac:spMkLst>
        </pc:spChg>
        <pc:spChg chg="del">
          <ac:chgData name="Zikalala, Thulani (GPDRT)" userId="9113ed02-48ff-4069-a2fa-a097cfaddc9c" providerId="ADAL" clId="{D92217D2-6EC0-4241-BCA7-5D9B351B659B}" dt="2022-11-02T12:41:22.797" v="709" actId="478"/>
          <ac:spMkLst>
            <pc:docMk/>
            <pc:sldMk cId="3618437229" sldId="5946"/>
            <ac:spMk id="4" creationId="{D66E9238-98B8-3405-707E-E3DB0F6382D0}"/>
          </ac:spMkLst>
        </pc:spChg>
      </pc:sldChg>
      <pc:sldChg chg="delSp modSp mod">
        <pc:chgData name="Zikalala, Thulani (GPDRT)" userId="9113ed02-48ff-4069-a2fa-a097cfaddc9c" providerId="ADAL" clId="{D92217D2-6EC0-4241-BCA7-5D9B351B659B}" dt="2022-11-02T12:41:27.973" v="710" actId="478"/>
        <pc:sldMkLst>
          <pc:docMk/>
          <pc:sldMk cId="189819170" sldId="5947"/>
        </pc:sldMkLst>
        <pc:spChg chg="mod">
          <ac:chgData name="Zikalala, Thulani (GPDRT)" userId="9113ed02-48ff-4069-a2fa-a097cfaddc9c" providerId="ADAL" clId="{D92217D2-6EC0-4241-BCA7-5D9B351B659B}" dt="2022-11-01T10:56:56.860" v="317" actId="20577"/>
          <ac:spMkLst>
            <pc:docMk/>
            <pc:sldMk cId="189819170" sldId="5947"/>
            <ac:spMk id="2" creationId="{15578BDE-4560-4772-9E6A-C698FF4E1674}"/>
          </ac:spMkLst>
        </pc:spChg>
        <pc:spChg chg="mod">
          <ac:chgData name="Zikalala, Thulani (GPDRT)" userId="9113ed02-48ff-4069-a2fa-a097cfaddc9c" providerId="ADAL" clId="{D92217D2-6EC0-4241-BCA7-5D9B351B659B}" dt="2022-11-01T11:40:09.036" v="530" actId="255"/>
          <ac:spMkLst>
            <pc:docMk/>
            <pc:sldMk cId="189819170" sldId="5947"/>
            <ac:spMk id="3" creationId="{4E563EF0-DB2C-4E5B-BD2B-F71625974A23}"/>
          </ac:spMkLst>
        </pc:spChg>
        <pc:spChg chg="del">
          <ac:chgData name="Zikalala, Thulani (GPDRT)" userId="9113ed02-48ff-4069-a2fa-a097cfaddc9c" providerId="ADAL" clId="{D92217D2-6EC0-4241-BCA7-5D9B351B659B}" dt="2022-11-02T12:41:27.973" v="710" actId="478"/>
          <ac:spMkLst>
            <pc:docMk/>
            <pc:sldMk cId="189819170" sldId="5947"/>
            <ac:spMk id="4" creationId="{D66E9238-98B8-3405-707E-E3DB0F6382D0}"/>
          </ac:spMkLst>
        </pc:spChg>
      </pc:sldChg>
      <pc:sldChg chg="delSp modSp mod">
        <pc:chgData name="Zikalala, Thulani (GPDRT)" userId="9113ed02-48ff-4069-a2fa-a097cfaddc9c" providerId="ADAL" clId="{D92217D2-6EC0-4241-BCA7-5D9B351B659B}" dt="2022-11-02T12:41:31.968" v="711" actId="478"/>
        <pc:sldMkLst>
          <pc:docMk/>
          <pc:sldMk cId="3789330705" sldId="5948"/>
        </pc:sldMkLst>
        <pc:spChg chg="mod">
          <ac:chgData name="Zikalala, Thulani (GPDRT)" userId="9113ed02-48ff-4069-a2fa-a097cfaddc9c" providerId="ADAL" clId="{D92217D2-6EC0-4241-BCA7-5D9B351B659B}" dt="2022-11-01T10:57:29.688" v="331" actId="20577"/>
          <ac:spMkLst>
            <pc:docMk/>
            <pc:sldMk cId="3789330705" sldId="5948"/>
            <ac:spMk id="2" creationId="{15578BDE-4560-4772-9E6A-C698FF4E1674}"/>
          </ac:spMkLst>
        </pc:spChg>
        <pc:spChg chg="mod">
          <ac:chgData name="Zikalala, Thulani (GPDRT)" userId="9113ed02-48ff-4069-a2fa-a097cfaddc9c" providerId="ADAL" clId="{D92217D2-6EC0-4241-BCA7-5D9B351B659B}" dt="2022-11-01T11:08:05.054" v="336" actId="108"/>
          <ac:spMkLst>
            <pc:docMk/>
            <pc:sldMk cId="3789330705" sldId="5948"/>
            <ac:spMk id="3" creationId="{4E563EF0-DB2C-4E5B-BD2B-F71625974A23}"/>
          </ac:spMkLst>
        </pc:spChg>
        <pc:spChg chg="del">
          <ac:chgData name="Zikalala, Thulani (GPDRT)" userId="9113ed02-48ff-4069-a2fa-a097cfaddc9c" providerId="ADAL" clId="{D92217D2-6EC0-4241-BCA7-5D9B351B659B}" dt="2022-11-02T12:41:31.968" v="711" actId="478"/>
          <ac:spMkLst>
            <pc:docMk/>
            <pc:sldMk cId="3789330705" sldId="5948"/>
            <ac:spMk id="4" creationId="{D66E9238-98B8-3405-707E-E3DB0F6382D0}"/>
          </ac:spMkLst>
        </pc:spChg>
      </pc:sldChg>
      <pc:sldChg chg="addSp delSp modSp mod">
        <pc:chgData name="Zikalala, Thulani (GPDRT)" userId="9113ed02-48ff-4069-a2fa-a097cfaddc9c" providerId="ADAL" clId="{D92217D2-6EC0-4241-BCA7-5D9B351B659B}" dt="2022-11-02T12:41:35.184" v="712" actId="478"/>
        <pc:sldMkLst>
          <pc:docMk/>
          <pc:sldMk cId="3916856541" sldId="5949"/>
        </pc:sldMkLst>
        <pc:spChg chg="mod">
          <ac:chgData name="Zikalala, Thulani (GPDRT)" userId="9113ed02-48ff-4069-a2fa-a097cfaddc9c" providerId="ADAL" clId="{D92217D2-6EC0-4241-BCA7-5D9B351B659B}" dt="2022-11-01T11:08:24.315" v="340" actId="20577"/>
          <ac:spMkLst>
            <pc:docMk/>
            <pc:sldMk cId="3916856541" sldId="5949"/>
            <ac:spMk id="2" creationId="{15578BDE-4560-4772-9E6A-C698FF4E1674}"/>
          </ac:spMkLst>
        </pc:spChg>
        <pc:spChg chg="add del mod">
          <ac:chgData name="Zikalala, Thulani (GPDRT)" userId="9113ed02-48ff-4069-a2fa-a097cfaddc9c" providerId="ADAL" clId="{D92217D2-6EC0-4241-BCA7-5D9B351B659B}" dt="2022-11-01T11:08:46.756" v="348"/>
          <ac:spMkLst>
            <pc:docMk/>
            <pc:sldMk cId="3916856541" sldId="5949"/>
            <ac:spMk id="3" creationId="{4E563EF0-DB2C-4E5B-BD2B-F71625974A23}"/>
          </ac:spMkLst>
        </pc:spChg>
        <pc:spChg chg="del">
          <ac:chgData name="Zikalala, Thulani (GPDRT)" userId="9113ed02-48ff-4069-a2fa-a097cfaddc9c" providerId="ADAL" clId="{D92217D2-6EC0-4241-BCA7-5D9B351B659B}" dt="2022-11-02T12:41:35.184" v="712" actId="478"/>
          <ac:spMkLst>
            <pc:docMk/>
            <pc:sldMk cId="3916856541" sldId="5949"/>
            <ac:spMk id="4" creationId="{D66E9238-98B8-3405-707E-E3DB0F6382D0}"/>
          </ac:spMkLst>
        </pc:spChg>
        <pc:spChg chg="add del mod">
          <ac:chgData name="Zikalala, Thulani (GPDRT)" userId="9113ed02-48ff-4069-a2fa-a097cfaddc9c" providerId="ADAL" clId="{D92217D2-6EC0-4241-BCA7-5D9B351B659B}" dt="2022-11-01T11:08:12.097" v="338" actId="478"/>
          <ac:spMkLst>
            <pc:docMk/>
            <pc:sldMk cId="3916856541" sldId="5949"/>
            <ac:spMk id="6" creationId="{06E71E41-0953-B965-E651-E7061069704A}"/>
          </ac:spMkLst>
        </pc:spChg>
      </pc:sldChg>
      <pc:sldChg chg="delSp modSp mod">
        <pc:chgData name="Zikalala, Thulani (GPDRT)" userId="9113ed02-48ff-4069-a2fa-a097cfaddc9c" providerId="ADAL" clId="{D92217D2-6EC0-4241-BCA7-5D9B351B659B}" dt="2022-11-02T12:41:39.973" v="713" actId="478"/>
        <pc:sldMkLst>
          <pc:docMk/>
          <pc:sldMk cId="2072368591" sldId="5950"/>
        </pc:sldMkLst>
        <pc:spChg chg="mod">
          <ac:chgData name="Zikalala, Thulani (GPDRT)" userId="9113ed02-48ff-4069-a2fa-a097cfaddc9c" providerId="ADAL" clId="{D92217D2-6EC0-4241-BCA7-5D9B351B659B}" dt="2022-11-01T11:08:54.005" v="350" actId="20577"/>
          <ac:spMkLst>
            <pc:docMk/>
            <pc:sldMk cId="2072368591" sldId="5950"/>
            <ac:spMk id="2" creationId="{15578BDE-4560-4772-9E6A-C698FF4E1674}"/>
          </ac:spMkLst>
        </pc:spChg>
        <pc:spChg chg="mod">
          <ac:chgData name="Zikalala, Thulani (GPDRT)" userId="9113ed02-48ff-4069-a2fa-a097cfaddc9c" providerId="ADAL" clId="{D92217D2-6EC0-4241-BCA7-5D9B351B659B}" dt="2022-11-02T11:31:41.354" v="696" actId="6549"/>
          <ac:spMkLst>
            <pc:docMk/>
            <pc:sldMk cId="2072368591" sldId="5950"/>
            <ac:spMk id="3" creationId="{4E563EF0-DB2C-4E5B-BD2B-F71625974A23}"/>
          </ac:spMkLst>
        </pc:spChg>
        <pc:spChg chg="del">
          <ac:chgData name="Zikalala, Thulani (GPDRT)" userId="9113ed02-48ff-4069-a2fa-a097cfaddc9c" providerId="ADAL" clId="{D92217D2-6EC0-4241-BCA7-5D9B351B659B}" dt="2022-11-02T12:41:39.973" v="713" actId="478"/>
          <ac:spMkLst>
            <pc:docMk/>
            <pc:sldMk cId="2072368591" sldId="5950"/>
            <ac:spMk id="4" creationId="{D66E9238-98B8-3405-707E-E3DB0F6382D0}"/>
          </ac:spMkLst>
        </pc:spChg>
      </pc:sldChg>
      <pc:sldChg chg="delSp modSp mod">
        <pc:chgData name="Zikalala, Thulani (GPDRT)" userId="9113ed02-48ff-4069-a2fa-a097cfaddc9c" providerId="ADAL" clId="{D92217D2-6EC0-4241-BCA7-5D9B351B659B}" dt="2022-11-02T12:41:43.422" v="714" actId="478"/>
        <pc:sldMkLst>
          <pc:docMk/>
          <pc:sldMk cId="1480583989" sldId="5951"/>
        </pc:sldMkLst>
        <pc:spChg chg="mod">
          <ac:chgData name="Zikalala, Thulani (GPDRT)" userId="9113ed02-48ff-4069-a2fa-a097cfaddc9c" providerId="ADAL" clId="{D92217D2-6EC0-4241-BCA7-5D9B351B659B}" dt="2022-11-01T11:09:31.225" v="360" actId="20577"/>
          <ac:spMkLst>
            <pc:docMk/>
            <pc:sldMk cId="1480583989" sldId="5951"/>
            <ac:spMk id="2" creationId="{15578BDE-4560-4772-9E6A-C698FF4E1674}"/>
          </ac:spMkLst>
        </pc:spChg>
        <pc:spChg chg="mod">
          <ac:chgData name="Zikalala, Thulani (GPDRT)" userId="9113ed02-48ff-4069-a2fa-a097cfaddc9c" providerId="ADAL" clId="{D92217D2-6EC0-4241-BCA7-5D9B351B659B}" dt="2022-11-01T11:40:55.484" v="535" actId="20577"/>
          <ac:spMkLst>
            <pc:docMk/>
            <pc:sldMk cId="1480583989" sldId="5951"/>
            <ac:spMk id="3" creationId="{4E563EF0-DB2C-4E5B-BD2B-F71625974A23}"/>
          </ac:spMkLst>
        </pc:spChg>
        <pc:spChg chg="del">
          <ac:chgData name="Zikalala, Thulani (GPDRT)" userId="9113ed02-48ff-4069-a2fa-a097cfaddc9c" providerId="ADAL" clId="{D92217D2-6EC0-4241-BCA7-5D9B351B659B}" dt="2022-11-02T12:41:43.422" v="714" actId="478"/>
          <ac:spMkLst>
            <pc:docMk/>
            <pc:sldMk cId="1480583989" sldId="5951"/>
            <ac:spMk id="4" creationId="{D66E9238-98B8-3405-707E-E3DB0F6382D0}"/>
          </ac:spMkLst>
        </pc:spChg>
      </pc:sldChg>
      <pc:sldChg chg="delSp modSp mod">
        <pc:chgData name="Zikalala, Thulani (GPDRT)" userId="9113ed02-48ff-4069-a2fa-a097cfaddc9c" providerId="ADAL" clId="{D92217D2-6EC0-4241-BCA7-5D9B351B659B}" dt="2022-11-02T12:41:48.064" v="715" actId="478"/>
        <pc:sldMkLst>
          <pc:docMk/>
          <pc:sldMk cId="3890393496" sldId="5952"/>
        </pc:sldMkLst>
        <pc:spChg chg="mod">
          <ac:chgData name="Zikalala, Thulani (GPDRT)" userId="9113ed02-48ff-4069-a2fa-a097cfaddc9c" providerId="ADAL" clId="{D92217D2-6EC0-4241-BCA7-5D9B351B659B}" dt="2022-11-01T11:11:30.720" v="459" actId="20577"/>
          <ac:spMkLst>
            <pc:docMk/>
            <pc:sldMk cId="3890393496" sldId="5952"/>
            <ac:spMk id="2" creationId="{15578BDE-4560-4772-9E6A-C698FF4E1674}"/>
          </ac:spMkLst>
        </pc:spChg>
        <pc:spChg chg="mod">
          <ac:chgData name="Zikalala, Thulani (GPDRT)" userId="9113ed02-48ff-4069-a2fa-a097cfaddc9c" providerId="ADAL" clId="{D92217D2-6EC0-4241-BCA7-5D9B351B659B}" dt="2022-11-02T06:53:38.533" v="664" actId="2710"/>
          <ac:spMkLst>
            <pc:docMk/>
            <pc:sldMk cId="3890393496" sldId="5952"/>
            <ac:spMk id="3" creationId="{4E563EF0-DB2C-4E5B-BD2B-F71625974A23}"/>
          </ac:spMkLst>
        </pc:spChg>
        <pc:spChg chg="del">
          <ac:chgData name="Zikalala, Thulani (GPDRT)" userId="9113ed02-48ff-4069-a2fa-a097cfaddc9c" providerId="ADAL" clId="{D92217D2-6EC0-4241-BCA7-5D9B351B659B}" dt="2022-11-02T12:41:48.064" v="715" actId="478"/>
          <ac:spMkLst>
            <pc:docMk/>
            <pc:sldMk cId="3890393496" sldId="5952"/>
            <ac:spMk id="4" creationId="{D66E9238-98B8-3405-707E-E3DB0F6382D0}"/>
          </ac:spMkLst>
        </pc:spChg>
      </pc:sldChg>
      <pc:sldChg chg="addSp modSp del mod delDesignElem">
        <pc:chgData name="Zikalala, Thulani (GPDRT)" userId="9113ed02-48ff-4069-a2fa-a097cfaddc9c" providerId="ADAL" clId="{D92217D2-6EC0-4241-BCA7-5D9B351B659B}" dt="2022-11-01T10:05:50.770" v="57" actId="47"/>
        <pc:sldMkLst>
          <pc:docMk/>
          <pc:sldMk cId="816840851" sldId="5953"/>
        </pc:sldMkLst>
        <pc:spChg chg="mod">
          <ac:chgData name="Zikalala, Thulani (GPDRT)" userId="9113ed02-48ff-4069-a2fa-a097cfaddc9c" providerId="ADAL" clId="{D92217D2-6EC0-4241-BCA7-5D9B351B659B}" dt="2022-11-01T10:03:22.358" v="55" actId="6549"/>
          <ac:spMkLst>
            <pc:docMk/>
            <pc:sldMk cId="816840851" sldId="5953"/>
            <ac:spMk id="12" creationId="{7E0D49C7-18E1-6745-B0AA-13FC1BB245D5}"/>
          </ac:spMkLst>
        </pc:spChg>
        <pc:spChg chg="add">
          <ac:chgData name="Zikalala, Thulani (GPDRT)" userId="9113ed02-48ff-4069-a2fa-a097cfaddc9c" providerId="ADAL" clId="{D92217D2-6EC0-4241-BCA7-5D9B351B659B}" dt="2022-11-01T10:03:05.484" v="54"/>
          <ac:spMkLst>
            <pc:docMk/>
            <pc:sldMk cId="816840851" sldId="5953"/>
            <ac:spMk id="21" creationId="{CD70A28E-4FD8-4474-A206-E15B5EBB303F}"/>
          </ac:spMkLst>
        </pc:spChg>
        <pc:spChg chg="add">
          <ac:chgData name="Zikalala, Thulani (GPDRT)" userId="9113ed02-48ff-4069-a2fa-a097cfaddc9c" providerId="ADAL" clId="{D92217D2-6EC0-4241-BCA7-5D9B351B659B}" dt="2022-11-01T10:03:05.484" v="54"/>
          <ac:spMkLst>
            <pc:docMk/>
            <pc:sldMk cId="816840851" sldId="5953"/>
            <ac:spMk id="32" creationId="{01C9CC24-B375-4226-BF2B-61FADBBA696A}"/>
          </ac:spMkLst>
        </pc:spChg>
        <pc:picChg chg="add">
          <ac:chgData name="Zikalala, Thulani (GPDRT)" userId="9113ed02-48ff-4069-a2fa-a097cfaddc9c" providerId="ADAL" clId="{D92217D2-6EC0-4241-BCA7-5D9B351B659B}" dt="2022-11-01T10:03:05.484" v="54"/>
          <ac:picMkLst>
            <pc:docMk/>
            <pc:sldMk cId="816840851" sldId="5953"/>
            <ac:picMk id="23" creationId="{39647E21-5366-4638-AC97-D8CD4111EB57}"/>
          </ac:picMkLst>
        </pc:picChg>
      </pc:sldChg>
      <pc:sldChg chg="modSp add mod ord">
        <pc:chgData name="Zikalala, Thulani (GPDRT)" userId="9113ed02-48ff-4069-a2fa-a097cfaddc9c" providerId="ADAL" clId="{D92217D2-6EC0-4241-BCA7-5D9B351B659B}" dt="2022-11-01T10:27:42.933" v="192" actId="20577"/>
        <pc:sldMkLst>
          <pc:docMk/>
          <pc:sldMk cId="2293231727" sldId="5953"/>
        </pc:sldMkLst>
        <pc:spChg chg="mod">
          <ac:chgData name="Zikalala, Thulani (GPDRT)" userId="9113ed02-48ff-4069-a2fa-a097cfaddc9c" providerId="ADAL" clId="{D92217D2-6EC0-4241-BCA7-5D9B351B659B}" dt="2022-11-01T10:27:42.933" v="192" actId="20577"/>
          <ac:spMkLst>
            <pc:docMk/>
            <pc:sldMk cId="2293231727" sldId="5953"/>
            <ac:spMk id="12" creationId="{7E0D49C7-18E1-6745-B0AA-13FC1BB245D5}"/>
          </ac:spMkLst>
        </pc:spChg>
      </pc:sldChg>
      <pc:sldChg chg="modSp add mod ord">
        <pc:chgData name="Zikalala, Thulani (GPDRT)" userId="9113ed02-48ff-4069-a2fa-a097cfaddc9c" providerId="ADAL" clId="{D92217D2-6EC0-4241-BCA7-5D9B351B659B}" dt="2022-11-01T11:10:23.912" v="370" actId="20577"/>
        <pc:sldMkLst>
          <pc:docMk/>
          <pc:sldMk cId="1273749320" sldId="5954"/>
        </pc:sldMkLst>
        <pc:spChg chg="mod">
          <ac:chgData name="Zikalala, Thulani (GPDRT)" userId="9113ed02-48ff-4069-a2fa-a097cfaddc9c" providerId="ADAL" clId="{D92217D2-6EC0-4241-BCA7-5D9B351B659B}" dt="2022-11-01T11:10:23.912" v="370" actId="20577"/>
          <ac:spMkLst>
            <pc:docMk/>
            <pc:sldMk cId="1273749320" sldId="5954"/>
            <ac:spMk id="12" creationId="{7E0D49C7-18E1-6745-B0AA-13FC1BB245D5}"/>
          </ac:spMkLst>
        </pc:spChg>
      </pc:sldChg>
      <pc:sldChg chg="modSp add mod ord">
        <pc:chgData name="Zikalala, Thulani (GPDRT)" userId="9113ed02-48ff-4069-a2fa-a097cfaddc9c" providerId="ADAL" clId="{D92217D2-6EC0-4241-BCA7-5D9B351B659B}" dt="2022-11-01T11:11:10.907" v="455" actId="20577"/>
        <pc:sldMkLst>
          <pc:docMk/>
          <pc:sldMk cId="641515892" sldId="5955"/>
        </pc:sldMkLst>
        <pc:spChg chg="mod">
          <ac:chgData name="Zikalala, Thulani (GPDRT)" userId="9113ed02-48ff-4069-a2fa-a097cfaddc9c" providerId="ADAL" clId="{D92217D2-6EC0-4241-BCA7-5D9B351B659B}" dt="2022-11-01T11:11:10.907" v="455" actId="20577"/>
          <ac:spMkLst>
            <pc:docMk/>
            <pc:sldMk cId="641515892" sldId="5955"/>
            <ac:spMk id="12" creationId="{7E0D49C7-18E1-6745-B0AA-13FC1BB245D5}"/>
          </ac:spMkLst>
        </pc:spChg>
      </pc:sldChg>
      <pc:sldChg chg="new del">
        <pc:chgData name="Zikalala, Thulani (GPDRT)" userId="9113ed02-48ff-4069-a2fa-a097cfaddc9c" providerId="ADAL" clId="{D92217D2-6EC0-4241-BCA7-5D9B351B659B}" dt="2022-11-01T10:56:42.325" v="315" actId="680"/>
        <pc:sldMkLst>
          <pc:docMk/>
          <pc:sldMk cId="3264824683" sldId="5955"/>
        </pc:sldMkLst>
      </pc:sldChg>
      <pc:sldChg chg="delSp modSp add mod">
        <pc:chgData name="Zikalala, Thulani (GPDRT)" userId="9113ed02-48ff-4069-a2fa-a097cfaddc9c" providerId="ADAL" clId="{D92217D2-6EC0-4241-BCA7-5D9B351B659B}" dt="2022-11-02T11:28:57.259" v="693" actId="478"/>
        <pc:sldMkLst>
          <pc:docMk/>
          <pc:sldMk cId="1482068484" sldId="5956"/>
        </pc:sldMkLst>
        <pc:spChg chg="mod">
          <ac:chgData name="Zikalala, Thulani (GPDRT)" userId="9113ed02-48ff-4069-a2fa-a097cfaddc9c" providerId="ADAL" clId="{D92217D2-6EC0-4241-BCA7-5D9B351B659B}" dt="2022-11-01T11:12:49.795" v="466" actId="20577"/>
          <ac:spMkLst>
            <pc:docMk/>
            <pc:sldMk cId="1482068484" sldId="5956"/>
            <ac:spMk id="2" creationId="{15578BDE-4560-4772-9E6A-C698FF4E1674}"/>
          </ac:spMkLst>
        </pc:spChg>
        <pc:spChg chg="mod">
          <ac:chgData name="Zikalala, Thulani (GPDRT)" userId="9113ed02-48ff-4069-a2fa-a097cfaddc9c" providerId="ADAL" clId="{D92217D2-6EC0-4241-BCA7-5D9B351B659B}" dt="2022-11-01T11:13:03.742" v="470"/>
          <ac:spMkLst>
            <pc:docMk/>
            <pc:sldMk cId="1482068484" sldId="5956"/>
            <ac:spMk id="3" creationId="{4E563EF0-DB2C-4E5B-BD2B-F71625974A23}"/>
          </ac:spMkLst>
        </pc:spChg>
        <pc:spChg chg="del">
          <ac:chgData name="Zikalala, Thulani (GPDRT)" userId="9113ed02-48ff-4069-a2fa-a097cfaddc9c" providerId="ADAL" clId="{D92217D2-6EC0-4241-BCA7-5D9B351B659B}" dt="2022-11-02T11:28:57.259" v="693" actId="478"/>
          <ac:spMkLst>
            <pc:docMk/>
            <pc:sldMk cId="1482068484" sldId="5956"/>
            <ac:spMk id="4" creationId="{D66E9238-98B8-3405-707E-E3DB0F6382D0}"/>
          </ac:spMkLst>
        </pc:spChg>
      </pc:sldChg>
      <pc:sldChg chg="delSp modSp add mod">
        <pc:chgData name="Zikalala, Thulani (GPDRT)" userId="9113ed02-48ff-4069-a2fa-a097cfaddc9c" providerId="ADAL" clId="{D92217D2-6EC0-4241-BCA7-5D9B351B659B}" dt="2022-11-02T11:28:52.740" v="692" actId="478"/>
        <pc:sldMkLst>
          <pc:docMk/>
          <pc:sldMk cId="4173873172" sldId="5957"/>
        </pc:sldMkLst>
        <pc:spChg chg="mod">
          <ac:chgData name="Zikalala, Thulani (GPDRT)" userId="9113ed02-48ff-4069-a2fa-a097cfaddc9c" providerId="ADAL" clId="{D92217D2-6EC0-4241-BCA7-5D9B351B659B}" dt="2022-11-01T11:13:10.046" v="473" actId="20577"/>
          <ac:spMkLst>
            <pc:docMk/>
            <pc:sldMk cId="4173873172" sldId="5957"/>
            <ac:spMk id="2" creationId="{15578BDE-4560-4772-9E6A-C698FF4E1674}"/>
          </ac:spMkLst>
        </pc:spChg>
        <pc:spChg chg="mod">
          <ac:chgData name="Zikalala, Thulani (GPDRT)" userId="9113ed02-48ff-4069-a2fa-a097cfaddc9c" providerId="ADAL" clId="{D92217D2-6EC0-4241-BCA7-5D9B351B659B}" dt="2022-11-02T11:26:44.021" v="691" actId="20577"/>
          <ac:spMkLst>
            <pc:docMk/>
            <pc:sldMk cId="4173873172" sldId="5957"/>
            <ac:spMk id="3" creationId="{4E563EF0-DB2C-4E5B-BD2B-F71625974A23}"/>
          </ac:spMkLst>
        </pc:spChg>
        <pc:spChg chg="del mod">
          <ac:chgData name="Zikalala, Thulani (GPDRT)" userId="9113ed02-48ff-4069-a2fa-a097cfaddc9c" providerId="ADAL" clId="{D92217D2-6EC0-4241-BCA7-5D9B351B659B}" dt="2022-11-02T11:28:52.740" v="692" actId="478"/>
          <ac:spMkLst>
            <pc:docMk/>
            <pc:sldMk cId="4173873172" sldId="5957"/>
            <ac:spMk id="4" creationId="{D66E9238-98B8-3405-707E-E3DB0F6382D0}"/>
          </ac:spMkLst>
        </pc:spChg>
      </pc:sldChg>
      <pc:sldChg chg="delSp modSp add del mod">
        <pc:chgData name="Zikalala, Thulani (GPDRT)" userId="9113ed02-48ff-4069-a2fa-a097cfaddc9c" providerId="ADAL" clId="{D92217D2-6EC0-4241-BCA7-5D9B351B659B}" dt="2022-11-02T12:41:54.244" v="716" actId="478"/>
        <pc:sldMkLst>
          <pc:docMk/>
          <pc:sldMk cId="3026782653" sldId="5958"/>
        </pc:sldMkLst>
        <pc:spChg chg="mod">
          <ac:chgData name="Zikalala, Thulani (GPDRT)" userId="9113ed02-48ff-4069-a2fa-a097cfaddc9c" providerId="ADAL" clId="{D92217D2-6EC0-4241-BCA7-5D9B351B659B}" dt="2022-11-01T11:13:36.038" v="480" actId="20577"/>
          <ac:spMkLst>
            <pc:docMk/>
            <pc:sldMk cId="3026782653" sldId="5958"/>
            <ac:spMk id="2" creationId="{15578BDE-4560-4772-9E6A-C698FF4E1674}"/>
          </ac:spMkLst>
        </pc:spChg>
        <pc:spChg chg="mod">
          <ac:chgData name="Zikalala, Thulani (GPDRT)" userId="9113ed02-48ff-4069-a2fa-a097cfaddc9c" providerId="ADAL" clId="{D92217D2-6EC0-4241-BCA7-5D9B351B659B}" dt="2022-11-01T11:43:13.428" v="601" actId="255"/>
          <ac:spMkLst>
            <pc:docMk/>
            <pc:sldMk cId="3026782653" sldId="5958"/>
            <ac:spMk id="3" creationId="{4E563EF0-DB2C-4E5B-BD2B-F71625974A23}"/>
          </ac:spMkLst>
        </pc:spChg>
        <pc:spChg chg="del">
          <ac:chgData name="Zikalala, Thulani (GPDRT)" userId="9113ed02-48ff-4069-a2fa-a097cfaddc9c" providerId="ADAL" clId="{D92217D2-6EC0-4241-BCA7-5D9B351B659B}" dt="2022-11-02T12:41:54.244" v="716" actId="478"/>
          <ac:spMkLst>
            <pc:docMk/>
            <pc:sldMk cId="3026782653" sldId="5958"/>
            <ac:spMk id="4" creationId="{D66E9238-98B8-3405-707E-E3DB0F6382D0}"/>
          </ac:spMkLst>
        </pc:spChg>
      </pc:sldChg>
      <pc:sldChg chg="new del">
        <pc:chgData name="Zikalala, Thulani (GPDRT)" userId="9113ed02-48ff-4069-a2fa-a097cfaddc9c" providerId="ADAL" clId="{D92217D2-6EC0-4241-BCA7-5D9B351B659B}" dt="2022-11-01T11:26:19.661" v="482" actId="680"/>
        <pc:sldMkLst>
          <pc:docMk/>
          <pc:sldMk cId="1403829185" sldId="5959"/>
        </pc:sldMkLst>
      </pc:sldChg>
      <pc:sldChg chg="modSp add del mod">
        <pc:chgData name="Zikalala, Thulani (GPDRT)" userId="9113ed02-48ff-4069-a2fa-a097cfaddc9c" providerId="ADAL" clId="{D92217D2-6EC0-4241-BCA7-5D9B351B659B}" dt="2022-11-01T11:42:37.342" v="595" actId="2696"/>
        <pc:sldMkLst>
          <pc:docMk/>
          <pc:sldMk cId="1886769232" sldId="5959"/>
        </pc:sldMkLst>
        <pc:spChg chg="mod">
          <ac:chgData name="Zikalala, Thulani (GPDRT)" userId="9113ed02-48ff-4069-a2fa-a097cfaddc9c" providerId="ADAL" clId="{D92217D2-6EC0-4241-BCA7-5D9B351B659B}" dt="2022-11-01T11:28:01.729" v="485" actId="20577"/>
          <ac:spMkLst>
            <pc:docMk/>
            <pc:sldMk cId="1886769232" sldId="5959"/>
            <ac:spMk id="2" creationId="{15578BDE-4560-4772-9E6A-C698FF4E1674}"/>
          </ac:spMkLst>
        </pc:spChg>
        <pc:spChg chg="mod">
          <ac:chgData name="Zikalala, Thulani (GPDRT)" userId="9113ed02-48ff-4069-a2fa-a097cfaddc9c" providerId="ADAL" clId="{D92217D2-6EC0-4241-BCA7-5D9B351B659B}" dt="2022-11-01T11:28:19.365" v="489"/>
          <ac:spMkLst>
            <pc:docMk/>
            <pc:sldMk cId="1886769232" sldId="5959"/>
            <ac:spMk id="3" creationId="{4E563EF0-DB2C-4E5B-BD2B-F71625974A23}"/>
          </ac:spMkLst>
        </pc:spChg>
      </pc:sldChg>
      <pc:sldChg chg="delSp modSp add mod">
        <pc:chgData name="Zikalala, Thulani (GPDRT)" userId="9113ed02-48ff-4069-a2fa-a097cfaddc9c" providerId="ADAL" clId="{D92217D2-6EC0-4241-BCA7-5D9B351B659B}" dt="2022-11-02T12:41:58.975" v="717" actId="478"/>
        <pc:sldMkLst>
          <pc:docMk/>
          <pc:sldMk cId="3531877253" sldId="5960"/>
        </pc:sldMkLst>
        <pc:spChg chg="mod">
          <ac:chgData name="Zikalala, Thulani (GPDRT)" userId="9113ed02-48ff-4069-a2fa-a097cfaddc9c" providerId="ADAL" clId="{D92217D2-6EC0-4241-BCA7-5D9B351B659B}" dt="2022-11-01T11:43:54.720" v="605" actId="255"/>
          <ac:spMkLst>
            <pc:docMk/>
            <pc:sldMk cId="3531877253" sldId="5960"/>
            <ac:spMk id="3" creationId="{4E563EF0-DB2C-4E5B-BD2B-F71625974A23}"/>
          </ac:spMkLst>
        </pc:spChg>
        <pc:spChg chg="del">
          <ac:chgData name="Zikalala, Thulani (GPDRT)" userId="9113ed02-48ff-4069-a2fa-a097cfaddc9c" providerId="ADAL" clId="{D92217D2-6EC0-4241-BCA7-5D9B351B659B}" dt="2022-11-02T12:41:58.975" v="717" actId="478"/>
          <ac:spMkLst>
            <pc:docMk/>
            <pc:sldMk cId="3531877253" sldId="5960"/>
            <ac:spMk id="4" creationId="{D66E9238-98B8-3405-707E-E3DB0F6382D0}"/>
          </ac:spMkLst>
        </pc:spChg>
      </pc:sldChg>
      <pc:sldChg chg="delSp mod">
        <pc:chgData name="Zikalala, Thulani (GPDRT)" userId="9113ed02-48ff-4069-a2fa-a097cfaddc9c" providerId="ADAL" clId="{D92217D2-6EC0-4241-BCA7-5D9B351B659B}" dt="2022-11-02T12:40:34.519" v="700" actId="478"/>
        <pc:sldMkLst>
          <pc:docMk/>
          <pc:sldMk cId="1122873010" sldId="5961"/>
        </pc:sldMkLst>
        <pc:spChg chg="del">
          <ac:chgData name="Zikalala, Thulani (GPDRT)" userId="9113ed02-48ff-4069-a2fa-a097cfaddc9c" providerId="ADAL" clId="{D92217D2-6EC0-4241-BCA7-5D9B351B659B}" dt="2022-11-02T12:40:34.519" v="700" actId="478"/>
          <ac:spMkLst>
            <pc:docMk/>
            <pc:sldMk cId="1122873010" sldId="5961"/>
            <ac:spMk id="4" creationId="{341D4FB2-2830-A215-0E42-78BD7DA98057}"/>
          </ac:spMkLst>
        </pc:spChg>
      </pc:sldChg>
    </pc:docChg>
  </pc:docChgLst>
  <pc:docChgLst>
    <pc:chgData name="Zikalala, Thulani (GPDRT)" userId="9113ed02-48ff-4069-a2fa-a097cfaddc9c" providerId="ADAL" clId="{CFD08E38-BEEF-4377-8C0F-72DC80AB4C84}"/>
    <pc:docChg chg="modSld">
      <pc:chgData name="Zikalala, Thulani (GPDRT)" userId="9113ed02-48ff-4069-a2fa-a097cfaddc9c" providerId="ADAL" clId="{CFD08E38-BEEF-4377-8C0F-72DC80AB4C84}" dt="2022-11-03T06:50:59.038" v="0" actId="20577"/>
      <pc:docMkLst>
        <pc:docMk/>
      </pc:docMkLst>
      <pc:sldChg chg="modSp mod">
        <pc:chgData name="Zikalala, Thulani (GPDRT)" userId="9113ed02-48ff-4069-a2fa-a097cfaddc9c" providerId="ADAL" clId="{CFD08E38-BEEF-4377-8C0F-72DC80AB4C84}" dt="2022-11-03T06:50:59.038" v="0" actId="20577"/>
        <pc:sldMkLst>
          <pc:docMk/>
          <pc:sldMk cId="4047111873" sldId="256"/>
        </pc:sldMkLst>
        <pc:spChg chg="mod">
          <ac:chgData name="Zikalala, Thulani (GPDRT)" userId="9113ed02-48ff-4069-a2fa-a097cfaddc9c" providerId="ADAL" clId="{CFD08E38-BEEF-4377-8C0F-72DC80AB4C84}" dt="2022-11-03T06:50:59.038" v="0" actId="20577"/>
          <ac:spMkLst>
            <pc:docMk/>
            <pc:sldMk cId="4047111873" sldId="256"/>
            <ac:spMk id="2" creationId="{6893C1C0-4C1F-B74B-80AF-40A02043A7A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A2571B61-DEB9-43BA-8F8C-CB35D078001F}" type="datetimeFigureOut">
              <a:rPr lang="en-ZA" smtClean="0"/>
              <a:t>2022/11/03</a:t>
            </a:fld>
            <a:endParaRPr lang="en-ZA"/>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DC195790-C2AE-442B-9061-0ABE71A8AF43}" type="slidenum">
              <a:rPr lang="en-ZA" smtClean="0"/>
              <a:t>‹#›</a:t>
            </a:fld>
            <a:endParaRPr lang="en-ZA"/>
          </a:p>
        </p:txBody>
      </p:sp>
    </p:spTree>
    <p:extLst>
      <p:ext uri="{BB962C8B-B14F-4D97-AF65-F5344CB8AC3E}">
        <p14:creationId xmlns:p14="http://schemas.microsoft.com/office/powerpoint/2010/main" val="8175773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334530" y="1087395"/>
            <a:ext cx="10019270" cy="481913"/>
          </a:xfrm>
        </p:spPr>
        <p:txBody>
          <a:bodyPr>
            <a:normAutofit/>
          </a:bodyPr>
          <a:lstStyle>
            <a:lvl1pPr>
              <a:defRPr sz="2500" b="1" i="0" baseline="0">
                <a:solidFill>
                  <a:schemeClr val="bg1"/>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p:nvPr>
        </p:nvSpPr>
        <p:spPr>
          <a:xfrm>
            <a:off x="1334530" y="1825625"/>
            <a:ext cx="10019270" cy="4351338"/>
          </a:xfrm>
        </p:spPr>
        <p:txBody>
          <a:bodyPr>
            <a:normAutofit/>
          </a:bodyPr>
          <a:lstStyle>
            <a:lvl1pPr>
              <a:defRPr sz="24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3914401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265DC4-328B-BB41-92DB-C422BFA25D16}"/>
              </a:ext>
            </a:extLst>
          </p:cNvPr>
          <p:cNvSpPr>
            <a:spLocks noGrp="1"/>
          </p:cNvSpPr>
          <p:nvPr>
            <p:ph type="dt" sz="half" idx="10"/>
          </p:nvPr>
        </p:nvSpPr>
        <p:spPr/>
        <p:txBody>
          <a:bodyPr/>
          <a:lstStyle/>
          <a:p>
            <a:endParaRPr lang="en-US"/>
          </a:p>
        </p:txBody>
      </p:sp>
      <p:sp>
        <p:nvSpPr>
          <p:cNvPr id="3" name="Footer Placeholder 2">
            <a:extLst>
              <a:ext uri="{FF2B5EF4-FFF2-40B4-BE49-F238E27FC236}">
                <a16:creationId xmlns:a16="http://schemas.microsoft.com/office/drawing/2014/main" id="{B54DE0D9-D24A-1745-907C-1A5A5E56DBC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0BBD05C-E756-5840-929B-880F6C016139}"/>
              </a:ext>
            </a:extLst>
          </p:cNvPr>
          <p:cNvSpPr>
            <a:spLocks noGrp="1"/>
          </p:cNvSpPr>
          <p:nvPr>
            <p:ph type="sldNum" sz="quarter" idx="12"/>
          </p:nvPr>
        </p:nvSpPr>
        <p:spPr/>
        <p:txBody>
          <a:bodyPr/>
          <a:lstStyle/>
          <a:p>
            <a:fld id="{EA6B8D2D-F85C-4648-B88B-DCE93837ED40}" type="slidenum">
              <a:rPr lang="en-US" smtClean="0"/>
              <a:t>‹#›</a:t>
            </a:fld>
            <a:endParaRPr lang="en-US"/>
          </a:p>
        </p:txBody>
      </p:sp>
    </p:spTree>
    <p:extLst>
      <p:ext uri="{BB962C8B-B14F-4D97-AF65-F5344CB8AC3E}">
        <p14:creationId xmlns:p14="http://schemas.microsoft.com/office/powerpoint/2010/main" val="2310524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FA799-071A-D14C-BB12-1B6F45F03ED7}"/>
              </a:ext>
            </a:extLst>
          </p:cNvPr>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852D74EB-8A1E-A34D-9462-71BC5D56F7B6}"/>
              </a:ext>
            </a:extLst>
          </p:cNvPr>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FC48A42-5501-D341-BBEF-C61FEAA1F27B}"/>
              </a:ext>
            </a:extLst>
          </p:cNvPr>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FF852613-70A0-E74D-808E-843BE2C98D4A}"/>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CCB1F20B-E973-D647-A1D8-AC0293B292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2EC49C-1F29-E94D-9BA1-EB6974A02E06}"/>
              </a:ext>
            </a:extLst>
          </p:cNvPr>
          <p:cNvSpPr>
            <a:spLocks noGrp="1"/>
          </p:cNvSpPr>
          <p:nvPr>
            <p:ph type="sldNum" sz="quarter" idx="12"/>
          </p:nvPr>
        </p:nvSpPr>
        <p:spPr/>
        <p:txBody>
          <a:bodyPr/>
          <a:lstStyle/>
          <a:p>
            <a:fld id="{EA6B8D2D-F85C-4648-B88B-DCE93837ED40}" type="slidenum">
              <a:rPr lang="en-US" smtClean="0"/>
              <a:t>‹#›</a:t>
            </a:fld>
            <a:endParaRPr lang="en-US"/>
          </a:p>
        </p:txBody>
      </p:sp>
    </p:spTree>
    <p:extLst>
      <p:ext uri="{BB962C8B-B14F-4D97-AF65-F5344CB8AC3E}">
        <p14:creationId xmlns:p14="http://schemas.microsoft.com/office/powerpoint/2010/main" val="35283392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B2A29-00F7-D341-9440-8C5D8D14FAF3}"/>
              </a:ext>
            </a:extLst>
          </p:cNvPr>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3D47CFFC-28FE-C840-B66D-EFC9FF55373C}"/>
              </a:ext>
            </a:extLst>
          </p:cNvPr>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029F66BE-7C73-4E42-93A5-D7D781702E38}"/>
              </a:ext>
            </a:extLst>
          </p:cNvPr>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B0FF5E02-A93F-4448-A744-1E440C655930}"/>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387ABEE7-7C98-7A40-BBA4-4111B83E43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775572-9673-694F-A1E2-C6B57DDD3872}"/>
              </a:ext>
            </a:extLst>
          </p:cNvPr>
          <p:cNvSpPr>
            <a:spLocks noGrp="1"/>
          </p:cNvSpPr>
          <p:nvPr>
            <p:ph type="sldNum" sz="quarter" idx="12"/>
          </p:nvPr>
        </p:nvSpPr>
        <p:spPr/>
        <p:txBody>
          <a:bodyPr/>
          <a:lstStyle/>
          <a:p>
            <a:fld id="{EA6B8D2D-F85C-4648-B88B-DCE93837ED40}" type="slidenum">
              <a:rPr lang="en-US" smtClean="0"/>
              <a:t>‹#›</a:t>
            </a:fld>
            <a:endParaRPr lang="en-US"/>
          </a:p>
        </p:txBody>
      </p:sp>
    </p:spTree>
    <p:extLst>
      <p:ext uri="{BB962C8B-B14F-4D97-AF65-F5344CB8AC3E}">
        <p14:creationId xmlns:p14="http://schemas.microsoft.com/office/powerpoint/2010/main" val="3182303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B7BCD-65FE-B644-9866-E3C0D20DAE1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9761615-B9AC-9745-A82F-0990741C1E1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91B843-32C8-3748-A7F7-2C2613C3BF4F}"/>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621E7954-CE3D-9E45-B496-9F8DEDA397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826B9B-1458-6442-B626-E6566F46015D}"/>
              </a:ext>
            </a:extLst>
          </p:cNvPr>
          <p:cNvSpPr>
            <a:spLocks noGrp="1"/>
          </p:cNvSpPr>
          <p:nvPr>
            <p:ph type="sldNum" sz="quarter" idx="12"/>
          </p:nvPr>
        </p:nvSpPr>
        <p:spPr/>
        <p:txBody>
          <a:bodyPr/>
          <a:lstStyle/>
          <a:p>
            <a:fld id="{EA6B8D2D-F85C-4648-B88B-DCE93837ED40}" type="slidenum">
              <a:rPr lang="en-US" smtClean="0"/>
              <a:t>‹#›</a:t>
            </a:fld>
            <a:endParaRPr lang="en-US"/>
          </a:p>
        </p:txBody>
      </p:sp>
    </p:spTree>
    <p:extLst>
      <p:ext uri="{BB962C8B-B14F-4D97-AF65-F5344CB8AC3E}">
        <p14:creationId xmlns:p14="http://schemas.microsoft.com/office/powerpoint/2010/main" val="14475471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C55E244-2D04-0D47-8E9E-B0B5C0CEAEC6}"/>
              </a:ext>
            </a:extLst>
          </p:cNvPr>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3DCD195-D520-354E-9BA1-16F1EAD030E2}"/>
              </a:ext>
            </a:extLst>
          </p:cNvPr>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89E798-C3FD-6447-BB92-14C1B369D353}"/>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BD0F9CFA-37A5-834E-BE55-336D5B602A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D9773C-52E9-AC48-B6C6-6D05803C4764}"/>
              </a:ext>
            </a:extLst>
          </p:cNvPr>
          <p:cNvSpPr>
            <a:spLocks noGrp="1"/>
          </p:cNvSpPr>
          <p:nvPr>
            <p:ph type="sldNum" sz="quarter" idx="12"/>
          </p:nvPr>
        </p:nvSpPr>
        <p:spPr/>
        <p:txBody>
          <a:bodyPr/>
          <a:lstStyle/>
          <a:p>
            <a:fld id="{EA6B8D2D-F85C-4648-B88B-DCE93837ED40}" type="slidenum">
              <a:rPr lang="en-US" smtClean="0"/>
              <a:t>‹#›</a:t>
            </a:fld>
            <a:endParaRPr lang="en-US"/>
          </a:p>
        </p:txBody>
      </p:sp>
    </p:spTree>
    <p:extLst>
      <p:ext uri="{BB962C8B-B14F-4D97-AF65-F5344CB8AC3E}">
        <p14:creationId xmlns:p14="http://schemas.microsoft.com/office/powerpoint/2010/main" val="41638839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BE02E-1FCF-4846-8C2C-0547A4D2EF8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64DF0D6-80DE-FB40-890B-443DAC6265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BE0EB34-9AB9-184B-AED9-37F9D7ACB034}"/>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245B0FEB-0EF7-2F42-8F35-10034161954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EDF0439-6847-FD40-9A59-BA41DB36AA16}"/>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23231716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58EED-395D-4D43-BC7D-9BEBBA067DA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328C12-966D-5045-9353-7ABD94B1A59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32C55A-EC9D-1747-9D95-23CBE49BA96D}"/>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DE9D9409-5C27-A849-8808-25915B0B9C4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73CAFF2-4938-464E-BBFE-3F261D5611E5}"/>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40032026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A3515-6FAF-1840-9817-62D81DBC74F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72005EE-EF2C-D546-BE9E-707D2BD443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3D4058C-FD20-C14C-BA08-50542B27EC74}"/>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97974B8E-6CE1-374E-90C4-3DE065D7F7F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0C91FA0-B041-8747-A211-71EAB0A816A0}"/>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40613017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89B92-D15F-F846-9A17-DA33854A82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22327D-15F7-F746-B6FD-01B133D203A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B6969B6-A827-5A42-9331-51177918341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7B8126-C255-2140-9B43-85BC443A1D66}"/>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C5F354A8-9840-CE48-B386-D2DA6D4F48B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4D3C94B-1CC0-8548-8B80-9F55C9A45B68}"/>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12955290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661AC-238F-FB4E-8540-C10A06D0C17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47E0514-220F-3F43-BC77-E55956F94E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0B3AD53-C140-0D4A-88F5-19039B8D1B5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8764479-678C-5D43-B008-AEAA05C30E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22EF8F8-B367-5041-964A-6C003B8FFEC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B2773F2-1EC4-2646-928C-F1DA518C7FC9}"/>
              </a:ext>
            </a:extLst>
          </p:cNvPr>
          <p:cNvSpPr>
            <a:spLocks noGrp="1"/>
          </p:cNvSpPr>
          <p:nvPr>
            <p:ph type="dt" sz="half" idx="10"/>
          </p:nvPr>
        </p:nvSpPr>
        <p:spPr/>
        <p:txBody>
          <a:bodyPr/>
          <a:lstStyle/>
          <a:p>
            <a:endParaRPr lang="en-US" dirty="0"/>
          </a:p>
        </p:txBody>
      </p:sp>
      <p:sp>
        <p:nvSpPr>
          <p:cNvPr id="8" name="Footer Placeholder 7">
            <a:extLst>
              <a:ext uri="{FF2B5EF4-FFF2-40B4-BE49-F238E27FC236}">
                <a16:creationId xmlns:a16="http://schemas.microsoft.com/office/drawing/2014/main" id="{ABB16E4F-433E-0E40-B116-3CB5647DE0C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092B55E3-350D-F140-A58B-DD9E7B4FD1BD}"/>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2832886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334530" y="1087395"/>
            <a:ext cx="10019270" cy="481913"/>
          </a:xfrm>
        </p:spPr>
        <p:txBody>
          <a:bodyPr>
            <a:normAutofit/>
          </a:bodyPr>
          <a:lstStyle>
            <a:lvl1pPr>
              <a:defRPr sz="2500" b="1" i="0" baseline="0">
                <a:solidFill>
                  <a:schemeClr val="bg1"/>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p:nvPr>
        </p:nvSpPr>
        <p:spPr>
          <a:xfrm>
            <a:off x="1334530" y="1825625"/>
            <a:ext cx="10019270" cy="4351338"/>
          </a:xfrm>
        </p:spPr>
        <p:txBody>
          <a:bodyPr>
            <a:normAutofit/>
          </a:bodyPr>
          <a:lstStyle>
            <a:lvl1pPr>
              <a:defRPr sz="24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4314950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9B35F-4EDC-AA41-BC1E-3E842C4031E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1CDBFE9-A665-C84D-88A4-E59D2933581C}"/>
              </a:ext>
            </a:extLst>
          </p:cNvPr>
          <p:cNvSpPr>
            <a:spLocks noGrp="1"/>
          </p:cNvSpPr>
          <p:nvPr>
            <p:ph type="dt" sz="half" idx="10"/>
          </p:nvPr>
        </p:nvSpPr>
        <p:spPr/>
        <p:txBody>
          <a:bodyPr/>
          <a:lstStyle/>
          <a:p>
            <a:endParaRPr lang="en-US" dirty="0"/>
          </a:p>
        </p:txBody>
      </p:sp>
      <p:sp>
        <p:nvSpPr>
          <p:cNvPr id="4" name="Footer Placeholder 3">
            <a:extLst>
              <a:ext uri="{FF2B5EF4-FFF2-40B4-BE49-F238E27FC236}">
                <a16:creationId xmlns:a16="http://schemas.microsoft.com/office/drawing/2014/main" id="{C3F9700E-01E0-A34D-9698-EF251B8CD5D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5EFC064-C8B4-C84D-B36A-87750AD7CBAE}"/>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11250570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265DC4-328B-BB41-92DB-C422BFA25D16}"/>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B54DE0D9-D24A-1745-907C-1A5A5E56DBC1}"/>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0BBD05C-E756-5840-929B-880F6C016139}"/>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16748601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FA799-071A-D14C-BB12-1B6F45F03E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52D74EB-8A1E-A34D-9462-71BC5D56F7B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FC48A42-5501-D341-BBEF-C61FEAA1F2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F852613-70A0-E74D-808E-843BE2C98D4A}"/>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CCB1F20B-E973-D647-A1D8-AC0293B2927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B2EC49C-1F29-E94D-9BA1-EB6974A02E06}"/>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17334106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B2A29-00F7-D341-9440-8C5D8D14FA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D47CFFC-28FE-C840-B66D-EFC9FF5537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029F66BE-7C73-4E42-93A5-D7D781702E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0FF5E02-A93F-4448-A744-1E440C655930}"/>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387ABEE7-7C98-7A40-BBA4-4111B83E432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1775572-9673-694F-A1E2-C6B57DDD3872}"/>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72979843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B7BCD-65FE-B644-9866-E3C0D20DAE1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9761615-B9AC-9745-A82F-0990741C1E1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91B843-32C8-3748-A7F7-2C2613C3BF4F}"/>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621E7954-CE3D-9E45-B496-9F8DEDA3972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4826B9B-1458-6442-B626-E6566F46015D}"/>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28261183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C55E244-2D04-0D47-8E9E-B0B5C0CEAE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3DCD195-D520-354E-9BA1-16F1EAD030E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89E798-C3FD-6447-BB92-14C1B369D353}"/>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BD0F9CFA-37A5-834E-BE55-336D5B602A7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4D9773C-52E9-AC48-B6C6-6D05803C4764}"/>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79048230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pic>
        <p:nvPicPr>
          <p:cNvPr id="4" name="Picture 3" descr="A picture containing drawing&#10;&#10;Description automatically generated">
            <a:extLst>
              <a:ext uri="{FF2B5EF4-FFF2-40B4-BE49-F238E27FC236}">
                <a16:creationId xmlns:a16="http://schemas.microsoft.com/office/drawing/2014/main" id="{2CB57241-7BEF-4B4C-8676-8873E6E1BF7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Text Placeholder 8">
            <a:extLst>
              <a:ext uri="{FF2B5EF4-FFF2-40B4-BE49-F238E27FC236}">
                <a16:creationId xmlns:a16="http://schemas.microsoft.com/office/drawing/2014/main" id="{31808332-754B-46E2-927C-C262B97AE0CF}"/>
              </a:ext>
            </a:extLst>
          </p:cNvPr>
          <p:cNvSpPr>
            <a:spLocks noGrp="1"/>
          </p:cNvSpPr>
          <p:nvPr>
            <p:ph type="body" sz="quarter" idx="14" hasCustomPrompt="1"/>
          </p:nvPr>
        </p:nvSpPr>
        <p:spPr>
          <a:xfrm>
            <a:off x="2837412" y="798021"/>
            <a:ext cx="5641569" cy="606829"/>
          </a:xfrm>
          <a:prstGeom prst="rect">
            <a:avLst/>
          </a:prstGeom>
        </p:spPr>
        <p:txBody>
          <a:bodyPr>
            <a:normAutofit/>
          </a:bodyPr>
          <a:lstStyle>
            <a:lvl1pPr marL="0" indent="0" algn="l">
              <a:buNone/>
              <a:defRPr sz="3600" b="1">
                <a:solidFill>
                  <a:srgbClr val="9D8B57"/>
                </a:solidFill>
                <a:latin typeface="Arial" panose="020B0604020202020204" pitchFamily="34" charset="0"/>
                <a:cs typeface="Arial" panose="020B0604020202020204" pitchFamily="34" charset="0"/>
              </a:defRPr>
            </a:lvl1pPr>
          </a:lstStyle>
          <a:p>
            <a:pPr lvl="0"/>
            <a:r>
              <a:rPr lang="en-US" dirty="0"/>
              <a:t>Heading here</a:t>
            </a:r>
            <a:endParaRPr lang="en-ZA" dirty="0"/>
          </a:p>
        </p:txBody>
      </p:sp>
      <p:sp>
        <p:nvSpPr>
          <p:cNvPr id="8" name="Text Placeholder 8">
            <a:extLst>
              <a:ext uri="{FF2B5EF4-FFF2-40B4-BE49-F238E27FC236}">
                <a16:creationId xmlns:a16="http://schemas.microsoft.com/office/drawing/2014/main" id="{C4E7A4A5-C5D5-41C7-BE0C-2B9E81742587}"/>
              </a:ext>
            </a:extLst>
          </p:cNvPr>
          <p:cNvSpPr>
            <a:spLocks noGrp="1"/>
          </p:cNvSpPr>
          <p:nvPr>
            <p:ph type="body" sz="quarter" idx="15" hasCustomPrompt="1"/>
          </p:nvPr>
        </p:nvSpPr>
        <p:spPr>
          <a:xfrm>
            <a:off x="1920243" y="1645919"/>
            <a:ext cx="9268691" cy="1186043"/>
          </a:xfrm>
          <a:prstGeom prst="rect">
            <a:avLst/>
          </a:prstGeom>
        </p:spPr>
        <p:txBody>
          <a:bodyPr/>
          <a:lstStyle>
            <a:lvl1pPr marL="457200" indent="-457200" algn="l">
              <a:buFont typeface="Wingdings" panose="05000000000000000000" pitchFamily="2" charset="2"/>
              <a:buChar char="q"/>
              <a:defRPr sz="2800" b="0">
                <a:solidFill>
                  <a:srgbClr val="1500DE"/>
                </a:solidFill>
                <a:latin typeface="Arial" panose="020B0604020202020204" pitchFamily="34" charset="0"/>
                <a:cs typeface="Arial" panose="020B0604020202020204" pitchFamily="34" charset="0"/>
              </a:defRPr>
            </a:lvl1pPr>
            <a:lvl2pPr marL="457200" marR="0" indent="0" algn="l" defTabSz="914400" rtl="0" eaLnBrk="1" fontAlgn="auto" latinLnBrk="0" hangingPunct="1">
              <a:lnSpc>
                <a:spcPct val="90000"/>
              </a:lnSpc>
              <a:spcBef>
                <a:spcPts val="500"/>
              </a:spcBef>
              <a:spcAft>
                <a:spcPts val="0"/>
              </a:spcAft>
              <a:buClrTx/>
              <a:buSzTx/>
              <a:buFont typeface="Wingdings" panose="05000000000000000000" pitchFamily="2" charset="2"/>
              <a:buNone/>
              <a:tabLst/>
              <a:defRPr>
                <a:solidFill>
                  <a:srgbClr val="1500DE"/>
                </a:solidFill>
              </a:defRPr>
            </a:lvl2pPr>
            <a:lvl3pPr marL="1143000" marR="0" indent="-342900" algn="l" defTabSz="914400" rtl="0" eaLnBrk="1" fontAlgn="auto" latinLnBrk="0" hangingPunct="1">
              <a:lnSpc>
                <a:spcPct val="90000"/>
              </a:lnSpc>
              <a:spcBef>
                <a:spcPts val="500"/>
              </a:spcBef>
              <a:spcAft>
                <a:spcPts val="0"/>
              </a:spcAft>
              <a:buClrTx/>
              <a:buSzTx/>
              <a:buFont typeface="Wingdings" panose="05000000000000000000" pitchFamily="2" charset="2"/>
              <a:buChar char="q"/>
              <a:tabLst/>
              <a:defRPr>
                <a:solidFill>
                  <a:srgbClr val="1500DE"/>
                </a:solidFill>
              </a:defRPr>
            </a:lvl3pPr>
          </a:lstStyle>
          <a:p>
            <a:pPr lvl="0"/>
            <a:r>
              <a:rPr lang="en-US" dirty="0"/>
              <a:t>Sub-heading here</a:t>
            </a:r>
          </a:p>
          <a:p>
            <a:pPr marL="800100" marR="0" lvl="1" indent="-342900" algn="l" defTabSz="914400" rtl="0" eaLnBrk="1" fontAlgn="auto" latinLnBrk="0" hangingPunct="1">
              <a:lnSpc>
                <a:spcPct val="90000"/>
              </a:lnSpc>
              <a:spcBef>
                <a:spcPts val="500"/>
              </a:spcBef>
              <a:spcAft>
                <a:spcPts val="0"/>
              </a:spcAft>
              <a:buClrTx/>
              <a:buSzTx/>
              <a:buFont typeface="Wingdings" panose="05000000000000000000" pitchFamily="2" charset="2"/>
              <a:buChar char="q"/>
              <a:tabLst/>
              <a:defRPr/>
            </a:pPr>
            <a:r>
              <a:rPr lang="en-US" dirty="0"/>
              <a:t>Sub-heading here</a:t>
            </a:r>
          </a:p>
          <a:p>
            <a:pPr marL="1143000" marR="0" lvl="2" indent="-342900" algn="l" defTabSz="914400" rtl="0" eaLnBrk="1" fontAlgn="auto" latinLnBrk="0" hangingPunct="1">
              <a:lnSpc>
                <a:spcPct val="90000"/>
              </a:lnSpc>
              <a:spcBef>
                <a:spcPts val="500"/>
              </a:spcBef>
              <a:spcAft>
                <a:spcPts val="0"/>
              </a:spcAft>
              <a:buClrTx/>
              <a:buSzTx/>
              <a:buFont typeface="Wingdings" panose="05000000000000000000" pitchFamily="2" charset="2"/>
              <a:buChar char="q"/>
              <a:tabLst/>
              <a:defRPr/>
            </a:pPr>
            <a:r>
              <a:rPr lang="en-US" dirty="0"/>
              <a:t>Sub-heading here</a:t>
            </a:r>
          </a:p>
          <a:p>
            <a:pPr marL="1143000" marR="0" lvl="2" indent="-342900" algn="l" defTabSz="914400" rtl="0" eaLnBrk="1" fontAlgn="auto" latinLnBrk="0" hangingPunct="1">
              <a:lnSpc>
                <a:spcPct val="90000"/>
              </a:lnSpc>
              <a:spcBef>
                <a:spcPts val="500"/>
              </a:spcBef>
              <a:spcAft>
                <a:spcPts val="0"/>
              </a:spcAft>
              <a:buClrTx/>
              <a:buSzTx/>
              <a:buFont typeface="Wingdings" panose="05000000000000000000" pitchFamily="2" charset="2"/>
              <a:buChar char="q"/>
              <a:tabLst/>
              <a:defRPr/>
            </a:pPr>
            <a:endParaRPr lang="en-US" dirty="0"/>
          </a:p>
          <a:p>
            <a:pPr lvl="1"/>
            <a:endParaRPr lang="en-US" dirty="0"/>
          </a:p>
          <a:p>
            <a:pPr lvl="1"/>
            <a:endParaRPr lang="en-ZA" dirty="0"/>
          </a:p>
        </p:txBody>
      </p:sp>
      <p:pic>
        <p:nvPicPr>
          <p:cNvPr id="5" name="Picture 4" descr="A picture containing knife&#10;&#10;Description automatically generated">
            <a:extLst>
              <a:ext uri="{FF2B5EF4-FFF2-40B4-BE49-F238E27FC236}">
                <a16:creationId xmlns:a16="http://schemas.microsoft.com/office/drawing/2014/main" id="{C125DA5E-22FE-4FA1-A977-73748FC04D3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563376" y="3495735"/>
            <a:ext cx="2628624" cy="3378293"/>
          </a:xfrm>
          <a:prstGeom prst="rect">
            <a:avLst/>
          </a:prstGeom>
        </p:spPr>
      </p:pic>
    </p:spTree>
    <p:extLst>
      <p:ext uri="{BB962C8B-B14F-4D97-AF65-F5344CB8AC3E}">
        <p14:creationId xmlns:p14="http://schemas.microsoft.com/office/powerpoint/2010/main" val="439043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500"/>
                                        <p:tgtEl>
                                          <p:spTgt spid="8">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Effect transition="in" filter="fade">
                                      <p:cBhvr>
                                        <p:cTn id="13" dur="500"/>
                                        <p:tgtEl>
                                          <p:spTgt spid="8">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xEl>
                                              <p:pRg st="2" end="2"/>
                                            </p:txEl>
                                          </p:spTgt>
                                        </p:tgtEl>
                                        <p:attrNameLst>
                                          <p:attrName>style.visibility</p:attrName>
                                        </p:attrNameLst>
                                      </p:cBhvr>
                                      <p:to>
                                        <p:strVal val="visible"/>
                                      </p:to>
                                    </p:set>
                                    <p:animEffect transition="in" filter="fade">
                                      <p:cBhvr>
                                        <p:cTn id="16"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tmplLst>
          <p:tmpl lvl="1">
            <p:tnLst>
              <p:par>
                <p:cTn presetID="10" presetClass="entr" presetSubtype="0"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fade">
                      <p:cBhvr>
                        <p:cTn dur="500"/>
                        <p:tgtEl>
                          <p:spTgt spid="7"/>
                        </p:tgtEl>
                      </p:cBhvr>
                    </p:animEffect>
                  </p:childTnLst>
                </p:cTn>
              </p:par>
            </p:tnLst>
          </p:tmpl>
        </p:tmplLst>
      </p:bldP>
      <p:bldP spid="8" grpId="0" build="p">
        <p:tmplLst>
          <p:tmpl lvl="1">
            <p:tnLst>
              <p:par>
                <p:cTn presetID="10" presetClass="entr" presetSubtype="0" fill="hold" nodeType="with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D0E40-B734-5C4F-A779-8A1C3D884474}"/>
              </a:ext>
            </a:extLst>
          </p:cNvPr>
          <p:cNvSpPr>
            <a:spLocks noGrp="1"/>
          </p:cNvSpPr>
          <p:nvPr>
            <p:ph type="ctrTitle"/>
          </p:nvPr>
        </p:nvSpPr>
        <p:spPr>
          <a:xfrm>
            <a:off x="1524000" y="1122363"/>
            <a:ext cx="4572000" cy="477837"/>
          </a:xfrm>
        </p:spPr>
        <p:txBody>
          <a:bodyPr anchor="b">
            <a:normAutofit/>
          </a:bodyPr>
          <a:lstStyle>
            <a:lvl1pPr algn="ctr">
              <a:defRPr sz="2500" b="1" i="0" baseline="0">
                <a:solidFill>
                  <a:schemeClr val="bg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422650CF-D129-0944-B1B7-9BD9CBDEA9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983769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BE02E-1FCF-4846-8C2C-0547A4D2EF81}"/>
              </a:ext>
            </a:extLst>
          </p:cNvPr>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A64DF0D6-80DE-FB40-890B-443DAC62650C}"/>
              </a:ext>
            </a:extLst>
          </p:cNvPr>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6BE0EB34-9AB9-184B-AED9-37F9D7ACB034}"/>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245B0FEB-0EF7-2F42-8F35-1003416195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DF0439-6847-FD40-9A59-BA41DB36AA16}"/>
              </a:ext>
            </a:extLst>
          </p:cNvPr>
          <p:cNvSpPr>
            <a:spLocks noGrp="1"/>
          </p:cNvSpPr>
          <p:nvPr>
            <p:ph type="sldNum" sz="quarter" idx="12"/>
          </p:nvPr>
        </p:nvSpPr>
        <p:spPr/>
        <p:txBody>
          <a:bodyPr/>
          <a:lstStyle/>
          <a:p>
            <a:fld id="{EA6B8D2D-F85C-4648-B88B-DCE93837ED40}" type="slidenum">
              <a:rPr lang="en-US" smtClean="0"/>
              <a:t>‹#›</a:t>
            </a:fld>
            <a:endParaRPr lang="en-US"/>
          </a:p>
        </p:txBody>
      </p:sp>
    </p:spTree>
    <p:extLst>
      <p:ext uri="{BB962C8B-B14F-4D97-AF65-F5344CB8AC3E}">
        <p14:creationId xmlns:p14="http://schemas.microsoft.com/office/powerpoint/2010/main" val="2320453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58EED-395D-4D43-BC7D-9BEBBA067DA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328C12-966D-5045-9353-7ABD94B1A59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32C55A-EC9D-1747-9D95-23CBE49BA96D}"/>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DE9D9409-5C27-A849-8808-25915B0B9C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3CAFF2-4938-464E-BBFE-3F261D5611E5}"/>
              </a:ext>
            </a:extLst>
          </p:cNvPr>
          <p:cNvSpPr>
            <a:spLocks noGrp="1"/>
          </p:cNvSpPr>
          <p:nvPr>
            <p:ph type="sldNum" sz="quarter" idx="12"/>
          </p:nvPr>
        </p:nvSpPr>
        <p:spPr/>
        <p:txBody>
          <a:bodyPr/>
          <a:lstStyle/>
          <a:p>
            <a:fld id="{EA6B8D2D-F85C-4648-B88B-DCE93837ED40}" type="slidenum">
              <a:rPr lang="en-US" smtClean="0"/>
              <a:t>‹#›</a:t>
            </a:fld>
            <a:endParaRPr lang="en-US"/>
          </a:p>
        </p:txBody>
      </p:sp>
    </p:spTree>
    <p:extLst>
      <p:ext uri="{BB962C8B-B14F-4D97-AF65-F5344CB8AC3E}">
        <p14:creationId xmlns:p14="http://schemas.microsoft.com/office/powerpoint/2010/main" val="173190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A3515-6FAF-1840-9817-62D81DBC74F1}"/>
              </a:ext>
            </a:extLst>
          </p:cNvPr>
          <p:cNvSpPr>
            <a:spLocks noGrp="1"/>
          </p:cNvSpPr>
          <p:nvPr>
            <p:ph type="title"/>
          </p:nvPr>
        </p:nvSpPr>
        <p:spPr>
          <a:xfrm>
            <a:off x="831851" y="1709740"/>
            <a:ext cx="105156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172005EE-EF2C-D546-BE9E-707D2BD44354}"/>
              </a:ext>
            </a:extLst>
          </p:cNvPr>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3D4058C-FD20-C14C-BA08-50542B27EC74}"/>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97974B8E-6CE1-374E-90C4-3DE065D7F7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C91FA0-B041-8747-A211-71EAB0A816A0}"/>
              </a:ext>
            </a:extLst>
          </p:cNvPr>
          <p:cNvSpPr>
            <a:spLocks noGrp="1"/>
          </p:cNvSpPr>
          <p:nvPr>
            <p:ph type="sldNum" sz="quarter" idx="12"/>
          </p:nvPr>
        </p:nvSpPr>
        <p:spPr/>
        <p:txBody>
          <a:bodyPr/>
          <a:lstStyle/>
          <a:p>
            <a:fld id="{EA6B8D2D-F85C-4648-B88B-DCE93837ED40}" type="slidenum">
              <a:rPr lang="en-US" smtClean="0"/>
              <a:t>‹#›</a:t>
            </a:fld>
            <a:endParaRPr lang="en-US"/>
          </a:p>
        </p:txBody>
      </p:sp>
    </p:spTree>
    <p:extLst>
      <p:ext uri="{BB962C8B-B14F-4D97-AF65-F5344CB8AC3E}">
        <p14:creationId xmlns:p14="http://schemas.microsoft.com/office/powerpoint/2010/main" val="2209669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89B92-D15F-F846-9A17-DA33854A82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22327D-15F7-F746-B6FD-01B133D203A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B6969B6-A827-5A42-9331-51177918341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7B8126-C255-2140-9B43-85BC443A1D66}"/>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C5F354A8-9840-CE48-B386-D2DA6D4F48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D3C94B-1CC0-8548-8B80-9F55C9A45B68}"/>
              </a:ext>
            </a:extLst>
          </p:cNvPr>
          <p:cNvSpPr>
            <a:spLocks noGrp="1"/>
          </p:cNvSpPr>
          <p:nvPr>
            <p:ph type="sldNum" sz="quarter" idx="12"/>
          </p:nvPr>
        </p:nvSpPr>
        <p:spPr/>
        <p:txBody>
          <a:bodyPr/>
          <a:lstStyle/>
          <a:p>
            <a:fld id="{EA6B8D2D-F85C-4648-B88B-DCE93837ED40}" type="slidenum">
              <a:rPr lang="en-US" smtClean="0"/>
              <a:t>‹#›</a:t>
            </a:fld>
            <a:endParaRPr lang="en-US"/>
          </a:p>
        </p:txBody>
      </p:sp>
    </p:spTree>
    <p:extLst>
      <p:ext uri="{BB962C8B-B14F-4D97-AF65-F5344CB8AC3E}">
        <p14:creationId xmlns:p14="http://schemas.microsoft.com/office/powerpoint/2010/main" val="1848856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661AC-238F-FB4E-8540-C10A06D0C179}"/>
              </a:ext>
            </a:extLst>
          </p:cNvPr>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47E0514-220F-3F43-BC77-E55956F94E38}"/>
              </a:ext>
            </a:extLst>
          </p:cNvPr>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10B3AD53-C140-0D4A-88F5-19039B8D1B5B}"/>
              </a:ext>
            </a:extLst>
          </p:cNvPr>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8764479-678C-5D43-B008-AEAA05C30ED0}"/>
              </a:ext>
            </a:extLst>
          </p:cNvPr>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222EF8F8-B367-5041-964A-6C003B8FFEC6}"/>
              </a:ext>
            </a:extLst>
          </p:cNvPr>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B2773F2-1EC4-2646-928C-F1DA518C7FC9}"/>
              </a:ext>
            </a:extLst>
          </p:cNvPr>
          <p:cNvSpPr>
            <a:spLocks noGrp="1"/>
          </p:cNvSpPr>
          <p:nvPr>
            <p:ph type="dt" sz="half" idx="10"/>
          </p:nvPr>
        </p:nvSpPr>
        <p:spPr/>
        <p:txBody>
          <a:bodyPr/>
          <a:lstStyle/>
          <a:p>
            <a:endParaRPr lang="en-US"/>
          </a:p>
        </p:txBody>
      </p:sp>
      <p:sp>
        <p:nvSpPr>
          <p:cNvPr id="8" name="Footer Placeholder 7">
            <a:extLst>
              <a:ext uri="{FF2B5EF4-FFF2-40B4-BE49-F238E27FC236}">
                <a16:creationId xmlns:a16="http://schemas.microsoft.com/office/drawing/2014/main" id="{ABB16E4F-433E-0E40-B116-3CB5647DE0C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92B55E3-350D-F140-A58B-DD9E7B4FD1BD}"/>
              </a:ext>
            </a:extLst>
          </p:cNvPr>
          <p:cNvSpPr>
            <a:spLocks noGrp="1"/>
          </p:cNvSpPr>
          <p:nvPr>
            <p:ph type="sldNum" sz="quarter" idx="12"/>
          </p:nvPr>
        </p:nvSpPr>
        <p:spPr/>
        <p:txBody>
          <a:bodyPr/>
          <a:lstStyle/>
          <a:p>
            <a:fld id="{EA6B8D2D-F85C-4648-B88B-DCE93837ED40}" type="slidenum">
              <a:rPr lang="en-US" smtClean="0"/>
              <a:t>‹#›</a:t>
            </a:fld>
            <a:endParaRPr lang="en-US"/>
          </a:p>
        </p:txBody>
      </p:sp>
    </p:spTree>
    <p:extLst>
      <p:ext uri="{BB962C8B-B14F-4D97-AF65-F5344CB8AC3E}">
        <p14:creationId xmlns:p14="http://schemas.microsoft.com/office/powerpoint/2010/main" val="2194648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9B35F-4EDC-AA41-BC1E-3E842C4031E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1CDBFE9-A665-C84D-88A4-E59D2933581C}"/>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C3F9700E-01E0-A34D-9698-EF251B8CD5D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5EFC064-C8B4-C84D-B36A-87750AD7CBAE}"/>
              </a:ext>
            </a:extLst>
          </p:cNvPr>
          <p:cNvSpPr>
            <a:spLocks noGrp="1"/>
          </p:cNvSpPr>
          <p:nvPr>
            <p:ph type="sldNum" sz="quarter" idx="12"/>
          </p:nvPr>
        </p:nvSpPr>
        <p:spPr/>
        <p:txBody>
          <a:bodyPr/>
          <a:lstStyle/>
          <a:p>
            <a:fld id="{EA6B8D2D-F85C-4648-B88B-DCE93837ED40}" type="slidenum">
              <a:rPr lang="en-US" smtClean="0"/>
              <a:t>‹#›</a:t>
            </a:fld>
            <a:endParaRPr lang="en-US"/>
          </a:p>
        </p:txBody>
      </p:sp>
    </p:spTree>
    <p:extLst>
      <p:ext uri="{BB962C8B-B14F-4D97-AF65-F5344CB8AC3E}">
        <p14:creationId xmlns:p14="http://schemas.microsoft.com/office/powerpoint/2010/main" val="42412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theme" Target="../theme/theme3.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568D9F-41F6-584F-A60F-4D2955A252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8718335-4244-2140-8DCF-93F21CB293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6255268"/>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49"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0FC2ADA-F53E-814C-90AD-21E8137EB24B}"/>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E6DD652-EEE7-F24B-9515-22B0CA5F54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0CC879-60F1-DD45-8470-F42EFC88FDB4}"/>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F517FE70-0FA2-BA43-9D62-1FB39BF82382}"/>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1704A89-C35B-5047-A53D-C55FEBB5C3F3}"/>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A6B8D2D-F85C-4648-B88B-DCE93837ED40}" type="slidenum">
              <a:rPr lang="en-US" smtClean="0"/>
              <a:t>‹#›</a:t>
            </a:fld>
            <a:endParaRPr lang="en-US"/>
          </a:p>
        </p:txBody>
      </p:sp>
    </p:spTree>
    <p:extLst>
      <p:ext uri="{BB962C8B-B14F-4D97-AF65-F5344CB8AC3E}">
        <p14:creationId xmlns:p14="http://schemas.microsoft.com/office/powerpoint/2010/main" val="4229544214"/>
      </p:ext>
    </p:extLst>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0FC2ADA-F53E-814C-90AD-21E8137EB2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E6DD652-EEE7-F24B-9515-22B0CA5F54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0CC879-60F1-DD45-8470-F42EFC88FD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a:extLst>
              <a:ext uri="{FF2B5EF4-FFF2-40B4-BE49-F238E27FC236}">
                <a16:creationId xmlns:a16="http://schemas.microsoft.com/office/drawing/2014/main" id="{F517FE70-0FA2-BA43-9D62-1FB39BF823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81704A89-C35B-5047-A53D-C55FEBB5C3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6B8D2D-F85C-4648-B88B-DCE93837ED40}" type="slidenum">
              <a:rPr lang="en-US" smtClean="0"/>
              <a:t>‹#›</a:t>
            </a:fld>
            <a:endParaRPr lang="en-US" dirty="0"/>
          </a:p>
        </p:txBody>
      </p:sp>
    </p:spTree>
    <p:extLst>
      <p:ext uri="{BB962C8B-B14F-4D97-AF65-F5344CB8AC3E}">
        <p14:creationId xmlns:p14="http://schemas.microsoft.com/office/powerpoint/2010/main" val="2040719614"/>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3C1C0-4C1F-B74B-80AF-40A02043A7A8}"/>
              </a:ext>
            </a:extLst>
          </p:cNvPr>
          <p:cNvSpPr>
            <a:spLocks noGrp="1"/>
          </p:cNvSpPr>
          <p:nvPr>
            <p:ph type="ctrTitle"/>
          </p:nvPr>
        </p:nvSpPr>
        <p:spPr>
          <a:xfrm>
            <a:off x="914281" y="2735976"/>
            <a:ext cx="10363438" cy="1874229"/>
          </a:xfrm>
        </p:spPr>
        <p:txBody>
          <a:bodyPr>
            <a:normAutofit fontScale="90000"/>
          </a:bodyPr>
          <a:lstStyle/>
          <a:p>
            <a:br>
              <a:rPr kumimoji="0" lang="en-US" sz="3200" b="1" i="0" u="none" strike="noStrike" kern="1200" cap="none" spc="0" normalizeH="0" baseline="0" noProof="0" dirty="0">
                <a:ln>
                  <a:noFill/>
                </a:ln>
                <a:solidFill>
                  <a:prstClr val="white"/>
                </a:solidFill>
                <a:effectLst/>
                <a:uLnTx/>
                <a:uFillTx/>
                <a:latin typeface="Arial" panose="020B0604020202020204"/>
                <a:ea typeface="+mj-ea"/>
                <a:cs typeface="+mj-cs"/>
              </a:rPr>
            </a:br>
            <a:r>
              <a:rPr kumimoji="0" lang="en-US" sz="3200" b="1" i="0" u="none" strike="noStrike" kern="1200" cap="none" spc="0" normalizeH="0" baseline="0" noProof="0" dirty="0">
                <a:ln>
                  <a:noFill/>
                </a:ln>
                <a:solidFill>
                  <a:prstClr val="white"/>
                </a:solidFill>
                <a:effectLst/>
                <a:uLnTx/>
                <a:uFillTx/>
                <a:latin typeface="Arial" panose="020B0604020202020204"/>
                <a:ea typeface="+mj-ea"/>
                <a:cs typeface="+mj-cs"/>
              </a:rPr>
              <a:t>     </a:t>
            </a:r>
            <a:br>
              <a:rPr kumimoji="0" lang="en-US" sz="3200" b="1" i="0" u="none" strike="noStrike" kern="1200" cap="none" spc="0" normalizeH="0" baseline="0" noProof="0" dirty="0">
                <a:ln>
                  <a:noFill/>
                </a:ln>
                <a:solidFill>
                  <a:prstClr val="white"/>
                </a:solidFill>
                <a:effectLst/>
                <a:uLnTx/>
                <a:uFillTx/>
                <a:latin typeface="Arial" panose="020B0604020202020204"/>
                <a:ea typeface="+mj-ea"/>
                <a:cs typeface="+mj-cs"/>
              </a:rPr>
            </a:br>
            <a:br>
              <a:rPr kumimoji="0" lang="en-US" sz="3200" b="1" i="0" u="none" strike="noStrike" kern="1200" cap="none" spc="0" normalizeH="0" baseline="0" noProof="0" dirty="0">
                <a:ln>
                  <a:noFill/>
                </a:ln>
                <a:solidFill>
                  <a:prstClr val="white"/>
                </a:solidFill>
                <a:effectLst/>
                <a:uLnTx/>
                <a:uFillTx/>
                <a:latin typeface="Arial" panose="020B0604020202020204"/>
                <a:ea typeface="+mj-ea"/>
                <a:cs typeface="+mj-cs"/>
              </a:rPr>
            </a:br>
            <a:br>
              <a:rPr kumimoji="0" lang="en-US" sz="3200" b="1" i="0" u="none" strike="noStrike" kern="1200" cap="none" spc="0" normalizeH="0" baseline="0" noProof="0" dirty="0">
                <a:ln>
                  <a:noFill/>
                </a:ln>
                <a:solidFill>
                  <a:prstClr val="white"/>
                </a:solidFill>
                <a:effectLst/>
                <a:uLnTx/>
                <a:uFillTx/>
                <a:latin typeface="Arial" panose="020B0604020202020204"/>
                <a:ea typeface="+mj-ea"/>
                <a:cs typeface="+mj-cs"/>
              </a:rPr>
            </a:br>
            <a:r>
              <a:rPr kumimoji="0" lang="en-US" sz="3200" b="1" i="0" u="none" strike="noStrike" kern="1200" cap="none" spc="0" normalizeH="0" baseline="0" noProof="0" dirty="0">
                <a:ln>
                  <a:noFill/>
                </a:ln>
                <a:solidFill>
                  <a:prstClr val="white"/>
                </a:solidFill>
                <a:effectLst/>
                <a:uLnTx/>
                <a:uFillTx/>
                <a:latin typeface="Arial" panose="020B0604020202020204"/>
                <a:ea typeface="+mj-ea"/>
                <a:cs typeface="+mj-cs"/>
              </a:rPr>
              <a:t>DEPARTMENT OF TRANSPORT  AND LOGISTICS</a:t>
            </a:r>
            <a:br>
              <a:rPr kumimoji="0" lang="en-US" sz="3200" b="1" i="0" u="none" strike="noStrike" kern="1200" cap="none" spc="0" normalizeH="0" baseline="0" noProof="0" dirty="0">
                <a:ln>
                  <a:noFill/>
                </a:ln>
                <a:solidFill>
                  <a:prstClr val="white"/>
                </a:solidFill>
                <a:effectLst/>
                <a:uLnTx/>
                <a:uFillTx/>
                <a:latin typeface="Arial" panose="020B0604020202020204"/>
                <a:ea typeface="+mj-ea"/>
                <a:cs typeface="+mj-cs"/>
              </a:rPr>
            </a:br>
            <a:br>
              <a:rPr kumimoji="0" lang="en-US" sz="3200" b="1" i="0" u="none" strike="noStrike" kern="1200" cap="none" spc="0" normalizeH="0" baseline="0" noProof="0" dirty="0">
                <a:ln>
                  <a:noFill/>
                </a:ln>
                <a:solidFill>
                  <a:prstClr val="white"/>
                </a:solidFill>
                <a:effectLst/>
                <a:uLnTx/>
                <a:uFillTx/>
                <a:latin typeface="Arial" panose="020B0604020202020204"/>
                <a:ea typeface="+mj-ea"/>
                <a:cs typeface="+mj-cs"/>
              </a:rPr>
            </a:br>
            <a:r>
              <a:rPr kumimoji="0" lang="en-US" sz="3200" b="1" i="0" u="none" strike="noStrike" kern="1200" cap="none" spc="0" normalizeH="0" baseline="0" noProof="0" dirty="0">
                <a:ln>
                  <a:noFill/>
                </a:ln>
                <a:solidFill>
                  <a:prstClr val="white"/>
                </a:solidFill>
                <a:effectLst/>
                <a:uLnTx/>
                <a:uFillTx/>
                <a:latin typeface="Arial" panose="020B0604020202020204"/>
                <a:ea typeface="+mj-ea"/>
                <a:cs typeface="+mj-cs"/>
              </a:rPr>
              <a:t>Presentation to Roads and Transport Portfolio Committee</a:t>
            </a:r>
            <a:br>
              <a:rPr kumimoji="0" lang="en-US" sz="3200" b="1" i="0" u="none" strike="noStrike" kern="1200" cap="none" spc="0" normalizeH="0" baseline="0" noProof="0" dirty="0">
                <a:ln>
                  <a:noFill/>
                </a:ln>
                <a:solidFill>
                  <a:prstClr val="white"/>
                </a:solidFill>
                <a:effectLst/>
                <a:uLnTx/>
                <a:uFillTx/>
                <a:latin typeface="Arial" panose="020B0604020202020204"/>
                <a:ea typeface="+mj-ea"/>
                <a:cs typeface="+mj-cs"/>
              </a:rPr>
            </a:br>
            <a:br>
              <a:rPr kumimoji="0" lang="en-US" sz="3200" b="1" i="0" u="none" strike="noStrike" kern="1200" cap="none" spc="0" normalizeH="0" baseline="0" noProof="0" dirty="0">
                <a:ln>
                  <a:noFill/>
                </a:ln>
                <a:solidFill>
                  <a:prstClr val="white"/>
                </a:solidFill>
                <a:effectLst/>
                <a:uLnTx/>
                <a:uFillTx/>
                <a:latin typeface="Arial" panose="020B0604020202020204"/>
                <a:ea typeface="+mj-ea"/>
                <a:cs typeface="+mj-cs"/>
              </a:rPr>
            </a:br>
            <a:br>
              <a:rPr lang="en-US" sz="3200" dirty="0">
                <a:solidFill>
                  <a:prstClr val="white"/>
                </a:solidFill>
                <a:latin typeface="Arial" panose="020B0604020202020204"/>
              </a:rPr>
            </a:br>
            <a:r>
              <a:rPr lang="en-US" sz="3600" dirty="0">
                <a:solidFill>
                  <a:srgbClr val="FFFF00"/>
                </a:solidFill>
                <a:latin typeface="Arial" panose="020B0604020202020204"/>
              </a:rPr>
              <a:t>Responses to</a:t>
            </a:r>
            <a:br>
              <a:rPr lang="en-US" sz="3600" dirty="0">
                <a:solidFill>
                  <a:srgbClr val="FFFF00"/>
                </a:solidFill>
                <a:latin typeface="Arial" panose="020B0604020202020204"/>
              </a:rPr>
            </a:br>
            <a:r>
              <a:rPr lang="en-US" sz="3600" dirty="0">
                <a:solidFill>
                  <a:srgbClr val="FFFF00"/>
                </a:solidFill>
                <a:latin typeface="Arial" panose="020B0604020202020204"/>
              </a:rPr>
              <a:t> issues raised by stakeholders in previous public meetings</a:t>
            </a:r>
            <a:br>
              <a:rPr lang="en-ZA" sz="3600" dirty="0">
                <a:solidFill>
                  <a:srgbClr val="FFFF00"/>
                </a:solidFill>
                <a:latin typeface="Arial" panose="020B0604020202020204"/>
              </a:rPr>
            </a:br>
            <a:br>
              <a:rPr lang="en-US" sz="3600" dirty="0">
                <a:solidFill>
                  <a:srgbClr val="FFFF00"/>
                </a:solidFill>
                <a:latin typeface="Arial" panose="020B0604020202020204"/>
              </a:rPr>
            </a:br>
            <a:r>
              <a:rPr lang="en-US" sz="3200" dirty="0">
                <a:solidFill>
                  <a:prstClr val="white"/>
                </a:solidFill>
                <a:latin typeface="Arial" panose="020B0604020202020204"/>
              </a:rPr>
              <a:t>04 November 2022</a:t>
            </a:r>
            <a:endParaRPr lang="en-US" sz="28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471118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7 </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9"/>
            <a:ext cx="10671252" cy="4969211"/>
          </a:xfrm>
        </p:spPr>
        <p:txBody>
          <a:bodyPr>
            <a:normAutofit/>
          </a:bodyPr>
          <a:lstStyle/>
          <a:p>
            <a:pPr lvl="0" algn="just"/>
            <a:r>
              <a:rPr lang="en-US" sz="1800" b="1" dirty="0">
                <a:solidFill>
                  <a:srgbClr val="FF0000"/>
                </a:solidFill>
              </a:rPr>
              <a:t>LACK OF ROAD MAINTENANCE IN THE ENTIRE REGION</a:t>
            </a:r>
          </a:p>
          <a:p>
            <a:pPr lvl="0" algn="just"/>
            <a:r>
              <a:rPr lang="en-US" sz="1800" b="1" dirty="0"/>
              <a:t> </a:t>
            </a:r>
            <a:r>
              <a:rPr lang="en-ZA" sz="1800" b="1" dirty="0"/>
              <a:t>RESPONSE:</a:t>
            </a:r>
          </a:p>
          <a:p>
            <a:pPr marL="285750" marR="0" lvl="0" indent="-285750" algn="just"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kumimoji="0" lang="en-US" sz="1800" b="1"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rPr>
              <a:t>S</a:t>
            </a:r>
            <a:r>
              <a:rPr kumimoji="0" lang="en-ZA" sz="1800" b="1"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rPr>
              <a:t>mart Mobility Weekend Program – Work done:</a:t>
            </a:r>
          </a:p>
          <a:p>
            <a:pPr marL="900113" marR="0" lvl="2" indent="-214313" algn="l" defTabSz="3429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rPr>
              <a:t>22 January 2022 Merafong , D540 </a:t>
            </a:r>
            <a:r>
              <a:rPr kumimoji="0" lang="en-US" sz="1600" b="0" i="0" u="none" strike="noStrike" kern="1200" cap="none" spc="0" normalizeH="0" baseline="0" noProof="0" dirty="0" err="1">
                <a:ln>
                  <a:noFill/>
                </a:ln>
                <a:solidFill>
                  <a:schemeClr val="tx1">
                    <a:lumMod val="95000"/>
                    <a:lumOff val="5000"/>
                  </a:schemeClr>
                </a:solidFill>
                <a:effectLst/>
                <a:uLnTx/>
                <a:uFillTx/>
                <a:latin typeface="Arial" panose="020B0604020202020204"/>
                <a:ea typeface="+mn-ea"/>
                <a:cs typeface="+mn-cs"/>
              </a:rPr>
              <a:t>Kromdraai</a:t>
            </a:r>
            <a:r>
              <a:rPr kumimoji="0" lang="en-US" sz="1600" b="0"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rPr>
              <a:t> &amp; P219/1 Lenasia</a:t>
            </a:r>
          </a:p>
          <a:p>
            <a:pPr marL="900113" marR="0" lvl="2" indent="-214313" algn="l" defTabSz="3429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ZA" sz="1600" b="0"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rPr>
              <a:t>2, 19 &amp; 20 April 2022 Emfuleni, Sedibeng </a:t>
            </a:r>
            <a:r>
              <a:rPr kumimoji="0" lang="en-ZA" sz="1600" b="0" i="0" u="none" strike="noStrike" kern="1200" cap="none" spc="0" normalizeH="0" baseline="0" noProof="0" dirty="0" err="1">
                <a:ln>
                  <a:noFill/>
                </a:ln>
                <a:solidFill>
                  <a:schemeClr val="tx1">
                    <a:lumMod val="95000"/>
                    <a:lumOff val="5000"/>
                  </a:schemeClr>
                </a:solidFill>
                <a:effectLst/>
                <a:uLnTx/>
                <a:uFillTx/>
                <a:latin typeface="Arial" panose="020B0604020202020204"/>
                <a:ea typeface="+mn-ea"/>
                <a:cs typeface="+mn-cs"/>
              </a:rPr>
              <a:t>Houtkop</a:t>
            </a:r>
            <a:r>
              <a:rPr kumimoji="0" lang="en-ZA" sz="1600" b="0"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rPr>
              <a:t> Road(</a:t>
            </a:r>
            <a:r>
              <a:rPr kumimoji="0" lang="en-ZA" sz="1600" b="0" i="0" u="none" strike="noStrike" kern="1200" cap="none" spc="0" normalizeH="0" baseline="0" noProof="0" dirty="0" err="1">
                <a:ln>
                  <a:noFill/>
                </a:ln>
                <a:solidFill>
                  <a:schemeClr val="tx1">
                    <a:lumMod val="95000"/>
                    <a:lumOff val="5000"/>
                  </a:schemeClr>
                </a:solidFill>
                <a:effectLst/>
                <a:uLnTx/>
                <a:uFillTx/>
                <a:latin typeface="Arial" panose="020B0604020202020204"/>
                <a:ea typeface="+mn-ea"/>
                <a:cs typeface="+mn-cs"/>
              </a:rPr>
              <a:t>Waterdal</a:t>
            </a:r>
            <a:r>
              <a:rPr kumimoji="0" lang="en-ZA" sz="1600" b="0"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rPr>
              <a:t>)</a:t>
            </a:r>
          </a:p>
          <a:p>
            <a:pPr marL="900113" marR="0" lvl="2" indent="-214313" algn="l" defTabSz="3429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ZA" sz="1600" b="0"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rPr>
              <a:t>18-19 June –Emfuleni Postponed due inclement weather</a:t>
            </a:r>
          </a:p>
          <a:p>
            <a:pPr marL="900113" marR="0" lvl="2" indent="-214313" algn="l" defTabSz="3429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ZA" sz="1600" b="0"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rPr>
              <a:t>02-03 July- Emfuleni Pothole Patching and Grass Cutting</a:t>
            </a:r>
          </a:p>
          <a:p>
            <a:pPr marL="900113" marR="0" lvl="2" indent="-214313" algn="l" defTabSz="3429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rPr>
              <a:t>W</a:t>
            </a:r>
            <a:r>
              <a:rPr kumimoji="0" lang="en-ZA" sz="1600" b="0" i="0" u="none" strike="noStrike" kern="1200" cap="none" spc="0" normalizeH="0" baseline="0" noProof="0" dirty="0" err="1">
                <a:ln>
                  <a:noFill/>
                </a:ln>
                <a:solidFill>
                  <a:schemeClr val="tx1">
                    <a:lumMod val="95000"/>
                    <a:lumOff val="5000"/>
                  </a:schemeClr>
                </a:solidFill>
                <a:effectLst/>
                <a:uLnTx/>
                <a:uFillTx/>
                <a:latin typeface="Arial" panose="020B0604020202020204"/>
                <a:ea typeface="+mn-ea"/>
                <a:cs typeface="+mn-cs"/>
              </a:rPr>
              <a:t>aterdal</a:t>
            </a:r>
            <a:r>
              <a:rPr kumimoji="0" lang="en-ZA" sz="1600" b="0"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rPr>
              <a:t> road potholes/defects done.</a:t>
            </a:r>
          </a:p>
          <a:p>
            <a:pPr marL="342900" marR="0" lvl="0" indent="-3429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rPr>
              <a:t>DRT Regional office in Vereeniging responsible for provincial road maintenance in the entire region.</a:t>
            </a:r>
          </a:p>
          <a:p>
            <a:pPr marL="342900" marR="0" lvl="0" indent="-3429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rPr>
              <a:t>RIFSA 1&amp;2 service providers were just appointed and work will start in November 2022 for three years.</a:t>
            </a:r>
          </a:p>
          <a:p>
            <a:pPr marL="342900" marR="0" lvl="0" indent="-3429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rPr>
              <a:t>Grass Cutting service providers working in the area, on the provincial roads: R59, P156, P155/1, P202/1, etc.</a:t>
            </a:r>
          </a:p>
          <a:p>
            <a:pPr marL="342900" marR="0" lvl="0" indent="-3429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rPr>
              <a:t>40 municipal roads in the area to be rehabilitated by the DRT </a:t>
            </a:r>
          </a:p>
          <a:p>
            <a:pPr lvl="0" algn="just"/>
            <a:endParaRPr lang="en-ZA" sz="1800" b="1" dirty="0"/>
          </a:p>
          <a:p>
            <a:pPr lvl="0" algn="l"/>
            <a:endParaRPr lang="en-ZA" dirty="0"/>
          </a:p>
          <a:p>
            <a:pPr marR="0" lvl="0" algn="just">
              <a:spcBef>
                <a:spcPts val="0"/>
              </a:spcBef>
              <a:spcAft>
                <a:spcPts val="0"/>
              </a:spcAft>
            </a:pPr>
            <a:endParaRPr lang="en-US" sz="8000" dirty="0">
              <a:effectLst/>
              <a:latin typeface="+mj-lt"/>
              <a:ea typeface="Times New Roman" panose="02020603050405020304" pitchFamily="18" charset="0"/>
              <a:cs typeface="Times New Roman" panose="02020603050405020304" pitchFamily="18" charset="0"/>
            </a:endParaRPr>
          </a:p>
          <a:p>
            <a:pPr algn="l"/>
            <a:endParaRPr lang="en-ZA" dirty="0"/>
          </a:p>
        </p:txBody>
      </p:sp>
      <p:sp>
        <p:nvSpPr>
          <p:cNvPr id="4" name="TextBox 3">
            <a:extLst>
              <a:ext uri="{FF2B5EF4-FFF2-40B4-BE49-F238E27FC236}">
                <a16:creationId xmlns:a16="http://schemas.microsoft.com/office/drawing/2014/main" id="{956F86DD-33CE-3A82-61A1-66CDC12F9188}"/>
              </a:ext>
            </a:extLst>
          </p:cNvPr>
          <p:cNvSpPr txBox="1"/>
          <p:nvPr/>
        </p:nvSpPr>
        <p:spPr>
          <a:xfrm>
            <a:off x="10485912" y="6222670"/>
            <a:ext cx="1764149" cy="369332"/>
          </a:xfrm>
          <a:prstGeom prst="rect">
            <a:avLst/>
          </a:prstGeom>
          <a:noFill/>
        </p:spPr>
        <p:txBody>
          <a:bodyPr wrap="square" rtlCol="0">
            <a:spAutoFit/>
          </a:bodyPr>
          <a:lstStyle/>
          <a:p>
            <a:r>
              <a:rPr lang="en-US" dirty="0"/>
              <a:t>10</a:t>
            </a:r>
          </a:p>
        </p:txBody>
      </p:sp>
    </p:spTree>
    <p:extLst>
      <p:ext uri="{BB962C8B-B14F-4D97-AF65-F5344CB8AC3E}">
        <p14:creationId xmlns:p14="http://schemas.microsoft.com/office/powerpoint/2010/main" val="2670577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a:t>
            </a:r>
            <a:r>
              <a:rPr lang="en-ZA" sz="2400" dirty="0">
                <a:latin typeface="Arial" panose="020B0604020202020204" pitchFamily="34" charset="0"/>
                <a:ea typeface="Calibri" panose="020F0502020204030204" pitchFamily="34" charset="0"/>
                <a:cs typeface="Arial" panose="020B0604020202020204" pitchFamily="34" charset="0"/>
              </a:rPr>
              <a:t>8</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9"/>
            <a:ext cx="10671252" cy="3964259"/>
          </a:xfrm>
        </p:spPr>
        <p:txBody>
          <a:bodyPr>
            <a:normAutofit/>
          </a:bodyPr>
          <a:lstStyle/>
          <a:p>
            <a:pPr lvl="0" algn="just"/>
            <a:r>
              <a:rPr lang="en-US" sz="1800" b="1" dirty="0">
                <a:solidFill>
                  <a:srgbClr val="FF0000"/>
                </a:solidFill>
              </a:rPr>
              <a:t>NON - OPERATION OF SUBSIDISED BUSES IN SOME AREAS IN THE REGION </a:t>
            </a:r>
          </a:p>
          <a:p>
            <a:pPr lvl="0" algn="just"/>
            <a:endParaRPr lang="en-ZA" sz="1800" b="1" dirty="0"/>
          </a:p>
          <a:p>
            <a:pPr lvl="0" algn="just"/>
            <a:r>
              <a:rPr lang="en-ZA" sz="1800" b="1" dirty="0"/>
              <a:t>RESPONSE:</a:t>
            </a:r>
          </a:p>
          <a:p>
            <a:pPr algn="just"/>
            <a:endParaRPr lang="en-ZA" sz="2000" dirty="0"/>
          </a:p>
          <a:p>
            <a:pPr algn="just"/>
            <a:r>
              <a:rPr lang="en-ZA" sz="2000" dirty="0"/>
              <a:t>Public Transport Operational Grant (PTOG) allocated by the national Department of Transport (</a:t>
            </a:r>
            <a:r>
              <a:rPr lang="en-ZA" sz="2000" dirty="0" err="1"/>
              <a:t>NDoT</a:t>
            </a:r>
            <a:r>
              <a:rPr lang="en-ZA" sz="2000" dirty="0"/>
              <a:t>) annually is limited and is unable to be allocated to expand subsidised services to newly developed areas.</a:t>
            </a:r>
          </a:p>
          <a:p>
            <a:pPr lvl="0" algn="l"/>
            <a:endParaRPr lang="en-ZA" sz="1800" b="1" dirty="0"/>
          </a:p>
          <a:p>
            <a:pPr marR="0" lvl="0" algn="just">
              <a:spcBef>
                <a:spcPts val="0"/>
              </a:spcBef>
              <a:spcAft>
                <a:spcPts val="0"/>
              </a:spcAft>
            </a:pPr>
            <a:endParaRPr lang="en-US" sz="8000" dirty="0">
              <a:effectLst/>
              <a:latin typeface="+mj-lt"/>
              <a:ea typeface="Times New Roman" panose="02020603050405020304" pitchFamily="18" charset="0"/>
              <a:cs typeface="Times New Roman" panose="02020603050405020304" pitchFamily="18" charset="0"/>
            </a:endParaRPr>
          </a:p>
          <a:p>
            <a:pPr algn="l"/>
            <a:endParaRPr lang="en-ZA" dirty="0"/>
          </a:p>
        </p:txBody>
      </p:sp>
      <p:sp>
        <p:nvSpPr>
          <p:cNvPr id="4" name="TextBox 3">
            <a:extLst>
              <a:ext uri="{FF2B5EF4-FFF2-40B4-BE49-F238E27FC236}">
                <a16:creationId xmlns:a16="http://schemas.microsoft.com/office/drawing/2014/main" id="{5BF22A93-8982-B4F1-C497-03C6A5E083A1}"/>
              </a:ext>
            </a:extLst>
          </p:cNvPr>
          <p:cNvSpPr txBox="1"/>
          <p:nvPr/>
        </p:nvSpPr>
        <p:spPr>
          <a:xfrm>
            <a:off x="10640292" y="6163294"/>
            <a:ext cx="1194134" cy="369332"/>
          </a:xfrm>
          <a:prstGeom prst="rect">
            <a:avLst/>
          </a:prstGeom>
          <a:noFill/>
        </p:spPr>
        <p:txBody>
          <a:bodyPr wrap="square" rtlCol="0">
            <a:spAutoFit/>
          </a:bodyPr>
          <a:lstStyle/>
          <a:p>
            <a:r>
              <a:rPr lang="en-US" dirty="0"/>
              <a:t>11</a:t>
            </a:r>
          </a:p>
        </p:txBody>
      </p:sp>
    </p:spTree>
    <p:extLst>
      <p:ext uri="{BB962C8B-B14F-4D97-AF65-F5344CB8AC3E}">
        <p14:creationId xmlns:p14="http://schemas.microsoft.com/office/powerpoint/2010/main" val="2435171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9</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9"/>
            <a:ext cx="10671252" cy="2551177"/>
          </a:xfrm>
        </p:spPr>
        <p:txBody>
          <a:bodyPr>
            <a:normAutofit lnSpcReduction="10000"/>
          </a:bodyPr>
          <a:lstStyle/>
          <a:p>
            <a:pPr lvl="0" algn="just"/>
            <a:r>
              <a:rPr lang="en-US" sz="2000" b="1" dirty="0">
                <a:solidFill>
                  <a:srgbClr val="FF0000"/>
                </a:solidFill>
              </a:rPr>
              <a:t>DELAYS IN THE COMPLETION OF SEBOKENG DLTC/TOLAB </a:t>
            </a:r>
          </a:p>
          <a:p>
            <a:pPr lvl="0" algn="just"/>
            <a:endParaRPr lang="en-ZA" sz="2000" b="1" dirty="0"/>
          </a:p>
          <a:p>
            <a:pPr lvl="0" algn="just"/>
            <a:r>
              <a:rPr lang="en-ZA" sz="2000" b="1" dirty="0"/>
              <a:t>RESPONSE:</a:t>
            </a:r>
          </a:p>
          <a:p>
            <a:pPr marL="354013" marR="0" lvl="1" indent="-354013"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n-US"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endParaRPr>
          </a:p>
          <a:p>
            <a:pPr marL="354013" marR="0" lvl="1" indent="-354013"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lang="en-US" dirty="0">
                <a:solidFill>
                  <a:schemeClr val="tx1">
                    <a:lumMod val="95000"/>
                    <a:lumOff val="5000"/>
                  </a:schemeClr>
                </a:solidFill>
                <a:latin typeface="Arial" panose="020B0604020202020204"/>
              </a:rPr>
              <a:t>The Business case for the completion of the </a:t>
            </a:r>
            <a:r>
              <a:rPr lang="en-US" dirty="0" err="1">
                <a:solidFill>
                  <a:schemeClr val="tx1">
                    <a:lumMod val="95000"/>
                    <a:lumOff val="5000"/>
                  </a:schemeClr>
                </a:solidFill>
                <a:latin typeface="Arial" panose="020B0604020202020204"/>
              </a:rPr>
              <a:t>Sebokeng</a:t>
            </a:r>
            <a:r>
              <a:rPr lang="en-US" dirty="0">
                <a:solidFill>
                  <a:schemeClr val="tx1">
                    <a:lumMod val="95000"/>
                    <a:lumOff val="5000"/>
                  </a:schemeClr>
                </a:solidFill>
                <a:latin typeface="Arial" panose="020B0604020202020204"/>
              </a:rPr>
              <a:t> DLTC has been submitted to the Provincial Treasury. </a:t>
            </a:r>
          </a:p>
          <a:p>
            <a:pPr marL="354013" marR="0" lvl="1" indent="-354013"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rPr>
              <a:t>DRT is awaiting the approval of the Business Case</a:t>
            </a:r>
          </a:p>
          <a:p>
            <a:pPr marL="354013" marR="0" lvl="1" indent="-354013"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rPr>
              <a:t>Works on the contractor procurement specifications underway.</a:t>
            </a:r>
            <a:endParaRPr kumimoji="0" lang="en-ZA"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endParaRPr>
          </a:p>
          <a:p>
            <a:pPr marL="354013" lvl="0" indent="-354013" algn="just"/>
            <a:endParaRPr lang="en-ZA" sz="1800" b="1" dirty="0">
              <a:solidFill>
                <a:schemeClr val="tx1">
                  <a:lumMod val="95000"/>
                  <a:lumOff val="5000"/>
                </a:schemeClr>
              </a:solidFill>
            </a:endParaRPr>
          </a:p>
          <a:p>
            <a:pPr lvl="0" algn="l"/>
            <a:endParaRPr lang="en-ZA" sz="1800" b="1" dirty="0"/>
          </a:p>
          <a:p>
            <a:pPr marR="0" lvl="0" algn="just">
              <a:spcBef>
                <a:spcPts val="0"/>
              </a:spcBef>
              <a:spcAft>
                <a:spcPts val="0"/>
              </a:spcAft>
            </a:pPr>
            <a:endParaRPr lang="en-US" sz="8000" dirty="0">
              <a:effectLst/>
              <a:latin typeface="+mj-lt"/>
              <a:ea typeface="Times New Roman" panose="02020603050405020304" pitchFamily="18" charset="0"/>
              <a:cs typeface="Times New Roman" panose="02020603050405020304" pitchFamily="18" charset="0"/>
            </a:endParaRPr>
          </a:p>
          <a:p>
            <a:pPr algn="l"/>
            <a:endParaRPr lang="en-ZA" dirty="0"/>
          </a:p>
        </p:txBody>
      </p:sp>
      <p:sp>
        <p:nvSpPr>
          <p:cNvPr id="4" name="TextBox 3">
            <a:extLst>
              <a:ext uri="{FF2B5EF4-FFF2-40B4-BE49-F238E27FC236}">
                <a16:creationId xmlns:a16="http://schemas.microsoft.com/office/drawing/2014/main" id="{CA1E71C6-9F17-5B21-8854-8D45717A5EC4}"/>
              </a:ext>
            </a:extLst>
          </p:cNvPr>
          <p:cNvSpPr txBox="1"/>
          <p:nvPr/>
        </p:nvSpPr>
        <p:spPr>
          <a:xfrm>
            <a:off x="10984676" y="6210795"/>
            <a:ext cx="1087256" cy="369332"/>
          </a:xfrm>
          <a:prstGeom prst="rect">
            <a:avLst/>
          </a:prstGeom>
          <a:noFill/>
        </p:spPr>
        <p:txBody>
          <a:bodyPr wrap="square" rtlCol="0">
            <a:spAutoFit/>
          </a:bodyPr>
          <a:lstStyle/>
          <a:p>
            <a:r>
              <a:rPr lang="en-US" dirty="0"/>
              <a:t>12</a:t>
            </a:r>
          </a:p>
        </p:txBody>
      </p:sp>
    </p:spTree>
    <p:extLst>
      <p:ext uri="{BB962C8B-B14F-4D97-AF65-F5344CB8AC3E}">
        <p14:creationId xmlns:p14="http://schemas.microsoft.com/office/powerpoint/2010/main" val="39418768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10</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200"/>
            <a:ext cx="10671252" cy="4135438"/>
          </a:xfrm>
        </p:spPr>
        <p:txBody>
          <a:bodyPr>
            <a:normAutofit/>
          </a:bodyPr>
          <a:lstStyle/>
          <a:p>
            <a:pPr lvl="0" algn="just"/>
            <a:r>
              <a:rPr lang="en-US" sz="2000" b="1" dirty="0">
                <a:solidFill>
                  <a:srgbClr val="FF0000"/>
                </a:solidFill>
              </a:rPr>
              <a:t>DELAYS IN THE COMPLETION OF VEREENIGING INTERMODAL FACILITY </a:t>
            </a:r>
          </a:p>
          <a:p>
            <a:pPr lvl="0" algn="just"/>
            <a:endParaRPr lang="en-ZA" sz="2000" b="1" dirty="0"/>
          </a:p>
          <a:p>
            <a:pPr lvl="0" algn="just"/>
            <a:r>
              <a:rPr lang="en-ZA" sz="2000" b="1" dirty="0"/>
              <a:t>RESPONSE:</a:t>
            </a:r>
          </a:p>
          <a:p>
            <a:pPr lvl="0" algn="just"/>
            <a:endParaRPr lang="en-ZA" sz="2000" b="1" dirty="0"/>
          </a:p>
          <a:p>
            <a:pPr marL="269875" marR="0" lvl="1" indent="-269875"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rPr>
              <a:t>DRT submitted the Business Case to Treasury and was requested to separate the project in two phases; taxi rank and intermodal facility.</a:t>
            </a:r>
          </a:p>
          <a:p>
            <a:pPr marL="269875" marR="0" lvl="1" indent="-269875"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rPr>
              <a:t>The Business Case for the taxi rank has been approved and procurement of the contractor is at the final stages.</a:t>
            </a:r>
          </a:p>
          <a:p>
            <a:pPr marL="269875" marR="0" lvl="1" indent="-269875"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rPr>
              <a:t>The Business case for the Intermodal Facility will be submitted to the Treasury, the team is working on the comments by Treasury for final resubmission.</a:t>
            </a:r>
            <a:endParaRPr kumimoji="0" lang="en-ZA" b="0"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endParaRPr>
          </a:p>
          <a:p>
            <a:pPr lvl="0" algn="just"/>
            <a:endParaRPr lang="en-ZA" sz="1800" b="1" dirty="0"/>
          </a:p>
          <a:p>
            <a:pPr algn="l"/>
            <a:endParaRPr lang="en-ZA" sz="1800" dirty="0"/>
          </a:p>
        </p:txBody>
      </p:sp>
      <p:sp>
        <p:nvSpPr>
          <p:cNvPr id="4" name="TextBox 3">
            <a:extLst>
              <a:ext uri="{FF2B5EF4-FFF2-40B4-BE49-F238E27FC236}">
                <a16:creationId xmlns:a16="http://schemas.microsoft.com/office/drawing/2014/main" id="{64C3B666-D16E-003F-B7FD-3BF063618993}"/>
              </a:ext>
            </a:extLst>
          </p:cNvPr>
          <p:cNvSpPr txBox="1"/>
          <p:nvPr/>
        </p:nvSpPr>
        <p:spPr>
          <a:xfrm>
            <a:off x="10592790" y="6213475"/>
            <a:ext cx="1479141" cy="369332"/>
          </a:xfrm>
          <a:prstGeom prst="rect">
            <a:avLst/>
          </a:prstGeom>
          <a:noFill/>
        </p:spPr>
        <p:txBody>
          <a:bodyPr wrap="square" rtlCol="0">
            <a:spAutoFit/>
          </a:bodyPr>
          <a:lstStyle/>
          <a:p>
            <a:r>
              <a:rPr lang="en-US" dirty="0"/>
              <a:t>13</a:t>
            </a:r>
          </a:p>
        </p:txBody>
      </p:sp>
    </p:spTree>
    <p:extLst>
      <p:ext uri="{BB962C8B-B14F-4D97-AF65-F5344CB8AC3E}">
        <p14:creationId xmlns:p14="http://schemas.microsoft.com/office/powerpoint/2010/main" val="22427402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11</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9"/>
            <a:ext cx="10671252" cy="4969211"/>
          </a:xfrm>
        </p:spPr>
        <p:txBody>
          <a:bodyPr>
            <a:normAutofit/>
          </a:bodyPr>
          <a:lstStyle/>
          <a:p>
            <a:pPr lvl="0" algn="just"/>
            <a:r>
              <a:rPr lang="en-US" sz="2000" b="1" dirty="0">
                <a:solidFill>
                  <a:srgbClr val="FF0000"/>
                </a:solidFill>
              </a:rPr>
              <a:t>LACK OF NECESSARY INFRASTRUCTURE IN THE TEMPORARY TAXI RANK IN VEREENIGING </a:t>
            </a:r>
          </a:p>
          <a:p>
            <a:pPr lvl="0" algn="just"/>
            <a:endParaRPr lang="en-ZA" sz="2000" b="1" dirty="0"/>
          </a:p>
          <a:p>
            <a:pPr lvl="0" algn="just"/>
            <a:r>
              <a:rPr lang="en-ZA" sz="2000" b="1" dirty="0"/>
              <a:t>RESPONSE:</a:t>
            </a:r>
          </a:p>
          <a:p>
            <a:pPr lvl="0" algn="just"/>
            <a:endParaRPr lang="en-ZA" sz="2000" b="1" dirty="0"/>
          </a:p>
          <a:p>
            <a:pPr marL="269875" marR="0" lvl="1" indent="-269875"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lang="en-ZA" dirty="0">
                <a:solidFill>
                  <a:schemeClr val="tx1">
                    <a:lumMod val="95000"/>
                    <a:lumOff val="5000"/>
                  </a:schemeClr>
                </a:solidFill>
                <a:latin typeface="Arial" panose="020B0604020202020204"/>
              </a:rPr>
              <a:t>The </a:t>
            </a:r>
            <a:r>
              <a:rPr kumimoji="0" lang="en-ZA"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rPr>
              <a:t>procurement process for a contractor to address all infrastructure inadequacies in the temporary taxi rank is at its final stages. </a:t>
            </a:r>
          </a:p>
          <a:p>
            <a:pPr marL="269875" marR="0" lvl="1" indent="-269875"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ZA"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rPr>
              <a:t>The appointment of the contractor is expected before the end of November 2022.</a:t>
            </a:r>
          </a:p>
          <a:p>
            <a:pPr lvl="0" algn="just"/>
            <a:endParaRPr lang="en-ZA" sz="1800" b="1" dirty="0"/>
          </a:p>
          <a:p>
            <a:pPr marR="0" lvl="0" algn="just">
              <a:spcBef>
                <a:spcPts val="0"/>
              </a:spcBef>
              <a:spcAft>
                <a:spcPts val="0"/>
              </a:spcAft>
            </a:pPr>
            <a:endParaRPr lang="en-US" sz="1800" b="1" dirty="0"/>
          </a:p>
          <a:p>
            <a:pPr algn="l"/>
            <a:endParaRPr lang="en-ZA" dirty="0"/>
          </a:p>
        </p:txBody>
      </p:sp>
      <p:sp>
        <p:nvSpPr>
          <p:cNvPr id="4" name="TextBox 3">
            <a:extLst>
              <a:ext uri="{FF2B5EF4-FFF2-40B4-BE49-F238E27FC236}">
                <a16:creationId xmlns:a16="http://schemas.microsoft.com/office/drawing/2014/main" id="{307F586C-329F-0B51-3972-18CEADB512B7}"/>
              </a:ext>
            </a:extLst>
          </p:cNvPr>
          <p:cNvSpPr txBox="1"/>
          <p:nvPr/>
        </p:nvSpPr>
        <p:spPr>
          <a:xfrm>
            <a:off x="10379035" y="6151418"/>
            <a:ext cx="1787900" cy="369332"/>
          </a:xfrm>
          <a:prstGeom prst="rect">
            <a:avLst/>
          </a:prstGeom>
          <a:noFill/>
        </p:spPr>
        <p:txBody>
          <a:bodyPr wrap="square" rtlCol="0">
            <a:spAutoFit/>
          </a:bodyPr>
          <a:lstStyle/>
          <a:p>
            <a:r>
              <a:rPr lang="en-US" dirty="0"/>
              <a:t>14</a:t>
            </a:r>
          </a:p>
        </p:txBody>
      </p:sp>
    </p:spTree>
    <p:extLst>
      <p:ext uri="{BB962C8B-B14F-4D97-AF65-F5344CB8AC3E}">
        <p14:creationId xmlns:p14="http://schemas.microsoft.com/office/powerpoint/2010/main" val="3601902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12</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9"/>
            <a:ext cx="10671252" cy="4969211"/>
          </a:xfrm>
        </p:spPr>
        <p:txBody>
          <a:bodyPr>
            <a:normAutofit/>
          </a:bodyPr>
          <a:lstStyle/>
          <a:p>
            <a:pPr lvl="0" algn="just"/>
            <a:r>
              <a:rPr lang="en-US" sz="2000" b="1" dirty="0">
                <a:solidFill>
                  <a:srgbClr val="FF0000"/>
                </a:solidFill>
              </a:rPr>
              <a:t>DELAYS IN THE DEVELOPMENT AND IMPLEMENTATION OF INTEGRATED TRANSPORT PLAN IN THE REGION </a:t>
            </a:r>
          </a:p>
          <a:p>
            <a:pPr lvl="0" algn="just"/>
            <a:endParaRPr lang="en-ZA" sz="2000" b="1" dirty="0"/>
          </a:p>
          <a:p>
            <a:pPr lvl="0" algn="just"/>
            <a:r>
              <a:rPr lang="en-ZA" sz="2000" b="1" dirty="0"/>
              <a:t>RESPONSE: </a:t>
            </a:r>
            <a:endParaRPr lang="en-US" sz="2000" b="1" dirty="0"/>
          </a:p>
          <a:p>
            <a:pPr lvl="0" algn="l"/>
            <a:endParaRPr lang="en-ZA" sz="2000" dirty="0"/>
          </a:p>
          <a:p>
            <a:pPr lvl="0" algn="l"/>
            <a:r>
              <a:rPr lang="en-ZA" sz="2000" dirty="0"/>
              <a:t>The implementation of an integrated transport plan in the region will be included as part of the transport planning programme.</a:t>
            </a:r>
          </a:p>
          <a:p>
            <a:pPr lvl="0" algn="l"/>
            <a:r>
              <a:rPr lang="en-ZA" sz="2000" dirty="0"/>
              <a:t>At the Heads of Department Forum technical meeting with municipalities, PRASA was invited, and they shared their rehabilitation programme with the DRT.</a:t>
            </a:r>
          </a:p>
          <a:p>
            <a:pPr lvl="0" algn="l"/>
            <a:r>
              <a:rPr lang="en-ZA" sz="2000" dirty="0"/>
              <a:t>The rehabilitation programme will be enhanced, and an updated report will be tabled in more detail on the specific railway lines to be rehabilitated, at the next MEC/MMC Forum.</a:t>
            </a:r>
          </a:p>
          <a:p>
            <a:pPr algn="l"/>
            <a:endParaRPr lang="en-ZA" dirty="0"/>
          </a:p>
        </p:txBody>
      </p:sp>
      <p:sp>
        <p:nvSpPr>
          <p:cNvPr id="4" name="TextBox 3">
            <a:extLst>
              <a:ext uri="{FF2B5EF4-FFF2-40B4-BE49-F238E27FC236}">
                <a16:creationId xmlns:a16="http://schemas.microsoft.com/office/drawing/2014/main" id="{5F78E79E-008A-DCBF-7682-99EF1EF98466}"/>
              </a:ext>
            </a:extLst>
          </p:cNvPr>
          <p:cNvSpPr txBox="1"/>
          <p:nvPr/>
        </p:nvSpPr>
        <p:spPr>
          <a:xfrm>
            <a:off x="10414661" y="6234545"/>
            <a:ext cx="1823526" cy="369332"/>
          </a:xfrm>
          <a:prstGeom prst="rect">
            <a:avLst/>
          </a:prstGeom>
          <a:noFill/>
        </p:spPr>
        <p:txBody>
          <a:bodyPr wrap="square" rtlCol="0">
            <a:spAutoFit/>
          </a:bodyPr>
          <a:lstStyle/>
          <a:p>
            <a:r>
              <a:rPr lang="en-US" dirty="0"/>
              <a:t>15</a:t>
            </a:r>
          </a:p>
        </p:txBody>
      </p:sp>
    </p:spTree>
    <p:extLst>
      <p:ext uri="{BB962C8B-B14F-4D97-AF65-F5344CB8AC3E}">
        <p14:creationId xmlns:p14="http://schemas.microsoft.com/office/powerpoint/2010/main" val="25443741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13</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9"/>
            <a:ext cx="10671252" cy="4969211"/>
          </a:xfrm>
        </p:spPr>
        <p:txBody>
          <a:bodyPr>
            <a:normAutofit/>
          </a:bodyPr>
          <a:lstStyle/>
          <a:p>
            <a:pPr lvl="0" algn="just"/>
            <a:r>
              <a:rPr lang="en-US" sz="2000" b="1" dirty="0">
                <a:solidFill>
                  <a:srgbClr val="FF0000"/>
                </a:solidFill>
              </a:rPr>
              <a:t>DELAYS IN THE RE-OPENING OF VEREENIGING METRORAIL LINE</a:t>
            </a:r>
          </a:p>
          <a:p>
            <a:pPr lvl="0" algn="just"/>
            <a:endParaRPr lang="en-ZA" sz="2000" b="1" dirty="0">
              <a:solidFill>
                <a:srgbClr val="FF0000"/>
              </a:solidFill>
            </a:endParaRPr>
          </a:p>
          <a:p>
            <a:pPr lvl="0" algn="just"/>
            <a:r>
              <a:rPr lang="en-ZA" sz="2000" b="1" dirty="0"/>
              <a:t>RESPONSE: </a:t>
            </a:r>
            <a:endParaRPr lang="en-US" sz="2000" b="1" dirty="0"/>
          </a:p>
          <a:p>
            <a:pPr lvl="0" algn="l"/>
            <a:endParaRPr lang="en-ZA" sz="2000" dirty="0"/>
          </a:p>
          <a:p>
            <a:pPr lvl="0" algn="l"/>
            <a:r>
              <a:rPr lang="en-ZA" sz="2000" dirty="0"/>
              <a:t>At the Heads of Department Forum technical meeting with municipalities, PRASA was invited, and they shared their rehabilitation programme with the DRT.</a:t>
            </a:r>
          </a:p>
          <a:p>
            <a:pPr lvl="0" algn="l"/>
            <a:r>
              <a:rPr lang="en-ZA" sz="2000" dirty="0"/>
              <a:t>The rehabilitation programme will be enhanced, and an updated report will be tabled in more detail on the specific railway lines to be rehabilitated, at the next MEC/MMC Forum.</a:t>
            </a:r>
          </a:p>
          <a:p>
            <a:pPr algn="l"/>
            <a:endParaRPr lang="en-ZA" dirty="0"/>
          </a:p>
        </p:txBody>
      </p:sp>
      <p:sp>
        <p:nvSpPr>
          <p:cNvPr id="4" name="TextBox 3">
            <a:extLst>
              <a:ext uri="{FF2B5EF4-FFF2-40B4-BE49-F238E27FC236}">
                <a16:creationId xmlns:a16="http://schemas.microsoft.com/office/drawing/2014/main" id="{6728DF2C-F3AE-3E3E-8868-416E485F8190}"/>
              </a:ext>
            </a:extLst>
          </p:cNvPr>
          <p:cNvSpPr txBox="1"/>
          <p:nvPr/>
        </p:nvSpPr>
        <p:spPr>
          <a:xfrm>
            <a:off x="10426536" y="6187044"/>
            <a:ext cx="1716648" cy="369332"/>
          </a:xfrm>
          <a:prstGeom prst="rect">
            <a:avLst/>
          </a:prstGeom>
          <a:noFill/>
        </p:spPr>
        <p:txBody>
          <a:bodyPr wrap="square" rtlCol="0">
            <a:spAutoFit/>
          </a:bodyPr>
          <a:lstStyle/>
          <a:p>
            <a:r>
              <a:rPr lang="en-US" dirty="0"/>
              <a:t>16</a:t>
            </a:r>
          </a:p>
        </p:txBody>
      </p:sp>
    </p:spTree>
    <p:extLst>
      <p:ext uri="{BB962C8B-B14F-4D97-AF65-F5344CB8AC3E}">
        <p14:creationId xmlns:p14="http://schemas.microsoft.com/office/powerpoint/2010/main" val="20374761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14</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9"/>
            <a:ext cx="10671252" cy="4969211"/>
          </a:xfrm>
        </p:spPr>
        <p:txBody>
          <a:bodyPr>
            <a:normAutofit/>
          </a:bodyPr>
          <a:lstStyle/>
          <a:p>
            <a:pPr lvl="0" algn="just"/>
            <a:r>
              <a:rPr lang="en-US" sz="2000" b="1" dirty="0">
                <a:solidFill>
                  <a:srgbClr val="FF0000"/>
                </a:solidFill>
              </a:rPr>
              <a:t>LACK OF JOB OPPORTUNITIES IN THE TRANSPORT SECTOR IN THE REGION </a:t>
            </a:r>
          </a:p>
          <a:p>
            <a:pPr lvl="0" algn="just"/>
            <a:endParaRPr lang="en-ZA" sz="2000" b="1" dirty="0"/>
          </a:p>
          <a:p>
            <a:pPr lvl="0" algn="just"/>
            <a:r>
              <a:rPr lang="en-ZA" sz="2000" b="1" dirty="0"/>
              <a:t>RESPONSE: </a:t>
            </a:r>
          </a:p>
          <a:p>
            <a:pPr marL="457200" marR="0" lvl="2" indent="-4572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n-ZA" sz="2000" b="0" i="0" u="none" strike="noStrike" kern="1200" cap="none" spc="0" normalizeH="0" baseline="0" noProof="0" dirty="0">
              <a:ln>
                <a:noFill/>
              </a:ln>
              <a:solidFill>
                <a:prstClr val="black"/>
              </a:solidFill>
              <a:effectLst/>
              <a:uLnTx/>
              <a:uFillTx/>
              <a:latin typeface="Arial" panose="020B0604020202020204"/>
              <a:ea typeface="+mn-ea"/>
              <a:cs typeface="+mn-cs"/>
            </a:endParaRPr>
          </a:p>
          <a:p>
            <a:pPr marL="457200" marR="0" lvl="2" indent="-4572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ZA" sz="2000" b="0" i="0" u="none" strike="noStrike" kern="1200" cap="none" spc="0" normalizeH="0" baseline="0" noProof="0" dirty="0">
                <a:ln>
                  <a:noFill/>
                </a:ln>
                <a:solidFill>
                  <a:prstClr val="black"/>
                </a:solidFill>
                <a:effectLst/>
                <a:uLnTx/>
                <a:uFillTx/>
                <a:latin typeface="Arial" panose="020B0604020202020204"/>
                <a:ea typeface="+mn-ea"/>
                <a:cs typeface="+mn-cs"/>
              </a:rPr>
              <a:t>Job opportunities are created by independent bus companies such as </a:t>
            </a:r>
            <a:r>
              <a:rPr kumimoji="0" lang="en-ZA" sz="2000" b="0" i="0" u="none" strike="noStrike" kern="1200" cap="none" spc="0" normalizeH="0" baseline="0" noProof="0" dirty="0" err="1">
                <a:ln>
                  <a:noFill/>
                </a:ln>
                <a:solidFill>
                  <a:prstClr val="black"/>
                </a:solidFill>
                <a:effectLst/>
                <a:uLnTx/>
                <a:uFillTx/>
                <a:latin typeface="Arial" panose="020B0604020202020204"/>
                <a:ea typeface="+mn-ea"/>
                <a:cs typeface="+mn-cs"/>
              </a:rPr>
              <a:t>Ipelegeng</a:t>
            </a:r>
            <a:r>
              <a:rPr kumimoji="0" lang="en-ZA" sz="2000" b="0" i="0" u="none" strike="noStrike" kern="1200" cap="none" spc="0" normalizeH="0" baseline="0" noProof="0" dirty="0">
                <a:ln>
                  <a:noFill/>
                </a:ln>
                <a:solidFill>
                  <a:prstClr val="black"/>
                </a:solidFill>
                <a:effectLst/>
                <a:uLnTx/>
                <a:uFillTx/>
                <a:latin typeface="Arial" panose="020B0604020202020204"/>
                <a:ea typeface="+mn-ea"/>
                <a:cs typeface="+mn-cs"/>
              </a:rPr>
              <a:t> Bus Company to render subsidised services on behalf of government.</a:t>
            </a:r>
          </a:p>
          <a:p>
            <a:pPr marL="457200" marR="0" lvl="2" indent="-4572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ZA" sz="2000" b="0" i="0" u="none" strike="noStrike" kern="1200" cap="none" spc="0" normalizeH="0" baseline="0" noProof="0" dirty="0">
                <a:ln>
                  <a:noFill/>
                </a:ln>
                <a:solidFill>
                  <a:prstClr val="black"/>
                </a:solidFill>
                <a:effectLst/>
                <a:uLnTx/>
                <a:uFillTx/>
                <a:latin typeface="Arial" panose="020B0604020202020204"/>
                <a:ea typeface="+mn-ea"/>
                <a:cs typeface="+mn-cs"/>
              </a:rPr>
              <a:t>A minimum of 30% of individual subsidised bus contracts monetary value allocated to previously disadvantaged public (taxi industry, small bus operators, and women) transport operators. Example is Gauteng Coaches/ </a:t>
            </a:r>
            <a:r>
              <a:rPr kumimoji="0" lang="en-ZA" sz="2000" b="0" i="0" u="none" strike="noStrike" kern="1200" cap="none" spc="0" normalizeH="0" baseline="0" noProof="0" dirty="0" err="1">
                <a:ln>
                  <a:noFill/>
                </a:ln>
                <a:solidFill>
                  <a:prstClr val="black"/>
                </a:solidFill>
                <a:effectLst/>
                <a:uLnTx/>
                <a:uFillTx/>
                <a:latin typeface="Arial" panose="020B0604020202020204"/>
                <a:ea typeface="+mn-ea"/>
                <a:cs typeface="+mn-cs"/>
              </a:rPr>
              <a:t>Triponza</a:t>
            </a:r>
            <a:r>
              <a:rPr kumimoji="0" lang="en-ZA" sz="2000" b="0" i="0" u="none" strike="noStrike" kern="1200" cap="none" spc="0" normalizeH="0" baseline="0" noProof="0" dirty="0">
                <a:ln>
                  <a:noFill/>
                </a:ln>
                <a:solidFill>
                  <a:prstClr val="black"/>
                </a:solidFill>
                <a:effectLst/>
                <a:uLnTx/>
                <a:uFillTx/>
                <a:latin typeface="Arial" panose="020B0604020202020204"/>
                <a:ea typeface="+mn-ea"/>
                <a:cs typeface="+mn-cs"/>
              </a:rPr>
              <a:t> Joint Venture.</a:t>
            </a:r>
          </a:p>
          <a:p>
            <a:pPr marL="457200" marR="0" lvl="2" indent="-4572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ZA" sz="2000" b="0" i="0" u="none" strike="noStrike" kern="1200" cap="none" spc="0" normalizeH="0" baseline="0" noProof="0" dirty="0">
                <a:ln>
                  <a:noFill/>
                </a:ln>
                <a:solidFill>
                  <a:prstClr val="black"/>
                </a:solidFill>
                <a:effectLst/>
                <a:uLnTx/>
                <a:uFillTx/>
                <a:latin typeface="Arial" panose="020B0604020202020204"/>
                <a:ea typeface="+mn-ea"/>
                <a:cs typeface="+mn-cs"/>
              </a:rPr>
              <a:t>Job opportunities are also created through the Supervisory Monitoring Firms (SMFs) who monitor subsidised bus contracts.</a:t>
            </a:r>
          </a:p>
          <a:p>
            <a:pPr marL="457200" marR="0" lvl="2" indent="-45720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lang="en-ZA" sz="2000" dirty="0">
                <a:solidFill>
                  <a:prstClr val="black"/>
                </a:solidFill>
                <a:latin typeface="Arial" panose="020B0604020202020204"/>
              </a:rPr>
              <a:t>The limited job opportunities are also as a result of the limited grant funding received from national government.</a:t>
            </a:r>
            <a:endParaRPr kumimoji="0" lang="en-ZA" sz="2000" b="0" i="0" u="none" strike="noStrike" kern="1200" cap="none" spc="0" normalizeH="0" baseline="0" noProof="0" dirty="0">
              <a:ln>
                <a:noFill/>
              </a:ln>
              <a:solidFill>
                <a:prstClr val="black"/>
              </a:solidFill>
              <a:effectLst/>
              <a:uLnTx/>
              <a:uFillTx/>
              <a:latin typeface="Arial" panose="020B0604020202020204"/>
              <a:ea typeface="+mn-ea"/>
              <a:cs typeface="+mn-cs"/>
            </a:endParaRPr>
          </a:p>
          <a:p>
            <a:pPr lvl="0" algn="just"/>
            <a:endParaRPr lang="en-US" sz="1800" b="1" dirty="0"/>
          </a:p>
          <a:p>
            <a:pPr algn="l"/>
            <a:endParaRPr lang="en-ZA" dirty="0"/>
          </a:p>
        </p:txBody>
      </p:sp>
      <p:sp>
        <p:nvSpPr>
          <p:cNvPr id="4" name="TextBox 3">
            <a:extLst>
              <a:ext uri="{FF2B5EF4-FFF2-40B4-BE49-F238E27FC236}">
                <a16:creationId xmlns:a16="http://schemas.microsoft.com/office/drawing/2014/main" id="{6D23F153-7B97-C761-55F2-4E1D82AA96AA}"/>
              </a:ext>
            </a:extLst>
          </p:cNvPr>
          <p:cNvSpPr txBox="1"/>
          <p:nvPr/>
        </p:nvSpPr>
        <p:spPr>
          <a:xfrm>
            <a:off x="10806545" y="6246421"/>
            <a:ext cx="1419765" cy="369332"/>
          </a:xfrm>
          <a:prstGeom prst="rect">
            <a:avLst/>
          </a:prstGeom>
          <a:noFill/>
        </p:spPr>
        <p:txBody>
          <a:bodyPr wrap="square" rtlCol="0">
            <a:spAutoFit/>
          </a:bodyPr>
          <a:lstStyle/>
          <a:p>
            <a:r>
              <a:rPr lang="en-US" dirty="0"/>
              <a:t>17</a:t>
            </a:r>
          </a:p>
        </p:txBody>
      </p:sp>
    </p:spTree>
    <p:extLst>
      <p:ext uri="{BB962C8B-B14F-4D97-AF65-F5344CB8AC3E}">
        <p14:creationId xmlns:p14="http://schemas.microsoft.com/office/powerpoint/2010/main" val="36184372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18">
            <a:extLst>
              <a:ext uri="{FF2B5EF4-FFF2-40B4-BE49-F238E27FC236}">
                <a16:creationId xmlns:a16="http://schemas.microsoft.com/office/drawing/2014/main" id="{01C9CC24-B375-4226-BF2B-61FADBBA6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 name="Rectangle 20">
            <a:extLst>
              <a:ext uri="{FF2B5EF4-FFF2-40B4-BE49-F238E27FC236}">
                <a16:creationId xmlns:a16="http://schemas.microsoft.com/office/drawing/2014/main" id="{CD70A28E-4FD8-4474-A206-E15B5EBB3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1084747"/>
            <a:ext cx="12188952" cy="3294207"/>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23" name="Picture 22">
            <a:extLst>
              <a:ext uri="{FF2B5EF4-FFF2-40B4-BE49-F238E27FC236}">
                <a16:creationId xmlns:a16="http://schemas.microsoft.com/office/drawing/2014/main" id="{39647E21-5366-4638-AC97-D8CD4111EB5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8235" r="8214" b="45501"/>
          <a:stretch>
            <a:fillRect/>
          </a:stretch>
        </p:blipFill>
        <p:spPr>
          <a:xfrm flipV="1">
            <a:off x="0" y="0"/>
            <a:ext cx="12191999" cy="4473360"/>
          </a:xfrm>
          <a:custGeom>
            <a:avLst/>
            <a:gdLst>
              <a:gd name="connsiteX0" fmla="*/ 0 w 12191999"/>
              <a:gd name="connsiteY0" fmla="*/ 4473360 h 4473360"/>
              <a:gd name="connsiteX1" fmla="*/ 12191999 w 12191999"/>
              <a:gd name="connsiteY1" fmla="*/ 4473360 h 4473360"/>
              <a:gd name="connsiteX2" fmla="*/ 12191999 w 12191999"/>
              <a:gd name="connsiteY2" fmla="*/ 0 h 4473360"/>
              <a:gd name="connsiteX3" fmla="*/ 0 w 12191999"/>
              <a:gd name="connsiteY3" fmla="*/ 0 h 4473360"/>
            </a:gdLst>
            <a:ahLst/>
            <a:cxnLst>
              <a:cxn ang="0">
                <a:pos x="connsiteX0" y="connsiteY0"/>
              </a:cxn>
              <a:cxn ang="0">
                <a:pos x="connsiteX1" y="connsiteY1"/>
              </a:cxn>
              <a:cxn ang="0">
                <a:pos x="connsiteX2" y="connsiteY2"/>
              </a:cxn>
              <a:cxn ang="0">
                <a:pos x="connsiteX3" y="connsiteY3"/>
              </a:cxn>
            </a:cxnLst>
            <a:rect l="l" t="t" r="r" b="b"/>
            <a:pathLst>
              <a:path w="12191999" h="4473360">
                <a:moveTo>
                  <a:pt x="0" y="4473360"/>
                </a:moveTo>
                <a:lnTo>
                  <a:pt x="12191999" y="4473360"/>
                </a:lnTo>
                <a:lnTo>
                  <a:pt x="12191999" y="0"/>
                </a:lnTo>
                <a:lnTo>
                  <a:pt x="0" y="0"/>
                </a:lnTo>
                <a:close/>
              </a:path>
            </a:pathLst>
          </a:custGeom>
        </p:spPr>
      </p:pic>
      <p:sp>
        <p:nvSpPr>
          <p:cNvPr id="12" name="Title 11">
            <a:extLst>
              <a:ext uri="{FF2B5EF4-FFF2-40B4-BE49-F238E27FC236}">
                <a16:creationId xmlns:a16="http://schemas.microsoft.com/office/drawing/2014/main" id="{7E0D49C7-18E1-6745-B0AA-13FC1BB245D5}"/>
              </a:ext>
            </a:extLst>
          </p:cNvPr>
          <p:cNvSpPr>
            <a:spLocks noGrp="1"/>
          </p:cNvSpPr>
          <p:nvPr>
            <p:ph type="title"/>
          </p:nvPr>
        </p:nvSpPr>
        <p:spPr>
          <a:xfrm>
            <a:off x="753925" y="2076450"/>
            <a:ext cx="10684151" cy="1345134"/>
          </a:xfrm>
        </p:spPr>
        <p:txBody>
          <a:bodyPr vert="horz" lIns="91440" tIns="45720" rIns="91440" bIns="45720" rtlCol="0" anchor="ctr">
            <a:normAutofit/>
          </a:bodyPr>
          <a:lstStyle/>
          <a:p>
            <a:pPr marL="1260475" indent="-1260475" algn="ctr">
              <a:buNone/>
            </a:pPr>
            <a:r>
              <a:rPr lang="en-US" sz="3200" b="1" dirty="0">
                <a:solidFill>
                  <a:schemeClr val="bg1"/>
                </a:solidFill>
                <a:latin typeface="Arial" panose="020B0604020202020204" pitchFamily="34" charset="0"/>
                <a:cs typeface="Arial" panose="020B0604020202020204" pitchFamily="34" charset="0"/>
              </a:rPr>
              <a:t>MAGALIESBERG</a:t>
            </a:r>
            <a:br>
              <a:rPr lang="en-US" sz="3200" b="1" dirty="0">
                <a:solidFill>
                  <a:schemeClr val="bg1"/>
                </a:solidFill>
                <a:latin typeface="Arial" panose="020B0604020202020204" pitchFamily="34" charset="0"/>
                <a:cs typeface="Arial" panose="020B0604020202020204" pitchFamily="34" charset="0"/>
              </a:rPr>
            </a:br>
            <a:r>
              <a:rPr lang="en-US" sz="3200" b="1" dirty="0">
                <a:solidFill>
                  <a:schemeClr val="bg1"/>
                </a:solidFill>
                <a:latin typeface="Arial" panose="020B0604020202020204" pitchFamily="34" charset="0"/>
                <a:cs typeface="Arial" panose="020B0604020202020204" pitchFamily="34" charset="0"/>
              </a:rPr>
              <a:t> (MOGALE CITY LOCAL MUNICIPALITY)</a:t>
            </a:r>
          </a:p>
        </p:txBody>
      </p:sp>
    </p:spTree>
    <p:extLst>
      <p:ext uri="{BB962C8B-B14F-4D97-AF65-F5344CB8AC3E}">
        <p14:creationId xmlns:p14="http://schemas.microsoft.com/office/powerpoint/2010/main" val="12737493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15</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9"/>
            <a:ext cx="10671252" cy="4969211"/>
          </a:xfrm>
        </p:spPr>
        <p:txBody>
          <a:bodyPr>
            <a:normAutofit/>
          </a:bodyPr>
          <a:lstStyle/>
          <a:p>
            <a:pPr lvl="0" algn="just"/>
            <a:r>
              <a:rPr lang="en-US" sz="2000" b="1" dirty="0">
                <a:solidFill>
                  <a:srgbClr val="FF0000"/>
                </a:solidFill>
              </a:rPr>
              <a:t>NON - OPERATION OF SUBSIDISED BUSES IN THE AREA </a:t>
            </a:r>
          </a:p>
          <a:p>
            <a:pPr lvl="0" algn="just"/>
            <a:endParaRPr lang="en-ZA" sz="2000" b="1" dirty="0"/>
          </a:p>
          <a:p>
            <a:pPr lvl="0" algn="just"/>
            <a:r>
              <a:rPr lang="en-ZA" sz="2000" b="1" dirty="0"/>
              <a:t>RESPONSE: </a:t>
            </a:r>
          </a:p>
          <a:p>
            <a:pPr marL="285750" indent="-285750" algn="just">
              <a:buFont typeface="Arial" panose="020B0604020202020204" pitchFamily="34" charset="0"/>
              <a:buChar char="•"/>
              <a:tabLst>
                <a:tab pos="5467350" algn="l"/>
              </a:tabLst>
              <a:defRPr/>
            </a:pPr>
            <a:endParaRPr kumimoji="0" lang="en-ZA" sz="2000" b="0" i="0" u="none" strike="noStrike" kern="1200" cap="none" spc="0" normalizeH="0" baseline="0" noProof="0" dirty="0">
              <a:ln>
                <a:noFill/>
              </a:ln>
              <a:solidFill>
                <a:prstClr val="black"/>
              </a:solidFill>
              <a:effectLst/>
              <a:uLnTx/>
              <a:uFillTx/>
              <a:latin typeface="Arial" panose="020B0604020202020204"/>
              <a:ea typeface="+mn-ea"/>
              <a:cs typeface="+mn-cs"/>
            </a:endParaRPr>
          </a:p>
          <a:p>
            <a:pPr algn="just">
              <a:tabLst>
                <a:tab pos="5467350" algn="l"/>
              </a:tabLst>
              <a:defRPr/>
            </a:pPr>
            <a:r>
              <a:rPr kumimoji="0" lang="en-ZA" sz="2000" b="0" i="0" u="none" strike="noStrike" kern="1200" cap="none" spc="0" normalizeH="0" baseline="0" noProof="0" dirty="0">
                <a:ln>
                  <a:noFill/>
                </a:ln>
                <a:solidFill>
                  <a:prstClr val="black"/>
                </a:solidFill>
                <a:effectLst/>
                <a:uLnTx/>
                <a:uFillTx/>
                <a:latin typeface="Arial" panose="020B0604020202020204"/>
                <a:ea typeface="+mn-ea"/>
                <a:cs typeface="+mn-cs"/>
              </a:rPr>
              <a:t>Public Transport Operational Grant (PTOG) allocated by the national Department of Transport (</a:t>
            </a:r>
            <a:r>
              <a:rPr kumimoji="0" lang="en-ZA" sz="2000" b="0" i="0" u="none" strike="noStrike" kern="1200" cap="none" spc="0" normalizeH="0" baseline="0" noProof="0" dirty="0" err="1">
                <a:ln>
                  <a:noFill/>
                </a:ln>
                <a:solidFill>
                  <a:prstClr val="black"/>
                </a:solidFill>
                <a:effectLst/>
                <a:uLnTx/>
                <a:uFillTx/>
                <a:latin typeface="Arial" panose="020B0604020202020204"/>
                <a:ea typeface="+mn-ea"/>
                <a:cs typeface="+mn-cs"/>
              </a:rPr>
              <a:t>NDoT</a:t>
            </a:r>
            <a:r>
              <a:rPr kumimoji="0" lang="en-ZA" sz="2000" b="0" i="0" u="none" strike="noStrike" kern="1200" cap="none" spc="0" normalizeH="0" baseline="0" noProof="0" dirty="0">
                <a:ln>
                  <a:noFill/>
                </a:ln>
                <a:solidFill>
                  <a:prstClr val="black"/>
                </a:solidFill>
                <a:effectLst/>
                <a:uLnTx/>
                <a:uFillTx/>
                <a:latin typeface="Arial" panose="020B0604020202020204"/>
                <a:ea typeface="+mn-ea"/>
                <a:cs typeface="+mn-cs"/>
              </a:rPr>
              <a:t>) annually does not cover the area since the region does not have a subsidised bus service currently. </a:t>
            </a:r>
          </a:p>
          <a:p>
            <a:pPr algn="just">
              <a:tabLst>
                <a:tab pos="5467350" algn="l"/>
              </a:tabLst>
              <a:defRPr/>
            </a:pPr>
            <a:r>
              <a:rPr kumimoji="0" lang="en-ZA" sz="2000" b="0" i="0" u="none" strike="noStrike" kern="1200" cap="none" spc="0" normalizeH="0" baseline="0" noProof="0" dirty="0">
                <a:ln>
                  <a:noFill/>
                </a:ln>
                <a:solidFill>
                  <a:prstClr val="black"/>
                </a:solidFill>
                <a:effectLst/>
                <a:uLnTx/>
                <a:uFillTx/>
                <a:latin typeface="Arial" panose="020B0604020202020204"/>
                <a:ea typeface="+mn-ea"/>
                <a:cs typeface="+mn-cs"/>
              </a:rPr>
              <a:t>Studies need to be conducted to investigate ridership and other market related issues.</a:t>
            </a:r>
          </a:p>
          <a:p>
            <a:pPr algn="l"/>
            <a:endParaRPr lang="en-ZA" dirty="0"/>
          </a:p>
        </p:txBody>
      </p:sp>
      <p:sp>
        <p:nvSpPr>
          <p:cNvPr id="4" name="TextBox 3">
            <a:extLst>
              <a:ext uri="{FF2B5EF4-FFF2-40B4-BE49-F238E27FC236}">
                <a16:creationId xmlns:a16="http://schemas.microsoft.com/office/drawing/2014/main" id="{76112D11-CA77-F9E2-BD3B-E35E79E28CEE}"/>
              </a:ext>
            </a:extLst>
          </p:cNvPr>
          <p:cNvSpPr txBox="1"/>
          <p:nvPr/>
        </p:nvSpPr>
        <p:spPr>
          <a:xfrm>
            <a:off x="10830297" y="6175169"/>
            <a:ext cx="1396014" cy="369332"/>
          </a:xfrm>
          <a:prstGeom prst="rect">
            <a:avLst/>
          </a:prstGeom>
          <a:noFill/>
        </p:spPr>
        <p:txBody>
          <a:bodyPr wrap="square" rtlCol="0">
            <a:spAutoFit/>
          </a:bodyPr>
          <a:lstStyle/>
          <a:p>
            <a:r>
              <a:rPr lang="en-US" dirty="0"/>
              <a:t>19</a:t>
            </a:r>
          </a:p>
        </p:txBody>
      </p:sp>
    </p:spTree>
    <p:extLst>
      <p:ext uri="{BB962C8B-B14F-4D97-AF65-F5344CB8AC3E}">
        <p14:creationId xmlns:p14="http://schemas.microsoft.com/office/powerpoint/2010/main" val="189819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18">
            <a:extLst>
              <a:ext uri="{FF2B5EF4-FFF2-40B4-BE49-F238E27FC236}">
                <a16:creationId xmlns:a16="http://schemas.microsoft.com/office/drawing/2014/main" id="{01C9CC24-B375-4226-BF2B-61FADBBA6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 name="Rectangle 20">
            <a:extLst>
              <a:ext uri="{FF2B5EF4-FFF2-40B4-BE49-F238E27FC236}">
                <a16:creationId xmlns:a16="http://schemas.microsoft.com/office/drawing/2014/main" id="{CD70A28E-4FD8-4474-A206-E15B5EBB3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1084747"/>
            <a:ext cx="12188952" cy="3294207"/>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23" name="Picture 22">
            <a:extLst>
              <a:ext uri="{FF2B5EF4-FFF2-40B4-BE49-F238E27FC236}">
                <a16:creationId xmlns:a16="http://schemas.microsoft.com/office/drawing/2014/main" id="{39647E21-5366-4638-AC97-D8CD4111EB5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8235" r="8214" b="45501"/>
          <a:stretch>
            <a:fillRect/>
          </a:stretch>
        </p:blipFill>
        <p:spPr>
          <a:xfrm flipV="1">
            <a:off x="0" y="0"/>
            <a:ext cx="12191999" cy="4473360"/>
          </a:xfrm>
          <a:custGeom>
            <a:avLst/>
            <a:gdLst>
              <a:gd name="connsiteX0" fmla="*/ 0 w 12191999"/>
              <a:gd name="connsiteY0" fmla="*/ 4473360 h 4473360"/>
              <a:gd name="connsiteX1" fmla="*/ 12191999 w 12191999"/>
              <a:gd name="connsiteY1" fmla="*/ 4473360 h 4473360"/>
              <a:gd name="connsiteX2" fmla="*/ 12191999 w 12191999"/>
              <a:gd name="connsiteY2" fmla="*/ 0 h 4473360"/>
              <a:gd name="connsiteX3" fmla="*/ 0 w 12191999"/>
              <a:gd name="connsiteY3" fmla="*/ 0 h 4473360"/>
            </a:gdLst>
            <a:ahLst/>
            <a:cxnLst>
              <a:cxn ang="0">
                <a:pos x="connsiteX0" y="connsiteY0"/>
              </a:cxn>
              <a:cxn ang="0">
                <a:pos x="connsiteX1" y="connsiteY1"/>
              </a:cxn>
              <a:cxn ang="0">
                <a:pos x="connsiteX2" y="connsiteY2"/>
              </a:cxn>
              <a:cxn ang="0">
                <a:pos x="connsiteX3" y="connsiteY3"/>
              </a:cxn>
            </a:cxnLst>
            <a:rect l="l" t="t" r="r" b="b"/>
            <a:pathLst>
              <a:path w="12191999" h="4473360">
                <a:moveTo>
                  <a:pt x="0" y="4473360"/>
                </a:moveTo>
                <a:lnTo>
                  <a:pt x="12191999" y="4473360"/>
                </a:lnTo>
                <a:lnTo>
                  <a:pt x="12191999" y="0"/>
                </a:lnTo>
                <a:lnTo>
                  <a:pt x="0" y="0"/>
                </a:lnTo>
                <a:close/>
              </a:path>
            </a:pathLst>
          </a:custGeom>
        </p:spPr>
      </p:pic>
      <p:sp>
        <p:nvSpPr>
          <p:cNvPr id="12" name="Title 11">
            <a:extLst>
              <a:ext uri="{FF2B5EF4-FFF2-40B4-BE49-F238E27FC236}">
                <a16:creationId xmlns:a16="http://schemas.microsoft.com/office/drawing/2014/main" id="{7E0D49C7-18E1-6745-B0AA-13FC1BB245D5}"/>
              </a:ext>
            </a:extLst>
          </p:cNvPr>
          <p:cNvSpPr>
            <a:spLocks noGrp="1"/>
          </p:cNvSpPr>
          <p:nvPr>
            <p:ph type="title"/>
          </p:nvPr>
        </p:nvSpPr>
        <p:spPr>
          <a:xfrm>
            <a:off x="753925" y="2076450"/>
            <a:ext cx="10684151" cy="1345134"/>
          </a:xfrm>
        </p:spPr>
        <p:txBody>
          <a:bodyPr vert="horz" lIns="91440" tIns="45720" rIns="91440" bIns="45720" rtlCol="0" anchor="ctr">
            <a:normAutofit/>
          </a:bodyPr>
          <a:lstStyle/>
          <a:p>
            <a:pPr marL="1260475" indent="-1260475" algn="ctr">
              <a:buNone/>
            </a:pPr>
            <a:r>
              <a:rPr lang="en-US" sz="3200" b="1" dirty="0">
                <a:solidFill>
                  <a:schemeClr val="bg1"/>
                </a:solidFill>
                <a:latin typeface="Arial" panose="020B0604020202020204" pitchFamily="34" charset="0"/>
                <a:cs typeface="Arial" panose="020B0604020202020204" pitchFamily="34" charset="0"/>
              </a:rPr>
              <a:t>CITY OF TSHWANE METROPOLITAN MUNICIPALITY  </a:t>
            </a:r>
          </a:p>
        </p:txBody>
      </p:sp>
      <p:sp>
        <p:nvSpPr>
          <p:cNvPr id="2" name="TextBox 1">
            <a:extLst>
              <a:ext uri="{FF2B5EF4-FFF2-40B4-BE49-F238E27FC236}">
                <a16:creationId xmlns:a16="http://schemas.microsoft.com/office/drawing/2014/main" id="{DF9C358D-446D-1C23-55A8-B22B421E48FD}"/>
              </a:ext>
            </a:extLst>
          </p:cNvPr>
          <p:cNvSpPr txBox="1"/>
          <p:nvPr/>
        </p:nvSpPr>
        <p:spPr>
          <a:xfrm>
            <a:off x="10901549" y="6305797"/>
            <a:ext cx="1182258" cy="369332"/>
          </a:xfrm>
          <a:prstGeom prst="rect">
            <a:avLst/>
          </a:prstGeom>
          <a:noFill/>
        </p:spPr>
        <p:txBody>
          <a:bodyPr wrap="square" rtlCol="0">
            <a:spAutoFit/>
          </a:bodyPr>
          <a:lstStyle/>
          <a:p>
            <a:r>
              <a:rPr lang="en-US" dirty="0"/>
              <a:t>2</a:t>
            </a:r>
          </a:p>
        </p:txBody>
      </p:sp>
    </p:spTree>
    <p:extLst>
      <p:ext uri="{BB962C8B-B14F-4D97-AF65-F5344CB8AC3E}">
        <p14:creationId xmlns:p14="http://schemas.microsoft.com/office/powerpoint/2010/main" val="25124674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16</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9"/>
            <a:ext cx="10671252" cy="4969211"/>
          </a:xfrm>
        </p:spPr>
        <p:txBody>
          <a:bodyPr>
            <a:normAutofit/>
          </a:bodyPr>
          <a:lstStyle/>
          <a:p>
            <a:pPr lvl="0" algn="just">
              <a:lnSpc>
                <a:spcPct val="100000"/>
              </a:lnSpc>
            </a:pPr>
            <a:r>
              <a:rPr lang="en-US" sz="2000" b="1" dirty="0">
                <a:solidFill>
                  <a:srgbClr val="FF0000"/>
                </a:solidFill>
              </a:rPr>
              <a:t>LACK OF RAIL SYSTEM IN THE AREA</a:t>
            </a:r>
          </a:p>
          <a:p>
            <a:pPr lvl="0" algn="just">
              <a:lnSpc>
                <a:spcPct val="100000"/>
              </a:lnSpc>
            </a:pPr>
            <a:endParaRPr lang="en-ZA" sz="2000" b="1" dirty="0"/>
          </a:p>
          <a:p>
            <a:pPr lvl="0" algn="just">
              <a:lnSpc>
                <a:spcPct val="100000"/>
              </a:lnSpc>
            </a:pPr>
            <a:r>
              <a:rPr lang="en-ZA" sz="2000" b="1" dirty="0"/>
              <a:t>RESPONSE: </a:t>
            </a:r>
            <a:endParaRPr lang="en-US" sz="2000" b="1" dirty="0"/>
          </a:p>
          <a:p>
            <a:pPr lvl="0" algn="l"/>
            <a:endParaRPr lang="en-ZA" sz="2000" dirty="0"/>
          </a:p>
          <a:p>
            <a:pPr lvl="0" algn="l"/>
            <a:r>
              <a:rPr lang="en-ZA" sz="2000" dirty="0"/>
              <a:t>At the Heads of Department Forum technical meeting with municipalities, PRASA was invited, and they shared their rehabilitation programme with the DRT.</a:t>
            </a:r>
          </a:p>
          <a:p>
            <a:pPr lvl="0" algn="l"/>
            <a:r>
              <a:rPr lang="en-ZA" sz="2000" dirty="0"/>
              <a:t>The rehabilitation programme will be enhanced, and an updated report will be tabled in more detail on the specific railway lines to be rehabilitated, at the next MEC/MMC Forum.</a:t>
            </a:r>
          </a:p>
          <a:p>
            <a:pPr algn="l"/>
            <a:endParaRPr lang="en-ZA" sz="1800" b="1" dirty="0"/>
          </a:p>
        </p:txBody>
      </p:sp>
      <p:sp>
        <p:nvSpPr>
          <p:cNvPr id="4" name="TextBox 3">
            <a:extLst>
              <a:ext uri="{FF2B5EF4-FFF2-40B4-BE49-F238E27FC236}">
                <a16:creationId xmlns:a16="http://schemas.microsoft.com/office/drawing/2014/main" id="{77074524-4AF8-220A-ADDF-DAD68260E0F5}"/>
              </a:ext>
            </a:extLst>
          </p:cNvPr>
          <p:cNvSpPr txBox="1"/>
          <p:nvPr/>
        </p:nvSpPr>
        <p:spPr>
          <a:xfrm>
            <a:off x="10664043" y="6127668"/>
            <a:ext cx="1526642" cy="369332"/>
          </a:xfrm>
          <a:prstGeom prst="rect">
            <a:avLst/>
          </a:prstGeom>
          <a:noFill/>
        </p:spPr>
        <p:txBody>
          <a:bodyPr wrap="square" rtlCol="0">
            <a:spAutoFit/>
          </a:bodyPr>
          <a:lstStyle/>
          <a:p>
            <a:r>
              <a:rPr lang="en-US" dirty="0"/>
              <a:t>20</a:t>
            </a:r>
          </a:p>
        </p:txBody>
      </p:sp>
    </p:spTree>
    <p:extLst>
      <p:ext uri="{BB962C8B-B14F-4D97-AF65-F5344CB8AC3E}">
        <p14:creationId xmlns:p14="http://schemas.microsoft.com/office/powerpoint/2010/main" val="37893307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17</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9"/>
            <a:ext cx="10671252" cy="4969211"/>
          </a:xfrm>
        </p:spPr>
        <p:txBody>
          <a:bodyPr>
            <a:normAutofit/>
          </a:bodyPr>
          <a:lstStyle/>
          <a:p>
            <a:pPr lvl="0" algn="just">
              <a:lnSpc>
                <a:spcPct val="100000"/>
              </a:lnSpc>
            </a:pPr>
            <a:r>
              <a:rPr lang="en-US" sz="2000" b="1" dirty="0">
                <a:solidFill>
                  <a:srgbClr val="FF0000"/>
                </a:solidFill>
              </a:rPr>
              <a:t>LACK OF INTEGRATED TRANSPORT SYSTEM IN THE AREA </a:t>
            </a:r>
          </a:p>
          <a:p>
            <a:pPr lvl="0" algn="just">
              <a:lnSpc>
                <a:spcPct val="100000"/>
              </a:lnSpc>
            </a:pPr>
            <a:endParaRPr lang="en-ZA" sz="2000" b="1" dirty="0"/>
          </a:p>
          <a:p>
            <a:pPr lvl="0" algn="just">
              <a:lnSpc>
                <a:spcPct val="100000"/>
              </a:lnSpc>
            </a:pPr>
            <a:r>
              <a:rPr lang="en-ZA" sz="2000" b="1" dirty="0"/>
              <a:t>RESPONSE: </a:t>
            </a:r>
            <a:endParaRPr lang="en-US" sz="2000" b="1" dirty="0"/>
          </a:p>
          <a:p>
            <a:pPr lvl="0" algn="l"/>
            <a:endParaRPr lang="en-ZA" sz="2000" dirty="0"/>
          </a:p>
          <a:p>
            <a:pPr lvl="0" algn="l"/>
            <a:r>
              <a:rPr lang="en-ZA" sz="2000" dirty="0"/>
              <a:t>The implementation of an integrated transport plan in the region will be included as part of the transport planning programme.</a:t>
            </a:r>
          </a:p>
          <a:p>
            <a:pPr lvl="0" algn="l"/>
            <a:r>
              <a:rPr lang="en-ZA" sz="2000" dirty="0"/>
              <a:t>At the Heads of Department Forum technical meeting with municipalities, PRASA was invited, and they shared their rehabilitation programme with the DRT.</a:t>
            </a:r>
          </a:p>
          <a:p>
            <a:pPr lvl="0" algn="l"/>
            <a:r>
              <a:rPr lang="en-ZA" sz="2000" dirty="0"/>
              <a:t>The rehabilitation programme will be enhanced, and an updated report will be tabled in more detail on the specific railway lines to be rehabilitated, at the next MEC/MMC Forum.</a:t>
            </a:r>
          </a:p>
          <a:p>
            <a:pPr algn="l"/>
            <a:endParaRPr lang="en-ZA" dirty="0"/>
          </a:p>
        </p:txBody>
      </p:sp>
      <p:sp>
        <p:nvSpPr>
          <p:cNvPr id="4" name="TextBox 3">
            <a:extLst>
              <a:ext uri="{FF2B5EF4-FFF2-40B4-BE49-F238E27FC236}">
                <a16:creationId xmlns:a16="http://schemas.microsoft.com/office/drawing/2014/main" id="{21A242CA-4DA2-7776-87F0-213A33A684F7}"/>
              </a:ext>
            </a:extLst>
          </p:cNvPr>
          <p:cNvSpPr txBox="1"/>
          <p:nvPr/>
        </p:nvSpPr>
        <p:spPr>
          <a:xfrm>
            <a:off x="10794670" y="6210795"/>
            <a:ext cx="1455391" cy="369332"/>
          </a:xfrm>
          <a:prstGeom prst="rect">
            <a:avLst/>
          </a:prstGeom>
          <a:noFill/>
        </p:spPr>
        <p:txBody>
          <a:bodyPr wrap="square" rtlCol="0">
            <a:spAutoFit/>
          </a:bodyPr>
          <a:lstStyle/>
          <a:p>
            <a:r>
              <a:rPr lang="en-US" dirty="0"/>
              <a:t>21</a:t>
            </a:r>
          </a:p>
        </p:txBody>
      </p:sp>
    </p:spTree>
    <p:extLst>
      <p:ext uri="{BB962C8B-B14F-4D97-AF65-F5344CB8AC3E}">
        <p14:creationId xmlns:p14="http://schemas.microsoft.com/office/powerpoint/2010/main" val="39168565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18</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9"/>
            <a:ext cx="10671252" cy="4969211"/>
          </a:xfrm>
        </p:spPr>
        <p:txBody>
          <a:bodyPr>
            <a:normAutofit/>
          </a:bodyPr>
          <a:lstStyle/>
          <a:p>
            <a:pPr lvl="0" algn="just">
              <a:lnSpc>
                <a:spcPct val="100000"/>
              </a:lnSpc>
            </a:pPr>
            <a:r>
              <a:rPr lang="en-US" sz="2000" b="1" dirty="0">
                <a:solidFill>
                  <a:srgbClr val="FF0000"/>
                </a:solidFill>
              </a:rPr>
              <a:t>LACK OF ROAD INFRASTRUCTURE IN THE AREA </a:t>
            </a:r>
          </a:p>
          <a:p>
            <a:pPr lvl="0" algn="just">
              <a:lnSpc>
                <a:spcPct val="100000"/>
              </a:lnSpc>
            </a:pPr>
            <a:endParaRPr lang="en-ZA" sz="2000" b="1" dirty="0"/>
          </a:p>
          <a:p>
            <a:pPr lvl="0" algn="just">
              <a:lnSpc>
                <a:spcPct val="100000"/>
              </a:lnSpc>
            </a:pPr>
            <a:r>
              <a:rPr lang="en-ZA" sz="2000" b="1" dirty="0"/>
              <a:t>RESPONSE: </a:t>
            </a:r>
          </a:p>
          <a:p>
            <a:pPr marR="0" lvl="1" indent="-374650" algn="just"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chemeClr val="tx1">
                    <a:lumMod val="95000"/>
                    <a:lumOff val="5000"/>
                  </a:schemeClr>
                </a:solidFill>
                <a:effectLst/>
                <a:uLnTx/>
                <a:uFillTx/>
                <a:latin typeface="Arial" panose="020B0604020202020204" pitchFamily="34" charset="0"/>
                <a:cs typeface="Arial" panose="020B0604020202020204" pitchFamily="34" charset="0"/>
              </a:rPr>
              <a:t>Smart Mobility Weekend Program – Work done in the area:</a:t>
            </a:r>
          </a:p>
          <a:p>
            <a:pPr marL="457200" marR="0" lvl="2" indent="-374650" algn="just" defTabSz="3429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chemeClr val="tx1">
                    <a:lumMod val="95000"/>
                    <a:lumOff val="5000"/>
                  </a:schemeClr>
                </a:solidFill>
                <a:effectLst/>
                <a:uLnTx/>
                <a:uFillTx/>
                <a:latin typeface="Arial" panose="020B0604020202020204" pitchFamily="34" charset="0"/>
                <a:cs typeface="Arial" panose="020B0604020202020204" pitchFamily="34" charset="0"/>
              </a:rPr>
              <a:t>08 &amp; 09 January 2022 </a:t>
            </a:r>
            <a:r>
              <a:rPr kumimoji="0" lang="en-US" sz="2000" b="0" i="0" u="none" strike="noStrike" kern="1200" cap="none" spc="0" normalizeH="0" baseline="0" noProof="0" dirty="0" err="1">
                <a:ln>
                  <a:noFill/>
                </a:ln>
                <a:solidFill>
                  <a:schemeClr val="tx1">
                    <a:lumMod val="95000"/>
                    <a:lumOff val="5000"/>
                  </a:schemeClr>
                </a:solidFill>
                <a:effectLst/>
                <a:uLnTx/>
                <a:uFillTx/>
                <a:latin typeface="Arial" panose="020B0604020202020204" pitchFamily="34" charset="0"/>
                <a:cs typeface="Arial" panose="020B0604020202020204" pitchFamily="34" charset="0"/>
              </a:rPr>
              <a:t>Tarlton</a:t>
            </a:r>
            <a:r>
              <a:rPr kumimoji="0" lang="en-US" sz="2000" b="0" i="0" u="none" strike="noStrike" kern="1200" cap="none" spc="0" normalizeH="0" baseline="0" noProof="0" dirty="0">
                <a:ln>
                  <a:noFill/>
                </a:ln>
                <a:solidFill>
                  <a:schemeClr val="tx1">
                    <a:lumMod val="95000"/>
                    <a:lumOff val="5000"/>
                  </a:schemeClr>
                </a:solidFill>
                <a:effectLst/>
                <a:uLnTx/>
                <a:uFillTx/>
                <a:latin typeface="Arial" panose="020B0604020202020204" pitchFamily="34" charset="0"/>
                <a:cs typeface="Arial" panose="020B0604020202020204" pitchFamily="34" charset="0"/>
              </a:rPr>
              <a:t>, P126/1 </a:t>
            </a:r>
            <a:r>
              <a:rPr kumimoji="0" lang="en-US" sz="2000" b="0" i="0" u="none" strike="noStrike" kern="1200" cap="none" spc="0" normalizeH="0" baseline="0" noProof="0" dirty="0" err="1">
                <a:ln>
                  <a:noFill/>
                </a:ln>
                <a:solidFill>
                  <a:schemeClr val="tx1">
                    <a:lumMod val="95000"/>
                    <a:lumOff val="5000"/>
                  </a:schemeClr>
                </a:solidFill>
                <a:effectLst/>
                <a:uLnTx/>
                <a:uFillTx/>
                <a:latin typeface="Arial" panose="020B0604020202020204" pitchFamily="34" charset="0"/>
                <a:cs typeface="Arial" panose="020B0604020202020204" pitchFamily="34" charset="0"/>
              </a:rPr>
              <a:t>Magalies</a:t>
            </a:r>
            <a:r>
              <a:rPr kumimoji="0" lang="en-US" sz="2000" b="0" i="0" u="none" strike="noStrike" kern="1200" cap="none" spc="0" normalizeH="0" baseline="0" noProof="0" dirty="0">
                <a:ln>
                  <a:noFill/>
                </a:ln>
                <a:solidFill>
                  <a:schemeClr val="tx1">
                    <a:lumMod val="95000"/>
                    <a:lumOff val="5000"/>
                  </a:schemeClr>
                </a:solidFill>
                <a:effectLst/>
                <a:uLnTx/>
                <a:uFillTx/>
                <a:latin typeface="Arial" panose="020B0604020202020204" pitchFamily="34" charset="0"/>
                <a:cs typeface="Arial" panose="020B0604020202020204" pitchFamily="34" charset="0"/>
              </a:rPr>
              <a:t> to Hendrick Potgieter</a:t>
            </a:r>
          </a:p>
          <a:p>
            <a:pPr marL="457200" marR="0" lvl="2" indent="-374650" algn="just" defTabSz="3429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ZA" sz="2000" b="0" i="0" u="none" strike="noStrike" kern="1200" cap="none" spc="0" normalizeH="0" baseline="0" noProof="0" dirty="0">
                <a:ln>
                  <a:noFill/>
                </a:ln>
                <a:solidFill>
                  <a:schemeClr val="tx1">
                    <a:lumMod val="95000"/>
                    <a:lumOff val="5000"/>
                  </a:schemeClr>
                </a:solidFill>
                <a:effectLst/>
                <a:uLnTx/>
                <a:uFillTx/>
                <a:latin typeface="Arial" panose="020B0604020202020204" pitchFamily="34" charset="0"/>
                <a:cs typeface="Arial" panose="020B0604020202020204" pitchFamily="34" charset="0"/>
              </a:rPr>
              <a:t>20-21 Aug-Mogale City – </a:t>
            </a:r>
            <a:r>
              <a:rPr kumimoji="0" lang="en-ZA" sz="2000" b="0" i="0" u="none" strike="noStrike" kern="1200" cap="none" spc="0" normalizeH="0" baseline="0" noProof="0" dirty="0" err="1">
                <a:ln>
                  <a:noFill/>
                </a:ln>
                <a:solidFill>
                  <a:schemeClr val="tx1">
                    <a:lumMod val="95000"/>
                    <a:lumOff val="5000"/>
                  </a:schemeClr>
                </a:solidFill>
                <a:effectLst/>
                <a:uLnTx/>
                <a:uFillTx/>
                <a:latin typeface="Arial" panose="020B0604020202020204" pitchFamily="34" charset="0"/>
                <a:cs typeface="Arial" panose="020B0604020202020204" pitchFamily="34" charset="0"/>
              </a:rPr>
              <a:t>Brandvlei</a:t>
            </a:r>
            <a:r>
              <a:rPr kumimoji="0" lang="en-ZA" sz="2000" b="0" i="0" u="none" strike="noStrike" kern="1200" cap="none" spc="0" normalizeH="0" baseline="0" noProof="0" dirty="0">
                <a:ln>
                  <a:noFill/>
                </a:ln>
                <a:solidFill>
                  <a:schemeClr val="tx1">
                    <a:lumMod val="95000"/>
                    <a:lumOff val="5000"/>
                  </a:schemeClr>
                </a:solidFill>
                <a:effectLst/>
                <a:uLnTx/>
                <a:uFillTx/>
                <a:latin typeface="Arial" panose="020B0604020202020204" pitchFamily="34" charset="0"/>
                <a:cs typeface="Arial" panose="020B0604020202020204" pitchFamily="34" charset="0"/>
              </a:rPr>
              <a:t> area  N14 (P28/1) , D2081 Wheatland area.</a:t>
            </a:r>
          </a:p>
          <a:p>
            <a:pPr marR="0" lvl="1" indent="-374650" algn="just"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chemeClr val="tx1">
                    <a:lumMod val="95000"/>
                    <a:lumOff val="5000"/>
                  </a:schemeClr>
                </a:solidFill>
                <a:effectLst/>
                <a:uLnTx/>
                <a:uFillTx/>
                <a:latin typeface="Arial" panose="020B0604020202020204" pitchFamily="34" charset="0"/>
                <a:cs typeface="Arial" panose="020B0604020202020204" pitchFamily="34" charset="0"/>
              </a:rPr>
              <a:t>DRT regional office (Kruger's Dorp) working on the provincial roads to do routine maintenance work: D400, R24, D443, P123, P16/1, </a:t>
            </a:r>
            <a:r>
              <a:rPr kumimoji="0" lang="en-US" b="0" i="0" u="none" strike="noStrike" kern="1200" cap="none" spc="0" normalizeH="0" baseline="0" noProof="0" dirty="0" err="1">
                <a:ln>
                  <a:noFill/>
                </a:ln>
                <a:solidFill>
                  <a:schemeClr val="tx1">
                    <a:lumMod val="95000"/>
                    <a:lumOff val="5000"/>
                  </a:schemeClr>
                </a:solidFill>
                <a:effectLst/>
                <a:uLnTx/>
                <a:uFillTx/>
                <a:latin typeface="Arial" panose="020B0604020202020204" pitchFamily="34" charset="0"/>
                <a:cs typeface="Arial" panose="020B0604020202020204" pitchFamily="34" charset="0"/>
              </a:rPr>
              <a:t>etc</a:t>
            </a:r>
            <a:endParaRPr kumimoji="0" lang="en-US" b="0" i="0" u="none" strike="noStrike" kern="1200" cap="none" spc="0" normalizeH="0" baseline="0" noProof="0" dirty="0">
              <a:ln>
                <a:noFill/>
              </a:ln>
              <a:solidFill>
                <a:schemeClr val="tx1">
                  <a:lumMod val="95000"/>
                  <a:lumOff val="5000"/>
                </a:schemeClr>
              </a:solidFill>
              <a:effectLst/>
              <a:uLnTx/>
              <a:uFillTx/>
              <a:latin typeface="Arial" panose="020B0604020202020204" pitchFamily="34" charset="0"/>
              <a:cs typeface="Arial" panose="020B0604020202020204" pitchFamily="34" charset="0"/>
            </a:endParaRPr>
          </a:p>
          <a:p>
            <a:pPr marR="0" lvl="1" indent="-374650" algn="just"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chemeClr val="tx1">
                    <a:lumMod val="95000"/>
                    <a:lumOff val="5000"/>
                  </a:schemeClr>
                </a:solidFill>
                <a:effectLst/>
                <a:uLnTx/>
                <a:uFillTx/>
                <a:latin typeface="Arial" panose="020B0604020202020204" pitchFamily="34" charset="0"/>
                <a:cs typeface="Arial" panose="020B0604020202020204" pitchFamily="34" charset="0"/>
              </a:rPr>
              <a:t>RISFSA 1&amp;2 contractors to commence work in the area.</a:t>
            </a:r>
          </a:p>
          <a:p>
            <a:pPr marR="0" lvl="1" indent="-374650" algn="just"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chemeClr val="tx1">
                    <a:lumMod val="95000"/>
                    <a:lumOff val="5000"/>
                  </a:schemeClr>
                </a:solidFill>
                <a:effectLst/>
                <a:uLnTx/>
                <a:uFillTx/>
                <a:latin typeface="Arial" panose="020B0604020202020204" pitchFamily="34" charset="0"/>
                <a:cs typeface="Arial" panose="020B0604020202020204" pitchFamily="34" charset="0"/>
              </a:rPr>
              <a:t>Grass contractors maintaining provincial roads: P123</a:t>
            </a:r>
          </a:p>
          <a:p>
            <a:pPr lvl="0" algn="just">
              <a:lnSpc>
                <a:spcPct val="100000"/>
              </a:lnSpc>
            </a:pPr>
            <a:endParaRPr lang="en-ZA" sz="1800" b="1" dirty="0"/>
          </a:p>
          <a:p>
            <a:pPr algn="l"/>
            <a:endParaRPr lang="en-ZA" dirty="0"/>
          </a:p>
        </p:txBody>
      </p:sp>
      <p:sp>
        <p:nvSpPr>
          <p:cNvPr id="4" name="TextBox 3">
            <a:extLst>
              <a:ext uri="{FF2B5EF4-FFF2-40B4-BE49-F238E27FC236}">
                <a16:creationId xmlns:a16="http://schemas.microsoft.com/office/drawing/2014/main" id="{C307B817-5B99-466E-B0A7-9C14203FB56D}"/>
              </a:ext>
            </a:extLst>
          </p:cNvPr>
          <p:cNvSpPr txBox="1"/>
          <p:nvPr/>
        </p:nvSpPr>
        <p:spPr>
          <a:xfrm>
            <a:off x="10580915" y="6056416"/>
            <a:ext cx="1645396" cy="369332"/>
          </a:xfrm>
          <a:prstGeom prst="rect">
            <a:avLst/>
          </a:prstGeom>
          <a:noFill/>
        </p:spPr>
        <p:txBody>
          <a:bodyPr wrap="square" rtlCol="0">
            <a:spAutoFit/>
          </a:bodyPr>
          <a:lstStyle/>
          <a:p>
            <a:r>
              <a:rPr lang="en-US" dirty="0"/>
              <a:t>22</a:t>
            </a:r>
          </a:p>
        </p:txBody>
      </p:sp>
    </p:spTree>
    <p:extLst>
      <p:ext uri="{BB962C8B-B14F-4D97-AF65-F5344CB8AC3E}">
        <p14:creationId xmlns:p14="http://schemas.microsoft.com/office/powerpoint/2010/main" val="20723685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19</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9"/>
            <a:ext cx="10671252" cy="4969211"/>
          </a:xfrm>
        </p:spPr>
        <p:txBody>
          <a:bodyPr>
            <a:normAutofit/>
          </a:bodyPr>
          <a:lstStyle/>
          <a:p>
            <a:pPr lvl="0" algn="just">
              <a:lnSpc>
                <a:spcPct val="100000"/>
              </a:lnSpc>
            </a:pPr>
            <a:r>
              <a:rPr lang="en-US" sz="2000" b="1" dirty="0">
                <a:solidFill>
                  <a:srgbClr val="FF0000"/>
                </a:solidFill>
              </a:rPr>
              <a:t>LACK OF JOB OPPORTUNITIES FOR YOUTH AND WOMEN IN THE TRANSPORT SECTOR IN THE AREA </a:t>
            </a:r>
          </a:p>
          <a:p>
            <a:pPr lvl="0" algn="just">
              <a:lnSpc>
                <a:spcPct val="100000"/>
              </a:lnSpc>
            </a:pPr>
            <a:endParaRPr lang="en-ZA" sz="2000" b="1" dirty="0"/>
          </a:p>
          <a:p>
            <a:pPr lvl="0" algn="just">
              <a:lnSpc>
                <a:spcPct val="100000"/>
              </a:lnSpc>
            </a:pPr>
            <a:r>
              <a:rPr lang="en-ZA" sz="2000" b="1" dirty="0"/>
              <a:t>RESPONSE: </a:t>
            </a:r>
          </a:p>
          <a:p>
            <a:pPr lvl="0" algn="just">
              <a:lnSpc>
                <a:spcPct val="100000"/>
              </a:lnSpc>
            </a:pPr>
            <a:endParaRPr lang="en-ZA" sz="2000" b="1" dirty="0"/>
          </a:p>
          <a:p>
            <a:pPr marL="361950" marR="0" lvl="2" indent="-36195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ZA" sz="2000" b="0" i="0" u="none" strike="noStrike" kern="1200" cap="none" spc="0" normalizeH="0" baseline="0" noProof="0" dirty="0">
                <a:ln>
                  <a:noFill/>
                </a:ln>
                <a:solidFill>
                  <a:prstClr val="black"/>
                </a:solidFill>
                <a:effectLst/>
                <a:uLnTx/>
                <a:uFillTx/>
                <a:latin typeface="Arial" panose="020B0604020202020204"/>
                <a:ea typeface="+mn-ea"/>
                <a:cs typeface="+mn-cs"/>
              </a:rPr>
              <a:t>Job opportunities can only be identified when the service is up and running. </a:t>
            </a:r>
          </a:p>
          <a:p>
            <a:pPr marL="361950" marR="0" lvl="2" indent="-36195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ZA" sz="2000" b="0" i="0" u="none" strike="noStrike" kern="1200" cap="none" spc="0" normalizeH="0" baseline="0" noProof="0" dirty="0">
                <a:ln>
                  <a:noFill/>
                </a:ln>
                <a:solidFill>
                  <a:prstClr val="black"/>
                </a:solidFill>
                <a:effectLst/>
                <a:uLnTx/>
                <a:uFillTx/>
                <a:latin typeface="Arial" panose="020B0604020202020204"/>
                <a:ea typeface="+mn-ea"/>
                <a:cs typeface="+mn-cs"/>
              </a:rPr>
              <a:t>Currently public transport is by means of minibus taxis which are privately owned by operators and job opportunities are created through the employment of taxi drivers, queue and rank </a:t>
            </a:r>
            <a:r>
              <a:rPr kumimoji="0" lang="en-ZA" sz="2000" b="0" i="0" u="none" strike="noStrike" kern="1200" cap="none" spc="0" normalizeH="0" baseline="0" noProof="0" dirty="0" err="1">
                <a:ln>
                  <a:noFill/>
                </a:ln>
                <a:solidFill>
                  <a:prstClr val="black"/>
                </a:solidFill>
                <a:effectLst/>
                <a:uLnTx/>
                <a:uFillTx/>
                <a:latin typeface="Arial" panose="020B0604020202020204"/>
                <a:ea typeface="+mn-ea"/>
                <a:cs typeface="+mn-cs"/>
              </a:rPr>
              <a:t>marshalls</a:t>
            </a:r>
            <a:r>
              <a:rPr kumimoji="0" lang="en-ZA" sz="2000" b="0" i="0" u="none" strike="noStrike" kern="1200" cap="none" spc="0" normalizeH="0" baseline="0" noProof="0" dirty="0">
                <a:ln>
                  <a:noFill/>
                </a:ln>
                <a:solidFill>
                  <a:prstClr val="black"/>
                </a:solidFill>
                <a:effectLst/>
                <a:uLnTx/>
                <a:uFillTx/>
                <a:latin typeface="Arial" panose="020B0604020202020204"/>
                <a:ea typeface="+mn-ea"/>
                <a:cs typeface="+mn-cs"/>
              </a:rPr>
              <a:t>.</a:t>
            </a:r>
          </a:p>
          <a:p>
            <a:pPr marL="361950" marR="0" lvl="2" indent="-361950" algn="just"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lang="en-ZA" sz="2000" dirty="0"/>
              <a:t>The implementation of an integrated transport plan in the region will be included as part of the transport planning programme.</a:t>
            </a:r>
          </a:p>
          <a:p>
            <a:pPr algn="l"/>
            <a:endParaRPr lang="en-ZA" dirty="0"/>
          </a:p>
        </p:txBody>
      </p:sp>
      <p:sp>
        <p:nvSpPr>
          <p:cNvPr id="4" name="TextBox 3">
            <a:extLst>
              <a:ext uri="{FF2B5EF4-FFF2-40B4-BE49-F238E27FC236}">
                <a16:creationId xmlns:a16="http://schemas.microsoft.com/office/drawing/2014/main" id="{5CC53B6B-09CA-717C-A363-B7653598E581}"/>
              </a:ext>
            </a:extLst>
          </p:cNvPr>
          <p:cNvSpPr txBox="1"/>
          <p:nvPr/>
        </p:nvSpPr>
        <p:spPr>
          <a:xfrm>
            <a:off x="10426535" y="6044540"/>
            <a:ext cx="1847277" cy="369332"/>
          </a:xfrm>
          <a:prstGeom prst="rect">
            <a:avLst/>
          </a:prstGeom>
          <a:noFill/>
        </p:spPr>
        <p:txBody>
          <a:bodyPr wrap="square" rtlCol="0">
            <a:spAutoFit/>
          </a:bodyPr>
          <a:lstStyle/>
          <a:p>
            <a:r>
              <a:rPr lang="en-US" dirty="0"/>
              <a:t>23</a:t>
            </a:r>
          </a:p>
        </p:txBody>
      </p:sp>
    </p:spTree>
    <p:extLst>
      <p:ext uri="{BB962C8B-B14F-4D97-AF65-F5344CB8AC3E}">
        <p14:creationId xmlns:p14="http://schemas.microsoft.com/office/powerpoint/2010/main" val="14805839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18">
            <a:extLst>
              <a:ext uri="{FF2B5EF4-FFF2-40B4-BE49-F238E27FC236}">
                <a16:creationId xmlns:a16="http://schemas.microsoft.com/office/drawing/2014/main" id="{01C9CC24-B375-4226-BF2B-61FADBBA6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 name="Rectangle 20">
            <a:extLst>
              <a:ext uri="{FF2B5EF4-FFF2-40B4-BE49-F238E27FC236}">
                <a16:creationId xmlns:a16="http://schemas.microsoft.com/office/drawing/2014/main" id="{CD70A28E-4FD8-4474-A206-E15B5EBB3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1084747"/>
            <a:ext cx="12188952" cy="3294207"/>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23" name="Picture 22">
            <a:extLst>
              <a:ext uri="{FF2B5EF4-FFF2-40B4-BE49-F238E27FC236}">
                <a16:creationId xmlns:a16="http://schemas.microsoft.com/office/drawing/2014/main" id="{39647E21-5366-4638-AC97-D8CD4111EB5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8235" r="8214" b="45501"/>
          <a:stretch>
            <a:fillRect/>
          </a:stretch>
        </p:blipFill>
        <p:spPr>
          <a:xfrm flipV="1">
            <a:off x="0" y="0"/>
            <a:ext cx="12191999" cy="4473360"/>
          </a:xfrm>
          <a:custGeom>
            <a:avLst/>
            <a:gdLst>
              <a:gd name="connsiteX0" fmla="*/ 0 w 12191999"/>
              <a:gd name="connsiteY0" fmla="*/ 4473360 h 4473360"/>
              <a:gd name="connsiteX1" fmla="*/ 12191999 w 12191999"/>
              <a:gd name="connsiteY1" fmla="*/ 4473360 h 4473360"/>
              <a:gd name="connsiteX2" fmla="*/ 12191999 w 12191999"/>
              <a:gd name="connsiteY2" fmla="*/ 0 h 4473360"/>
              <a:gd name="connsiteX3" fmla="*/ 0 w 12191999"/>
              <a:gd name="connsiteY3" fmla="*/ 0 h 4473360"/>
            </a:gdLst>
            <a:ahLst/>
            <a:cxnLst>
              <a:cxn ang="0">
                <a:pos x="connsiteX0" y="connsiteY0"/>
              </a:cxn>
              <a:cxn ang="0">
                <a:pos x="connsiteX1" y="connsiteY1"/>
              </a:cxn>
              <a:cxn ang="0">
                <a:pos x="connsiteX2" y="connsiteY2"/>
              </a:cxn>
              <a:cxn ang="0">
                <a:pos x="connsiteX3" y="connsiteY3"/>
              </a:cxn>
            </a:cxnLst>
            <a:rect l="l" t="t" r="r" b="b"/>
            <a:pathLst>
              <a:path w="12191999" h="4473360">
                <a:moveTo>
                  <a:pt x="0" y="4473360"/>
                </a:moveTo>
                <a:lnTo>
                  <a:pt x="12191999" y="4473360"/>
                </a:lnTo>
                <a:lnTo>
                  <a:pt x="12191999" y="0"/>
                </a:lnTo>
                <a:lnTo>
                  <a:pt x="0" y="0"/>
                </a:lnTo>
                <a:close/>
              </a:path>
            </a:pathLst>
          </a:custGeom>
        </p:spPr>
      </p:pic>
      <p:sp>
        <p:nvSpPr>
          <p:cNvPr id="12" name="Title 11">
            <a:extLst>
              <a:ext uri="{FF2B5EF4-FFF2-40B4-BE49-F238E27FC236}">
                <a16:creationId xmlns:a16="http://schemas.microsoft.com/office/drawing/2014/main" id="{7E0D49C7-18E1-6745-B0AA-13FC1BB245D5}"/>
              </a:ext>
            </a:extLst>
          </p:cNvPr>
          <p:cNvSpPr>
            <a:spLocks noGrp="1"/>
          </p:cNvSpPr>
          <p:nvPr>
            <p:ph type="title"/>
          </p:nvPr>
        </p:nvSpPr>
        <p:spPr>
          <a:xfrm>
            <a:off x="753925" y="2076450"/>
            <a:ext cx="10684151" cy="1345134"/>
          </a:xfrm>
        </p:spPr>
        <p:txBody>
          <a:bodyPr vert="horz" lIns="91440" tIns="45720" rIns="91440" bIns="45720" rtlCol="0" anchor="ctr">
            <a:normAutofit/>
          </a:bodyPr>
          <a:lstStyle/>
          <a:p>
            <a:pPr marL="1260475" indent="-1260475" algn="ctr">
              <a:buNone/>
            </a:pPr>
            <a:r>
              <a:rPr lang="en-US" sz="3200" b="1" dirty="0">
                <a:solidFill>
                  <a:schemeClr val="bg1"/>
                </a:solidFill>
                <a:latin typeface="Arial" panose="020B0604020202020204" pitchFamily="34" charset="0"/>
                <a:cs typeface="Arial" panose="020B0604020202020204" pitchFamily="34" charset="0"/>
              </a:rPr>
              <a:t>TSAKANE COMMUNITY HALL</a:t>
            </a:r>
            <a:br>
              <a:rPr lang="en-US" sz="3200" b="1" dirty="0">
                <a:solidFill>
                  <a:schemeClr val="bg1"/>
                </a:solidFill>
                <a:latin typeface="Arial" panose="020B0604020202020204" pitchFamily="34" charset="0"/>
                <a:cs typeface="Arial" panose="020B0604020202020204" pitchFamily="34" charset="0"/>
              </a:rPr>
            </a:br>
            <a:r>
              <a:rPr lang="en-US" sz="3200" b="1" dirty="0">
                <a:solidFill>
                  <a:schemeClr val="bg1"/>
                </a:solidFill>
                <a:latin typeface="Arial" panose="020B0604020202020204" pitchFamily="34" charset="0"/>
                <a:cs typeface="Arial" panose="020B0604020202020204" pitchFamily="34" charset="0"/>
              </a:rPr>
              <a:t> (EKURHULENI METROPOLITAN MUNICIPALITY</a:t>
            </a:r>
          </a:p>
        </p:txBody>
      </p:sp>
    </p:spTree>
    <p:extLst>
      <p:ext uri="{BB962C8B-B14F-4D97-AF65-F5344CB8AC3E}">
        <p14:creationId xmlns:p14="http://schemas.microsoft.com/office/powerpoint/2010/main" val="6415158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a:t>
            </a:r>
            <a:r>
              <a:rPr lang="en-ZA" sz="2400" dirty="0">
                <a:latin typeface="Arial" panose="020B0604020202020204" pitchFamily="34" charset="0"/>
                <a:ea typeface="Calibri" panose="020F0502020204030204" pitchFamily="34" charset="0"/>
                <a:cs typeface="Arial" panose="020B0604020202020204" pitchFamily="34" charset="0"/>
              </a:rPr>
              <a:t>20</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9"/>
            <a:ext cx="10671252" cy="4969211"/>
          </a:xfrm>
        </p:spPr>
        <p:txBody>
          <a:bodyPr>
            <a:normAutofit lnSpcReduction="10000"/>
          </a:bodyPr>
          <a:lstStyle/>
          <a:p>
            <a:pPr lvl="0" algn="just">
              <a:lnSpc>
                <a:spcPct val="100000"/>
              </a:lnSpc>
            </a:pPr>
            <a:r>
              <a:rPr lang="en-US" sz="1800" b="1" dirty="0">
                <a:solidFill>
                  <a:srgbClr val="FF0000"/>
                </a:solidFill>
              </a:rPr>
              <a:t>LACK OF ROAD MAINTENANCE IN THE AREA </a:t>
            </a:r>
          </a:p>
          <a:p>
            <a:pPr lvl="0" algn="just">
              <a:lnSpc>
                <a:spcPct val="100000"/>
              </a:lnSpc>
            </a:pPr>
            <a:endParaRPr lang="en-ZA" sz="1800" b="1" dirty="0"/>
          </a:p>
          <a:p>
            <a:pPr lvl="0" algn="just">
              <a:lnSpc>
                <a:spcPct val="100000"/>
              </a:lnSpc>
            </a:pPr>
            <a:r>
              <a:rPr lang="en-ZA" sz="1800" b="1" dirty="0"/>
              <a:t>RESPONSE: </a:t>
            </a:r>
          </a:p>
          <a:p>
            <a:pPr marL="285750" marR="0" lvl="0" indent="-285750" algn="just"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kumimoji="0" lang="en-US" sz="2000" b="1"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rPr>
              <a:t>S</a:t>
            </a:r>
            <a:r>
              <a:rPr kumimoji="0" lang="en-ZA" sz="2000" b="1"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rPr>
              <a:t>mart Mobility Weekend Program – Work done:</a:t>
            </a:r>
          </a:p>
          <a:p>
            <a:pPr marL="900113" marR="0" lvl="2" indent="-214313" algn="l" defTabSz="3429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ZA" sz="2000" b="0"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rPr>
              <a:t>12 &amp; 13 March 2022 Ekurhuleni at Lesedi,R23 Heidelberg and Jan </a:t>
            </a:r>
            <a:r>
              <a:rPr kumimoji="0" lang="en-ZA" sz="2000" b="0" i="0" u="none" strike="noStrike" kern="1200" cap="none" spc="0" normalizeH="0" baseline="0" noProof="0" dirty="0" err="1">
                <a:ln>
                  <a:noFill/>
                </a:ln>
                <a:solidFill>
                  <a:schemeClr val="tx1">
                    <a:lumMod val="95000"/>
                    <a:lumOff val="5000"/>
                  </a:schemeClr>
                </a:solidFill>
                <a:effectLst/>
                <a:uLnTx/>
                <a:uFillTx/>
                <a:latin typeface="Arial" panose="020B0604020202020204"/>
                <a:ea typeface="+mn-ea"/>
                <a:cs typeface="+mn-cs"/>
              </a:rPr>
              <a:t>Buis</a:t>
            </a:r>
            <a:r>
              <a:rPr kumimoji="0" lang="en-ZA" sz="2000" b="0"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rPr>
              <a:t> Street</a:t>
            </a:r>
          </a:p>
          <a:p>
            <a:pPr marL="900113" marR="0" lvl="2" indent="-214313" algn="l" defTabSz="3429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ZA" sz="2000" b="0"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rPr>
              <a:t>27 &amp; 28 March 2022, </a:t>
            </a:r>
            <a:r>
              <a:rPr kumimoji="0" lang="en-ZA" sz="2000" b="0" i="0" u="none" strike="noStrike" kern="1200" cap="none" spc="0" normalizeH="0" baseline="0" noProof="0" dirty="0" err="1">
                <a:ln>
                  <a:noFill/>
                </a:ln>
                <a:solidFill>
                  <a:schemeClr val="tx1">
                    <a:lumMod val="95000"/>
                    <a:lumOff val="5000"/>
                  </a:schemeClr>
                </a:solidFill>
                <a:effectLst/>
                <a:uLnTx/>
                <a:uFillTx/>
                <a:latin typeface="Arial" panose="020B0604020202020204"/>
                <a:ea typeface="+mn-ea"/>
                <a:cs typeface="+mn-cs"/>
              </a:rPr>
              <a:t>Ratanda</a:t>
            </a:r>
            <a:r>
              <a:rPr kumimoji="0" lang="en-ZA" sz="2000" b="0"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rPr>
              <a:t> </a:t>
            </a:r>
            <a:r>
              <a:rPr kumimoji="0" lang="en-ZA" sz="2000" b="0" i="0" u="none" strike="noStrike" kern="1200" cap="none" spc="0" normalizeH="0" baseline="0" noProof="0" dirty="0" err="1">
                <a:ln>
                  <a:noFill/>
                </a:ln>
                <a:solidFill>
                  <a:schemeClr val="tx1">
                    <a:lumMod val="95000"/>
                    <a:lumOff val="5000"/>
                  </a:schemeClr>
                </a:solidFill>
                <a:effectLst/>
                <a:uLnTx/>
                <a:uFillTx/>
                <a:latin typeface="Arial" panose="020B0604020202020204"/>
                <a:ea typeface="+mn-ea"/>
                <a:cs typeface="+mn-cs"/>
              </a:rPr>
              <a:t>Litopo</a:t>
            </a:r>
            <a:r>
              <a:rPr kumimoji="0" lang="en-ZA" sz="2000" b="0"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rPr>
              <a:t>, </a:t>
            </a:r>
            <a:r>
              <a:rPr kumimoji="0" lang="en-ZA" sz="2000" b="0" i="0" u="none" strike="noStrike" kern="1200" cap="none" spc="0" normalizeH="0" baseline="0" noProof="0" dirty="0" err="1">
                <a:ln>
                  <a:noFill/>
                </a:ln>
                <a:solidFill>
                  <a:schemeClr val="tx1">
                    <a:lumMod val="95000"/>
                    <a:lumOff val="5000"/>
                  </a:schemeClr>
                </a:solidFill>
                <a:effectLst/>
                <a:uLnTx/>
                <a:uFillTx/>
                <a:latin typeface="Arial" panose="020B0604020202020204"/>
                <a:ea typeface="+mn-ea"/>
                <a:cs typeface="+mn-cs"/>
              </a:rPr>
              <a:t>Dinuzulu</a:t>
            </a:r>
            <a:r>
              <a:rPr kumimoji="0" lang="en-ZA" sz="2000" b="0"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rPr>
              <a:t> ,Blesbok street,R559 towards </a:t>
            </a:r>
            <a:r>
              <a:rPr kumimoji="0" lang="en-ZA" sz="2000" b="0" i="0" u="none" strike="noStrike" kern="1200" cap="none" spc="0" normalizeH="0" baseline="0" noProof="0" dirty="0" err="1">
                <a:ln>
                  <a:noFill/>
                </a:ln>
                <a:solidFill>
                  <a:schemeClr val="tx1">
                    <a:lumMod val="95000"/>
                    <a:lumOff val="5000"/>
                  </a:schemeClr>
                </a:solidFill>
                <a:effectLst/>
                <a:uLnTx/>
                <a:uFillTx/>
                <a:latin typeface="Arial" panose="020B0604020202020204"/>
                <a:ea typeface="+mn-ea"/>
                <a:cs typeface="+mn-cs"/>
              </a:rPr>
              <a:t>Denneysville</a:t>
            </a:r>
            <a:endParaRPr kumimoji="0" lang="en-ZA" sz="2000" b="0"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endParaRPr>
          </a:p>
          <a:p>
            <a:pPr marL="900113" marR="0" lvl="2" indent="-214313" algn="l" defTabSz="3429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ZA" sz="2000" b="0"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rPr>
              <a:t>14-15 May 2022 Launch of Smart Mobility Grass Cutting Project at Ekurhuleni-grass cutting executed at R24 and pothole patching- Barbara road, Sundale road and Pretoria road P38/1</a:t>
            </a:r>
          </a:p>
          <a:p>
            <a:pPr marL="900113" marR="0" lvl="2" indent="-214313" algn="l" defTabSz="3429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ZA" sz="2000" b="0"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rPr>
              <a:t>23-24 July – Ekurhuleni</a:t>
            </a:r>
          </a:p>
          <a:p>
            <a:pPr marL="800100" marR="0" lvl="1" indent="-3429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rPr>
              <a:t>DRT regional office (</a:t>
            </a:r>
            <a:r>
              <a:rPr kumimoji="0" lang="en-US" b="0" i="0" u="none" strike="noStrike" kern="1200" cap="none" spc="0" normalizeH="0" baseline="0" noProof="0" dirty="0" err="1">
                <a:ln>
                  <a:noFill/>
                </a:ln>
                <a:solidFill>
                  <a:schemeClr val="tx1">
                    <a:lumMod val="95000"/>
                    <a:lumOff val="5000"/>
                  </a:schemeClr>
                </a:solidFill>
                <a:effectLst/>
                <a:uLnTx/>
                <a:uFillTx/>
                <a:latin typeface="Arial" panose="020B0604020202020204"/>
                <a:ea typeface="+mn-ea"/>
                <a:cs typeface="+mn-cs"/>
              </a:rPr>
              <a:t>Binoni</a:t>
            </a:r>
            <a:r>
              <a:rPr kumimoji="0" lang="en-US" b="0"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rPr>
              <a:t>) working on the provincial roads to do routine maintenance work.</a:t>
            </a:r>
          </a:p>
          <a:p>
            <a:pPr marL="800100" marR="0" lvl="1" indent="-3429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rPr>
              <a:t>RIFSA 1&amp;2 contractors to commence work in the area.</a:t>
            </a:r>
          </a:p>
          <a:p>
            <a:pPr marL="800100" marR="0" lvl="1" indent="-3429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rPr>
              <a:t>Grass contractors maintaining provincial roads.</a:t>
            </a:r>
          </a:p>
          <a:p>
            <a:pPr lvl="0" algn="just">
              <a:lnSpc>
                <a:spcPct val="100000"/>
              </a:lnSpc>
            </a:pPr>
            <a:endParaRPr lang="en-ZA" sz="1800" b="1" dirty="0"/>
          </a:p>
          <a:p>
            <a:pPr algn="l"/>
            <a:endParaRPr lang="en-ZA" dirty="0"/>
          </a:p>
        </p:txBody>
      </p:sp>
      <p:sp>
        <p:nvSpPr>
          <p:cNvPr id="4" name="TextBox 3">
            <a:extLst>
              <a:ext uri="{FF2B5EF4-FFF2-40B4-BE49-F238E27FC236}">
                <a16:creationId xmlns:a16="http://schemas.microsoft.com/office/drawing/2014/main" id="{34CC72D4-37B3-BACE-4F1C-C560EBE162BE}"/>
              </a:ext>
            </a:extLst>
          </p:cNvPr>
          <p:cNvSpPr txBox="1"/>
          <p:nvPr/>
        </p:nvSpPr>
        <p:spPr>
          <a:xfrm>
            <a:off x="10830296" y="6353299"/>
            <a:ext cx="1419765" cy="369332"/>
          </a:xfrm>
          <a:prstGeom prst="rect">
            <a:avLst/>
          </a:prstGeom>
          <a:noFill/>
        </p:spPr>
        <p:txBody>
          <a:bodyPr wrap="square" rtlCol="0">
            <a:spAutoFit/>
          </a:bodyPr>
          <a:lstStyle/>
          <a:p>
            <a:r>
              <a:rPr lang="en-US" dirty="0"/>
              <a:t>25</a:t>
            </a:r>
          </a:p>
        </p:txBody>
      </p:sp>
    </p:spTree>
    <p:extLst>
      <p:ext uri="{BB962C8B-B14F-4D97-AF65-F5344CB8AC3E}">
        <p14:creationId xmlns:p14="http://schemas.microsoft.com/office/powerpoint/2010/main" val="38903934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a:t>
            </a:r>
            <a:r>
              <a:rPr lang="en-ZA" sz="2400" dirty="0">
                <a:latin typeface="Arial" panose="020B0604020202020204" pitchFamily="34" charset="0"/>
                <a:ea typeface="Calibri" panose="020F0502020204030204" pitchFamily="34" charset="0"/>
                <a:cs typeface="Arial" panose="020B0604020202020204" pitchFamily="34" charset="0"/>
              </a:rPr>
              <a:t>21</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9"/>
            <a:ext cx="10671252" cy="4969211"/>
          </a:xfrm>
        </p:spPr>
        <p:txBody>
          <a:bodyPr>
            <a:normAutofit/>
          </a:bodyPr>
          <a:lstStyle/>
          <a:p>
            <a:pPr lvl="0" algn="just">
              <a:lnSpc>
                <a:spcPct val="100000"/>
              </a:lnSpc>
            </a:pPr>
            <a:r>
              <a:rPr lang="en-US" sz="1800" b="1" dirty="0">
                <a:solidFill>
                  <a:srgbClr val="FF0000"/>
                </a:solidFill>
              </a:rPr>
              <a:t>DELAYS IN THE RE-OPENING OF RAIL LINE IN THE AREA</a:t>
            </a:r>
          </a:p>
          <a:p>
            <a:pPr lvl="0" algn="just">
              <a:lnSpc>
                <a:spcPct val="100000"/>
              </a:lnSpc>
            </a:pPr>
            <a:endParaRPr lang="en-ZA" sz="2000" b="1" dirty="0"/>
          </a:p>
          <a:p>
            <a:pPr lvl="0" algn="just">
              <a:lnSpc>
                <a:spcPct val="100000"/>
              </a:lnSpc>
            </a:pPr>
            <a:r>
              <a:rPr lang="en-ZA" sz="2000" b="1" dirty="0"/>
              <a:t>RESPONSE: </a:t>
            </a:r>
          </a:p>
          <a:p>
            <a:pPr lvl="0" algn="l"/>
            <a:endParaRPr lang="en-ZA" sz="2000" dirty="0"/>
          </a:p>
          <a:p>
            <a:pPr lvl="0" algn="l"/>
            <a:r>
              <a:rPr lang="en-ZA" sz="2000" dirty="0"/>
              <a:t>At the Heads of Department Forum technical meeting with municipalities, PRASA was invited, and they shared their rehabilitation programme with the DRT.</a:t>
            </a:r>
          </a:p>
          <a:p>
            <a:pPr lvl="0" algn="l"/>
            <a:r>
              <a:rPr lang="en-ZA" sz="2000" dirty="0"/>
              <a:t>The rehabilitation programme will be enhanced, and an updated report will be tabled in more detail on the specific railway lines to be rehabilitated, at the next MEC/MMC Forum.</a:t>
            </a:r>
          </a:p>
          <a:p>
            <a:pPr algn="l"/>
            <a:endParaRPr lang="en-ZA" dirty="0"/>
          </a:p>
        </p:txBody>
      </p:sp>
      <p:sp>
        <p:nvSpPr>
          <p:cNvPr id="4" name="TextBox 3">
            <a:extLst>
              <a:ext uri="{FF2B5EF4-FFF2-40B4-BE49-F238E27FC236}">
                <a16:creationId xmlns:a16="http://schemas.microsoft.com/office/drawing/2014/main" id="{5B1A7AF4-3C62-8381-EA63-BDB535FBF706}"/>
              </a:ext>
            </a:extLst>
          </p:cNvPr>
          <p:cNvSpPr txBox="1"/>
          <p:nvPr/>
        </p:nvSpPr>
        <p:spPr>
          <a:xfrm>
            <a:off x="11032177" y="6187044"/>
            <a:ext cx="1194133" cy="369332"/>
          </a:xfrm>
          <a:prstGeom prst="rect">
            <a:avLst/>
          </a:prstGeom>
          <a:noFill/>
        </p:spPr>
        <p:txBody>
          <a:bodyPr wrap="square" rtlCol="0">
            <a:spAutoFit/>
          </a:bodyPr>
          <a:lstStyle/>
          <a:p>
            <a:r>
              <a:rPr lang="en-US" dirty="0"/>
              <a:t>26</a:t>
            </a:r>
          </a:p>
        </p:txBody>
      </p:sp>
    </p:spTree>
    <p:extLst>
      <p:ext uri="{BB962C8B-B14F-4D97-AF65-F5344CB8AC3E}">
        <p14:creationId xmlns:p14="http://schemas.microsoft.com/office/powerpoint/2010/main" val="14820684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a:t>
            </a:r>
            <a:r>
              <a:rPr lang="en-ZA" sz="2400" dirty="0">
                <a:latin typeface="Arial" panose="020B0604020202020204" pitchFamily="34" charset="0"/>
                <a:ea typeface="Calibri" panose="020F0502020204030204" pitchFamily="34" charset="0"/>
                <a:cs typeface="Arial" panose="020B0604020202020204" pitchFamily="34" charset="0"/>
              </a:rPr>
              <a:t>22</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9"/>
            <a:ext cx="10671252" cy="5453744"/>
          </a:xfrm>
        </p:spPr>
        <p:txBody>
          <a:bodyPr>
            <a:noAutofit/>
          </a:bodyPr>
          <a:lstStyle/>
          <a:p>
            <a:pPr lvl="0" algn="just">
              <a:lnSpc>
                <a:spcPct val="100000"/>
              </a:lnSpc>
            </a:pPr>
            <a:r>
              <a:rPr lang="en-US" sz="1700" b="1" dirty="0">
                <a:solidFill>
                  <a:srgbClr val="FF0000"/>
                </a:solidFill>
              </a:rPr>
              <a:t>NON-COOPERATION OF TAXI INDUSTRY WITH THE E - HAILING SYSTEM </a:t>
            </a:r>
            <a:endParaRPr lang="en-ZA" sz="1700" b="1" dirty="0"/>
          </a:p>
          <a:p>
            <a:pPr lvl="0" algn="just">
              <a:lnSpc>
                <a:spcPct val="100000"/>
              </a:lnSpc>
            </a:pPr>
            <a:endParaRPr lang="en-ZA" sz="600" b="1" dirty="0"/>
          </a:p>
          <a:p>
            <a:pPr lvl="0" algn="just">
              <a:lnSpc>
                <a:spcPct val="100000"/>
              </a:lnSpc>
            </a:pPr>
            <a:r>
              <a:rPr lang="en-ZA" sz="1700" b="1" dirty="0"/>
              <a:t>RESPONSE: </a:t>
            </a:r>
          </a:p>
          <a:p>
            <a:pPr marL="361950" lvl="2" indent="-361950" algn="just">
              <a:lnSpc>
                <a:spcPct val="110000"/>
              </a:lnSpc>
              <a:buFont typeface="Arial" panose="020B0604020202020204" pitchFamily="34" charset="0"/>
              <a:buChar char="•"/>
              <a:defRPr/>
            </a:pPr>
            <a:r>
              <a:rPr lang="en-US" sz="1700" dirty="0">
                <a:solidFill>
                  <a:prstClr val="black"/>
                </a:solidFill>
                <a:latin typeface="Arial" panose="020B0604020202020204"/>
              </a:rPr>
              <a:t>The Department is constantly trying to narrow the gap that exists between these modes of public transport.</a:t>
            </a:r>
          </a:p>
          <a:p>
            <a:pPr marL="361950" lvl="2" indent="-361950" algn="just">
              <a:lnSpc>
                <a:spcPct val="110000"/>
              </a:lnSpc>
              <a:buFont typeface="Arial" panose="020B0604020202020204" pitchFamily="34" charset="0"/>
              <a:buChar char="•"/>
              <a:defRPr/>
            </a:pPr>
            <a:r>
              <a:rPr lang="en-US" sz="1700" dirty="0">
                <a:solidFill>
                  <a:prstClr val="black"/>
                </a:solidFill>
                <a:latin typeface="Arial" panose="020B0604020202020204"/>
              </a:rPr>
              <a:t>Through the frequent interaction with the federal structures of the Minibus Taxi Type service (SANTACO and NTA). The Department emphasizes the importance of harmonious operations in the interest of the commuters.</a:t>
            </a:r>
          </a:p>
          <a:p>
            <a:pPr marL="361950" lvl="2" indent="-361950" algn="just">
              <a:lnSpc>
                <a:spcPct val="110000"/>
              </a:lnSpc>
              <a:buFont typeface="Arial" panose="020B0604020202020204" pitchFamily="34" charset="0"/>
              <a:buChar char="•"/>
              <a:defRPr/>
            </a:pPr>
            <a:r>
              <a:rPr lang="en-US" sz="1700" dirty="0">
                <a:solidFill>
                  <a:prstClr val="black"/>
                </a:solidFill>
                <a:latin typeface="Arial" panose="020B0604020202020204"/>
              </a:rPr>
              <a:t>Sometimes the Minibus Taxi Patrol Squads harass the e-hailing operators and the riders/commuters. Whenever this happens we involve the Public Transport Intervention Unit and the law takes its cause.</a:t>
            </a:r>
          </a:p>
          <a:p>
            <a:pPr marL="361950" lvl="2" indent="-361950" algn="just">
              <a:lnSpc>
                <a:spcPct val="110000"/>
              </a:lnSpc>
              <a:buFont typeface="Arial" panose="020B0604020202020204" pitchFamily="34" charset="0"/>
              <a:buChar char="•"/>
              <a:defRPr/>
            </a:pPr>
            <a:r>
              <a:rPr lang="en-US" sz="1700" dirty="0">
                <a:solidFill>
                  <a:prstClr val="black"/>
                </a:solidFill>
                <a:latin typeface="Arial" panose="020B0604020202020204"/>
              </a:rPr>
              <a:t>We acknowledge the commuter’s freedom of choice in as far as modes of transport are concerned.</a:t>
            </a:r>
          </a:p>
          <a:p>
            <a:pPr marL="361950" lvl="2" indent="-361950" algn="just">
              <a:lnSpc>
                <a:spcPct val="110000"/>
              </a:lnSpc>
              <a:buFont typeface="Arial" panose="020B0604020202020204" pitchFamily="34" charset="0"/>
              <a:buChar char="•"/>
              <a:defRPr/>
            </a:pPr>
            <a:r>
              <a:rPr lang="en-US" sz="1700" dirty="0">
                <a:solidFill>
                  <a:prstClr val="black"/>
                </a:solidFill>
                <a:latin typeface="Arial" panose="020B0604020202020204"/>
              </a:rPr>
              <a:t>The Department discourages the spirit of entitlement by the Minibus Taxi type mode of transport. They have operated along side with Metered Taxi for a long time, this made them think that they own the routes, this is not the case. </a:t>
            </a:r>
          </a:p>
          <a:p>
            <a:pPr marL="361950" lvl="2" indent="-361950" algn="just">
              <a:lnSpc>
                <a:spcPct val="110000"/>
              </a:lnSpc>
              <a:buFont typeface="Arial" panose="020B0604020202020204" pitchFamily="34" charset="0"/>
              <a:buChar char="•"/>
              <a:defRPr/>
            </a:pPr>
            <a:r>
              <a:rPr lang="en-US" sz="1700" dirty="0">
                <a:solidFill>
                  <a:prstClr val="black"/>
                </a:solidFill>
                <a:latin typeface="Arial" panose="020B0604020202020204"/>
              </a:rPr>
              <a:t>Through the prompt reaction of the Law Enforcement and the constant reminder to the Minibus Taxi Type industry that route do not belong to them, they are allocated to the operators in the interest of the commuters. This challenge will be problem will be eradicated. </a:t>
            </a:r>
            <a:endParaRPr lang="en-ZA" sz="1700" dirty="0">
              <a:solidFill>
                <a:prstClr val="black"/>
              </a:solidFill>
              <a:latin typeface="Arial" panose="020B0604020202020204"/>
            </a:endParaRPr>
          </a:p>
        </p:txBody>
      </p:sp>
      <p:sp>
        <p:nvSpPr>
          <p:cNvPr id="4" name="TextBox 3">
            <a:extLst>
              <a:ext uri="{FF2B5EF4-FFF2-40B4-BE49-F238E27FC236}">
                <a16:creationId xmlns:a16="http://schemas.microsoft.com/office/drawing/2014/main" id="{E143DD5E-4C85-F14E-07D5-A3FAFDA40EDE}"/>
              </a:ext>
            </a:extLst>
          </p:cNvPr>
          <p:cNvSpPr txBox="1"/>
          <p:nvPr/>
        </p:nvSpPr>
        <p:spPr>
          <a:xfrm>
            <a:off x="11245932" y="6329548"/>
            <a:ext cx="1004129" cy="369332"/>
          </a:xfrm>
          <a:prstGeom prst="rect">
            <a:avLst/>
          </a:prstGeom>
          <a:noFill/>
        </p:spPr>
        <p:txBody>
          <a:bodyPr wrap="square" rtlCol="0">
            <a:spAutoFit/>
          </a:bodyPr>
          <a:lstStyle/>
          <a:p>
            <a:r>
              <a:rPr lang="en-US" dirty="0"/>
              <a:t>27</a:t>
            </a:r>
          </a:p>
        </p:txBody>
      </p:sp>
    </p:spTree>
    <p:extLst>
      <p:ext uri="{BB962C8B-B14F-4D97-AF65-F5344CB8AC3E}">
        <p14:creationId xmlns:p14="http://schemas.microsoft.com/office/powerpoint/2010/main" val="41738731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a:t>
            </a:r>
            <a:r>
              <a:rPr lang="en-ZA" sz="2400" dirty="0">
                <a:latin typeface="Arial" panose="020B0604020202020204" pitchFamily="34" charset="0"/>
                <a:ea typeface="Calibri" panose="020F0502020204030204" pitchFamily="34" charset="0"/>
                <a:cs typeface="Arial" panose="020B0604020202020204" pitchFamily="34" charset="0"/>
              </a:rPr>
              <a:t>23</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9"/>
            <a:ext cx="10671252" cy="4969211"/>
          </a:xfrm>
        </p:spPr>
        <p:txBody>
          <a:bodyPr>
            <a:normAutofit/>
          </a:bodyPr>
          <a:lstStyle/>
          <a:p>
            <a:pPr lvl="0" algn="just">
              <a:lnSpc>
                <a:spcPct val="100000"/>
              </a:lnSpc>
            </a:pPr>
            <a:r>
              <a:rPr lang="en-US" sz="2000" b="1" dirty="0">
                <a:solidFill>
                  <a:srgbClr val="FF0000"/>
                </a:solidFill>
              </a:rPr>
              <a:t>NON-OPERATION OF SUBSIDISED BUSES IN THE AREA</a:t>
            </a:r>
          </a:p>
          <a:p>
            <a:pPr lvl="0" algn="just">
              <a:lnSpc>
                <a:spcPct val="100000"/>
              </a:lnSpc>
            </a:pPr>
            <a:endParaRPr lang="en-ZA" sz="2000" b="1" dirty="0"/>
          </a:p>
          <a:p>
            <a:pPr lvl="0" algn="just">
              <a:lnSpc>
                <a:spcPct val="100000"/>
              </a:lnSpc>
            </a:pPr>
            <a:r>
              <a:rPr lang="en-ZA" sz="2000" b="1" dirty="0"/>
              <a:t>RESPONSE:</a:t>
            </a:r>
          </a:p>
          <a:p>
            <a:pPr lvl="0" algn="just">
              <a:lnSpc>
                <a:spcPct val="100000"/>
              </a:lnSpc>
            </a:pPr>
            <a:r>
              <a:rPr lang="en-ZA" sz="2000" b="1" dirty="0"/>
              <a:t> </a:t>
            </a:r>
          </a:p>
          <a:p>
            <a:pPr marL="0" marR="0" lvl="2" algn="just" defTabSz="914400" rtl="0" eaLnBrk="1" fontAlgn="auto" latinLnBrk="0" hangingPunct="1">
              <a:lnSpc>
                <a:spcPct val="90000"/>
              </a:lnSpc>
              <a:spcBef>
                <a:spcPts val="500"/>
              </a:spcBef>
              <a:spcAft>
                <a:spcPts val="0"/>
              </a:spcAft>
              <a:buClrTx/>
              <a:buSzTx/>
              <a:tabLst/>
              <a:defRPr/>
            </a:pPr>
            <a:r>
              <a:rPr kumimoji="0" lang="en-ZA" sz="2000" b="0" i="0" u="none" strike="noStrike" kern="1200" cap="none" spc="0" normalizeH="0" baseline="0" noProof="0" dirty="0">
                <a:ln>
                  <a:noFill/>
                </a:ln>
                <a:solidFill>
                  <a:prstClr val="black"/>
                </a:solidFill>
                <a:effectLst/>
                <a:uLnTx/>
                <a:uFillTx/>
                <a:latin typeface="Arial" panose="020B0604020202020204"/>
                <a:ea typeface="+mn-ea"/>
                <a:cs typeface="+mn-cs"/>
              </a:rPr>
              <a:t>The City of Ekurhuleni that owned Brakpan Bus Company ceded their contract to the department. A process to find a replacement company was undertaken taking into account the procurement processes underpinning this exercise. </a:t>
            </a:r>
          </a:p>
          <a:p>
            <a:pPr marL="0" marR="0" lvl="2" algn="just" defTabSz="914400" rtl="0" eaLnBrk="1" fontAlgn="auto" latinLnBrk="0" hangingPunct="1">
              <a:lnSpc>
                <a:spcPct val="90000"/>
              </a:lnSpc>
              <a:spcBef>
                <a:spcPts val="500"/>
              </a:spcBef>
              <a:spcAft>
                <a:spcPts val="0"/>
              </a:spcAft>
              <a:buClrTx/>
              <a:buSzTx/>
              <a:tabLst/>
              <a:defRPr/>
            </a:pPr>
            <a:endParaRPr lang="en-ZA" sz="2000" dirty="0">
              <a:solidFill>
                <a:prstClr val="black"/>
              </a:solidFill>
              <a:latin typeface="Arial" panose="020B0604020202020204"/>
            </a:endParaRPr>
          </a:p>
          <a:p>
            <a:pPr marL="0" marR="0" lvl="2" algn="just" defTabSz="914400" rtl="0" eaLnBrk="1" fontAlgn="auto" latinLnBrk="0" hangingPunct="1">
              <a:lnSpc>
                <a:spcPct val="90000"/>
              </a:lnSpc>
              <a:spcBef>
                <a:spcPts val="500"/>
              </a:spcBef>
              <a:spcAft>
                <a:spcPts val="0"/>
              </a:spcAft>
              <a:buClrTx/>
              <a:buSzTx/>
              <a:tabLst/>
              <a:defRPr/>
            </a:pPr>
            <a:r>
              <a:rPr kumimoji="0" lang="en-ZA" sz="2000" b="0" i="0" u="none" strike="noStrike" kern="1200" cap="none" spc="0" normalizeH="0" baseline="0" noProof="0" dirty="0">
                <a:ln>
                  <a:noFill/>
                </a:ln>
                <a:solidFill>
                  <a:prstClr val="black"/>
                </a:solidFill>
                <a:effectLst/>
                <a:uLnTx/>
                <a:uFillTx/>
                <a:latin typeface="Arial" panose="020B0604020202020204"/>
                <a:ea typeface="+mn-ea"/>
                <a:cs typeface="+mn-cs"/>
              </a:rPr>
              <a:t>It is anticipated that the current section 41 negotiation exercise of the National Land Transport Act (NLTA) will finally lead to the provision of subsidised bus service in the area.</a:t>
            </a:r>
          </a:p>
          <a:p>
            <a:pPr lvl="0" algn="just">
              <a:lnSpc>
                <a:spcPct val="100000"/>
              </a:lnSpc>
            </a:pPr>
            <a:endParaRPr lang="en-ZA" sz="1800" b="1" dirty="0"/>
          </a:p>
          <a:p>
            <a:pPr algn="l"/>
            <a:endParaRPr lang="en-ZA" dirty="0"/>
          </a:p>
        </p:txBody>
      </p:sp>
      <p:sp>
        <p:nvSpPr>
          <p:cNvPr id="4" name="TextBox 3">
            <a:extLst>
              <a:ext uri="{FF2B5EF4-FFF2-40B4-BE49-F238E27FC236}">
                <a16:creationId xmlns:a16="http://schemas.microsoft.com/office/drawing/2014/main" id="{217F6E63-3498-AB46-D0E7-1F88F6FF686D}"/>
              </a:ext>
            </a:extLst>
          </p:cNvPr>
          <p:cNvSpPr txBox="1"/>
          <p:nvPr/>
        </p:nvSpPr>
        <p:spPr>
          <a:xfrm>
            <a:off x="10782795" y="6127668"/>
            <a:ext cx="1301011" cy="369332"/>
          </a:xfrm>
          <a:prstGeom prst="rect">
            <a:avLst/>
          </a:prstGeom>
          <a:noFill/>
        </p:spPr>
        <p:txBody>
          <a:bodyPr wrap="square" rtlCol="0">
            <a:spAutoFit/>
          </a:bodyPr>
          <a:lstStyle/>
          <a:p>
            <a:r>
              <a:rPr lang="en-US" dirty="0"/>
              <a:t>28</a:t>
            </a:r>
          </a:p>
        </p:txBody>
      </p:sp>
    </p:spTree>
    <p:extLst>
      <p:ext uri="{BB962C8B-B14F-4D97-AF65-F5344CB8AC3E}">
        <p14:creationId xmlns:p14="http://schemas.microsoft.com/office/powerpoint/2010/main" val="30267826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a:t>
            </a:r>
            <a:r>
              <a:rPr lang="en-ZA" sz="2400" dirty="0">
                <a:latin typeface="Arial" panose="020B0604020202020204" pitchFamily="34" charset="0"/>
                <a:ea typeface="Calibri" panose="020F0502020204030204" pitchFamily="34" charset="0"/>
                <a:cs typeface="Arial" panose="020B0604020202020204" pitchFamily="34" charset="0"/>
              </a:rPr>
              <a:t>24</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9"/>
            <a:ext cx="10671252" cy="4969211"/>
          </a:xfrm>
        </p:spPr>
        <p:txBody>
          <a:bodyPr>
            <a:normAutofit/>
          </a:bodyPr>
          <a:lstStyle/>
          <a:p>
            <a:pPr lvl="0" algn="just">
              <a:lnSpc>
                <a:spcPct val="100000"/>
              </a:lnSpc>
            </a:pPr>
            <a:r>
              <a:rPr lang="en-US" sz="2000" b="1" dirty="0">
                <a:solidFill>
                  <a:srgbClr val="FF0000"/>
                </a:solidFill>
              </a:rPr>
              <a:t>LACK OF JOB OPPORTUNITIES FOR YOUTH AND WOMEN IN THE TRANSPORT SECTOR IN THE AREA</a:t>
            </a:r>
          </a:p>
          <a:p>
            <a:pPr lvl="0" algn="just">
              <a:lnSpc>
                <a:spcPct val="100000"/>
              </a:lnSpc>
            </a:pPr>
            <a:endParaRPr lang="en-ZA" sz="2000" b="1" dirty="0"/>
          </a:p>
          <a:p>
            <a:pPr lvl="0" algn="just">
              <a:lnSpc>
                <a:spcPct val="100000"/>
              </a:lnSpc>
            </a:pPr>
            <a:r>
              <a:rPr lang="en-ZA" sz="2000" b="1" dirty="0"/>
              <a:t>RESPONSE: </a:t>
            </a:r>
          </a:p>
          <a:p>
            <a:pPr lvl="0" algn="just">
              <a:lnSpc>
                <a:spcPct val="100000"/>
              </a:lnSpc>
            </a:pPr>
            <a:endParaRPr kumimoji="0" lang="en-ZA" sz="1400" b="0" i="0" u="none" strike="noStrike" kern="1200" cap="none" spc="0" normalizeH="0" baseline="0" noProof="0" dirty="0">
              <a:ln>
                <a:noFill/>
              </a:ln>
              <a:solidFill>
                <a:prstClr val="black"/>
              </a:solidFill>
              <a:effectLst/>
              <a:uLnTx/>
              <a:uFillTx/>
              <a:latin typeface="Arial" panose="020B0604020202020204"/>
              <a:ea typeface="+mn-ea"/>
              <a:cs typeface="+mn-cs"/>
            </a:endParaRPr>
          </a:p>
          <a:p>
            <a:pPr lvl="0" algn="just">
              <a:lnSpc>
                <a:spcPct val="100000"/>
              </a:lnSpc>
            </a:pPr>
            <a:r>
              <a:rPr kumimoji="0" lang="en-ZA" sz="2000" b="0" i="0" u="none" strike="noStrike" kern="1200" cap="none" spc="0" normalizeH="0" baseline="0" noProof="0" dirty="0">
                <a:ln>
                  <a:noFill/>
                </a:ln>
                <a:solidFill>
                  <a:prstClr val="black"/>
                </a:solidFill>
                <a:effectLst/>
                <a:uLnTx/>
                <a:uFillTx/>
                <a:latin typeface="Arial" panose="020B0604020202020204"/>
                <a:ea typeface="+mn-ea"/>
                <a:cs typeface="+mn-cs"/>
              </a:rPr>
              <a:t>Job opportunities can only be realised when the service is up and running. </a:t>
            </a:r>
          </a:p>
          <a:p>
            <a:pPr lvl="0" algn="just">
              <a:lnSpc>
                <a:spcPct val="100000"/>
              </a:lnSpc>
            </a:pPr>
            <a:r>
              <a:rPr kumimoji="0" lang="en-ZA" sz="2000" b="0" i="0" u="none" strike="noStrike" kern="1200" cap="none" spc="0" normalizeH="0" baseline="0" noProof="0" dirty="0">
                <a:ln>
                  <a:noFill/>
                </a:ln>
                <a:solidFill>
                  <a:prstClr val="black"/>
                </a:solidFill>
                <a:effectLst/>
                <a:uLnTx/>
                <a:uFillTx/>
                <a:latin typeface="Arial" panose="020B0604020202020204"/>
                <a:ea typeface="+mn-ea"/>
                <a:cs typeface="+mn-cs"/>
              </a:rPr>
              <a:t>Currently public transport is by means of minibus taxis which are privately owned by operators and job opportunities are created through the employment of taxi drivers, queue and rank marshals</a:t>
            </a:r>
            <a:endParaRPr lang="en-ZA" sz="2000" b="1" dirty="0"/>
          </a:p>
          <a:p>
            <a:pPr algn="l"/>
            <a:r>
              <a:rPr lang="en-ZA" sz="2000" dirty="0"/>
              <a:t>The implementation of an integrated transport plan in the region will be included as part of the transport planning programme.</a:t>
            </a:r>
          </a:p>
          <a:p>
            <a:pPr algn="l"/>
            <a:endParaRPr lang="en-ZA" sz="1800" b="1" dirty="0"/>
          </a:p>
        </p:txBody>
      </p:sp>
      <p:sp>
        <p:nvSpPr>
          <p:cNvPr id="4" name="TextBox 3">
            <a:extLst>
              <a:ext uri="{FF2B5EF4-FFF2-40B4-BE49-F238E27FC236}">
                <a16:creationId xmlns:a16="http://schemas.microsoft.com/office/drawing/2014/main" id="{9429D78E-2C3F-49E0-A3D2-E9BB7BF87C49}"/>
              </a:ext>
            </a:extLst>
          </p:cNvPr>
          <p:cNvSpPr txBox="1"/>
          <p:nvPr/>
        </p:nvSpPr>
        <p:spPr>
          <a:xfrm>
            <a:off x="10920761" y="6282047"/>
            <a:ext cx="1305549" cy="369332"/>
          </a:xfrm>
          <a:prstGeom prst="rect">
            <a:avLst/>
          </a:prstGeom>
          <a:noFill/>
        </p:spPr>
        <p:txBody>
          <a:bodyPr wrap="square" rtlCol="0">
            <a:spAutoFit/>
          </a:bodyPr>
          <a:lstStyle/>
          <a:p>
            <a:r>
              <a:rPr lang="en-US" dirty="0"/>
              <a:t>29</a:t>
            </a:r>
          </a:p>
        </p:txBody>
      </p:sp>
    </p:spTree>
    <p:extLst>
      <p:ext uri="{BB962C8B-B14F-4D97-AF65-F5344CB8AC3E}">
        <p14:creationId xmlns:p14="http://schemas.microsoft.com/office/powerpoint/2010/main" val="3531877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271239" y="1122363"/>
            <a:ext cx="10749311"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1 </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366883" y="1773237"/>
            <a:ext cx="10564921" cy="4359934"/>
          </a:xfrm>
        </p:spPr>
        <p:txBody>
          <a:bodyPr>
            <a:normAutofit/>
          </a:bodyPr>
          <a:lstStyle/>
          <a:p>
            <a:pPr lvl="0" algn="just">
              <a:lnSpc>
                <a:spcPct val="115000"/>
              </a:lnSpc>
              <a:spcAft>
                <a:spcPts val="90"/>
              </a:spcAft>
            </a:pPr>
            <a:r>
              <a:rPr lang="en-US" sz="1800" b="1" dirty="0">
                <a:solidFill>
                  <a:srgbClr val="FF0000"/>
                </a:solidFill>
                <a:latin typeface="Arial" panose="020B0604020202020204" pitchFamily="34" charset="0"/>
                <a:cs typeface="Arial" panose="020B0604020202020204" pitchFamily="34" charset="0"/>
              </a:rPr>
              <a:t>DELAYS IN THE APPOINTMENT OF SUBSIDISED BUS CONTRACTS FOR MPUMALANGA CONTRACT IC 52 </a:t>
            </a:r>
            <a:endParaRPr lang="en-ZA" sz="1800" b="1" dirty="0">
              <a:solidFill>
                <a:srgbClr val="FF0000"/>
              </a:solidFill>
              <a:latin typeface="Arial" panose="020B0604020202020204" pitchFamily="34" charset="0"/>
              <a:cs typeface="Arial" panose="020B0604020202020204" pitchFamily="34" charset="0"/>
            </a:endParaRPr>
          </a:p>
          <a:p>
            <a:pPr marR="0" lvl="0" algn="just">
              <a:spcBef>
                <a:spcPts val="0"/>
              </a:spcBef>
              <a:spcAft>
                <a:spcPts val="0"/>
              </a:spcAft>
            </a:pPr>
            <a:endParaRPr lang="en-ZA" sz="1800" b="1" dirty="0">
              <a:latin typeface="Arial" panose="020B0604020202020204" pitchFamily="34" charset="0"/>
              <a:cs typeface="Arial" panose="020B0604020202020204" pitchFamily="34" charset="0"/>
            </a:endParaRPr>
          </a:p>
          <a:p>
            <a:pPr marR="0" lvl="0" algn="just">
              <a:spcBef>
                <a:spcPts val="0"/>
              </a:spcBef>
              <a:spcAft>
                <a:spcPts val="0"/>
              </a:spcAft>
            </a:pPr>
            <a:r>
              <a:rPr lang="en-ZA" sz="1800" b="1" dirty="0">
                <a:latin typeface="Arial" panose="020B0604020202020204" pitchFamily="34" charset="0"/>
                <a:cs typeface="Arial" panose="020B0604020202020204" pitchFamily="34" charset="0"/>
              </a:rPr>
              <a:t>RESPONSE:</a:t>
            </a:r>
          </a:p>
          <a:p>
            <a:pPr marL="285750" marR="0" lvl="0" indent="-285750" algn="just">
              <a:spcBef>
                <a:spcPts val="0"/>
              </a:spcBef>
              <a:spcAft>
                <a:spcPts val="0"/>
              </a:spcAft>
              <a:buFont typeface="Arial" panose="020B0604020202020204" pitchFamily="34" charset="0"/>
              <a:buChar char="•"/>
            </a:pPr>
            <a:endParaRPr lang="en-ZA" sz="1800" dirty="0">
              <a:latin typeface="Arial" panose="020B0604020202020204" pitchFamily="34" charset="0"/>
              <a:ea typeface="Times New Roman" panose="02020603050405020304" pitchFamily="18" charset="0"/>
              <a:cs typeface="Arial" panose="020B0604020202020204" pitchFamily="34" charset="0"/>
            </a:endParaRPr>
          </a:p>
          <a:p>
            <a:pPr marL="342900" indent="-342900" algn="just">
              <a:buFont typeface="Arial" panose="020B0604020202020204" pitchFamily="34" charset="0"/>
              <a:buChar char="•"/>
              <a:defRPr/>
            </a:pPr>
            <a:r>
              <a:rPr lang="en-ZA" sz="2200" dirty="0">
                <a:solidFill>
                  <a:schemeClr val="tx1">
                    <a:lumMod val="95000"/>
                    <a:lumOff val="5000"/>
                  </a:schemeClr>
                </a:solidFill>
                <a:latin typeface="Arial" panose="020B0604020202020204"/>
              </a:rPr>
              <a:t>PUTCO is the current subsidised contractor operating the IC52 Mpumalanga – Moloto contract.</a:t>
            </a:r>
          </a:p>
          <a:p>
            <a:pPr marL="342900" indent="-342900" algn="just">
              <a:buFont typeface="Arial" panose="020B0604020202020204" pitchFamily="34" charset="0"/>
              <a:buChar char="•"/>
              <a:defRPr/>
            </a:pPr>
            <a:r>
              <a:rPr lang="en-ZA" sz="2200" dirty="0">
                <a:solidFill>
                  <a:schemeClr val="tx1">
                    <a:lumMod val="95000"/>
                    <a:lumOff val="5000"/>
                  </a:schemeClr>
                </a:solidFill>
                <a:latin typeface="Arial" panose="020B0604020202020204"/>
              </a:rPr>
              <a:t>The contract extension terminates on 31st March 2023</a:t>
            </a:r>
          </a:p>
          <a:p>
            <a:pPr marL="342900" indent="-342900" algn="just">
              <a:buFont typeface="Arial" panose="020B0604020202020204" pitchFamily="34" charset="0"/>
              <a:buChar char="•"/>
              <a:defRPr/>
            </a:pPr>
            <a:r>
              <a:rPr lang="en-ZA" sz="2200" dirty="0">
                <a:solidFill>
                  <a:schemeClr val="tx1">
                    <a:lumMod val="95000"/>
                    <a:lumOff val="5000"/>
                  </a:schemeClr>
                </a:solidFill>
                <a:latin typeface="Arial" panose="020B0604020202020204"/>
              </a:rPr>
              <a:t>The Department has initiated the negotiation process to regularise all subsidised contracts. </a:t>
            </a:r>
          </a:p>
          <a:p>
            <a:pPr marL="342900" indent="-342900" algn="just">
              <a:buFont typeface="Arial" panose="020B0604020202020204" pitchFamily="34" charset="0"/>
              <a:buChar char="•"/>
              <a:defRPr/>
            </a:pPr>
            <a:r>
              <a:rPr lang="en-ZA" sz="2200" dirty="0">
                <a:solidFill>
                  <a:schemeClr val="tx1">
                    <a:lumMod val="95000"/>
                    <a:lumOff val="5000"/>
                  </a:schemeClr>
                </a:solidFill>
                <a:latin typeface="Arial" panose="020B0604020202020204"/>
              </a:rPr>
              <a:t>The negotiated bus contracts will be concluded to replace the current old order contracts</a:t>
            </a:r>
          </a:p>
          <a:p>
            <a:pPr marR="0" lvl="0" algn="just">
              <a:spcBef>
                <a:spcPts val="0"/>
              </a:spcBef>
              <a:spcAft>
                <a:spcPts val="0"/>
              </a:spcAft>
            </a:pPr>
            <a:endParaRPr lang="en-ZA" sz="1800" dirty="0">
              <a:latin typeface="Arial" panose="020B0604020202020204" pitchFamily="34" charset="0"/>
              <a:ea typeface="Times New Roman" panose="02020603050405020304" pitchFamily="18" charset="0"/>
              <a:cs typeface="Arial" panose="020B0604020202020204" pitchFamily="34" charset="0"/>
            </a:endParaRPr>
          </a:p>
          <a:p>
            <a:pPr marR="0" lvl="0" algn="just">
              <a:spcBef>
                <a:spcPts val="0"/>
              </a:spcBef>
              <a:spcAft>
                <a:spcPts val="0"/>
              </a:spcAft>
            </a:pPr>
            <a:endParaRPr lang="en-ZA" sz="18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p>
            <a:pPr algn="just">
              <a:spcBef>
                <a:spcPts val="0"/>
              </a:spcBef>
            </a:pPr>
            <a:endParaRPr lang="en-ZA" sz="6400" b="1" dirty="0"/>
          </a:p>
          <a:p>
            <a:pPr algn="just">
              <a:spcBef>
                <a:spcPts val="0"/>
              </a:spcBef>
            </a:pPr>
            <a:endParaRPr lang="en-ZA" sz="6400" b="1" dirty="0"/>
          </a:p>
          <a:p>
            <a:pPr algn="just">
              <a:spcBef>
                <a:spcPts val="0"/>
              </a:spcBef>
            </a:pPr>
            <a:endParaRPr lang="en-ZA" sz="6400" dirty="0"/>
          </a:p>
          <a:p>
            <a:pPr marR="0" lvl="0" algn="just">
              <a:spcBef>
                <a:spcPts val="0"/>
              </a:spcBef>
              <a:spcAft>
                <a:spcPts val="0"/>
              </a:spcAft>
            </a:pPr>
            <a:endParaRPr lang="en-ZA" sz="8000" dirty="0">
              <a:effectLst/>
              <a:latin typeface="+mj-lt"/>
              <a:ea typeface="Times New Roman" panose="02020603050405020304" pitchFamily="18" charset="0"/>
              <a:cs typeface="Arial" panose="020B0604020202020204" pitchFamily="34" charset="0"/>
            </a:endParaRPr>
          </a:p>
          <a:p>
            <a:pPr algn="l"/>
            <a:endParaRPr lang="en-ZA" dirty="0"/>
          </a:p>
        </p:txBody>
      </p:sp>
      <p:sp>
        <p:nvSpPr>
          <p:cNvPr id="4" name="TextBox 3">
            <a:extLst>
              <a:ext uri="{FF2B5EF4-FFF2-40B4-BE49-F238E27FC236}">
                <a16:creationId xmlns:a16="http://schemas.microsoft.com/office/drawing/2014/main" id="{EC5CA53F-F914-DCA4-196F-EE0A5E15B4E6}"/>
              </a:ext>
            </a:extLst>
          </p:cNvPr>
          <p:cNvSpPr txBox="1"/>
          <p:nvPr/>
        </p:nvSpPr>
        <p:spPr>
          <a:xfrm>
            <a:off x="10984675" y="6133171"/>
            <a:ext cx="1146633" cy="369332"/>
          </a:xfrm>
          <a:prstGeom prst="rect">
            <a:avLst/>
          </a:prstGeom>
          <a:noFill/>
        </p:spPr>
        <p:txBody>
          <a:bodyPr wrap="square" rtlCol="0">
            <a:spAutoFit/>
          </a:bodyPr>
          <a:lstStyle/>
          <a:p>
            <a:r>
              <a:rPr lang="en-US" dirty="0"/>
              <a:t>3</a:t>
            </a:r>
          </a:p>
        </p:txBody>
      </p:sp>
    </p:spTree>
    <p:extLst>
      <p:ext uri="{BB962C8B-B14F-4D97-AF65-F5344CB8AC3E}">
        <p14:creationId xmlns:p14="http://schemas.microsoft.com/office/powerpoint/2010/main" val="8482630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xxx">
            <a:extLst>
              <a:ext uri="{FF2B5EF4-FFF2-40B4-BE49-F238E27FC236}">
                <a16:creationId xmlns:a16="http://schemas.microsoft.com/office/drawing/2014/main" id="{FC5C3B24-87EE-487F-9B2F-2819252E43DC}"/>
              </a:ext>
              <a:ext uri="{C183D7F6-B498-43B3-948B-1728B52AA6E4}">
                <adec:decorative xmlns:adec="http://schemas.microsoft.com/office/drawing/2017/decorative" val="0"/>
              </a:ext>
            </a:extLst>
          </p:cNvPr>
          <p:cNvSpPr>
            <a:spLocks noGrp="1"/>
          </p:cNvSpPr>
          <p:nvPr>
            <p:ph type="ctrTitle"/>
          </p:nvPr>
        </p:nvSpPr>
        <p:spPr>
          <a:xfrm>
            <a:off x="1334530" y="1087396"/>
            <a:ext cx="10585326" cy="414834"/>
          </a:xfrm>
        </p:spPr>
        <p:txBody>
          <a:bodyPr>
            <a:normAutofit fontScale="90000"/>
          </a:bodyPr>
          <a:lstStyle/>
          <a:p>
            <a:pPr algn="ctr"/>
            <a:r>
              <a:rPr lang="en-ZA" sz="2400" dirty="0"/>
              <a:t>THANK YOU</a:t>
            </a:r>
          </a:p>
        </p:txBody>
      </p:sp>
      <p:sp>
        <p:nvSpPr>
          <p:cNvPr id="3" name="Subtitle 2">
            <a:extLst>
              <a:ext uri="{FF2B5EF4-FFF2-40B4-BE49-F238E27FC236}">
                <a16:creationId xmlns:a16="http://schemas.microsoft.com/office/drawing/2014/main" id="{8A599DBF-C86C-44EB-8AC4-AEEE17DD9874}"/>
              </a:ext>
            </a:extLst>
          </p:cNvPr>
          <p:cNvSpPr>
            <a:spLocks noGrp="1"/>
          </p:cNvSpPr>
          <p:nvPr>
            <p:ph type="subTitle" idx="1"/>
          </p:nvPr>
        </p:nvSpPr>
        <p:spPr/>
        <p:txBody>
          <a:bodyPr/>
          <a:lstStyle/>
          <a:p>
            <a:endParaRPr lang="en-ZA" dirty="0"/>
          </a:p>
        </p:txBody>
      </p:sp>
      <p:grpSp>
        <p:nvGrpSpPr>
          <p:cNvPr id="5" name="Group 4">
            <a:extLst>
              <a:ext uri="{FF2B5EF4-FFF2-40B4-BE49-F238E27FC236}">
                <a16:creationId xmlns:a16="http://schemas.microsoft.com/office/drawing/2014/main" id="{7F3AE985-6F3D-4864-BBA1-3CEB0E4DA4D0}"/>
              </a:ext>
            </a:extLst>
          </p:cNvPr>
          <p:cNvGrpSpPr>
            <a:grpSpLocks noChangeAspect="1"/>
          </p:cNvGrpSpPr>
          <p:nvPr/>
        </p:nvGrpSpPr>
        <p:grpSpPr bwMode="auto">
          <a:xfrm>
            <a:off x="1334531" y="1649186"/>
            <a:ext cx="10965264" cy="4735285"/>
            <a:chOff x="-284" y="-8"/>
            <a:chExt cx="7964" cy="4782"/>
          </a:xfrm>
        </p:grpSpPr>
        <p:sp>
          <p:nvSpPr>
            <p:cNvPr id="6" name="AutoShape 3">
              <a:extLst>
                <a:ext uri="{FF2B5EF4-FFF2-40B4-BE49-F238E27FC236}">
                  <a16:creationId xmlns:a16="http://schemas.microsoft.com/office/drawing/2014/main" id="{10265FE0-2766-4E29-94FA-68FD4FE71094}"/>
                </a:ext>
              </a:extLst>
            </p:cNvPr>
            <p:cNvSpPr>
              <a:spLocks noChangeAspect="1" noChangeArrowheads="1" noTextEdit="1"/>
            </p:cNvSpPr>
            <p:nvPr/>
          </p:nvSpPr>
          <p:spPr bwMode="auto">
            <a:xfrm>
              <a:off x="0" y="-8"/>
              <a:ext cx="7680" cy="4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ZA"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029" name="Picture 5" descr="Thando">
              <a:extLst>
                <a:ext uri="{FF2B5EF4-FFF2-40B4-BE49-F238E27FC236}">
                  <a16:creationId xmlns:a16="http://schemas.microsoft.com/office/drawing/2014/main" id="{B0B28A7D-EDBA-47D2-A0B6-9AC4199481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 y="0"/>
              <a:ext cx="7692" cy="477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900038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2 </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9"/>
            <a:ext cx="10671252" cy="4599879"/>
          </a:xfrm>
        </p:spPr>
        <p:txBody>
          <a:bodyPr>
            <a:normAutofit/>
          </a:bodyPr>
          <a:lstStyle/>
          <a:p>
            <a:pPr lvl="0" algn="just"/>
            <a:r>
              <a:rPr lang="en-US" sz="1800" b="1" dirty="0">
                <a:solidFill>
                  <a:srgbClr val="FF0000"/>
                </a:solidFill>
              </a:rPr>
              <a:t>PAYMENT OF THE REMAINING SUB-CONTRACTORS IN RELATION TO THE CANCELLED CONTRACT OF THE PREVIOUS CONTRACTOR FOR K46 WILLIAM NICOL </a:t>
            </a:r>
          </a:p>
          <a:p>
            <a:pPr lvl="0" algn="just"/>
            <a:endParaRPr lang="en-ZA" sz="1800" b="1" dirty="0"/>
          </a:p>
          <a:p>
            <a:pPr lvl="0" algn="just"/>
            <a:r>
              <a:rPr lang="en-ZA" sz="1800" b="1" dirty="0"/>
              <a:t>RESPONSE:</a:t>
            </a:r>
          </a:p>
          <a:p>
            <a:pPr marL="342900" marR="0" lvl="0" indent="-3429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rPr>
              <a:t>Four subcontractors were remaining: </a:t>
            </a:r>
            <a:r>
              <a:rPr kumimoji="0" lang="en-US" sz="2000" b="0" i="0" u="none" strike="noStrike" kern="1200" cap="none" spc="0" normalizeH="0" baseline="0" noProof="0" dirty="0" err="1">
                <a:ln>
                  <a:noFill/>
                </a:ln>
                <a:solidFill>
                  <a:schemeClr val="tx1">
                    <a:lumMod val="95000"/>
                    <a:lumOff val="5000"/>
                  </a:schemeClr>
                </a:solidFill>
                <a:effectLst/>
                <a:uLnTx/>
                <a:uFillTx/>
                <a:latin typeface="Arial" panose="020B0604020202020204"/>
                <a:ea typeface="+mn-ea"/>
                <a:cs typeface="+mn-cs"/>
              </a:rPr>
              <a:t>Minatlou</a:t>
            </a:r>
            <a:r>
              <a:rPr kumimoji="0" lang="en-US" sz="2000" b="0"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rPr>
              <a:t> Trading, PEBS Holdings, </a:t>
            </a:r>
            <a:r>
              <a:rPr kumimoji="0" lang="en-US" sz="2000" b="0" i="0" u="none" strike="noStrike" kern="1200" cap="none" spc="0" normalizeH="0" baseline="0" noProof="0" dirty="0" err="1">
                <a:ln>
                  <a:noFill/>
                </a:ln>
                <a:solidFill>
                  <a:schemeClr val="tx1">
                    <a:lumMod val="95000"/>
                    <a:lumOff val="5000"/>
                  </a:schemeClr>
                </a:solidFill>
                <a:effectLst/>
                <a:uLnTx/>
                <a:uFillTx/>
                <a:latin typeface="Arial" panose="020B0604020202020204"/>
                <a:ea typeface="+mn-ea"/>
                <a:cs typeface="+mn-cs"/>
              </a:rPr>
              <a:t>Sekepe</a:t>
            </a:r>
            <a:r>
              <a:rPr kumimoji="0" lang="en-US" sz="2000" b="0"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rPr>
              <a:t> </a:t>
            </a:r>
            <a:r>
              <a:rPr kumimoji="0" lang="en-US" sz="2000" b="0" i="0" u="none" strike="noStrike" kern="1200" cap="none" spc="0" normalizeH="0" baseline="0" noProof="0" dirty="0" err="1">
                <a:ln>
                  <a:noFill/>
                </a:ln>
                <a:solidFill>
                  <a:schemeClr val="tx1">
                    <a:lumMod val="95000"/>
                    <a:lumOff val="5000"/>
                  </a:schemeClr>
                </a:solidFill>
                <a:effectLst/>
                <a:uLnTx/>
                <a:uFillTx/>
                <a:latin typeface="Arial" panose="020B0604020202020204"/>
                <a:ea typeface="+mn-ea"/>
                <a:cs typeface="+mn-cs"/>
              </a:rPr>
              <a:t>sa</a:t>
            </a:r>
            <a:r>
              <a:rPr kumimoji="0" lang="en-US" sz="2000" b="0"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rPr>
              <a:t> Bafana, and PJH Security. These subcontractors were paid except for PEBS Holdings as they failed to verify their works on the project. All the subcontractors were formally advised of rejected invoices and to remedy the situation.</a:t>
            </a:r>
            <a:endParaRPr kumimoji="0" lang="en-ZA" sz="2000" b="0"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endParaRPr>
          </a:p>
          <a:p>
            <a:pPr marL="342900" marR="0" lvl="0" indent="-3429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ZA" sz="2000" b="0"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endParaRPr>
          </a:p>
          <a:p>
            <a:pPr marL="342900" marR="0" lvl="0" indent="-3429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ZA" sz="2000" b="0"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rPr>
              <a:t>To date the contract has not been cancelled and all sub-contractors have been paid in full for the month of September 2022. Payments for October 2022 were delayed for all subcontractors and were not paid as at 1</a:t>
            </a:r>
            <a:r>
              <a:rPr kumimoji="0" lang="en-ZA" sz="2000" b="0" i="0" u="none" strike="noStrike" kern="1200" cap="none" spc="0" normalizeH="0" baseline="30000" noProof="0" dirty="0">
                <a:ln>
                  <a:noFill/>
                </a:ln>
                <a:solidFill>
                  <a:schemeClr val="tx1">
                    <a:lumMod val="95000"/>
                    <a:lumOff val="5000"/>
                  </a:schemeClr>
                </a:solidFill>
                <a:effectLst/>
                <a:uLnTx/>
                <a:uFillTx/>
                <a:latin typeface="Arial" panose="020B0604020202020204"/>
                <a:ea typeface="+mn-ea"/>
                <a:cs typeface="+mn-cs"/>
              </a:rPr>
              <a:t>st</a:t>
            </a:r>
            <a:r>
              <a:rPr kumimoji="0" lang="en-ZA" sz="2000" b="0" i="0" u="none" strike="noStrike" kern="1200" cap="none" spc="0" normalizeH="0" baseline="0" noProof="0" dirty="0">
                <a:ln>
                  <a:noFill/>
                </a:ln>
                <a:solidFill>
                  <a:schemeClr val="tx1">
                    <a:lumMod val="95000"/>
                    <a:lumOff val="5000"/>
                  </a:schemeClr>
                </a:solidFill>
                <a:effectLst/>
                <a:uLnTx/>
                <a:uFillTx/>
                <a:latin typeface="Arial" panose="020B0604020202020204"/>
                <a:ea typeface="+mn-ea"/>
                <a:cs typeface="+mn-cs"/>
              </a:rPr>
              <a:t> November 2022.</a:t>
            </a:r>
          </a:p>
          <a:p>
            <a:pPr lvl="0" algn="just"/>
            <a:endParaRPr lang="en-ZA" sz="1800" b="1" dirty="0"/>
          </a:p>
          <a:p>
            <a:pPr lvl="0" algn="l"/>
            <a:endParaRPr lang="en-ZA" dirty="0"/>
          </a:p>
          <a:p>
            <a:pPr marR="0" lvl="0" algn="just">
              <a:spcBef>
                <a:spcPts val="0"/>
              </a:spcBef>
              <a:spcAft>
                <a:spcPts val="0"/>
              </a:spcAft>
            </a:pPr>
            <a:endParaRPr lang="en-US" sz="8000" dirty="0">
              <a:effectLst/>
              <a:latin typeface="+mj-lt"/>
              <a:ea typeface="Times New Roman" panose="02020603050405020304" pitchFamily="18" charset="0"/>
              <a:cs typeface="Times New Roman" panose="02020603050405020304" pitchFamily="18" charset="0"/>
            </a:endParaRPr>
          </a:p>
          <a:p>
            <a:pPr algn="l"/>
            <a:endParaRPr lang="en-ZA" dirty="0"/>
          </a:p>
        </p:txBody>
      </p:sp>
      <p:sp>
        <p:nvSpPr>
          <p:cNvPr id="4" name="TextBox 3">
            <a:extLst>
              <a:ext uri="{FF2B5EF4-FFF2-40B4-BE49-F238E27FC236}">
                <a16:creationId xmlns:a16="http://schemas.microsoft.com/office/drawing/2014/main" id="{0413A3D0-07A0-ECFB-C0D1-8C51A3744E32}"/>
              </a:ext>
            </a:extLst>
          </p:cNvPr>
          <p:cNvSpPr txBox="1"/>
          <p:nvPr/>
        </p:nvSpPr>
        <p:spPr>
          <a:xfrm>
            <a:off x="10818421" y="6103917"/>
            <a:ext cx="1229759" cy="369332"/>
          </a:xfrm>
          <a:prstGeom prst="rect">
            <a:avLst/>
          </a:prstGeom>
          <a:noFill/>
        </p:spPr>
        <p:txBody>
          <a:bodyPr wrap="square" rtlCol="0">
            <a:spAutoFit/>
          </a:bodyPr>
          <a:lstStyle/>
          <a:p>
            <a:r>
              <a:rPr lang="en-US" dirty="0"/>
              <a:t>4</a:t>
            </a:r>
          </a:p>
        </p:txBody>
      </p:sp>
    </p:spTree>
    <p:extLst>
      <p:ext uri="{BB962C8B-B14F-4D97-AF65-F5344CB8AC3E}">
        <p14:creationId xmlns:p14="http://schemas.microsoft.com/office/powerpoint/2010/main" val="4224290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a:t>
            </a:r>
            <a:r>
              <a:rPr lang="en-ZA" sz="2400" dirty="0">
                <a:latin typeface="Arial" panose="020B0604020202020204" pitchFamily="34" charset="0"/>
                <a:ea typeface="Calibri" panose="020F0502020204030204" pitchFamily="34" charset="0"/>
                <a:cs typeface="Arial" panose="020B0604020202020204" pitchFamily="34" charset="0"/>
              </a:rPr>
              <a:t>3</a:t>
            </a:r>
            <a:r>
              <a:rPr lang="en-ZA" sz="2400" b="1" dirty="0">
                <a:effectLst/>
                <a:latin typeface="Arial" panose="020B0604020202020204" pitchFamily="34" charset="0"/>
                <a:ea typeface="Calibri" panose="020F0502020204030204" pitchFamily="34" charset="0"/>
                <a:cs typeface="Arial" panose="020B0604020202020204" pitchFamily="34" charset="0"/>
              </a:rPr>
              <a:t> </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9"/>
            <a:ext cx="10671252" cy="4644484"/>
          </a:xfrm>
        </p:spPr>
        <p:txBody>
          <a:bodyPr>
            <a:normAutofit/>
          </a:bodyPr>
          <a:lstStyle/>
          <a:p>
            <a:pPr algn="l">
              <a:lnSpc>
                <a:spcPct val="100000"/>
              </a:lnSpc>
            </a:pPr>
            <a:r>
              <a:rPr lang="en-US" sz="2000" b="1" dirty="0">
                <a:solidFill>
                  <a:srgbClr val="FF0000"/>
                </a:solidFill>
                <a:cs typeface="Arial" panose="020B0604020202020204" pitchFamily="34" charset="0"/>
              </a:rPr>
              <a:t>STATUS QUO ON THE REHABILITATION OF BEYERS NAUDE INTO A DUAL CARRIAGE WAY </a:t>
            </a:r>
          </a:p>
          <a:p>
            <a:pPr algn="l">
              <a:lnSpc>
                <a:spcPct val="100000"/>
              </a:lnSpc>
            </a:pPr>
            <a:endParaRPr lang="en-ZA" sz="2000" b="1" dirty="0">
              <a:cs typeface="Arial" panose="020B0604020202020204" pitchFamily="34" charset="0"/>
            </a:endParaRPr>
          </a:p>
          <a:p>
            <a:pPr algn="l">
              <a:lnSpc>
                <a:spcPct val="100000"/>
              </a:lnSpc>
            </a:pPr>
            <a:r>
              <a:rPr lang="en-ZA" sz="2000" b="1" dirty="0">
                <a:cs typeface="Arial" panose="020B0604020202020204" pitchFamily="34" charset="0"/>
              </a:rPr>
              <a:t>RESPONSE:</a:t>
            </a:r>
          </a:p>
          <a:p>
            <a:pPr marL="342900" indent="-342900" algn="just">
              <a:buFont typeface="Arial" panose="020B0604020202020204" pitchFamily="34" charset="0"/>
              <a:buChar char="•"/>
              <a:defRPr/>
            </a:pPr>
            <a:r>
              <a:rPr lang="en-US" sz="2000" dirty="0">
                <a:solidFill>
                  <a:schemeClr val="tx1">
                    <a:lumMod val="95000"/>
                    <a:lumOff val="5000"/>
                  </a:schemeClr>
                </a:solidFill>
                <a:latin typeface="Arial" panose="020B0604020202020204"/>
              </a:rPr>
              <a:t>The contractor (JMK Civils) has been appointed and site was handed over to the contractor on the 19th of September 2022. The contractor is currently busy with the site establishment.</a:t>
            </a:r>
          </a:p>
          <a:p>
            <a:pPr marL="342900" indent="-342900" algn="just">
              <a:buFont typeface="Arial" panose="020B0604020202020204" pitchFamily="34" charset="0"/>
              <a:buChar char="•"/>
              <a:defRPr/>
            </a:pPr>
            <a:endParaRPr lang="en-US" sz="2000" dirty="0">
              <a:solidFill>
                <a:schemeClr val="tx1">
                  <a:lumMod val="95000"/>
                  <a:lumOff val="5000"/>
                </a:schemeClr>
              </a:solidFill>
              <a:latin typeface="Arial" panose="020B0604020202020204"/>
            </a:endParaRPr>
          </a:p>
          <a:p>
            <a:pPr marL="342900" indent="-342900" algn="just">
              <a:buFont typeface="Arial" panose="020B0604020202020204" pitchFamily="34" charset="0"/>
              <a:buChar char="•"/>
              <a:defRPr/>
            </a:pPr>
            <a:r>
              <a:rPr lang="en-US" sz="2000" dirty="0">
                <a:solidFill>
                  <a:schemeClr val="tx1">
                    <a:lumMod val="95000"/>
                    <a:lumOff val="5000"/>
                  </a:schemeClr>
                </a:solidFill>
                <a:latin typeface="Arial" panose="020B0604020202020204"/>
              </a:rPr>
              <a:t>There is however a challenge with the local SMMEs threatening to disrupt the project demanding 30% of the works.</a:t>
            </a:r>
            <a:endParaRPr lang="en-ZA" sz="2000" dirty="0">
              <a:solidFill>
                <a:schemeClr val="tx1">
                  <a:lumMod val="95000"/>
                  <a:lumOff val="5000"/>
                </a:schemeClr>
              </a:solidFill>
              <a:latin typeface="Arial" panose="020B0604020202020204"/>
            </a:endParaRPr>
          </a:p>
          <a:p>
            <a:pPr algn="l">
              <a:lnSpc>
                <a:spcPct val="100000"/>
              </a:lnSpc>
            </a:pPr>
            <a:endParaRPr lang="en-ZA" sz="2000" b="1" dirty="0">
              <a:cs typeface="Arial" panose="020B0604020202020204" pitchFamily="34" charset="0"/>
            </a:endParaRPr>
          </a:p>
          <a:p>
            <a:pPr lvl="0" algn="l">
              <a:lnSpc>
                <a:spcPct val="120000"/>
              </a:lnSpc>
            </a:pPr>
            <a:endParaRPr lang="en-ZA" sz="3600" dirty="0">
              <a:ea typeface="Calibri" panose="020F0502020204030204" pitchFamily="34" charset="0"/>
            </a:endParaRPr>
          </a:p>
          <a:p>
            <a:pPr lvl="0" algn="l"/>
            <a:endParaRPr lang="en-ZA" sz="7200" dirty="0"/>
          </a:p>
          <a:p>
            <a:pPr marR="0" lvl="0" algn="just">
              <a:spcBef>
                <a:spcPts val="0"/>
              </a:spcBef>
              <a:spcAft>
                <a:spcPts val="0"/>
              </a:spcAft>
            </a:pPr>
            <a:endParaRPr lang="en-US" sz="8000" dirty="0">
              <a:effectLst/>
              <a:latin typeface="+mj-lt"/>
              <a:ea typeface="Times New Roman" panose="02020603050405020304" pitchFamily="18" charset="0"/>
              <a:cs typeface="Times New Roman" panose="02020603050405020304" pitchFamily="18" charset="0"/>
            </a:endParaRPr>
          </a:p>
          <a:p>
            <a:pPr algn="l"/>
            <a:endParaRPr lang="en-ZA" dirty="0"/>
          </a:p>
        </p:txBody>
      </p:sp>
      <p:sp>
        <p:nvSpPr>
          <p:cNvPr id="4" name="TextBox 3">
            <a:extLst>
              <a:ext uri="{FF2B5EF4-FFF2-40B4-BE49-F238E27FC236}">
                <a16:creationId xmlns:a16="http://schemas.microsoft.com/office/drawing/2014/main" id="{38BC919E-8BD9-4332-BD06-112C3DB96E9E}"/>
              </a:ext>
            </a:extLst>
          </p:cNvPr>
          <p:cNvSpPr txBox="1"/>
          <p:nvPr/>
        </p:nvSpPr>
        <p:spPr>
          <a:xfrm>
            <a:off x="10628417" y="6244683"/>
            <a:ext cx="1574144" cy="369332"/>
          </a:xfrm>
          <a:prstGeom prst="rect">
            <a:avLst/>
          </a:prstGeom>
          <a:noFill/>
        </p:spPr>
        <p:txBody>
          <a:bodyPr wrap="square" rtlCol="0">
            <a:spAutoFit/>
          </a:bodyPr>
          <a:lstStyle/>
          <a:p>
            <a:r>
              <a:rPr lang="en-US" dirty="0"/>
              <a:t>5</a:t>
            </a:r>
          </a:p>
        </p:txBody>
      </p:sp>
    </p:spTree>
    <p:extLst>
      <p:ext uri="{BB962C8B-B14F-4D97-AF65-F5344CB8AC3E}">
        <p14:creationId xmlns:p14="http://schemas.microsoft.com/office/powerpoint/2010/main" val="1479558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271239" y="1122363"/>
            <a:ext cx="10749311"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4 </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54365"/>
            <a:ext cx="10564921" cy="4750225"/>
          </a:xfrm>
        </p:spPr>
        <p:txBody>
          <a:bodyPr>
            <a:normAutofit fontScale="92500" lnSpcReduction="10000"/>
          </a:bodyPr>
          <a:lstStyle/>
          <a:p>
            <a:pPr algn="just">
              <a:spcBef>
                <a:spcPts val="0"/>
              </a:spcBef>
            </a:pPr>
            <a:r>
              <a:rPr lang="en-US" sz="1800" b="1" dirty="0">
                <a:solidFill>
                  <a:srgbClr val="FF0000"/>
                </a:solidFill>
                <a:latin typeface="Arial" panose="020B0604020202020204" pitchFamily="34" charset="0"/>
                <a:cs typeface="Arial" panose="020B0604020202020204" pitchFamily="34" charset="0"/>
              </a:rPr>
              <a:t>EMPOWERMENT OPPORTUNITIES AVAILABLE FOR YOUTH IN THE CONSTRUCTION PROGRAMME OF THE DEPARTMENT </a:t>
            </a:r>
          </a:p>
          <a:p>
            <a:pPr algn="just">
              <a:spcBef>
                <a:spcPts val="0"/>
              </a:spcBef>
            </a:pPr>
            <a:endParaRPr lang="en-ZA" sz="1800" b="1" dirty="0">
              <a:latin typeface="Arial" panose="020B0604020202020204" pitchFamily="34" charset="0"/>
              <a:cs typeface="Arial" panose="020B0604020202020204" pitchFamily="34" charset="0"/>
            </a:endParaRPr>
          </a:p>
          <a:p>
            <a:pPr algn="just">
              <a:spcBef>
                <a:spcPts val="0"/>
              </a:spcBef>
            </a:pPr>
            <a:r>
              <a:rPr lang="en-ZA" sz="1800" b="1" dirty="0">
                <a:latin typeface="Arial" panose="020B0604020202020204" pitchFamily="34" charset="0"/>
                <a:cs typeface="Arial" panose="020B0604020202020204" pitchFamily="34" charset="0"/>
              </a:rPr>
              <a:t>RESPONSE:</a:t>
            </a:r>
          </a:p>
          <a:p>
            <a:pPr marL="285750" marR="0" lvl="0" indent="-285750" algn="just">
              <a:spcBef>
                <a:spcPts val="0"/>
              </a:spcBef>
              <a:spcAft>
                <a:spcPts val="0"/>
              </a:spcAft>
              <a:buFont typeface="Arial" panose="020B0604020202020204" pitchFamily="34" charset="0"/>
              <a:buChar char="•"/>
            </a:pPr>
            <a:endParaRPr lang="en-ZA" sz="1800" b="1" dirty="0">
              <a:latin typeface="Arial" panose="020B0604020202020204" pitchFamily="34" charset="0"/>
              <a:cs typeface="Arial" panose="020B0604020202020204" pitchFamily="34" charset="0"/>
            </a:endParaRPr>
          </a:p>
          <a:p>
            <a:pPr marR="0" lvl="0" algn="just">
              <a:spcBef>
                <a:spcPts val="0"/>
              </a:spcBef>
              <a:spcAft>
                <a:spcPts val="0"/>
              </a:spcAft>
            </a:pPr>
            <a:r>
              <a:rPr lang="en-ZA" sz="1800" b="1" dirty="0">
                <a:latin typeface="Arial" panose="020B0604020202020204" pitchFamily="34" charset="0"/>
                <a:cs typeface="Arial" panose="020B0604020202020204" pitchFamily="34" charset="0"/>
              </a:rPr>
              <a:t> </a:t>
            </a:r>
          </a:p>
          <a:p>
            <a:pPr marR="0" lvl="0" algn="just">
              <a:spcBef>
                <a:spcPts val="0"/>
              </a:spcBef>
              <a:spcAft>
                <a:spcPts val="0"/>
              </a:spcAft>
            </a:pPr>
            <a:endParaRPr lang="en-ZA" sz="18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p>
            <a:pPr algn="just">
              <a:spcBef>
                <a:spcPts val="0"/>
              </a:spcBef>
            </a:pPr>
            <a:endParaRPr lang="en-ZA" sz="6400" b="1" dirty="0"/>
          </a:p>
          <a:p>
            <a:pPr algn="just">
              <a:spcBef>
                <a:spcPts val="0"/>
              </a:spcBef>
            </a:pPr>
            <a:endParaRPr lang="en-ZA" sz="6400" dirty="0"/>
          </a:p>
          <a:p>
            <a:pPr marR="0" lvl="0" algn="just">
              <a:spcBef>
                <a:spcPts val="0"/>
              </a:spcBef>
              <a:spcAft>
                <a:spcPts val="0"/>
              </a:spcAft>
            </a:pPr>
            <a:endParaRPr lang="en-ZA" sz="1400" dirty="0">
              <a:effectLst/>
              <a:latin typeface="+mj-lt"/>
              <a:ea typeface="Times New Roman" panose="02020603050405020304" pitchFamily="18" charset="0"/>
              <a:cs typeface="Arial" panose="020B0604020202020204" pitchFamily="34" charset="0"/>
            </a:endParaRPr>
          </a:p>
          <a:p>
            <a:pPr algn="l"/>
            <a:endParaRPr lang="en-US" dirty="0"/>
          </a:p>
          <a:p>
            <a:pPr algn="l"/>
            <a:endParaRPr lang="en-US" dirty="0"/>
          </a:p>
          <a:p>
            <a:pPr algn="l"/>
            <a:r>
              <a:rPr lang="en-US" sz="2200" dirty="0"/>
              <a:t>T</a:t>
            </a:r>
            <a:r>
              <a:rPr lang="en-ZA" sz="2200" dirty="0"/>
              <a:t>he department is implementing the 30% local content on all the current road construction project.</a:t>
            </a:r>
          </a:p>
        </p:txBody>
      </p:sp>
      <p:pic>
        <p:nvPicPr>
          <p:cNvPr id="5" name="table">
            <a:extLst>
              <a:ext uri="{FF2B5EF4-FFF2-40B4-BE49-F238E27FC236}">
                <a16:creationId xmlns:a16="http://schemas.microsoft.com/office/drawing/2014/main" id="{FC335273-367C-43BC-A715-0C59CA05E76F}"/>
              </a:ext>
            </a:extLst>
          </p:cNvPr>
          <p:cNvPicPr>
            <a:picLocks noChangeAspect="1"/>
          </p:cNvPicPr>
          <p:nvPr/>
        </p:nvPicPr>
        <p:blipFill>
          <a:blip r:embed="rId2"/>
          <a:stretch>
            <a:fillRect/>
          </a:stretch>
        </p:blipFill>
        <p:spPr>
          <a:xfrm>
            <a:off x="1271239" y="2781486"/>
            <a:ext cx="10300771" cy="2784427"/>
          </a:xfrm>
          <a:prstGeom prst="rect">
            <a:avLst/>
          </a:prstGeom>
        </p:spPr>
      </p:pic>
      <p:sp>
        <p:nvSpPr>
          <p:cNvPr id="4" name="TextBox 3">
            <a:extLst>
              <a:ext uri="{FF2B5EF4-FFF2-40B4-BE49-F238E27FC236}">
                <a16:creationId xmlns:a16="http://schemas.microsoft.com/office/drawing/2014/main" id="{8873766F-F685-5379-425B-23DCCCE0081E}"/>
              </a:ext>
            </a:extLst>
          </p:cNvPr>
          <p:cNvSpPr txBox="1"/>
          <p:nvPr/>
        </p:nvSpPr>
        <p:spPr>
          <a:xfrm>
            <a:off x="11008426" y="6210795"/>
            <a:ext cx="1134757" cy="369332"/>
          </a:xfrm>
          <a:prstGeom prst="rect">
            <a:avLst/>
          </a:prstGeom>
          <a:noFill/>
        </p:spPr>
        <p:txBody>
          <a:bodyPr wrap="square" rtlCol="0">
            <a:spAutoFit/>
          </a:bodyPr>
          <a:lstStyle/>
          <a:p>
            <a:r>
              <a:rPr lang="en-US" dirty="0"/>
              <a:t>6</a:t>
            </a:r>
          </a:p>
        </p:txBody>
      </p:sp>
    </p:spTree>
    <p:extLst>
      <p:ext uri="{BB962C8B-B14F-4D97-AF65-F5344CB8AC3E}">
        <p14:creationId xmlns:p14="http://schemas.microsoft.com/office/powerpoint/2010/main" val="1122873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5 </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9"/>
            <a:ext cx="10671252" cy="3964259"/>
          </a:xfrm>
        </p:spPr>
        <p:txBody>
          <a:bodyPr>
            <a:normAutofit/>
          </a:bodyPr>
          <a:lstStyle/>
          <a:p>
            <a:pPr lvl="0" algn="just"/>
            <a:r>
              <a:rPr lang="en-US" sz="2000" b="1" dirty="0">
                <a:solidFill>
                  <a:srgbClr val="FF0000"/>
                </a:solidFill>
              </a:rPr>
              <a:t>NON-OPERATION OF METRORAIL LINE IN HAMMANSKRAAL </a:t>
            </a:r>
          </a:p>
          <a:p>
            <a:pPr lvl="0" algn="just"/>
            <a:endParaRPr lang="en-ZA" sz="2000" b="1" dirty="0"/>
          </a:p>
          <a:p>
            <a:pPr lvl="0" algn="just"/>
            <a:r>
              <a:rPr lang="en-ZA" sz="2000" b="1" dirty="0"/>
              <a:t>RESPONSE:</a:t>
            </a:r>
          </a:p>
          <a:p>
            <a:pPr lvl="0" algn="l"/>
            <a:endParaRPr lang="en-ZA" dirty="0"/>
          </a:p>
          <a:p>
            <a:pPr lvl="0" algn="l"/>
            <a:r>
              <a:rPr lang="en-ZA" dirty="0"/>
              <a:t>At the Heads of Department Forum technical meeting with municipalities, PRASA was invited, and they shared their rehabilitation programme with the DRT.</a:t>
            </a:r>
          </a:p>
          <a:p>
            <a:pPr lvl="0" algn="l"/>
            <a:r>
              <a:rPr lang="en-ZA" dirty="0"/>
              <a:t>The rehabilitation programme will be enhanced, and an updated report will be tabled in more detail on the specific railway lines to be rehabilitated, at the next MEC/MMC Forum.</a:t>
            </a:r>
          </a:p>
          <a:p>
            <a:pPr marR="0" lvl="0" algn="just">
              <a:spcBef>
                <a:spcPts val="0"/>
              </a:spcBef>
              <a:spcAft>
                <a:spcPts val="0"/>
              </a:spcAft>
            </a:pPr>
            <a:endParaRPr lang="en-US" sz="8000" dirty="0">
              <a:effectLst/>
              <a:latin typeface="+mj-lt"/>
              <a:ea typeface="Times New Roman" panose="02020603050405020304" pitchFamily="18" charset="0"/>
              <a:cs typeface="Times New Roman" panose="02020603050405020304" pitchFamily="18" charset="0"/>
            </a:endParaRPr>
          </a:p>
          <a:p>
            <a:pPr algn="l"/>
            <a:endParaRPr lang="en-ZA" dirty="0"/>
          </a:p>
        </p:txBody>
      </p:sp>
      <p:sp>
        <p:nvSpPr>
          <p:cNvPr id="4" name="TextBox 3">
            <a:extLst>
              <a:ext uri="{FF2B5EF4-FFF2-40B4-BE49-F238E27FC236}">
                <a16:creationId xmlns:a16="http://schemas.microsoft.com/office/drawing/2014/main" id="{E2CF9E78-F9E7-223A-604A-1D221DA78B36}"/>
              </a:ext>
            </a:extLst>
          </p:cNvPr>
          <p:cNvSpPr txBox="1"/>
          <p:nvPr/>
        </p:nvSpPr>
        <p:spPr>
          <a:xfrm>
            <a:off x="10818421" y="6127668"/>
            <a:ext cx="1312887" cy="369332"/>
          </a:xfrm>
          <a:prstGeom prst="rect">
            <a:avLst/>
          </a:prstGeom>
          <a:noFill/>
        </p:spPr>
        <p:txBody>
          <a:bodyPr wrap="square" rtlCol="0">
            <a:spAutoFit/>
          </a:bodyPr>
          <a:lstStyle/>
          <a:p>
            <a:r>
              <a:rPr lang="en-US" dirty="0"/>
              <a:t>7</a:t>
            </a:r>
          </a:p>
        </p:txBody>
      </p:sp>
    </p:spTree>
    <p:extLst>
      <p:ext uri="{BB962C8B-B14F-4D97-AF65-F5344CB8AC3E}">
        <p14:creationId xmlns:p14="http://schemas.microsoft.com/office/powerpoint/2010/main" val="120180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b="1" dirty="0">
                <a:effectLst/>
                <a:latin typeface="Arial" panose="020B0604020202020204" pitchFamily="34" charset="0"/>
                <a:ea typeface="Calibri" panose="020F0502020204030204" pitchFamily="34" charset="0"/>
                <a:cs typeface="Arial" panose="020B0604020202020204" pitchFamily="34" charset="0"/>
              </a:rPr>
              <a:t>QUESTION 6 </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600199"/>
            <a:ext cx="10671252" cy="3964259"/>
          </a:xfrm>
        </p:spPr>
        <p:txBody>
          <a:bodyPr>
            <a:normAutofit lnSpcReduction="10000"/>
          </a:bodyPr>
          <a:lstStyle/>
          <a:p>
            <a:pPr lvl="0" algn="just"/>
            <a:r>
              <a:rPr lang="en-US" sz="2000" b="1" dirty="0">
                <a:solidFill>
                  <a:srgbClr val="FF0000"/>
                </a:solidFill>
              </a:rPr>
              <a:t>USAGE OF TSHWANE BRT AREYENG DUE TO NON-OPERATION OF SUBSIDISED BUSES </a:t>
            </a:r>
          </a:p>
          <a:p>
            <a:pPr lvl="0" algn="just"/>
            <a:endParaRPr lang="en-ZA" sz="2000" b="1" dirty="0">
              <a:solidFill>
                <a:srgbClr val="FF0000"/>
              </a:solidFill>
            </a:endParaRPr>
          </a:p>
          <a:p>
            <a:pPr lvl="0" algn="just"/>
            <a:r>
              <a:rPr lang="en-ZA" sz="2000" b="1" dirty="0"/>
              <a:t>RESPONSE:</a:t>
            </a:r>
          </a:p>
          <a:p>
            <a:pPr marL="361950" marR="0" lvl="1" indent="-2667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n-ZA" sz="1700" b="0" i="0" u="none" strike="noStrike" kern="1200" cap="none" spc="0" normalizeH="0" baseline="0" noProof="0" dirty="0">
              <a:ln>
                <a:noFill/>
              </a:ln>
              <a:solidFill>
                <a:prstClr val="black"/>
              </a:solidFill>
              <a:effectLst/>
              <a:uLnTx/>
              <a:uFillTx/>
              <a:latin typeface="Arial" panose="020B0604020202020204"/>
              <a:ea typeface="+mn-ea"/>
              <a:cs typeface="+mn-cs"/>
            </a:endParaRPr>
          </a:p>
          <a:p>
            <a:pPr marL="361950" marR="0" lvl="1" indent="-2667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ZA" b="0" i="0" u="none" strike="noStrike" kern="1200" cap="none" spc="0" normalizeH="0" baseline="0" noProof="0" dirty="0">
                <a:ln>
                  <a:noFill/>
                </a:ln>
                <a:solidFill>
                  <a:prstClr val="black"/>
                </a:solidFill>
                <a:effectLst/>
                <a:uLnTx/>
                <a:uFillTx/>
                <a:latin typeface="Arial" panose="020B0604020202020204"/>
                <a:ea typeface="+mn-ea"/>
                <a:cs typeface="+mn-cs"/>
              </a:rPr>
              <a:t>PUTCO surrendered their operation of tendered contracts in Mamelodi in 2015</a:t>
            </a:r>
          </a:p>
          <a:p>
            <a:pPr marL="361950" marR="0" lvl="1" indent="-2667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ZA" b="0" i="0" u="none" strike="noStrike" kern="1200" cap="none" spc="0" normalizeH="0" baseline="0" noProof="0" dirty="0">
                <a:ln>
                  <a:noFill/>
                </a:ln>
                <a:solidFill>
                  <a:prstClr val="black"/>
                </a:solidFill>
                <a:effectLst/>
                <a:uLnTx/>
                <a:uFillTx/>
                <a:latin typeface="Arial" panose="020B0604020202020204"/>
                <a:ea typeface="+mn-ea"/>
                <a:cs typeface="+mn-cs"/>
              </a:rPr>
              <a:t>Autopax was appointed as a replacement operator until 2017</a:t>
            </a:r>
          </a:p>
          <a:p>
            <a:pPr marL="361950" marR="0" lvl="1" indent="-2667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ZA" b="0" i="0" u="none" strike="noStrike" kern="1200" cap="none" spc="0" normalizeH="0" baseline="0" noProof="0" dirty="0">
                <a:ln>
                  <a:noFill/>
                </a:ln>
                <a:solidFill>
                  <a:prstClr val="black"/>
                </a:solidFill>
                <a:effectLst/>
                <a:uLnTx/>
                <a:uFillTx/>
                <a:latin typeface="Arial" panose="020B0604020202020204"/>
                <a:ea typeface="+mn-ea"/>
                <a:cs typeface="+mn-cs"/>
              </a:rPr>
              <a:t>City of Tshwane ( </a:t>
            </a:r>
            <a:r>
              <a:rPr kumimoji="0" lang="en-ZA" b="0" i="0" u="none" strike="noStrike" kern="1200" cap="none" spc="0" normalizeH="0" baseline="0" noProof="0" dirty="0" err="1">
                <a:ln>
                  <a:noFill/>
                </a:ln>
                <a:solidFill>
                  <a:prstClr val="black"/>
                </a:solidFill>
                <a:effectLst/>
                <a:uLnTx/>
                <a:uFillTx/>
                <a:latin typeface="Arial" panose="020B0604020202020204"/>
                <a:ea typeface="+mn-ea"/>
                <a:cs typeface="+mn-cs"/>
              </a:rPr>
              <a:t>Areyeng</a:t>
            </a:r>
            <a:r>
              <a:rPr kumimoji="0" lang="en-ZA" b="0" i="0" u="none" strike="noStrike" kern="1200" cap="none" spc="0" normalizeH="0" baseline="0" noProof="0" dirty="0">
                <a:ln>
                  <a:noFill/>
                </a:ln>
                <a:solidFill>
                  <a:prstClr val="black"/>
                </a:solidFill>
                <a:effectLst/>
                <a:uLnTx/>
                <a:uFillTx/>
                <a:latin typeface="Arial" panose="020B0604020202020204"/>
                <a:ea typeface="+mn-ea"/>
                <a:cs typeface="+mn-cs"/>
              </a:rPr>
              <a:t>) replaced Autopax when they terminated their operation</a:t>
            </a:r>
          </a:p>
          <a:p>
            <a:pPr marL="361950" marR="0" lvl="1" indent="-2667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ZA" b="0" i="0" u="none" strike="noStrike" kern="1200" cap="none" spc="0" normalizeH="0" baseline="0" noProof="0" dirty="0">
                <a:ln>
                  <a:noFill/>
                </a:ln>
                <a:solidFill>
                  <a:prstClr val="black"/>
                </a:solidFill>
                <a:effectLst/>
                <a:uLnTx/>
                <a:uFillTx/>
                <a:latin typeface="Arial" panose="020B0604020202020204"/>
                <a:ea typeface="+mn-ea"/>
                <a:cs typeface="+mn-cs"/>
              </a:rPr>
              <a:t>A tender was advertised to appoint new bus contracts in 2021</a:t>
            </a:r>
          </a:p>
          <a:p>
            <a:pPr marL="361950" marR="0" lvl="1" indent="-2667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ZA" b="0" i="0" u="none" strike="noStrike" kern="1200" cap="none" spc="0" normalizeH="0" baseline="0" noProof="0" dirty="0">
                <a:ln>
                  <a:noFill/>
                </a:ln>
                <a:solidFill>
                  <a:prstClr val="black"/>
                </a:solidFill>
                <a:effectLst/>
                <a:uLnTx/>
                <a:uFillTx/>
                <a:latin typeface="Arial" panose="020B0604020202020204"/>
                <a:ea typeface="+mn-ea"/>
                <a:cs typeface="+mn-cs"/>
              </a:rPr>
              <a:t>Litigation against the tender was filed and the court ruled that the tender be cancelled.</a:t>
            </a:r>
          </a:p>
          <a:p>
            <a:pPr marL="361950" marR="0" lvl="1" indent="-2667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ZA" b="0" i="0" u="none" strike="noStrike" kern="1200" cap="none" spc="0" normalizeH="0" baseline="0" noProof="0" dirty="0">
                <a:ln>
                  <a:noFill/>
                </a:ln>
                <a:solidFill>
                  <a:prstClr val="black"/>
                </a:solidFill>
                <a:effectLst/>
                <a:uLnTx/>
                <a:uFillTx/>
                <a:latin typeface="Arial" panose="020B0604020202020204"/>
                <a:ea typeface="+mn-ea"/>
                <a:cs typeface="+mn-cs"/>
              </a:rPr>
              <a:t>The Department has initiated the negotiation process to regularise all subsidised contracts.</a:t>
            </a:r>
          </a:p>
          <a:p>
            <a:pPr lvl="0" algn="l"/>
            <a:endParaRPr lang="en-ZA" dirty="0"/>
          </a:p>
          <a:p>
            <a:pPr marR="0" lvl="0" algn="just">
              <a:spcBef>
                <a:spcPts val="0"/>
              </a:spcBef>
              <a:spcAft>
                <a:spcPts val="0"/>
              </a:spcAft>
            </a:pPr>
            <a:endParaRPr lang="en-US" sz="8000" dirty="0">
              <a:effectLst/>
              <a:latin typeface="+mj-lt"/>
              <a:ea typeface="Times New Roman" panose="02020603050405020304" pitchFamily="18" charset="0"/>
              <a:cs typeface="Times New Roman" panose="02020603050405020304" pitchFamily="18" charset="0"/>
            </a:endParaRPr>
          </a:p>
          <a:p>
            <a:pPr algn="l"/>
            <a:endParaRPr lang="en-ZA" dirty="0"/>
          </a:p>
        </p:txBody>
      </p:sp>
      <p:sp>
        <p:nvSpPr>
          <p:cNvPr id="4" name="TextBox 3">
            <a:extLst>
              <a:ext uri="{FF2B5EF4-FFF2-40B4-BE49-F238E27FC236}">
                <a16:creationId xmlns:a16="http://schemas.microsoft.com/office/drawing/2014/main" id="{D37702E4-0F39-6EF9-549E-2FB6093D74B5}"/>
              </a:ext>
            </a:extLst>
          </p:cNvPr>
          <p:cNvSpPr txBox="1"/>
          <p:nvPr/>
        </p:nvSpPr>
        <p:spPr>
          <a:xfrm>
            <a:off x="10925299" y="6175169"/>
            <a:ext cx="1122881" cy="369332"/>
          </a:xfrm>
          <a:prstGeom prst="rect">
            <a:avLst/>
          </a:prstGeom>
          <a:noFill/>
        </p:spPr>
        <p:txBody>
          <a:bodyPr wrap="square" rtlCol="0">
            <a:spAutoFit/>
          </a:bodyPr>
          <a:lstStyle/>
          <a:p>
            <a:r>
              <a:rPr lang="en-US" dirty="0"/>
              <a:t>8</a:t>
            </a:r>
          </a:p>
        </p:txBody>
      </p:sp>
    </p:spTree>
    <p:extLst>
      <p:ext uri="{BB962C8B-B14F-4D97-AF65-F5344CB8AC3E}">
        <p14:creationId xmlns:p14="http://schemas.microsoft.com/office/powerpoint/2010/main" val="1827020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18">
            <a:extLst>
              <a:ext uri="{FF2B5EF4-FFF2-40B4-BE49-F238E27FC236}">
                <a16:creationId xmlns:a16="http://schemas.microsoft.com/office/drawing/2014/main" id="{01C9CC24-B375-4226-BF2B-61FADBBA6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 name="Rectangle 20">
            <a:extLst>
              <a:ext uri="{FF2B5EF4-FFF2-40B4-BE49-F238E27FC236}">
                <a16:creationId xmlns:a16="http://schemas.microsoft.com/office/drawing/2014/main" id="{CD70A28E-4FD8-4474-A206-E15B5EBB3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1084747"/>
            <a:ext cx="12188952" cy="3294207"/>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23" name="Picture 22">
            <a:extLst>
              <a:ext uri="{FF2B5EF4-FFF2-40B4-BE49-F238E27FC236}">
                <a16:creationId xmlns:a16="http://schemas.microsoft.com/office/drawing/2014/main" id="{39647E21-5366-4638-AC97-D8CD4111EB5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8235" r="8214" b="45501"/>
          <a:stretch>
            <a:fillRect/>
          </a:stretch>
        </p:blipFill>
        <p:spPr>
          <a:xfrm flipV="1">
            <a:off x="0" y="0"/>
            <a:ext cx="12191999" cy="4473360"/>
          </a:xfrm>
          <a:custGeom>
            <a:avLst/>
            <a:gdLst>
              <a:gd name="connsiteX0" fmla="*/ 0 w 12191999"/>
              <a:gd name="connsiteY0" fmla="*/ 4473360 h 4473360"/>
              <a:gd name="connsiteX1" fmla="*/ 12191999 w 12191999"/>
              <a:gd name="connsiteY1" fmla="*/ 4473360 h 4473360"/>
              <a:gd name="connsiteX2" fmla="*/ 12191999 w 12191999"/>
              <a:gd name="connsiteY2" fmla="*/ 0 h 4473360"/>
              <a:gd name="connsiteX3" fmla="*/ 0 w 12191999"/>
              <a:gd name="connsiteY3" fmla="*/ 0 h 4473360"/>
            </a:gdLst>
            <a:ahLst/>
            <a:cxnLst>
              <a:cxn ang="0">
                <a:pos x="connsiteX0" y="connsiteY0"/>
              </a:cxn>
              <a:cxn ang="0">
                <a:pos x="connsiteX1" y="connsiteY1"/>
              </a:cxn>
              <a:cxn ang="0">
                <a:pos x="connsiteX2" y="connsiteY2"/>
              </a:cxn>
              <a:cxn ang="0">
                <a:pos x="connsiteX3" y="connsiteY3"/>
              </a:cxn>
            </a:cxnLst>
            <a:rect l="l" t="t" r="r" b="b"/>
            <a:pathLst>
              <a:path w="12191999" h="4473360">
                <a:moveTo>
                  <a:pt x="0" y="4473360"/>
                </a:moveTo>
                <a:lnTo>
                  <a:pt x="12191999" y="4473360"/>
                </a:lnTo>
                <a:lnTo>
                  <a:pt x="12191999" y="0"/>
                </a:lnTo>
                <a:lnTo>
                  <a:pt x="0" y="0"/>
                </a:lnTo>
                <a:close/>
              </a:path>
            </a:pathLst>
          </a:custGeom>
        </p:spPr>
      </p:pic>
      <p:sp>
        <p:nvSpPr>
          <p:cNvPr id="12" name="Title 11">
            <a:extLst>
              <a:ext uri="{FF2B5EF4-FFF2-40B4-BE49-F238E27FC236}">
                <a16:creationId xmlns:a16="http://schemas.microsoft.com/office/drawing/2014/main" id="{7E0D49C7-18E1-6745-B0AA-13FC1BB245D5}"/>
              </a:ext>
            </a:extLst>
          </p:cNvPr>
          <p:cNvSpPr>
            <a:spLocks noGrp="1"/>
          </p:cNvSpPr>
          <p:nvPr>
            <p:ph type="title"/>
          </p:nvPr>
        </p:nvSpPr>
        <p:spPr>
          <a:xfrm>
            <a:off x="753925" y="2076450"/>
            <a:ext cx="10684151" cy="1345134"/>
          </a:xfrm>
        </p:spPr>
        <p:txBody>
          <a:bodyPr vert="horz" lIns="91440" tIns="45720" rIns="91440" bIns="45720" rtlCol="0" anchor="ctr">
            <a:normAutofit/>
          </a:bodyPr>
          <a:lstStyle/>
          <a:p>
            <a:pPr marL="1260475" indent="-1260475" algn="ctr">
              <a:buNone/>
            </a:pPr>
            <a:r>
              <a:rPr lang="en-US" sz="3200" b="1" dirty="0">
                <a:solidFill>
                  <a:schemeClr val="bg1"/>
                </a:solidFill>
                <a:latin typeface="Arial" panose="020B0604020202020204" pitchFamily="34" charset="0"/>
                <a:cs typeface="Arial" panose="020B0604020202020204" pitchFamily="34" charset="0"/>
              </a:rPr>
              <a:t>VEREENIGING CIVIC CENTRE </a:t>
            </a:r>
            <a:br>
              <a:rPr lang="en-US" sz="3200" b="1" dirty="0">
                <a:solidFill>
                  <a:schemeClr val="bg1"/>
                </a:solidFill>
                <a:latin typeface="Arial" panose="020B0604020202020204" pitchFamily="34" charset="0"/>
                <a:cs typeface="Arial" panose="020B0604020202020204" pitchFamily="34" charset="0"/>
              </a:rPr>
            </a:br>
            <a:r>
              <a:rPr lang="en-US" sz="3200" b="1" dirty="0">
                <a:solidFill>
                  <a:schemeClr val="bg1"/>
                </a:solidFill>
                <a:latin typeface="Arial" panose="020B0604020202020204" pitchFamily="34" charset="0"/>
                <a:cs typeface="Arial" panose="020B0604020202020204" pitchFamily="34" charset="0"/>
              </a:rPr>
              <a:t>(SEDIBENG DISTRICT MUNICIPALITY)</a:t>
            </a:r>
          </a:p>
        </p:txBody>
      </p:sp>
    </p:spTree>
    <p:extLst>
      <p:ext uri="{BB962C8B-B14F-4D97-AF65-F5344CB8AC3E}">
        <p14:creationId xmlns:p14="http://schemas.microsoft.com/office/powerpoint/2010/main" val="22932317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254ED6AFF13A3429291AD77BA660DB4" ma:contentTypeVersion="14" ma:contentTypeDescription="Create a new document." ma:contentTypeScope="" ma:versionID="ed66429e01374f46dc66d2e35d09455f">
  <xsd:schema xmlns:xsd="http://www.w3.org/2001/XMLSchema" xmlns:xs="http://www.w3.org/2001/XMLSchema" xmlns:p="http://schemas.microsoft.com/office/2006/metadata/properties" xmlns:ns1="http://schemas.microsoft.com/sharepoint/v3" xmlns:ns3="80cc9463-88a5-4c91-a652-9e08f1921b79" xmlns:ns4="3cad976a-1025-444b-b6dc-1f59ed2613d7" targetNamespace="http://schemas.microsoft.com/office/2006/metadata/properties" ma:root="true" ma:fieldsID="2e4bca4d7624ca0a3f8f45c3b4899569" ns1:_="" ns3:_="" ns4:_="">
    <xsd:import namespace="http://schemas.microsoft.com/sharepoint/v3"/>
    <xsd:import namespace="80cc9463-88a5-4c91-a652-9e08f1921b79"/>
    <xsd:import namespace="3cad976a-1025-444b-b6dc-1f59ed2613d7"/>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1:_ip_UnifiedCompliancePolicyProperties" minOccurs="0"/>
                <xsd:element ref="ns1:_ip_UnifiedCompliancePolicyUIAction" minOccurs="0"/>
                <xsd:element ref="ns3:MediaServiceOCR" minOccurs="0"/>
                <xsd:element ref="ns3:MediaServiceGenerationTime" minOccurs="0"/>
                <xsd:element ref="ns3:MediaServiceEventHashCod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6" nillable="true" ma:displayName="Unified Compliance Policy Properties" ma:hidden="true" ma:internalName="_ip_UnifiedCompliancePolicyProperties">
      <xsd:simpleType>
        <xsd:restriction base="dms:Note"/>
      </xsd:simpleType>
    </xsd:element>
    <xsd:element name="_ip_UnifiedCompliancePolicyUIAction" ma:index="17"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0cc9463-88a5-4c91-a652-9e08f1921b7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1"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cad976a-1025-444b-b6dc-1f59ed2613d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EEB3029B-1648-4910-898B-D59844B816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0cc9463-88a5-4c91-a652-9e08f1921b79"/>
    <ds:schemaRef ds:uri="3cad976a-1025-444b-b6dc-1f59ed2613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E03ACED-2AF4-4A21-A52B-9C0833564C4D}">
  <ds:schemaRefs>
    <ds:schemaRef ds:uri="http://schemas.microsoft.com/sharepoint/v3/contenttype/forms"/>
  </ds:schemaRefs>
</ds:datastoreItem>
</file>

<file path=customXml/itemProps3.xml><?xml version="1.0" encoding="utf-8"?>
<ds:datastoreItem xmlns:ds="http://schemas.openxmlformats.org/officeDocument/2006/customXml" ds:itemID="{0077F90C-CD8C-43FB-9E75-328A0666B101}">
  <ds:schemaRefs>
    <ds:schemaRef ds:uri="3cad976a-1025-444b-b6dc-1f59ed2613d7"/>
    <ds:schemaRef ds:uri="http://schemas.microsoft.com/office/2006/metadata/properties"/>
    <ds:schemaRef ds:uri="http://schemas.microsoft.com/sharepoint/v3"/>
    <ds:schemaRef ds:uri="http://purl.org/dc/dcmitype/"/>
    <ds:schemaRef ds:uri="http://schemas.microsoft.com/office/2006/documentManagement/types"/>
    <ds:schemaRef ds:uri="http://www.w3.org/XML/1998/namespace"/>
    <ds:schemaRef ds:uri="http://schemas.microsoft.com/office/infopath/2007/PartnerControls"/>
    <ds:schemaRef ds:uri="http://purl.org/dc/elements/1.1/"/>
    <ds:schemaRef ds:uri="http://schemas.openxmlformats.org/package/2006/metadata/core-properties"/>
    <ds:schemaRef ds:uri="80cc9463-88a5-4c91-a652-9e08f1921b79"/>
    <ds:schemaRef ds:uri="http://purl.org/dc/terms/"/>
  </ds:schemaRefs>
</ds:datastoreItem>
</file>

<file path=docProps/app.xml><?xml version="1.0" encoding="utf-8"?>
<Properties xmlns="http://schemas.openxmlformats.org/officeDocument/2006/extended-properties" xmlns:vt="http://schemas.openxmlformats.org/officeDocument/2006/docPropsVTypes">
  <Template>MEC TIH Meeting 48 - 30 Aug 2021</Template>
  <TotalTime>56264</TotalTime>
  <Words>2172</Words>
  <Application>Microsoft Office PowerPoint</Application>
  <PresentationFormat>Widescreen</PresentationFormat>
  <Paragraphs>253</Paragraphs>
  <Slides>30</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30</vt:i4>
      </vt:variant>
    </vt:vector>
  </HeadingPairs>
  <TitlesOfParts>
    <vt:vector size="37" baseType="lpstr">
      <vt:lpstr>Arial</vt:lpstr>
      <vt:lpstr>Calibri</vt:lpstr>
      <vt:lpstr>Calibri Light</vt:lpstr>
      <vt:lpstr>Wingdings</vt:lpstr>
      <vt:lpstr>Office Theme</vt:lpstr>
      <vt:lpstr>Custom Design</vt:lpstr>
      <vt:lpstr>2_Custom Design</vt:lpstr>
      <vt:lpstr>         DEPARTMENT OF TRANSPORT  AND LOGISTICS  Presentation to Roads and Transport Portfolio Committee   Responses to  issues raised by stakeholders in previous public meetings  04 November 2022</vt:lpstr>
      <vt:lpstr>CITY OF TSHWANE METROPOLITAN MUNICIPALITY  </vt:lpstr>
      <vt:lpstr>QUESTION 1 </vt:lpstr>
      <vt:lpstr>QUESTION 2 </vt:lpstr>
      <vt:lpstr>QUESTION 3 </vt:lpstr>
      <vt:lpstr>QUESTION 4 </vt:lpstr>
      <vt:lpstr>QUESTION 5 </vt:lpstr>
      <vt:lpstr>QUESTION 6 </vt:lpstr>
      <vt:lpstr>VEREENIGING CIVIC CENTRE  (SEDIBENG DISTRICT MUNICIPALITY)</vt:lpstr>
      <vt:lpstr>QUESTION 7 </vt:lpstr>
      <vt:lpstr>QUESTION 8</vt:lpstr>
      <vt:lpstr>QUESTION 9</vt:lpstr>
      <vt:lpstr>QUESTION 10</vt:lpstr>
      <vt:lpstr>QUESTION 11</vt:lpstr>
      <vt:lpstr>QUESTION 12</vt:lpstr>
      <vt:lpstr>QUESTION 13</vt:lpstr>
      <vt:lpstr>QUESTION 14</vt:lpstr>
      <vt:lpstr>MAGALIESBERG  (MOGALE CITY LOCAL MUNICIPALITY)</vt:lpstr>
      <vt:lpstr>QUESTION 15</vt:lpstr>
      <vt:lpstr>QUESTION 16</vt:lpstr>
      <vt:lpstr>QUESTION 17</vt:lpstr>
      <vt:lpstr>QUESTION 18</vt:lpstr>
      <vt:lpstr>QUESTION 19</vt:lpstr>
      <vt:lpstr>TSAKANE COMMUNITY HALL  (EKURHULENI METROPOLITAN MUNICIPALITY</vt:lpstr>
      <vt:lpstr>QUESTION 20</vt:lpstr>
      <vt:lpstr>QUESTION 21</vt:lpstr>
      <vt:lpstr>QUESTION 22</vt:lpstr>
      <vt:lpstr>QUESTION 23</vt:lpstr>
      <vt:lpstr>QUESTION 24</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DEPARTMENT OF ROADS AND TRANSPORT  TRANSPORT INFRASTRUCTURE HOUSE (TIH) HoD TIH Steering Committee Meeting 48  (Microsoft Teams Meeting at 14:00)  1 September 2021</dc:title>
  <dc:creator>Divesh Chiba</dc:creator>
  <cp:lastModifiedBy>Zikalala, Thulani (GPDRT)</cp:lastModifiedBy>
  <cp:revision>557</cp:revision>
  <cp:lastPrinted>2022-07-18T07:16:44Z</cp:lastPrinted>
  <dcterms:created xsi:type="dcterms:W3CDTF">2021-08-31T08:20:54Z</dcterms:created>
  <dcterms:modified xsi:type="dcterms:W3CDTF">2022-11-03T06:51:05Z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0x0101000254ED6AFF13A3429291AD77BA660DB4</vt:lpwstr>
  </property>
</Properties>
</file>