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4" r:id="rId5"/>
    <p:sldMasterId id="2147483669" r:id="rId6"/>
    <p:sldMasterId id="2147483674" r:id="rId7"/>
    <p:sldMasterId id="2147483678" r:id="rId8"/>
  </p:sldMasterIdLst>
  <p:notesMasterIdLst>
    <p:notesMasterId r:id="rId34"/>
  </p:notesMasterIdLst>
  <p:handoutMasterIdLst>
    <p:handoutMasterId r:id="rId35"/>
  </p:handoutMasterIdLst>
  <p:sldIdLst>
    <p:sldId id="3293" r:id="rId9"/>
    <p:sldId id="3294" r:id="rId10"/>
    <p:sldId id="4244" r:id="rId11"/>
    <p:sldId id="3360" r:id="rId12"/>
    <p:sldId id="3340" r:id="rId13"/>
    <p:sldId id="3341" r:id="rId14"/>
    <p:sldId id="1283" r:id="rId15"/>
    <p:sldId id="3342" r:id="rId16"/>
    <p:sldId id="3349" r:id="rId17"/>
    <p:sldId id="3350" r:id="rId18"/>
    <p:sldId id="3351" r:id="rId19"/>
    <p:sldId id="3352" r:id="rId20"/>
    <p:sldId id="4245" r:id="rId21"/>
    <p:sldId id="276" r:id="rId22"/>
    <p:sldId id="1198" r:id="rId23"/>
    <p:sldId id="1202" r:id="rId24"/>
    <p:sldId id="4246" r:id="rId25"/>
    <p:sldId id="3354" r:id="rId26"/>
    <p:sldId id="3355" r:id="rId27"/>
    <p:sldId id="3356" r:id="rId28"/>
    <p:sldId id="3357" r:id="rId29"/>
    <p:sldId id="3358" r:id="rId30"/>
    <p:sldId id="3359" r:id="rId31"/>
    <p:sldId id="419" r:id="rId32"/>
    <p:sldId id="4199" r:id="rId3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6F6BEB-AF31-4E1A-8961-309BD8B36884}">
          <p14:sldIdLst>
            <p14:sldId id="3293"/>
            <p14:sldId id="3294"/>
            <p14:sldId id="4244"/>
            <p14:sldId id="3360"/>
            <p14:sldId id="3340"/>
            <p14:sldId id="3341"/>
            <p14:sldId id="1283"/>
            <p14:sldId id="3342"/>
            <p14:sldId id="3349"/>
            <p14:sldId id="3350"/>
            <p14:sldId id="3351"/>
            <p14:sldId id="3352"/>
            <p14:sldId id="4245"/>
            <p14:sldId id="276"/>
            <p14:sldId id="1198"/>
            <p14:sldId id="1202"/>
            <p14:sldId id="4246"/>
            <p14:sldId id="3354"/>
            <p14:sldId id="3355"/>
            <p14:sldId id="3356"/>
            <p14:sldId id="3357"/>
            <p14:sldId id="3358"/>
            <p14:sldId id="3359"/>
            <p14:sldId id="419"/>
            <p14:sldId id="41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249" autoAdjust="0"/>
  </p:normalViewPr>
  <p:slideViewPr>
    <p:cSldViewPr snapToGrid="0" snapToObjects="1" showGuides="1">
      <p:cViewPr varScale="1">
        <p:scale>
          <a:sx n="74" d="100"/>
          <a:sy n="74" d="100"/>
        </p:scale>
        <p:origin x="308" y="64"/>
      </p:cViewPr>
      <p:guideLst/>
    </p:cSldViewPr>
  </p:slideViewPr>
  <p:notesTextViewPr>
    <p:cViewPr>
      <p:scale>
        <a:sx n="3" d="2"/>
        <a:sy n="3" d="2"/>
      </p:scale>
      <p:origin x="0" y="0"/>
    </p:cViewPr>
  </p:notesTextViewPr>
  <p:sorterViewPr>
    <p:cViewPr>
      <p:scale>
        <a:sx n="66" d="100"/>
        <a:sy n="66" d="100"/>
      </p:scale>
      <p:origin x="0" y="-12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ableStyles" Target="tableStyles.xml"/><Relationship Id="rId21" Type="http://schemas.openxmlformats.org/officeDocument/2006/relationships/slide" Target="slides/slide13.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handoutMaster" Target="handoutMasters/handoutMaster1.xml"/><Relationship Id="rId8" Type="http://schemas.openxmlformats.org/officeDocument/2006/relationships/slideMaster" Target="slideMasters/slideMaster5.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097F9D-9BFD-4A38-9CB0-A147C255A91A}"/>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F107190-E844-41D6-B855-08E4D605A983}"/>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D8E94E5-3DEA-415E-B903-1103DA8477E9}" type="datetimeFigureOut">
              <a:rPr lang="en-US" smtClean="0"/>
              <a:t>11/3/2022</a:t>
            </a:fld>
            <a:endParaRPr lang="en-US" dirty="0"/>
          </a:p>
        </p:txBody>
      </p:sp>
      <p:sp>
        <p:nvSpPr>
          <p:cNvPr id="4" name="Footer Placeholder 3">
            <a:extLst>
              <a:ext uri="{FF2B5EF4-FFF2-40B4-BE49-F238E27FC236}">
                <a16:creationId xmlns:a16="http://schemas.microsoft.com/office/drawing/2014/main" id="{B768CB68-E5E0-4BBC-B3A6-BA53DAFE480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52FFF00-0E7E-49D7-BD66-6E7F1BA72D0F}"/>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55C52CA-D9A8-498F-A6C2-0EE866D0BBEE}" type="slidenum">
              <a:rPr lang="en-US" smtClean="0"/>
              <a:t>‹#›</a:t>
            </a:fld>
            <a:endParaRPr lang="en-US" dirty="0"/>
          </a:p>
        </p:txBody>
      </p:sp>
    </p:spTree>
    <p:extLst>
      <p:ext uri="{BB962C8B-B14F-4D97-AF65-F5344CB8AC3E}">
        <p14:creationId xmlns:p14="http://schemas.microsoft.com/office/powerpoint/2010/main" val="380193774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2571B61-DEB9-43BA-8F8C-CB35D078001F}" type="datetimeFigureOut">
              <a:rPr lang="en-ZA" smtClean="0"/>
              <a:t>2022/11/03</a:t>
            </a:fld>
            <a:endParaRPr lang="en-ZA"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C195790-C2AE-442B-9061-0ABE71A8AF43}" type="slidenum">
              <a:rPr lang="en-ZA" smtClean="0"/>
              <a:t>‹#›</a:t>
            </a:fld>
            <a:endParaRPr lang="en-ZA" dirty="0"/>
          </a:p>
        </p:txBody>
      </p:sp>
    </p:spTree>
    <p:extLst>
      <p:ext uri="{BB962C8B-B14F-4D97-AF65-F5344CB8AC3E}">
        <p14:creationId xmlns:p14="http://schemas.microsoft.com/office/powerpoint/2010/main" val="81757733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2041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5"/>
            <a:ext cx="4572000" cy="477837"/>
          </a:xfrm>
        </p:spPr>
        <p:txBody>
          <a:bodyPr anchor="b">
            <a:normAutofit/>
          </a:bodyPr>
          <a:lstStyle>
            <a:lvl1pPr algn="ctr">
              <a:defRPr sz="1875"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Tree>
    <p:extLst>
      <p:ext uri="{BB962C8B-B14F-4D97-AF65-F5344CB8AC3E}">
        <p14:creationId xmlns:p14="http://schemas.microsoft.com/office/powerpoint/2010/main" val="8203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42909" y="914761"/>
            <a:ext cx="10684879" cy="365125"/>
          </a:xfrm>
        </p:spPr>
        <p:txBody>
          <a:bodyPr/>
          <a:lstStyle/>
          <a:p>
            <a:r>
              <a:rPr lang="en-US"/>
              <a:t>Click to edit Master title style</a:t>
            </a:r>
          </a:p>
        </p:txBody>
      </p:sp>
      <p:sp>
        <p:nvSpPr>
          <p:cNvPr id="3" name="Content Placeholder 2"/>
          <p:cNvSpPr>
            <a:spLocks noGrp="1"/>
          </p:cNvSpPr>
          <p:nvPr>
            <p:ph sz="half" idx="1"/>
          </p:nvPr>
        </p:nvSpPr>
        <p:spPr>
          <a:xfrm>
            <a:off x="1342907" y="1600202"/>
            <a:ext cx="5113313" cy="4525963"/>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97425" y="1600202"/>
            <a:ext cx="5230360" cy="4525963"/>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3"/>
            <a:ext cx="28448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3"/>
            <a:ext cx="28448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05249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7"/>
            <a:ext cx="10019271"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1"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2846028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7"/>
            <a:ext cx="10019271"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1"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3894001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5"/>
            <a:ext cx="4572000" cy="477837"/>
          </a:xfrm>
        </p:spPr>
        <p:txBody>
          <a:bodyPr anchor="b">
            <a:normAutofit/>
          </a:bodyPr>
          <a:lstStyle>
            <a:lvl1pPr algn="ctr">
              <a:defRPr sz="1875"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Tree>
    <p:extLst>
      <p:ext uri="{BB962C8B-B14F-4D97-AF65-F5344CB8AC3E}">
        <p14:creationId xmlns:p14="http://schemas.microsoft.com/office/powerpoint/2010/main" val="2014138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462389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143946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965181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280978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89693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897510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463714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8759736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680368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253148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8741035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2CB57241-7BEF-4B4C-8676-8873E6E1BF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 Placeholder 8">
            <a:extLst>
              <a:ext uri="{FF2B5EF4-FFF2-40B4-BE49-F238E27FC236}">
                <a16:creationId xmlns:a16="http://schemas.microsoft.com/office/drawing/2014/main" id="{31808332-754B-46E2-927C-C262B97AE0CF}"/>
              </a:ext>
            </a:extLst>
          </p:cNvPr>
          <p:cNvSpPr>
            <a:spLocks noGrp="1"/>
          </p:cNvSpPr>
          <p:nvPr>
            <p:ph type="body" sz="quarter" idx="14" hasCustomPrompt="1"/>
          </p:nvPr>
        </p:nvSpPr>
        <p:spPr>
          <a:xfrm>
            <a:off x="2837412" y="798021"/>
            <a:ext cx="5641569" cy="606829"/>
          </a:xfrm>
          <a:prstGeom prst="rect">
            <a:avLst/>
          </a:prstGeom>
        </p:spPr>
        <p:txBody>
          <a:bodyPr>
            <a:normAutofit/>
          </a:bodyPr>
          <a:lstStyle>
            <a:lvl1pPr marL="0" indent="0" algn="l">
              <a:buNone/>
              <a:defRPr sz="3600" b="1">
                <a:solidFill>
                  <a:srgbClr val="9D8B57"/>
                </a:solidFill>
                <a:latin typeface="Arial" panose="020B0604020202020204" pitchFamily="34" charset="0"/>
                <a:cs typeface="Arial" panose="020B0604020202020204" pitchFamily="34" charset="0"/>
              </a:defRPr>
            </a:lvl1pPr>
          </a:lstStyle>
          <a:p>
            <a:pPr lvl="0"/>
            <a:r>
              <a:rPr lang="en-US" dirty="0"/>
              <a:t>Heading here</a:t>
            </a:r>
            <a:endParaRPr lang="en-ZA" dirty="0"/>
          </a:p>
        </p:txBody>
      </p:sp>
      <p:sp>
        <p:nvSpPr>
          <p:cNvPr id="8" name="Text Placeholder 8">
            <a:extLst>
              <a:ext uri="{FF2B5EF4-FFF2-40B4-BE49-F238E27FC236}">
                <a16:creationId xmlns:a16="http://schemas.microsoft.com/office/drawing/2014/main" id="{C4E7A4A5-C5D5-41C7-BE0C-2B9E81742587}"/>
              </a:ext>
            </a:extLst>
          </p:cNvPr>
          <p:cNvSpPr>
            <a:spLocks noGrp="1"/>
          </p:cNvSpPr>
          <p:nvPr>
            <p:ph type="body" sz="quarter" idx="15" hasCustomPrompt="1"/>
          </p:nvPr>
        </p:nvSpPr>
        <p:spPr>
          <a:xfrm>
            <a:off x="1920243" y="1645919"/>
            <a:ext cx="9268691" cy="1186043"/>
          </a:xfrm>
          <a:prstGeom prst="rect">
            <a:avLst/>
          </a:prstGeom>
        </p:spPr>
        <p:txBody>
          <a:bodyPr/>
          <a:lstStyle>
            <a:lvl1pPr marL="457200" indent="-457200" algn="l">
              <a:buFont typeface="Wingdings" panose="05000000000000000000" pitchFamily="2" charset="2"/>
              <a:buChar char="q"/>
              <a:defRPr sz="2800" b="0">
                <a:solidFill>
                  <a:srgbClr val="1500DE"/>
                </a:solidFill>
                <a:latin typeface="Arial" panose="020B0604020202020204" pitchFamily="34" charset="0"/>
                <a:cs typeface="Arial" panose="020B0604020202020204" pitchFamily="34" charset="0"/>
              </a:defRPr>
            </a:lvl1pPr>
            <a:lvl2pPr marL="457200" marR="0" indent="0" algn="l" defTabSz="914400" rtl="0" eaLnBrk="1" fontAlgn="auto" latinLnBrk="0" hangingPunct="1">
              <a:lnSpc>
                <a:spcPct val="90000"/>
              </a:lnSpc>
              <a:spcBef>
                <a:spcPts val="500"/>
              </a:spcBef>
              <a:spcAft>
                <a:spcPts val="0"/>
              </a:spcAft>
              <a:buClrTx/>
              <a:buSzTx/>
              <a:buFont typeface="Wingdings" panose="05000000000000000000" pitchFamily="2" charset="2"/>
              <a:buNone/>
              <a:tabLst/>
              <a:defRPr>
                <a:solidFill>
                  <a:srgbClr val="1500DE"/>
                </a:solidFill>
              </a:defRPr>
            </a:lvl2pPr>
            <a:lvl3pPr marL="1143000" marR="0"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solidFill>
                  <a:srgbClr val="1500DE"/>
                </a:solidFill>
              </a:defRPr>
            </a:lvl3pPr>
          </a:lstStyle>
          <a:p>
            <a:pPr lvl="0"/>
            <a:r>
              <a:rPr lang="en-US" dirty="0"/>
              <a:t>Sub-heading here</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r>
              <a:rPr lang="en-US" dirty="0"/>
              <a:t>Sub-heading here</a:t>
            </a:r>
          </a:p>
          <a:p>
            <a:pPr marL="1143000" marR="0" lvl="2"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r>
              <a:rPr lang="en-US" dirty="0"/>
              <a:t>Sub-heading here</a:t>
            </a:r>
          </a:p>
          <a:p>
            <a:pPr marL="1143000" marR="0" lvl="2"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endParaRPr lang="en-US" dirty="0"/>
          </a:p>
          <a:p>
            <a:pPr lvl="1"/>
            <a:endParaRPr lang="en-US" dirty="0"/>
          </a:p>
          <a:p>
            <a:pPr lvl="1"/>
            <a:endParaRPr lang="en-ZA" dirty="0"/>
          </a:p>
        </p:txBody>
      </p:sp>
      <p:pic>
        <p:nvPicPr>
          <p:cNvPr id="5" name="Picture 4" descr="A picture containing knife&#10;&#10;Description automatically generated">
            <a:extLst>
              <a:ext uri="{FF2B5EF4-FFF2-40B4-BE49-F238E27FC236}">
                <a16:creationId xmlns:a16="http://schemas.microsoft.com/office/drawing/2014/main" id="{C125DA5E-22FE-4FA1-A977-73748FC04D3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3376" y="3495735"/>
            <a:ext cx="2628624" cy="3378293"/>
          </a:xfrm>
          <a:prstGeom prst="rect">
            <a:avLst/>
          </a:prstGeom>
        </p:spPr>
      </p:pic>
    </p:spTree>
    <p:extLst>
      <p:ext uri="{BB962C8B-B14F-4D97-AF65-F5344CB8AC3E}">
        <p14:creationId xmlns:p14="http://schemas.microsoft.com/office/powerpoint/2010/main" val="412339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500"/>
                                        <p:tgtEl>
                                          <p:spTgt spid="8">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8" grpId="0" build="p">
        <p:tmplLst>
          <p:tmpl lvl="1">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17089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921267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53530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42907" y="914759"/>
            <a:ext cx="10684879" cy="365125"/>
          </a:xfrm>
        </p:spPr>
        <p:txBody>
          <a:bodyPr/>
          <a:lstStyle/>
          <a:p>
            <a:r>
              <a:rPr lang="en-US"/>
              <a:t>Click to edit Master title style</a:t>
            </a:r>
          </a:p>
        </p:txBody>
      </p:sp>
      <p:sp>
        <p:nvSpPr>
          <p:cNvPr id="3" name="Content Placeholder 2"/>
          <p:cNvSpPr>
            <a:spLocks noGrp="1"/>
          </p:cNvSpPr>
          <p:nvPr>
            <p:ph sz="half" idx="1"/>
          </p:nvPr>
        </p:nvSpPr>
        <p:spPr>
          <a:xfrm>
            <a:off x="1342906" y="1600200"/>
            <a:ext cx="5113313"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97425" y="1600200"/>
            <a:ext cx="523036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EF6776-A4B7-1C4D-B1F9-2B9029E89AE3}" type="datetimeFigureOut">
              <a:rPr lang="en-US" smtClean="0"/>
              <a:t>11/3/2022</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1500521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7"/>
            <a:ext cx="10019271"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1"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411353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7"/>
            <a:ext cx="10019271"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1"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61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5.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392874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6551877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59340486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300863943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504448" y="819047"/>
            <a:ext cx="11218127" cy="3222703"/>
          </a:xfrm>
        </p:spPr>
        <p:txBody>
          <a:bodyPr>
            <a:normAutofit/>
          </a:bodyPr>
          <a:lstStyle/>
          <a:p>
            <a:br>
              <a:rPr lang="en-US" sz="2800" dirty="0">
                <a:latin typeface="Arial" panose="020B0604020202020204" pitchFamily="34" charset="0"/>
                <a:cs typeface="Arial" panose="020B0604020202020204" pitchFamily="34" charset="0"/>
              </a:rPr>
            </a:br>
            <a:br>
              <a:rPr lang="en-US" sz="3200" dirty="0">
                <a:solidFill>
                  <a:srgbClr val="FFFF00"/>
                </a:solidFill>
                <a:latin typeface="Arial" panose="020B0604020202020204" pitchFamily="34" charset="0"/>
                <a:cs typeface="Arial" panose="020B0604020202020204" pitchFamily="34" charset="0"/>
              </a:rPr>
            </a:br>
            <a:br>
              <a:rPr lang="en-US" sz="3200" dirty="0">
                <a:solidFill>
                  <a:srgbClr val="FFFF00"/>
                </a:solidFill>
                <a:latin typeface="Arial" panose="020B0604020202020204" pitchFamily="34" charset="0"/>
                <a:cs typeface="Arial" panose="020B0604020202020204" pitchFamily="34" charset="0"/>
              </a:rPr>
            </a:br>
            <a:br>
              <a:rPr lang="en-US" sz="3200" dirty="0">
                <a:solidFill>
                  <a:srgbClr val="FFFF00"/>
                </a:solidFill>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B91B1B3-C9E6-4644-8D09-0E1B6D3336DC}"/>
              </a:ext>
            </a:extLst>
          </p:cNvPr>
          <p:cNvSpPr txBox="1"/>
          <p:nvPr/>
        </p:nvSpPr>
        <p:spPr>
          <a:xfrm>
            <a:off x="1171575" y="666750"/>
            <a:ext cx="10058400" cy="3385542"/>
          </a:xfrm>
          <a:prstGeom prst="rect">
            <a:avLst/>
          </a:prstGeom>
          <a:noFill/>
        </p:spPr>
        <p:txBody>
          <a:bodyPr wrap="square" rtlCol="0">
            <a:spAutoFit/>
          </a:bodyPr>
          <a:lstStyle/>
          <a:p>
            <a:pPr algn="ctr"/>
            <a:r>
              <a:rPr lang="en-US" sz="2800" b="1" dirty="0">
                <a:solidFill>
                  <a:schemeClr val="bg1"/>
                </a:solidFill>
              </a:rPr>
              <a:t>gFleeT Management </a:t>
            </a:r>
          </a:p>
          <a:p>
            <a:pPr algn="ctr"/>
            <a:endParaRPr lang="en-US" sz="2800" b="1" dirty="0">
              <a:solidFill>
                <a:schemeClr val="bg1"/>
              </a:solidFill>
            </a:endParaRPr>
          </a:p>
          <a:p>
            <a:pPr algn="ctr"/>
            <a:r>
              <a:rPr lang="en-US" sz="2800" b="1" dirty="0">
                <a:solidFill>
                  <a:schemeClr val="bg1"/>
                </a:solidFill>
              </a:rPr>
              <a:t>2021/22 ANNUAL REPORT PRESENTATION TO THE </a:t>
            </a:r>
          </a:p>
          <a:p>
            <a:pPr algn="ctr"/>
            <a:r>
              <a:rPr lang="en-US" sz="2800" b="1" dirty="0">
                <a:solidFill>
                  <a:schemeClr val="bg1"/>
                </a:solidFill>
              </a:rPr>
              <a:t>ROADS AND TRANSPORT PORTFOLIO COMMITTEE</a:t>
            </a:r>
          </a:p>
          <a:p>
            <a:pPr algn="ctr"/>
            <a:endParaRPr lang="en-US" sz="2800" b="1" dirty="0">
              <a:solidFill>
                <a:schemeClr val="bg1"/>
              </a:solidFill>
            </a:endParaRPr>
          </a:p>
          <a:p>
            <a:pPr algn="ctr"/>
            <a:r>
              <a:rPr lang="en-US" sz="2800" b="1" dirty="0">
                <a:solidFill>
                  <a:schemeClr val="bg1"/>
                </a:solidFill>
              </a:rPr>
              <a:t>4 NOVEMBER 2022</a:t>
            </a:r>
          </a:p>
          <a:p>
            <a:endParaRPr lang="en-US" sz="2800" b="1" dirty="0">
              <a:solidFill>
                <a:schemeClr val="bg1"/>
              </a:solidFill>
            </a:endParaRPr>
          </a:p>
          <a:p>
            <a:endParaRPr lang="en-ZA" dirty="0"/>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809750"/>
            <a:ext cx="107061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graphicFrame>
        <p:nvGraphicFramePr>
          <p:cNvPr id="4" name="Table 4">
            <a:extLst>
              <a:ext uri="{FF2B5EF4-FFF2-40B4-BE49-F238E27FC236}">
                <a16:creationId xmlns:a16="http://schemas.microsoft.com/office/drawing/2014/main" id="{5880B8BA-5FA5-4D5D-93A8-24923809FD29}"/>
              </a:ext>
            </a:extLst>
          </p:cNvPr>
          <p:cNvGraphicFramePr>
            <a:graphicFrameLocks noGrp="1"/>
          </p:cNvGraphicFramePr>
          <p:nvPr>
            <p:extLst>
              <p:ext uri="{D42A27DB-BD31-4B8C-83A1-F6EECF244321}">
                <p14:modId xmlns:p14="http://schemas.microsoft.com/office/powerpoint/2010/main" val="1211372091"/>
              </p:ext>
            </p:extLst>
          </p:nvPr>
        </p:nvGraphicFramePr>
        <p:xfrm>
          <a:off x="1314450" y="1805516"/>
          <a:ext cx="10458450" cy="2024762"/>
        </p:xfrm>
        <a:graphic>
          <a:graphicData uri="http://schemas.openxmlformats.org/drawingml/2006/table">
            <a:tbl>
              <a:tblPr firstRow="1" bandRow="1">
                <a:tableStyleId>{5C22544A-7EE6-4342-B048-85BDC9FD1C3A}</a:tableStyleId>
              </a:tblPr>
              <a:tblGrid>
                <a:gridCol w="2091690">
                  <a:extLst>
                    <a:ext uri="{9D8B030D-6E8A-4147-A177-3AD203B41FA5}">
                      <a16:colId xmlns:a16="http://schemas.microsoft.com/office/drawing/2014/main" val="972822489"/>
                    </a:ext>
                  </a:extLst>
                </a:gridCol>
                <a:gridCol w="2091690">
                  <a:extLst>
                    <a:ext uri="{9D8B030D-6E8A-4147-A177-3AD203B41FA5}">
                      <a16:colId xmlns:a16="http://schemas.microsoft.com/office/drawing/2014/main" val="575467260"/>
                    </a:ext>
                  </a:extLst>
                </a:gridCol>
                <a:gridCol w="2091690">
                  <a:extLst>
                    <a:ext uri="{9D8B030D-6E8A-4147-A177-3AD203B41FA5}">
                      <a16:colId xmlns:a16="http://schemas.microsoft.com/office/drawing/2014/main" val="154511733"/>
                    </a:ext>
                  </a:extLst>
                </a:gridCol>
                <a:gridCol w="2091690">
                  <a:extLst>
                    <a:ext uri="{9D8B030D-6E8A-4147-A177-3AD203B41FA5}">
                      <a16:colId xmlns:a16="http://schemas.microsoft.com/office/drawing/2014/main" val="3585554746"/>
                    </a:ext>
                  </a:extLst>
                </a:gridCol>
                <a:gridCol w="2091690">
                  <a:extLst>
                    <a:ext uri="{9D8B030D-6E8A-4147-A177-3AD203B41FA5}">
                      <a16:colId xmlns:a16="http://schemas.microsoft.com/office/drawing/2014/main" val="1222392770"/>
                    </a:ext>
                  </a:extLst>
                </a:gridCol>
              </a:tblGrid>
              <a:tr h="370840">
                <a:tc>
                  <a:txBody>
                    <a:bodyPr/>
                    <a:lstStyle/>
                    <a:p>
                      <a:r>
                        <a:rPr lang="en-US" sz="1400" dirty="0"/>
                        <a:t>OUTCOME</a:t>
                      </a:r>
                      <a:endParaRPr lang="en-ZA" sz="1400" dirty="0"/>
                    </a:p>
                  </a:txBody>
                  <a:tcPr/>
                </a:tc>
                <a:tc>
                  <a:txBody>
                    <a:bodyPr/>
                    <a:lstStyle/>
                    <a:p>
                      <a:r>
                        <a:rPr lang="en-US" sz="1400" dirty="0"/>
                        <a:t>OUTPUT </a:t>
                      </a:r>
                      <a:endParaRPr lang="en-ZA" sz="1400" dirty="0"/>
                    </a:p>
                  </a:txBody>
                  <a:tcPr/>
                </a:tc>
                <a:tc>
                  <a:txBody>
                    <a:bodyPr/>
                    <a:lstStyle/>
                    <a:p>
                      <a:r>
                        <a:rPr lang="en-US" sz="1400" dirty="0"/>
                        <a:t>OUTPUT INDICATOR</a:t>
                      </a:r>
                      <a:endParaRPr lang="en-ZA" sz="1400" dirty="0"/>
                    </a:p>
                  </a:txBody>
                  <a:tcPr/>
                </a:tc>
                <a:tc>
                  <a:txBody>
                    <a:bodyPr/>
                    <a:lstStyle/>
                    <a:p>
                      <a:r>
                        <a:rPr lang="en-US" sz="1400" dirty="0"/>
                        <a:t>PLANNED ANNUAL TARGET 2021/22</a:t>
                      </a:r>
                      <a:endParaRPr lang="en-ZA" sz="1400" dirty="0"/>
                    </a:p>
                  </a:txBody>
                  <a:tcPr/>
                </a:tc>
                <a:tc>
                  <a:txBody>
                    <a:bodyPr/>
                    <a:lstStyle/>
                    <a:p>
                      <a:r>
                        <a:rPr lang="en-US" sz="1400" dirty="0"/>
                        <a:t>ACTUAL ACHIEVED </a:t>
                      </a:r>
                    </a:p>
                    <a:p>
                      <a:r>
                        <a:rPr lang="en-US" sz="1400" dirty="0"/>
                        <a:t>2021/22</a:t>
                      </a:r>
                      <a:endParaRPr lang="en-ZA" sz="1400" dirty="0"/>
                    </a:p>
                  </a:txBody>
                  <a:tcPr/>
                </a:tc>
                <a:extLst>
                  <a:ext uri="{0D108BD9-81ED-4DB2-BD59-A6C34878D82A}">
                    <a16:rowId xmlns:a16="http://schemas.microsoft.com/office/drawing/2014/main" val="2280814237"/>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Maximise on return on investment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 of rental days utilised.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 or rental days utilised by VIP self-drive vehicles.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52% of rental days utilised for VIP self-drive vehicles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400" dirty="0">
                          <a:effectLst/>
                          <a:latin typeface="Arial" panose="020B0604020202020204" pitchFamily="34" charset="0"/>
                          <a:ea typeface="Calibri" panose="020F0502020204030204" pitchFamily="34" charset="0"/>
                          <a:cs typeface="Arial" panose="020B0604020202020204" pitchFamily="34" charset="0"/>
                        </a:rPr>
                        <a:t>72.51%</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798370"/>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Maximise on return on investment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 of rental days utilised.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 of rental days utilised </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for Pool vehicles.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73% of rental days utilised for Pool vehicles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94.89%</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0538688"/>
                  </a:ext>
                </a:extLst>
              </a:tr>
            </a:tbl>
          </a:graphicData>
        </a:graphic>
      </p:graphicFrame>
      <p:sp>
        <p:nvSpPr>
          <p:cNvPr id="5" name="TextBox 4">
            <a:extLst>
              <a:ext uri="{FF2B5EF4-FFF2-40B4-BE49-F238E27FC236}">
                <a16:creationId xmlns:a16="http://schemas.microsoft.com/office/drawing/2014/main" id="{9755ADBA-74F2-522E-D34A-ABAEF188EC6D}"/>
              </a:ext>
            </a:extLst>
          </p:cNvPr>
          <p:cNvSpPr txBox="1"/>
          <p:nvPr/>
        </p:nvSpPr>
        <p:spPr>
          <a:xfrm>
            <a:off x="11388127" y="6229074"/>
            <a:ext cx="489548" cy="369332"/>
          </a:xfrm>
          <a:prstGeom prst="rect">
            <a:avLst/>
          </a:prstGeom>
          <a:noFill/>
        </p:spPr>
        <p:txBody>
          <a:bodyPr wrap="square">
            <a:spAutoFit/>
          </a:bodyPr>
          <a:lstStyle/>
          <a:p>
            <a:r>
              <a:rPr lang="en-US" dirty="0"/>
              <a:t>10</a:t>
            </a:r>
            <a:endParaRPr lang="en-ZA" dirty="0"/>
          </a:p>
        </p:txBody>
      </p:sp>
    </p:spTree>
    <p:extLst>
      <p:ext uri="{BB962C8B-B14F-4D97-AF65-F5344CB8AC3E}">
        <p14:creationId xmlns:p14="http://schemas.microsoft.com/office/powerpoint/2010/main" val="2123028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809750"/>
            <a:ext cx="1070610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rPr>
              <a:t>Indicators not Achieved: PROGRAMME TWO: CORPORATE AND FINANCIAL MANAGEMENT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graphicFrame>
        <p:nvGraphicFramePr>
          <p:cNvPr id="4" name="Table 4">
            <a:extLst>
              <a:ext uri="{FF2B5EF4-FFF2-40B4-BE49-F238E27FC236}">
                <a16:creationId xmlns:a16="http://schemas.microsoft.com/office/drawing/2014/main" id="{5880B8BA-5FA5-4D5D-93A8-24923809FD29}"/>
              </a:ext>
            </a:extLst>
          </p:cNvPr>
          <p:cNvGraphicFramePr>
            <a:graphicFrameLocks noGrp="1"/>
          </p:cNvGraphicFramePr>
          <p:nvPr>
            <p:extLst>
              <p:ext uri="{D42A27DB-BD31-4B8C-83A1-F6EECF244321}">
                <p14:modId xmlns:p14="http://schemas.microsoft.com/office/powerpoint/2010/main" val="3479945759"/>
              </p:ext>
            </p:extLst>
          </p:nvPr>
        </p:nvGraphicFramePr>
        <p:xfrm>
          <a:off x="1181100" y="2803126"/>
          <a:ext cx="10458450" cy="3198687"/>
        </p:xfrm>
        <a:graphic>
          <a:graphicData uri="http://schemas.openxmlformats.org/drawingml/2006/table">
            <a:tbl>
              <a:tblPr firstRow="1" bandRow="1">
                <a:tableStyleId>{5C22544A-7EE6-4342-B048-85BDC9FD1C3A}</a:tableStyleId>
              </a:tblPr>
              <a:tblGrid>
                <a:gridCol w="2091690">
                  <a:extLst>
                    <a:ext uri="{9D8B030D-6E8A-4147-A177-3AD203B41FA5}">
                      <a16:colId xmlns:a16="http://schemas.microsoft.com/office/drawing/2014/main" val="972822489"/>
                    </a:ext>
                  </a:extLst>
                </a:gridCol>
                <a:gridCol w="2091690">
                  <a:extLst>
                    <a:ext uri="{9D8B030D-6E8A-4147-A177-3AD203B41FA5}">
                      <a16:colId xmlns:a16="http://schemas.microsoft.com/office/drawing/2014/main" val="575467260"/>
                    </a:ext>
                  </a:extLst>
                </a:gridCol>
                <a:gridCol w="2091690">
                  <a:extLst>
                    <a:ext uri="{9D8B030D-6E8A-4147-A177-3AD203B41FA5}">
                      <a16:colId xmlns:a16="http://schemas.microsoft.com/office/drawing/2014/main" val="154511733"/>
                    </a:ext>
                  </a:extLst>
                </a:gridCol>
                <a:gridCol w="2091690">
                  <a:extLst>
                    <a:ext uri="{9D8B030D-6E8A-4147-A177-3AD203B41FA5}">
                      <a16:colId xmlns:a16="http://schemas.microsoft.com/office/drawing/2014/main" val="3585554746"/>
                    </a:ext>
                  </a:extLst>
                </a:gridCol>
                <a:gridCol w="2091690">
                  <a:extLst>
                    <a:ext uri="{9D8B030D-6E8A-4147-A177-3AD203B41FA5}">
                      <a16:colId xmlns:a16="http://schemas.microsoft.com/office/drawing/2014/main" val="1222392770"/>
                    </a:ext>
                  </a:extLst>
                </a:gridCol>
              </a:tblGrid>
              <a:tr h="370840">
                <a:tc>
                  <a:txBody>
                    <a:bodyPr/>
                    <a:lstStyle/>
                    <a:p>
                      <a:r>
                        <a:rPr lang="en-US" sz="1400" dirty="0"/>
                        <a:t>OUTCOME</a:t>
                      </a:r>
                      <a:endParaRPr lang="en-ZA" sz="1400" dirty="0"/>
                    </a:p>
                  </a:txBody>
                  <a:tcPr/>
                </a:tc>
                <a:tc>
                  <a:txBody>
                    <a:bodyPr/>
                    <a:lstStyle/>
                    <a:p>
                      <a:r>
                        <a:rPr lang="en-US" sz="1400" dirty="0"/>
                        <a:t>OUTPUT </a:t>
                      </a:r>
                      <a:endParaRPr lang="en-ZA" sz="1400" dirty="0"/>
                    </a:p>
                  </a:txBody>
                  <a:tcPr/>
                </a:tc>
                <a:tc>
                  <a:txBody>
                    <a:bodyPr/>
                    <a:lstStyle/>
                    <a:p>
                      <a:r>
                        <a:rPr lang="en-US" sz="1400" dirty="0"/>
                        <a:t>OUTPUT INDICATOR</a:t>
                      </a:r>
                      <a:endParaRPr lang="en-ZA" sz="1400" dirty="0"/>
                    </a:p>
                  </a:txBody>
                  <a:tcPr/>
                </a:tc>
                <a:tc>
                  <a:txBody>
                    <a:bodyPr/>
                    <a:lstStyle/>
                    <a:p>
                      <a:r>
                        <a:rPr lang="en-US" sz="1400" dirty="0"/>
                        <a:t>PLANNED ANNUAL TARGET 2021/22</a:t>
                      </a:r>
                      <a:endParaRPr lang="en-ZA" sz="1400" dirty="0"/>
                    </a:p>
                  </a:txBody>
                  <a:tcPr/>
                </a:tc>
                <a:tc>
                  <a:txBody>
                    <a:bodyPr/>
                    <a:lstStyle/>
                    <a:p>
                      <a:r>
                        <a:rPr lang="en-US" sz="1400" dirty="0"/>
                        <a:t>ACTUAL ACHIEVED </a:t>
                      </a:r>
                    </a:p>
                    <a:p>
                      <a:r>
                        <a:rPr lang="en-US" sz="1400" dirty="0"/>
                        <a:t>2021/22</a:t>
                      </a:r>
                      <a:endParaRPr lang="en-ZA" sz="1400" dirty="0"/>
                    </a:p>
                  </a:txBody>
                  <a:tcPr/>
                </a:tc>
                <a:extLst>
                  <a:ext uri="{0D108BD9-81ED-4DB2-BD59-A6C34878D82A}">
                    <a16:rowId xmlns:a16="http://schemas.microsoft.com/office/drawing/2014/main" val="2280814237"/>
                  </a:ext>
                </a:extLst>
              </a:tr>
              <a:tr h="370840">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Clean Administration</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Unqualified opinion from Auditor General</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Unqualified opinion from Auditor General </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200" dirty="0">
                          <a:effectLst/>
                          <a:latin typeface="Arial" panose="020B0604020202020204" pitchFamily="34" charset="0"/>
                          <a:ea typeface="Calibri" panose="020F0502020204030204" pitchFamily="34" charset="0"/>
                          <a:cs typeface="Arial" panose="020B0604020202020204" pitchFamily="34" charset="0"/>
                        </a:rPr>
                        <a:t>Unqualified opinion from Auditor General</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Qualified 2020/21 audit report from the Auditor-General</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798370"/>
                  </a:ext>
                </a:extLst>
              </a:tr>
              <a:tr h="370840">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Township Economy Revitalization (TER)</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Spending on Township businesses</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Percentage of the Entity’s discretionary procurement spend directed towards township suppliers.</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200" dirty="0">
                          <a:effectLst/>
                          <a:latin typeface="Arial" panose="020B0604020202020204" pitchFamily="34" charset="0"/>
                          <a:ea typeface="Calibri" panose="020F0502020204030204" pitchFamily="34" charset="0"/>
                          <a:cs typeface="Arial" panose="020B0604020202020204" pitchFamily="34" charset="0"/>
                        </a:rPr>
                        <a:t>30% of the Entity’s discretionary procurement spend directed towards township suppliers</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26% of the Entity’s discretionary procurement spend directed towards township suppliers.</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0538688"/>
                  </a:ext>
                </a:extLst>
              </a:tr>
              <a:tr h="370840">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Improved debt collection</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Reduced debtor’s collection</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Percentage decrease in average debtors’ collection days (excluding outstanding balances of clients that have payment arrangements with The Entity)</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200" dirty="0">
                          <a:effectLst/>
                          <a:latin typeface="Arial" panose="020B0604020202020204" pitchFamily="34" charset="0"/>
                          <a:ea typeface="Calibri" panose="020F0502020204030204" pitchFamily="34" charset="0"/>
                          <a:cs typeface="Arial" panose="020B0604020202020204" pitchFamily="34" charset="0"/>
                        </a:rPr>
                        <a:t>15% (Excluding amounts owed by clients that have submitted written payment arrangements)</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200" dirty="0">
                          <a:effectLst/>
                          <a:latin typeface="Arial" panose="020B0604020202020204" pitchFamily="34" charset="0"/>
                          <a:ea typeface="Calibri" panose="020F0502020204030204" pitchFamily="34" charset="0"/>
                          <a:cs typeface="Arial" panose="020B0604020202020204" pitchFamily="34" charset="0"/>
                        </a:rPr>
                        <a:t>12.96% </a:t>
                      </a:r>
                      <a:endParaRPr lang="en-ZA"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86325"/>
                  </a:ext>
                </a:extLst>
              </a:tr>
            </a:tbl>
          </a:graphicData>
        </a:graphic>
      </p:graphicFrame>
      <p:sp>
        <p:nvSpPr>
          <p:cNvPr id="5" name="TextBox 4">
            <a:extLst>
              <a:ext uri="{FF2B5EF4-FFF2-40B4-BE49-F238E27FC236}">
                <a16:creationId xmlns:a16="http://schemas.microsoft.com/office/drawing/2014/main" id="{82B87298-681C-34FF-2764-983D872ECE50}"/>
              </a:ext>
            </a:extLst>
          </p:cNvPr>
          <p:cNvSpPr txBox="1"/>
          <p:nvPr/>
        </p:nvSpPr>
        <p:spPr>
          <a:xfrm>
            <a:off x="11388127" y="6229074"/>
            <a:ext cx="489548" cy="369332"/>
          </a:xfrm>
          <a:prstGeom prst="rect">
            <a:avLst/>
          </a:prstGeom>
          <a:noFill/>
        </p:spPr>
        <p:txBody>
          <a:bodyPr wrap="square">
            <a:spAutoFit/>
          </a:bodyPr>
          <a:lstStyle/>
          <a:p>
            <a:r>
              <a:rPr lang="en-US" dirty="0"/>
              <a:t>11</a:t>
            </a:r>
            <a:endParaRPr lang="en-ZA" dirty="0"/>
          </a:p>
        </p:txBody>
      </p:sp>
    </p:spTree>
    <p:extLst>
      <p:ext uri="{BB962C8B-B14F-4D97-AF65-F5344CB8AC3E}">
        <p14:creationId xmlns:p14="http://schemas.microsoft.com/office/powerpoint/2010/main" val="137948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600223"/>
            <a:ext cx="107061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rPr>
              <a:t>Indicators not Achieved: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graphicFrame>
        <p:nvGraphicFramePr>
          <p:cNvPr id="4" name="Table 4">
            <a:extLst>
              <a:ext uri="{FF2B5EF4-FFF2-40B4-BE49-F238E27FC236}">
                <a16:creationId xmlns:a16="http://schemas.microsoft.com/office/drawing/2014/main" id="{5880B8BA-5FA5-4D5D-93A8-24923809FD29}"/>
              </a:ext>
            </a:extLst>
          </p:cNvPr>
          <p:cNvGraphicFramePr>
            <a:graphicFrameLocks noGrp="1"/>
          </p:cNvGraphicFramePr>
          <p:nvPr>
            <p:extLst>
              <p:ext uri="{D42A27DB-BD31-4B8C-83A1-F6EECF244321}">
                <p14:modId xmlns:p14="http://schemas.microsoft.com/office/powerpoint/2010/main" val="1333300479"/>
              </p:ext>
            </p:extLst>
          </p:nvPr>
        </p:nvGraphicFramePr>
        <p:xfrm>
          <a:off x="1314450" y="1954713"/>
          <a:ext cx="9620970" cy="5205222"/>
        </p:xfrm>
        <a:graphic>
          <a:graphicData uri="http://schemas.openxmlformats.org/drawingml/2006/table">
            <a:tbl>
              <a:tblPr firstRow="1" bandRow="1">
                <a:tableStyleId>{5C22544A-7EE6-4342-B048-85BDC9FD1C3A}</a:tableStyleId>
              </a:tblPr>
              <a:tblGrid>
                <a:gridCol w="1924194">
                  <a:extLst>
                    <a:ext uri="{9D8B030D-6E8A-4147-A177-3AD203B41FA5}">
                      <a16:colId xmlns:a16="http://schemas.microsoft.com/office/drawing/2014/main" val="972822489"/>
                    </a:ext>
                  </a:extLst>
                </a:gridCol>
                <a:gridCol w="1924194">
                  <a:extLst>
                    <a:ext uri="{9D8B030D-6E8A-4147-A177-3AD203B41FA5}">
                      <a16:colId xmlns:a16="http://schemas.microsoft.com/office/drawing/2014/main" val="575467260"/>
                    </a:ext>
                  </a:extLst>
                </a:gridCol>
                <a:gridCol w="1924194">
                  <a:extLst>
                    <a:ext uri="{9D8B030D-6E8A-4147-A177-3AD203B41FA5}">
                      <a16:colId xmlns:a16="http://schemas.microsoft.com/office/drawing/2014/main" val="154511733"/>
                    </a:ext>
                  </a:extLst>
                </a:gridCol>
                <a:gridCol w="1924194">
                  <a:extLst>
                    <a:ext uri="{9D8B030D-6E8A-4147-A177-3AD203B41FA5}">
                      <a16:colId xmlns:a16="http://schemas.microsoft.com/office/drawing/2014/main" val="3585554746"/>
                    </a:ext>
                  </a:extLst>
                </a:gridCol>
                <a:gridCol w="1924194">
                  <a:extLst>
                    <a:ext uri="{9D8B030D-6E8A-4147-A177-3AD203B41FA5}">
                      <a16:colId xmlns:a16="http://schemas.microsoft.com/office/drawing/2014/main" val="1222392770"/>
                    </a:ext>
                  </a:extLst>
                </a:gridCol>
              </a:tblGrid>
              <a:tr h="412362">
                <a:tc>
                  <a:txBody>
                    <a:bodyPr/>
                    <a:lstStyle/>
                    <a:p>
                      <a:r>
                        <a:rPr lang="en-US" sz="1400" dirty="0"/>
                        <a:t>OUTCOME</a:t>
                      </a:r>
                      <a:endParaRPr lang="en-ZA" sz="1400" dirty="0"/>
                    </a:p>
                  </a:txBody>
                  <a:tcPr/>
                </a:tc>
                <a:tc>
                  <a:txBody>
                    <a:bodyPr/>
                    <a:lstStyle/>
                    <a:p>
                      <a:r>
                        <a:rPr lang="en-US" sz="1400" dirty="0"/>
                        <a:t>OUTPUT </a:t>
                      </a:r>
                      <a:endParaRPr lang="en-ZA" sz="1400" dirty="0"/>
                    </a:p>
                  </a:txBody>
                  <a:tcPr/>
                </a:tc>
                <a:tc>
                  <a:txBody>
                    <a:bodyPr/>
                    <a:lstStyle/>
                    <a:p>
                      <a:r>
                        <a:rPr lang="en-US" sz="1400" dirty="0"/>
                        <a:t>OUTPUT INDICATOR</a:t>
                      </a:r>
                      <a:endParaRPr lang="en-ZA" sz="1400" dirty="0"/>
                    </a:p>
                  </a:txBody>
                  <a:tcPr/>
                </a:tc>
                <a:tc>
                  <a:txBody>
                    <a:bodyPr/>
                    <a:lstStyle/>
                    <a:p>
                      <a:r>
                        <a:rPr lang="en-US" sz="1400" dirty="0"/>
                        <a:t>PLANNED ANNUAL TARGET 2021/22</a:t>
                      </a:r>
                      <a:endParaRPr lang="en-ZA" sz="1400" dirty="0"/>
                    </a:p>
                  </a:txBody>
                  <a:tcPr/>
                </a:tc>
                <a:tc>
                  <a:txBody>
                    <a:bodyPr/>
                    <a:lstStyle/>
                    <a:p>
                      <a:r>
                        <a:rPr lang="en-US" sz="1400" dirty="0"/>
                        <a:t>ACTUAL ACHIEVED </a:t>
                      </a:r>
                    </a:p>
                    <a:p>
                      <a:r>
                        <a:rPr lang="en-US" sz="1400" dirty="0"/>
                        <a:t>2021/22</a:t>
                      </a:r>
                      <a:endParaRPr lang="en-ZA" sz="1400" dirty="0"/>
                    </a:p>
                  </a:txBody>
                  <a:tcPr/>
                </a:tc>
                <a:extLst>
                  <a:ext uri="{0D108BD9-81ED-4DB2-BD59-A6C34878D82A}">
                    <a16:rowId xmlns:a16="http://schemas.microsoft.com/office/drawing/2014/main" val="2280814237"/>
                  </a:ext>
                </a:extLst>
              </a:tr>
              <a:tr h="3730059">
                <a:tc>
                  <a:txBody>
                    <a:bodyPr/>
                    <a:lstStyle/>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Improve efficiency &amp; customer services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Approved ICT Strategy.</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Projects for implementation from the ICT Strategy:</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Integrated Fleet Management System (IFMS) Modular development.</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Dashboard and Digital screen solutions and technologies.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Tracker system with integrated telematics.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CCTV camera and biometrics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Electronic Document and Records Management System (eDRMS)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Research Report on 4IR required skills.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Security Information Policies for the Entity.</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Number of Integrated Fleet Management Modules / Processes developed and implemented in the approved strategy.</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Implementation of the Electronic Document and Records Management System (eDRMS)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2 IFMS Modules / processes mapped and developed.</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IFMS Module 1 and 2 mapped and developed.</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Module 1: (Registration of Transport Offices)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Module 2: (Registration of Drivers)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Acquisition of scanners and licenses.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050" dirty="0">
                          <a:effectLst/>
                          <a:latin typeface="Arial" panose="020B0604020202020204" pitchFamily="34" charset="0"/>
                          <a:ea typeface="Calibri" panose="020F0502020204030204" pitchFamily="34" charset="0"/>
                          <a:cs typeface="Arial" panose="020B0604020202020204" pitchFamily="34" charset="0"/>
                        </a:rPr>
                        <a:t>Implementation of the Electronic Document and Records Management System (eDRMS)</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2 IFMS Modules / processes</a:t>
                      </a:r>
                      <a:r>
                        <a:rPr lang="en-ZA" sz="1050" dirty="0">
                          <a:effectLst/>
                          <a:highlight>
                            <a:srgbClr val="FFFF00"/>
                          </a:highlight>
                          <a:latin typeface="Arial" panose="020B0604020202020204" pitchFamily="34" charset="0"/>
                          <a:ea typeface="Calibri" panose="020F0502020204030204" pitchFamily="34" charset="0"/>
                          <a:cs typeface="Arial" panose="020B0604020202020204" pitchFamily="34" charset="0"/>
                        </a:rPr>
                        <a:t> (</a:t>
                      </a:r>
                      <a:r>
                        <a:rPr lang="en-ZA" sz="1050" dirty="0">
                          <a:effectLst/>
                          <a:latin typeface="Arial" panose="020B0604020202020204" pitchFamily="34" charset="0"/>
                          <a:ea typeface="Calibri" panose="020F0502020204030204" pitchFamily="34" charset="0"/>
                          <a:cs typeface="Arial" panose="020B0604020202020204" pitchFamily="34" charset="0"/>
                        </a:rPr>
                        <a:t>registration of transport officers and drivers) have been mapped by eGOV. However, development is underway.</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endParaRPr lang="en-ZA" sz="105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300"/>
                        </a:spcBef>
                        <a:spcAft>
                          <a:spcPts val="300"/>
                        </a:spcAft>
                      </a:pPr>
                      <a:endParaRPr lang="en-ZA" sz="105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300"/>
                        </a:spcBef>
                        <a:spcAft>
                          <a:spcPts val="300"/>
                        </a:spcAft>
                      </a:pPr>
                      <a:endParaRPr lang="en-ZA" sz="105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300"/>
                        </a:spcBef>
                        <a:spcAft>
                          <a:spcPts val="300"/>
                        </a:spcAft>
                      </a:pPr>
                      <a:endParaRPr lang="en-ZA" sz="105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Scanners procured and delivered. Licenses made available from DRT.</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ZA" sz="1050" dirty="0">
                          <a:effectLst/>
                          <a:latin typeface="Arial" panose="020B0604020202020204" pitchFamily="34" charset="0"/>
                          <a:ea typeface="Calibri" panose="020F0502020204030204" pitchFamily="34" charset="0"/>
                          <a:cs typeface="Arial" panose="020B0604020202020204" pitchFamily="34" charset="0"/>
                        </a:rPr>
                        <a:t>Business processes have been developed and deployed in the testing environment.  </a:t>
                      </a:r>
                      <a:endParaRPr lang="en-ZA"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798370"/>
                  </a:ext>
                </a:extLst>
              </a:tr>
            </a:tbl>
          </a:graphicData>
        </a:graphic>
      </p:graphicFrame>
      <p:sp>
        <p:nvSpPr>
          <p:cNvPr id="5" name="TextBox 4">
            <a:extLst>
              <a:ext uri="{FF2B5EF4-FFF2-40B4-BE49-F238E27FC236}">
                <a16:creationId xmlns:a16="http://schemas.microsoft.com/office/drawing/2014/main" id="{A88722D9-210D-E63D-962B-951B68C5A1A1}"/>
              </a:ext>
            </a:extLst>
          </p:cNvPr>
          <p:cNvSpPr txBox="1"/>
          <p:nvPr/>
        </p:nvSpPr>
        <p:spPr>
          <a:xfrm>
            <a:off x="11388127" y="6229074"/>
            <a:ext cx="489548" cy="369332"/>
          </a:xfrm>
          <a:prstGeom prst="rect">
            <a:avLst/>
          </a:prstGeom>
          <a:noFill/>
        </p:spPr>
        <p:txBody>
          <a:bodyPr wrap="square">
            <a:spAutoFit/>
          </a:bodyPr>
          <a:lstStyle/>
          <a:p>
            <a:r>
              <a:rPr lang="en-US" dirty="0"/>
              <a:t>12</a:t>
            </a:r>
            <a:endParaRPr lang="en-ZA" dirty="0"/>
          </a:p>
        </p:txBody>
      </p:sp>
    </p:spTree>
    <p:extLst>
      <p:ext uri="{BB962C8B-B14F-4D97-AF65-F5344CB8AC3E}">
        <p14:creationId xmlns:p14="http://schemas.microsoft.com/office/powerpoint/2010/main" val="4113005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1047011" cy="1345134"/>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Arial" panose="020B0604020202020204"/>
                <a:ea typeface="+mn-ea"/>
                <a:cs typeface="+mn-cs"/>
              </a:rPr>
              <a:t>2021/22 FINANCIAL PERFORMANCE INFORMATION</a:t>
            </a:r>
          </a:p>
        </p:txBody>
      </p:sp>
      <p:sp>
        <p:nvSpPr>
          <p:cNvPr id="2" name="TextBox 1">
            <a:extLst>
              <a:ext uri="{FF2B5EF4-FFF2-40B4-BE49-F238E27FC236}">
                <a16:creationId xmlns:a16="http://schemas.microsoft.com/office/drawing/2014/main" id="{DF9C358D-446D-1C23-55A8-B22B421E48FD}"/>
              </a:ext>
            </a:extLst>
          </p:cNvPr>
          <p:cNvSpPr txBox="1"/>
          <p:nvPr/>
        </p:nvSpPr>
        <p:spPr>
          <a:xfrm>
            <a:off x="10901549" y="6305797"/>
            <a:ext cx="118225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Tree>
    <p:extLst>
      <p:ext uri="{BB962C8B-B14F-4D97-AF65-F5344CB8AC3E}">
        <p14:creationId xmlns:p14="http://schemas.microsoft.com/office/powerpoint/2010/main" val="337940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531182" y="1680241"/>
            <a:ext cx="8013659" cy="273844"/>
          </a:xfrm>
        </p:spPr>
        <p:txBody>
          <a:bodyPr vert="horz" lIns="68580" tIns="34290" rIns="68580" bIns="34290" rtlCol="0" anchor="ctr">
            <a:noAutofit/>
          </a:bodyPr>
          <a:lstStyle/>
          <a:p>
            <a:pPr algn="ctr">
              <a:defRPr sz="1600" b="1" i="0" u="none" strike="noStrike" kern="1200" cap="all" spc="120" normalizeH="0" baseline="0">
                <a:solidFill>
                  <a:prstClr val="black">
                    <a:lumMod val="65000"/>
                    <a:lumOff val="35000"/>
                  </a:prstClr>
                </a:solidFill>
                <a:latin typeface="+mn-lt"/>
                <a:ea typeface="+mn-ea"/>
                <a:cs typeface="+mn-cs"/>
              </a:defRPr>
            </a:pPr>
            <a:r>
              <a:rPr lang="en-ZA" sz="1200" cap="all" spc="90" dirty="0">
                <a:solidFill>
                  <a:schemeClr val="bg1"/>
                </a:solidFill>
              </a:rPr>
              <a:t>2021/22 DRT Budget vs expenditure </a:t>
            </a:r>
          </a:p>
        </p:txBody>
      </p:sp>
      <p:sp>
        <p:nvSpPr>
          <p:cNvPr id="2" name="Rectangle 1">
            <a:extLst>
              <a:ext uri="{FF2B5EF4-FFF2-40B4-BE49-F238E27FC236}">
                <a16:creationId xmlns:a16="http://schemas.microsoft.com/office/drawing/2014/main" id="{B3411DA5-F11D-4EF8-9CD3-DFA2B60CE11E}"/>
              </a:ext>
            </a:extLst>
          </p:cNvPr>
          <p:cNvSpPr/>
          <p:nvPr/>
        </p:nvSpPr>
        <p:spPr>
          <a:xfrm>
            <a:off x="1344749" y="1125246"/>
            <a:ext cx="6001265" cy="461665"/>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ZA" sz="2400" b="1" i="0" u="none" strike="noStrike" kern="1200" cap="all" spc="120" normalizeH="0" baseline="0" noProof="0" dirty="0">
                <a:ln>
                  <a:noFill/>
                </a:ln>
                <a:solidFill>
                  <a:prstClr val="white"/>
                </a:solidFill>
                <a:effectLst/>
                <a:uLnTx/>
                <a:uFillTx/>
                <a:latin typeface="Arial" panose="020B0604020202020204"/>
                <a:ea typeface="+mn-ea"/>
                <a:cs typeface="+mn-cs"/>
              </a:rPr>
              <a:t>summary</a:t>
            </a:r>
            <a:r>
              <a:rPr kumimoji="0" lang="en-ZA" sz="1800" b="1" i="0" u="none" strike="noStrike" kern="1200" cap="all" spc="120" normalizeH="0" baseline="0" noProof="0" dirty="0">
                <a:ln>
                  <a:noFill/>
                </a:ln>
                <a:solidFill>
                  <a:prstClr val="white"/>
                </a:solidFill>
                <a:effectLst/>
                <a:uLnTx/>
                <a:uFillTx/>
                <a:latin typeface="Arial" panose="020B0604020202020204"/>
                <a:ea typeface="+mn-ea"/>
                <a:cs typeface="+mn-cs"/>
              </a:rPr>
              <a:t> </a:t>
            </a:r>
            <a:endPar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Content Placeholder 7">
            <a:extLst>
              <a:ext uri="{FF2B5EF4-FFF2-40B4-BE49-F238E27FC236}">
                <a16:creationId xmlns:a16="http://schemas.microsoft.com/office/drawing/2014/main" id="{0E78C782-155A-446D-896A-5E510127E797}"/>
              </a:ext>
            </a:extLst>
          </p:cNvPr>
          <p:cNvSpPr>
            <a:spLocks noGrp="1"/>
          </p:cNvSpPr>
          <p:nvPr>
            <p:ph idx="1"/>
          </p:nvPr>
        </p:nvSpPr>
        <p:spPr>
          <a:xfrm>
            <a:off x="1311215" y="1679576"/>
            <a:ext cx="10636369" cy="4575175"/>
          </a:xfrm>
        </p:spPr>
        <p:txBody>
          <a:bodyPr>
            <a:normAutofit/>
          </a:bodyPr>
          <a:lstStyle/>
          <a:p>
            <a:pPr lvl="0" algn="just">
              <a:buFont typeface="Wingdings" panose="05000000000000000000" pitchFamily="2" charset="2"/>
              <a:buChar char="Ø"/>
            </a:pPr>
            <a:r>
              <a:rPr lang="en-US" sz="1400" dirty="0">
                <a:solidFill>
                  <a:srgbClr val="000000"/>
                </a:solidFill>
              </a:rPr>
              <a:t>The overall year to date expenditure (R759 million) is 4% less than the overall budget. </a:t>
            </a:r>
            <a:r>
              <a:rPr lang="en-ZA" sz="1400" dirty="0">
                <a:solidFill>
                  <a:srgbClr val="000000"/>
                </a:solidFill>
              </a:rPr>
              <a:t>The reported underspending was mainly located within the units of Technical Support Services and Fleet Maintenance which remain impacted by the slow turnaround periods/slow performance by the appointed service provider, i.e., Westbank in relation to the transversal RT46 contract.</a:t>
            </a:r>
          </a:p>
          <a:p>
            <a:pPr marL="0" lvl="0" indent="0" algn="just">
              <a:buNone/>
            </a:pPr>
            <a:endParaRPr lang="en-ZA" sz="1400" dirty="0">
              <a:solidFill>
                <a:srgbClr val="000000"/>
              </a:solidFill>
            </a:endParaRPr>
          </a:p>
          <a:p>
            <a:pPr algn="just">
              <a:buFont typeface="Wingdings" panose="05000000000000000000" pitchFamily="2" charset="2"/>
              <a:buChar char="Ø"/>
            </a:pPr>
            <a:r>
              <a:rPr lang="en-US" sz="1400" dirty="0">
                <a:solidFill>
                  <a:srgbClr val="000000"/>
                </a:solidFill>
                <a:ea typeface="Times New Roman" panose="02020603050405020304" pitchFamily="18" charset="0"/>
              </a:rPr>
              <a:t>The YTD overall revenue collected amounts to approximately 116% (</a:t>
            </a:r>
            <a:r>
              <a:rPr lang="en-ZA" sz="1400" dirty="0">
                <a:solidFill>
                  <a:srgbClr val="000000"/>
                </a:solidFill>
              </a:rPr>
              <a:t>R1 045 566 124)</a:t>
            </a:r>
            <a:r>
              <a:rPr lang="en-US" sz="1400" dirty="0">
                <a:solidFill>
                  <a:srgbClr val="000000"/>
                </a:solidFill>
                <a:ea typeface="Times New Roman" panose="02020603050405020304" pitchFamily="18" charset="0"/>
              </a:rPr>
              <a:t> of the budget. The increased collections is due to improved levels of engagements with our clients on the settlement of long-outstanding debts.</a:t>
            </a:r>
          </a:p>
          <a:p>
            <a:pPr marL="0" indent="0" algn="just">
              <a:buNone/>
            </a:pPr>
            <a:endParaRPr lang="en-US" sz="1400" dirty="0">
              <a:solidFill>
                <a:srgbClr val="000000"/>
              </a:solidFill>
              <a:ea typeface="Times New Roman" panose="02020603050405020304" pitchFamily="18" charset="0"/>
            </a:endParaRPr>
          </a:p>
          <a:p>
            <a:pPr algn="just">
              <a:buFont typeface="Wingdings" panose="05000000000000000000" pitchFamily="2" charset="2"/>
              <a:buChar char="Ø"/>
            </a:pPr>
            <a:r>
              <a:rPr lang="en-ZA" sz="1400" dirty="0">
                <a:solidFill>
                  <a:srgbClr val="000000"/>
                </a:solidFill>
              </a:rPr>
              <a:t>The Entity achieved 97% (i.e., 1485 invoices totalling approximately R684 million) in terms of invoices paid within 30 days.</a:t>
            </a:r>
          </a:p>
          <a:p>
            <a:pPr marL="0" indent="0" algn="just">
              <a:buNone/>
            </a:pPr>
            <a:r>
              <a:rPr lang="en-ZA" sz="1400" dirty="0">
                <a:solidFill>
                  <a:srgbClr val="000000"/>
                </a:solidFill>
              </a:rPr>
              <a:t> </a:t>
            </a:r>
          </a:p>
          <a:p>
            <a:pPr algn="just">
              <a:buFont typeface="Wingdings" panose="05000000000000000000" pitchFamily="2" charset="2"/>
              <a:buChar char="Ø"/>
            </a:pPr>
            <a:r>
              <a:rPr lang="en-US" sz="1400" dirty="0">
                <a:ea typeface="Times New Roman" panose="02020603050405020304" pitchFamily="18" charset="0"/>
              </a:rPr>
              <a:t>The entity has not reported any new fruitless and wasteful expenditure for both the quarter and 2021/2022 financial year.</a:t>
            </a:r>
          </a:p>
          <a:p>
            <a:pPr marL="0" indent="0" algn="just">
              <a:buNone/>
            </a:pPr>
            <a:r>
              <a:rPr lang="en-US" sz="1400" dirty="0">
                <a:ea typeface="Times New Roman" panose="02020603050405020304" pitchFamily="18" charset="0"/>
              </a:rPr>
              <a:t> </a:t>
            </a:r>
          </a:p>
          <a:p>
            <a:pPr algn="just">
              <a:buFont typeface="Wingdings" panose="05000000000000000000" pitchFamily="2" charset="2"/>
              <a:buChar char="Ø"/>
            </a:pPr>
            <a:r>
              <a:rPr lang="en-US" sz="1400" dirty="0">
                <a:ea typeface="Times New Roman" panose="02020603050405020304" pitchFamily="18" charset="0"/>
              </a:rPr>
              <a:t>The entity has reported irregular </a:t>
            </a:r>
            <a:r>
              <a:rPr lang="en-ZA" sz="1400" dirty="0">
                <a:solidFill>
                  <a:srgbClr val="000000"/>
                </a:solidFill>
              </a:rPr>
              <a:t>expenditure in terms of property rental to the value of R474 000 for the financial year.</a:t>
            </a:r>
            <a:endParaRPr lang="en-US" sz="1400" b="1" dirty="0">
              <a:solidFill>
                <a:srgbClr val="FF0000"/>
              </a:solidFill>
              <a:ea typeface="Times New Roman" panose="02020603050405020304" pitchFamily="18" charset="0"/>
            </a:endParaRPr>
          </a:p>
        </p:txBody>
      </p:sp>
      <p:sp>
        <p:nvSpPr>
          <p:cNvPr id="3" name="TextBox 2">
            <a:extLst>
              <a:ext uri="{FF2B5EF4-FFF2-40B4-BE49-F238E27FC236}">
                <a16:creationId xmlns:a16="http://schemas.microsoft.com/office/drawing/2014/main" id="{7EEB5E7F-778B-3634-99C7-2EDF06B32AD5}"/>
              </a:ext>
            </a:extLst>
          </p:cNvPr>
          <p:cNvSpPr txBox="1"/>
          <p:nvPr/>
        </p:nvSpPr>
        <p:spPr>
          <a:xfrm>
            <a:off x="11388127" y="6229074"/>
            <a:ext cx="489548" cy="369332"/>
          </a:xfrm>
          <a:prstGeom prst="rect">
            <a:avLst/>
          </a:prstGeom>
          <a:noFill/>
        </p:spPr>
        <p:txBody>
          <a:bodyPr wrap="square">
            <a:spAutoFit/>
          </a:bodyPr>
          <a:lstStyle/>
          <a:p>
            <a:r>
              <a:rPr lang="en-US" dirty="0"/>
              <a:t>14</a:t>
            </a:r>
            <a:endParaRPr lang="en-ZA" dirty="0"/>
          </a:p>
        </p:txBody>
      </p:sp>
    </p:spTree>
    <p:extLst>
      <p:ext uri="{BB962C8B-B14F-4D97-AF65-F5344CB8AC3E}">
        <p14:creationId xmlns:p14="http://schemas.microsoft.com/office/powerpoint/2010/main" val="6944109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F2172-9CF1-4DE6-B89F-4EDBD9E3A474}"/>
              </a:ext>
            </a:extLst>
          </p:cNvPr>
          <p:cNvSpPr>
            <a:spLocks noGrp="1"/>
          </p:cNvSpPr>
          <p:nvPr>
            <p:ph type="title"/>
          </p:nvPr>
        </p:nvSpPr>
        <p:spPr/>
        <p:txBody>
          <a:bodyPr/>
          <a:lstStyle/>
          <a:p>
            <a:r>
              <a:rPr lang="en-ZA" dirty="0"/>
              <a:t>2021/2022 OVERALL EXPENDITURE </a:t>
            </a:r>
          </a:p>
        </p:txBody>
      </p:sp>
      <p:graphicFrame>
        <p:nvGraphicFramePr>
          <p:cNvPr id="3" name="Table 2">
            <a:extLst>
              <a:ext uri="{FF2B5EF4-FFF2-40B4-BE49-F238E27FC236}">
                <a16:creationId xmlns:a16="http://schemas.microsoft.com/office/drawing/2014/main" id="{97A4473E-1621-4F3E-93F7-6608A46181B1}"/>
              </a:ext>
            </a:extLst>
          </p:cNvPr>
          <p:cNvGraphicFramePr>
            <a:graphicFrameLocks noGrp="1"/>
          </p:cNvGraphicFramePr>
          <p:nvPr>
            <p:extLst>
              <p:ext uri="{D42A27DB-BD31-4B8C-83A1-F6EECF244321}">
                <p14:modId xmlns:p14="http://schemas.microsoft.com/office/powerpoint/2010/main" val="1887844164"/>
              </p:ext>
            </p:extLst>
          </p:nvPr>
        </p:nvGraphicFramePr>
        <p:xfrm>
          <a:off x="1334530" y="1667436"/>
          <a:ext cx="10638934" cy="4388306"/>
        </p:xfrm>
        <a:graphic>
          <a:graphicData uri="http://schemas.openxmlformats.org/drawingml/2006/table">
            <a:tbl>
              <a:tblPr/>
              <a:tblGrid>
                <a:gridCol w="3818729">
                  <a:extLst>
                    <a:ext uri="{9D8B030D-6E8A-4147-A177-3AD203B41FA5}">
                      <a16:colId xmlns:a16="http://schemas.microsoft.com/office/drawing/2014/main" val="1126021394"/>
                    </a:ext>
                  </a:extLst>
                </a:gridCol>
                <a:gridCol w="2145911">
                  <a:extLst>
                    <a:ext uri="{9D8B030D-6E8A-4147-A177-3AD203B41FA5}">
                      <a16:colId xmlns:a16="http://schemas.microsoft.com/office/drawing/2014/main" val="4172549047"/>
                    </a:ext>
                  </a:extLst>
                </a:gridCol>
                <a:gridCol w="1860179">
                  <a:extLst>
                    <a:ext uri="{9D8B030D-6E8A-4147-A177-3AD203B41FA5}">
                      <a16:colId xmlns:a16="http://schemas.microsoft.com/office/drawing/2014/main" val="1709407241"/>
                    </a:ext>
                  </a:extLst>
                </a:gridCol>
                <a:gridCol w="1860179">
                  <a:extLst>
                    <a:ext uri="{9D8B030D-6E8A-4147-A177-3AD203B41FA5}">
                      <a16:colId xmlns:a16="http://schemas.microsoft.com/office/drawing/2014/main" val="2255882839"/>
                    </a:ext>
                  </a:extLst>
                </a:gridCol>
                <a:gridCol w="953936">
                  <a:extLst>
                    <a:ext uri="{9D8B030D-6E8A-4147-A177-3AD203B41FA5}">
                      <a16:colId xmlns:a16="http://schemas.microsoft.com/office/drawing/2014/main" val="4053679892"/>
                    </a:ext>
                  </a:extLst>
                </a:gridCol>
              </a:tblGrid>
              <a:tr h="337562">
                <a:tc>
                  <a:txBody>
                    <a:bodyPr/>
                    <a:lstStyle/>
                    <a:p>
                      <a:pPr algn="l" fontAlgn="b"/>
                      <a:r>
                        <a:rPr lang="en-ZA" sz="1000" b="1" i="0" u="none" strike="noStrike" dirty="0">
                          <a:solidFill>
                            <a:srgbClr val="FFFFFF"/>
                          </a:solidFill>
                          <a:effectLst/>
                          <a:latin typeface="+mn-lt"/>
                        </a:rPr>
                        <a:t>APP REPORT 21/22 FY</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4">
                  <a:txBody>
                    <a:bodyPr/>
                    <a:lstStyle/>
                    <a:p>
                      <a:pPr algn="ctr" fontAlgn="b"/>
                      <a:r>
                        <a:rPr lang="en-ZA" sz="1000" b="1" i="0" u="none" strike="noStrike" dirty="0">
                          <a:solidFill>
                            <a:srgbClr val="FFFFFF"/>
                          </a:solidFill>
                          <a:effectLst/>
                          <a:latin typeface="+mn-lt"/>
                        </a:rPr>
                        <a:t>YEAR TO DATE RESULTS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235556213"/>
                  </a:ext>
                </a:extLst>
              </a:tr>
              <a:tr h="337562">
                <a:tc>
                  <a:txBody>
                    <a:bodyPr/>
                    <a:lstStyle/>
                    <a:p>
                      <a:pPr algn="ctr" fontAlgn="b"/>
                      <a:r>
                        <a:rPr lang="en-ZA" sz="1000" b="1" i="0" u="none" strike="noStrike" dirty="0">
                          <a:solidFill>
                            <a:srgbClr val="000000"/>
                          </a:solidFill>
                          <a:effectLst/>
                          <a:latin typeface="+mn-lt"/>
                        </a:rPr>
                        <a:t>BUSINESS UNIT</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000" b="1" i="0" u="none" strike="noStrike" dirty="0">
                          <a:solidFill>
                            <a:srgbClr val="000000"/>
                          </a:solidFill>
                          <a:effectLst/>
                          <a:latin typeface="+mn-lt"/>
                        </a:rPr>
                        <a:t>ANNUAL BUDGET</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000" b="1" i="0" u="none" strike="noStrike" dirty="0">
                          <a:solidFill>
                            <a:srgbClr val="000000"/>
                          </a:solidFill>
                          <a:effectLst/>
                          <a:latin typeface="+mn-lt"/>
                        </a:rPr>
                        <a:t>ACTUAL SPENT</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000" b="1" i="0" u="none" strike="noStrike" dirty="0">
                          <a:solidFill>
                            <a:srgbClr val="000000"/>
                          </a:solidFill>
                          <a:effectLst/>
                          <a:latin typeface="+mn-lt"/>
                        </a:rPr>
                        <a:t>TOTAL VARIANCE</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000" b="1" i="0" u="none" strike="noStrike" dirty="0">
                          <a:solidFill>
                            <a:srgbClr val="000000"/>
                          </a:solidFill>
                          <a:effectLst/>
                          <a:latin typeface="+mn-lt"/>
                        </a:rPr>
                        <a:t>% SPENT</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790745"/>
                  </a:ext>
                </a:extLst>
              </a:tr>
              <a:tr h="337562">
                <a:tc>
                  <a:txBody>
                    <a:bodyPr/>
                    <a:lstStyle/>
                    <a:p>
                      <a:pPr algn="l" fontAlgn="b"/>
                      <a:r>
                        <a:rPr lang="en-ZA" sz="1000" b="0" i="0" u="none" strike="noStrike" dirty="0">
                          <a:solidFill>
                            <a:srgbClr val="000000"/>
                          </a:solidFill>
                          <a:effectLst/>
                          <a:latin typeface="+mn-lt"/>
                        </a:rPr>
                        <a:t>OFFICE OF THE CEO</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3,328,707.00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3,173,755.00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154,952.00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95%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360061"/>
                  </a:ext>
                </a:extLst>
              </a:tr>
              <a:tr h="337562">
                <a:tc>
                  <a:txBody>
                    <a:bodyPr/>
                    <a:lstStyle/>
                    <a:p>
                      <a:pPr algn="l" fontAlgn="b"/>
                      <a:r>
                        <a:rPr lang="en-ZA" sz="1000" b="0" i="0" u="none" strike="noStrike" dirty="0">
                          <a:solidFill>
                            <a:srgbClr val="000000"/>
                          </a:solidFill>
                          <a:effectLst/>
                          <a:latin typeface="+mn-lt"/>
                        </a:rPr>
                        <a:t>OFFICE OF THE COO</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1,634,278.00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1,275,354.00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358,924.00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78%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7890214"/>
                  </a:ext>
                </a:extLst>
              </a:tr>
              <a:tr h="337562">
                <a:tc>
                  <a:txBody>
                    <a:bodyPr/>
                    <a:lstStyle/>
                    <a:p>
                      <a:pPr algn="l" fontAlgn="b"/>
                      <a:r>
                        <a:rPr lang="en-ZA" sz="1000" b="0" i="0" u="none" strike="noStrike" dirty="0">
                          <a:solidFill>
                            <a:srgbClr val="000000"/>
                          </a:solidFill>
                          <a:effectLst/>
                          <a:latin typeface="+mn-lt"/>
                        </a:rPr>
                        <a:t>OFFICE OF THE CFO</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11,524,770.00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6,938,889.00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4,585,881.00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60%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432335"/>
                  </a:ext>
                </a:extLst>
              </a:tr>
              <a:tr h="337562">
                <a:tc>
                  <a:txBody>
                    <a:bodyPr/>
                    <a:lstStyle/>
                    <a:p>
                      <a:pPr algn="l" fontAlgn="b"/>
                      <a:r>
                        <a:rPr lang="en-ZA" sz="1000" b="0" i="0" u="none" strike="noStrike" dirty="0">
                          <a:solidFill>
                            <a:srgbClr val="000000"/>
                          </a:solidFill>
                          <a:effectLst/>
                          <a:latin typeface="+mn-lt"/>
                        </a:rPr>
                        <a:t>FINANCIAL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17,958,200.00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14,567,461.00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3,390,739.00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81%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577624"/>
                  </a:ext>
                </a:extLst>
              </a:tr>
              <a:tr h="337562">
                <a:tc>
                  <a:txBody>
                    <a:bodyPr/>
                    <a:lstStyle/>
                    <a:p>
                      <a:pPr algn="l" fontAlgn="b"/>
                      <a:r>
                        <a:rPr lang="en-ZA" sz="1000" b="0" i="0" u="none" strike="noStrike" dirty="0">
                          <a:solidFill>
                            <a:srgbClr val="000000"/>
                          </a:solidFill>
                          <a:effectLst/>
                          <a:latin typeface="+mn-lt"/>
                        </a:rPr>
                        <a:t>CORPORATE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89,461,317.00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73,709,967.00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15,751,350.00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82%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233427"/>
                  </a:ext>
                </a:extLst>
              </a:tr>
              <a:tr h="337562">
                <a:tc>
                  <a:txBody>
                    <a:bodyPr/>
                    <a:lstStyle/>
                    <a:p>
                      <a:pPr algn="l" fontAlgn="b"/>
                      <a:r>
                        <a:rPr lang="en-ZA" sz="1000" b="0" i="0" u="none" strike="noStrike" dirty="0">
                          <a:solidFill>
                            <a:srgbClr val="000000"/>
                          </a:solidFill>
                          <a:effectLst/>
                          <a:latin typeface="+mn-lt"/>
                        </a:rPr>
                        <a:t>MARKETING &amp; COMMUNICATION</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12,864,822.00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11,082,118.00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1,782,704.00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86%</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1453129"/>
                  </a:ext>
                </a:extLst>
              </a:tr>
              <a:tr h="337562">
                <a:tc>
                  <a:txBody>
                    <a:bodyPr/>
                    <a:lstStyle/>
                    <a:p>
                      <a:pPr algn="l" fontAlgn="b"/>
                      <a:r>
                        <a:rPr lang="en-ZA" sz="1000" b="0" i="0" u="none" strike="noStrike" dirty="0">
                          <a:solidFill>
                            <a:srgbClr val="000000"/>
                          </a:solidFill>
                          <a:effectLst/>
                          <a:latin typeface="+mn-lt"/>
                        </a:rPr>
                        <a:t>MAINTENANCE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145,598,111.00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121,912,239.00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23,685,872.00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84%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2943372"/>
                  </a:ext>
                </a:extLst>
              </a:tr>
              <a:tr h="337562">
                <a:tc>
                  <a:txBody>
                    <a:bodyPr/>
                    <a:lstStyle/>
                    <a:p>
                      <a:pPr algn="l" fontAlgn="b"/>
                      <a:r>
                        <a:rPr lang="en-ZA" sz="1000" b="0" i="0" u="none" strike="noStrike" dirty="0">
                          <a:solidFill>
                            <a:srgbClr val="000000"/>
                          </a:solidFill>
                          <a:effectLst/>
                          <a:latin typeface="+mn-lt"/>
                        </a:rPr>
                        <a:t>TRANSPORT SUPPORT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201,380,928.00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188,891,553.00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12,489,375.00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94%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81917"/>
                  </a:ext>
                </a:extLst>
              </a:tr>
              <a:tr h="337562">
                <a:tc>
                  <a:txBody>
                    <a:bodyPr/>
                    <a:lstStyle/>
                    <a:p>
                      <a:pPr algn="l" fontAlgn="b"/>
                      <a:r>
                        <a:rPr lang="en-ZA" sz="1000" b="0" i="0" u="none" strike="noStrike" dirty="0">
                          <a:solidFill>
                            <a:srgbClr val="000000"/>
                          </a:solidFill>
                          <a:effectLst/>
                          <a:latin typeface="+mn-lt"/>
                        </a:rPr>
                        <a:t>PERMANENT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287,643,291.00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319,514,056.00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-R   31,870,765.00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111%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171886"/>
                  </a:ext>
                </a:extLst>
              </a:tr>
              <a:tr h="337562">
                <a:tc>
                  <a:txBody>
                    <a:bodyPr/>
                    <a:lstStyle/>
                    <a:p>
                      <a:pPr algn="l" fontAlgn="b"/>
                      <a:r>
                        <a:rPr lang="en-ZA" sz="1000" b="0" i="0" u="none" strike="noStrike" dirty="0">
                          <a:solidFill>
                            <a:srgbClr val="000000"/>
                          </a:solidFill>
                          <a:effectLst/>
                          <a:latin typeface="+mn-lt"/>
                        </a:rPr>
                        <a:t>VIP POOL SERVICES</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17,618,126.00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 R   17,734,220.00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mn-lt"/>
                        </a:rPr>
                        <a:t>-R        116,094.00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mn-lt"/>
                        </a:rPr>
                        <a:t>101%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676770"/>
                  </a:ext>
                </a:extLst>
              </a:tr>
              <a:tr h="337562">
                <a:tc>
                  <a:txBody>
                    <a:bodyPr/>
                    <a:lstStyle/>
                    <a:p>
                      <a:pPr algn="l" fontAlgn="b"/>
                      <a:r>
                        <a:rPr lang="en-ZA" sz="1000" b="1" i="0" u="none" strike="noStrike" dirty="0">
                          <a:solidFill>
                            <a:srgbClr val="000000"/>
                          </a:solidFill>
                          <a:effectLst/>
                          <a:latin typeface="+mn-lt"/>
                        </a:rPr>
                        <a:t>TOTAL</a:t>
                      </a:r>
                    </a:p>
                  </a:txBody>
                  <a:tcPr marL="2679" marR="2679" marT="26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mn-lt"/>
                        </a:rPr>
                        <a:t> R789,012,550.00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mn-lt"/>
                        </a:rPr>
                        <a:t> R758,799,612.00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mn-lt"/>
                        </a:rPr>
                        <a:t> R   30,212,938.00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mn-lt"/>
                        </a:rPr>
                        <a:t>96%</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217688"/>
                  </a:ext>
                </a:extLst>
              </a:tr>
            </a:tbl>
          </a:graphicData>
        </a:graphic>
      </p:graphicFrame>
      <p:sp>
        <p:nvSpPr>
          <p:cNvPr id="4" name="TextBox 3">
            <a:extLst>
              <a:ext uri="{FF2B5EF4-FFF2-40B4-BE49-F238E27FC236}">
                <a16:creationId xmlns:a16="http://schemas.microsoft.com/office/drawing/2014/main" id="{42A9B08D-78B9-AF23-71BD-1CF04A784620}"/>
              </a:ext>
            </a:extLst>
          </p:cNvPr>
          <p:cNvSpPr txBox="1"/>
          <p:nvPr/>
        </p:nvSpPr>
        <p:spPr>
          <a:xfrm>
            <a:off x="11388127" y="6229074"/>
            <a:ext cx="489548" cy="369332"/>
          </a:xfrm>
          <a:prstGeom prst="rect">
            <a:avLst/>
          </a:prstGeom>
          <a:noFill/>
        </p:spPr>
        <p:txBody>
          <a:bodyPr wrap="square">
            <a:spAutoFit/>
          </a:bodyPr>
          <a:lstStyle/>
          <a:p>
            <a:r>
              <a:rPr lang="en-US" dirty="0"/>
              <a:t>15</a:t>
            </a:r>
            <a:endParaRPr lang="en-ZA" dirty="0"/>
          </a:p>
        </p:txBody>
      </p:sp>
    </p:spTree>
    <p:extLst>
      <p:ext uri="{BB962C8B-B14F-4D97-AF65-F5344CB8AC3E}">
        <p14:creationId xmlns:p14="http://schemas.microsoft.com/office/powerpoint/2010/main" val="195701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D837-5E0E-4D94-888A-70BE91AD212F}"/>
              </a:ext>
            </a:extLst>
          </p:cNvPr>
          <p:cNvSpPr>
            <a:spLocks noGrp="1"/>
          </p:cNvSpPr>
          <p:nvPr>
            <p:ph type="title"/>
          </p:nvPr>
        </p:nvSpPr>
        <p:spPr/>
        <p:txBody>
          <a:bodyPr/>
          <a:lstStyle/>
          <a:p>
            <a:r>
              <a:rPr lang="en-ZA" dirty="0"/>
              <a:t>REVENUE - RECEIPTS</a:t>
            </a:r>
          </a:p>
        </p:txBody>
      </p:sp>
      <p:graphicFrame>
        <p:nvGraphicFramePr>
          <p:cNvPr id="162" name="Content Placeholder 3">
            <a:extLst>
              <a:ext uri="{FF2B5EF4-FFF2-40B4-BE49-F238E27FC236}">
                <a16:creationId xmlns:a16="http://schemas.microsoft.com/office/drawing/2014/main" id="{C01C5C1D-6BA3-9757-6AAA-462A8930D877}"/>
              </a:ext>
            </a:extLst>
          </p:cNvPr>
          <p:cNvGraphicFramePr>
            <a:graphicFrameLocks noGrp="1"/>
          </p:cNvGraphicFramePr>
          <p:nvPr>
            <p:ph idx="1"/>
            <p:extLst>
              <p:ext uri="{D42A27DB-BD31-4B8C-83A1-F6EECF244321}">
                <p14:modId xmlns:p14="http://schemas.microsoft.com/office/powerpoint/2010/main" val="2414225449"/>
              </p:ext>
            </p:extLst>
          </p:nvPr>
        </p:nvGraphicFramePr>
        <p:xfrm>
          <a:off x="1334530" y="1664778"/>
          <a:ext cx="10647561" cy="4273790"/>
        </p:xfrm>
        <a:graphic>
          <a:graphicData uri="http://schemas.openxmlformats.org/drawingml/2006/table">
            <a:tbl>
              <a:tblPr/>
              <a:tblGrid>
                <a:gridCol w="4445099">
                  <a:extLst>
                    <a:ext uri="{9D8B030D-6E8A-4147-A177-3AD203B41FA5}">
                      <a16:colId xmlns:a16="http://schemas.microsoft.com/office/drawing/2014/main" val="947320644"/>
                    </a:ext>
                  </a:extLst>
                </a:gridCol>
                <a:gridCol w="1692755">
                  <a:extLst>
                    <a:ext uri="{9D8B030D-6E8A-4147-A177-3AD203B41FA5}">
                      <a16:colId xmlns:a16="http://schemas.microsoft.com/office/drawing/2014/main" val="2236668056"/>
                    </a:ext>
                  </a:extLst>
                </a:gridCol>
                <a:gridCol w="1615225">
                  <a:extLst>
                    <a:ext uri="{9D8B030D-6E8A-4147-A177-3AD203B41FA5}">
                      <a16:colId xmlns:a16="http://schemas.microsoft.com/office/drawing/2014/main" val="3342724093"/>
                    </a:ext>
                  </a:extLst>
                </a:gridCol>
                <a:gridCol w="1563537">
                  <a:extLst>
                    <a:ext uri="{9D8B030D-6E8A-4147-A177-3AD203B41FA5}">
                      <a16:colId xmlns:a16="http://schemas.microsoft.com/office/drawing/2014/main" val="2482784526"/>
                    </a:ext>
                  </a:extLst>
                </a:gridCol>
                <a:gridCol w="1330945">
                  <a:extLst>
                    <a:ext uri="{9D8B030D-6E8A-4147-A177-3AD203B41FA5}">
                      <a16:colId xmlns:a16="http://schemas.microsoft.com/office/drawing/2014/main" val="1899786029"/>
                    </a:ext>
                  </a:extLst>
                </a:gridCol>
              </a:tblGrid>
              <a:tr h="973273">
                <a:tc>
                  <a:txBody>
                    <a:bodyPr/>
                    <a:lstStyle/>
                    <a:p>
                      <a:pPr algn="ctr" fontAlgn="ctr"/>
                      <a:r>
                        <a:rPr lang="en-US" sz="900" b="0" i="0" u="none" strike="noStrike" dirty="0">
                          <a:solidFill>
                            <a:srgbClr val="FFFFFF"/>
                          </a:solidFill>
                          <a:effectLst/>
                          <a:latin typeface="Franklin Gothic Medium Cond" panose="020B0606030402020204" pitchFamily="34" charset="0"/>
                        </a:rPr>
                        <a:t>REVENUE RECEIPTS 2022/23 FY</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gridSpan="4">
                  <a:txBody>
                    <a:bodyPr/>
                    <a:lstStyle/>
                    <a:p>
                      <a:pPr algn="ctr" fontAlgn="ctr"/>
                      <a:r>
                        <a:rPr lang="en-US" sz="900" b="0" i="0" u="none" strike="noStrike" dirty="0">
                          <a:solidFill>
                            <a:srgbClr val="FFFFFF"/>
                          </a:solidFill>
                          <a:effectLst/>
                          <a:latin typeface="Franklin Gothic Medium Cond" panose="020B0606030402020204" pitchFamily="34" charset="0"/>
                        </a:rPr>
                        <a:t>TOTAL BUDGET YEAR TO DATE REPORT</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92460972"/>
                  </a:ext>
                </a:extLst>
              </a:tr>
              <a:tr h="459806">
                <a:tc>
                  <a:txBody>
                    <a:bodyPr/>
                    <a:lstStyle/>
                    <a:p>
                      <a:pPr algn="l" fontAlgn="ctr"/>
                      <a:r>
                        <a:rPr lang="en-US" sz="1050" b="0" i="0" u="none" strike="noStrike" dirty="0">
                          <a:solidFill>
                            <a:srgbClr val="000000"/>
                          </a:solidFill>
                          <a:effectLst/>
                          <a:latin typeface="+mn-lt"/>
                        </a:rPr>
                        <a:t>LEASING OF VEHICLES</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mn-lt"/>
                        </a:rPr>
                        <a:t>ANNUAL BUDGET</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mn-lt"/>
                        </a:rPr>
                        <a:t>ACTUAL COLLECTIONS</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mn-lt"/>
                        </a:rPr>
                        <a:t>TOTAL VARIANCE</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mn-lt"/>
                        </a:rPr>
                        <a:t>% ACTUAL</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563990"/>
                  </a:ext>
                </a:extLst>
              </a:tr>
              <a:tr h="426111">
                <a:tc>
                  <a:txBody>
                    <a:bodyPr/>
                    <a:lstStyle/>
                    <a:p>
                      <a:pPr algn="l" fontAlgn="ctr"/>
                      <a:r>
                        <a:rPr lang="en-US" sz="1050" b="0" i="0" u="none" strike="noStrike" dirty="0">
                          <a:solidFill>
                            <a:srgbClr val="000000"/>
                          </a:solidFill>
                          <a:effectLst/>
                          <a:latin typeface="+mn-lt"/>
                        </a:rPr>
                        <a:t>Revenue - Exchange (Leases)</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800,000,000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933,239,790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133,238,790</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117%</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2543336"/>
                  </a:ext>
                </a:extLst>
              </a:tr>
              <a:tr h="426111">
                <a:tc>
                  <a:txBody>
                    <a:bodyPr/>
                    <a:lstStyle/>
                    <a:p>
                      <a:pPr algn="l" fontAlgn="ctr"/>
                      <a:r>
                        <a:rPr lang="en-US" sz="1050" b="0" i="0" u="none" strike="noStrike" dirty="0">
                          <a:solidFill>
                            <a:srgbClr val="000000"/>
                          </a:solidFill>
                          <a:effectLst/>
                          <a:latin typeface="+mn-lt"/>
                        </a:rPr>
                        <a:t>Revenue - Non-Exchange (Interest)</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30,000,000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31,800,245</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1,800,245</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106%</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497530"/>
                  </a:ext>
                </a:extLst>
              </a:tr>
              <a:tr h="426111">
                <a:tc>
                  <a:txBody>
                    <a:bodyPr/>
                    <a:lstStyle/>
                    <a:p>
                      <a:pPr algn="l" fontAlgn="ctr"/>
                      <a:r>
                        <a:rPr lang="en-US" sz="1050" b="0" i="0" u="none" strike="noStrike" dirty="0">
                          <a:solidFill>
                            <a:srgbClr val="000000"/>
                          </a:solidFill>
                          <a:effectLst/>
                          <a:latin typeface="+mn-lt"/>
                        </a:rPr>
                        <a:t>Revenue - Non-Exchange (Accident Claims and Fines)</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60,082</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60,082</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100%</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8311097"/>
                  </a:ext>
                </a:extLst>
              </a:tr>
              <a:tr h="426111">
                <a:tc>
                  <a:txBody>
                    <a:bodyPr/>
                    <a:lstStyle/>
                    <a:p>
                      <a:pPr algn="l" fontAlgn="ctr"/>
                      <a:r>
                        <a:rPr lang="en-US" sz="1050" b="0" i="0" u="none" strike="noStrike" dirty="0">
                          <a:solidFill>
                            <a:srgbClr val="000000"/>
                          </a:solidFill>
                          <a:effectLst/>
                          <a:latin typeface="+mn-lt"/>
                        </a:rPr>
                        <a:t>Revenue - Transport</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1,800,000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1703,900</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96,100</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95%</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173289"/>
                  </a:ext>
                </a:extLst>
              </a:tr>
              <a:tr h="426111">
                <a:tc>
                  <a:txBody>
                    <a:bodyPr/>
                    <a:lstStyle/>
                    <a:p>
                      <a:pPr algn="l" fontAlgn="ctr"/>
                      <a:r>
                        <a:rPr lang="en-US" sz="1050" b="0" i="0" u="none" strike="noStrike" dirty="0">
                          <a:solidFill>
                            <a:srgbClr val="000000"/>
                          </a:solidFill>
                          <a:effectLst/>
                          <a:latin typeface="+mn-lt"/>
                        </a:rPr>
                        <a:t>Revenue - Auctions</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endParaRPr lang="en-US" sz="1050" b="0" i="0" u="none" strike="noStrike" dirty="0">
                        <a:solidFill>
                          <a:srgbClr val="000000"/>
                        </a:solidFill>
                        <a:effectLst/>
                        <a:latin typeface="+mn-lt"/>
                      </a:endParaRPr>
                    </a:p>
                    <a:p>
                      <a:pPr algn="r" fontAlgn="ctr"/>
                      <a:endParaRPr lang="en-US" sz="1050" b="0" i="0" u="none" strike="noStrike" dirty="0">
                        <a:solidFill>
                          <a:srgbClr val="000000"/>
                        </a:solidFill>
                        <a:effectLst/>
                        <a:latin typeface="+mn-lt"/>
                      </a:endParaRPr>
                    </a:p>
                    <a:p>
                      <a:pPr algn="r" fontAlgn="ctr"/>
                      <a:r>
                        <a:rPr lang="en-US" sz="1050" b="0" i="0" u="none" strike="noStrike" dirty="0">
                          <a:solidFill>
                            <a:srgbClr val="000000"/>
                          </a:solidFill>
                          <a:effectLst/>
                          <a:latin typeface="+mn-lt"/>
                        </a:rPr>
                        <a:t>R 70,000,000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78,763,106</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-R 8,763,106</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mn-lt"/>
                        </a:rPr>
                        <a:t>113%</a:t>
                      </a:r>
                    </a:p>
                  </a:txBody>
                  <a:tcPr marL="2860" marR="2860" marT="286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128767"/>
                  </a:ext>
                </a:extLst>
              </a:tr>
              <a:tr h="426111">
                <a:tc>
                  <a:txBody>
                    <a:bodyPr/>
                    <a:lstStyle/>
                    <a:p>
                      <a:pPr algn="l" fontAlgn="ctr"/>
                      <a:r>
                        <a:rPr lang="en-US" sz="1050" b="0" i="0" u="none" strike="noStrike" dirty="0">
                          <a:solidFill>
                            <a:srgbClr val="000000"/>
                          </a:solidFill>
                          <a:effectLst/>
                          <a:latin typeface="+mn-lt"/>
                        </a:rPr>
                        <a:t>GRAND TOTAL</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mn-lt"/>
                        </a:rPr>
                        <a:t>R 901,800,000</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mn-lt"/>
                        </a:rPr>
                        <a:t>R 1,045,566,124</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mn-lt"/>
                        </a:rPr>
                        <a:t>-R 143,766,124</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mn-lt"/>
                        </a:rPr>
                        <a:t>116%</a:t>
                      </a:r>
                    </a:p>
                  </a:txBody>
                  <a:tcPr marL="2860" marR="2860" marT="28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117066"/>
                  </a:ext>
                </a:extLst>
              </a:tr>
            </a:tbl>
          </a:graphicData>
        </a:graphic>
      </p:graphicFrame>
      <p:sp>
        <p:nvSpPr>
          <p:cNvPr id="3" name="TextBox 2">
            <a:extLst>
              <a:ext uri="{FF2B5EF4-FFF2-40B4-BE49-F238E27FC236}">
                <a16:creationId xmlns:a16="http://schemas.microsoft.com/office/drawing/2014/main" id="{0B2969BE-D1A0-D375-0733-C9A29EDAF781}"/>
              </a:ext>
            </a:extLst>
          </p:cNvPr>
          <p:cNvSpPr txBox="1"/>
          <p:nvPr/>
        </p:nvSpPr>
        <p:spPr>
          <a:xfrm>
            <a:off x="11388127" y="6229074"/>
            <a:ext cx="489548" cy="369332"/>
          </a:xfrm>
          <a:prstGeom prst="rect">
            <a:avLst/>
          </a:prstGeom>
          <a:noFill/>
        </p:spPr>
        <p:txBody>
          <a:bodyPr wrap="square">
            <a:spAutoFit/>
          </a:bodyPr>
          <a:lstStyle/>
          <a:p>
            <a:r>
              <a:rPr lang="en-US" dirty="0"/>
              <a:t>16</a:t>
            </a:r>
            <a:endParaRPr lang="en-ZA" dirty="0"/>
          </a:p>
        </p:txBody>
      </p:sp>
    </p:spTree>
    <p:extLst>
      <p:ext uri="{BB962C8B-B14F-4D97-AF65-F5344CB8AC3E}">
        <p14:creationId xmlns:p14="http://schemas.microsoft.com/office/powerpoint/2010/main" val="3353580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1047011" cy="1345134"/>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Arial" panose="020B0604020202020204"/>
                <a:ea typeface="+mn-ea"/>
                <a:cs typeface="+mn-cs"/>
              </a:rPr>
              <a:t>HUMAN RESOURCES AND GOVERNANCE</a:t>
            </a:r>
          </a:p>
        </p:txBody>
      </p:sp>
      <p:sp>
        <p:nvSpPr>
          <p:cNvPr id="2" name="TextBox 1">
            <a:extLst>
              <a:ext uri="{FF2B5EF4-FFF2-40B4-BE49-F238E27FC236}">
                <a16:creationId xmlns:a16="http://schemas.microsoft.com/office/drawing/2014/main" id="{DF9C358D-446D-1C23-55A8-B22B421E48FD}"/>
              </a:ext>
            </a:extLst>
          </p:cNvPr>
          <p:cNvSpPr txBox="1"/>
          <p:nvPr/>
        </p:nvSpPr>
        <p:spPr>
          <a:xfrm>
            <a:off x="10901549" y="6305797"/>
            <a:ext cx="118225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Tree>
    <p:extLst>
      <p:ext uri="{BB962C8B-B14F-4D97-AF65-F5344CB8AC3E}">
        <p14:creationId xmlns:p14="http://schemas.microsoft.com/office/powerpoint/2010/main" val="4125609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VACANCY RATE</a:t>
            </a:r>
          </a:p>
        </p:txBody>
      </p:sp>
      <p:sp>
        <p:nvSpPr>
          <p:cNvPr id="3" name="TextBox 2">
            <a:extLst>
              <a:ext uri="{FF2B5EF4-FFF2-40B4-BE49-F238E27FC236}">
                <a16:creationId xmlns:a16="http://schemas.microsoft.com/office/drawing/2014/main" id="{B3BFC1AB-A993-43FC-B4D6-06600389A9AE}"/>
              </a:ext>
            </a:extLst>
          </p:cNvPr>
          <p:cNvSpPr txBox="1"/>
          <p:nvPr/>
        </p:nvSpPr>
        <p:spPr>
          <a:xfrm>
            <a:off x="876300" y="1729020"/>
            <a:ext cx="11002949" cy="1411156"/>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10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During the period under review, the Entity reported a vacancy rate of 31%, broken down as follows:</a:t>
            </a:r>
          </a:p>
          <a:p>
            <a:pPr marL="0" marR="0" lvl="0" indent="0" algn="just" defTabSz="914400" rtl="0" eaLnBrk="1" fontAlgn="auto" latinLnBrk="0" hangingPunct="1">
              <a:lnSpc>
                <a:spcPct val="150000"/>
              </a:lnSpc>
              <a:spcBef>
                <a:spcPts val="0"/>
              </a:spcBef>
              <a:spcAft>
                <a:spcPts val="10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1000"/>
              </a:spcAft>
              <a:buClrTx/>
              <a:buSzTx/>
              <a:buFontTx/>
              <a:buNone/>
              <a:tabLst/>
              <a:defRPr/>
            </a:pPr>
            <a:endPar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B9F0616-81A9-4D2C-8B08-9B24F5B16808}"/>
              </a:ext>
            </a:extLst>
          </p:cNvPr>
          <p:cNvGraphicFramePr>
            <a:graphicFrameLocks noGrp="1"/>
          </p:cNvGraphicFramePr>
          <p:nvPr/>
        </p:nvGraphicFramePr>
        <p:xfrm>
          <a:off x="1657350" y="2656840"/>
          <a:ext cx="8905875" cy="2464187"/>
        </p:xfrm>
        <a:graphic>
          <a:graphicData uri="http://schemas.openxmlformats.org/drawingml/2006/table">
            <a:tbl>
              <a:tblPr firstRow="1" firstCol="1" bandRow="1"/>
              <a:tblGrid>
                <a:gridCol w="2157660">
                  <a:extLst>
                    <a:ext uri="{9D8B030D-6E8A-4147-A177-3AD203B41FA5}">
                      <a16:colId xmlns:a16="http://schemas.microsoft.com/office/drawing/2014/main" val="3734878153"/>
                    </a:ext>
                  </a:extLst>
                </a:gridCol>
                <a:gridCol w="1690740">
                  <a:extLst>
                    <a:ext uri="{9D8B030D-6E8A-4147-A177-3AD203B41FA5}">
                      <a16:colId xmlns:a16="http://schemas.microsoft.com/office/drawing/2014/main" val="934549619"/>
                    </a:ext>
                  </a:extLst>
                </a:gridCol>
                <a:gridCol w="1613084">
                  <a:extLst>
                    <a:ext uri="{9D8B030D-6E8A-4147-A177-3AD203B41FA5}">
                      <a16:colId xmlns:a16="http://schemas.microsoft.com/office/drawing/2014/main" val="1845673014"/>
                    </a:ext>
                  </a:extLst>
                </a:gridCol>
                <a:gridCol w="1540343">
                  <a:extLst>
                    <a:ext uri="{9D8B030D-6E8A-4147-A177-3AD203B41FA5}">
                      <a16:colId xmlns:a16="http://schemas.microsoft.com/office/drawing/2014/main" val="424437471"/>
                    </a:ext>
                  </a:extLst>
                </a:gridCol>
                <a:gridCol w="1904048">
                  <a:extLst>
                    <a:ext uri="{9D8B030D-6E8A-4147-A177-3AD203B41FA5}">
                      <a16:colId xmlns:a16="http://schemas.microsoft.com/office/drawing/2014/main" val="3747140018"/>
                    </a:ext>
                  </a:extLst>
                </a:gridCol>
              </a:tblGrid>
              <a:tr h="1278437">
                <a:tc>
                  <a:txBody>
                    <a:bodyPr/>
                    <a:lstStyle/>
                    <a:p>
                      <a:pPr>
                        <a:lnSpc>
                          <a:spcPct val="115000"/>
                        </a:lnSpc>
                        <a:spcAft>
                          <a:spcPts val="10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Level</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Approved Establishment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Filled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(including contract workers)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Vacant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Vacancy Rate</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7943761"/>
                  </a:ext>
                </a:extLst>
              </a:tr>
              <a:tr h="237150">
                <a:tc>
                  <a:txBody>
                    <a:bodyPr/>
                    <a:lstStyle/>
                    <a:p>
                      <a:pP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SMS (Level 13 to 16)</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63%</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31176991"/>
                  </a:ext>
                </a:extLst>
              </a:tr>
              <a:tr h="237150">
                <a:tc>
                  <a:txBody>
                    <a:bodyPr/>
                    <a:lstStyle/>
                    <a:p>
                      <a:pP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Level 11 to 12 </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40685479"/>
                  </a:ext>
                </a:extLst>
              </a:tr>
              <a:tr h="237150">
                <a:tc>
                  <a:txBody>
                    <a:bodyPr/>
                    <a:lstStyle/>
                    <a:p>
                      <a:pP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Level 7 to 10</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107</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79</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28</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6642731"/>
                  </a:ext>
                </a:extLst>
              </a:tr>
              <a:tr h="237150">
                <a:tc>
                  <a:txBody>
                    <a:bodyPr/>
                    <a:lstStyle/>
                    <a:p>
                      <a:pP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Level 1 to 6</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143</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48</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4601275"/>
                  </a:ext>
                </a:extLst>
              </a:tr>
              <a:tr h="237150">
                <a:tc>
                  <a:txBody>
                    <a:bodyPr/>
                    <a:lstStyle/>
                    <a:p>
                      <a:pP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275</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191</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31%</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5449166"/>
                  </a:ext>
                </a:extLst>
              </a:tr>
            </a:tbl>
          </a:graphicData>
        </a:graphic>
      </p:graphicFrame>
      <p:sp>
        <p:nvSpPr>
          <p:cNvPr id="5" name="TextBox 4">
            <a:extLst>
              <a:ext uri="{FF2B5EF4-FFF2-40B4-BE49-F238E27FC236}">
                <a16:creationId xmlns:a16="http://schemas.microsoft.com/office/drawing/2014/main" id="{CFDF69C6-3494-D243-B469-AAD09DDB7BA8}"/>
              </a:ext>
            </a:extLst>
          </p:cNvPr>
          <p:cNvSpPr txBox="1"/>
          <p:nvPr/>
        </p:nvSpPr>
        <p:spPr>
          <a:xfrm>
            <a:off x="11388127" y="6229074"/>
            <a:ext cx="489548" cy="369332"/>
          </a:xfrm>
          <a:prstGeom prst="rect">
            <a:avLst/>
          </a:prstGeom>
          <a:noFill/>
        </p:spPr>
        <p:txBody>
          <a:bodyPr wrap="square">
            <a:spAutoFit/>
          </a:bodyPr>
          <a:lstStyle/>
          <a:p>
            <a:r>
              <a:rPr lang="en-US" dirty="0"/>
              <a:t>18</a:t>
            </a:r>
            <a:endParaRPr lang="en-ZA" dirty="0"/>
          </a:p>
        </p:txBody>
      </p:sp>
    </p:spTree>
    <p:extLst>
      <p:ext uri="{BB962C8B-B14F-4D97-AF65-F5344CB8AC3E}">
        <p14:creationId xmlns:p14="http://schemas.microsoft.com/office/powerpoint/2010/main" val="298923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FILLING OF  POSTS </a:t>
            </a:r>
          </a:p>
        </p:txBody>
      </p:sp>
      <p:sp>
        <p:nvSpPr>
          <p:cNvPr id="5" name="TextBox 4">
            <a:extLst>
              <a:ext uri="{FF2B5EF4-FFF2-40B4-BE49-F238E27FC236}">
                <a16:creationId xmlns:a16="http://schemas.microsoft.com/office/drawing/2014/main" id="{EEE1D243-829B-493D-A0A8-9DCAD9AF0BD0}"/>
              </a:ext>
            </a:extLst>
          </p:cNvPr>
          <p:cNvSpPr txBox="1"/>
          <p:nvPr/>
        </p:nvSpPr>
        <p:spPr>
          <a:xfrm>
            <a:off x="1314450" y="1736973"/>
            <a:ext cx="10639425" cy="24365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Thirty-one (31) critical posts were subsequently advertised in December 2021 and the closing date was 28 December 2021 (05 December 2021 (Sunday Times), 07 December 2021 (Internal Communications) and 10 December 2021 (DPSA).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auto" latinLnBrk="0" hangingPunct="1">
              <a:lnSpc>
                <a:spcPct val="150000"/>
              </a:lnSpc>
              <a:spcBef>
                <a:spcPts val="0"/>
              </a:spcBef>
              <a:spcAft>
                <a:spcPts val="100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selection and recruitment process has commenced and it is envisaged that the recruitment process will be finalised by December 2022.</a:t>
            </a: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2CFEA04B-09EF-99D0-40CD-8C63685CFB31}"/>
              </a:ext>
            </a:extLst>
          </p:cNvPr>
          <p:cNvSpPr txBox="1"/>
          <p:nvPr/>
        </p:nvSpPr>
        <p:spPr>
          <a:xfrm>
            <a:off x="11388127" y="6229074"/>
            <a:ext cx="489548" cy="369332"/>
          </a:xfrm>
          <a:prstGeom prst="rect">
            <a:avLst/>
          </a:prstGeom>
          <a:noFill/>
        </p:spPr>
        <p:txBody>
          <a:bodyPr wrap="square">
            <a:spAutoFit/>
          </a:bodyPr>
          <a:lstStyle/>
          <a:p>
            <a:r>
              <a:rPr lang="en-US" dirty="0"/>
              <a:t>19</a:t>
            </a:r>
            <a:endParaRPr lang="en-ZA" dirty="0"/>
          </a:p>
        </p:txBody>
      </p:sp>
    </p:spTree>
    <p:extLst>
      <p:ext uri="{BB962C8B-B14F-4D97-AF65-F5344CB8AC3E}">
        <p14:creationId xmlns:p14="http://schemas.microsoft.com/office/powerpoint/2010/main" val="119661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75" y="918583"/>
            <a:ext cx="9101816" cy="818390"/>
          </a:xfrm>
        </p:spPr>
        <p:txBody>
          <a:bodyPr/>
          <a:lstStyle/>
          <a:p>
            <a:r>
              <a:rPr lang="en-US" dirty="0"/>
              <a:t>TABLE OF CONTENTS</a:t>
            </a:r>
          </a:p>
        </p:txBody>
      </p:sp>
      <p:sp>
        <p:nvSpPr>
          <p:cNvPr id="3" name="TextBox 2">
            <a:extLst>
              <a:ext uri="{FF2B5EF4-FFF2-40B4-BE49-F238E27FC236}">
                <a16:creationId xmlns:a16="http://schemas.microsoft.com/office/drawing/2014/main" id="{2CFBE31C-306F-4D73-B068-C525A1F2323C}"/>
              </a:ext>
            </a:extLst>
          </p:cNvPr>
          <p:cNvSpPr txBox="1"/>
          <p:nvPr/>
        </p:nvSpPr>
        <p:spPr>
          <a:xfrm>
            <a:off x="1362075" y="1736973"/>
            <a:ext cx="10515600" cy="2031325"/>
          </a:xfrm>
          <a:prstGeom prst="rect">
            <a:avLst/>
          </a:prstGeom>
          <a:noFill/>
        </p:spPr>
        <p:txBody>
          <a:bodyPr wrap="square" rtlCol="0">
            <a:spAutoFit/>
          </a:bodyPr>
          <a:lstStyle/>
          <a:p>
            <a:pPr marL="342900" indent="-342900">
              <a:buAutoNum type="arabicPeriod"/>
            </a:pPr>
            <a:r>
              <a:rPr lang="en-US" dirty="0"/>
              <a:t>SUMMARY OF NON-FINANCIAL PERFORMANCE </a:t>
            </a:r>
          </a:p>
          <a:p>
            <a:pPr marL="342900" indent="-342900">
              <a:buAutoNum type="arabicPeriod"/>
            </a:pPr>
            <a:endParaRPr lang="en-US" dirty="0"/>
          </a:p>
          <a:p>
            <a:pPr marL="342900" indent="-342900">
              <a:buAutoNum type="arabicPeriod"/>
            </a:pPr>
            <a:r>
              <a:rPr lang="en-US" dirty="0"/>
              <a:t>FINANCIAL PERFORMANCE INFORMATION</a:t>
            </a:r>
          </a:p>
          <a:p>
            <a:pPr marL="342900" indent="-342900">
              <a:buAutoNum type="arabicPeriod"/>
            </a:pPr>
            <a:endParaRPr lang="en-US" dirty="0"/>
          </a:p>
          <a:p>
            <a:pPr marL="342900" indent="-342900">
              <a:buAutoNum type="arabicPeriod"/>
            </a:pPr>
            <a:r>
              <a:rPr lang="en-US" dirty="0"/>
              <a:t>HUMAN  RESOURCE AND  GOVERNANCE</a:t>
            </a:r>
          </a:p>
          <a:p>
            <a:pPr marL="342900" indent="-342900">
              <a:buAutoNum type="arabicPeriod"/>
            </a:pPr>
            <a:endParaRPr lang="en-US" dirty="0"/>
          </a:p>
          <a:p>
            <a:pPr marL="342900" indent="-342900">
              <a:buAutoNum type="arabicPeriod"/>
            </a:pPr>
            <a:endParaRPr lang="en-ZA" dirty="0"/>
          </a:p>
        </p:txBody>
      </p:sp>
      <p:sp>
        <p:nvSpPr>
          <p:cNvPr id="5" name="TextBox 4">
            <a:extLst>
              <a:ext uri="{FF2B5EF4-FFF2-40B4-BE49-F238E27FC236}">
                <a16:creationId xmlns:a16="http://schemas.microsoft.com/office/drawing/2014/main" id="{95E37D3C-C1BC-4EA2-185B-6A1F9560CAF6}"/>
              </a:ext>
            </a:extLst>
          </p:cNvPr>
          <p:cNvSpPr txBox="1"/>
          <p:nvPr/>
        </p:nvSpPr>
        <p:spPr>
          <a:xfrm>
            <a:off x="11388127" y="6229074"/>
            <a:ext cx="489548" cy="369332"/>
          </a:xfrm>
          <a:prstGeom prst="rect">
            <a:avLst/>
          </a:prstGeom>
          <a:noFill/>
        </p:spPr>
        <p:txBody>
          <a:bodyPr wrap="square">
            <a:spAutoFit/>
          </a:bodyPr>
          <a:lstStyle/>
          <a:p>
            <a:r>
              <a:rPr lang="en-US" dirty="0"/>
              <a:t>02</a:t>
            </a:r>
            <a:endParaRPr lang="en-ZA" dirty="0"/>
          </a:p>
        </p:txBody>
      </p:sp>
    </p:spTree>
    <p:extLst>
      <p:ext uri="{BB962C8B-B14F-4D97-AF65-F5344CB8AC3E}">
        <p14:creationId xmlns:p14="http://schemas.microsoft.com/office/powerpoint/2010/main" val="415202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REVIEW OF ORGANISATIONAL STRUCTURE</a:t>
            </a:r>
          </a:p>
        </p:txBody>
      </p:sp>
      <p:sp>
        <p:nvSpPr>
          <p:cNvPr id="3" name="TextBox 2">
            <a:extLst>
              <a:ext uri="{FF2B5EF4-FFF2-40B4-BE49-F238E27FC236}">
                <a16:creationId xmlns:a16="http://schemas.microsoft.com/office/drawing/2014/main" id="{B3BFC1AB-A993-43FC-B4D6-06600389A9AE}"/>
              </a:ext>
            </a:extLst>
          </p:cNvPr>
          <p:cNvSpPr txBox="1"/>
          <p:nvPr/>
        </p:nvSpPr>
        <p:spPr>
          <a:xfrm>
            <a:off x="1314450" y="1729021"/>
            <a:ext cx="10564799" cy="3498907"/>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10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The Entity is directly competing with the private sector therefore there is a need to operate in terms of the business principles like any private leasing company to remain competitive and provide good service to its clients for survival. For the Entity to be efficient and sustainable, its form, shape, structure and systems must allow for </a:t>
            </a:r>
            <a:r>
              <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improvement on governance and accountability, sustainability (both financial and operationally); be able to attract and retain scarce skills, be able to procure and deploy resources and improve on programme management / monitoring and evaluation of its projects.  </a:t>
            </a:r>
            <a:endParaRPr kumimoji="0" lang="en-ZA"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50000"/>
              </a:lnSpc>
              <a:spcBef>
                <a:spcPts val="0"/>
              </a:spcBef>
              <a:spcAft>
                <a:spcPts val="1000"/>
              </a:spcAft>
              <a:buClrTx/>
              <a:buSzTx/>
              <a:buFontTx/>
              <a:buNone/>
              <a:tabLst/>
              <a:defRPr/>
            </a:pPr>
            <a:r>
              <a:rPr kumimoji="0" lang="en-ZA"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During the 2021/22 financial year, the draft organogram with proposed posts and functions and the costing of the structure was developed and submitted to GDRT, OoP and the Gauteng Provincial Treasury (GPT). The Change Management Strategy, to support the Draft Business Case, has been developed and submitted to GPT.</a:t>
            </a:r>
            <a:endPar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9740017-A265-952B-141A-8CF51A564767}"/>
              </a:ext>
            </a:extLst>
          </p:cNvPr>
          <p:cNvSpPr txBox="1"/>
          <p:nvPr/>
        </p:nvSpPr>
        <p:spPr>
          <a:xfrm>
            <a:off x="11388127" y="6229074"/>
            <a:ext cx="489548" cy="369332"/>
          </a:xfrm>
          <a:prstGeom prst="rect">
            <a:avLst/>
          </a:prstGeom>
          <a:noFill/>
        </p:spPr>
        <p:txBody>
          <a:bodyPr wrap="square">
            <a:spAutoFit/>
          </a:bodyPr>
          <a:lstStyle/>
          <a:p>
            <a:r>
              <a:rPr lang="en-US" dirty="0"/>
              <a:t>20</a:t>
            </a:r>
            <a:endParaRPr lang="en-ZA" dirty="0"/>
          </a:p>
        </p:txBody>
      </p:sp>
    </p:spTree>
    <p:extLst>
      <p:ext uri="{BB962C8B-B14F-4D97-AF65-F5344CB8AC3E}">
        <p14:creationId xmlns:p14="http://schemas.microsoft.com/office/powerpoint/2010/main" val="401897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RISK  MANAGEMENT</a:t>
            </a:r>
          </a:p>
        </p:txBody>
      </p:sp>
      <p:sp>
        <p:nvSpPr>
          <p:cNvPr id="5" name="TextBox 4">
            <a:extLst>
              <a:ext uri="{FF2B5EF4-FFF2-40B4-BE49-F238E27FC236}">
                <a16:creationId xmlns:a16="http://schemas.microsoft.com/office/drawing/2014/main" id="{73F616CD-EFBA-4482-A89F-2BA71FBF3585}"/>
              </a:ext>
            </a:extLst>
          </p:cNvPr>
          <p:cNvSpPr txBox="1"/>
          <p:nvPr/>
        </p:nvSpPr>
        <p:spPr>
          <a:xfrm>
            <a:off x="1314449" y="1659118"/>
            <a:ext cx="10723579" cy="4939814"/>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The Risk Management Committee is regulated by the approved Risk Management Committee Charter. An independent chairperson has been appointed in January 2021. The performance and progress of the risk management are monitored and reported at the Risk Management Committee on a quarterly basis.</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Below are the Entity’s top risks that were identified   and  monitored  by management throughout the financial year: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Inadequate Automated Systems to support Business Operations.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Possible Misstatements in the Annual Financial Statements.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srgbClr val="000000"/>
                </a:solidFill>
                <a:effectLst/>
                <a:uLnTx/>
                <a:uFillTx/>
                <a:latin typeface="Arial" panose="020B0604020202020204"/>
                <a:ea typeface="+mn-ea"/>
                <a:cs typeface="+mn-cs"/>
              </a:rPr>
              <a:t>Loss/Theft of Assets.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Compromised Implementation of the long-term strategy of the Entity.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srgbClr val="000000"/>
                </a:solidFill>
                <a:effectLst/>
                <a:uLnTx/>
                <a:uFillTx/>
                <a:latin typeface="Arial" panose="020B0604020202020204"/>
                <a:ea typeface="+mn-ea"/>
                <a:cs typeface="+mn-cs"/>
              </a:rPr>
              <a:t>Under Collection of Revenue.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Inadequate Contribution to Provincial Economic Growth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0F63BED2-507B-EC7F-004D-0724922B2E27}"/>
              </a:ext>
            </a:extLst>
          </p:cNvPr>
          <p:cNvSpPr txBox="1"/>
          <p:nvPr/>
        </p:nvSpPr>
        <p:spPr>
          <a:xfrm>
            <a:off x="11388127" y="6229074"/>
            <a:ext cx="489548" cy="369332"/>
          </a:xfrm>
          <a:prstGeom prst="rect">
            <a:avLst/>
          </a:prstGeom>
          <a:noFill/>
        </p:spPr>
        <p:txBody>
          <a:bodyPr wrap="square">
            <a:spAutoFit/>
          </a:bodyPr>
          <a:lstStyle/>
          <a:p>
            <a:r>
              <a:rPr lang="en-US" dirty="0"/>
              <a:t>21</a:t>
            </a:r>
            <a:endParaRPr lang="en-ZA" dirty="0"/>
          </a:p>
        </p:txBody>
      </p:sp>
    </p:spTree>
    <p:extLst>
      <p:ext uri="{BB962C8B-B14F-4D97-AF65-F5344CB8AC3E}">
        <p14:creationId xmlns:p14="http://schemas.microsoft.com/office/powerpoint/2010/main" val="1257082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AUDIT  COMMITTEE</a:t>
            </a:r>
          </a:p>
        </p:txBody>
      </p:sp>
      <p:sp>
        <p:nvSpPr>
          <p:cNvPr id="5" name="TextBox 4">
            <a:extLst>
              <a:ext uri="{FF2B5EF4-FFF2-40B4-BE49-F238E27FC236}">
                <a16:creationId xmlns:a16="http://schemas.microsoft.com/office/drawing/2014/main" id="{0B5BAF3D-6E70-4EA3-90DC-848901037638}"/>
              </a:ext>
            </a:extLst>
          </p:cNvPr>
          <p:cNvSpPr txBox="1"/>
          <p:nvPr/>
        </p:nvSpPr>
        <p:spPr>
          <a:xfrm>
            <a:off x="1314450" y="2000195"/>
            <a:ext cx="10516189" cy="225702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Audit Committee consists of three  external Members  and is required to meet a minimum of at least two times per annum as per provisions of the Public Finance Management Act (PFMA).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terms of the approved Terms of Reference (GPG Audit Committee Charter), five meetings were held during the current year, i.e.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Three meetings to consider the Quarterly Performance Reporting (financial and non-financial) and</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Two meetings to review and discuss the Annual Financial Statements and the Auditor-General of South Africa’s Audit and Management Reports </a:t>
            </a: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4917F37F-77A4-7C16-8E06-F6922998B523}"/>
              </a:ext>
            </a:extLst>
          </p:cNvPr>
          <p:cNvSpPr txBox="1"/>
          <p:nvPr/>
        </p:nvSpPr>
        <p:spPr>
          <a:xfrm>
            <a:off x="11388127" y="6229074"/>
            <a:ext cx="489548" cy="369332"/>
          </a:xfrm>
          <a:prstGeom prst="rect">
            <a:avLst/>
          </a:prstGeom>
          <a:noFill/>
        </p:spPr>
        <p:txBody>
          <a:bodyPr wrap="square">
            <a:spAutoFit/>
          </a:bodyPr>
          <a:lstStyle/>
          <a:p>
            <a:r>
              <a:rPr lang="en-US" dirty="0"/>
              <a:t>22</a:t>
            </a:r>
            <a:endParaRPr lang="en-ZA" dirty="0"/>
          </a:p>
        </p:txBody>
      </p:sp>
    </p:spTree>
    <p:extLst>
      <p:ext uri="{BB962C8B-B14F-4D97-AF65-F5344CB8AC3E}">
        <p14:creationId xmlns:p14="http://schemas.microsoft.com/office/powerpoint/2010/main" val="77173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AUDIT  OPINION</a:t>
            </a:r>
          </a:p>
        </p:txBody>
      </p:sp>
      <p:sp>
        <p:nvSpPr>
          <p:cNvPr id="4" name="TextBox 3">
            <a:extLst>
              <a:ext uri="{FF2B5EF4-FFF2-40B4-BE49-F238E27FC236}">
                <a16:creationId xmlns:a16="http://schemas.microsoft.com/office/drawing/2014/main" id="{2EE411A3-3D2C-4F13-934A-897DB2CE70FD}"/>
              </a:ext>
            </a:extLst>
          </p:cNvPr>
          <p:cNvSpPr txBox="1"/>
          <p:nvPr/>
        </p:nvSpPr>
        <p:spPr>
          <a:xfrm>
            <a:off x="1225486" y="1649691"/>
            <a:ext cx="10680568" cy="784830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Entity  obtained a qualified audit opinion with findings  for  Annual Financial  Statements (AFS)  and  for   Performance Information  during the 2021/22 audit.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Basis for qualified opinion on  AFS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The trading entity did not recognise all items of property, plant and equipment in accordance with GRAP 17, Property, plant and equipment. Prepaid maintenance cost was incorrectly capitalised into the motor vehicle cost. AG was unable to determine the full extent of the overstatement of motor vehicles and the understatement of prepayments as it was impracticable to do so. There was a resultant impact on the repairs and maintenance for the period and on the accumulated surplus.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The trading entity did not present motor vehicles for physical verification. This resulted in motor vehicles being misstated by R60 964 087.</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The trading entity did not recognise accumulated depreciation in accordance with GRAP 1 7, Property, plant and equipment. The depreciation calculation for motor vehicles was not in line with GRAP 17. I was unable to determine the full extent of the misstatement of the accumulated depreciation as it was impracticable to do so.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36D66A11-C015-16C9-5144-18109784E664}"/>
              </a:ext>
            </a:extLst>
          </p:cNvPr>
          <p:cNvSpPr txBox="1"/>
          <p:nvPr/>
        </p:nvSpPr>
        <p:spPr>
          <a:xfrm>
            <a:off x="11388127" y="6229074"/>
            <a:ext cx="489548" cy="369332"/>
          </a:xfrm>
          <a:prstGeom prst="rect">
            <a:avLst/>
          </a:prstGeom>
          <a:noFill/>
        </p:spPr>
        <p:txBody>
          <a:bodyPr wrap="square">
            <a:spAutoFit/>
          </a:bodyPr>
          <a:lstStyle/>
          <a:p>
            <a:r>
              <a:rPr lang="en-US" dirty="0"/>
              <a:t>23</a:t>
            </a:r>
            <a:endParaRPr lang="en-ZA" dirty="0"/>
          </a:p>
        </p:txBody>
      </p:sp>
    </p:spTree>
    <p:extLst>
      <p:ext uri="{BB962C8B-B14F-4D97-AF65-F5344CB8AC3E}">
        <p14:creationId xmlns:p14="http://schemas.microsoft.com/office/powerpoint/2010/main" val="1722180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23B27-2546-F93C-A84C-E88218C0D757}"/>
              </a:ext>
            </a:extLst>
          </p:cNvPr>
          <p:cNvSpPr>
            <a:spLocks noGrp="1"/>
          </p:cNvSpPr>
          <p:nvPr>
            <p:ph type="title"/>
          </p:nvPr>
        </p:nvSpPr>
        <p:spPr/>
        <p:txBody>
          <a:bodyPr>
            <a:normAutofit/>
          </a:bodyPr>
          <a:lstStyle/>
          <a:p>
            <a:r>
              <a:rPr lang="en-US" sz="2000" dirty="0"/>
              <a:t>AUDIT OPINION</a:t>
            </a:r>
            <a:endParaRPr lang="en-ZA" sz="2000" dirty="0"/>
          </a:p>
        </p:txBody>
      </p:sp>
      <p:sp>
        <p:nvSpPr>
          <p:cNvPr id="3" name="Content Placeholder 2">
            <a:extLst>
              <a:ext uri="{FF2B5EF4-FFF2-40B4-BE49-F238E27FC236}">
                <a16:creationId xmlns:a16="http://schemas.microsoft.com/office/drawing/2014/main" id="{92D71F69-CEB4-4A9E-461D-2791076FAB97}"/>
              </a:ext>
            </a:extLst>
          </p:cNvPr>
          <p:cNvSpPr>
            <a:spLocks noGrp="1"/>
          </p:cNvSpPr>
          <p:nvPr>
            <p:ph idx="1"/>
          </p:nvPr>
        </p:nvSpPr>
        <p:spPr>
          <a:xfrm>
            <a:off x="1334530" y="1569308"/>
            <a:ext cx="10019270" cy="4607655"/>
          </a:xfrm>
        </p:spPr>
        <p:txBody>
          <a:bodyPr>
            <a:normAutofit fontScale="55000" lnSpcReduction="20000"/>
          </a:bodyPr>
          <a:lstStyle/>
          <a:p>
            <a:pPr marL="0" indent="0">
              <a:lnSpc>
                <a:spcPct val="170000"/>
              </a:lnSpc>
              <a:buNone/>
            </a:pPr>
            <a:r>
              <a:rPr lang="en-ZA" sz="2500" dirty="0"/>
              <a:t>Findings </a:t>
            </a:r>
            <a:r>
              <a:rPr lang="en-ZA" sz="2500" b="0" i="0" u="none" strike="noStrike" baseline="0" dirty="0"/>
              <a:t> on Performance Information</a:t>
            </a:r>
          </a:p>
          <a:p>
            <a:pPr marL="0" indent="0">
              <a:lnSpc>
                <a:spcPct val="170000"/>
              </a:lnSpc>
              <a:buNone/>
            </a:pPr>
            <a:r>
              <a:rPr lang="en-US" sz="2500" b="0" i="0" u="none" strike="noStrike" baseline="0" dirty="0"/>
              <a:t>Auditor –General  was unable  to obtain sufficient appropriate audit evidence that clearly defined the predetermined method of collection or that related systems and processes were established to enable consistent measurement and reliable reporting of the actual achievement for the indicator. This was due to a lack of measurement definitions and processes. We were unable to confirm that the indicator was well-defined and verifiable by alternative means. As a result, AG  was  unable to audit the reliability of the achievement reported in the annual performance report. </a:t>
            </a:r>
          </a:p>
          <a:p>
            <a:pPr>
              <a:lnSpc>
                <a:spcPct val="170000"/>
              </a:lnSpc>
            </a:pPr>
            <a:r>
              <a:rPr lang="en-US" sz="2500" b="0" i="0" u="none" strike="noStrike" baseline="0" dirty="0"/>
              <a:t>Percentage of the Entity’s discretionary procurement spend directed towards township suppliers. </a:t>
            </a:r>
          </a:p>
          <a:p>
            <a:pPr marL="0" indent="0">
              <a:lnSpc>
                <a:spcPct val="170000"/>
              </a:lnSpc>
              <a:buNone/>
            </a:pPr>
            <a:r>
              <a:rPr lang="en-US" sz="2500" dirty="0"/>
              <a:t>S</a:t>
            </a:r>
            <a:r>
              <a:rPr lang="en-US" sz="2500" b="0" i="0" u="none" strike="noStrike" baseline="0" dirty="0"/>
              <a:t>ome supporting evidence provided materially differed from the reported achievement for the  following  Key Performance indicators . This was due to the lack of accurate and complete records. </a:t>
            </a:r>
          </a:p>
          <a:p>
            <a:pPr>
              <a:lnSpc>
                <a:spcPct val="170000"/>
              </a:lnSpc>
            </a:pPr>
            <a:r>
              <a:rPr lang="en-US" sz="2500" b="0" i="0" u="none" strike="noStrike" baseline="0" dirty="0"/>
              <a:t>Average % or rental days utilised by VIP self-drive vehicles. 	</a:t>
            </a:r>
          </a:p>
          <a:p>
            <a:pPr>
              <a:lnSpc>
                <a:spcPct val="170000"/>
              </a:lnSpc>
            </a:pPr>
            <a:r>
              <a:rPr lang="en-US" sz="2500" b="0" i="0" u="none" strike="noStrike" baseline="0" dirty="0"/>
              <a:t>Average % of rental days utilised for Pool vehicles. 	</a:t>
            </a:r>
          </a:p>
          <a:p>
            <a:pPr>
              <a:lnSpc>
                <a:spcPct val="170000"/>
              </a:lnSpc>
            </a:pPr>
            <a:endParaRPr lang="en-US" sz="2500" b="0" i="0" u="none" strike="noStrike" baseline="0" dirty="0">
              <a:solidFill>
                <a:srgbClr val="4F81BC"/>
              </a:solidFill>
            </a:endParaRPr>
          </a:p>
          <a:p>
            <a:endParaRPr lang="en-ZA" dirty="0"/>
          </a:p>
        </p:txBody>
      </p:sp>
      <p:sp>
        <p:nvSpPr>
          <p:cNvPr id="4" name="TextBox 3">
            <a:extLst>
              <a:ext uri="{FF2B5EF4-FFF2-40B4-BE49-F238E27FC236}">
                <a16:creationId xmlns:a16="http://schemas.microsoft.com/office/drawing/2014/main" id="{E9D54E39-7720-611A-C2AA-EFADC62E5D44}"/>
              </a:ext>
            </a:extLst>
          </p:cNvPr>
          <p:cNvSpPr txBox="1"/>
          <p:nvPr/>
        </p:nvSpPr>
        <p:spPr>
          <a:xfrm>
            <a:off x="11388127" y="6229074"/>
            <a:ext cx="489548" cy="369332"/>
          </a:xfrm>
          <a:prstGeom prst="rect">
            <a:avLst/>
          </a:prstGeom>
          <a:noFill/>
        </p:spPr>
        <p:txBody>
          <a:bodyPr wrap="square">
            <a:spAutoFit/>
          </a:bodyPr>
          <a:lstStyle/>
          <a:p>
            <a:r>
              <a:rPr lang="en-US" dirty="0"/>
              <a:t>24</a:t>
            </a:r>
            <a:endParaRPr lang="en-ZA" dirty="0"/>
          </a:p>
        </p:txBody>
      </p:sp>
    </p:spTree>
    <p:extLst>
      <p:ext uri="{BB962C8B-B14F-4D97-AF65-F5344CB8AC3E}">
        <p14:creationId xmlns:p14="http://schemas.microsoft.com/office/powerpoint/2010/main" val="1818021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xxx">
            <a:extLst>
              <a:ext uri="{FF2B5EF4-FFF2-40B4-BE49-F238E27FC236}">
                <a16:creationId xmlns:a16="http://schemas.microsoft.com/office/drawing/2014/main" id="{FC5C3B24-87EE-487F-9B2F-2819252E43DC}"/>
              </a:ext>
              <a:ext uri="{C183D7F6-B498-43B3-948B-1728B52AA6E4}">
                <adec:decorative xmlns:adec="http://schemas.microsoft.com/office/drawing/2017/decorative" val="0"/>
              </a:ext>
            </a:extLst>
          </p:cNvPr>
          <p:cNvSpPr>
            <a:spLocks noGrp="1"/>
          </p:cNvSpPr>
          <p:nvPr>
            <p:ph type="ctrTitle"/>
          </p:nvPr>
        </p:nvSpPr>
        <p:spPr>
          <a:xfrm>
            <a:off x="2524898" y="1672797"/>
            <a:ext cx="7938995" cy="311126"/>
          </a:xfrm>
        </p:spPr>
        <p:txBody>
          <a:bodyPr>
            <a:normAutofit fontScale="90000"/>
          </a:bodyPr>
          <a:lstStyle/>
          <a:p>
            <a:pPr algn="ctr"/>
            <a:r>
              <a:rPr lang="en-ZA" sz="1800" dirty="0"/>
              <a:t>THANK YOU</a:t>
            </a:r>
          </a:p>
        </p:txBody>
      </p:sp>
      <p:grpSp>
        <p:nvGrpSpPr>
          <p:cNvPr id="5" name="Group 4">
            <a:extLst>
              <a:ext uri="{FF2B5EF4-FFF2-40B4-BE49-F238E27FC236}">
                <a16:creationId xmlns:a16="http://schemas.microsoft.com/office/drawing/2014/main" id="{7F3AE985-6F3D-4864-BBA1-3CEB0E4DA4D0}"/>
              </a:ext>
            </a:extLst>
          </p:cNvPr>
          <p:cNvGrpSpPr>
            <a:grpSpLocks noChangeAspect="1"/>
          </p:cNvGrpSpPr>
          <p:nvPr/>
        </p:nvGrpSpPr>
        <p:grpSpPr bwMode="auto">
          <a:xfrm>
            <a:off x="1354347" y="1672797"/>
            <a:ext cx="10541479" cy="4866026"/>
            <a:chOff x="-284" y="-8"/>
            <a:chExt cx="7964" cy="4782"/>
          </a:xfrm>
        </p:grpSpPr>
        <p:sp>
          <p:nvSpPr>
            <p:cNvPr id="6" name="AutoShape 3">
              <a:extLst>
                <a:ext uri="{FF2B5EF4-FFF2-40B4-BE49-F238E27FC236}">
                  <a16:creationId xmlns:a16="http://schemas.microsoft.com/office/drawing/2014/main" id="{10265FE0-2766-4E29-94FA-68FD4FE71094}"/>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a:defRPr/>
              </a:pPr>
              <a:endParaRPr lang="en-ZA" sz="1350" dirty="0">
                <a:solidFill>
                  <a:prstClr val="black"/>
                </a:solidFill>
                <a:latin typeface="Calibri" panose="020F0502020204030204"/>
              </a:endParaRPr>
            </a:p>
          </p:txBody>
        </p:sp>
        <p:pic>
          <p:nvPicPr>
            <p:cNvPr id="1029" name="Picture 5" descr="Thando">
              <a:extLst>
                <a:ext uri="{FF2B5EF4-FFF2-40B4-BE49-F238E27FC236}">
                  <a16:creationId xmlns:a16="http://schemas.microsoft.com/office/drawing/2014/main" id="{B0B28A7D-EDBA-47D2-A0B6-9AC419948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0"/>
              <a:ext cx="7692" cy="477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1AE1D0EE-C2C3-8255-B559-8144EAF6B18C}"/>
              </a:ext>
            </a:extLst>
          </p:cNvPr>
          <p:cNvSpPr txBox="1"/>
          <p:nvPr/>
        </p:nvSpPr>
        <p:spPr>
          <a:xfrm>
            <a:off x="2524898" y="1050291"/>
            <a:ext cx="7938994" cy="380873"/>
          </a:xfrm>
          <a:prstGeom prst="rect">
            <a:avLst/>
          </a:prstGeom>
          <a:noFill/>
        </p:spPr>
        <p:txBody>
          <a:bodyPr wrap="square">
            <a:spAutoFit/>
          </a:bodyPr>
          <a:lstStyle/>
          <a:p>
            <a:pPr algn="ctr" defTabSz="457200"/>
            <a:r>
              <a:rPr lang="en-US" sz="1875" b="1" dirty="0">
                <a:solidFill>
                  <a:prstClr val="white"/>
                </a:solidFill>
                <a:latin typeface="Arial" panose="020B0604020202020204"/>
              </a:rPr>
              <a:t>THANK YOU</a:t>
            </a:r>
            <a:endParaRPr lang="en-ZA" dirty="0">
              <a:solidFill>
                <a:prstClr val="black"/>
              </a:solidFill>
              <a:latin typeface="Arial" panose="020B0604020202020204"/>
            </a:endParaRPr>
          </a:p>
        </p:txBody>
      </p:sp>
    </p:spTree>
    <p:extLst>
      <p:ext uri="{BB962C8B-B14F-4D97-AF65-F5344CB8AC3E}">
        <p14:creationId xmlns:p14="http://schemas.microsoft.com/office/powerpoint/2010/main" val="89325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0684151" cy="1345134"/>
          </a:xfrm>
        </p:spPr>
        <p:txBody>
          <a:bodyPr vert="horz" lIns="91440" tIns="45720" rIns="91440" bIns="45720" rtlCol="0" anchor="ctr">
            <a:normAutofit fontScale="90000"/>
          </a:bodyPr>
          <a:lstStyle/>
          <a:p>
            <a:pPr marL="1260475" indent="-1260475" algn="ctr"/>
            <a:br>
              <a:rPr lang="en-US" sz="3200" b="1" dirty="0">
                <a:solidFill>
                  <a:schemeClr val="bg1"/>
                </a:solidFill>
                <a:latin typeface="Arial" panose="020B0604020202020204" pitchFamily="34" charset="0"/>
                <a:cs typeface="Arial" panose="020B0604020202020204" pitchFamily="34" charset="0"/>
              </a:rPr>
            </a:br>
            <a:r>
              <a:rPr kumimoji="0" lang="en-US" sz="3200" b="1" i="0" u="none" strike="noStrike" kern="1200" cap="none" spc="0" normalizeH="0" baseline="0" noProof="0" dirty="0">
                <a:ln>
                  <a:noFill/>
                </a:ln>
                <a:solidFill>
                  <a:prstClr val="white"/>
                </a:solidFill>
                <a:effectLst/>
                <a:uLnTx/>
                <a:uFillTx/>
                <a:latin typeface="Arial" panose="020B0604020202020204"/>
                <a:ea typeface="+mn-ea"/>
                <a:cs typeface="+mn-cs"/>
              </a:rPr>
              <a:t>2021/22 NON-FINANCIAL PERFORMANCE INFORMATION</a:t>
            </a:r>
            <a:br>
              <a:rPr kumimoji="0" lang="en-US" sz="3200" b="1" i="0" u="none" strike="noStrike" kern="1200" cap="none" spc="0" normalizeH="0" baseline="0" noProof="0" dirty="0">
                <a:ln>
                  <a:noFill/>
                </a:ln>
                <a:solidFill>
                  <a:prstClr val="white"/>
                </a:solidFill>
                <a:effectLst/>
                <a:uLnTx/>
                <a:uFillTx/>
                <a:latin typeface="Arial" panose="020B0604020202020204"/>
                <a:ea typeface="+mn-ea"/>
                <a:cs typeface="+mn-cs"/>
              </a:rPr>
            </a:br>
            <a:r>
              <a:rPr lang="en-US" sz="3200" b="1" dirty="0">
                <a:solidFill>
                  <a:schemeClr val="bg1"/>
                </a:solidFill>
                <a:latin typeface="Arial" panose="020B0604020202020204" pitchFamily="34" charset="0"/>
                <a:cs typeface="Arial" panose="020B0604020202020204" pitchFamily="34" charset="0"/>
              </a:rPr>
              <a:t>  </a:t>
            </a:r>
          </a:p>
        </p:txBody>
      </p:sp>
      <p:sp>
        <p:nvSpPr>
          <p:cNvPr id="2" name="TextBox 1">
            <a:extLst>
              <a:ext uri="{FF2B5EF4-FFF2-40B4-BE49-F238E27FC236}">
                <a16:creationId xmlns:a16="http://schemas.microsoft.com/office/drawing/2014/main" id="{DF9C358D-446D-1C23-55A8-B22B421E48FD}"/>
              </a:ext>
            </a:extLst>
          </p:cNvPr>
          <p:cNvSpPr txBox="1"/>
          <p:nvPr/>
        </p:nvSpPr>
        <p:spPr>
          <a:xfrm>
            <a:off x="10901549" y="6305797"/>
            <a:ext cx="118225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Tree>
    <p:extLst>
      <p:ext uri="{BB962C8B-B14F-4D97-AF65-F5344CB8AC3E}">
        <p14:creationId xmlns:p14="http://schemas.microsoft.com/office/powerpoint/2010/main" val="2512467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75" y="918583"/>
            <a:ext cx="9101816" cy="818390"/>
          </a:xfrm>
        </p:spPr>
        <p:txBody>
          <a:bodyPr/>
          <a:lstStyle/>
          <a:p>
            <a:r>
              <a:rPr lang="en-US" dirty="0"/>
              <a:t>NON-FINANCIAL PERFORMANCE INFORMATION</a:t>
            </a:r>
          </a:p>
        </p:txBody>
      </p:sp>
      <p:sp>
        <p:nvSpPr>
          <p:cNvPr id="3" name="TextBox 2">
            <a:extLst>
              <a:ext uri="{FF2B5EF4-FFF2-40B4-BE49-F238E27FC236}">
                <a16:creationId xmlns:a16="http://schemas.microsoft.com/office/drawing/2014/main" id="{324763EA-F9AB-4677-ABAB-1416606EFCC4}"/>
              </a:ext>
            </a:extLst>
          </p:cNvPr>
          <p:cNvSpPr txBox="1"/>
          <p:nvPr/>
        </p:nvSpPr>
        <p:spPr>
          <a:xfrm>
            <a:off x="1362075" y="1733738"/>
            <a:ext cx="10506075" cy="4588692"/>
          </a:xfrm>
          <a:prstGeom prst="rect">
            <a:avLst/>
          </a:prstGeom>
          <a:noFill/>
        </p:spPr>
        <p:txBody>
          <a:bodyPr wrap="square" rtlCol="0">
            <a:spAutoFit/>
          </a:bodyPr>
          <a:lstStyle/>
          <a:p>
            <a:pPr algn="just">
              <a:lnSpc>
                <a:spcPct val="150000"/>
              </a:lnSpc>
              <a:spcAft>
                <a:spcPts val="800"/>
              </a:spcAft>
            </a:pPr>
            <a:r>
              <a:rPr lang="en-US" sz="1800" b="1" i="0" u="sng" strike="noStrike" baseline="0" dirty="0">
                <a:solidFill>
                  <a:srgbClr val="000000"/>
                </a:solidFill>
              </a:rPr>
              <a:t>COVID -19 LOCKDOWN </a:t>
            </a:r>
          </a:p>
          <a:p>
            <a:pPr algn="just">
              <a:lnSpc>
                <a:spcPct val="150000"/>
              </a:lnSpc>
              <a:spcAft>
                <a:spcPts val="800"/>
              </a:spcAft>
            </a:pPr>
            <a:r>
              <a:rPr lang="en-US" sz="1700" b="0" i="0" u="none" strike="noStrike" baseline="0" dirty="0">
                <a:solidFill>
                  <a:srgbClr val="000000"/>
                </a:solidFill>
              </a:rPr>
              <a:t>During the year 2021/22, the Entity continued to adopt and implement various risk adjusted strategies and plans in response to COVID-19 lockdown levels to minimise disruptions and ensure business continuity in its business operations, both within the Entity and its clients. </a:t>
            </a:r>
          </a:p>
          <a:p>
            <a:pPr algn="just">
              <a:lnSpc>
                <a:spcPct val="150000"/>
              </a:lnSpc>
              <a:spcAft>
                <a:spcPts val="800"/>
              </a:spcAft>
            </a:pPr>
            <a:r>
              <a:rPr lang="en-US" sz="1700" b="0" i="0" u="none" strike="noStrike" baseline="0" dirty="0">
                <a:solidFill>
                  <a:srgbClr val="000000"/>
                </a:solidFill>
              </a:rPr>
              <a:t>The strategies and plans implemented by the Entity were aligned to directives and regulations issued at national level and comprised, amongst others, the disinfection of our vehicles and facilities, sanitisation of our VIP/Pool vehicles utilised by our officials and clients, monitoring and enforcement of policies and directives issued for observing social distance, wearing of masks, screening of employees and our visitors and issuing of Personal Protective Equipment (PPE) to our officials. Despite the challenges  the Entity continued to operate and remain functional as employees worked on a rotational basis. During the financial year under review, a total of 15 COVID-19 positive cases were reported. </a:t>
            </a:r>
            <a:endParaRPr lang="en-ZA" sz="1700"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ACB15E3-0906-DB2A-8CAA-792AFA1DD6EB}"/>
              </a:ext>
            </a:extLst>
          </p:cNvPr>
          <p:cNvSpPr txBox="1"/>
          <p:nvPr/>
        </p:nvSpPr>
        <p:spPr>
          <a:xfrm>
            <a:off x="11388127" y="6229074"/>
            <a:ext cx="489548" cy="369332"/>
          </a:xfrm>
          <a:prstGeom prst="rect">
            <a:avLst/>
          </a:prstGeom>
          <a:noFill/>
        </p:spPr>
        <p:txBody>
          <a:bodyPr wrap="square">
            <a:spAutoFit/>
          </a:bodyPr>
          <a:lstStyle/>
          <a:p>
            <a:r>
              <a:rPr lang="en-US" dirty="0"/>
              <a:t>04</a:t>
            </a:r>
            <a:endParaRPr lang="en-ZA" dirty="0"/>
          </a:p>
        </p:txBody>
      </p:sp>
    </p:spTree>
    <p:extLst>
      <p:ext uri="{BB962C8B-B14F-4D97-AF65-F5344CB8AC3E}">
        <p14:creationId xmlns:p14="http://schemas.microsoft.com/office/powerpoint/2010/main" val="1265468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75" y="918583"/>
            <a:ext cx="9101816" cy="818390"/>
          </a:xfrm>
        </p:spPr>
        <p:txBody>
          <a:bodyPr/>
          <a:lstStyle/>
          <a:p>
            <a:r>
              <a:rPr lang="en-US" dirty="0"/>
              <a:t>NON-FINANCIAL PERFORMANCE INFORMATION</a:t>
            </a:r>
          </a:p>
        </p:txBody>
      </p:sp>
      <p:sp>
        <p:nvSpPr>
          <p:cNvPr id="3" name="TextBox 2">
            <a:extLst>
              <a:ext uri="{FF2B5EF4-FFF2-40B4-BE49-F238E27FC236}">
                <a16:creationId xmlns:a16="http://schemas.microsoft.com/office/drawing/2014/main" id="{324763EA-F9AB-4677-ABAB-1416606EFCC4}"/>
              </a:ext>
            </a:extLst>
          </p:cNvPr>
          <p:cNvSpPr txBox="1"/>
          <p:nvPr/>
        </p:nvSpPr>
        <p:spPr>
          <a:xfrm>
            <a:off x="1282045" y="1630838"/>
            <a:ext cx="10586105" cy="4924553"/>
          </a:xfrm>
          <a:prstGeom prst="rect">
            <a:avLst/>
          </a:prstGeom>
          <a:noFill/>
        </p:spPr>
        <p:txBody>
          <a:bodyPr wrap="square" rtlCol="0">
            <a:spAutoFit/>
          </a:bodyPr>
          <a:lstStyle/>
          <a:p>
            <a:pPr algn="just">
              <a:lnSpc>
                <a:spcPct val="115000"/>
              </a:lnSpc>
              <a:spcAft>
                <a:spcPts val="800"/>
              </a:spcAft>
            </a:pPr>
            <a:r>
              <a:rPr lang="en-ZA" b="1" u="sng" dirty="0">
                <a:latin typeface="Arial" panose="020B0604020202020204" pitchFamily="34" charset="0"/>
                <a:ea typeface="Calibri" panose="020F0502020204030204" pitchFamily="34" charset="0"/>
                <a:cs typeface="Arial" panose="020B0604020202020204" pitchFamily="34" charset="0"/>
              </a:rPr>
              <a:t>Changes  to the  2020-2025 Strategic Plan  and   2021/22 Annual Performance Plan</a:t>
            </a:r>
            <a:endParaRPr lang="en-ZA" sz="1800" b="1" u="sng"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ZA" dirty="0">
                <a:latin typeface="Arial" panose="020B0604020202020204" pitchFamily="34" charset="0"/>
                <a:ea typeface="Calibri" panose="020F0502020204030204" pitchFamily="34" charset="0"/>
                <a:cs typeface="Arial" panose="020B0604020202020204" pitchFamily="34" charset="0"/>
              </a:rPr>
              <a:t>T</a:t>
            </a:r>
            <a:r>
              <a:rPr lang="en-ZA" sz="1800" dirty="0">
                <a:effectLst/>
                <a:latin typeface="Arial" panose="020B0604020202020204" pitchFamily="34" charset="0"/>
                <a:ea typeface="Calibri" panose="020F0502020204030204" pitchFamily="34" charset="0"/>
                <a:cs typeface="Arial" panose="020B0604020202020204" pitchFamily="34" charset="0"/>
              </a:rPr>
              <a:t>he Entity had to revise its 2020-2025 Strategic Plan and its 2021/22 Annual Performance Plan to ensure compliance with  recommendations made  by  AG in the  2020/21  report. These two plans were revised during the third quarter of the financial year under review and was approved in January 2022. </a:t>
            </a:r>
          </a:p>
          <a:p>
            <a:pPr algn="just">
              <a:lnSpc>
                <a:spcPct val="115000"/>
              </a:lnSpc>
              <a:spcAft>
                <a:spcPts val="800"/>
              </a:spcAft>
            </a:pPr>
            <a:r>
              <a:rPr lang="en-ZA" dirty="0">
                <a:latin typeface="Arial" panose="020B0604020202020204" pitchFamily="34" charset="0"/>
                <a:ea typeface="Calibri" panose="020F0502020204030204" pitchFamily="34" charset="0"/>
                <a:cs typeface="Arial" panose="020B0604020202020204" pitchFamily="34" charset="0"/>
              </a:rPr>
              <a:t>The  following  </a:t>
            </a:r>
            <a:r>
              <a:rPr lang="en-ZA" sz="1800" dirty="0">
                <a:effectLst/>
                <a:latin typeface="Arial" panose="020B0604020202020204" pitchFamily="34" charset="0"/>
                <a:ea typeface="Calibri" panose="020F0502020204030204" pitchFamily="34" charset="0"/>
                <a:cs typeface="Arial" panose="020B0604020202020204" pitchFamily="34" charset="0"/>
              </a:rPr>
              <a:t>Technical Indicator Descriptions indicators were revised and  enhanced  with the assistance from Office of the Premier and  GDRT : Monitoring and Evaluation Unit:</a:t>
            </a:r>
          </a:p>
          <a:p>
            <a:pPr marL="285750" indent="-285750" algn="just">
              <a:lnSpc>
                <a:spcPct val="115000"/>
              </a:lnSpc>
              <a:spcAft>
                <a:spcPts val="800"/>
              </a:spcAft>
              <a:buFont typeface="Arial" panose="020B0604020202020204" pitchFamily="34" charset="0"/>
              <a:buChar char="•"/>
            </a:pPr>
            <a:r>
              <a:rPr lang="en-ZA" sz="1800" dirty="0">
                <a:effectLst/>
                <a:latin typeface="Arial" panose="020B0604020202020204" pitchFamily="34" charset="0"/>
                <a:ea typeface="Calibri" panose="020F0502020204030204" pitchFamily="34" charset="0"/>
                <a:cs typeface="Arial" panose="020B0604020202020204" pitchFamily="34" charset="0"/>
              </a:rPr>
              <a:t> </a:t>
            </a:r>
            <a:r>
              <a:rPr lang="en-ZA" dirty="0">
                <a:latin typeface="Arial" panose="020B0604020202020204" pitchFamily="34" charset="0"/>
                <a:ea typeface="Calibri" panose="020F0502020204030204" pitchFamily="34" charset="0"/>
                <a:cs typeface="Arial" panose="020B0604020202020204" pitchFamily="34" charset="0"/>
              </a:rPr>
              <a:t>M</a:t>
            </a:r>
            <a:r>
              <a:rPr lang="en-ZA" sz="1800" dirty="0">
                <a:effectLst/>
                <a:latin typeface="Arial" panose="020B0604020202020204" pitchFamily="34" charset="0"/>
                <a:ea typeface="Calibri" panose="020F0502020204030204" pitchFamily="34" charset="0"/>
                <a:cs typeface="Arial" panose="020B0604020202020204" pitchFamily="34" charset="0"/>
              </a:rPr>
              <a:t>inimum of 30% of procurement budget to be allocated to township businesses and</a:t>
            </a:r>
          </a:p>
          <a:p>
            <a:pPr marL="285750" indent="-285750" algn="just">
              <a:lnSpc>
                <a:spcPct val="115000"/>
              </a:lnSpc>
              <a:spcAft>
                <a:spcPts val="800"/>
              </a:spcAft>
              <a:buFont typeface="Arial" panose="020B0604020202020204" pitchFamily="34" charset="0"/>
              <a:buChar char="•"/>
            </a:pPr>
            <a:r>
              <a:rPr lang="en-ZA" sz="1800" dirty="0">
                <a:effectLst/>
                <a:latin typeface="Arial" panose="020B0604020202020204" pitchFamily="34" charset="0"/>
                <a:ea typeface="Calibri" panose="020F0502020204030204" pitchFamily="34" charset="0"/>
                <a:cs typeface="Arial" panose="020B0604020202020204" pitchFamily="34" charset="0"/>
              </a:rPr>
              <a:t> ICT Strategy developed and implemented, the </a:t>
            </a:r>
          </a:p>
          <a:p>
            <a:pPr algn="just">
              <a:lnSpc>
                <a:spcPct val="115000"/>
              </a:lnSpc>
              <a:spcAft>
                <a:spcPts val="800"/>
              </a:spcAft>
            </a:pPr>
            <a:r>
              <a:rPr lang="en-ZA" sz="1800" dirty="0">
                <a:effectLst/>
                <a:latin typeface="Arial" panose="020B0604020202020204" pitchFamily="34" charset="0"/>
                <a:ea typeface="Calibri" panose="020F0502020204030204" pitchFamily="34" charset="0"/>
                <a:cs typeface="Arial" panose="020B0604020202020204" pitchFamily="34" charset="0"/>
              </a:rPr>
              <a:t>Entity obtained approval to remove the following   output indicators relating to maintenance from the APP were removed  due  to challenges  experienced    with the  RT46  Transversal  Service Provider.</a:t>
            </a:r>
          </a:p>
          <a:p>
            <a:pPr marL="285750" indent="-285750" algn="just">
              <a:lnSpc>
                <a:spcPct val="115000"/>
              </a:lnSpc>
              <a:spcAft>
                <a:spcPts val="800"/>
              </a:spcAft>
              <a:buFont typeface="Arial" panose="020B0604020202020204" pitchFamily="34" charset="0"/>
              <a:buChar char="•"/>
            </a:pPr>
            <a:r>
              <a:rPr lang="en-ZA" sz="1800" dirty="0">
                <a:effectLst/>
                <a:latin typeface="Arial" panose="020B0604020202020204" pitchFamily="34" charset="0"/>
                <a:ea typeface="Calibri" panose="020F0502020204030204" pitchFamily="34" charset="0"/>
                <a:cs typeface="Arial" panose="020B0604020202020204" pitchFamily="34" charset="0"/>
              </a:rPr>
              <a:t> Average number of days taken for mechanical repairs and </a:t>
            </a:r>
          </a:p>
          <a:p>
            <a:pPr marL="285750" indent="-285750" algn="just">
              <a:lnSpc>
                <a:spcPct val="115000"/>
              </a:lnSpc>
              <a:spcAft>
                <a:spcPts val="800"/>
              </a:spcAft>
              <a:buFont typeface="Arial" panose="020B0604020202020204" pitchFamily="34" charset="0"/>
              <a:buChar char="•"/>
            </a:pPr>
            <a:r>
              <a:rPr lang="en-ZA" dirty="0">
                <a:latin typeface="Arial" panose="020B0604020202020204" pitchFamily="34" charset="0"/>
                <a:ea typeface="Calibri" panose="020F0502020204030204" pitchFamily="34" charset="0"/>
                <a:cs typeface="Arial" panose="020B0604020202020204" pitchFamily="34" charset="0"/>
              </a:rPr>
              <a:t>A</a:t>
            </a:r>
            <a:r>
              <a:rPr lang="en-ZA" sz="1800" dirty="0">
                <a:effectLst/>
                <a:latin typeface="Arial" panose="020B0604020202020204" pitchFamily="34" charset="0"/>
                <a:ea typeface="Calibri" panose="020F0502020204030204" pitchFamily="34" charset="0"/>
                <a:cs typeface="Arial" panose="020B0604020202020204" pitchFamily="34" charset="0"/>
              </a:rPr>
              <a:t>verage number of days taken for accident repairs. </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3ADABB6-C73B-D547-58B6-F8C40D36AA14}"/>
              </a:ext>
            </a:extLst>
          </p:cNvPr>
          <p:cNvSpPr txBox="1"/>
          <p:nvPr/>
        </p:nvSpPr>
        <p:spPr>
          <a:xfrm>
            <a:off x="11388127" y="6229074"/>
            <a:ext cx="489548" cy="369332"/>
          </a:xfrm>
          <a:prstGeom prst="rect">
            <a:avLst/>
          </a:prstGeom>
          <a:noFill/>
        </p:spPr>
        <p:txBody>
          <a:bodyPr wrap="square">
            <a:spAutoFit/>
          </a:bodyPr>
          <a:lstStyle/>
          <a:p>
            <a:r>
              <a:rPr lang="en-US" dirty="0"/>
              <a:t>05</a:t>
            </a:r>
            <a:endParaRPr lang="en-ZA" dirty="0"/>
          </a:p>
        </p:txBody>
      </p:sp>
    </p:spTree>
    <p:extLst>
      <p:ext uri="{BB962C8B-B14F-4D97-AF65-F5344CB8AC3E}">
        <p14:creationId xmlns:p14="http://schemas.microsoft.com/office/powerpoint/2010/main" val="5333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75" y="918583"/>
            <a:ext cx="9101816" cy="818390"/>
          </a:xfrm>
        </p:spPr>
        <p:txBody>
          <a:bodyPr/>
          <a:lstStyle/>
          <a:p>
            <a:r>
              <a:rPr lang="en-US" dirty="0"/>
              <a:t>NON-FINANCIAL PERFORMANCE INFORMATION</a:t>
            </a:r>
          </a:p>
        </p:txBody>
      </p:sp>
      <p:sp>
        <p:nvSpPr>
          <p:cNvPr id="3" name="TextBox 2">
            <a:extLst>
              <a:ext uri="{FF2B5EF4-FFF2-40B4-BE49-F238E27FC236}">
                <a16:creationId xmlns:a16="http://schemas.microsoft.com/office/drawing/2014/main" id="{324763EA-F9AB-4677-ABAB-1416606EFCC4}"/>
              </a:ext>
            </a:extLst>
          </p:cNvPr>
          <p:cNvSpPr txBox="1"/>
          <p:nvPr/>
        </p:nvSpPr>
        <p:spPr>
          <a:xfrm>
            <a:off x="1362075" y="1885950"/>
            <a:ext cx="10506075" cy="1976567"/>
          </a:xfrm>
          <a:prstGeom prst="rect">
            <a:avLst/>
          </a:prstGeom>
          <a:noFill/>
        </p:spPr>
        <p:txBody>
          <a:bodyPr wrap="square" rtlCol="0">
            <a:spAutoFit/>
          </a:bodyPr>
          <a:lstStyle/>
          <a:p>
            <a:pPr algn="just">
              <a:lnSpc>
                <a:spcPct val="115000"/>
              </a:lnSpc>
              <a:spcAft>
                <a:spcPts val="1000"/>
              </a:spcAft>
            </a:pPr>
            <a:r>
              <a:rPr lang="en-US" sz="1800" dirty="0">
                <a:effectLst/>
                <a:latin typeface="Arial" panose="020B0604020202020204" pitchFamily="34" charset="0"/>
                <a:ea typeface="Calibri" panose="020F0502020204030204" pitchFamily="34" charset="0"/>
                <a:cs typeface="Arial" panose="020B0604020202020204" pitchFamily="34" charset="0"/>
              </a:rPr>
              <a:t>While challenges were continuously encountered, the Entity worked very hard to improve the overall performance against targets approved in the Annual Performance Plan for 2021/2022 financial year. Out of ten (10) approved targets in the 2021/22 Annual Performance Plan, The Entity achieved a total of six (6) targets. This translates into an overall percentage achievement of 60%. This is despite of all COVID19 challenges and ongoing challenges experienced with the RT46 service provider incurred during the year under review. Below is a summary of the Entity’s performance: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B0C93693-DCE8-81DC-68EC-424C5478CFF8}"/>
              </a:ext>
            </a:extLst>
          </p:cNvPr>
          <p:cNvSpPr txBox="1"/>
          <p:nvPr/>
        </p:nvSpPr>
        <p:spPr>
          <a:xfrm>
            <a:off x="11388127" y="6229074"/>
            <a:ext cx="489548" cy="369332"/>
          </a:xfrm>
          <a:prstGeom prst="rect">
            <a:avLst/>
          </a:prstGeom>
          <a:noFill/>
        </p:spPr>
        <p:txBody>
          <a:bodyPr wrap="square">
            <a:spAutoFit/>
          </a:bodyPr>
          <a:lstStyle/>
          <a:p>
            <a:r>
              <a:rPr lang="en-US" dirty="0"/>
              <a:t>06</a:t>
            </a:r>
            <a:endParaRPr lang="en-ZA" dirty="0"/>
          </a:p>
        </p:txBody>
      </p:sp>
    </p:spTree>
    <p:extLst>
      <p:ext uri="{BB962C8B-B14F-4D97-AF65-F5344CB8AC3E}">
        <p14:creationId xmlns:p14="http://schemas.microsoft.com/office/powerpoint/2010/main" val="183971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809750"/>
            <a:ext cx="10706100" cy="4949047"/>
          </a:xfrm>
          <a:prstGeom prst="rect">
            <a:avLst/>
          </a:prstGeom>
          <a:noFill/>
        </p:spPr>
        <p:txBody>
          <a:bodyPr wrap="square" rtlCol="0">
            <a:spAutoFit/>
          </a:bodyPr>
          <a:lstStyle/>
          <a:p>
            <a:r>
              <a:rPr lang="en-ZA" b="1" dirty="0"/>
              <a:t>Indicators Achieved: </a:t>
            </a:r>
          </a:p>
          <a:p>
            <a:endParaRPr lang="en-ZA" b="1" dirty="0"/>
          </a:p>
          <a:p>
            <a:pPr marL="342900" lvl="0" indent="-342900" algn="just">
              <a:lnSpc>
                <a:spcPct val="115000"/>
              </a:lnSpc>
              <a:spcBef>
                <a:spcPts val="600"/>
              </a:spcBef>
              <a:spcAft>
                <a:spcPts val="600"/>
              </a:spcAft>
              <a:buFont typeface="Symbol" panose="05050102010706020507" pitchFamily="18" charset="2"/>
              <a:buChar char=""/>
            </a:pPr>
            <a:r>
              <a:rPr lang="en-ZA" b="1" dirty="0"/>
              <a:t>PROGRAMME ONE:</a:t>
            </a:r>
            <a:r>
              <a:rPr lang="en-GB" b="1" dirty="0">
                <a:latin typeface="Arial" panose="020B0604020202020204" pitchFamily="34" charset="0"/>
                <a:cs typeface="Arial" panose="020B0604020202020204" pitchFamily="34" charset="0"/>
              </a:rPr>
              <a:t> </a:t>
            </a:r>
            <a:r>
              <a:rPr lang="en-US" sz="1800" b="1" dirty="0">
                <a:effectLst/>
                <a:latin typeface="Arial" panose="020B0604020202020204" pitchFamily="34" charset="0"/>
                <a:ea typeface="Calibri" panose="020F0502020204030204" pitchFamily="34" charset="0"/>
                <a:cs typeface="Arial" panose="020B0604020202020204" pitchFamily="34" charset="0"/>
              </a:rPr>
              <a:t>OPERATIONAL MANAGEMENT SERVICES</a:t>
            </a: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This programme is responsible for providing fleet management services that are effective, efficient, and client-focused. </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The following is the sub-programmes of the structure: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	Permanent Fleet</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	Finance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	Transport Support Services</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A" sz="1800" dirty="0">
                <a:effectLst/>
                <a:latin typeface="Arial" panose="020B0604020202020204" pitchFamily="34" charset="0"/>
                <a:ea typeface="Calibri" panose="020F0502020204030204" pitchFamily="34" charset="0"/>
                <a:cs typeface="Arial" panose="020B0604020202020204" pitchFamily="34" charset="0"/>
              </a:rPr>
              <a:t>•	Fleet Maintenance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r>
              <a:rPr lang="en-ZA" sz="1800" dirty="0">
                <a:effectLst/>
                <a:latin typeface="Arial" panose="020B0604020202020204" pitchFamily="34" charset="0"/>
                <a:ea typeface="Calibri" panose="020F0502020204030204" pitchFamily="34" charset="0"/>
              </a:rPr>
              <a:t>•	Communications</a:t>
            </a:r>
            <a:endParaRPr lang="en-ZA" b="1" dirty="0"/>
          </a:p>
          <a:p>
            <a:endParaRPr lang="en-ZA" dirty="0"/>
          </a:p>
          <a:p>
            <a:pPr marL="285750" indent="-285750">
              <a:buFont typeface="Arial" panose="020B0604020202020204" pitchFamily="34" charset="0"/>
              <a:buChar char="•"/>
            </a:pPr>
            <a:endParaRPr lang="en-ZA" b="1" dirty="0"/>
          </a:p>
        </p:txBody>
      </p:sp>
      <p:sp>
        <p:nvSpPr>
          <p:cNvPr id="4" name="TextBox 3">
            <a:extLst>
              <a:ext uri="{FF2B5EF4-FFF2-40B4-BE49-F238E27FC236}">
                <a16:creationId xmlns:a16="http://schemas.microsoft.com/office/drawing/2014/main" id="{683F4FBC-8A77-F3C0-3CA9-6B4B99B7F480}"/>
              </a:ext>
            </a:extLst>
          </p:cNvPr>
          <p:cNvSpPr txBox="1"/>
          <p:nvPr/>
        </p:nvSpPr>
        <p:spPr>
          <a:xfrm>
            <a:off x="11388127" y="6229074"/>
            <a:ext cx="489548" cy="369332"/>
          </a:xfrm>
          <a:prstGeom prst="rect">
            <a:avLst/>
          </a:prstGeom>
          <a:noFill/>
        </p:spPr>
        <p:txBody>
          <a:bodyPr wrap="square">
            <a:spAutoFit/>
          </a:bodyPr>
          <a:lstStyle/>
          <a:p>
            <a:r>
              <a:rPr lang="en-US" dirty="0"/>
              <a:t>07</a:t>
            </a:r>
            <a:endParaRPr lang="en-ZA" dirty="0"/>
          </a:p>
        </p:txBody>
      </p:sp>
    </p:spTree>
    <p:extLst>
      <p:ext uri="{BB962C8B-B14F-4D97-AF65-F5344CB8AC3E}">
        <p14:creationId xmlns:p14="http://schemas.microsoft.com/office/powerpoint/2010/main" val="4232530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809750"/>
            <a:ext cx="10706100" cy="369332"/>
          </a:xfrm>
          <a:prstGeom prst="rect">
            <a:avLst/>
          </a:prstGeom>
          <a:noFill/>
        </p:spPr>
        <p:txBody>
          <a:bodyPr wrap="square" rtlCol="0">
            <a:spAutoFit/>
          </a:bodyPr>
          <a:lstStyle/>
          <a:p>
            <a:endParaRPr lang="en-ZA" dirty="0"/>
          </a:p>
        </p:txBody>
      </p:sp>
      <p:graphicFrame>
        <p:nvGraphicFramePr>
          <p:cNvPr id="4" name="Table 4">
            <a:extLst>
              <a:ext uri="{FF2B5EF4-FFF2-40B4-BE49-F238E27FC236}">
                <a16:creationId xmlns:a16="http://schemas.microsoft.com/office/drawing/2014/main" id="{5880B8BA-5FA5-4D5D-93A8-24923809FD29}"/>
              </a:ext>
            </a:extLst>
          </p:cNvPr>
          <p:cNvGraphicFramePr>
            <a:graphicFrameLocks noGrp="1"/>
          </p:cNvGraphicFramePr>
          <p:nvPr>
            <p:extLst>
              <p:ext uri="{D42A27DB-BD31-4B8C-83A1-F6EECF244321}">
                <p14:modId xmlns:p14="http://schemas.microsoft.com/office/powerpoint/2010/main" val="1485401441"/>
              </p:ext>
            </p:extLst>
          </p:nvPr>
        </p:nvGraphicFramePr>
        <p:xfrm>
          <a:off x="1314450" y="1805516"/>
          <a:ext cx="10458450" cy="3209800"/>
        </p:xfrm>
        <a:graphic>
          <a:graphicData uri="http://schemas.openxmlformats.org/drawingml/2006/table">
            <a:tbl>
              <a:tblPr firstRow="1" bandRow="1">
                <a:tableStyleId>{5C22544A-7EE6-4342-B048-85BDC9FD1C3A}</a:tableStyleId>
              </a:tblPr>
              <a:tblGrid>
                <a:gridCol w="2091690">
                  <a:extLst>
                    <a:ext uri="{9D8B030D-6E8A-4147-A177-3AD203B41FA5}">
                      <a16:colId xmlns:a16="http://schemas.microsoft.com/office/drawing/2014/main" val="972822489"/>
                    </a:ext>
                  </a:extLst>
                </a:gridCol>
                <a:gridCol w="2091690">
                  <a:extLst>
                    <a:ext uri="{9D8B030D-6E8A-4147-A177-3AD203B41FA5}">
                      <a16:colId xmlns:a16="http://schemas.microsoft.com/office/drawing/2014/main" val="575467260"/>
                    </a:ext>
                  </a:extLst>
                </a:gridCol>
                <a:gridCol w="2091690">
                  <a:extLst>
                    <a:ext uri="{9D8B030D-6E8A-4147-A177-3AD203B41FA5}">
                      <a16:colId xmlns:a16="http://schemas.microsoft.com/office/drawing/2014/main" val="154511733"/>
                    </a:ext>
                  </a:extLst>
                </a:gridCol>
                <a:gridCol w="2091690">
                  <a:extLst>
                    <a:ext uri="{9D8B030D-6E8A-4147-A177-3AD203B41FA5}">
                      <a16:colId xmlns:a16="http://schemas.microsoft.com/office/drawing/2014/main" val="3585554746"/>
                    </a:ext>
                  </a:extLst>
                </a:gridCol>
                <a:gridCol w="2091690">
                  <a:extLst>
                    <a:ext uri="{9D8B030D-6E8A-4147-A177-3AD203B41FA5}">
                      <a16:colId xmlns:a16="http://schemas.microsoft.com/office/drawing/2014/main" val="1222392770"/>
                    </a:ext>
                  </a:extLst>
                </a:gridCol>
              </a:tblGrid>
              <a:tr h="370840">
                <a:tc>
                  <a:txBody>
                    <a:bodyPr/>
                    <a:lstStyle/>
                    <a:p>
                      <a:r>
                        <a:rPr lang="en-US" sz="1400" dirty="0"/>
                        <a:t>OUTCOME</a:t>
                      </a:r>
                      <a:endParaRPr lang="en-ZA" sz="1400" dirty="0"/>
                    </a:p>
                  </a:txBody>
                  <a:tcPr/>
                </a:tc>
                <a:tc>
                  <a:txBody>
                    <a:bodyPr/>
                    <a:lstStyle/>
                    <a:p>
                      <a:r>
                        <a:rPr lang="en-US" sz="1400" dirty="0"/>
                        <a:t>OUTPUT </a:t>
                      </a:r>
                      <a:endParaRPr lang="en-ZA" sz="1400" dirty="0"/>
                    </a:p>
                  </a:txBody>
                  <a:tcPr/>
                </a:tc>
                <a:tc>
                  <a:txBody>
                    <a:bodyPr/>
                    <a:lstStyle/>
                    <a:p>
                      <a:r>
                        <a:rPr lang="en-US" sz="1400" dirty="0"/>
                        <a:t>OUTPUT INDICATOR</a:t>
                      </a:r>
                      <a:endParaRPr lang="en-ZA" sz="1400" dirty="0"/>
                    </a:p>
                  </a:txBody>
                  <a:tcPr/>
                </a:tc>
                <a:tc>
                  <a:txBody>
                    <a:bodyPr/>
                    <a:lstStyle/>
                    <a:p>
                      <a:r>
                        <a:rPr lang="en-US" sz="1400" dirty="0"/>
                        <a:t>PLANNED ANNUAL TARGET 2021/22</a:t>
                      </a:r>
                      <a:endParaRPr lang="en-ZA" sz="1400" dirty="0"/>
                    </a:p>
                  </a:txBody>
                  <a:tcPr/>
                </a:tc>
                <a:tc>
                  <a:txBody>
                    <a:bodyPr/>
                    <a:lstStyle/>
                    <a:p>
                      <a:r>
                        <a:rPr lang="en-US" sz="1400" dirty="0"/>
                        <a:t>ACTUAL ACHIEVED </a:t>
                      </a:r>
                    </a:p>
                    <a:p>
                      <a:r>
                        <a:rPr lang="en-US" sz="1400" dirty="0"/>
                        <a:t>2021/22</a:t>
                      </a:r>
                      <a:endParaRPr lang="en-ZA" sz="1400" dirty="0"/>
                    </a:p>
                  </a:txBody>
                  <a:tcPr/>
                </a:tc>
                <a:extLst>
                  <a:ext uri="{0D108BD9-81ED-4DB2-BD59-A6C34878D82A}">
                    <a16:rowId xmlns:a16="http://schemas.microsoft.com/office/drawing/2014/main" val="2280814237"/>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Reduced Carbon footprint from The Entity</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Passenger vehicles below 120g/KM (environmentally friendly)</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 of passenger vehicles with CO2 emissions below 120g/KM</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4%</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5%</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798370"/>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Improve efficiency &amp; customer service</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age of fleet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Average age of fleet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400" dirty="0">
                          <a:effectLst/>
                          <a:latin typeface="Arial" panose="020B0604020202020204" pitchFamily="34" charset="0"/>
                          <a:ea typeface="Calibri" panose="020F0502020204030204" pitchFamily="34" charset="0"/>
                          <a:cs typeface="Arial" panose="020B0604020202020204" pitchFamily="34" charset="0"/>
                        </a:rPr>
                        <a:t>≤ 4 Years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3.7 years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0538688"/>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Maximised return on investment</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Percentage of vehicles auctioned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 of vehicles auctioned </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400" dirty="0">
                          <a:effectLst/>
                          <a:latin typeface="Arial" panose="020B0604020202020204" pitchFamily="34" charset="0"/>
                          <a:ea typeface="Calibri" panose="020F0502020204030204" pitchFamily="34" charset="0"/>
                          <a:cs typeface="Arial" panose="020B0604020202020204" pitchFamily="34" charset="0"/>
                        </a:rPr>
                        <a:t>80%</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93% </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6331185"/>
                  </a:ext>
                </a:extLst>
              </a:tr>
              <a:tr h="370840">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Safeguard state assets</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Vehicles tracked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 of in-service vehicles tracked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US" sz="1400" dirty="0">
                          <a:effectLst/>
                          <a:latin typeface="Arial" panose="020B0604020202020204" pitchFamily="34" charset="0"/>
                          <a:ea typeface="Calibri" panose="020F0502020204030204" pitchFamily="34" charset="0"/>
                          <a:cs typeface="Arial" panose="020B0604020202020204" pitchFamily="34" charset="0"/>
                        </a:rPr>
                        <a:t>90% of in-service vehicles tracked.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300"/>
                        </a:spcBef>
                        <a:spcAft>
                          <a:spcPts val="30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ZA" sz="1400" dirty="0">
                          <a:effectLst/>
                          <a:latin typeface="Arial" panose="020B0604020202020204" pitchFamily="34" charset="0"/>
                          <a:ea typeface="Calibri" panose="020F0502020204030204" pitchFamily="34" charset="0"/>
                          <a:cs typeface="Arial" panose="020B0604020202020204" pitchFamily="34" charset="0"/>
                        </a:rPr>
                        <a:t>90% (5802) of in-service vehicles tracked</a:t>
                      </a: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8179504"/>
                  </a:ext>
                </a:extLst>
              </a:tr>
            </a:tbl>
          </a:graphicData>
        </a:graphic>
      </p:graphicFrame>
      <p:sp>
        <p:nvSpPr>
          <p:cNvPr id="5" name="TextBox 4">
            <a:extLst>
              <a:ext uri="{FF2B5EF4-FFF2-40B4-BE49-F238E27FC236}">
                <a16:creationId xmlns:a16="http://schemas.microsoft.com/office/drawing/2014/main" id="{7055EE38-3337-1A3F-6C00-20152B4A494B}"/>
              </a:ext>
            </a:extLst>
          </p:cNvPr>
          <p:cNvSpPr txBox="1"/>
          <p:nvPr/>
        </p:nvSpPr>
        <p:spPr>
          <a:xfrm>
            <a:off x="11388127" y="6229074"/>
            <a:ext cx="489548" cy="369332"/>
          </a:xfrm>
          <a:prstGeom prst="rect">
            <a:avLst/>
          </a:prstGeom>
          <a:noFill/>
        </p:spPr>
        <p:txBody>
          <a:bodyPr wrap="square">
            <a:spAutoFit/>
          </a:bodyPr>
          <a:lstStyle/>
          <a:p>
            <a:r>
              <a:rPr lang="en-US" dirty="0"/>
              <a:t>08</a:t>
            </a:r>
            <a:endParaRPr lang="en-ZA" dirty="0"/>
          </a:p>
        </p:txBody>
      </p:sp>
    </p:spTree>
    <p:extLst>
      <p:ext uri="{BB962C8B-B14F-4D97-AF65-F5344CB8AC3E}">
        <p14:creationId xmlns:p14="http://schemas.microsoft.com/office/powerpoint/2010/main" val="143683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918583"/>
            <a:ext cx="9149441" cy="818390"/>
          </a:xfrm>
        </p:spPr>
        <p:txBody>
          <a:bodyPr/>
          <a:lstStyle/>
          <a:p>
            <a:r>
              <a:rPr lang="en-US" dirty="0"/>
              <a:t>SUMMARY OF NON-FINANCIAL PERFORMANCE</a:t>
            </a:r>
          </a:p>
        </p:txBody>
      </p:sp>
      <p:sp>
        <p:nvSpPr>
          <p:cNvPr id="3" name="TextBox 2">
            <a:extLst>
              <a:ext uri="{FF2B5EF4-FFF2-40B4-BE49-F238E27FC236}">
                <a16:creationId xmlns:a16="http://schemas.microsoft.com/office/drawing/2014/main" id="{ED9AEA07-9648-4BD6-9A9B-6322DA9F3AAD}"/>
              </a:ext>
            </a:extLst>
          </p:cNvPr>
          <p:cNvSpPr txBox="1"/>
          <p:nvPr/>
        </p:nvSpPr>
        <p:spPr>
          <a:xfrm>
            <a:off x="1314450" y="1809750"/>
            <a:ext cx="10706100" cy="39170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rPr>
              <a:t>Indicators Achieved: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endParaRPr>
          </a:p>
          <a:p>
            <a:pPr algn="just">
              <a:lnSpc>
                <a:spcPct val="115000"/>
              </a:lnSpc>
              <a:spcAft>
                <a:spcPts val="1000"/>
              </a:spcAft>
            </a:pPr>
            <a:r>
              <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rPr>
              <a:t>PROGRAMME TWO:</a:t>
            </a:r>
            <a:r>
              <a:rPr lang="en-GB" sz="2000" b="1" cap="all" dirty="0">
                <a:effectLst/>
                <a:latin typeface="Arial" panose="020B0604020202020204" pitchFamily="34" charset="0"/>
                <a:ea typeface="Times New Roman" panose="02020603050405020304" pitchFamily="18" charset="0"/>
                <a:cs typeface="Arial" panose="020B0604020202020204" pitchFamily="34" charset="0"/>
              </a:rPr>
              <a:t>Corporate and Financial Management</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marL="90170" algn="just">
              <a:lnSpc>
                <a:spcPct val="115000"/>
              </a:lnSpc>
              <a:spcAft>
                <a:spcPts val="1000"/>
              </a:spcAft>
            </a:pPr>
            <a:r>
              <a:rPr lang="en-GB" sz="1800" spc="-25" dirty="0">
                <a:effectLst/>
                <a:latin typeface="Arial" panose="020B0604020202020204" pitchFamily="34" charset="0"/>
                <a:ea typeface="Times New Roman" panose="02020603050405020304" pitchFamily="18" charset="0"/>
                <a:cs typeface="Arial" panose="020B0604020202020204" pitchFamily="34" charset="0"/>
              </a:rPr>
              <a:t>This programme is responsible for ensuring a well-run organisation by designing and maintaining effective systems and processes that will result in optimal use of The Entity’s assets in the delivery of services.</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marL="90170" algn="just">
              <a:lnSpc>
                <a:spcPct val="115000"/>
              </a:lnSpc>
              <a:spcAft>
                <a:spcPts val="1200"/>
              </a:spcAft>
              <a:tabLst>
                <a:tab pos="914400" algn="l"/>
                <a:tab pos="13716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The following are the sub-programme structures:</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0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VIP and Pool Services</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0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Finance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0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ICT</a:t>
            </a: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ZA"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631B6CB7-11D0-C138-4D6B-EB15472D9CA6}"/>
              </a:ext>
            </a:extLst>
          </p:cNvPr>
          <p:cNvSpPr txBox="1"/>
          <p:nvPr/>
        </p:nvSpPr>
        <p:spPr>
          <a:xfrm>
            <a:off x="11388127" y="6229074"/>
            <a:ext cx="489548" cy="369332"/>
          </a:xfrm>
          <a:prstGeom prst="rect">
            <a:avLst/>
          </a:prstGeom>
          <a:noFill/>
        </p:spPr>
        <p:txBody>
          <a:bodyPr wrap="square">
            <a:spAutoFit/>
          </a:bodyPr>
          <a:lstStyle/>
          <a:p>
            <a:r>
              <a:rPr lang="en-US" dirty="0"/>
              <a:t>09</a:t>
            </a:r>
            <a:endParaRPr lang="en-ZA" dirty="0"/>
          </a:p>
        </p:txBody>
      </p:sp>
    </p:spTree>
    <p:extLst>
      <p:ext uri="{BB962C8B-B14F-4D97-AF65-F5344CB8AC3E}">
        <p14:creationId xmlns:p14="http://schemas.microsoft.com/office/powerpoint/2010/main" val="3985165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0E1CFA0F3F4B43A792C1BEEB071F68" ma:contentTypeVersion="14" ma:contentTypeDescription="Create a new document." ma:contentTypeScope="" ma:versionID="feeee37a92e219335e0a683b0810b8d7">
  <xsd:schema xmlns:xsd="http://www.w3.org/2001/XMLSchema" xmlns:xs="http://www.w3.org/2001/XMLSchema" xmlns:p="http://schemas.microsoft.com/office/2006/metadata/properties" xmlns:ns3="797df028-51f8-42aa-8f30-76c5096d112d" xmlns:ns4="35f16fe5-9207-454c-821f-36cd3b89ffbf" targetNamespace="http://schemas.microsoft.com/office/2006/metadata/properties" ma:root="true" ma:fieldsID="786597f9add57b3b930edb1bf349733e" ns3:_="" ns4:_="">
    <xsd:import namespace="797df028-51f8-42aa-8f30-76c5096d112d"/>
    <xsd:import namespace="35f16fe5-9207-454c-821f-36cd3b89ffb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7df028-51f8-42aa-8f30-76c5096d11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f16fe5-9207-454c-821f-36cd3b89ff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D02168-E328-419A-A3E9-696DEBFBC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7df028-51f8-42aa-8f30-76c5096d112d"/>
    <ds:schemaRef ds:uri="35f16fe5-9207-454c-821f-36cd3b89ff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3ACED-2AF4-4A21-A52B-9C0833564C4D}">
  <ds:schemaRefs>
    <ds:schemaRef ds:uri="http://schemas.microsoft.com/sharepoint/v3/contenttype/forms"/>
  </ds:schemaRefs>
</ds:datastoreItem>
</file>

<file path=customXml/itemProps3.xml><?xml version="1.0" encoding="utf-8"?>
<ds:datastoreItem xmlns:ds="http://schemas.openxmlformats.org/officeDocument/2006/customXml" ds:itemID="{0077F90C-CD8C-43FB-9E75-328A0666B101}">
  <ds:schemaRefs>
    <ds:schemaRef ds:uri="http://www.w3.org/XML/1998/namespace"/>
    <ds:schemaRef ds:uri="http://purl.org/dc/elements/1.1/"/>
    <ds:schemaRef ds:uri="http://purl.org/dc/terms/"/>
    <ds:schemaRef ds:uri="797df028-51f8-42aa-8f30-76c5096d112d"/>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35f16fe5-9207-454c-821f-36cd3b89ffbf"/>
  </ds:schemaRefs>
</ds:datastoreItem>
</file>

<file path=docProps/app.xml><?xml version="1.0" encoding="utf-8"?>
<Properties xmlns="http://schemas.openxmlformats.org/officeDocument/2006/extended-properties" xmlns:vt="http://schemas.openxmlformats.org/officeDocument/2006/docPropsVTypes">
  <Template/>
  <TotalTime>69113</TotalTime>
  <Words>2522</Words>
  <Application>Microsoft Office PowerPoint</Application>
  <PresentationFormat>Widescreen</PresentationFormat>
  <Paragraphs>398</Paragraphs>
  <Slides>25</Slides>
  <Notes>1</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25</vt:i4>
      </vt:variant>
    </vt:vector>
  </HeadingPairs>
  <TitlesOfParts>
    <vt:vector size="36" baseType="lpstr">
      <vt:lpstr>Arial</vt:lpstr>
      <vt:lpstr>Calibri</vt:lpstr>
      <vt:lpstr>Calibri Light</vt:lpstr>
      <vt:lpstr>Franklin Gothic Medium Cond</vt:lpstr>
      <vt:lpstr>Symbol</vt:lpstr>
      <vt:lpstr>Wingdings</vt:lpstr>
      <vt:lpstr>Office Theme</vt:lpstr>
      <vt:lpstr>1_Office Theme</vt:lpstr>
      <vt:lpstr>2_Office Theme</vt:lpstr>
      <vt:lpstr>3_Office Theme</vt:lpstr>
      <vt:lpstr>2_Custom Design</vt:lpstr>
      <vt:lpstr>    </vt:lpstr>
      <vt:lpstr>TABLE OF CONTENTS</vt:lpstr>
      <vt:lpstr> 2021/22 NON-FINANCIAL PERFORMANCE INFORMATION   </vt:lpstr>
      <vt:lpstr>NON-FINANCIAL PERFORMANCE INFORMATION</vt:lpstr>
      <vt:lpstr>NON-FINANCIAL PERFORMANCE INFORMATION</vt:lpstr>
      <vt:lpstr>NON-FINANCIAL PERFORMANCE INFORMATION</vt:lpstr>
      <vt:lpstr>SUMMARY OF NON-FINANCIAL PERFORMANCE</vt:lpstr>
      <vt:lpstr>SUMMARY OF NON-FINANCIAL PERFORMANCE</vt:lpstr>
      <vt:lpstr>SUMMARY OF NON-FINANCIAL PERFORMANCE</vt:lpstr>
      <vt:lpstr>SUMMARY OF NON-FINANCIAL PERFORMANCE</vt:lpstr>
      <vt:lpstr>SUMMARY OF NON-FINANCIAL PERFORMANCE</vt:lpstr>
      <vt:lpstr>SUMMARY OF NON-FINANCIAL PERFORMANCE</vt:lpstr>
      <vt:lpstr>2021/22 FINANCIAL PERFORMANCE INFORMATION</vt:lpstr>
      <vt:lpstr>2021/22 DRT Budget vs expenditure </vt:lpstr>
      <vt:lpstr>2021/2022 OVERALL EXPENDITURE </vt:lpstr>
      <vt:lpstr>REVENUE - RECEIPTS</vt:lpstr>
      <vt:lpstr>HUMAN RESOURCES AND GOVERNANCE</vt:lpstr>
      <vt:lpstr>VACANCY RATE</vt:lpstr>
      <vt:lpstr>FILLING OF  POSTS </vt:lpstr>
      <vt:lpstr>REVIEW OF ORGANISATIONAL STRUCTURE</vt:lpstr>
      <vt:lpstr>RISK  MANAGEMENT</vt:lpstr>
      <vt:lpstr>AUDIT  COMMITTEE</vt:lpstr>
      <vt:lpstr>AUDIT  OPINION</vt:lpstr>
      <vt:lpstr>AUDIT OPINION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Zikalala, Thulani (GPDRT)</cp:lastModifiedBy>
  <cp:revision>258</cp:revision>
  <cp:lastPrinted>2022-01-28T05:46:35Z</cp:lastPrinted>
  <dcterms:created xsi:type="dcterms:W3CDTF">2020-04-22T09:10:44Z</dcterms:created>
  <dcterms:modified xsi:type="dcterms:W3CDTF">2022-11-03T10:04:05Z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0x010100FC0E1CFA0F3F4B43A792C1BEEB071F68</vt:lpwstr>
  </property>
</Properties>
</file>