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8"/>
  </p:notesMasterIdLst>
  <p:sldIdLst>
    <p:sldId id="256" r:id="rId5"/>
    <p:sldId id="3663" r:id="rId6"/>
    <p:sldId id="4199" r:id="rId7"/>
    <p:sldId id="5964" r:id="rId8"/>
    <p:sldId id="5965" r:id="rId9"/>
    <p:sldId id="5935" r:id="rId10"/>
    <p:sldId id="5953" r:id="rId11"/>
    <p:sldId id="5954" r:id="rId12"/>
    <p:sldId id="5955" r:id="rId13"/>
    <p:sldId id="5956" r:id="rId14"/>
    <p:sldId id="5936" r:id="rId15"/>
    <p:sldId id="5961" r:id="rId16"/>
    <p:sldId id="5957" r:id="rId17"/>
    <p:sldId id="5959" r:id="rId18"/>
    <p:sldId id="5960" r:id="rId19"/>
    <p:sldId id="5937" r:id="rId20"/>
    <p:sldId id="5938" r:id="rId21"/>
    <p:sldId id="5939" r:id="rId22"/>
    <p:sldId id="5943" r:id="rId23"/>
    <p:sldId id="5944" r:id="rId24"/>
    <p:sldId id="5940" r:id="rId25"/>
    <p:sldId id="5941" r:id="rId26"/>
    <p:sldId id="5942" r:id="rId27"/>
    <p:sldId id="5945" r:id="rId28"/>
    <p:sldId id="5946" r:id="rId29"/>
    <p:sldId id="5947" r:id="rId30"/>
    <p:sldId id="5962" r:id="rId31"/>
    <p:sldId id="5948" r:id="rId32"/>
    <p:sldId id="5949" r:id="rId33"/>
    <p:sldId id="5950" r:id="rId34"/>
    <p:sldId id="5951" r:id="rId35"/>
    <p:sldId id="5952" r:id="rId36"/>
    <p:sldId id="4198" r:id="rId3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C6F6BEB-AF31-4E1A-8961-309BD8B36884}">
          <p14:sldIdLst>
            <p14:sldId id="256"/>
            <p14:sldId id="3663"/>
            <p14:sldId id="4199"/>
            <p14:sldId id="5964"/>
            <p14:sldId id="5965"/>
            <p14:sldId id="5935"/>
            <p14:sldId id="5953"/>
            <p14:sldId id="5954"/>
            <p14:sldId id="5955"/>
            <p14:sldId id="5956"/>
            <p14:sldId id="5936"/>
            <p14:sldId id="5961"/>
            <p14:sldId id="5957"/>
            <p14:sldId id="5959"/>
            <p14:sldId id="5960"/>
            <p14:sldId id="5937"/>
            <p14:sldId id="5938"/>
            <p14:sldId id="5939"/>
            <p14:sldId id="5943"/>
            <p14:sldId id="5944"/>
            <p14:sldId id="5940"/>
            <p14:sldId id="5941"/>
            <p14:sldId id="5942"/>
            <p14:sldId id="5945"/>
            <p14:sldId id="5946"/>
            <p14:sldId id="5947"/>
            <p14:sldId id="5962"/>
            <p14:sldId id="5948"/>
            <p14:sldId id="5949"/>
            <p14:sldId id="5950"/>
            <p14:sldId id="5951"/>
            <p14:sldId id="5952"/>
            <p14:sldId id="4198"/>
          </p14:sldIdLst>
        </p14:section>
        <p14:section name="Appendix" id="{2A18FB22-22F2-4B14-9CAA-26F41EA6DC1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9D2187-DB99-4B4F-80CE-5229EFD07331}" v="24" dt="2022-11-02T09:44:45.5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610" autoAdjust="0"/>
    <p:restoredTop sz="93528" autoAdjust="0"/>
  </p:normalViewPr>
  <p:slideViewPr>
    <p:cSldViewPr snapToGrid="0" snapToObjects="1" showGuides="1">
      <p:cViewPr varScale="1">
        <p:scale>
          <a:sx n="70" d="100"/>
          <a:sy n="70" d="100"/>
        </p:scale>
        <p:origin x="60" y="152"/>
      </p:cViewPr>
      <p:guideLst>
        <p:guide orient="horz" pos="2160"/>
        <p:guide pos="384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ikalala, Thulani (GPDRT)" userId="9113ed02-48ff-4069-a2fa-a097cfaddc9c" providerId="ADAL" clId="{3E7A7F21-5C87-4E95-B9E6-FB9C2EA98B50}"/>
    <pc:docChg chg="undo modSld">
      <pc:chgData name="Zikalala, Thulani (GPDRT)" userId="9113ed02-48ff-4069-a2fa-a097cfaddc9c" providerId="ADAL" clId="{3E7A7F21-5C87-4E95-B9E6-FB9C2EA98B50}" dt="2022-11-03T09:01:51.779" v="16" actId="20577"/>
      <pc:docMkLst>
        <pc:docMk/>
      </pc:docMkLst>
      <pc:sldChg chg="modSp mod">
        <pc:chgData name="Zikalala, Thulani (GPDRT)" userId="9113ed02-48ff-4069-a2fa-a097cfaddc9c" providerId="ADAL" clId="{3E7A7F21-5C87-4E95-B9E6-FB9C2EA98B50}" dt="2022-11-03T09:01:39.955" v="13" actId="20577"/>
        <pc:sldMkLst>
          <pc:docMk/>
          <pc:sldMk cId="848263002" sldId="3663"/>
        </pc:sldMkLst>
        <pc:spChg chg="mod">
          <ac:chgData name="Zikalala, Thulani (GPDRT)" userId="9113ed02-48ff-4069-a2fa-a097cfaddc9c" providerId="ADAL" clId="{3E7A7F21-5C87-4E95-B9E6-FB9C2EA98B50}" dt="2022-11-03T09:01:39.955" v="13" actId="20577"/>
          <ac:spMkLst>
            <pc:docMk/>
            <pc:sldMk cId="848263002" sldId="3663"/>
            <ac:spMk id="4" creationId="{341D4FB2-2830-A215-0E42-78BD7DA98057}"/>
          </ac:spMkLst>
        </pc:spChg>
      </pc:sldChg>
      <pc:sldChg chg="modSp mod">
        <pc:chgData name="Zikalala, Thulani (GPDRT)" userId="9113ed02-48ff-4069-a2fa-a097cfaddc9c" providerId="ADAL" clId="{3E7A7F21-5C87-4E95-B9E6-FB9C2EA98B50}" dt="2022-11-03T09:01:44.352" v="14" actId="20577"/>
        <pc:sldMkLst>
          <pc:docMk/>
          <pc:sldMk cId="4224290946" sldId="4199"/>
        </pc:sldMkLst>
        <pc:spChg chg="mod">
          <ac:chgData name="Zikalala, Thulani (GPDRT)" userId="9113ed02-48ff-4069-a2fa-a097cfaddc9c" providerId="ADAL" clId="{3E7A7F21-5C87-4E95-B9E6-FB9C2EA98B50}" dt="2022-11-03T09:01:44.352" v="14" actId="20577"/>
          <ac:spMkLst>
            <pc:docMk/>
            <pc:sldMk cId="4224290946" sldId="4199"/>
            <ac:spMk id="4" creationId="{D66E9238-98B8-3405-707E-E3DB0F6382D0}"/>
          </ac:spMkLst>
        </pc:spChg>
      </pc:sldChg>
      <pc:sldChg chg="addSp delSp modSp mod">
        <pc:chgData name="Zikalala, Thulani (GPDRT)" userId="9113ed02-48ff-4069-a2fa-a097cfaddc9c" providerId="ADAL" clId="{3E7A7F21-5C87-4E95-B9E6-FB9C2EA98B50}" dt="2022-11-03T09:00:54.814" v="7" actId="20577"/>
        <pc:sldMkLst>
          <pc:docMk/>
          <pc:sldMk cId="1827020951" sldId="5938"/>
        </pc:sldMkLst>
        <pc:spChg chg="add del mod">
          <ac:chgData name="Zikalala, Thulani (GPDRT)" userId="9113ed02-48ff-4069-a2fa-a097cfaddc9c" providerId="ADAL" clId="{3E7A7F21-5C87-4E95-B9E6-FB9C2EA98B50}" dt="2022-11-03T09:00:54.814" v="7" actId="20577"/>
          <ac:spMkLst>
            <pc:docMk/>
            <pc:sldMk cId="1827020951" sldId="5938"/>
            <ac:spMk id="4" creationId="{D66E9238-98B8-3405-707E-E3DB0F6382D0}"/>
          </ac:spMkLst>
        </pc:spChg>
      </pc:sldChg>
      <pc:sldChg chg="modSp mod">
        <pc:chgData name="Zikalala, Thulani (GPDRT)" userId="9113ed02-48ff-4069-a2fa-a097cfaddc9c" providerId="ADAL" clId="{3E7A7F21-5C87-4E95-B9E6-FB9C2EA98B50}" dt="2022-11-03T09:01:15.686" v="11" actId="1076"/>
        <pc:sldMkLst>
          <pc:docMk/>
          <pc:sldMk cId="3789330705" sldId="5948"/>
        </pc:sldMkLst>
        <pc:spChg chg="mod">
          <ac:chgData name="Zikalala, Thulani (GPDRT)" userId="9113ed02-48ff-4069-a2fa-a097cfaddc9c" providerId="ADAL" clId="{3E7A7F21-5C87-4E95-B9E6-FB9C2EA98B50}" dt="2022-11-03T09:01:15.686" v="11" actId="1076"/>
          <ac:spMkLst>
            <pc:docMk/>
            <pc:sldMk cId="3789330705" sldId="5948"/>
            <ac:spMk id="4" creationId="{D66E9238-98B8-3405-707E-E3DB0F6382D0}"/>
          </ac:spMkLst>
        </pc:spChg>
      </pc:sldChg>
      <pc:sldChg chg="modSp mod">
        <pc:chgData name="Zikalala, Thulani (GPDRT)" userId="9113ed02-48ff-4069-a2fa-a097cfaddc9c" providerId="ADAL" clId="{3E7A7F21-5C87-4E95-B9E6-FB9C2EA98B50}" dt="2022-11-03T09:01:22.650" v="12" actId="20577"/>
        <pc:sldMkLst>
          <pc:docMk/>
          <pc:sldMk cId="3890393496" sldId="5952"/>
        </pc:sldMkLst>
        <pc:spChg chg="mod">
          <ac:chgData name="Zikalala, Thulani (GPDRT)" userId="9113ed02-48ff-4069-a2fa-a097cfaddc9c" providerId="ADAL" clId="{3E7A7F21-5C87-4E95-B9E6-FB9C2EA98B50}" dt="2022-11-03T09:01:22.650" v="12" actId="20577"/>
          <ac:spMkLst>
            <pc:docMk/>
            <pc:sldMk cId="3890393496" sldId="5952"/>
            <ac:spMk id="4" creationId="{D66E9238-98B8-3405-707E-E3DB0F6382D0}"/>
          </ac:spMkLst>
        </pc:spChg>
      </pc:sldChg>
      <pc:sldChg chg="modSp mod">
        <pc:chgData name="Zikalala, Thulani (GPDRT)" userId="9113ed02-48ff-4069-a2fa-a097cfaddc9c" providerId="ADAL" clId="{3E7A7F21-5C87-4E95-B9E6-FB9C2EA98B50}" dt="2022-11-03T09:01:47.783" v="15" actId="20577"/>
        <pc:sldMkLst>
          <pc:docMk/>
          <pc:sldMk cId="4122120170" sldId="5964"/>
        </pc:sldMkLst>
        <pc:spChg chg="mod">
          <ac:chgData name="Zikalala, Thulani (GPDRT)" userId="9113ed02-48ff-4069-a2fa-a097cfaddc9c" providerId="ADAL" clId="{3E7A7F21-5C87-4E95-B9E6-FB9C2EA98B50}" dt="2022-11-03T09:01:47.783" v="15" actId="20577"/>
          <ac:spMkLst>
            <pc:docMk/>
            <pc:sldMk cId="4122120170" sldId="5964"/>
            <ac:spMk id="4" creationId="{D66E9238-98B8-3405-707E-E3DB0F6382D0}"/>
          </ac:spMkLst>
        </pc:spChg>
      </pc:sldChg>
      <pc:sldChg chg="modSp mod">
        <pc:chgData name="Zikalala, Thulani (GPDRT)" userId="9113ed02-48ff-4069-a2fa-a097cfaddc9c" providerId="ADAL" clId="{3E7A7F21-5C87-4E95-B9E6-FB9C2EA98B50}" dt="2022-11-03T09:01:51.779" v="16" actId="20577"/>
        <pc:sldMkLst>
          <pc:docMk/>
          <pc:sldMk cId="1403924205" sldId="5965"/>
        </pc:sldMkLst>
        <pc:spChg chg="mod">
          <ac:chgData name="Zikalala, Thulani (GPDRT)" userId="9113ed02-48ff-4069-a2fa-a097cfaddc9c" providerId="ADAL" clId="{3E7A7F21-5C87-4E95-B9E6-FB9C2EA98B50}" dt="2022-11-03T09:01:51.779" v="16" actId="20577"/>
          <ac:spMkLst>
            <pc:docMk/>
            <pc:sldMk cId="1403924205" sldId="5965"/>
            <ac:spMk id="4" creationId="{D66E9238-98B8-3405-707E-E3DB0F6382D0}"/>
          </ac:spMkLst>
        </pc:spChg>
      </pc:sldChg>
    </pc:docChg>
  </pc:docChgLst>
  <pc:docChgLst>
    <pc:chgData name="Zikalala, Thulani (GPDRT)" userId="9113ed02-48ff-4069-a2fa-a097cfaddc9c" providerId="ADAL" clId="{1A9D2187-DB99-4B4F-80CE-5229EFD07331}"/>
    <pc:docChg chg="undo custSel addSld delSld modSld sldOrd modSection">
      <pc:chgData name="Zikalala, Thulani (GPDRT)" userId="9113ed02-48ff-4069-a2fa-a097cfaddc9c" providerId="ADAL" clId="{1A9D2187-DB99-4B4F-80CE-5229EFD07331}" dt="2022-11-02T12:44:53.191" v="1338" actId="20577"/>
      <pc:docMkLst>
        <pc:docMk/>
      </pc:docMkLst>
      <pc:sldChg chg="modSp mod">
        <pc:chgData name="Zikalala, Thulani (GPDRT)" userId="9113ed02-48ff-4069-a2fa-a097cfaddc9c" providerId="ADAL" clId="{1A9D2187-DB99-4B4F-80CE-5229EFD07331}" dt="2022-11-02T12:44:22.673" v="1336" actId="6549"/>
        <pc:sldMkLst>
          <pc:docMk/>
          <pc:sldMk cId="4047111873" sldId="256"/>
        </pc:sldMkLst>
        <pc:spChg chg="mod">
          <ac:chgData name="Zikalala, Thulani (GPDRT)" userId="9113ed02-48ff-4069-a2fa-a097cfaddc9c" providerId="ADAL" clId="{1A9D2187-DB99-4B4F-80CE-5229EFD07331}" dt="2022-11-02T12:44:22.673" v="1336" actId="6549"/>
          <ac:spMkLst>
            <pc:docMk/>
            <pc:sldMk cId="4047111873" sldId="256"/>
            <ac:spMk id="2" creationId="{6893C1C0-4C1F-B74B-80AF-40A02043A7A8}"/>
          </ac:spMkLst>
        </pc:spChg>
      </pc:sldChg>
      <pc:sldChg chg="modSp mod">
        <pc:chgData name="Zikalala, Thulani (GPDRT)" userId="9113ed02-48ff-4069-a2fa-a097cfaddc9c" providerId="ADAL" clId="{1A9D2187-DB99-4B4F-80CE-5229EFD07331}" dt="2022-11-02T08:48:00.173" v="877" actId="108"/>
        <pc:sldMkLst>
          <pc:docMk/>
          <pc:sldMk cId="848263002" sldId="3663"/>
        </pc:sldMkLst>
        <pc:spChg chg="mod">
          <ac:chgData name="Zikalala, Thulani (GPDRT)" userId="9113ed02-48ff-4069-a2fa-a097cfaddc9c" providerId="ADAL" clId="{1A9D2187-DB99-4B4F-80CE-5229EFD07331}" dt="2022-10-31T18:34:15.490" v="89" actId="120"/>
          <ac:spMkLst>
            <pc:docMk/>
            <pc:sldMk cId="848263002" sldId="3663"/>
            <ac:spMk id="2" creationId="{15578BDE-4560-4772-9E6A-C698FF4E1674}"/>
          </ac:spMkLst>
        </pc:spChg>
        <pc:spChg chg="mod">
          <ac:chgData name="Zikalala, Thulani (GPDRT)" userId="9113ed02-48ff-4069-a2fa-a097cfaddc9c" providerId="ADAL" clId="{1A9D2187-DB99-4B4F-80CE-5229EFD07331}" dt="2022-11-02T08:48:00.173" v="877" actId="108"/>
          <ac:spMkLst>
            <pc:docMk/>
            <pc:sldMk cId="848263002" sldId="3663"/>
            <ac:spMk id="3" creationId="{4E563EF0-DB2C-4E5B-BD2B-F71625974A23}"/>
          </ac:spMkLst>
        </pc:spChg>
      </pc:sldChg>
      <pc:sldChg chg="del">
        <pc:chgData name="Zikalala, Thulani (GPDRT)" userId="9113ed02-48ff-4069-a2fa-a097cfaddc9c" providerId="ADAL" clId="{1A9D2187-DB99-4B4F-80CE-5229EFD07331}" dt="2022-10-31T18:36:36.303" v="91" actId="47"/>
        <pc:sldMkLst>
          <pc:docMk/>
          <pc:sldMk cId="3807055029" sldId="4163"/>
        </pc:sldMkLst>
      </pc:sldChg>
      <pc:sldChg chg="del">
        <pc:chgData name="Zikalala, Thulani (GPDRT)" userId="9113ed02-48ff-4069-a2fa-a097cfaddc9c" providerId="ADAL" clId="{1A9D2187-DB99-4B4F-80CE-5229EFD07331}" dt="2022-10-31T18:36:36.303" v="91" actId="47"/>
        <pc:sldMkLst>
          <pc:docMk/>
          <pc:sldMk cId="4148121723" sldId="4178"/>
        </pc:sldMkLst>
      </pc:sldChg>
      <pc:sldChg chg="del">
        <pc:chgData name="Zikalala, Thulani (GPDRT)" userId="9113ed02-48ff-4069-a2fa-a097cfaddc9c" providerId="ADAL" clId="{1A9D2187-DB99-4B4F-80CE-5229EFD07331}" dt="2022-10-31T18:36:36.303" v="91" actId="47"/>
        <pc:sldMkLst>
          <pc:docMk/>
          <pc:sldMk cId="584259558" sldId="4181"/>
        </pc:sldMkLst>
      </pc:sldChg>
      <pc:sldChg chg="del">
        <pc:chgData name="Zikalala, Thulani (GPDRT)" userId="9113ed02-48ff-4069-a2fa-a097cfaddc9c" providerId="ADAL" clId="{1A9D2187-DB99-4B4F-80CE-5229EFD07331}" dt="2022-10-31T18:36:36.303" v="91" actId="47"/>
        <pc:sldMkLst>
          <pc:docMk/>
          <pc:sldMk cId="1723633914" sldId="4182"/>
        </pc:sldMkLst>
      </pc:sldChg>
      <pc:sldChg chg="del">
        <pc:chgData name="Zikalala, Thulani (GPDRT)" userId="9113ed02-48ff-4069-a2fa-a097cfaddc9c" providerId="ADAL" clId="{1A9D2187-DB99-4B4F-80CE-5229EFD07331}" dt="2022-10-31T18:36:36.303" v="91" actId="47"/>
        <pc:sldMkLst>
          <pc:docMk/>
          <pc:sldMk cId="331937008" sldId="4190"/>
        </pc:sldMkLst>
      </pc:sldChg>
      <pc:sldChg chg="del">
        <pc:chgData name="Zikalala, Thulani (GPDRT)" userId="9113ed02-48ff-4069-a2fa-a097cfaddc9c" providerId="ADAL" clId="{1A9D2187-DB99-4B4F-80CE-5229EFD07331}" dt="2022-10-31T18:36:36.303" v="91" actId="47"/>
        <pc:sldMkLst>
          <pc:docMk/>
          <pc:sldMk cId="796318091" sldId="4192"/>
        </pc:sldMkLst>
      </pc:sldChg>
      <pc:sldChg chg="del">
        <pc:chgData name="Zikalala, Thulani (GPDRT)" userId="9113ed02-48ff-4069-a2fa-a097cfaddc9c" providerId="ADAL" clId="{1A9D2187-DB99-4B4F-80CE-5229EFD07331}" dt="2022-10-31T18:36:36.303" v="91" actId="47"/>
        <pc:sldMkLst>
          <pc:docMk/>
          <pc:sldMk cId="963031973" sldId="4193"/>
        </pc:sldMkLst>
      </pc:sldChg>
      <pc:sldChg chg="del">
        <pc:chgData name="Zikalala, Thulani (GPDRT)" userId="9113ed02-48ff-4069-a2fa-a097cfaddc9c" providerId="ADAL" clId="{1A9D2187-DB99-4B4F-80CE-5229EFD07331}" dt="2022-10-31T18:36:36.303" v="91" actId="47"/>
        <pc:sldMkLst>
          <pc:docMk/>
          <pc:sldMk cId="3946773190" sldId="4194"/>
        </pc:sldMkLst>
      </pc:sldChg>
      <pc:sldChg chg="del">
        <pc:chgData name="Zikalala, Thulani (GPDRT)" userId="9113ed02-48ff-4069-a2fa-a097cfaddc9c" providerId="ADAL" clId="{1A9D2187-DB99-4B4F-80CE-5229EFD07331}" dt="2022-10-31T18:36:36.303" v="91" actId="47"/>
        <pc:sldMkLst>
          <pc:docMk/>
          <pc:sldMk cId="2743770453" sldId="4195"/>
        </pc:sldMkLst>
      </pc:sldChg>
      <pc:sldChg chg="modSp mod">
        <pc:chgData name="Zikalala, Thulani (GPDRT)" userId="9113ed02-48ff-4069-a2fa-a097cfaddc9c" providerId="ADAL" clId="{1A9D2187-DB99-4B4F-80CE-5229EFD07331}" dt="2022-11-02T09:45:12.933" v="1037" actId="2710"/>
        <pc:sldMkLst>
          <pc:docMk/>
          <pc:sldMk cId="4224290946" sldId="4199"/>
        </pc:sldMkLst>
        <pc:spChg chg="mod">
          <ac:chgData name="Zikalala, Thulani (GPDRT)" userId="9113ed02-48ff-4069-a2fa-a097cfaddc9c" providerId="ADAL" clId="{1A9D2187-DB99-4B4F-80CE-5229EFD07331}" dt="2022-10-31T18:33:58.084" v="87" actId="120"/>
          <ac:spMkLst>
            <pc:docMk/>
            <pc:sldMk cId="4224290946" sldId="4199"/>
            <ac:spMk id="2" creationId="{15578BDE-4560-4772-9E6A-C698FF4E1674}"/>
          </ac:spMkLst>
        </pc:spChg>
        <pc:spChg chg="mod">
          <ac:chgData name="Zikalala, Thulani (GPDRT)" userId="9113ed02-48ff-4069-a2fa-a097cfaddc9c" providerId="ADAL" clId="{1A9D2187-DB99-4B4F-80CE-5229EFD07331}" dt="2022-11-02T09:45:12.933" v="1037" actId="2710"/>
          <ac:spMkLst>
            <pc:docMk/>
            <pc:sldMk cId="4224290946" sldId="4199"/>
            <ac:spMk id="3" creationId="{4E563EF0-DB2C-4E5B-BD2B-F71625974A23}"/>
          </ac:spMkLst>
        </pc:spChg>
      </pc:sldChg>
      <pc:sldChg chg="del">
        <pc:chgData name="Zikalala, Thulani (GPDRT)" userId="9113ed02-48ff-4069-a2fa-a097cfaddc9c" providerId="ADAL" clId="{1A9D2187-DB99-4B4F-80CE-5229EFD07331}" dt="2022-10-31T18:40:41.636" v="146" actId="47"/>
        <pc:sldMkLst>
          <pc:docMk/>
          <pc:sldMk cId="2992288287" sldId="5930"/>
        </pc:sldMkLst>
      </pc:sldChg>
      <pc:sldChg chg="del">
        <pc:chgData name="Zikalala, Thulani (GPDRT)" userId="9113ed02-48ff-4069-a2fa-a097cfaddc9c" providerId="ADAL" clId="{1A9D2187-DB99-4B4F-80CE-5229EFD07331}" dt="2022-10-31T18:40:44.274" v="147" actId="47"/>
        <pc:sldMkLst>
          <pc:docMk/>
          <pc:sldMk cId="2562634256" sldId="5933"/>
        </pc:sldMkLst>
      </pc:sldChg>
      <pc:sldChg chg="modSp mod">
        <pc:chgData name="Zikalala, Thulani (GPDRT)" userId="9113ed02-48ff-4069-a2fa-a097cfaddc9c" providerId="ADAL" clId="{1A9D2187-DB99-4B4F-80CE-5229EFD07331}" dt="2022-11-02T09:50:45.441" v="1097" actId="403"/>
        <pc:sldMkLst>
          <pc:docMk/>
          <pc:sldMk cId="1479558325" sldId="5935"/>
        </pc:sldMkLst>
        <pc:spChg chg="mod">
          <ac:chgData name="Zikalala, Thulani (GPDRT)" userId="9113ed02-48ff-4069-a2fa-a097cfaddc9c" providerId="ADAL" clId="{1A9D2187-DB99-4B4F-80CE-5229EFD07331}" dt="2022-10-31T18:37:50.288" v="117" actId="120"/>
          <ac:spMkLst>
            <pc:docMk/>
            <pc:sldMk cId="1479558325" sldId="5935"/>
            <ac:spMk id="2" creationId="{15578BDE-4560-4772-9E6A-C698FF4E1674}"/>
          </ac:spMkLst>
        </pc:spChg>
        <pc:spChg chg="mod">
          <ac:chgData name="Zikalala, Thulani (GPDRT)" userId="9113ed02-48ff-4069-a2fa-a097cfaddc9c" providerId="ADAL" clId="{1A9D2187-DB99-4B4F-80CE-5229EFD07331}" dt="2022-11-02T09:50:45.441" v="1097" actId="403"/>
          <ac:spMkLst>
            <pc:docMk/>
            <pc:sldMk cId="1479558325" sldId="5935"/>
            <ac:spMk id="3" creationId="{4E563EF0-DB2C-4E5B-BD2B-F71625974A23}"/>
          </ac:spMkLst>
        </pc:spChg>
      </pc:sldChg>
      <pc:sldChg chg="modSp add mod ord">
        <pc:chgData name="Zikalala, Thulani (GPDRT)" userId="9113ed02-48ff-4069-a2fa-a097cfaddc9c" providerId="ADAL" clId="{1A9D2187-DB99-4B4F-80CE-5229EFD07331}" dt="2022-11-02T07:29:37.708" v="703" actId="27636"/>
        <pc:sldMkLst>
          <pc:docMk/>
          <pc:sldMk cId="41953955" sldId="5936"/>
        </pc:sldMkLst>
        <pc:spChg chg="mod">
          <ac:chgData name="Zikalala, Thulani (GPDRT)" userId="9113ed02-48ff-4069-a2fa-a097cfaddc9c" providerId="ADAL" clId="{1A9D2187-DB99-4B4F-80CE-5229EFD07331}" dt="2022-10-31T18:38:19.025" v="123" actId="20577"/>
          <ac:spMkLst>
            <pc:docMk/>
            <pc:sldMk cId="41953955" sldId="5936"/>
            <ac:spMk id="2" creationId="{15578BDE-4560-4772-9E6A-C698FF4E1674}"/>
          </ac:spMkLst>
        </pc:spChg>
        <pc:spChg chg="mod">
          <ac:chgData name="Zikalala, Thulani (GPDRT)" userId="9113ed02-48ff-4069-a2fa-a097cfaddc9c" providerId="ADAL" clId="{1A9D2187-DB99-4B4F-80CE-5229EFD07331}" dt="2022-11-02T07:29:37.708" v="703" actId="27636"/>
          <ac:spMkLst>
            <pc:docMk/>
            <pc:sldMk cId="41953955" sldId="5936"/>
            <ac:spMk id="3" creationId="{4E563EF0-DB2C-4E5B-BD2B-F71625974A23}"/>
          </ac:spMkLst>
        </pc:spChg>
      </pc:sldChg>
      <pc:sldChg chg="modSp add mod ord replId">
        <pc:chgData name="Zikalala, Thulani (GPDRT)" userId="9113ed02-48ff-4069-a2fa-a097cfaddc9c" providerId="ADAL" clId="{1A9D2187-DB99-4B4F-80CE-5229EFD07331}" dt="2022-11-02T12:44:53.191" v="1338" actId="20577"/>
        <pc:sldMkLst>
          <pc:docMk/>
          <pc:sldMk cId="120180706" sldId="5937"/>
        </pc:sldMkLst>
        <pc:spChg chg="mod">
          <ac:chgData name="Zikalala, Thulani (GPDRT)" userId="9113ed02-48ff-4069-a2fa-a097cfaddc9c" providerId="ADAL" clId="{1A9D2187-DB99-4B4F-80CE-5229EFD07331}" dt="2022-10-31T18:38:54.001" v="129" actId="20577"/>
          <ac:spMkLst>
            <pc:docMk/>
            <pc:sldMk cId="120180706" sldId="5937"/>
            <ac:spMk id="2" creationId="{15578BDE-4560-4772-9E6A-C698FF4E1674}"/>
          </ac:spMkLst>
        </pc:spChg>
        <pc:spChg chg="mod">
          <ac:chgData name="Zikalala, Thulani (GPDRT)" userId="9113ed02-48ff-4069-a2fa-a097cfaddc9c" providerId="ADAL" clId="{1A9D2187-DB99-4B4F-80CE-5229EFD07331}" dt="2022-11-02T12:44:53.191" v="1338" actId="20577"/>
          <ac:spMkLst>
            <pc:docMk/>
            <pc:sldMk cId="120180706" sldId="5937"/>
            <ac:spMk id="3" creationId="{4E563EF0-DB2C-4E5B-BD2B-F71625974A23}"/>
          </ac:spMkLst>
        </pc:spChg>
      </pc:sldChg>
      <pc:sldChg chg="modSp add mod">
        <pc:chgData name="Zikalala, Thulani (GPDRT)" userId="9113ed02-48ff-4069-a2fa-a097cfaddc9c" providerId="ADAL" clId="{1A9D2187-DB99-4B4F-80CE-5229EFD07331}" dt="2022-11-02T10:23:56.089" v="1297" actId="20577"/>
        <pc:sldMkLst>
          <pc:docMk/>
          <pc:sldMk cId="1827020951" sldId="5938"/>
        </pc:sldMkLst>
        <pc:spChg chg="mod">
          <ac:chgData name="Zikalala, Thulani (GPDRT)" userId="9113ed02-48ff-4069-a2fa-a097cfaddc9c" providerId="ADAL" clId="{1A9D2187-DB99-4B4F-80CE-5229EFD07331}" dt="2022-10-31T18:40:00.421" v="138" actId="20577"/>
          <ac:spMkLst>
            <pc:docMk/>
            <pc:sldMk cId="1827020951" sldId="5938"/>
            <ac:spMk id="2" creationId="{15578BDE-4560-4772-9E6A-C698FF4E1674}"/>
          </ac:spMkLst>
        </pc:spChg>
        <pc:spChg chg="mod">
          <ac:chgData name="Zikalala, Thulani (GPDRT)" userId="9113ed02-48ff-4069-a2fa-a097cfaddc9c" providerId="ADAL" clId="{1A9D2187-DB99-4B4F-80CE-5229EFD07331}" dt="2022-11-02T10:23:56.089" v="1297" actId="20577"/>
          <ac:spMkLst>
            <pc:docMk/>
            <pc:sldMk cId="1827020951" sldId="5938"/>
            <ac:spMk id="3" creationId="{4E563EF0-DB2C-4E5B-BD2B-F71625974A23}"/>
          </ac:spMkLst>
        </pc:spChg>
      </pc:sldChg>
      <pc:sldChg chg="modSp add mod">
        <pc:chgData name="Zikalala, Thulani (GPDRT)" userId="9113ed02-48ff-4069-a2fa-a097cfaddc9c" providerId="ADAL" clId="{1A9D2187-DB99-4B4F-80CE-5229EFD07331}" dt="2022-10-31T18:41:28.868" v="154" actId="123"/>
        <pc:sldMkLst>
          <pc:docMk/>
          <pc:sldMk cId="2670577899" sldId="5939"/>
        </pc:sldMkLst>
        <pc:spChg chg="mod">
          <ac:chgData name="Zikalala, Thulani (GPDRT)" userId="9113ed02-48ff-4069-a2fa-a097cfaddc9c" providerId="ADAL" clId="{1A9D2187-DB99-4B4F-80CE-5229EFD07331}" dt="2022-10-31T18:41:00.804" v="149" actId="20577"/>
          <ac:spMkLst>
            <pc:docMk/>
            <pc:sldMk cId="2670577899" sldId="5939"/>
            <ac:spMk id="2" creationId="{15578BDE-4560-4772-9E6A-C698FF4E1674}"/>
          </ac:spMkLst>
        </pc:spChg>
        <pc:spChg chg="mod">
          <ac:chgData name="Zikalala, Thulani (GPDRT)" userId="9113ed02-48ff-4069-a2fa-a097cfaddc9c" providerId="ADAL" clId="{1A9D2187-DB99-4B4F-80CE-5229EFD07331}" dt="2022-10-31T18:41:28.868" v="154" actId="123"/>
          <ac:spMkLst>
            <pc:docMk/>
            <pc:sldMk cId="2670577899" sldId="5939"/>
            <ac:spMk id="3" creationId="{4E563EF0-DB2C-4E5B-BD2B-F71625974A23}"/>
          </ac:spMkLst>
        </pc:spChg>
      </pc:sldChg>
      <pc:sldChg chg="modSp add mod">
        <pc:chgData name="Zikalala, Thulani (GPDRT)" userId="9113ed02-48ff-4069-a2fa-a097cfaddc9c" providerId="ADAL" clId="{1A9D2187-DB99-4B4F-80CE-5229EFD07331}" dt="2022-11-02T09:14:07.688" v="942" actId="403"/>
        <pc:sldMkLst>
          <pc:docMk/>
          <pc:sldMk cId="2435171324" sldId="5940"/>
        </pc:sldMkLst>
        <pc:spChg chg="mod">
          <ac:chgData name="Zikalala, Thulani (GPDRT)" userId="9113ed02-48ff-4069-a2fa-a097cfaddc9c" providerId="ADAL" clId="{1A9D2187-DB99-4B4F-80CE-5229EFD07331}" dt="2022-10-31T18:42:21.397" v="162" actId="20577"/>
          <ac:spMkLst>
            <pc:docMk/>
            <pc:sldMk cId="2435171324" sldId="5940"/>
            <ac:spMk id="2" creationId="{15578BDE-4560-4772-9E6A-C698FF4E1674}"/>
          </ac:spMkLst>
        </pc:spChg>
        <pc:spChg chg="mod">
          <ac:chgData name="Zikalala, Thulani (GPDRT)" userId="9113ed02-48ff-4069-a2fa-a097cfaddc9c" providerId="ADAL" clId="{1A9D2187-DB99-4B4F-80CE-5229EFD07331}" dt="2022-11-02T09:14:07.688" v="942" actId="403"/>
          <ac:spMkLst>
            <pc:docMk/>
            <pc:sldMk cId="2435171324" sldId="5940"/>
            <ac:spMk id="3" creationId="{4E563EF0-DB2C-4E5B-BD2B-F71625974A23}"/>
          </ac:spMkLst>
        </pc:spChg>
      </pc:sldChg>
      <pc:sldChg chg="modSp add mod">
        <pc:chgData name="Zikalala, Thulani (GPDRT)" userId="9113ed02-48ff-4069-a2fa-a097cfaddc9c" providerId="ADAL" clId="{1A9D2187-DB99-4B4F-80CE-5229EFD07331}" dt="2022-11-02T09:14:38.807" v="945" actId="20577"/>
        <pc:sldMkLst>
          <pc:docMk/>
          <pc:sldMk cId="3941876808" sldId="5941"/>
        </pc:sldMkLst>
        <pc:spChg chg="mod">
          <ac:chgData name="Zikalala, Thulani (GPDRT)" userId="9113ed02-48ff-4069-a2fa-a097cfaddc9c" providerId="ADAL" clId="{1A9D2187-DB99-4B4F-80CE-5229EFD07331}" dt="2022-10-31T18:43:08.334" v="169" actId="20577"/>
          <ac:spMkLst>
            <pc:docMk/>
            <pc:sldMk cId="3941876808" sldId="5941"/>
            <ac:spMk id="2" creationId="{15578BDE-4560-4772-9E6A-C698FF4E1674}"/>
          </ac:spMkLst>
        </pc:spChg>
        <pc:spChg chg="mod">
          <ac:chgData name="Zikalala, Thulani (GPDRT)" userId="9113ed02-48ff-4069-a2fa-a097cfaddc9c" providerId="ADAL" clId="{1A9D2187-DB99-4B4F-80CE-5229EFD07331}" dt="2022-11-02T09:14:38.807" v="945" actId="20577"/>
          <ac:spMkLst>
            <pc:docMk/>
            <pc:sldMk cId="3941876808" sldId="5941"/>
            <ac:spMk id="3" creationId="{4E563EF0-DB2C-4E5B-BD2B-F71625974A23}"/>
          </ac:spMkLst>
        </pc:spChg>
      </pc:sldChg>
      <pc:sldChg chg="modSp add mod">
        <pc:chgData name="Zikalala, Thulani (GPDRT)" userId="9113ed02-48ff-4069-a2fa-a097cfaddc9c" providerId="ADAL" clId="{1A9D2187-DB99-4B4F-80CE-5229EFD07331}" dt="2022-11-02T09:33:19.150" v="985"/>
        <pc:sldMkLst>
          <pc:docMk/>
          <pc:sldMk cId="2242740256" sldId="5942"/>
        </pc:sldMkLst>
        <pc:spChg chg="mod">
          <ac:chgData name="Zikalala, Thulani (GPDRT)" userId="9113ed02-48ff-4069-a2fa-a097cfaddc9c" providerId="ADAL" clId="{1A9D2187-DB99-4B4F-80CE-5229EFD07331}" dt="2022-10-31T18:44:24.951" v="182" actId="20577"/>
          <ac:spMkLst>
            <pc:docMk/>
            <pc:sldMk cId="2242740256" sldId="5942"/>
            <ac:spMk id="2" creationId="{15578BDE-4560-4772-9E6A-C698FF4E1674}"/>
          </ac:spMkLst>
        </pc:spChg>
        <pc:spChg chg="mod">
          <ac:chgData name="Zikalala, Thulani (GPDRT)" userId="9113ed02-48ff-4069-a2fa-a097cfaddc9c" providerId="ADAL" clId="{1A9D2187-DB99-4B4F-80CE-5229EFD07331}" dt="2022-11-02T09:33:19.150" v="985"/>
          <ac:spMkLst>
            <pc:docMk/>
            <pc:sldMk cId="2242740256" sldId="5942"/>
            <ac:spMk id="3" creationId="{4E563EF0-DB2C-4E5B-BD2B-F71625974A23}"/>
          </ac:spMkLst>
        </pc:spChg>
      </pc:sldChg>
      <pc:sldChg chg="modSp add mod">
        <pc:chgData name="Zikalala, Thulani (GPDRT)" userId="9113ed02-48ff-4069-a2fa-a097cfaddc9c" providerId="ADAL" clId="{1A9D2187-DB99-4B4F-80CE-5229EFD07331}" dt="2022-11-02T09:34:08.871" v="987" actId="27636"/>
        <pc:sldMkLst>
          <pc:docMk/>
          <pc:sldMk cId="3601902860" sldId="5943"/>
        </pc:sldMkLst>
        <pc:spChg chg="mod">
          <ac:chgData name="Zikalala, Thulani (GPDRT)" userId="9113ed02-48ff-4069-a2fa-a097cfaddc9c" providerId="ADAL" clId="{1A9D2187-DB99-4B4F-80CE-5229EFD07331}" dt="2022-10-31T18:47:35.322" v="240" actId="114"/>
          <ac:spMkLst>
            <pc:docMk/>
            <pc:sldMk cId="3601902860" sldId="5943"/>
            <ac:spMk id="2" creationId="{15578BDE-4560-4772-9E6A-C698FF4E1674}"/>
          </ac:spMkLst>
        </pc:spChg>
        <pc:spChg chg="mod">
          <ac:chgData name="Zikalala, Thulani (GPDRT)" userId="9113ed02-48ff-4069-a2fa-a097cfaddc9c" providerId="ADAL" clId="{1A9D2187-DB99-4B4F-80CE-5229EFD07331}" dt="2022-11-02T09:34:08.871" v="987" actId="27636"/>
          <ac:spMkLst>
            <pc:docMk/>
            <pc:sldMk cId="3601902860" sldId="5943"/>
            <ac:spMk id="3" creationId="{4E563EF0-DB2C-4E5B-BD2B-F71625974A23}"/>
          </ac:spMkLst>
        </pc:spChg>
      </pc:sldChg>
      <pc:sldChg chg="modSp add mod">
        <pc:chgData name="Zikalala, Thulani (GPDRT)" userId="9113ed02-48ff-4069-a2fa-a097cfaddc9c" providerId="ADAL" clId="{1A9D2187-DB99-4B4F-80CE-5229EFD07331}" dt="2022-11-02T09:22:42.980" v="983" actId="20577"/>
        <pc:sldMkLst>
          <pc:docMk/>
          <pc:sldMk cId="2544374148" sldId="5944"/>
        </pc:sldMkLst>
        <pc:spChg chg="mod">
          <ac:chgData name="Zikalala, Thulani (GPDRT)" userId="9113ed02-48ff-4069-a2fa-a097cfaddc9c" providerId="ADAL" clId="{1A9D2187-DB99-4B4F-80CE-5229EFD07331}" dt="2022-11-02T09:22:42.980" v="983" actId="20577"/>
          <ac:spMkLst>
            <pc:docMk/>
            <pc:sldMk cId="2544374148" sldId="5944"/>
            <ac:spMk id="3" creationId="{4E563EF0-DB2C-4E5B-BD2B-F71625974A23}"/>
          </ac:spMkLst>
        </pc:spChg>
      </pc:sldChg>
      <pc:sldChg chg="modSp add mod">
        <pc:chgData name="Zikalala, Thulani (GPDRT)" userId="9113ed02-48ff-4069-a2fa-a097cfaddc9c" providerId="ADAL" clId="{1A9D2187-DB99-4B4F-80CE-5229EFD07331}" dt="2022-11-02T08:50:48.150" v="882" actId="207"/>
        <pc:sldMkLst>
          <pc:docMk/>
          <pc:sldMk cId="2037476113" sldId="5945"/>
        </pc:sldMkLst>
        <pc:spChg chg="mod">
          <ac:chgData name="Zikalala, Thulani (GPDRT)" userId="9113ed02-48ff-4069-a2fa-a097cfaddc9c" providerId="ADAL" clId="{1A9D2187-DB99-4B4F-80CE-5229EFD07331}" dt="2022-10-31T18:50:12.273" v="299" actId="6549"/>
          <ac:spMkLst>
            <pc:docMk/>
            <pc:sldMk cId="2037476113" sldId="5945"/>
            <ac:spMk id="2" creationId="{15578BDE-4560-4772-9E6A-C698FF4E1674}"/>
          </ac:spMkLst>
        </pc:spChg>
        <pc:spChg chg="mod">
          <ac:chgData name="Zikalala, Thulani (GPDRT)" userId="9113ed02-48ff-4069-a2fa-a097cfaddc9c" providerId="ADAL" clId="{1A9D2187-DB99-4B4F-80CE-5229EFD07331}" dt="2022-11-02T08:50:48.150" v="882" actId="207"/>
          <ac:spMkLst>
            <pc:docMk/>
            <pc:sldMk cId="2037476113" sldId="5945"/>
            <ac:spMk id="3" creationId="{4E563EF0-DB2C-4E5B-BD2B-F71625974A23}"/>
          </ac:spMkLst>
        </pc:spChg>
      </pc:sldChg>
      <pc:sldChg chg="modSp add mod">
        <pc:chgData name="Zikalala, Thulani (GPDRT)" userId="9113ed02-48ff-4069-a2fa-a097cfaddc9c" providerId="ADAL" clId="{1A9D2187-DB99-4B4F-80CE-5229EFD07331}" dt="2022-11-02T09:18:15.131" v="962" actId="6549"/>
        <pc:sldMkLst>
          <pc:docMk/>
          <pc:sldMk cId="3618437229" sldId="5946"/>
        </pc:sldMkLst>
        <pc:spChg chg="mod">
          <ac:chgData name="Zikalala, Thulani (GPDRT)" userId="9113ed02-48ff-4069-a2fa-a097cfaddc9c" providerId="ADAL" clId="{1A9D2187-DB99-4B4F-80CE-5229EFD07331}" dt="2022-10-31T18:50:53.266" v="309" actId="20577"/>
          <ac:spMkLst>
            <pc:docMk/>
            <pc:sldMk cId="3618437229" sldId="5946"/>
            <ac:spMk id="2" creationId="{15578BDE-4560-4772-9E6A-C698FF4E1674}"/>
          </ac:spMkLst>
        </pc:spChg>
        <pc:spChg chg="mod">
          <ac:chgData name="Zikalala, Thulani (GPDRT)" userId="9113ed02-48ff-4069-a2fa-a097cfaddc9c" providerId="ADAL" clId="{1A9D2187-DB99-4B4F-80CE-5229EFD07331}" dt="2022-11-02T09:18:15.131" v="962" actId="6549"/>
          <ac:spMkLst>
            <pc:docMk/>
            <pc:sldMk cId="3618437229" sldId="5946"/>
            <ac:spMk id="3" creationId="{4E563EF0-DB2C-4E5B-BD2B-F71625974A23}"/>
          </ac:spMkLst>
        </pc:spChg>
      </pc:sldChg>
      <pc:sldChg chg="modSp add mod">
        <pc:chgData name="Zikalala, Thulani (GPDRT)" userId="9113ed02-48ff-4069-a2fa-a097cfaddc9c" providerId="ADAL" clId="{1A9D2187-DB99-4B4F-80CE-5229EFD07331}" dt="2022-11-02T08:51:51.702" v="890" actId="27636"/>
        <pc:sldMkLst>
          <pc:docMk/>
          <pc:sldMk cId="189819170" sldId="5947"/>
        </pc:sldMkLst>
        <pc:spChg chg="mod">
          <ac:chgData name="Zikalala, Thulani (GPDRT)" userId="9113ed02-48ff-4069-a2fa-a097cfaddc9c" providerId="ADAL" clId="{1A9D2187-DB99-4B4F-80CE-5229EFD07331}" dt="2022-10-31T18:51:37.943" v="316" actId="20577"/>
          <ac:spMkLst>
            <pc:docMk/>
            <pc:sldMk cId="189819170" sldId="5947"/>
            <ac:spMk id="2" creationId="{15578BDE-4560-4772-9E6A-C698FF4E1674}"/>
          </ac:spMkLst>
        </pc:spChg>
        <pc:spChg chg="mod">
          <ac:chgData name="Zikalala, Thulani (GPDRT)" userId="9113ed02-48ff-4069-a2fa-a097cfaddc9c" providerId="ADAL" clId="{1A9D2187-DB99-4B4F-80CE-5229EFD07331}" dt="2022-11-02T08:51:51.702" v="890" actId="27636"/>
          <ac:spMkLst>
            <pc:docMk/>
            <pc:sldMk cId="189819170" sldId="5947"/>
            <ac:spMk id="3" creationId="{4E563EF0-DB2C-4E5B-BD2B-F71625974A23}"/>
          </ac:spMkLst>
        </pc:spChg>
      </pc:sldChg>
      <pc:sldChg chg="modSp add mod">
        <pc:chgData name="Zikalala, Thulani (GPDRT)" userId="9113ed02-48ff-4069-a2fa-a097cfaddc9c" providerId="ADAL" clId="{1A9D2187-DB99-4B4F-80CE-5229EFD07331}" dt="2022-11-02T08:54:06.331" v="922" actId="27636"/>
        <pc:sldMkLst>
          <pc:docMk/>
          <pc:sldMk cId="3789330705" sldId="5948"/>
        </pc:sldMkLst>
        <pc:spChg chg="mod">
          <ac:chgData name="Zikalala, Thulani (GPDRT)" userId="9113ed02-48ff-4069-a2fa-a097cfaddc9c" providerId="ADAL" clId="{1A9D2187-DB99-4B4F-80CE-5229EFD07331}" dt="2022-10-31T18:52:08.211" v="323" actId="20577"/>
          <ac:spMkLst>
            <pc:docMk/>
            <pc:sldMk cId="3789330705" sldId="5948"/>
            <ac:spMk id="2" creationId="{15578BDE-4560-4772-9E6A-C698FF4E1674}"/>
          </ac:spMkLst>
        </pc:spChg>
        <pc:spChg chg="mod">
          <ac:chgData name="Zikalala, Thulani (GPDRT)" userId="9113ed02-48ff-4069-a2fa-a097cfaddc9c" providerId="ADAL" clId="{1A9D2187-DB99-4B4F-80CE-5229EFD07331}" dt="2022-11-02T08:54:06.331" v="922" actId="27636"/>
          <ac:spMkLst>
            <pc:docMk/>
            <pc:sldMk cId="3789330705" sldId="5948"/>
            <ac:spMk id="3" creationId="{4E563EF0-DB2C-4E5B-BD2B-F71625974A23}"/>
          </ac:spMkLst>
        </pc:spChg>
      </pc:sldChg>
      <pc:sldChg chg="modSp add mod">
        <pc:chgData name="Zikalala, Thulani (GPDRT)" userId="9113ed02-48ff-4069-a2fa-a097cfaddc9c" providerId="ADAL" clId="{1A9D2187-DB99-4B4F-80CE-5229EFD07331}" dt="2022-11-02T08:57:00.648" v="936" actId="403"/>
        <pc:sldMkLst>
          <pc:docMk/>
          <pc:sldMk cId="3916856541" sldId="5949"/>
        </pc:sldMkLst>
        <pc:spChg chg="mod">
          <ac:chgData name="Zikalala, Thulani (GPDRT)" userId="9113ed02-48ff-4069-a2fa-a097cfaddc9c" providerId="ADAL" clId="{1A9D2187-DB99-4B4F-80CE-5229EFD07331}" dt="2022-10-31T18:52:50.209" v="331" actId="20577"/>
          <ac:spMkLst>
            <pc:docMk/>
            <pc:sldMk cId="3916856541" sldId="5949"/>
            <ac:spMk id="2" creationId="{15578BDE-4560-4772-9E6A-C698FF4E1674}"/>
          </ac:spMkLst>
        </pc:spChg>
        <pc:spChg chg="mod">
          <ac:chgData name="Zikalala, Thulani (GPDRT)" userId="9113ed02-48ff-4069-a2fa-a097cfaddc9c" providerId="ADAL" clId="{1A9D2187-DB99-4B4F-80CE-5229EFD07331}" dt="2022-11-02T08:57:00.648" v="936" actId="403"/>
          <ac:spMkLst>
            <pc:docMk/>
            <pc:sldMk cId="3916856541" sldId="5949"/>
            <ac:spMk id="3" creationId="{4E563EF0-DB2C-4E5B-BD2B-F71625974A23}"/>
          </ac:spMkLst>
        </pc:spChg>
      </pc:sldChg>
      <pc:sldChg chg="modSp add mod">
        <pc:chgData name="Zikalala, Thulani (GPDRT)" userId="9113ed02-48ff-4069-a2fa-a097cfaddc9c" providerId="ADAL" clId="{1A9D2187-DB99-4B4F-80CE-5229EFD07331}" dt="2022-11-02T09:56:08.522" v="1103" actId="108"/>
        <pc:sldMkLst>
          <pc:docMk/>
          <pc:sldMk cId="2072368591" sldId="5950"/>
        </pc:sldMkLst>
        <pc:spChg chg="mod">
          <ac:chgData name="Zikalala, Thulani (GPDRT)" userId="9113ed02-48ff-4069-a2fa-a097cfaddc9c" providerId="ADAL" clId="{1A9D2187-DB99-4B4F-80CE-5229EFD07331}" dt="2022-10-31T18:53:34.111" v="338" actId="20577"/>
          <ac:spMkLst>
            <pc:docMk/>
            <pc:sldMk cId="2072368591" sldId="5950"/>
            <ac:spMk id="2" creationId="{15578BDE-4560-4772-9E6A-C698FF4E1674}"/>
          </ac:spMkLst>
        </pc:spChg>
        <pc:spChg chg="mod">
          <ac:chgData name="Zikalala, Thulani (GPDRT)" userId="9113ed02-48ff-4069-a2fa-a097cfaddc9c" providerId="ADAL" clId="{1A9D2187-DB99-4B4F-80CE-5229EFD07331}" dt="2022-11-02T09:56:08.522" v="1103" actId="108"/>
          <ac:spMkLst>
            <pc:docMk/>
            <pc:sldMk cId="2072368591" sldId="5950"/>
            <ac:spMk id="3" creationId="{4E563EF0-DB2C-4E5B-BD2B-F71625974A23}"/>
          </ac:spMkLst>
        </pc:spChg>
      </pc:sldChg>
      <pc:sldChg chg="modSp add mod">
        <pc:chgData name="Zikalala, Thulani (GPDRT)" userId="9113ed02-48ff-4069-a2fa-a097cfaddc9c" providerId="ADAL" clId="{1A9D2187-DB99-4B4F-80CE-5229EFD07331}" dt="2022-11-02T10:01:29.120" v="1159" actId="6549"/>
        <pc:sldMkLst>
          <pc:docMk/>
          <pc:sldMk cId="1480583989" sldId="5951"/>
        </pc:sldMkLst>
        <pc:spChg chg="mod">
          <ac:chgData name="Zikalala, Thulani (GPDRT)" userId="9113ed02-48ff-4069-a2fa-a097cfaddc9c" providerId="ADAL" clId="{1A9D2187-DB99-4B4F-80CE-5229EFD07331}" dt="2022-10-31T18:55:04.720" v="397" actId="20577"/>
          <ac:spMkLst>
            <pc:docMk/>
            <pc:sldMk cId="1480583989" sldId="5951"/>
            <ac:spMk id="2" creationId="{15578BDE-4560-4772-9E6A-C698FF4E1674}"/>
          </ac:spMkLst>
        </pc:spChg>
        <pc:spChg chg="mod">
          <ac:chgData name="Zikalala, Thulani (GPDRT)" userId="9113ed02-48ff-4069-a2fa-a097cfaddc9c" providerId="ADAL" clId="{1A9D2187-DB99-4B4F-80CE-5229EFD07331}" dt="2022-11-02T10:01:29.120" v="1159" actId="6549"/>
          <ac:spMkLst>
            <pc:docMk/>
            <pc:sldMk cId="1480583989" sldId="5951"/>
            <ac:spMk id="3" creationId="{4E563EF0-DB2C-4E5B-BD2B-F71625974A23}"/>
          </ac:spMkLst>
        </pc:spChg>
      </pc:sldChg>
      <pc:sldChg chg="modSp add mod">
        <pc:chgData name="Zikalala, Thulani (GPDRT)" userId="9113ed02-48ff-4069-a2fa-a097cfaddc9c" providerId="ADAL" clId="{1A9D2187-DB99-4B4F-80CE-5229EFD07331}" dt="2022-10-31T18:56:19.103" v="412"/>
        <pc:sldMkLst>
          <pc:docMk/>
          <pc:sldMk cId="3890393496" sldId="5952"/>
        </pc:sldMkLst>
        <pc:spChg chg="mod">
          <ac:chgData name="Zikalala, Thulani (GPDRT)" userId="9113ed02-48ff-4069-a2fa-a097cfaddc9c" providerId="ADAL" clId="{1A9D2187-DB99-4B4F-80CE-5229EFD07331}" dt="2022-10-31T18:55:58.841" v="408" actId="20577"/>
          <ac:spMkLst>
            <pc:docMk/>
            <pc:sldMk cId="3890393496" sldId="5952"/>
            <ac:spMk id="2" creationId="{15578BDE-4560-4772-9E6A-C698FF4E1674}"/>
          </ac:spMkLst>
        </pc:spChg>
        <pc:spChg chg="mod">
          <ac:chgData name="Zikalala, Thulani (GPDRT)" userId="9113ed02-48ff-4069-a2fa-a097cfaddc9c" providerId="ADAL" clId="{1A9D2187-DB99-4B4F-80CE-5229EFD07331}" dt="2022-10-31T18:56:19.103" v="412"/>
          <ac:spMkLst>
            <pc:docMk/>
            <pc:sldMk cId="3890393496" sldId="5952"/>
            <ac:spMk id="3" creationId="{4E563EF0-DB2C-4E5B-BD2B-F71625974A23}"/>
          </ac:spMkLst>
        </pc:spChg>
      </pc:sldChg>
      <pc:sldChg chg="modSp add mod">
        <pc:chgData name="Zikalala, Thulani (GPDRT)" userId="9113ed02-48ff-4069-a2fa-a097cfaddc9c" providerId="ADAL" clId="{1A9D2187-DB99-4B4F-80CE-5229EFD07331}" dt="2022-11-02T07:05:32.490" v="550" actId="20577"/>
        <pc:sldMkLst>
          <pc:docMk/>
          <pc:sldMk cId="4186300441" sldId="5953"/>
        </pc:sldMkLst>
        <pc:spChg chg="mod">
          <ac:chgData name="Zikalala, Thulani (GPDRT)" userId="9113ed02-48ff-4069-a2fa-a097cfaddc9c" providerId="ADAL" clId="{1A9D2187-DB99-4B4F-80CE-5229EFD07331}" dt="2022-11-02T07:00:01.389" v="452" actId="114"/>
          <ac:spMkLst>
            <pc:docMk/>
            <pc:sldMk cId="4186300441" sldId="5953"/>
            <ac:spMk id="2" creationId="{15578BDE-4560-4772-9E6A-C698FF4E1674}"/>
          </ac:spMkLst>
        </pc:spChg>
        <pc:spChg chg="mod">
          <ac:chgData name="Zikalala, Thulani (GPDRT)" userId="9113ed02-48ff-4069-a2fa-a097cfaddc9c" providerId="ADAL" clId="{1A9D2187-DB99-4B4F-80CE-5229EFD07331}" dt="2022-11-02T07:05:32.490" v="550" actId="20577"/>
          <ac:spMkLst>
            <pc:docMk/>
            <pc:sldMk cId="4186300441" sldId="5953"/>
            <ac:spMk id="3" creationId="{4E563EF0-DB2C-4E5B-BD2B-F71625974A23}"/>
          </ac:spMkLst>
        </pc:spChg>
      </pc:sldChg>
      <pc:sldChg chg="modSp add mod">
        <pc:chgData name="Zikalala, Thulani (GPDRT)" userId="9113ed02-48ff-4069-a2fa-a097cfaddc9c" providerId="ADAL" clId="{1A9D2187-DB99-4B4F-80CE-5229EFD07331}" dt="2022-11-02T07:06:25.169" v="577" actId="27636"/>
        <pc:sldMkLst>
          <pc:docMk/>
          <pc:sldMk cId="2440156746" sldId="5954"/>
        </pc:sldMkLst>
        <pc:spChg chg="mod">
          <ac:chgData name="Zikalala, Thulani (GPDRT)" userId="9113ed02-48ff-4069-a2fa-a097cfaddc9c" providerId="ADAL" clId="{1A9D2187-DB99-4B4F-80CE-5229EFD07331}" dt="2022-11-02T07:00:08.923" v="453"/>
          <ac:spMkLst>
            <pc:docMk/>
            <pc:sldMk cId="2440156746" sldId="5954"/>
            <ac:spMk id="2" creationId="{15578BDE-4560-4772-9E6A-C698FF4E1674}"/>
          </ac:spMkLst>
        </pc:spChg>
        <pc:spChg chg="mod">
          <ac:chgData name="Zikalala, Thulani (GPDRT)" userId="9113ed02-48ff-4069-a2fa-a097cfaddc9c" providerId="ADAL" clId="{1A9D2187-DB99-4B4F-80CE-5229EFD07331}" dt="2022-11-02T07:06:25.169" v="577" actId="27636"/>
          <ac:spMkLst>
            <pc:docMk/>
            <pc:sldMk cId="2440156746" sldId="5954"/>
            <ac:spMk id="3" creationId="{4E563EF0-DB2C-4E5B-BD2B-F71625974A23}"/>
          </ac:spMkLst>
        </pc:spChg>
      </pc:sldChg>
      <pc:sldChg chg="modSp add mod">
        <pc:chgData name="Zikalala, Thulani (GPDRT)" userId="9113ed02-48ff-4069-a2fa-a097cfaddc9c" providerId="ADAL" clId="{1A9D2187-DB99-4B4F-80CE-5229EFD07331}" dt="2022-11-02T07:28:22.661" v="691" actId="2710"/>
        <pc:sldMkLst>
          <pc:docMk/>
          <pc:sldMk cId="3123397567" sldId="5955"/>
        </pc:sldMkLst>
        <pc:spChg chg="mod">
          <ac:chgData name="Zikalala, Thulani (GPDRT)" userId="9113ed02-48ff-4069-a2fa-a097cfaddc9c" providerId="ADAL" clId="{1A9D2187-DB99-4B4F-80CE-5229EFD07331}" dt="2022-11-02T07:28:22.661" v="691" actId="2710"/>
          <ac:spMkLst>
            <pc:docMk/>
            <pc:sldMk cId="3123397567" sldId="5955"/>
            <ac:spMk id="3" creationId="{4E563EF0-DB2C-4E5B-BD2B-F71625974A23}"/>
          </ac:spMkLst>
        </pc:spChg>
      </pc:sldChg>
      <pc:sldChg chg="addSp modSp add mod">
        <pc:chgData name="Zikalala, Thulani (GPDRT)" userId="9113ed02-48ff-4069-a2fa-a097cfaddc9c" providerId="ADAL" clId="{1A9D2187-DB99-4B4F-80CE-5229EFD07331}" dt="2022-11-02T07:14:55.946" v="650" actId="1076"/>
        <pc:sldMkLst>
          <pc:docMk/>
          <pc:sldMk cId="819600438" sldId="5956"/>
        </pc:sldMkLst>
        <pc:spChg chg="mod">
          <ac:chgData name="Zikalala, Thulani (GPDRT)" userId="9113ed02-48ff-4069-a2fa-a097cfaddc9c" providerId="ADAL" clId="{1A9D2187-DB99-4B4F-80CE-5229EFD07331}" dt="2022-11-02T07:14:17.738" v="642"/>
          <ac:spMkLst>
            <pc:docMk/>
            <pc:sldMk cId="819600438" sldId="5956"/>
            <ac:spMk id="3" creationId="{4E563EF0-DB2C-4E5B-BD2B-F71625974A23}"/>
          </ac:spMkLst>
        </pc:spChg>
        <pc:picChg chg="add mod">
          <ac:chgData name="Zikalala, Thulani (GPDRT)" userId="9113ed02-48ff-4069-a2fa-a097cfaddc9c" providerId="ADAL" clId="{1A9D2187-DB99-4B4F-80CE-5229EFD07331}" dt="2022-11-02T07:14:55.946" v="650" actId="1076"/>
          <ac:picMkLst>
            <pc:docMk/>
            <pc:sldMk cId="819600438" sldId="5956"/>
            <ac:picMk id="6" creationId="{4ED38311-053F-ABF0-5FF4-F3BD8F401405}"/>
          </ac:picMkLst>
        </pc:picChg>
      </pc:sldChg>
      <pc:sldChg chg="delSp modSp add mod">
        <pc:chgData name="Zikalala, Thulani (GPDRT)" userId="9113ed02-48ff-4069-a2fa-a097cfaddc9c" providerId="ADAL" clId="{1A9D2187-DB99-4B4F-80CE-5229EFD07331}" dt="2022-11-02T09:37:10.955" v="988" actId="478"/>
        <pc:sldMkLst>
          <pc:docMk/>
          <pc:sldMk cId="1431232218" sldId="5957"/>
        </pc:sldMkLst>
        <pc:spChg chg="mod">
          <ac:chgData name="Zikalala, Thulani (GPDRT)" userId="9113ed02-48ff-4069-a2fa-a097cfaddc9c" providerId="ADAL" clId="{1A9D2187-DB99-4B4F-80CE-5229EFD07331}" dt="2022-11-02T07:34:22.486" v="745" actId="114"/>
          <ac:spMkLst>
            <pc:docMk/>
            <pc:sldMk cId="1431232218" sldId="5957"/>
            <ac:spMk id="2" creationId="{15578BDE-4560-4772-9E6A-C698FF4E1674}"/>
          </ac:spMkLst>
        </pc:spChg>
        <pc:spChg chg="mod">
          <ac:chgData name="Zikalala, Thulani (GPDRT)" userId="9113ed02-48ff-4069-a2fa-a097cfaddc9c" providerId="ADAL" clId="{1A9D2187-DB99-4B4F-80CE-5229EFD07331}" dt="2022-11-02T07:31:34.828" v="716" actId="27636"/>
          <ac:spMkLst>
            <pc:docMk/>
            <pc:sldMk cId="1431232218" sldId="5957"/>
            <ac:spMk id="3" creationId="{4E563EF0-DB2C-4E5B-BD2B-F71625974A23}"/>
          </ac:spMkLst>
        </pc:spChg>
        <pc:spChg chg="del">
          <ac:chgData name="Zikalala, Thulani (GPDRT)" userId="9113ed02-48ff-4069-a2fa-a097cfaddc9c" providerId="ADAL" clId="{1A9D2187-DB99-4B4F-80CE-5229EFD07331}" dt="2022-11-02T09:37:10.955" v="988" actId="478"/>
          <ac:spMkLst>
            <pc:docMk/>
            <pc:sldMk cId="1431232218" sldId="5957"/>
            <ac:spMk id="4" creationId="{341D4FB2-2830-A215-0E42-78BD7DA98057}"/>
          </ac:spMkLst>
        </pc:spChg>
      </pc:sldChg>
      <pc:sldChg chg="modSp add mod">
        <pc:chgData name="Zikalala, Thulani (GPDRT)" userId="9113ed02-48ff-4069-a2fa-a097cfaddc9c" providerId="ADAL" clId="{1A9D2187-DB99-4B4F-80CE-5229EFD07331}" dt="2022-11-02T07:52:59.797" v="856" actId="6549"/>
        <pc:sldMkLst>
          <pc:docMk/>
          <pc:sldMk cId="2439606728" sldId="5958"/>
        </pc:sldMkLst>
        <pc:spChg chg="mod">
          <ac:chgData name="Zikalala, Thulani (GPDRT)" userId="9113ed02-48ff-4069-a2fa-a097cfaddc9c" providerId="ADAL" clId="{1A9D2187-DB99-4B4F-80CE-5229EFD07331}" dt="2022-11-02T07:34:29.984" v="746"/>
          <ac:spMkLst>
            <pc:docMk/>
            <pc:sldMk cId="2439606728" sldId="5958"/>
            <ac:spMk id="2" creationId="{15578BDE-4560-4772-9E6A-C698FF4E1674}"/>
          </ac:spMkLst>
        </pc:spChg>
        <pc:spChg chg="mod">
          <ac:chgData name="Zikalala, Thulani (GPDRT)" userId="9113ed02-48ff-4069-a2fa-a097cfaddc9c" providerId="ADAL" clId="{1A9D2187-DB99-4B4F-80CE-5229EFD07331}" dt="2022-11-02T07:52:59.797" v="856" actId="6549"/>
          <ac:spMkLst>
            <pc:docMk/>
            <pc:sldMk cId="2439606728" sldId="5958"/>
            <ac:spMk id="3" creationId="{4E563EF0-DB2C-4E5B-BD2B-F71625974A23}"/>
          </ac:spMkLst>
        </pc:spChg>
      </pc:sldChg>
      <pc:sldChg chg="modSp add mod">
        <pc:chgData name="Zikalala, Thulani (GPDRT)" userId="9113ed02-48ff-4069-a2fa-a097cfaddc9c" providerId="ADAL" clId="{1A9D2187-DB99-4B4F-80CE-5229EFD07331}" dt="2022-11-02T07:53:32.593" v="871" actId="403"/>
        <pc:sldMkLst>
          <pc:docMk/>
          <pc:sldMk cId="2223322535" sldId="5959"/>
        </pc:sldMkLst>
        <pc:spChg chg="mod">
          <ac:chgData name="Zikalala, Thulani (GPDRT)" userId="9113ed02-48ff-4069-a2fa-a097cfaddc9c" providerId="ADAL" clId="{1A9D2187-DB99-4B4F-80CE-5229EFD07331}" dt="2022-11-02T07:53:32.593" v="871" actId="403"/>
          <ac:spMkLst>
            <pc:docMk/>
            <pc:sldMk cId="2223322535" sldId="5959"/>
            <ac:spMk id="3" creationId="{4E563EF0-DB2C-4E5B-BD2B-F71625974A23}"/>
          </ac:spMkLst>
        </pc:spChg>
      </pc:sldChg>
      <pc:sldChg chg="addSp delSp modSp add mod">
        <pc:chgData name="Zikalala, Thulani (GPDRT)" userId="9113ed02-48ff-4069-a2fa-a097cfaddc9c" providerId="ADAL" clId="{1A9D2187-DB99-4B4F-80CE-5229EFD07331}" dt="2022-11-02T07:38:20.422" v="834" actId="1076"/>
        <pc:sldMkLst>
          <pc:docMk/>
          <pc:sldMk cId="2689473381" sldId="5960"/>
        </pc:sldMkLst>
        <pc:spChg chg="add del mod">
          <ac:chgData name="Zikalala, Thulani (GPDRT)" userId="9113ed02-48ff-4069-a2fa-a097cfaddc9c" providerId="ADAL" clId="{1A9D2187-DB99-4B4F-80CE-5229EFD07331}" dt="2022-11-02T07:37:55.408" v="830" actId="20577"/>
          <ac:spMkLst>
            <pc:docMk/>
            <pc:sldMk cId="2689473381" sldId="5960"/>
            <ac:spMk id="3" creationId="{4E563EF0-DB2C-4E5B-BD2B-F71625974A23}"/>
          </ac:spMkLst>
        </pc:spChg>
        <pc:spChg chg="add del mod">
          <ac:chgData name="Zikalala, Thulani (GPDRT)" userId="9113ed02-48ff-4069-a2fa-a097cfaddc9c" providerId="ADAL" clId="{1A9D2187-DB99-4B4F-80CE-5229EFD07331}" dt="2022-11-02T07:37:45.172" v="825" actId="478"/>
          <ac:spMkLst>
            <pc:docMk/>
            <pc:sldMk cId="2689473381" sldId="5960"/>
            <ac:spMk id="8" creationId="{BA94C076-DF97-31A9-24CD-05222DEA3E48}"/>
          </ac:spMkLst>
        </pc:spChg>
        <pc:picChg chg="add del">
          <ac:chgData name="Zikalala, Thulani (GPDRT)" userId="9113ed02-48ff-4069-a2fa-a097cfaddc9c" providerId="ADAL" clId="{1A9D2187-DB99-4B4F-80CE-5229EFD07331}" dt="2022-11-02T07:37:46.625" v="826" actId="22"/>
          <ac:picMkLst>
            <pc:docMk/>
            <pc:sldMk cId="2689473381" sldId="5960"/>
            <ac:picMk id="6" creationId="{70056EF7-D37E-44B6-6530-93ABA1C7523E}"/>
          </ac:picMkLst>
        </pc:picChg>
        <pc:picChg chg="add mod">
          <ac:chgData name="Zikalala, Thulani (GPDRT)" userId="9113ed02-48ff-4069-a2fa-a097cfaddc9c" providerId="ADAL" clId="{1A9D2187-DB99-4B4F-80CE-5229EFD07331}" dt="2022-11-02T07:38:20.422" v="834" actId="1076"/>
          <ac:picMkLst>
            <pc:docMk/>
            <pc:sldMk cId="2689473381" sldId="5960"/>
            <ac:picMk id="10" creationId="{A832A411-6F0F-8CEA-CEB4-569EFDA34473}"/>
          </ac:picMkLst>
        </pc:picChg>
      </pc:sldChg>
      <pc:sldChg chg="modSp add mod">
        <pc:chgData name="Zikalala, Thulani (GPDRT)" userId="9113ed02-48ff-4069-a2fa-a097cfaddc9c" providerId="ADAL" clId="{1A9D2187-DB99-4B4F-80CE-5229EFD07331}" dt="2022-11-02T09:21:41.684" v="978"/>
        <pc:sldMkLst>
          <pc:docMk/>
          <pc:sldMk cId="146453868" sldId="5961"/>
        </pc:sldMkLst>
        <pc:spChg chg="mod">
          <ac:chgData name="Zikalala, Thulani (GPDRT)" userId="9113ed02-48ff-4069-a2fa-a097cfaddc9c" providerId="ADAL" clId="{1A9D2187-DB99-4B4F-80CE-5229EFD07331}" dt="2022-11-02T09:21:41.684" v="978"/>
          <ac:spMkLst>
            <pc:docMk/>
            <pc:sldMk cId="146453868" sldId="5961"/>
            <ac:spMk id="2" creationId="{15578BDE-4560-4772-9E6A-C698FF4E1674}"/>
          </ac:spMkLst>
        </pc:spChg>
        <pc:spChg chg="mod">
          <ac:chgData name="Zikalala, Thulani (GPDRT)" userId="9113ed02-48ff-4069-a2fa-a097cfaddc9c" providerId="ADAL" clId="{1A9D2187-DB99-4B4F-80CE-5229EFD07331}" dt="2022-11-02T07:52:28.660" v="854" actId="20577"/>
          <ac:spMkLst>
            <pc:docMk/>
            <pc:sldMk cId="146453868" sldId="5961"/>
            <ac:spMk id="3" creationId="{4E563EF0-DB2C-4E5B-BD2B-F71625974A23}"/>
          </ac:spMkLst>
        </pc:spChg>
      </pc:sldChg>
      <pc:sldChg chg="modSp add mod">
        <pc:chgData name="Zikalala, Thulani (GPDRT)" userId="9113ed02-48ff-4069-a2fa-a097cfaddc9c" providerId="ADAL" clId="{1A9D2187-DB99-4B4F-80CE-5229EFD07331}" dt="2022-11-02T08:52:51.554" v="915" actId="27636"/>
        <pc:sldMkLst>
          <pc:docMk/>
          <pc:sldMk cId="3766652001" sldId="5962"/>
        </pc:sldMkLst>
        <pc:spChg chg="mod">
          <ac:chgData name="Zikalala, Thulani (GPDRT)" userId="9113ed02-48ff-4069-a2fa-a097cfaddc9c" providerId="ADAL" clId="{1A9D2187-DB99-4B4F-80CE-5229EFD07331}" dt="2022-11-02T08:52:31.467" v="910" actId="114"/>
          <ac:spMkLst>
            <pc:docMk/>
            <pc:sldMk cId="3766652001" sldId="5962"/>
            <ac:spMk id="2" creationId="{15578BDE-4560-4772-9E6A-C698FF4E1674}"/>
          </ac:spMkLst>
        </pc:spChg>
        <pc:spChg chg="mod">
          <ac:chgData name="Zikalala, Thulani (GPDRT)" userId="9113ed02-48ff-4069-a2fa-a097cfaddc9c" providerId="ADAL" clId="{1A9D2187-DB99-4B4F-80CE-5229EFD07331}" dt="2022-11-02T08:52:51.554" v="915" actId="27636"/>
          <ac:spMkLst>
            <pc:docMk/>
            <pc:sldMk cId="3766652001" sldId="5962"/>
            <ac:spMk id="3" creationId="{4E563EF0-DB2C-4E5B-BD2B-F71625974A23}"/>
          </ac:spMkLst>
        </pc:spChg>
      </pc:sldChg>
      <pc:sldChg chg="addSp modSp add mod">
        <pc:chgData name="Zikalala, Thulani (GPDRT)" userId="9113ed02-48ff-4069-a2fa-a097cfaddc9c" providerId="ADAL" clId="{1A9D2187-DB99-4B4F-80CE-5229EFD07331}" dt="2022-11-02T09:19:33.219" v="977" actId="1076"/>
        <pc:sldMkLst>
          <pc:docMk/>
          <pc:sldMk cId="3347488944" sldId="5963"/>
        </pc:sldMkLst>
        <pc:spChg chg="mod">
          <ac:chgData name="Zikalala, Thulani (GPDRT)" userId="9113ed02-48ff-4069-a2fa-a097cfaddc9c" providerId="ADAL" clId="{1A9D2187-DB99-4B4F-80CE-5229EFD07331}" dt="2022-11-02T09:18:44.410" v="972" actId="114"/>
          <ac:spMkLst>
            <pc:docMk/>
            <pc:sldMk cId="3347488944" sldId="5963"/>
            <ac:spMk id="2" creationId="{15578BDE-4560-4772-9E6A-C698FF4E1674}"/>
          </ac:spMkLst>
        </pc:spChg>
        <pc:spChg chg="mod">
          <ac:chgData name="Zikalala, Thulani (GPDRT)" userId="9113ed02-48ff-4069-a2fa-a097cfaddc9c" providerId="ADAL" clId="{1A9D2187-DB99-4B4F-80CE-5229EFD07331}" dt="2022-11-02T09:19:15.499" v="973" actId="6549"/>
          <ac:spMkLst>
            <pc:docMk/>
            <pc:sldMk cId="3347488944" sldId="5963"/>
            <ac:spMk id="3" creationId="{4E563EF0-DB2C-4E5B-BD2B-F71625974A23}"/>
          </ac:spMkLst>
        </pc:spChg>
        <pc:picChg chg="add mod">
          <ac:chgData name="Zikalala, Thulani (GPDRT)" userId="9113ed02-48ff-4069-a2fa-a097cfaddc9c" providerId="ADAL" clId="{1A9D2187-DB99-4B4F-80CE-5229EFD07331}" dt="2022-11-02T09:19:33.219" v="977" actId="1076"/>
          <ac:picMkLst>
            <pc:docMk/>
            <pc:sldMk cId="3347488944" sldId="5963"/>
            <ac:picMk id="6" creationId="{EFFDE127-D252-9750-5ACC-3AFF2F08FAFF}"/>
          </ac:picMkLst>
        </pc:picChg>
      </pc:sldChg>
      <pc:sldChg chg="modSp add mod">
        <pc:chgData name="Zikalala, Thulani (GPDRT)" userId="9113ed02-48ff-4069-a2fa-a097cfaddc9c" providerId="ADAL" clId="{1A9D2187-DB99-4B4F-80CE-5229EFD07331}" dt="2022-11-02T09:47:27.235" v="1068" actId="255"/>
        <pc:sldMkLst>
          <pc:docMk/>
          <pc:sldMk cId="4122120170" sldId="5964"/>
        </pc:sldMkLst>
        <pc:spChg chg="mod">
          <ac:chgData name="Zikalala, Thulani (GPDRT)" userId="9113ed02-48ff-4069-a2fa-a097cfaddc9c" providerId="ADAL" clId="{1A9D2187-DB99-4B4F-80CE-5229EFD07331}" dt="2022-11-02T09:45:27.122" v="1047" actId="114"/>
          <ac:spMkLst>
            <pc:docMk/>
            <pc:sldMk cId="4122120170" sldId="5964"/>
            <ac:spMk id="2" creationId="{15578BDE-4560-4772-9E6A-C698FF4E1674}"/>
          </ac:spMkLst>
        </pc:spChg>
        <pc:spChg chg="mod">
          <ac:chgData name="Zikalala, Thulani (GPDRT)" userId="9113ed02-48ff-4069-a2fa-a097cfaddc9c" providerId="ADAL" clId="{1A9D2187-DB99-4B4F-80CE-5229EFD07331}" dt="2022-11-02T09:47:27.235" v="1068" actId="255"/>
          <ac:spMkLst>
            <pc:docMk/>
            <pc:sldMk cId="4122120170" sldId="5964"/>
            <ac:spMk id="3" creationId="{4E563EF0-DB2C-4E5B-BD2B-F71625974A23}"/>
          </ac:spMkLst>
        </pc:spChg>
      </pc:sldChg>
      <pc:sldChg chg="modSp add mod">
        <pc:chgData name="Zikalala, Thulani (GPDRT)" userId="9113ed02-48ff-4069-a2fa-a097cfaddc9c" providerId="ADAL" clId="{1A9D2187-DB99-4B4F-80CE-5229EFD07331}" dt="2022-11-02T09:51:20.469" v="1100" actId="20577"/>
        <pc:sldMkLst>
          <pc:docMk/>
          <pc:sldMk cId="1403924205" sldId="5965"/>
        </pc:sldMkLst>
        <pc:spChg chg="mod">
          <ac:chgData name="Zikalala, Thulani (GPDRT)" userId="9113ed02-48ff-4069-a2fa-a097cfaddc9c" providerId="ADAL" clId="{1A9D2187-DB99-4B4F-80CE-5229EFD07331}" dt="2022-11-02T09:51:20.469" v="1100" actId="20577"/>
          <ac:spMkLst>
            <pc:docMk/>
            <pc:sldMk cId="1403924205" sldId="5965"/>
            <ac:spMk id="3" creationId="{4E563EF0-DB2C-4E5B-BD2B-F71625974A2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2571B61-DEB9-43BA-8F8C-CB35D078001F}" type="datetimeFigureOut">
              <a:rPr lang="en-ZA" smtClean="0"/>
              <a:t>2022/11/03</a:t>
            </a:fld>
            <a:endParaRPr lang="en-ZA"/>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C195790-C2AE-442B-9061-0ABE71A8AF43}" type="slidenum">
              <a:rPr lang="en-ZA" smtClean="0"/>
              <a:t>‹#›</a:t>
            </a:fld>
            <a:endParaRPr lang="en-ZA"/>
          </a:p>
        </p:txBody>
      </p:sp>
    </p:spTree>
    <p:extLst>
      <p:ext uri="{BB962C8B-B14F-4D97-AF65-F5344CB8AC3E}">
        <p14:creationId xmlns:p14="http://schemas.microsoft.com/office/powerpoint/2010/main" val="81757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1144621" y="2396688"/>
            <a:ext cx="10363438" cy="1874229"/>
          </a:xfrm>
        </p:spPr>
        <p:txBody>
          <a:bodyPr>
            <a:normAutofit fontScale="90000"/>
          </a:bodyPr>
          <a:lstStyle/>
          <a:p>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     </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DEPARTMENT OF TRANSPORT AND LOGISTICS</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Presentation to Roads and Transport Portfolio Committee</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lang="en-US" sz="3200" dirty="0">
                <a:solidFill>
                  <a:prstClr val="white"/>
                </a:solidFill>
                <a:latin typeface="Arial" panose="020B0604020202020204"/>
              </a:rPr>
            </a:br>
            <a:r>
              <a:rPr lang="en-US" sz="3600" dirty="0">
                <a:solidFill>
                  <a:srgbClr val="FFFF00"/>
                </a:solidFill>
                <a:latin typeface="Arial" panose="020B0604020202020204"/>
              </a:rPr>
              <a:t>Responses emanating from the Annual Report 2021/22</a:t>
            </a:r>
            <a:br>
              <a:rPr lang="en-US" sz="3600" dirty="0">
                <a:solidFill>
                  <a:srgbClr val="FFFF00"/>
                </a:solidFill>
                <a:latin typeface="Arial" panose="020B0604020202020204"/>
              </a:rPr>
            </a:br>
            <a:br>
              <a:rPr lang="en-US" sz="3600" dirty="0">
                <a:solidFill>
                  <a:srgbClr val="FFFF00"/>
                </a:solidFill>
                <a:latin typeface="Arial" panose="020B0604020202020204"/>
              </a:rPr>
            </a:br>
            <a:br>
              <a:rPr lang="en-US" sz="3200" dirty="0">
                <a:solidFill>
                  <a:prstClr val="white"/>
                </a:solidFill>
                <a:latin typeface="Arial" panose="020B0604020202020204"/>
              </a:rPr>
            </a:br>
            <a:r>
              <a:rPr lang="en-US" sz="3200" dirty="0">
                <a:solidFill>
                  <a:prstClr val="white"/>
                </a:solidFill>
                <a:latin typeface="Arial" panose="020B0604020202020204"/>
              </a:rPr>
              <a:t>04 November 2022</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1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3 (</a:t>
            </a:r>
            <a:r>
              <a:rPr lang="en-ZA" sz="2400" i="1" dirty="0">
                <a:latin typeface="Arial" panose="020B0604020202020204" pitchFamily="34" charset="0"/>
                <a:ea typeface="Calibri" panose="020F0502020204030204" pitchFamily="34" charset="0"/>
                <a:cs typeface="Arial" panose="020B0604020202020204" pitchFamily="34" charset="0"/>
              </a:rPr>
              <a:t>CONT</a:t>
            </a:r>
            <a:r>
              <a:rPr lang="en-ZA" sz="2400" dirty="0">
                <a:latin typeface="Arial" panose="020B0604020202020204" pitchFamily="34" charset="0"/>
                <a:ea typeface="Calibri" panose="020F0502020204030204" pitchFamily="34" charset="0"/>
                <a:cs typeface="Arial" panose="020B0604020202020204" pitchFamily="34" charset="0"/>
              </a:rPr>
              <a: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644484"/>
          </a:xfrm>
        </p:spPr>
        <p:txBody>
          <a:bodyPr>
            <a:normAutofit/>
          </a:bodyPr>
          <a:lstStyle/>
          <a:p>
            <a:pPr algn="l">
              <a:lnSpc>
                <a:spcPct val="100000"/>
              </a:lnSpc>
            </a:pPr>
            <a:r>
              <a:rPr lang="en-US" sz="2000" b="1" dirty="0">
                <a:solidFill>
                  <a:srgbClr val="FF0000"/>
                </a:solidFill>
                <a:cs typeface="Arial" panose="020B0604020202020204" pitchFamily="34" charset="0"/>
              </a:rPr>
              <a:t>THE DEPARTMENT SHOULD ALSO PROVIDE A DETAILED PROGRESS REPORT ON THE CONSTRUCTION OF K46</a:t>
            </a:r>
            <a:endParaRPr lang="en-ZA" sz="2000" b="1" dirty="0">
              <a:solidFill>
                <a:srgbClr val="FF0000"/>
              </a:solidFill>
              <a:cs typeface="Arial" panose="020B0604020202020204" pitchFamily="34" charset="0"/>
            </a:endParaRPr>
          </a:p>
          <a:p>
            <a:pPr algn="l">
              <a:lnSpc>
                <a:spcPct val="120000"/>
              </a:lnSpc>
            </a:pPr>
            <a:r>
              <a:rPr lang="en-ZA" sz="2000" b="1" dirty="0">
                <a:cs typeface="Arial" panose="020B0604020202020204" pitchFamily="34" charset="0"/>
              </a:rPr>
              <a:t>RESPONSE: (CHALLENGES AND MITIGATIONS) </a:t>
            </a:r>
          </a:p>
          <a:p>
            <a:pPr algn="l">
              <a:lnSpc>
                <a:spcPct val="120000"/>
              </a:lnSpc>
            </a:pPr>
            <a:endParaRPr lang="en-ZA" sz="2000" b="1" dirty="0">
              <a:cs typeface="Arial" panose="020B0604020202020204" pitchFamily="34" charset="0"/>
            </a:endParaRPr>
          </a:p>
          <a:p>
            <a:pPr lvl="0" algn="l">
              <a:lnSpc>
                <a:spcPct val="120000"/>
              </a:lnSpc>
            </a:pPr>
            <a:endParaRPr lang="en-ZA" sz="3600" dirty="0">
              <a:ea typeface="Calibri" panose="020F0502020204030204" pitchFamily="34" charset="0"/>
            </a:endParaRPr>
          </a:p>
          <a:p>
            <a:pPr lvl="0" algn="l"/>
            <a:endParaRPr lang="en-ZA" sz="7200"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7600F68-7DA6-3175-BBB5-0EDC1D91FF61}"/>
              </a:ext>
            </a:extLst>
          </p:cNvPr>
          <p:cNvSpPr txBox="1"/>
          <p:nvPr/>
        </p:nvSpPr>
        <p:spPr>
          <a:xfrm>
            <a:off x="11195824" y="6244683"/>
            <a:ext cx="786897" cy="369332"/>
          </a:xfrm>
          <a:prstGeom prst="rect">
            <a:avLst/>
          </a:prstGeom>
          <a:noFill/>
        </p:spPr>
        <p:txBody>
          <a:bodyPr wrap="square" rtlCol="0">
            <a:spAutoFit/>
          </a:bodyPr>
          <a:lstStyle/>
          <a:p>
            <a:r>
              <a:rPr lang="en-US" dirty="0"/>
              <a:t>10</a:t>
            </a:r>
          </a:p>
        </p:txBody>
      </p:sp>
      <p:pic>
        <p:nvPicPr>
          <p:cNvPr id="6" name="Picture 5">
            <a:extLst>
              <a:ext uri="{FF2B5EF4-FFF2-40B4-BE49-F238E27FC236}">
                <a16:creationId xmlns:a16="http://schemas.microsoft.com/office/drawing/2014/main" id="{4ED38311-053F-ABF0-5FF4-F3BD8F401405}"/>
              </a:ext>
            </a:extLst>
          </p:cNvPr>
          <p:cNvPicPr>
            <a:picLocks noChangeAspect="1"/>
          </p:cNvPicPr>
          <p:nvPr/>
        </p:nvPicPr>
        <p:blipFill>
          <a:blip r:embed="rId2"/>
          <a:stretch>
            <a:fillRect/>
          </a:stretch>
        </p:blipFill>
        <p:spPr>
          <a:xfrm>
            <a:off x="1527343" y="2733388"/>
            <a:ext cx="9133943" cy="3510000"/>
          </a:xfrm>
          <a:prstGeom prst="rect">
            <a:avLst/>
          </a:prstGeom>
        </p:spPr>
      </p:pic>
    </p:spTree>
    <p:extLst>
      <p:ext uri="{BB962C8B-B14F-4D97-AF65-F5344CB8AC3E}">
        <p14:creationId xmlns:p14="http://schemas.microsoft.com/office/powerpoint/2010/main" val="819600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4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54365"/>
            <a:ext cx="10564921" cy="5203635"/>
          </a:xfrm>
        </p:spPr>
        <p:txBody>
          <a:bodyPr>
            <a:normAutofit lnSpcReduction="10000"/>
          </a:bodyPr>
          <a:lstStyle/>
          <a:p>
            <a:pPr algn="just">
              <a:spcBef>
                <a:spcPts val="0"/>
              </a:spcBef>
            </a:pPr>
            <a:r>
              <a:rPr lang="en-US" sz="1800" b="1" dirty="0">
                <a:solidFill>
                  <a:srgbClr val="FF0000"/>
                </a:solidFill>
                <a:latin typeface="Arial" panose="020B0604020202020204" pitchFamily="34" charset="0"/>
                <a:cs typeface="Arial" panose="020B0604020202020204" pitchFamily="34" charset="0"/>
              </a:rPr>
              <a:t>THE DEPARTMENT SHOULD PROVIDE A PROGRESS REPORT ON THE REHABILITATION OF P241 AND P156</a:t>
            </a:r>
          </a:p>
          <a:p>
            <a:pPr algn="just">
              <a:spcBef>
                <a:spcPts val="0"/>
              </a:spcBef>
            </a:pPr>
            <a:endParaRPr lang="en-ZA" sz="1800" b="1" dirty="0">
              <a:latin typeface="Arial" panose="020B0604020202020204" pitchFamily="34" charset="0"/>
              <a:cs typeface="Arial" panose="020B0604020202020204" pitchFamily="34" charset="0"/>
            </a:endParaRPr>
          </a:p>
          <a:p>
            <a:pPr algn="just">
              <a:spcBef>
                <a:spcPts val="0"/>
              </a:spcBef>
            </a:pPr>
            <a:r>
              <a:rPr lang="en-ZA" sz="1800" b="1" dirty="0">
                <a:latin typeface="Arial" panose="020B0604020202020204" pitchFamily="34" charset="0"/>
                <a:cs typeface="Arial" panose="020B0604020202020204" pitchFamily="34" charset="0"/>
              </a:rPr>
              <a:t>RESPONSE: (BACKGROUND)</a:t>
            </a:r>
          </a:p>
          <a:p>
            <a:pPr algn="just">
              <a:spcBef>
                <a:spcPts val="0"/>
              </a:spcBef>
            </a:pPr>
            <a:endParaRPr lang="en-ZA" sz="1800" b="1" dirty="0">
              <a:latin typeface="Arial" panose="020B0604020202020204" pitchFamily="34" charset="0"/>
              <a:cs typeface="Arial" panose="020B0604020202020204" pitchFamily="34" charset="0"/>
            </a:endParaRP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1900" dirty="0">
                <a:solidFill>
                  <a:prstClr val="black"/>
                </a:solidFill>
                <a:latin typeface="Arial" panose="020B0604020202020204" pitchFamily="34" charset="0"/>
                <a:cs typeface="Arial" panose="020B0604020202020204" pitchFamily="34" charset="0"/>
              </a:rPr>
              <a:t>GDRT advertised an open tender which closed on 01 April 2019.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ZA" sz="1900" dirty="0">
                <a:solidFill>
                  <a:prstClr val="black"/>
                </a:solidFill>
                <a:latin typeface="Arial" panose="020B0604020202020204" pitchFamily="34" charset="0"/>
                <a:cs typeface="Arial" panose="020B0604020202020204" pitchFamily="34" charset="0"/>
              </a:rPr>
              <a:t>The project was awarded to </a:t>
            </a:r>
            <a:r>
              <a:rPr lang="en-US" sz="1900" dirty="0" err="1">
                <a:solidFill>
                  <a:prstClr val="black"/>
                </a:solidFill>
                <a:latin typeface="Arial" panose="020B0604020202020204" pitchFamily="34" charset="0"/>
                <a:cs typeface="Arial" panose="020B0604020202020204" pitchFamily="34" charset="0"/>
              </a:rPr>
              <a:t>Boitshoko</a:t>
            </a:r>
            <a:r>
              <a:rPr lang="en-US" sz="1900" dirty="0">
                <a:solidFill>
                  <a:prstClr val="black"/>
                </a:solidFill>
                <a:latin typeface="Arial" panose="020B0604020202020204" pitchFamily="34" charset="0"/>
                <a:cs typeface="Arial" panose="020B0604020202020204" pitchFamily="34" charset="0"/>
              </a:rPr>
              <a:t> Road Surfacing and Civil Works (Pty) Ltd and the supervising consultant was </a:t>
            </a:r>
            <a:r>
              <a:rPr lang="en-US" sz="1900" dirty="0" err="1">
                <a:solidFill>
                  <a:prstClr val="black"/>
                </a:solidFill>
                <a:latin typeface="Arial" panose="020B0604020202020204" pitchFamily="34" charset="0"/>
                <a:cs typeface="Arial" panose="020B0604020202020204" pitchFamily="34" charset="0"/>
              </a:rPr>
              <a:t>Nyeleti</a:t>
            </a:r>
            <a:r>
              <a:rPr lang="en-US" sz="1900" dirty="0">
                <a:solidFill>
                  <a:prstClr val="black"/>
                </a:solidFill>
                <a:latin typeface="Arial" panose="020B0604020202020204" pitchFamily="34" charset="0"/>
                <a:cs typeface="Arial" panose="020B0604020202020204" pitchFamily="34" charset="0"/>
              </a:rPr>
              <a:t> Consulting Engineers.</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endParaRPr lang="en-US" sz="1900" dirty="0">
              <a:solidFill>
                <a:prstClr val="black"/>
              </a:solidFill>
              <a:latin typeface="Arial" panose="020B0604020202020204" pitchFamily="34" charset="0"/>
              <a:cs typeface="Arial" panose="020B0604020202020204" pitchFamily="34" charset="0"/>
            </a:endParaRP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1900" dirty="0">
                <a:solidFill>
                  <a:prstClr val="black"/>
                </a:solidFill>
                <a:latin typeface="Arial" panose="020B0604020202020204" pitchFamily="34" charset="0"/>
                <a:cs typeface="Arial" panose="020B0604020202020204" pitchFamily="34" charset="0"/>
              </a:rPr>
              <a:t>Appointment date						: 25 October 2019</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1900" dirty="0">
                <a:solidFill>
                  <a:prstClr val="black"/>
                </a:solidFill>
                <a:latin typeface="Arial" panose="020B0604020202020204" pitchFamily="34" charset="0"/>
                <a:cs typeface="Arial" panose="020B0604020202020204" pitchFamily="34" charset="0"/>
              </a:rPr>
              <a:t>Site handover 						: 4 December 2020</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1900" dirty="0">
                <a:solidFill>
                  <a:prstClr val="black"/>
                </a:solidFill>
                <a:latin typeface="Arial" panose="020B0604020202020204" pitchFamily="34" charset="0"/>
                <a:cs typeface="Arial" panose="020B0604020202020204" pitchFamily="34" charset="0"/>
              </a:rPr>
              <a:t>Commencement date					: 20 February 2020</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1900" dirty="0">
                <a:solidFill>
                  <a:prstClr val="black"/>
                </a:solidFill>
                <a:latin typeface="Arial" panose="020B0604020202020204" pitchFamily="34" charset="0"/>
                <a:cs typeface="Arial" panose="020B0604020202020204" pitchFamily="34" charset="0"/>
              </a:rPr>
              <a:t>Original Practical Completion date		: 27 September 2021</a:t>
            </a:r>
          </a:p>
          <a:p>
            <a:pPr algn="just">
              <a:spcBef>
                <a:spcPts val="0"/>
              </a:spcBef>
            </a:pPr>
            <a:endParaRPr lang="en-ZA" sz="1800" b="1" dirty="0">
              <a:latin typeface="Arial" panose="020B0604020202020204" pitchFamily="34" charset="0"/>
              <a:cs typeface="Arial" panose="020B0604020202020204" pitchFamily="34" charset="0"/>
            </a:endParaRPr>
          </a:p>
          <a:p>
            <a:pPr algn="just">
              <a:spcBef>
                <a:spcPts val="0"/>
              </a:spcBef>
            </a:pPr>
            <a:endParaRPr lang="en-ZA" sz="1800" b="1" dirty="0">
              <a:latin typeface="Arial" panose="020B0604020202020204" pitchFamily="34" charset="0"/>
              <a:cs typeface="Arial" panose="020B0604020202020204" pitchFamily="34" charset="0"/>
            </a:endParaRPr>
          </a:p>
          <a:p>
            <a:pPr marL="285750" marR="0" lvl="0" indent="-285750" algn="just">
              <a:spcBef>
                <a:spcPts val="0"/>
              </a:spcBef>
              <a:spcAft>
                <a:spcPts val="0"/>
              </a:spcAft>
              <a:buFont typeface="Arial" panose="020B0604020202020204" pitchFamily="34" charset="0"/>
              <a:buChar char="•"/>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dirty="0">
                <a:latin typeface="Arial" panose="020B0604020202020204" pitchFamily="34" charset="0"/>
                <a:ea typeface="Times New Roman" panose="02020603050405020304" pitchFamily="18"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11</a:t>
            </a:r>
          </a:p>
        </p:txBody>
      </p:sp>
    </p:spTree>
    <p:extLst>
      <p:ext uri="{BB962C8B-B14F-4D97-AF65-F5344CB8AC3E}">
        <p14:creationId xmlns:p14="http://schemas.microsoft.com/office/powerpoint/2010/main" val="41953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4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54365"/>
            <a:ext cx="10564921" cy="5203635"/>
          </a:xfrm>
        </p:spPr>
        <p:txBody>
          <a:bodyPr>
            <a:normAutofit fontScale="77500" lnSpcReduction="20000"/>
          </a:bodyPr>
          <a:lstStyle/>
          <a:p>
            <a:pPr algn="just">
              <a:spcBef>
                <a:spcPts val="0"/>
              </a:spcBef>
            </a:pPr>
            <a:r>
              <a:rPr lang="en-US" sz="1800" b="1" dirty="0">
                <a:solidFill>
                  <a:srgbClr val="FF0000"/>
                </a:solidFill>
                <a:latin typeface="Arial" panose="020B0604020202020204" pitchFamily="34" charset="0"/>
                <a:cs typeface="Arial" panose="020B0604020202020204" pitchFamily="34" charset="0"/>
              </a:rPr>
              <a:t>THE DEPARTMENT SHOULD PROVIDE A PROGRESS REPORT ON THE REHABILITATION OF P241 AND P156</a:t>
            </a:r>
          </a:p>
          <a:p>
            <a:pPr algn="just">
              <a:spcBef>
                <a:spcPts val="0"/>
              </a:spcBef>
            </a:pPr>
            <a:endParaRPr lang="en-ZA" sz="1800" b="1" dirty="0">
              <a:solidFill>
                <a:srgbClr val="FF0000"/>
              </a:solidFill>
              <a:latin typeface="Arial" panose="020B0604020202020204" pitchFamily="34" charset="0"/>
              <a:cs typeface="Arial" panose="020B0604020202020204" pitchFamily="34" charset="0"/>
            </a:endParaRPr>
          </a:p>
          <a:p>
            <a:pPr algn="just">
              <a:spcBef>
                <a:spcPts val="0"/>
              </a:spcBef>
            </a:pPr>
            <a:r>
              <a:rPr lang="en-ZA" sz="1800" b="1" dirty="0">
                <a:solidFill>
                  <a:srgbClr val="FF0000"/>
                </a:solidFill>
                <a:latin typeface="Arial" panose="020B0604020202020204" pitchFamily="34" charset="0"/>
                <a:cs typeface="Arial" panose="020B0604020202020204" pitchFamily="34" charset="0"/>
              </a:rPr>
              <a:t>RESPONSE: (BACKGROUND)</a:t>
            </a:r>
          </a:p>
          <a:p>
            <a:pPr algn="just">
              <a:spcBef>
                <a:spcPts val="0"/>
              </a:spcBef>
            </a:pPr>
            <a:endParaRPr lang="en-ZA" sz="1800" b="1" dirty="0">
              <a:latin typeface="Arial" panose="020B0604020202020204" pitchFamily="34" charset="0"/>
              <a:cs typeface="Arial" panose="020B0604020202020204" pitchFamily="34" charset="0"/>
            </a:endParaRP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Contractor							: </a:t>
            </a:r>
            <a:r>
              <a:rPr lang="en-US" sz="2200" dirty="0" err="1">
                <a:solidFill>
                  <a:prstClr val="black"/>
                </a:solidFill>
                <a:latin typeface="Arial" panose="020B0604020202020204" pitchFamily="34" charset="0"/>
                <a:cs typeface="Arial" panose="020B0604020202020204" pitchFamily="34" charset="0"/>
              </a:rPr>
              <a:t>Boitshoko</a:t>
            </a:r>
            <a:r>
              <a:rPr lang="en-US" sz="2200" dirty="0">
                <a:solidFill>
                  <a:prstClr val="black"/>
                </a:solidFill>
                <a:latin typeface="Arial" panose="020B0604020202020204" pitchFamily="34" charset="0"/>
                <a:cs typeface="Arial" panose="020B0604020202020204" pitchFamily="34" charset="0"/>
              </a:rPr>
              <a:t> Road Surfacing and Civil Works (Pty) Ltd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Contract Amount					: R 93 673 037.69 (incl. VAT, excl. CPA ).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Revised Contract Amount				: R 108,499,600.77 (incl. VAT and CPA))</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Consultants						: </a:t>
            </a:r>
            <a:r>
              <a:rPr lang="en-US" sz="2200" dirty="0" err="1">
                <a:solidFill>
                  <a:prstClr val="black"/>
                </a:solidFill>
                <a:latin typeface="Arial" panose="020B0604020202020204" pitchFamily="34" charset="0"/>
                <a:cs typeface="Arial" panose="020B0604020202020204" pitchFamily="34" charset="0"/>
              </a:rPr>
              <a:t>Nyeleti</a:t>
            </a:r>
            <a:r>
              <a:rPr lang="en-US" sz="2200" dirty="0">
                <a:solidFill>
                  <a:prstClr val="black"/>
                </a:solidFill>
                <a:latin typeface="Arial" panose="020B0604020202020204" pitchFamily="34" charset="0"/>
                <a:cs typeface="Arial" panose="020B0604020202020204" pitchFamily="34" charset="0"/>
              </a:rPr>
              <a:t> Consulting Engineers</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Consulting Amount					: R10,513,549.75 (incl. VAT)</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Revised Consultant Amount			: R11,376,049.75 (incl. VAT)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Construction Duration				: 18 Months</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Project commencement date			:  20 February 2020</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Project Completion Date (Terminated)	:  27 June 2022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Completion percentage				: 96%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Time lapsed						: 27 months (56.0 %)</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Extension of time Granted			: 5.5months</a:t>
            </a:r>
          </a:p>
          <a:p>
            <a:pPr marL="269875" marR="0" lvl="1" indent="-269875" algn="l" defTabSz="457200" fontAlgn="auto">
              <a:lnSpc>
                <a:spcPct val="11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Revised Construction Completion Date	: 7 February 2022 </a:t>
            </a:r>
          </a:p>
          <a:p>
            <a:pPr algn="just">
              <a:spcBef>
                <a:spcPts val="0"/>
              </a:spcBef>
            </a:pPr>
            <a:endParaRPr lang="en-ZA" sz="2200" b="1" dirty="0">
              <a:latin typeface="Arial" panose="020B0604020202020204" pitchFamily="34" charset="0"/>
              <a:cs typeface="Arial" panose="020B0604020202020204" pitchFamily="34" charset="0"/>
            </a:endParaRPr>
          </a:p>
          <a:p>
            <a:pPr algn="just">
              <a:spcBef>
                <a:spcPts val="0"/>
              </a:spcBef>
            </a:pPr>
            <a:endParaRPr lang="en-ZA" sz="2200" b="1" dirty="0">
              <a:latin typeface="Arial" panose="020B0604020202020204" pitchFamily="34" charset="0"/>
              <a:cs typeface="Arial" panose="020B0604020202020204" pitchFamily="34" charset="0"/>
            </a:endParaRPr>
          </a:p>
          <a:p>
            <a:pPr marL="285750" marR="0" lvl="0" indent="-285750" algn="just">
              <a:spcBef>
                <a:spcPts val="0"/>
              </a:spcBef>
              <a:spcAft>
                <a:spcPts val="0"/>
              </a:spcAft>
              <a:buFont typeface="Arial" panose="020B0604020202020204" pitchFamily="34" charset="0"/>
              <a:buChar char="•"/>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dirty="0">
                <a:latin typeface="Arial" panose="020B0604020202020204" pitchFamily="34" charset="0"/>
                <a:ea typeface="Times New Roman" panose="02020603050405020304" pitchFamily="18"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12</a:t>
            </a:r>
          </a:p>
        </p:txBody>
      </p:sp>
    </p:spTree>
    <p:extLst>
      <p:ext uri="{BB962C8B-B14F-4D97-AF65-F5344CB8AC3E}">
        <p14:creationId xmlns:p14="http://schemas.microsoft.com/office/powerpoint/2010/main" val="146453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4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54366"/>
            <a:ext cx="10564921" cy="5203634"/>
          </a:xfrm>
        </p:spPr>
        <p:txBody>
          <a:bodyPr>
            <a:normAutofit fontScale="92500" lnSpcReduction="20000"/>
          </a:bodyPr>
          <a:lstStyle/>
          <a:p>
            <a:pPr algn="just">
              <a:spcBef>
                <a:spcPts val="0"/>
              </a:spcBef>
            </a:pPr>
            <a:r>
              <a:rPr lang="en-US" sz="1800" b="1" dirty="0">
                <a:solidFill>
                  <a:srgbClr val="FF0000"/>
                </a:solidFill>
                <a:latin typeface="Arial" panose="020B0604020202020204" pitchFamily="34" charset="0"/>
                <a:cs typeface="Arial" panose="020B0604020202020204" pitchFamily="34" charset="0"/>
              </a:rPr>
              <a:t>THE DEPARTMENT SHOULD PROVIDE A PROGRESS REPORT ON THE REHABILITATION OF P241 AND P156</a:t>
            </a:r>
          </a:p>
          <a:p>
            <a:pPr algn="just">
              <a:spcBef>
                <a:spcPts val="0"/>
              </a:spcBef>
            </a:pPr>
            <a:endParaRPr lang="en-ZA" sz="1800" b="1" dirty="0">
              <a:latin typeface="Arial" panose="020B0604020202020204" pitchFamily="34" charset="0"/>
              <a:cs typeface="Arial" panose="020B0604020202020204" pitchFamily="34" charset="0"/>
            </a:endParaRPr>
          </a:p>
          <a:p>
            <a:pPr algn="just">
              <a:spcBef>
                <a:spcPts val="0"/>
              </a:spcBef>
            </a:pPr>
            <a:r>
              <a:rPr lang="en-ZA" sz="1800" b="1" dirty="0">
                <a:latin typeface="Arial" panose="020B0604020202020204" pitchFamily="34" charset="0"/>
                <a:cs typeface="Arial" panose="020B0604020202020204" pitchFamily="34" charset="0"/>
              </a:rPr>
              <a:t>RESPONSE: (BACKGROUND)</a:t>
            </a:r>
          </a:p>
          <a:p>
            <a:pPr algn="just">
              <a:lnSpc>
                <a:spcPct val="160000"/>
              </a:lnSpc>
              <a:spcBef>
                <a:spcPts val="0"/>
              </a:spcBef>
            </a:pPr>
            <a:endParaRPr lang="en-ZA" sz="1800" b="1" dirty="0">
              <a:latin typeface="Arial" panose="020B0604020202020204" pitchFamily="34" charset="0"/>
              <a:cs typeface="Arial" panose="020B0604020202020204" pitchFamily="34" charset="0"/>
            </a:endParaRPr>
          </a:p>
          <a:p>
            <a:pPr marL="269875" lvl="1" indent="-269875" algn="l" defTabSz="457200">
              <a:lnSpc>
                <a:spcPct val="160000"/>
              </a:lnSpc>
              <a:spcBef>
                <a:spcPct val="20000"/>
              </a:spcBef>
              <a:buFont typeface="Arial" panose="020B0604020202020204" pitchFamily="34" charset="0"/>
              <a:buChar char="•"/>
              <a:defRPr/>
            </a:pPr>
            <a:r>
              <a:rPr lang="en-ZA" sz="1900" dirty="0">
                <a:solidFill>
                  <a:prstClr val="black"/>
                </a:solidFill>
                <a:latin typeface="Arial" panose="020B0604020202020204" pitchFamily="34" charset="0"/>
                <a:cs typeface="Arial" panose="020B0604020202020204" pitchFamily="34" charset="0"/>
              </a:rPr>
              <a:t>The Contractor had been slow in the execution of the project mainly due to his lack of financial resources.</a:t>
            </a:r>
            <a:endParaRPr lang="en-US" sz="1900" dirty="0">
              <a:solidFill>
                <a:prstClr val="black"/>
              </a:solidFill>
              <a:latin typeface="Arial" panose="020B0604020202020204" pitchFamily="34" charset="0"/>
              <a:cs typeface="Arial" panose="020B0604020202020204" pitchFamily="34" charset="0"/>
            </a:endParaRPr>
          </a:p>
          <a:p>
            <a:pPr marL="269875" lvl="1" indent="-269875" algn="l" defTabSz="457200">
              <a:lnSpc>
                <a:spcPct val="160000"/>
              </a:lnSpc>
              <a:spcBef>
                <a:spcPct val="20000"/>
              </a:spcBef>
              <a:buFont typeface="Arial" panose="020B0604020202020204" pitchFamily="34" charset="0"/>
              <a:buChar char="•"/>
              <a:defRPr/>
            </a:pPr>
            <a:r>
              <a:rPr lang="en-ZA" sz="1900" dirty="0">
                <a:solidFill>
                  <a:prstClr val="black"/>
                </a:solidFill>
                <a:latin typeface="Arial" panose="020B0604020202020204" pitchFamily="34" charset="0"/>
                <a:cs typeface="Arial" panose="020B0604020202020204" pitchFamily="34" charset="0"/>
              </a:rPr>
              <a:t>The Contractor had brought the project to approximately 96% completion, however, had struggled to complete the final outstanding works since December 2021, due to what appears to be cashflow issues.</a:t>
            </a:r>
          </a:p>
          <a:p>
            <a:pPr marL="269875" lvl="1" indent="-269875" algn="l" defTabSz="457200">
              <a:lnSpc>
                <a:spcPct val="160000"/>
              </a:lnSpc>
              <a:spcBef>
                <a:spcPct val="20000"/>
              </a:spcBef>
              <a:buFont typeface="Arial" panose="020B0604020202020204" pitchFamily="34" charset="0"/>
              <a:buChar char="•"/>
              <a:defRPr/>
            </a:pPr>
            <a:r>
              <a:rPr lang="en-ZA" sz="1900" dirty="0">
                <a:solidFill>
                  <a:prstClr val="black"/>
                </a:solidFill>
                <a:latin typeface="Arial" panose="020B0604020202020204" pitchFamily="34" charset="0"/>
                <a:cs typeface="Arial" panose="020B0604020202020204" pitchFamily="34" charset="0"/>
              </a:rPr>
              <a:t>The contract concluded by GDRT and </a:t>
            </a:r>
            <a:r>
              <a:rPr lang="en-ZA" sz="1900" dirty="0" err="1">
                <a:solidFill>
                  <a:prstClr val="black"/>
                </a:solidFill>
                <a:latin typeface="Arial" panose="020B0604020202020204" pitchFamily="34" charset="0"/>
                <a:cs typeface="Arial" panose="020B0604020202020204" pitchFamily="34" charset="0"/>
              </a:rPr>
              <a:t>Boitshoko</a:t>
            </a:r>
            <a:r>
              <a:rPr lang="en-ZA" sz="1900" dirty="0">
                <a:solidFill>
                  <a:prstClr val="black"/>
                </a:solidFill>
                <a:latin typeface="Arial" panose="020B0604020202020204" pitchFamily="34" charset="0"/>
                <a:cs typeface="Arial" panose="020B0604020202020204" pitchFamily="34" charset="0"/>
              </a:rPr>
              <a:t> was then terminated by the Department on 27 June 2022 with immediate effect in terms of clause 9.2.1.3.4 of the GCC.</a:t>
            </a:r>
            <a:endParaRPr lang="en-US" sz="1900" dirty="0">
              <a:solidFill>
                <a:prstClr val="black"/>
              </a:solidFill>
              <a:latin typeface="Arial" panose="020B0604020202020204" pitchFamily="34" charset="0"/>
              <a:cs typeface="Arial" panose="020B0604020202020204" pitchFamily="34" charset="0"/>
            </a:endParaRPr>
          </a:p>
          <a:p>
            <a:pPr algn="just">
              <a:lnSpc>
                <a:spcPct val="160000"/>
              </a:lnSpc>
              <a:spcBef>
                <a:spcPts val="0"/>
              </a:spcBef>
            </a:pPr>
            <a:endParaRPr lang="en-ZA" sz="1800" b="1" dirty="0">
              <a:latin typeface="Arial" panose="020B0604020202020204" pitchFamily="34" charset="0"/>
              <a:cs typeface="Arial" panose="020B0604020202020204" pitchFamily="34" charset="0"/>
            </a:endParaRPr>
          </a:p>
          <a:p>
            <a:pPr algn="just">
              <a:spcBef>
                <a:spcPts val="0"/>
              </a:spcBef>
            </a:pPr>
            <a:endParaRPr lang="en-ZA" sz="1800" b="1" dirty="0">
              <a:latin typeface="Arial" panose="020B0604020202020204" pitchFamily="34" charset="0"/>
              <a:cs typeface="Arial" panose="020B0604020202020204" pitchFamily="34" charset="0"/>
            </a:endParaRPr>
          </a:p>
          <a:p>
            <a:pPr marL="285750" marR="0" lvl="0" indent="-285750" algn="just">
              <a:spcBef>
                <a:spcPts val="0"/>
              </a:spcBef>
              <a:spcAft>
                <a:spcPts val="0"/>
              </a:spcAft>
              <a:buFont typeface="Arial" panose="020B0604020202020204" pitchFamily="34" charset="0"/>
              <a:buChar char="•"/>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dirty="0">
                <a:latin typeface="Arial" panose="020B0604020202020204" pitchFamily="34" charset="0"/>
                <a:ea typeface="Times New Roman" panose="02020603050405020304" pitchFamily="18"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E30E84DE-37E1-F8AE-65FA-88E534C1F1FB}"/>
              </a:ext>
            </a:extLst>
          </p:cNvPr>
          <p:cNvSpPr txBox="1"/>
          <p:nvPr/>
        </p:nvSpPr>
        <p:spPr>
          <a:xfrm>
            <a:off x="10735295" y="6044540"/>
            <a:ext cx="1467266" cy="369332"/>
          </a:xfrm>
          <a:prstGeom prst="rect">
            <a:avLst/>
          </a:prstGeom>
          <a:noFill/>
        </p:spPr>
        <p:txBody>
          <a:bodyPr wrap="square" rtlCol="0">
            <a:spAutoFit/>
          </a:bodyPr>
          <a:lstStyle/>
          <a:p>
            <a:r>
              <a:rPr lang="en-US" dirty="0"/>
              <a:t>13</a:t>
            </a:r>
          </a:p>
        </p:txBody>
      </p:sp>
    </p:spTree>
    <p:extLst>
      <p:ext uri="{BB962C8B-B14F-4D97-AF65-F5344CB8AC3E}">
        <p14:creationId xmlns:p14="http://schemas.microsoft.com/office/powerpoint/2010/main" val="1431232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4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54366"/>
            <a:ext cx="10564921" cy="5203634"/>
          </a:xfrm>
        </p:spPr>
        <p:txBody>
          <a:bodyPr>
            <a:normAutofit fontScale="40000" lnSpcReduction="20000"/>
          </a:bodyPr>
          <a:lstStyle/>
          <a:p>
            <a:pPr algn="just">
              <a:spcBef>
                <a:spcPts val="0"/>
              </a:spcBef>
            </a:pPr>
            <a:r>
              <a:rPr lang="en-US" sz="4000" b="1" dirty="0">
                <a:solidFill>
                  <a:srgbClr val="FF0000"/>
                </a:solidFill>
                <a:latin typeface="Arial" panose="020B0604020202020204" pitchFamily="34" charset="0"/>
                <a:cs typeface="Arial" panose="020B0604020202020204" pitchFamily="34" charset="0"/>
              </a:rPr>
              <a:t>THE DEPARTMENT SHOULD PROVIDE A PROGRESS REPORT ON THE REHABILITATION OF P241 AND P156</a:t>
            </a:r>
          </a:p>
          <a:p>
            <a:pPr algn="just">
              <a:spcBef>
                <a:spcPts val="0"/>
              </a:spcBef>
            </a:pPr>
            <a:endParaRPr lang="en-ZA" sz="4000" b="1" dirty="0">
              <a:latin typeface="Arial" panose="020B0604020202020204" pitchFamily="34" charset="0"/>
              <a:cs typeface="Arial" panose="020B0604020202020204" pitchFamily="34" charset="0"/>
            </a:endParaRPr>
          </a:p>
          <a:p>
            <a:pPr algn="just">
              <a:spcBef>
                <a:spcPts val="0"/>
              </a:spcBef>
            </a:pPr>
            <a:endParaRPr lang="en-ZA" sz="4000" b="1" dirty="0">
              <a:latin typeface="Arial" panose="020B0604020202020204" pitchFamily="34" charset="0"/>
              <a:cs typeface="Arial" panose="020B0604020202020204" pitchFamily="34" charset="0"/>
            </a:endParaRPr>
          </a:p>
          <a:p>
            <a:pPr algn="just">
              <a:spcBef>
                <a:spcPts val="0"/>
              </a:spcBef>
            </a:pPr>
            <a:r>
              <a:rPr lang="en-ZA" sz="4000" b="1" dirty="0">
                <a:latin typeface="Arial" panose="020B0604020202020204" pitchFamily="34" charset="0"/>
                <a:cs typeface="Arial" panose="020B0604020202020204" pitchFamily="34" charset="0"/>
              </a:rPr>
              <a:t>RESPONSE: (PROGRESS TO DATE)</a:t>
            </a:r>
          </a:p>
          <a:p>
            <a:pPr algn="just">
              <a:lnSpc>
                <a:spcPct val="160000"/>
              </a:lnSpc>
              <a:spcBef>
                <a:spcPts val="0"/>
              </a:spcBef>
            </a:pPr>
            <a:endParaRPr lang="en-ZA" sz="4000" b="1" dirty="0">
              <a:latin typeface="Arial" panose="020B0604020202020204" pitchFamily="34" charset="0"/>
              <a:cs typeface="Arial" panose="020B0604020202020204" pitchFamily="34" charset="0"/>
            </a:endParaRP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r>
              <a:rPr lang="en-US" sz="4000" dirty="0">
                <a:solidFill>
                  <a:prstClr val="black"/>
                </a:solidFill>
                <a:latin typeface="Arial" panose="020B0604020202020204" pitchFamily="34" charset="0"/>
                <a:cs typeface="Arial" panose="020B0604020202020204" pitchFamily="34" charset="0"/>
              </a:rPr>
              <a:t>In response to the termination, on the 15th of July </a:t>
            </a:r>
            <a:r>
              <a:rPr lang="en-US" sz="4000" dirty="0" err="1">
                <a:solidFill>
                  <a:prstClr val="black"/>
                </a:solidFill>
                <a:latin typeface="Arial" panose="020B0604020202020204" pitchFamily="34" charset="0"/>
                <a:cs typeface="Arial" panose="020B0604020202020204" pitchFamily="34" charset="0"/>
              </a:rPr>
              <a:t>Boitshoko</a:t>
            </a:r>
            <a:r>
              <a:rPr lang="en-US" sz="4000" dirty="0">
                <a:solidFill>
                  <a:prstClr val="black"/>
                </a:solidFill>
                <a:latin typeface="Arial" panose="020B0604020202020204" pitchFamily="34" charset="0"/>
                <a:cs typeface="Arial" panose="020B0604020202020204" pitchFamily="34" charset="0"/>
              </a:rPr>
              <a:t> wrote to the HOD (GDRT) appealing the termination of their contract.</a:t>
            </a: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r>
              <a:rPr lang="en-ZA" sz="4000" dirty="0">
                <a:solidFill>
                  <a:prstClr val="black"/>
                </a:solidFill>
                <a:latin typeface="Arial" panose="020B0604020202020204" pitchFamily="34" charset="0"/>
                <a:cs typeface="Arial" panose="020B0604020202020204" pitchFamily="34" charset="0"/>
              </a:rPr>
              <a:t>On the 1st of August 2022, the Department then advertised an RFQ for the appointment of a replacement Contractor to complete the remaining works through a limited bidding process as contemplated in PFMA SCM Instruction Note 3 of 2021/2022. The advert closed on 15 August 2022.</a:t>
            </a: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r>
              <a:rPr lang="en-ZA" sz="4000" dirty="0">
                <a:effectLst/>
                <a:latin typeface="Arial" panose="020B0604020202020204" pitchFamily="34" charset="0"/>
                <a:ea typeface="Calibri" panose="020F0502020204030204" pitchFamily="34" charset="0"/>
                <a:cs typeface="Times New Roman" panose="02020603050405020304" pitchFamily="18" charset="0"/>
              </a:rPr>
              <a:t>A reinstatement and cession agreement has been prepared by the Department and was shared with </a:t>
            </a:r>
            <a:r>
              <a:rPr lang="en-ZA" sz="4000" dirty="0" err="1">
                <a:effectLst/>
                <a:latin typeface="Arial" panose="020B0604020202020204" pitchFamily="34" charset="0"/>
                <a:ea typeface="Calibri" panose="020F0502020204030204" pitchFamily="34" charset="0"/>
                <a:cs typeface="Times New Roman" panose="02020603050405020304" pitchFamily="18" charset="0"/>
              </a:rPr>
              <a:t>Boitshoko</a:t>
            </a:r>
            <a:r>
              <a:rPr lang="en-ZA" sz="4000" dirty="0">
                <a:effectLst/>
                <a:latin typeface="Arial" panose="020B0604020202020204" pitchFamily="34" charset="0"/>
                <a:ea typeface="Calibri" panose="020F0502020204030204" pitchFamily="34" charset="0"/>
                <a:cs typeface="Times New Roman" panose="02020603050405020304" pitchFamily="18" charset="0"/>
              </a:rPr>
              <a:t> for their review before it is signed by all three parties.</a:t>
            </a: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r>
              <a:rPr lang="en-US" sz="4000" dirty="0">
                <a:cs typeface="Times New Roman" panose="02020603050405020304" pitchFamily="18" charset="0"/>
              </a:rPr>
              <a:t>GDRT awaits the feedback from </a:t>
            </a:r>
            <a:r>
              <a:rPr lang="en-US" sz="4000" dirty="0" err="1">
                <a:cs typeface="Times New Roman" panose="02020603050405020304" pitchFamily="18" charset="0"/>
              </a:rPr>
              <a:t>Boitshoko</a:t>
            </a:r>
            <a:r>
              <a:rPr lang="en-US" sz="4000" dirty="0">
                <a:cs typeface="Times New Roman" panose="02020603050405020304" pitchFamily="18" charset="0"/>
              </a:rPr>
              <a:t> legal team.</a:t>
            </a: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r>
              <a:rPr lang="en-ZA" sz="4000" dirty="0">
                <a:effectLst/>
                <a:latin typeface="Arial" panose="020B0604020202020204" pitchFamily="34" charset="0"/>
                <a:ea typeface="Calibri" panose="020F0502020204030204" pitchFamily="34" charset="0"/>
                <a:cs typeface="Times New Roman" panose="02020603050405020304" pitchFamily="18" charset="0"/>
              </a:rPr>
              <a:t>The supervising Consultant have completed an assessment of the outstanding works to be completed on the project. </a:t>
            </a: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r>
              <a:rPr lang="en-ZA" sz="4000" dirty="0">
                <a:effectLst/>
                <a:latin typeface="Arial" panose="020B0604020202020204" pitchFamily="34" charset="0"/>
                <a:ea typeface="Calibri" panose="020F0502020204030204" pitchFamily="34" charset="0"/>
                <a:cs typeface="Times New Roman" panose="02020603050405020304" pitchFamily="18" charset="0"/>
              </a:rPr>
              <a:t>The cost of completion is approximately R27 million, and the duration is estimated at sixteen (16) weeks.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269875" marR="0" lvl="1" indent="-269875" algn="l" defTabSz="457200" fontAlgn="auto">
              <a:lnSpc>
                <a:spcPct val="120000"/>
              </a:lnSpc>
              <a:spcBef>
                <a:spcPct val="20000"/>
              </a:spcBef>
              <a:spcAft>
                <a:spcPts val="0"/>
              </a:spcAft>
              <a:buClrTx/>
              <a:buSzTx/>
              <a:buFont typeface="Arial" panose="020B0604020202020204" pitchFamily="34" charset="0"/>
              <a:buChar char="•"/>
              <a:tabLst>
                <a:tab pos="400050" algn="l"/>
              </a:tabLst>
              <a:defRPr/>
            </a:pPr>
            <a:endParaRPr lang="en-US" sz="4000" dirty="0">
              <a:solidFill>
                <a:prstClr val="black"/>
              </a:solidFill>
              <a:latin typeface="Arial" panose="020B0604020202020204" pitchFamily="34" charset="0"/>
              <a:cs typeface="Arial" panose="020B0604020202020204" pitchFamily="34" charset="0"/>
            </a:endParaRPr>
          </a:p>
          <a:p>
            <a:pPr algn="just">
              <a:lnSpc>
                <a:spcPct val="160000"/>
              </a:lnSpc>
              <a:spcBef>
                <a:spcPts val="0"/>
              </a:spcBef>
            </a:pPr>
            <a:endParaRPr lang="en-ZA" sz="1800" b="1" dirty="0">
              <a:latin typeface="Arial" panose="020B0604020202020204" pitchFamily="34" charset="0"/>
              <a:cs typeface="Arial" panose="020B0604020202020204" pitchFamily="34" charset="0"/>
            </a:endParaRPr>
          </a:p>
          <a:p>
            <a:pPr algn="just">
              <a:spcBef>
                <a:spcPts val="0"/>
              </a:spcBef>
            </a:pPr>
            <a:endParaRPr lang="en-ZA" sz="1800" b="1" dirty="0">
              <a:latin typeface="Arial" panose="020B0604020202020204" pitchFamily="34" charset="0"/>
              <a:cs typeface="Arial" panose="020B0604020202020204" pitchFamily="34" charset="0"/>
            </a:endParaRPr>
          </a:p>
          <a:p>
            <a:pPr marL="285750" marR="0" lvl="0" indent="-285750" algn="just">
              <a:spcBef>
                <a:spcPts val="0"/>
              </a:spcBef>
              <a:spcAft>
                <a:spcPts val="0"/>
              </a:spcAft>
              <a:buFont typeface="Arial" panose="020B0604020202020204" pitchFamily="34" charset="0"/>
              <a:buChar char="•"/>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dirty="0">
                <a:latin typeface="Arial" panose="020B0604020202020204" pitchFamily="34" charset="0"/>
                <a:ea typeface="Times New Roman" panose="02020603050405020304" pitchFamily="18"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14</a:t>
            </a:r>
          </a:p>
        </p:txBody>
      </p:sp>
    </p:spTree>
    <p:extLst>
      <p:ext uri="{BB962C8B-B14F-4D97-AF65-F5344CB8AC3E}">
        <p14:creationId xmlns:p14="http://schemas.microsoft.com/office/powerpoint/2010/main" val="2223322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4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54366"/>
            <a:ext cx="10564921" cy="5203634"/>
          </a:xfrm>
        </p:spPr>
        <p:txBody>
          <a:bodyPr>
            <a:normAutofit/>
          </a:bodyPr>
          <a:lstStyle/>
          <a:p>
            <a:pPr algn="just">
              <a:spcBef>
                <a:spcPts val="0"/>
              </a:spcBef>
            </a:pPr>
            <a:r>
              <a:rPr lang="en-US" sz="1800" b="1" dirty="0">
                <a:solidFill>
                  <a:srgbClr val="FF0000"/>
                </a:solidFill>
                <a:latin typeface="Arial" panose="020B0604020202020204" pitchFamily="34" charset="0"/>
                <a:cs typeface="Arial" panose="020B0604020202020204" pitchFamily="34" charset="0"/>
              </a:rPr>
              <a:t>THE DEPARTMENT SHOULD PROVIDE A PROGRESS REPORT ON THE REHABILITATION OF P241 AND P156</a:t>
            </a:r>
          </a:p>
          <a:p>
            <a:pPr algn="just">
              <a:spcBef>
                <a:spcPts val="0"/>
              </a:spcBef>
            </a:pPr>
            <a:endParaRPr lang="en-ZA" sz="1800" b="1" dirty="0">
              <a:latin typeface="Arial" panose="020B0604020202020204" pitchFamily="34" charset="0"/>
              <a:cs typeface="Arial" panose="020B0604020202020204" pitchFamily="34" charset="0"/>
            </a:endParaRPr>
          </a:p>
          <a:p>
            <a:pPr algn="just">
              <a:spcBef>
                <a:spcPts val="0"/>
              </a:spcBef>
            </a:pPr>
            <a:r>
              <a:rPr lang="en-ZA" sz="1800" b="1" dirty="0">
                <a:latin typeface="Arial" panose="020B0604020202020204" pitchFamily="34" charset="0"/>
                <a:cs typeface="Arial" panose="020B0604020202020204" pitchFamily="34" charset="0"/>
              </a:rPr>
              <a:t>RESPONSE: (CHALLENGES AND MITIGATIONS)</a:t>
            </a:r>
          </a:p>
          <a:p>
            <a:pPr marL="0" marR="0" lvl="1" algn="l" defTabSz="457200" fontAlgn="auto">
              <a:lnSpc>
                <a:spcPct val="150000"/>
              </a:lnSpc>
              <a:spcBef>
                <a:spcPct val="20000"/>
              </a:spcBef>
              <a:spcAft>
                <a:spcPts val="0"/>
              </a:spcAft>
              <a:buClrTx/>
              <a:buSzTx/>
              <a:tabLst>
                <a:tab pos="400050" algn="l"/>
              </a:tabLst>
              <a:defRPr/>
            </a:pPr>
            <a:endParaRPr lang="en-US" sz="1800" dirty="0">
              <a:solidFill>
                <a:prstClr val="black"/>
              </a:solidFill>
              <a:latin typeface="Arial" panose="020B0604020202020204" pitchFamily="34" charset="0"/>
              <a:cs typeface="Arial" panose="020B0604020202020204" pitchFamily="34" charset="0"/>
            </a:endParaRPr>
          </a:p>
          <a:p>
            <a:pPr algn="just">
              <a:lnSpc>
                <a:spcPct val="160000"/>
              </a:lnSpc>
              <a:spcBef>
                <a:spcPts val="0"/>
              </a:spcBef>
            </a:pPr>
            <a:endParaRPr lang="en-ZA" sz="1800" b="1" dirty="0">
              <a:latin typeface="Arial" panose="020B0604020202020204" pitchFamily="34" charset="0"/>
              <a:cs typeface="Arial" panose="020B0604020202020204" pitchFamily="34" charset="0"/>
            </a:endParaRPr>
          </a:p>
          <a:p>
            <a:pPr algn="just">
              <a:spcBef>
                <a:spcPts val="0"/>
              </a:spcBef>
            </a:pPr>
            <a:endParaRPr lang="en-ZA" sz="1800" b="1" dirty="0">
              <a:latin typeface="Arial" panose="020B0604020202020204" pitchFamily="34" charset="0"/>
              <a:cs typeface="Arial" panose="020B0604020202020204" pitchFamily="34" charset="0"/>
            </a:endParaRPr>
          </a:p>
          <a:p>
            <a:pPr marL="285750" marR="0" lvl="0" indent="-285750" algn="just">
              <a:spcBef>
                <a:spcPts val="0"/>
              </a:spcBef>
              <a:spcAft>
                <a:spcPts val="0"/>
              </a:spcAft>
              <a:buFont typeface="Arial" panose="020B0604020202020204" pitchFamily="34" charset="0"/>
              <a:buChar char="•"/>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dirty="0">
                <a:latin typeface="Arial" panose="020B0604020202020204" pitchFamily="34" charset="0"/>
                <a:ea typeface="Times New Roman" panose="02020603050405020304" pitchFamily="18"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      15</a:t>
            </a:r>
          </a:p>
        </p:txBody>
      </p:sp>
      <p:pic>
        <p:nvPicPr>
          <p:cNvPr id="10" name="Picture 9">
            <a:extLst>
              <a:ext uri="{FF2B5EF4-FFF2-40B4-BE49-F238E27FC236}">
                <a16:creationId xmlns:a16="http://schemas.microsoft.com/office/drawing/2014/main" id="{A832A411-6F0F-8CEA-CEB4-569EFDA34473}"/>
              </a:ext>
            </a:extLst>
          </p:cNvPr>
          <p:cNvPicPr>
            <a:picLocks noChangeAspect="1"/>
          </p:cNvPicPr>
          <p:nvPr/>
        </p:nvPicPr>
        <p:blipFill>
          <a:blip r:embed="rId2"/>
          <a:stretch>
            <a:fillRect/>
          </a:stretch>
        </p:blipFill>
        <p:spPr>
          <a:xfrm>
            <a:off x="1516722" y="2803895"/>
            <a:ext cx="9847964" cy="4050000"/>
          </a:xfrm>
          <a:prstGeom prst="rect">
            <a:avLst/>
          </a:prstGeom>
        </p:spPr>
      </p:pic>
    </p:spTree>
    <p:extLst>
      <p:ext uri="{BB962C8B-B14F-4D97-AF65-F5344CB8AC3E}">
        <p14:creationId xmlns:p14="http://schemas.microsoft.com/office/powerpoint/2010/main" val="2689473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5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47488" y="1600200"/>
            <a:ext cx="10671252" cy="3964259"/>
          </a:xfrm>
        </p:spPr>
        <p:txBody>
          <a:bodyPr>
            <a:normAutofit/>
          </a:bodyPr>
          <a:lstStyle/>
          <a:p>
            <a:pPr lvl="0" algn="just"/>
            <a:r>
              <a:rPr lang="en-US" sz="1800" b="1" dirty="0">
                <a:solidFill>
                  <a:srgbClr val="FF0000"/>
                </a:solidFill>
              </a:rPr>
              <a:t>THE DEPARTMENT SHOULD EXPLAIN WHY PROCUREMENT PROCESS TOOK LONGER THAN EXPECTED IN THE SURFACED AND GRAVELLED ROADS VISUALLY ASSESSMENT PROJECT </a:t>
            </a:r>
          </a:p>
          <a:p>
            <a:pPr lvl="0" algn="l"/>
            <a:endParaRPr lang="en-ZA" sz="1800" b="1" dirty="0"/>
          </a:p>
          <a:p>
            <a:pPr lvl="0" algn="l"/>
            <a:r>
              <a:rPr lang="en-ZA" sz="1800" b="1" dirty="0"/>
              <a:t>RESPONSE:</a:t>
            </a:r>
          </a:p>
          <a:p>
            <a:pPr lvl="0" algn="l"/>
            <a:endParaRPr lang="en-ZA" sz="1800" b="1" dirty="0"/>
          </a:p>
          <a:p>
            <a:pPr marL="269875" lvl="1" indent="-269875" algn="l" defTabSz="457200">
              <a:lnSpc>
                <a:spcPct val="100000"/>
              </a:lnSpc>
              <a:spcBef>
                <a:spcPct val="20000"/>
              </a:spcBef>
              <a:buFont typeface="Arial" panose="020B0604020202020204" pitchFamily="34" charset="0"/>
              <a:buChar char="•"/>
              <a:tabLst>
                <a:tab pos="400050" algn="l"/>
              </a:tabLst>
              <a:defRPr/>
            </a:pPr>
            <a:r>
              <a:rPr lang="en-ZA" dirty="0">
                <a:solidFill>
                  <a:prstClr val="black"/>
                </a:solidFill>
                <a:latin typeface="Arial" panose="020B0604020202020204" pitchFamily="34" charset="0"/>
                <a:cs typeface="Arial" panose="020B0604020202020204" pitchFamily="34" charset="0"/>
              </a:rPr>
              <a:t>The project is awaiting the provision of the original Performance guarantee so that the HOD can sign the contract.</a:t>
            </a:r>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16</a:t>
            </a:r>
          </a:p>
        </p:txBody>
      </p:sp>
    </p:spTree>
    <p:extLst>
      <p:ext uri="{BB962C8B-B14F-4D97-AF65-F5344CB8AC3E}">
        <p14:creationId xmlns:p14="http://schemas.microsoft.com/office/powerpoint/2010/main" val="120180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6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a:bodyPr>
          <a:lstStyle/>
          <a:p>
            <a:pPr lvl="0" algn="just"/>
            <a:r>
              <a:rPr lang="en-US" sz="1800" b="1" dirty="0">
                <a:solidFill>
                  <a:srgbClr val="FF0000"/>
                </a:solidFill>
              </a:rPr>
              <a:t>THE DEPARTMENT SHOULD ALSO PROVIDE A PROGRESS REPORT ON THE VISUALLY ASSESSMENT OF SURFACED AND GRAVELLED ROADS</a:t>
            </a:r>
          </a:p>
          <a:p>
            <a:pPr lvl="0" algn="l"/>
            <a:endParaRPr lang="en-ZA" sz="1800" b="1" dirty="0"/>
          </a:p>
          <a:p>
            <a:pPr lvl="0" algn="l"/>
            <a:r>
              <a:rPr lang="en-ZA" sz="1800" b="1" dirty="0"/>
              <a:t>RESPONSE:</a:t>
            </a:r>
          </a:p>
          <a:p>
            <a:pPr marL="269875" lvl="1" indent="-269875" algn="l" defTabSz="457200">
              <a:lnSpc>
                <a:spcPct val="150000"/>
              </a:lnSpc>
              <a:spcBef>
                <a:spcPct val="20000"/>
              </a:spcBef>
              <a:buFont typeface="Arial" panose="020B0604020202020204" pitchFamily="34" charset="0"/>
              <a:buChar char="•"/>
              <a:tabLst>
                <a:tab pos="400050" algn="l"/>
              </a:tabLst>
              <a:defRPr/>
            </a:pPr>
            <a:r>
              <a:rPr lang="en-US" sz="1800" dirty="0">
                <a:solidFill>
                  <a:prstClr val="black"/>
                </a:solidFill>
                <a:latin typeface="Arial" panose="020B0604020202020204" pitchFamily="34" charset="0"/>
                <a:cs typeface="Arial" panose="020B0604020202020204" pitchFamily="34" charset="0"/>
              </a:rPr>
              <a:t>The Department had completed the evaluation process. The Preferred Supplier has signed their contract, their appointment letter and have provided a performance guarantee. </a:t>
            </a:r>
          </a:p>
          <a:p>
            <a:pPr marL="269875" lvl="1" indent="-269875" algn="l" defTabSz="457200">
              <a:lnSpc>
                <a:spcPct val="150000"/>
              </a:lnSpc>
              <a:spcBef>
                <a:spcPct val="20000"/>
              </a:spcBef>
              <a:buFont typeface="Arial" panose="020B0604020202020204" pitchFamily="34" charset="0"/>
              <a:buChar char="•"/>
              <a:tabLst>
                <a:tab pos="400050" algn="l"/>
              </a:tabLst>
              <a:defRPr/>
            </a:pPr>
            <a:r>
              <a:rPr lang="en-US" sz="1800" dirty="0">
                <a:solidFill>
                  <a:prstClr val="black"/>
                </a:solidFill>
                <a:latin typeface="Arial" panose="020B0604020202020204" pitchFamily="34" charset="0"/>
                <a:cs typeface="Arial" panose="020B0604020202020204" pitchFamily="34" charset="0"/>
              </a:rPr>
              <a:t>SCM to forward the contract to HOD for the HOD to approve the Contract.  </a:t>
            </a:r>
          </a:p>
          <a:p>
            <a:pPr marL="269875" lvl="1" indent="-269875" algn="l" defTabSz="457200">
              <a:lnSpc>
                <a:spcPct val="150000"/>
              </a:lnSpc>
              <a:spcBef>
                <a:spcPct val="20000"/>
              </a:spcBef>
              <a:buFont typeface="Arial" panose="020B0604020202020204" pitchFamily="34" charset="0"/>
              <a:buChar char="•"/>
              <a:tabLst>
                <a:tab pos="400050" algn="l"/>
              </a:tabLst>
              <a:defRPr/>
            </a:pPr>
            <a:r>
              <a:rPr lang="en-US" sz="1800" dirty="0">
                <a:solidFill>
                  <a:prstClr val="black"/>
                </a:solidFill>
                <a:latin typeface="Arial" panose="020B0604020202020204" pitchFamily="34" charset="0"/>
                <a:cs typeface="Arial" panose="020B0604020202020204" pitchFamily="34" charset="0"/>
              </a:rPr>
              <a:t>Work is anticipated to commence before the 15 November 2022.</a:t>
            </a:r>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17</a:t>
            </a:r>
          </a:p>
        </p:txBody>
      </p:sp>
    </p:spTree>
    <p:extLst>
      <p:ext uri="{BB962C8B-B14F-4D97-AF65-F5344CB8AC3E}">
        <p14:creationId xmlns:p14="http://schemas.microsoft.com/office/powerpoint/2010/main" val="1827020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7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a:bodyPr>
          <a:lstStyle/>
          <a:p>
            <a:pPr lvl="0" algn="just"/>
            <a:r>
              <a:rPr lang="en-US" sz="1800" b="1" dirty="0">
                <a:solidFill>
                  <a:srgbClr val="FF0000"/>
                </a:solidFill>
              </a:rPr>
              <a:t>THE DEPARTMENT SHOULD EXPLAIN WHY SOME OF SET TARGETS WERE REVISED, AND ALSO EXPLAIN AS TO WHAT HAPPENED TO THE BUDGET THAT WAS ALLOCATED FOR THE REVISED SET TARGETS IN THE TRANSPORT OPERATIONS PROGRAMME</a:t>
            </a:r>
          </a:p>
          <a:p>
            <a:pPr lvl="0" algn="just"/>
            <a:endParaRPr lang="en-ZA" sz="1800" b="1" dirty="0"/>
          </a:p>
          <a:p>
            <a:pPr lvl="0" algn="just"/>
            <a:r>
              <a:rPr lang="en-ZA" sz="1800" b="1" dirty="0"/>
              <a:t>RESPONSE:</a:t>
            </a:r>
          </a:p>
          <a:p>
            <a:pPr algn="l"/>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Firstly, for the new subsidised bus contracts, the MEC made a decision to advertise the remaining 8 new subsidised bus contracts in one tender as a replacement for the staggered approach over a 2-year period. The bus subsidies are allocated as per the Public Transport Operations Grant (PTOG),  which is utilised on existing and new contracts. Projected under expenditure was surrendered</a:t>
            </a:r>
            <a:endParaRPr lang="en-ZA" sz="1800" dirty="0"/>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18</a:t>
            </a:r>
          </a:p>
        </p:txBody>
      </p:sp>
    </p:spTree>
    <p:extLst>
      <p:ext uri="{BB962C8B-B14F-4D97-AF65-F5344CB8AC3E}">
        <p14:creationId xmlns:p14="http://schemas.microsoft.com/office/powerpoint/2010/main" val="2670577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7</a:t>
            </a:r>
            <a:r>
              <a:rPr lang="en-ZA" sz="2400" b="1" dirty="0">
                <a:effectLst/>
                <a:latin typeface="Arial" panose="020B0604020202020204" pitchFamily="34" charset="0"/>
                <a:ea typeface="Calibri" panose="020F0502020204030204" pitchFamily="34" charset="0"/>
                <a:cs typeface="Arial" panose="020B0604020202020204" pitchFamily="34" charset="0"/>
              </a:rPr>
              <a:t>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lnSpcReduction="10000"/>
          </a:bodyPr>
          <a:lstStyle/>
          <a:p>
            <a:pPr lvl="0" algn="just"/>
            <a:r>
              <a:rPr lang="en-US" sz="1800" b="1" dirty="0">
                <a:solidFill>
                  <a:srgbClr val="FF0000"/>
                </a:solidFill>
              </a:rPr>
              <a:t>THE DEPARTMENT SHOULD EXPLAIN WHY SOME OF SET TARGETS WERE REVISED, AND ALSO EXPLAIN AS TO WHAT HAPPENED TO THE BUDGET THAT WAS ALLOCATED FOR THE REVISED SET TARGETS IN THE TRANSPORT OPERATIONS PROGRAMME</a:t>
            </a:r>
          </a:p>
          <a:p>
            <a:pPr lvl="0" algn="just"/>
            <a:r>
              <a:rPr lang="en-ZA" sz="1800" b="1" dirty="0"/>
              <a:t>RESPONSE:</a:t>
            </a:r>
          </a:p>
          <a:p>
            <a:pPr marL="274638" indent="-274638" algn="just">
              <a:lnSpc>
                <a:spcPct val="115000"/>
              </a:lnSpc>
              <a:spcAft>
                <a:spcPts val="90"/>
              </a:spcAft>
              <a:buFont typeface="Arial" panose="020B0604020202020204" pitchFamily="34" charset="0"/>
              <a:buChar char="•"/>
            </a:pPr>
            <a:r>
              <a:rPr lang="en-ZA" sz="1800" dirty="0">
                <a:effectLst/>
                <a:latin typeface="Arial" panose="020B0604020202020204" pitchFamily="34" charset="0"/>
                <a:ea typeface="Calibri" panose="020F0502020204030204" pitchFamily="34" charset="0"/>
              </a:rPr>
              <a:t>Secondly, the Output for the Taxi Ranks developed as Economic nodes was revised as the project was rescoped and revised in response to the ongoing engagements with stakeholders needs and expectations. The project, evolved into a 2 phased approached of delivering the Vereeniging Taxi Rank as per the stakeholder requests. </a:t>
            </a:r>
            <a:r>
              <a:rPr lang="en-US" sz="1800" dirty="0">
                <a:effectLst/>
                <a:latin typeface="Arial" panose="020B0604020202020204" pitchFamily="34" charset="0"/>
                <a:ea typeface="Calibri" panose="020F0502020204030204" pitchFamily="34" charset="0"/>
              </a:rPr>
              <a:t>(Phase 1) Intermodal facility (Phase 1 towards Phase 2 of the conversion into the economic hub). The Department was in discussion with Provincial Treasury on the rescoping of the project and budget allocations.</a:t>
            </a:r>
            <a:endParaRPr lang="en-ZA" sz="1800" dirty="0">
              <a:effectLst/>
              <a:latin typeface="Arial" panose="020B0604020202020204" pitchFamily="34" charset="0"/>
              <a:ea typeface="Calibri" panose="020F0502020204030204" pitchFamily="34" charset="0"/>
            </a:endParaRPr>
          </a:p>
          <a:p>
            <a:pPr marL="274638" indent="-274638" algn="just">
              <a:lnSpc>
                <a:spcPct val="115000"/>
              </a:lnSpc>
              <a:spcAft>
                <a:spcPts val="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Thirdly, the Integrated Fare Management (IFM) project planned out of </a:t>
            </a:r>
            <a:r>
              <a:rPr lang="en-ZA" sz="1800" dirty="0">
                <a:effectLst/>
                <a:latin typeface="Arial" panose="020B0604020202020204" pitchFamily="34" charset="0"/>
                <a:ea typeface="Calibri" panose="020F0502020204030204" pitchFamily="34" charset="0"/>
              </a:rPr>
              <a:t>public transport modes with operationalised The Account Based Ticketing (ABT) system had to be rescoped to take into consideration the anticipated new National Department of Transport’s electronic fare collection regulations. </a:t>
            </a:r>
            <a:r>
              <a:rPr lang="en-US" sz="1800" dirty="0">
                <a:effectLst/>
                <a:latin typeface="Arial" panose="020B0604020202020204" pitchFamily="34" charset="0"/>
                <a:ea typeface="Calibri" panose="020F0502020204030204" pitchFamily="34" charset="0"/>
              </a:rPr>
              <a:t>R30 000 million allocated at the beginning of the year however, adjusted to R26 million during adjustments. Budget </a:t>
            </a:r>
            <a:r>
              <a:rPr lang="en-US" sz="1800" dirty="0" err="1">
                <a:effectLst/>
                <a:latin typeface="Arial" panose="020B0604020202020204" pitchFamily="34" charset="0"/>
                <a:ea typeface="Calibri" panose="020F0502020204030204" pitchFamily="34" charset="0"/>
              </a:rPr>
              <a:t>utilised</a:t>
            </a:r>
            <a:r>
              <a:rPr lang="en-US" sz="1800" dirty="0">
                <a:effectLst/>
                <a:latin typeface="Arial" panose="020B0604020202020204" pitchFamily="34" charset="0"/>
                <a:ea typeface="Calibri" panose="020F0502020204030204" pitchFamily="34" charset="0"/>
              </a:rPr>
              <a:t> to fund the Transport Management Center (TMC) which is part of the IFM project. The interim TMC is established. </a:t>
            </a:r>
            <a:endParaRPr lang="en-ZA" sz="1800" dirty="0">
              <a:effectLst/>
              <a:latin typeface="Arial" panose="020B0604020202020204" pitchFamily="34" charset="0"/>
              <a:ea typeface="Calibri" panose="020F0502020204030204" pitchFamily="34" charset="0"/>
            </a:endParaRPr>
          </a:p>
          <a:p>
            <a:pPr marR="0" lvl="0" algn="just">
              <a:spcBef>
                <a:spcPts val="0"/>
              </a:spcBef>
              <a:spcAft>
                <a:spcPts val="0"/>
              </a:spcAft>
            </a:pPr>
            <a:endParaRPr lang="en-US" sz="2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19</a:t>
            </a:r>
          </a:p>
        </p:txBody>
      </p:sp>
    </p:spTree>
    <p:extLst>
      <p:ext uri="{BB962C8B-B14F-4D97-AF65-F5344CB8AC3E}">
        <p14:creationId xmlns:p14="http://schemas.microsoft.com/office/powerpoint/2010/main" val="360190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66883" y="1773237"/>
            <a:ext cx="10564921" cy="4750225"/>
          </a:xfrm>
        </p:spPr>
        <p:txBody>
          <a:bodyPr>
            <a:normAutofit/>
          </a:bodyPr>
          <a:lstStyle/>
          <a:p>
            <a:pPr lvl="0" algn="just">
              <a:lnSpc>
                <a:spcPct val="115000"/>
              </a:lnSpc>
              <a:spcAft>
                <a:spcPts val="90"/>
              </a:spcAft>
            </a:pPr>
            <a:r>
              <a:rPr lang="en-ZA" sz="1800" b="1" dirty="0">
                <a:solidFill>
                  <a:srgbClr val="FF0000"/>
                </a:solidFill>
                <a:effectLst/>
                <a:latin typeface="Arial" panose="020B0604020202020204" pitchFamily="34" charset="0"/>
                <a:ea typeface="Calibri" panose="020F0502020204030204" pitchFamily="34" charset="0"/>
              </a:rPr>
              <a:t>THE DEPARTMENT SHOULD DEVELOP A REASONABLE PLAN TO ADDRESS THE REOCCURRING POOR PERFORMANCE IN THE PROCUREMENT EXPENDITURE FOR HDIs.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b="1" dirty="0">
                <a:latin typeface="Arial" panose="020B0604020202020204" pitchFamily="34" charset="0"/>
                <a:ea typeface="Times New Roman" panose="02020603050405020304" pitchFamily="18" charset="0"/>
                <a:cs typeface="Arial" panose="020B0604020202020204" pitchFamily="34" charset="0"/>
              </a:rPr>
              <a:t>RESPONSE:</a:t>
            </a:r>
          </a:p>
          <a:p>
            <a:pPr marR="0" lvl="0" algn="just">
              <a:spcBef>
                <a:spcPts val="0"/>
              </a:spcBef>
              <a:spcAft>
                <a:spcPts val="0"/>
              </a:spcAft>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L="269875" lvl="1" indent="-269875" algn="l" defTabSz="457200">
              <a:lnSpc>
                <a:spcPct val="80000"/>
              </a:lnSpc>
              <a:spcBef>
                <a:spcPct val="20000"/>
              </a:spcBef>
              <a:buFont typeface="Arial" panose="020B0604020202020204" pitchFamily="34" charset="0"/>
              <a:buChar char="•"/>
              <a:defRPr/>
            </a:pPr>
            <a:r>
              <a:rPr lang="en-ZA" dirty="0">
                <a:solidFill>
                  <a:prstClr val="black"/>
                </a:solidFill>
                <a:latin typeface="Arial" panose="020B0604020202020204" pitchFamily="34" charset="0"/>
                <a:cs typeface="Arial" panose="020B0604020202020204" pitchFamily="34" charset="0"/>
              </a:rPr>
              <a:t>The department obtained the database of designated categories and is ensuring that procurement from HDI’s is prioritised.</a:t>
            </a:r>
          </a:p>
          <a:p>
            <a:pPr marL="269875" lvl="1" indent="-269875" algn="l" defTabSz="457200">
              <a:lnSpc>
                <a:spcPct val="80000"/>
              </a:lnSpc>
              <a:spcBef>
                <a:spcPct val="20000"/>
              </a:spcBef>
              <a:buFont typeface="Arial" panose="020B0604020202020204" pitchFamily="34" charset="0"/>
              <a:buChar char="•"/>
              <a:defRPr/>
            </a:pPr>
            <a:r>
              <a:rPr lang="en-ZA" dirty="0">
                <a:solidFill>
                  <a:prstClr val="black"/>
                </a:solidFill>
                <a:latin typeface="Arial" panose="020B0604020202020204" pitchFamily="34" charset="0"/>
                <a:cs typeface="Arial" panose="020B0604020202020204" pitchFamily="34" charset="0"/>
              </a:rPr>
              <a:t>The department has issued directive to contractors which makes it mandatory for contractors to submit proof of payment to sub-contractors when submitting their claims for payments.</a:t>
            </a:r>
          </a:p>
          <a:p>
            <a:pPr marL="269875" lvl="1" indent="-269875" algn="l" defTabSz="457200">
              <a:lnSpc>
                <a:spcPct val="80000"/>
              </a:lnSpc>
              <a:spcBef>
                <a:spcPct val="20000"/>
              </a:spcBef>
              <a:buFont typeface="Arial" panose="020B0604020202020204" pitchFamily="34" charset="0"/>
              <a:buChar char="•"/>
              <a:defRPr/>
            </a:pPr>
            <a:r>
              <a:rPr lang="en-ZA" dirty="0">
                <a:solidFill>
                  <a:prstClr val="black"/>
                </a:solidFill>
                <a:latin typeface="Arial" panose="020B0604020202020204" pitchFamily="34" charset="0"/>
                <a:cs typeface="Arial" panose="020B0604020202020204" pitchFamily="34" charset="0"/>
              </a:rPr>
              <a:t>The department has put in place  measures to ensure that contractors make use of sub-contractors that were awarded business during the bidding process.</a:t>
            </a:r>
          </a:p>
          <a:p>
            <a:pPr marR="0" lvl="0" algn="just">
              <a:spcBef>
                <a:spcPts val="0"/>
              </a:spcBef>
              <a:spcAft>
                <a:spcPts val="0"/>
              </a:spcAft>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r>
              <a:rPr lang="en-ZA" sz="1800" dirty="0">
                <a:latin typeface="Arial" panose="020B0604020202020204" pitchFamily="34" charset="0"/>
                <a:ea typeface="Times New Roman" panose="02020603050405020304" pitchFamily="18"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02</a:t>
            </a:r>
          </a:p>
        </p:txBody>
      </p:sp>
    </p:spTree>
    <p:extLst>
      <p:ext uri="{BB962C8B-B14F-4D97-AF65-F5344CB8AC3E}">
        <p14:creationId xmlns:p14="http://schemas.microsoft.com/office/powerpoint/2010/main" val="848263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7</a:t>
            </a:r>
            <a:r>
              <a:rPr lang="en-ZA" sz="2400" b="1" dirty="0">
                <a:effectLst/>
                <a:latin typeface="Arial" panose="020B0604020202020204" pitchFamily="34" charset="0"/>
                <a:ea typeface="Calibri" panose="020F0502020204030204" pitchFamily="34" charset="0"/>
                <a:cs typeface="Arial" panose="020B0604020202020204" pitchFamily="34" charset="0"/>
              </a:rPr>
              <a:t>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257801"/>
          </a:xfrm>
        </p:spPr>
        <p:txBody>
          <a:bodyPr>
            <a:normAutofit fontScale="85000" lnSpcReduction="20000"/>
          </a:bodyPr>
          <a:lstStyle/>
          <a:p>
            <a:pPr lvl="0" algn="just"/>
            <a:r>
              <a:rPr lang="en-US" sz="1800" b="1" dirty="0">
                <a:solidFill>
                  <a:srgbClr val="FF0000"/>
                </a:solidFill>
              </a:rPr>
              <a:t>THE DEPARTMENT SHOULD EXPLAIN WHY SOME OF SET TARGETS WERE REVISED, AND ALSO EXPLAIN AS TO WHAT HAPPENED TO THE BUDGET THAT WAS ALLOCATED FOR THE REVISED SET TARGETS IN THE TRANSPORT OPERATIONS PROGRAMME</a:t>
            </a:r>
          </a:p>
          <a:p>
            <a:pPr lvl="0" algn="just"/>
            <a:r>
              <a:rPr lang="en-ZA" sz="1800" b="1" dirty="0"/>
              <a:t>RESPONSE: </a:t>
            </a:r>
          </a:p>
          <a:p>
            <a:pPr marL="342900" indent="-342900" algn="just">
              <a:lnSpc>
                <a:spcPct val="120000"/>
              </a:lnSpc>
              <a:buFont typeface="Arial" panose="020B0604020202020204" pitchFamily="34" charset="0"/>
              <a:buChar char="•"/>
              <a:defRPr/>
            </a:pPr>
            <a:r>
              <a:rPr lang="en-ZA" dirty="0">
                <a:solidFill>
                  <a:prstClr val="black"/>
                </a:solidFill>
                <a:latin typeface="Arial" panose="020B0604020202020204" pitchFamily="34" charset="0"/>
                <a:cs typeface="Arial" panose="020B0604020202020204" pitchFamily="34" charset="0"/>
              </a:rPr>
              <a:t>The bus subsidies are allocated as one amount, only the unit knows how to split that between existing and new contracts</a:t>
            </a:r>
          </a:p>
          <a:p>
            <a:pPr marL="342900" indent="-342900" algn="just">
              <a:lnSpc>
                <a:spcPct val="120000"/>
              </a:lnSpc>
              <a:buFont typeface="Arial" panose="020B0604020202020204" pitchFamily="34" charset="0"/>
              <a:buChar char="•"/>
              <a:defRPr/>
            </a:pPr>
            <a:r>
              <a:rPr lang="en-ZA" dirty="0">
                <a:solidFill>
                  <a:prstClr val="black"/>
                </a:solidFill>
                <a:latin typeface="Arial" panose="020B0604020202020204" pitchFamily="34" charset="0"/>
                <a:cs typeface="Arial" panose="020B0604020202020204" pitchFamily="34" charset="0"/>
              </a:rPr>
              <a:t>The subsidy is distributed to 34 bus contracts according to the annual percentage of PTOG increase or decrease determined by National Department of Transport applied on the previous year’s allocation.</a:t>
            </a:r>
          </a:p>
          <a:p>
            <a:pPr marL="342900" indent="-342900" algn="just">
              <a:lnSpc>
                <a:spcPct val="120000"/>
              </a:lnSpc>
              <a:buFont typeface="Arial" panose="020B0604020202020204" pitchFamily="34" charset="0"/>
              <a:buChar char="•"/>
              <a:defRPr/>
            </a:pPr>
            <a:r>
              <a:rPr lang="en-ZA" dirty="0">
                <a:solidFill>
                  <a:prstClr val="black"/>
                </a:solidFill>
                <a:latin typeface="Arial" panose="020B0604020202020204" pitchFamily="34" charset="0"/>
                <a:cs typeface="Arial" panose="020B0604020202020204" pitchFamily="34" charset="0"/>
              </a:rPr>
              <a:t>There is no specific funding for taxi nodes  - Funding of the Vereeniging Taxi Rank had not been confirmed as assessments had not been concluded. As all related projects have been motivated on merit. Any form of a long term programme will be drawn, informed by the Taxi Rank Survey that is underway. Nodes of interest for integration will be lifted and consolidated. Business Case will be prepared for motivation at Treasury. In line with the prescripts of the Township Economic Development Act in favour of the Taxi economy, a PPP will be considered for </a:t>
            </a:r>
            <a:r>
              <a:rPr lang="en-ZA" dirty="0" err="1">
                <a:solidFill>
                  <a:prstClr val="black"/>
                </a:solidFill>
                <a:latin typeface="Arial" panose="020B0604020202020204" pitchFamily="34" charset="0"/>
                <a:cs typeface="Arial" panose="020B0604020202020204" pitchFamily="34" charset="0"/>
              </a:rPr>
              <a:t>greenfields</a:t>
            </a:r>
            <a:r>
              <a:rPr lang="en-ZA" dirty="0">
                <a:solidFill>
                  <a:prstClr val="black"/>
                </a:solidFill>
                <a:latin typeface="Arial" panose="020B0604020202020204" pitchFamily="34" charset="0"/>
                <a:cs typeface="Arial" panose="020B0604020202020204" pitchFamily="34" charset="0"/>
              </a:rPr>
              <a:t> projects going forward.</a:t>
            </a:r>
          </a:p>
          <a:p>
            <a:pPr marR="0" lvl="0" algn="just">
              <a:spcBef>
                <a:spcPts val="0"/>
              </a:spcBef>
              <a:spcAft>
                <a:spcPts val="0"/>
              </a:spcAft>
            </a:pPr>
            <a:endParaRPr lang="en-US" sz="2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20</a:t>
            </a:r>
          </a:p>
        </p:txBody>
      </p:sp>
    </p:spTree>
    <p:extLst>
      <p:ext uri="{BB962C8B-B14F-4D97-AF65-F5344CB8AC3E}">
        <p14:creationId xmlns:p14="http://schemas.microsoft.com/office/powerpoint/2010/main" val="2544374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8</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a:bodyPr>
          <a:lstStyle/>
          <a:p>
            <a:pPr lvl="0" algn="just"/>
            <a:r>
              <a:rPr lang="en-US" sz="1800" b="1" dirty="0">
                <a:solidFill>
                  <a:srgbClr val="FF0000"/>
                </a:solidFill>
              </a:rPr>
              <a:t>THE DEPARTMENT SHOULD INDICATE THE 1 NEW SUBSIDISED BUS THAT WAS OPERATIONALISED IN THE FINANCIAL YEAR UNDER REVIEW</a:t>
            </a:r>
          </a:p>
          <a:p>
            <a:pPr lvl="0" algn="just"/>
            <a:endParaRPr lang="en-ZA" sz="1800" b="1" dirty="0"/>
          </a:p>
          <a:p>
            <a:pPr lvl="0" algn="just"/>
            <a:r>
              <a:rPr lang="en-ZA" sz="1800" b="1" dirty="0"/>
              <a:t>RESPONSE:</a:t>
            </a:r>
          </a:p>
          <a:p>
            <a:pPr marL="269875" lvl="1" indent="-269875" algn="l" defTabSz="457200">
              <a:lnSpc>
                <a:spcPct val="100000"/>
              </a:lnSpc>
              <a:spcBef>
                <a:spcPct val="20000"/>
              </a:spcBef>
              <a:buFont typeface="Arial" panose="020B0604020202020204" pitchFamily="34" charset="0"/>
              <a:buChar char="•"/>
              <a:tabLst>
                <a:tab pos="400050" algn="l"/>
              </a:tabLst>
              <a:defRPr/>
            </a:pPr>
            <a:endParaRPr lang="en-ZA" sz="2400" dirty="0">
              <a:solidFill>
                <a:prstClr val="black"/>
              </a:solidFill>
              <a:latin typeface="Arial" panose="020B0604020202020204" pitchFamily="34" charset="0"/>
              <a:cs typeface="Arial" panose="020B0604020202020204" pitchFamily="34" charset="0"/>
            </a:endParaRPr>
          </a:p>
          <a:p>
            <a:pPr marL="269875" lvl="1" indent="-269875" algn="l" defTabSz="457200">
              <a:lnSpc>
                <a:spcPct val="100000"/>
              </a:lnSpc>
              <a:spcBef>
                <a:spcPct val="20000"/>
              </a:spcBef>
              <a:buFont typeface="Arial" panose="020B0604020202020204" pitchFamily="34" charset="0"/>
              <a:buChar char="•"/>
              <a:tabLst>
                <a:tab pos="400050" algn="l"/>
              </a:tabLst>
              <a:defRPr/>
            </a:pPr>
            <a:r>
              <a:rPr lang="en-ZA" dirty="0">
                <a:solidFill>
                  <a:prstClr val="black"/>
                </a:solidFill>
                <a:latin typeface="Arial" panose="020B0604020202020204" pitchFamily="34" charset="0"/>
                <a:cs typeface="Arial" panose="020B0604020202020204" pitchFamily="34" charset="0"/>
              </a:rPr>
              <a:t>The department operationalized the </a:t>
            </a:r>
            <a:r>
              <a:rPr lang="en-ZA" dirty="0" err="1">
                <a:solidFill>
                  <a:prstClr val="black"/>
                </a:solidFill>
                <a:latin typeface="Arial" panose="020B0604020202020204" pitchFamily="34" charset="0"/>
                <a:cs typeface="Arial" panose="020B0604020202020204" pitchFamily="34" charset="0"/>
              </a:rPr>
              <a:t>Meyerton</a:t>
            </a:r>
            <a:r>
              <a:rPr lang="en-ZA" dirty="0">
                <a:solidFill>
                  <a:prstClr val="black"/>
                </a:solidFill>
                <a:latin typeface="Arial" panose="020B0604020202020204" pitchFamily="34" charset="0"/>
                <a:cs typeface="Arial" panose="020B0604020202020204" pitchFamily="34" charset="0"/>
              </a:rPr>
              <a:t> bus contract DRT 091 operated by Gauteng Couches and </a:t>
            </a:r>
            <a:r>
              <a:rPr lang="en-ZA" dirty="0" err="1">
                <a:solidFill>
                  <a:prstClr val="black"/>
                </a:solidFill>
                <a:latin typeface="Arial" panose="020B0604020202020204" pitchFamily="34" charset="0"/>
                <a:cs typeface="Arial" panose="020B0604020202020204" pitchFamily="34" charset="0"/>
              </a:rPr>
              <a:t>Triponza</a:t>
            </a:r>
            <a:r>
              <a:rPr lang="en-ZA" dirty="0">
                <a:solidFill>
                  <a:prstClr val="black"/>
                </a:solidFill>
                <a:latin typeface="Arial" panose="020B0604020202020204" pitchFamily="34" charset="0"/>
                <a:cs typeface="Arial" panose="020B0604020202020204" pitchFamily="34" charset="0"/>
              </a:rPr>
              <a:t> JV.</a:t>
            </a:r>
          </a:p>
          <a:p>
            <a:pPr marL="269875" lvl="1" indent="-269875" algn="l" defTabSz="457200">
              <a:lnSpc>
                <a:spcPct val="100000"/>
              </a:lnSpc>
              <a:spcBef>
                <a:spcPct val="20000"/>
              </a:spcBef>
              <a:buFont typeface="Arial" panose="020B0604020202020204" pitchFamily="34" charset="0"/>
              <a:buChar char="•"/>
              <a:tabLst>
                <a:tab pos="400050" algn="l"/>
              </a:tabLst>
              <a:defRPr/>
            </a:pPr>
            <a:endParaRPr lang="en-ZA" dirty="0">
              <a:solidFill>
                <a:prstClr val="black"/>
              </a:solidFill>
              <a:latin typeface="Arial" panose="020B0604020202020204" pitchFamily="34" charset="0"/>
              <a:cs typeface="Arial" panose="020B0604020202020204" pitchFamily="34" charset="0"/>
            </a:endParaRPr>
          </a:p>
          <a:p>
            <a:pPr lvl="0" algn="l"/>
            <a:endParaRPr lang="en-ZA" sz="1800" b="1"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21</a:t>
            </a:r>
          </a:p>
        </p:txBody>
      </p:sp>
    </p:spTree>
    <p:extLst>
      <p:ext uri="{BB962C8B-B14F-4D97-AF65-F5344CB8AC3E}">
        <p14:creationId xmlns:p14="http://schemas.microsoft.com/office/powerpoint/2010/main" val="2435171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9</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a:bodyPr>
          <a:lstStyle/>
          <a:p>
            <a:pPr lvl="0" algn="just"/>
            <a:r>
              <a:rPr lang="en-US" sz="1800" b="1" dirty="0">
                <a:solidFill>
                  <a:srgbClr val="FF0000"/>
                </a:solidFill>
              </a:rPr>
              <a:t>THE DEPARTMENT SHOULD ALSO PROVIDE THE LIST OF PREVIOUSLY DISADVANTAGED PUBLIC TRANSPORT OPERATORS THAT WERE ALLOCATED SUBSIDISED BUS CONTRACTS</a:t>
            </a:r>
          </a:p>
          <a:p>
            <a:pPr lvl="0" algn="just"/>
            <a:r>
              <a:rPr lang="en-ZA" sz="1800" b="1" dirty="0"/>
              <a:t>RESPONSE:</a:t>
            </a:r>
          </a:p>
          <a:p>
            <a:pPr lvl="0" algn="just"/>
            <a:endParaRPr lang="en-ZA" sz="1800" b="1" dirty="0"/>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30% of the contract in monetary value has been allocated to Previously disadvantaged Public Transport operators, (Small Bus operator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Triponza</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and the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Meyerton</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Taxi Association).</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000" b="0" i="0" u="none" strike="noStrike" dirty="0">
                <a:solidFill>
                  <a:srgbClr val="000000"/>
                </a:solidFill>
                <a:effectLst/>
                <a:latin typeface="Arial" panose="020B0604020202020204" pitchFamily="34" charset="0"/>
                <a:cs typeface="Arial" panose="020B0604020202020204" pitchFamily="34" charset="0"/>
              </a:rPr>
              <a:t>The joint venture contract between Gauteng Coaches/ </a:t>
            </a:r>
            <a:r>
              <a:rPr lang="en-GB" sz="2000" b="0" i="0" u="none" strike="noStrike" dirty="0" err="1">
                <a:solidFill>
                  <a:srgbClr val="000000"/>
                </a:solidFill>
                <a:effectLst/>
                <a:latin typeface="Arial" panose="020B0604020202020204" pitchFamily="34" charset="0"/>
                <a:cs typeface="Arial" panose="020B0604020202020204" pitchFamily="34" charset="0"/>
              </a:rPr>
              <a:t>Triponza</a:t>
            </a:r>
            <a:r>
              <a:rPr lang="en-GB" sz="2000" b="0" i="0" u="none" strike="noStrike" dirty="0">
                <a:solidFill>
                  <a:srgbClr val="000000"/>
                </a:solidFill>
                <a:effectLst/>
                <a:latin typeface="Arial" panose="020B0604020202020204" pitchFamily="34" charset="0"/>
                <a:cs typeface="Arial" panose="020B0604020202020204" pitchFamily="34" charset="0"/>
              </a:rPr>
              <a:t> / Taxi industry is continuing.  Breakdown of operation % :Gauteng Coaches 49%,  </a:t>
            </a:r>
            <a:r>
              <a:rPr lang="en-GB" sz="2000" b="0" i="0" u="none" strike="noStrike" dirty="0" err="1">
                <a:solidFill>
                  <a:srgbClr val="000000"/>
                </a:solidFill>
                <a:effectLst/>
                <a:latin typeface="Arial" panose="020B0604020202020204" pitchFamily="34" charset="0"/>
                <a:cs typeface="Arial" panose="020B0604020202020204" pitchFamily="34" charset="0"/>
              </a:rPr>
              <a:t>Triponza</a:t>
            </a:r>
            <a:r>
              <a:rPr lang="en-GB" sz="2000" b="0" i="0" u="none" strike="noStrike" dirty="0">
                <a:solidFill>
                  <a:srgbClr val="000000"/>
                </a:solidFill>
                <a:effectLst/>
                <a:latin typeface="Arial" panose="020B0604020202020204" pitchFamily="34" charset="0"/>
                <a:cs typeface="Arial" panose="020B0604020202020204" pitchFamily="34" charset="0"/>
              </a:rPr>
              <a:t> 21%,  </a:t>
            </a:r>
            <a:r>
              <a:rPr lang="en-GB" sz="2000" b="0" i="0" u="none" strike="noStrike" dirty="0" err="1">
                <a:solidFill>
                  <a:srgbClr val="000000"/>
                </a:solidFill>
                <a:effectLst/>
                <a:latin typeface="Arial" panose="020B0604020202020204" pitchFamily="34" charset="0"/>
                <a:cs typeface="Arial" panose="020B0604020202020204" pitchFamily="34" charset="0"/>
              </a:rPr>
              <a:t>Meyerton</a:t>
            </a:r>
            <a:r>
              <a:rPr lang="en-GB" sz="2000" b="0" i="0" u="none" strike="noStrike" dirty="0">
                <a:solidFill>
                  <a:srgbClr val="000000"/>
                </a:solidFill>
                <a:effectLst/>
                <a:latin typeface="Arial" panose="020B0604020202020204" pitchFamily="34" charset="0"/>
                <a:cs typeface="Arial" panose="020B0604020202020204" pitchFamily="34" charset="0"/>
              </a:rPr>
              <a:t> Taxi Association 30%.</a:t>
            </a:r>
          </a:p>
          <a:p>
            <a:pPr lvl="0" algn="l"/>
            <a:endParaRPr lang="en-ZA" sz="1800" b="1"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22</a:t>
            </a:r>
          </a:p>
        </p:txBody>
      </p:sp>
    </p:spTree>
    <p:extLst>
      <p:ext uri="{BB962C8B-B14F-4D97-AF65-F5344CB8AC3E}">
        <p14:creationId xmlns:p14="http://schemas.microsoft.com/office/powerpoint/2010/main" val="3941876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10</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257801"/>
          </a:xfrm>
        </p:spPr>
        <p:txBody>
          <a:bodyPr>
            <a:normAutofit/>
          </a:bodyPr>
          <a:lstStyle/>
          <a:p>
            <a:pPr lvl="0" algn="just"/>
            <a:r>
              <a:rPr lang="en-US" sz="1800" b="1" dirty="0">
                <a:solidFill>
                  <a:srgbClr val="FF0000"/>
                </a:solidFill>
              </a:rPr>
              <a:t>THE DEPARTMENT SHOULD EXPLAIN WHY SOME OUTPUTS WERE REVISED, AND WHAT HAPPENED TO THE BUDGET THAT WAS ALLOCATED FOR THE REVISED OUTPUTS IN THE TRANSPORT REGULATION PROGRAMME</a:t>
            </a:r>
          </a:p>
          <a:p>
            <a:pPr lvl="0" algn="just"/>
            <a:r>
              <a:rPr lang="en-ZA" sz="1800" b="1" dirty="0"/>
              <a:t>RESPONSE:</a:t>
            </a:r>
          </a:p>
          <a:p>
            <a:pPr marL="377825" marR="0" lvl="0" indent="-285750" algn="just" defTabSz="914400" rtl="0" eaLnBrk="1" fontAlgn="auto" latinLnBrk="0" hangingPunct="1">
              <a:lnSpc>
                <a:spcPct val="115000"/>
              </a:lnSpc>
              <a:spcBef>
                <a:spcPts val="1000"/>
              </a:spcBef>
              <a:spcAft>
                <a:spcPts val="9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outputs were revised due to the recommendations emanating from the previous audit outcomes and findings related to performance information. The relevant Outputs, Output Indicator and Target revised as per the audit recommendation of the Auditor General.in alignment with the SMART criteria and to improve the usefulness of targets as per the performance information service delivery and audit process. </a:t>
            </a:r>
          </a:p>
          <a:p>
            <a:pPr marL="377825" marR="0" lvl="0" indent="-285750" algn="just" defTabSz="914400" rtl="0" eaLnBrk="1" fontAlgn="auto" latinLnBrk="0" hangingPunct="1">
              <a:lnSpc>
                <a:spcPct val="115000"/>
              </a:lnSpc>
              <a:spcBef>
                <a:spcPts val="1000"/>
              </a:spcBef>
              <a:spcAft>
                <a:spcPts val="0"/>
              </a:spcAft>
              <a:buClrTx/>
              <a:buSzTx/>
              <a:buFont typeface="Arial" panose="020B0604020202020204" pitchFamily="34" charset="0"/>
              <a:buChar char="•"/>
              <a:tabLst/>
              <a:defRPr/>
            </a:pPr>
            <a:r>
              <a:rPr kumimoji="0" lang="en-ZA"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indicator was amended to make reference to the Number of Operating Licenses issued</a:t>
            </a:r>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23</a:t>
            </a:r>
          </a:p>
        </p:txBody>
      </p:sp>
    </p:spTree>
    <p:extLst>
      <p:ext uri="{BB962C8B-B14F-4D97-AF65-F5344CB8AC3E}">
        <p14:creationId xmlns:p14="http://schemas.microsoft.com/office/powerpoint/2010/main" val="2242740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11</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1800" b="1" dirty="0">
                <a:solidFill>
                  <a:srgbClr val="FF0000"/>
                </a:solidFill>
              </a:rPr>
              <a:t>THE DEPARTMENT SHOULD BE SPECIFIC IN TERMS OF EXACT AMOUNT THAT WAS COLLECTED IN THE FINANCIAL YEAR UNDER REVIEW</a:t>
            </a:r>
          </a:p>
          <a:p>
            <a:pPr lvl="0" algn="just"/>
            <a:r>
              <a:rPr lang="en-ZA" sz="1800" b="1" dirty="0"/>
              <a:t>RESPONSE: </a:t>
            </a:r>
            <a:endParaRPr lang="en-US" sz="1800" b="1" dirty="0"/>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ZA" sz="1800" b="0" i="0" u="none" strike="noStrike" kern="1200" cap="none" spc="0" normalizeH="0" baseline="0" noProof="0" dirty="0">
              <a:ln>
                <a:noFill/>
              </a:ln>
              <a:effectLst/>
              <a:uLnTx/>
              <a:uFillTx/>
              <a:latin typeface="Arial" panose="020B060402020202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ZA" sz="1800" b="0" i="0" u="none" strike="noStrike" kern="1200" cap="none" spc="0" normalizeH="0" baseline="0" noProof="0" dirty="0">
                <a:ln>
                  <a:noFill/>
                </a:ln>
                <a:effectLst/>
                <a:uLnTx/>
                <a:uFillTx/>
                <a:latin typeface="Arial" panose="020B0604020202020204"/>
                <a:ea typeface="+mn-ea"/>
                <a:cs typeface="+mn-cs"/>
              </a:rPr>
              <a:t>The total revenue that was collected in the financial year under review was R4 471 351 000 made up as follows:</a:t>
            </a:r>
          </a:p>
          <a:p>
            <a:pPr marL="285750" marR="0" lvl="0" indent="-285750" algn="just" defTabSz="914400" rtl="0" eaLnBrk="1" fontAlgn="auto" latinLnBrk="0" hangingPunct="1">
              <a:lnSpc>
                <a:spcPct val="90000"/>
              </a:lnSpc>
              <a:spcBef>
                <a:spcPts val="1000"/>
              </a:spcBef>
              <a:spcAft>
                <a:spcPts val="0"/>
              </a:spcAft>
              <a:buClrTx/>
              <a:buSzTx/>
              <a:buFontTx/>
              <a:buChar char="-"/>
              <a:tabLst/>
              <a:defRPr/>
            </a:pPr>
            <a:r>
              <a:rPr kumimoji="0" lang="en-ZA" sz="1800" b="0" i="0" u="none" strike="noStrike" kern="1200" cap="none" spc="0" normalizeH="0" baseline="0" noProof="0" dirty="0">
                <a:ln>
                  <a:noFill/>
                </a:ln>
                <a:effectLst/>
                <a:uLnTx/>
                <a:uFillTx/>
                <a:latin typeface="Arial" panose="020B0604020202020204"/>
                <a:ea typeface="+mn-ea"/>
                <a:cs typeface="+mn-cs"/>
              </a:rPr>
              <a:t>Motor vehicle licences				R4 407 797 000</a:t>
            </a:r>
          </a:p>
          <a:p>
            <a:pPr marL="285750" marR="0" lvl="0" indent="-285750" algn="just" defTabSz="914400" rtl="0" eaLnBrk="1" fontAlgn="auto" latinLnBrk="0" hangingPunct="1">
              <a:lnSpc>
                <a:spcPct val="90000"/>
              </a:lnSpc>
              <a:spcBef>
                <a:spcPts val="1000"/>
              </a:spcBef>
              <a:spcAft>
                <a:spcPts val="0"/>
              </a:spcAft>
              <a:buClrTx/>
              <a:buSzTx/>
              <a:buFontTx/>
              <a:buChar char="-"/>
              <a:tabLst/>
              <a:defRPr/>
            </a:pPr>
            <a:r>
              <a:rPr kumimoji="0" lang="en-ZA" sz="1800" b="0" i="0" u="none" strike="noStrike" kern="1200" cap="none" spc="0" normalizeH="0" baseline="0" noProof="0" dirty="0">
                <a:ln>
                  <a:noFill/>
                </a:ln>
                <a:effectLst/>
                <a:uLnTx/>
                <a:uFillTx/>
                <a:latin typeface="Arial" panose="020B0604020202020204"/>
                <a:ea typeface="+mn-ea"/>
                <a:cs typeface="+mn-cs"/>
              </a:rPr>
              <a:t>Sale of goods and services			R62 958 000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ZA" sz="1800" b="0" i="0" u="none" strike="noStrike" kern="1200" cap="none" spc="0" normalizeH="0" baseline="0" noProof="0" dirty="0">
                <a:ln>
                  <a:noFill/>
                </a:ln>
                <a:effectLst/>
                <a:uLnTx/>
                <a:uFillTx/>
                <a:latin typeface="Arial" panose="020B0604020202020204"/>
                <a:ea typeface="+mn-ea"/>
                <a:cs typeface="+mn-cs"/>
              </a:rPr>
              <a:t>-   Other revenue					R596 000</a:t>
            </a:r>
            <a:endParaRPr kumimoji="0" lang="en-US" sz="1800" b="0" i="0" u="none" strike="noStrike" kern="1200" cap="none" spc="0" normalizeH="0" baseline="0" noProof="0" dirty="0">
              <a:ln>
                <a:noFill/>
              </a:ln>
              <a:effectLst/>
              <a:uLnTx/>
              <a:uFillTx/>
              <a:latin typeface="Arial" panose="020B0604020202020204"/>
              <a:ea typeface="+mn-ea"/>
              <a:cs typeface="+mn-cs"/>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24</a:t>
            </a:r>
          </a:p>
        </p:txBody>
      </p:sp>
    </p:spTree>
    <p:extLst>
      <p:ext uri="{BB962C8B-B14F-4D97-AF65-F5344CB8AC3E}">
        <p14:creationId xmlns:p14="http://schemas.microsoft.com/office/powerpoint/2010/main" val="2037476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12</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1800" b="1" dirty="0">
                <a:solidFill>
                  <a:srgbClr val="FF0000"/>
                </a:solidFill>
              </a:rPr>
              <a:t>THE DEPARTMENT SHOULD ALSO GIVE DETAIL REPORT ON THE BACKLOG ON THE RENEWAL OF DRIVER’S LICENSE AS AT THE END OF FINANCIAL YEAR</a:t>
            </a:r>
          </a:p>
          <a:p>
            <a:pPr lvl="0" algn="just"/>
            <a:endParaRPr lang="en-ZA" sz="1800" b="1" dirty="0"/>
          </a:p>
          <a:p>
            <a:pPr lvl="0" algn="just"/>
            <a:r>
              <a:rPr lang="en-ZA" sz="1800" b="1" dirty="0"/>
              <a:t>RESPONSE: </a:t>
            </a:r>
          </a:p>
          <a:p>
            <a:pPr marL="342900" marR="0" lvl="0" indent="-342900" algn="just" fontAlgn="auto">
              <a:lnSpc>
                <a:spcPct val="110000"/>
              </a:lnSpc>
              <a:spcAft>
                <a:spcPts val="0"/>
              </a:spcAft>
              <a:buClrTx/>
              <a:buSzTx/>
              <a:buFont typeface="Arial" panose="020B0604020202020204" pitchFamily="34" charset="0"/>
              <a:buChar char="•"/>
              <a:tabLst/>
              <a:defRPr/>
            </a:pPr>
            <a:r>
              <a:rPr lang="en-US" dirty="0">
                <a:solidFill>
                  <a:prstClr val="black"/>
                </a:solidFill>
                <a:latin typeface="Arial" panose="020B0604020202020204" pitchFamily="34" charset="0"/>
                <a:cs typeface="Arial" panose="020B0604020202020204" pitchFamily="34" charset="0"/>
              </a:rPr>
              <a:t>In</a:t>
            </a:r>
            <a:r>
              <a:rPr lang="en-US" sz="2200" dirty="0">
                <a:solidFill>
                  <a:prstClr val="black"/>
                </a:solidFill>
                <a:latin typeface="Arial" panose="020B0604020202020204" pitchFamily="34" charset="0"/>
                <a:cs typeface="Arial" panose="020B0604020202020204" pitchFamily="34" charset="0"/>
              </a:rPr>
              <a:t>itial backlog was 989 058. The backlog number has changed from 989 058 to 973 635 as RTMC has removed the deceased persons (deceased holders of Driving </a:t>
            </a:r>
            <a:r>
              <a:rPr lang="en-US" sz="2200" dirty="0" err="1">
                <a:solidFill>
                  <a:prstClr val="black"/>
                </a:solidFill>
                <a:latin typeface="Arial" panose="020B0604020202020204" pitchFamily="34" charset="0"/>
                <a:cs typeface="Arial" panose="020B0604020202020204" pitchFamily="34" charset="0"/>
              </a:rPr>
              <a:t>Licence</a:t>
            </a:r>
            <a:r>
              <a:rPr lang="en-US" sz="2200" dirty="0">
                <a:solidFill>
                  <a:prstClr val="black"/>
                </a:solidFill>
                <a:latin typeface="Arial" panose="020B0604020202020204" pitchFamily="34" charset="0"/>
                <a:cs typeface="Arial" panose="020B0604020202020204" pitchFamily="34" charset="0"/>
              </a:rPr>
              <a:t> cards.</a:t>
            </a:r>
          </a:p>
          <a:p>
            <a:pPr marL="342900" marR="0" lvl="0" indent="-342900" algn="just" fontAlgn="auto">
              <a:lnSpc>
                <a:spcPct val="110000"/>
              </a:lnSpc>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Renewed Driver Licenses as at 29 March 2022 was 505 430 (51.1%)</a:t>
            </a: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25</a:t>
            </a:r>
          </a:p>
        </p:txBody>
      </p:sp>
    </p:spTree>
    <p:extLst>
      <p:ext uri="{BB962C8B-B14F-4D97-AF65-F5344CB8AC3E}">
        <p14:creationId xmlns:p14="http://schemas.microsoft.com/office/powerpoint/2010/main" val="3618437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13</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257801"/>
          </a:xfrm>
        </p:spPr>
        <p:txBody>
          <a:bodyPr>
            <a:normAutofit fontScale="92500" lnSpcReduction="10000"/>
          </a:bodyPr>
          <a:lstStyle/>
          <a:p>
            <a:pPr lvl="0" algn="just"/>
            <a:r>
              <a:rPr lang="en-US" sz="1800" b="1" dirty="0">
                <a:solidFill>
                  <a:srgbClr val="FF0000"/>
                </a:solidFill>
              </a:rPr>
              <a:t>THE DEPARTMENT SHOULD PROVIDE A DETAIL REPORT ON THE FINANCIAL PERFORMANCE OF THE DEPARTMENT WITH A PARTICULAR FOCUS ON THE UNDER EXPENDITURE, IRREGULAR EXPENDITURE AND FRUITLESS AND WASTEFUL UNDER EXPENDITURE</a:t>
            </a:r>
          </a:p>
          <a:p>
            <a:pPr lvl="0" algn="just"/>
            <a:r>
              <a:rPr lang="en-ZA" sz="1800" b="1" dirty="0"/>
              <a:t>RESPONSE: </a:t>
            </a:r>
          </a:p>
          <a:p>
            <a:pPr marL="377825" marR="0" lvl="0" indent="-285750" algn="just" fontAlgn="auto">
              <a:lnSpc>
                <a:spcPct val="110000"/>
              </a:lnSpc>
              <a:spcAft>
                <a:spcPts val="90"/>
              </a:spcAft>
              <a:buClrTx/>
              <a:buSzTx/>
              <a:buFont typeface="Arial" panose="020B0604020202020204" pitchFamily="34" charset="0"/>
              <a:buChar char="•"/>
              <a:tabLst/>
              <a:defRPr/>
            </a:pPr>
            <a:r>
              <a:rPr lang="en-ZA" sz="1800" dirty="0">
                <a:latin typeface="Arial" panose="020B0604020202020204" pitchFamily="34" charset="0"/>
              </a:rPr>
              <a:t>The department spent R7, 741 billion(2021: R7,122 billion) against the adjusted budget of R8,515 billion (2021: R8,377 billion), incurring under spending  R774 million which is 9%. Infrastructure spent R1,681 billion against adjusted budget of R1,824 billion, recording underspending of R143 million (8%). Delayed procurement, interdicts, project stoppages by community, encroachments and poor project management contributed to the underspending. Transport Operations spent R2,621 billion against adjusted budget of R3,194 billion, recording underspending of R573 million which is 18%. The greatest contributors of underspending in Transport Operations continues to be the “Did Not Operate (DNO”s) which results mainly from routes that are no longer operated by bus operators  due to poor viability of the routes. The department attempted to advertise the bus tender in 2022, but was interdicted and is now in the process of negotiating new contracts with </a:t>
            </a:r>
          </a:p>
          <a:p>
            <a:pPr marL="377825" marR="0" lvl="0" indent="-285750" algn="just" fontAlgn="auto">
              <a:lnSpc>
                <a:spcPct val="110000"/>
              </a:lnSpc>
              <a:spcAft>
                <a:spcPts val="90"/>
              </a:spcAft>
              <a:buClrTx/>
              <a:buSzTx/>
              <a:buFont typeface="Arial" panose="020B0604020202020204" pitchFamily="34" charset="0"/>
              <a:buChar char="•"/>
              <a:tabLst/>
              <a:defRPr/>
            </a:pPr>
            <a:r>
              <a:rPr lang="en-ZA" sz="1800" dirty="0">
                <a:latin typeface="Arial" panose="020B0604020202020204" pitchFamily="34" charset="0"/>
              </a:rPr>
              <a:t>The department incurred irregular expenditure of R29 million in the current year. The irregular expenditure on bus subsidised amounting to R2,447 billion was condoned by Provincial Treasury. R18 million was incurred from the awarding of the tender for K46. The balance of the irregular expenditure was as a result of non-compliance with procurement laws and regulations. The expenditure is in the process of being investigated.</a:t>
            </a:r>
          </a:p>
          <a:p>
            <a:pPr lvl="0" algn="just"/>
            <a:endParaRPr lang="en-US" sz="1800" b="1" dirty="0"/>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0284031" y="6507677"/>
            <a:ext cx="1907969" cy="369332"/>
          </a:xfrm>
          <a:prstGeom prst="rect">
            <a:avLst/>
          </a:prstGeom>
          <a:noFill/>
        </p:spPr>
        <p:txBody>
          <a:bodyPr wrap="square" rtlCol="0">
            <a:spAutoFit/>
          </a:bodyPr>
          <a:lstStyle/>
          <a:p>
            <a:r>
              <a:rPr lang="en-US" dirty="0"/>
              <a:t>26</a:t>
            </a:r>
          </a:p>
        </p:txBody>
      </p:sp>
    </p:spTree>
    <p:extLst>
      <p:ext uri="{BB962C8B-B14F-4D97-AF65-F5344CB8AC3E}">
        <p14:creationId xmlns:p14="http://schemas.microsoft.com/office/powerpoint/2010/main" val="1898191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13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257801"/>
          </a:xfrm>
        </p:spPr>
        <p:txBody>
          <a:bodyPr>
            <a:normAutofit/>
          </a:bodyPr>
          <a:lstStyle/>
          <a:p>
            <a:pPr lvl="0" algn="just"/>
            <a:r>
              <a:rPr lang="en-US" sz="1800" b="1" dirty="0">
                <a:solidFill>
                  <a:srgbClr val="FF0000"/>
                </a:solidFill>
              </a:rPr>
              <a:t>THE DEPARTMENT SHOULD PROVIDE A DETAIL REPORT ON THE FINANCIAL PERFORMANCE OF THE DEPARTMENT WITH A PARTICULAR FOCUS ON THE UNDER EXPENDITURE, IRREGULAR EXPENDITURE AND FRUITLESS AND WASTEFUL UNDER EXPENDITURE</a:t>
            </a:r>
          </a:p>
          <a:p>
            <a:pPr lvl="0" algn="just"/>
            <a:r>
              <a:rPr lang="en-ZA" sz="1800" b="1" dirty="0"/>
              <a:t>RESPONSE: </a:t>
            </a:r>
          </a:p>
          <a:p>
            <a:pPr marL="377825" indent="-285750" algn="just">
              <a:lnSpc>
                <a:spcPct val="110000"/>
              </a:lnSpc>
              <a:spcAft>
                <a:spcPts val="90"/>
              </a:spcAft>
              <a:buFont typeface="Arial" panose="020B0604020202020204" pitchFamily="34" charset="0"/>
              <a:buChar char="•"/>
              <a:defRPr/>
            </a:pPr>
            <a:r>
              <a:rPr lang="en-ZA" sz="1800" dirty="0">
                <a:latin typeface="Arial" panose="020B0604020202020204" pitchFamily="34" charset="0"/>
              </a:rPr>
              <a:t>The department recorded fruitless and wasteful expenditure of R215 million relating to K46 and was incurred in prior years. Investigations were conducted in 2018 regarding this expenditure.  Additional fruitless and wasteful expenditure of R68,929 million was incurred as a result of settlement of litigations. </a:t>
            </a:r>
          </a:p>
          <a:p>
            <a:pPr marL="377825" indent="-285750" algn="just">
              <a:lnSpc>
                <a:spcPct val="110000"/>
              </a:lnSpc>
              <a:spcAft>
                <a:spcPts val="90"/>
              </a:spcAft>
              <a:buFont typeface="Arial" panose="020B0604020202020204" pitchFamily="34" charset="0"/>
              <a:buChar char="•"/>
              <a:defRPr/>
            </a:pPr>
            <a:r>
              <a:rPr lang="en-ZA" sz="1800" dirty="0">
                <a:latin typeface="Arial" panose="020B0604020202020204" pitchFamily="34" charset="0"/>
              </a:rPr>
              <a:t>The department, due to the nature of its operations, is exposed to litigations and measures that are put in place can only reduce the amount of litigations, but not to eliminate them. The fruitless and wasteful expenditure of R13 million incurred and reported in prior years is still under investigations. </a:t>
            </a:r>
          </a:p>
          <a:p>
            <a:pPr lvl="0" algn="just"/>
            <a:endParaRPr lang="en-US" sz="1800" b="1" dirty="0"/>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27</a:t>
            </a:r>
          </a:p>
        </p:txBody>
      </p:sp>
    </p:spTree>
    <p:extLst>
      <p:ext uri="{BB962C8B-B14F-4D97-AF65-F5344CB8AC3E}">
        <p14:creationId xmlns:p14="http://schemas.microsoft.com/office/powerpoint/2010/main" val="3766652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14</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257801"/>
          </a:xfrm>
        </p:spPr>
        <p:txBody>
          <a:bodyPr>
            <a:normAutofit fontScale="92500" lnSpcReduction="20000"/>
          </a:bodyPr>
          <a:lstStyle/>
          <a:p>
            <a:pPr lvl="0" algn="just">
              <a:lnSpc>
                <a:spcPct val="100000"/>
              </a:lnSpc>
            </a:pPr>
            <a:r>
              <a:rPr lang="en-US" sz="1800" b="1" dirty="0">
                <a:solidFill>
                  <a:srgbClr val="FF0000"/>
                </a:solidFill>
              </a:rPr>
              <a:t>THE DEPARTMENT SHOULD ALSO PROVIDE A DETAILED REPORT WITH REGARDS TO CONDONATION OF R215 MILLION IN IRREGULAR EXPENDITURE IN RELATION TO K46 WILLIAM NICOL CONSTRUCTION CONTRACT, INCLUDING THE PROCESS OF APPOINTMENT OF CONTRACTOR, INVESTIGATION CONDUCTED, OUTCOMES THEREOF AND CONSEQUENT MANAGEMENT STEPS TAKEN</a:t>
            </a:r>
          </a:p>
          <a:p>
            <a:pPr lvl="0" algn="just"/>
            <a:r>
              <a:rPr lang="en-ZA" sz="1800" b="1" dirty="0"/>
              <a:t>RESPONSE: </a:t>
            </a:r>
          </a:p>
          <a:p>
            <a:pPr marL="377825" marR="0" lvl="0" indent="-285750" algn="just" fontAlgn="auto">
              <a:lnSpc>
                <a:spcPct val="120000"/>
              </a:lnSpc>
              <a:spcAft>
                <a:spcPts val="90"/>
              </a:spcAft>
              <a:buClrTx/>
              <a:buSzTx/>
              <a:buFont typeface="Arial" panose="020B0604020202020204" pitchFamily="34" charset="0"/>
              <a:buChar char="•"/>
              <a:tabLst/>
              <a:defRPr/>
            </a:pPr>
            <a:r>
              <a:rPr lang="en-ZA" sz="1800" dirty="0">
                <a:latin typeface="Arial" panose="020B0604020202020204" pitchFamily="34" charset="0"/>
              </a:rPr>
              <a:t>The R215 million irregular expenditure relating to K46 was not condoned, but was disclosed as fruitless and wasteful expenditure. The investigations into K46 was concluded in 2018 by Provincial Treasury. Management did not disclose the irregular expenditure of R215 million for financial years 2019, 2020 and 2021 as they indicated that they needed to verify certain aspects of the investigation report. In 2021 AGSA raised a finding that management should have made disclosures in the financial statements of the irregular expenditure and/or fruitless and wasteful expenditure. Some officials were implicated were subjected to disciplinary hearings which are still ongoing, Some officials who were implicated left the employ of the department. In the case of some </a:t>
            </a:r>
            <a:r>
              <a:rPr lang="en-ZA" sz="1800" dirty="0" err="1">
                <a:latin typeface="Arial" panose="020B0604020202020204" pitchFamily="34" charset="0"/>
              </a:rPr>
              <a:t>offiicials</a:t>
            </a:r>
            <a:r>
              <a:rPr lang="en-ZA" sz="1800" dirty="0">
                <a:latin typeface="Arial" panose="020B0604020202020204" pitchFamily="34" charset="0"/>
              </a:rPr>
              <a:t>, it was indicated that there was not sufficient evidence to warrant undertaking disciplinary actions.</a:t>
            </a:r>
          </a:p>
          <a:p>
            <a:pPr marL="377825" marR="0" lvl="0" indent="-285750" algn="just" fontAlgn="auto">
              <a:lnSpc>
                <a:spcPct val="120000"/>
              </a:lnSpc>
              <a:spcAft>
                <a:spcPts val="90"/>
              </a:spcAft>
              <a:buClrTx/>
              <a:buSzTx/>
              <a:buFont typeface="Arial" panose="020B0604020202020204" pitchFamily="34" charset="0"/>
              <a:buChar char="•"/>
              <a:tabLst/>
              <a:defRPr/>
            </a:pPr>
            <a:r>
              <a:rPr lang="en-ZA" sz="1800" dirty="0">
                <a:latin typeface="Arial" panose="020B0604020202020204" pitchFamily="34" charset="0"/>
              </a:rPr>
              <a:t>In 2022, a new contractor, Slim B &amp; D was appointed to continue the project. Management made an assessment of structures that were constructed by the previous contractor to determine the extent of costs that would be disclosed as fruitless and wasteful expenditure. Based on the assessment done, management disclosed the whole R215 million as fruitless and wasteful expenditure.</a:t>
            </a:r>
            <a:endParaRPr lang="en-US" sz="1800" dirty="0">
              <a:latin typeface="Arial" panose="020B0604020202020204" pitchFamily="34" charset="0"/>
            </a:endParaRPr>
          </a:p>
          <a:p>
            <a:pPr lvl="0" algn="just"/>
            <a:endParaRPr lang="en-US" sz="1800" b="1" dirty="0"/>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37474" y="6384744"/>
            <a:ext cx="1054526" cy="369332"/>
          </a:xfrm>
          <a:prstGeom prst="rect">
            <a:avLst/>
          </a:prstGeom>
          <a:noFill/>
        </p:spPr>
        <p:txBody>
          <a:bodyPr wrap="square" rtlCol="0">
            <a:spAutoFit/>
          </a:bodyPr>
          <a:lstStyle/>
          <a:p>
            <a:r>
              <a:rPr lang="en-US" dirty="0"/>
              <a:t>28</a:t>
            </a:r>
          </a:p>
        </p:txBody>
      </p:sp>
    </p:spTree>
    <p:extLst>
      <p:ext uri="{BB962C8B-B14F-4D97-AF65-F5344CB8AC3E}">
        <p14:creationId xmlns:p14="http://schemas.microsoft.com/office/powerpoint/2010/main" val="3789330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15</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257801"/>
          </a:xfrm>
        </p:spPr>
        <p:txBody>
          <a:bodyPr>
            <a:normAutofit/>
          </a:bodyPr>
          <a:lstStyle/>
          <a:p>
            <a:pPr lvl="0" algn="just">
              <a:lnSpc>
                <a:spcPct val="100000"/>
              </a:lnSpc>
            </a:pPr>
            <a:r>
              <a:rPr lang="en-US" sz="1800" b="1" dirty="0">
                <a:solidFill>
                  <a:srgbClr val="FF0000"/>
                </a:solidFill>
              </a:rPr>
              <a:t>THE DEPARTMENT SHOULD PROVIDE A REPORT ON THE CONSEQUENCE MANAGEMENT THAT WAS DONE ON THE IRREGULAR EXPENDITURE AND FRUITLESS AND WASTEFUL EXPENDITURE</a:t>
            </a:r>
          </a:p>
          <a:p>
            <a:pPr lvl="0" algn="just">
              <a:lnSpc>
                <a:spcPct val="100000"/>
              </a:lnSpc>
            </a:pPr>
            <a:r>
              <a:rPr lang="en-ZA" sz="1800" b="1" dirty="0"/>
              <a:t>RESPONSE: </a:t>
            </a:r>
            <a:endParaRPr lang="en-US" sz="1800" b="1" dirty="0"/>
          </a:p>
          <a:p>
            <a:pPr marL="377825" indent="-285750" algn="just">
              <a:lnSpc>
                <a:spcPct val="100000"/>
              </a:lnSpc>
              <a:spcAft>
                <a:spcPts val="90"/>
              </a:spcAft>
              <a:buFont typeface="Arial" panose="020B0604020202020204" pitchFamily="34" charset="0"/>
              <a:buChar char="•"/>
              <a:defRPr/>
            </a:pPr>
            <a:r>
              <a:rPr lang="en-ZA" sz="1800" dirty="0">
                <a:latin typeface="Arial" panose="020B0604020202020204" pitchFamily="34" charset="0"/>
              </a:rPr>
              <a:t>Irregular expenditure that was incurred due to bus subsidies and was condoned by Provincial Treasury. The R29 million irregular expenditure that was incurred in the current year (made up of different transactions) is under investigation and consequence management will commence based on the outcome of the investigations.</a:t>
            </a:r>
          </a:p>
          <a:p>
            <a:pPr marL="377825" indent="-285750" algn="just">
              <a:lnSpc>
                <a:spcPct val="100000"/>
              </a:lnSpc>
              <a:spcAft>
                <a:spcPts val="90"/>
              </a:spcAft>
              <a:buFont typeface="Arial" panose="020B0604020202020204" pitchFamily="34" charset="0"/>
              <a:buChar char="•"/>
              <a:defRPr/>
            </a:pPr>
            <a:r>
              <a:rPr lang="en-ZA" sz="1800" dirty="0">
                <a:latin typeface="Arial" panose="020B0604020202020204" pitchFamily="34" charset="0"/>
              </a:rPr>
              <a:t>The R181 million irregular expenditure of prior years was incurred mainly on DLTC’s and Vereeniging Intermodal when the projects were under the management of Department of Infrastructure Development (DID). </a:t>
            </a:r>
          </a:p>
          <a:p>
            <a:pPr marL="377825" indent="-285750" algn="just">
              <a:lnSpc>
                <a:spcPct val="100000"/>
              </a:lnSpc>
              <a:spcAft>
                <a:spcPts val="90"/>
              </a:spcAft>
              <a:buFont typeface="Arial" panose="020B0604020202020204" pitchFamily="34" charset="0"/>
              <a:buChar char="•"/>
              <a:defRPr/>
            </a:pPr>
            <a:r>
              <a:rPr lang="en-ZA" sz="1800" dirty="0">
                <a:latin typeface="Arial" panose="020B0604020202020204" pitchFamily="34" charset="0"/>
              </a:rPr>
              <a:t>These projects were done several years ago and the current management could not find evidence of investigations and consequence management. The absence of adequate documentation, the fact that the projects were managed and executed by DID and that most officials have left the employ of the department, management is not able to conduct investigations or institute consequence management.</a:t>
            </a:r>
            <a:endParaRPr lang="en-US" sz="1800" dirty="0">
              <a:latin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29</a:t>
            </a:r>
          </a:p>
        </p:txBody>
      </p:sp>
    </p:spTree>
    <p:extLst>
      <p:ext uri="{BB962C8B-B14F-4D97-AF65-F5344CB8AC3E}">
        <p14:creationId xmlns:p14="http://schemas.microsoft.com/office/powerpoint/2010/main" val="391685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2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118653"/>
          </a:xfrm>
        </p:spPr>
        <p:txBody>
          <a:bodyPr>
            <a:normAutofit lnSpcReduction="10000"/>
          </a:bodyPr>
          <a:lstStyle/>
          <a:p>
            <a:pPr lvl="0" algn="l"/>
            <a:r>
              <a:rPr lang="en-US"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THE DEPARTMENT SHOULD PROVIDE A REPORT ON THE COURT INTERDICTS AND PROGRESS REPORT IN K148. K60, K56</a:t>
            </a:r>
            <a:endParaRPr lang="en-ZA" sz="1800" b="1" dirty="0">
              <a:solidFill>
                <a:srgbClr val="FF0000"/>
              </a:solidFill>
              <a:latin typeface="Arial" panose="020B0604020202020204" pitchFamily="34" charset="0"/>
              <a:cs typeface="Arial" panose="020B0604020202020204" pitchFamily="34" charset="0"/>
            </a:endParaRPr>
          </a:p>
          <a:p>
            <a:pPr lvl="0" algn="l"/>
            <a:r>
              <a:rPr lang="en-ZA" sz="1800" b="1" dirty="0"/>
              <a:t>RESPONSE:</a:t>
            </a:r>
          </a:p>
          <a:p>
            <a:pPr lvl="0" algn="l"/>
            <a:endParaRPr lang="en-ZA" sz="1800" b="1" dirty="0"/>
          </a:p>
          <a:p>
            <a:pPr marL="0" lvl="1" algn="l" defTabSz="457200">
              <a:spcBef>
                <a:spcPct val="20000"/>
              </a:spcBef>
              <a:defRPr/>
            </a:pPr>
            <a:r>
              <a:rPr lang="en-US" b="1" dirty="0">
                <a:solidFill>
                  <a:prstClr val="black"/>
                </a:solidFill>
                <a:latin typeface="Arial" panose="020B0604020202020204" pitchFamily="34" charset="0"/>
                <a:cs typeface="Arial" panose="020B0604020202020204" pitchFamily="34" charset="0"/>
              </a:rPr>
              <a:t>Road K56 between K46 (William Nicol Road) and P71-1 (Main Road) and </a:t>
            </a:r>
            <a:r>
              <a:rPr lang="en-US" b="1" dirty="0" err="1">
                <a:solidFill>
                  <a:prstClr val="black"/>
                </a:solidFill>
                <a:latin typeface="Arial" panose="020B0604020202020204" pitchFamily="34" charset="0"/>
                <a:cs typeface="Arial" panose="020B0604020202020204" pitchFamily="34" charset="0"/>
              </a:rPr>
              <a:t>Erling</a:t>
            </a:r>
            <a:r>
              <a:rPr lang="en-US" b="1" dirty="0">
                <a:solidFill>
                  <a:prstClr val="black"/>
                </a:solidFill>
                <a:latin typeface="Arial" panose="020B0604020202020204" pitchFamily="34" charset="0"/>
                <a:cs typeface="Arial" panose="020B0604020202020204" pitchFamily="34" charset="0"/>
              </a:rPr>
              <a:t> Road between Dorothy Road and K56 	</a:t>
            </a:r>
            <a:endParaRPr lang="en-ZA" dirty="0">
              <a:solidFill>
                <a:prstClr val="black"/>
              </a:solidFill>
              <a:latin typeface="Arial" panose="020B0604020202020204" pitchFamily="34" charset="0"/>
              <a:cs typeface="Arial" panose="020B0604020202020204" pitchFamily="34" charset="0"/>
            </a:endParaRPr>
          </a:p>
          <a:p>
            <a:pPr marL="269875" lvl="1" indent="-269875" algn="just" defTabSz="457200">
              <a:lnSpc>
                <a:spcPct val="100000"/>
              </a:lnSpc>
              <a:spcBef>
                <a:spcPct val="20000"/>
              </a:spcBef>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The application for leave to appeal the interim interdict and for the operation of the interim interdict to be suspended pending the appeal in terms of Section 18(3) of the Superior Court Act has been held in abeyance while the Compliance Office conducts an investigation into the authenticity of each of the completion certificates submitted by the successful bidder. The investigation is based on allegations raised by the Applicants of possible fraud regarding the completion certificates submitted by successful bidder. 	</a:t>
            </a:r>
          </a:p>
          <a:p>
            <a:pPr marL="269875" lvl="1" indent="-269875" algn="just" defTabSz="457200">
              <a:lnSpc>
                <a:spcPct val="100000"/>
              </a:lnSpc>
              <a:spcBef>
                <a:spcPct val="20000"/>
              </a:spcBef>
              <a:buFont typeface="Arial" panose="020B0604020202020204" pitchFamily="34" charset="0"/>
              <a:buChar char="•"/>
              <a:defRPr/>
            </a:pPr>
            <a:r>
              <a:rPr lang="en-US" b="0" i="0" u="none" strike="noStrike" baseline="0" dirty="0">
                <a:solidFill>
                  <a:srgbClr val="000000"/>
                </a:solidFill>
                <a:latin typeface="Arial" panose="020B0604020202020204" pitchFamily="34" charset="0"/>
              </a:rPr>
              <a:t>The Applicant’s filed their supplementary founding affidavit in the review application on 3 June 2022. </a:t>
            </a:r>
            <a:r>
              <a:rPr lang="en-US" dirty="0">
                <a:solidFill>
                  <a:prstClr val="black"/>
                </a:solidFill>
                <a:latin typeface="Arial" panose="020B0604020202020204" pitchFamily="34" charset="0"/>
                <a:cs typeface="Arial" panose="020B0604020202020204" pitchFamily="34" charset="0"/>
              </a:rPr>
              <a:t>The Department filed its notice of intention to oppose Part B of the review application on 22 September 2022. </a:t>
            </a:r>
          </a:p>
          <a:p>
            <a:pPr marL="269875" lvl="1" indent="-269875" algn="just" defTabSz="457200">
              <a:lnSpc>
                <a:spcPct val="100000"/>
              </a:lnSpc>
              <a:spcBef>
                <a:spcPct val="20000"/>
              </a:spcBef>
              <a:buFont typeface="Arial" panose="020B0604020202020204" pitchFamily="34" charset="0"/>
              <a:buChar char="•"/>
              <a:defRPr/>
            </a:pPr>
            <a:r>
              <a:rPr lang="en-US" dirty="0">
                <a:solidFill>
                  <a:srgbClr val="000000"/>
                </a:solidFill>
                <a:latin typeface="Arial" panose="020B0604020202020204" pitchFamily="34" charset="0"/>
              </a:rPr>
              <a:t>The Department’s answering affidavit in the review is due on 03 November 2022. 	</a:t>
            </a:r>
          </a:p>
          <a:p>
            <a:pPr marL="269875" lvl="1" indent="-269875" algn="l" defTabSz="457200">
              <a:spcBef>
                <a:spcPct val="20000"/>
              </a:spcBef>
              <a:buFont typeface="Arial" panose="020B0604020202020204" pitchFamily="34" charset="0"/>
              <a:buChar char="•"/>
              <a:defRPr/>
            </a:pPr>
            <a:endParaRPr lang="en-US" dirty="0">
              <a:solidFill>
                <a:prstClr val="black"/>
              </a:solidFill>
              <a:latin typeface="Arial" panose="020B0604020202020204" pitchFamily="34" charset="0"/>
              <a:cs typeface="Arial" panose="020B0604020202020204" pitchFamily="34" charset="0"/>
            </a:endParaRPr>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03</a:t>
            </a:r>
          </a:p>
        </p:txBody>
      </p:sp>
    </p:spTree>
    <p:extLst>
      <p:ext uri="{BB962C8B-B14F-4D97-AF65-F5344CB8AC3E}">
        <p14:creationId xmlns:p14="http://schemas.microsoft.com/office/powerpoint/2010/main" val="4224290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16</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1800" b="1" dirty="0">
                <a:solidFill>
                  <a:srgbClr val="FF0000"/>
                </a:solidFill>
              </a:rPr>
              <a:t>THE DEPARTMENT SHOULD ALSO PROVIDE A PLAN TO ADDRESS THE QUALIFIED AUDIT OPINION AS WELL AS FINDINGS THAT WERE RAISED BY THE AG</a:t>
            </a:r>
          </a:p>
          <a:p>
            <a:pPr lvl="0" algn="just">
              <a:lnSpc>
                <a:spcPct val="100000"/>
              </a:lnSpc>
            </a:pPr>
            <a:r>
              <a:rPr lang="en-ZA" sz="1800" b="1" dirty="0"/>
              <a:t>RESPONSE: (PERFORMANCE INFORMATION AUDIT)</a:t>
            </a:r>
            <a:endParaRPr lang="en-US" sz="1800" b="1" dirty="0"/>
          </a:p>
          <a:p>
            <a:pPr marL="377825" indent="-285750" algn="just">
              <a:lnSpc>
                <a:spcPct val="100000"/>
              </a:lnSpc>
              <a:spcAft>
                <a:spcPts val="90"/>
              </a:spcAft>
              <a:buFont typeface="Arial" panose="020B0604020202020204" pitchFamily="34" charset="0"/>
              <a:buChar char="•"/>
              <a:defRPr/>
            </a:pPr>
            <a:r>
              <a:rPr lang="en-ZA" sz="2000" dirty="0">
                <a:latin typeface="Arial" panose="020B0604020202020204" pitchFamily="34" charset="0"/>
              </a:rPr>
              <a:t>Annual Performance Information Audit: The Department obtained an unqualified audit opinion for performance information with no findings during the 2021/22 audit. The Department continues to adhere to its monitoring and evaluation frameworks and guidelines with the aim of repeating an unqualified audit opinion for performance information in the 2022/23 audit. </a:t>
            </a:r>
          </a:p>
          <a:p>
            <a:pPr marL="377825" indent="-285750" algn="just">
              <a:lnSpc>
                <a:spcPct val="100000"/>
              </a:lnSpc>
              <a:spcAft>
                <a:spcPts val="90"/>
              </a:spcAft>
              <a:buFont typeface="Arial" panose="020B0604020202020204" pitchFamily="34" charset="0"/>
              <a:buChar char="•"/>
              <a:defRPr/>
            </a:pPr>
            <a:r>
              <a:rPr lang="en-ZA" sz="2000" dirty="0">
                <a:latin typeface="Arial" panose="020B0604020202020204" pitchFamily="34" charset="0"/>
              </a:rPr>
              <a:t>The department held a two day workshop on the 5-6 of September 2022 where the audit findings were discussed as part of the audit improvement plan. Management has started to implement the corrective actions to the recommendations by AGSA. In case of areas where the department does not have adequate capacity, the department is seeking external assistance to provide assistance. The department aims to address the audit findings by  AGSA by the end of the 3rd quarter.  </a:t>
            </a: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30</a:t>
            </a:r>
          </a:p>
        </p:txBody>
      </p:sp>
    </p:spTree>
    <p:extLst>
      <p:ext uri="{BB962C8B-B14F-4D97-AF65-F5344CB8AC3E}">
        <p14:creationId xmlns:p14="http://schemas.microsoft.com/office/powerpoint/2010/main" val="2072368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17</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1800" b="1" dirty="0">
                <a:solidFill>
                  <a:srgbClr val="FF0000"/>
                </a:solidFill>
              </a:rPr>
              <a:t>THE DEPARTMENT SHOULD PROVIDE A DETAIL REPORT ON THE UNDER EXPENDITURE IN THE ADMINISTRATION PROGRAMME IN TERMS OF CORPORATE SUPPORT SUB PROGRAMMES, AND THE FOLLOWING ITEMS OF ECONOMIC CLASSIFICATION: COMPENSATION OF EMPLOYEES, BUILDINGS, MACHINERY AND EQUIPMENT AND SOFTWARE AND OTHER INTANGIBLE ASSETS</a:t>
            </a:r>
          </a:p>
          <a:p>
            <a:pPr lvl="0" algn="just">
              <a:lnSpc>
                <a:spcPct val="100000"/>
              </a:lnSpc>
            </a:pPr>
            <a:endParaRPr lang="en-ZA" sz="1800" b="1" dirty="0"/>
          </a:p>
          <a:p>
            <a:pPr lvl="0" algn="just">
              <a:lnSpc>
                <a:spcPct val="100000"/>
              </a:lnSpc>
            </a:pPr>
            <a:r>
              <a:rPr lang="en-ZA" sz="1800" b="1" dirty="0"/>
              <a:t>RESPONSE: </a:t>
            </a:r>
          </a:p>
          <a:p>
            <a:pPr marL="377825" indent="-285750" algn="just">
              <a:lnSpc>
                <a:spcPct val="100000"/>
              </a:lnSpc>
              <a:spcAft>
                <a:spcPts val="90"/>
              </a:spcAft>
              <a:buFont typeface="Arial" panose="020B0604020202020204" pitchFamily="34" charset="0"/>
              <a:buChar char="•"/>
              <a:defRPr/>
            </a:pPr>
            <a:r>
              <a:rPr lang="en-US" sz="2000" dirty="0">
                <a:latin typeface="Arial" panose="020B0604020202020204" pitchFamily="34" charset="0"/>
              </a:rPr>
              <a:t>Less usage of consumables (paper and cartridges) as some officials were working remotely,</a:t>
            </a:r>
          </a:p>
          <a:p>
            <a:pPr marL="377825" indent="-285750" algn="just">
              <a:lnSpc>
                <a:spcPct val="100000"/>
              </a:lnSpc>
              <a:spcAft>
                <a:spcPts val="90"/>
              </a:spcAft>
              <a:buFont typeface="Arial" panose="020B0604020202020204" pitchFamily="34" charset="0"/>
              <a:buChar char="•"/>
              <a:defRPr/>
            </a:pPr>
            <a:r>
              <a:rPr lang="en-US" sz="2000" dirty="0">
                <a:latin typeface="Arial" panose="020B0604020202020204" pitchFamily="34" charset="0"/>
              </a:rPr>
              <a:t>Department of e-Government did not bill the Department (DRT) for voice (landline telephony)</a:t>
            </a:r>
          </a:p>
          <a:p>
            <a:pPr marL="377825" indent="-285750" algn="just">
              <a:lnSpc>
                <a:spcPct val="100000"/>
              </a:lnSpc>
              <a:spcAft>
                <a:spcPts val="90"/>
              </a:spcAft>
              <a:buFont typeface="Arial" panose="020B0604020202020204" pitchFamily="34" charset="0"/>
              <a:buChar char="•"/>
              <a:defRPr/>
            </a:pPr>
            <a:r>
              <a:rPr lang="en-US" sz="2000" dirty="0">
                <a:latin typeface="Arial" panose="020B0604020202020204" pitchFamily="34" charset="0"/>
              </a:rPr>
              <a:t>Shortage of computer equipment's due to international shortage of micro chips, and Directorates did not request any new software's except one.</a:t>
            </a: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31</a:t>
            </a:r>
          </a:p>
        </p:txBody>
      </p:sp>
    </p:spTree>
    <p:extLst>
      <p:ext uri="{BB962C8B-B14F-4D97-AF65-F5344CB8AC3E}">
        <p14:creationId xmlns:p14="http://schemas.microsoft.com/office/powerpoint/2010/main" val="1480583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18</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lnSpcReduction="10000"/>
          </a:bodyPr>
          <a:lstStyle/>
          <a:p>
            <a:pPr lvl="0" algn="just">
              <a:lnSpc>
                <a:spcPct val="100000"/>
              </a:lnSpc>
            </a:pPr>
            <a:r>
              <a:rPr lang="en-US" sz="1800" b="1" dirty="0">
                <a:solidFill>
                  <a:srgbClr val="FF0000"/>
                </a:solidFill>
              </a:rPr>
              <a:t>THE DEPARTMENT SHOULD PROVIDE DETAIL REPORT ON THE UNDER EXPENDITURE RECORDED IN TRANSPORT INFRASTRUCTURE PROGRAMME FOCUSING ON THE MAINTENANCE SUB PROGRAMME AND AFFECTED PROJECTS, AND THE FOLLOWING ITEMS OF ECONOMIC CLASSIFICATION: CONSULTANTS: BUSINESS AND ADVISORY SERVICES AND CONTRACTORS</a:t>
            </a:r>
          </a:p>
          <a:p>
            <a:pPr lvl="0" algn="just">
              <a:lnSpc>
                <a:spcPct val="100000"/>
              </a:lnSpc>
            </a:pPr>
            <a:endParaRPr lang="en-ZA" sz="1800" b="1" dirty="0"/>
          </a:p>
          <a:p>
            <a:pPr lvl="0" algn="just">
              <a:lnSpc>
                <a:spcPct val="100000"/>
              </a:lnSpc>
            </a:pPr>
            <a:r>
              <a:rPr lang="en-ZA" sz="1800" b="1" dirty="0"/>
              <a:t>RESPONSE: </a:t>
            </a:r>
            <a:endParaRPr lang="en-ZA" dirty="0"/>
          </a:p>
          <a:p>
            <a:pPr algn="l"/>
            <a:endParaRPr lang="en-ZA" sz="2000" dirty="0"/>
          </a:p>
          <a:p>
            <a:pPr marL="342900" indent="-342900" algn="l">
              <a:buFont typeface="Arial" panose="020B0604020202020204" pitchFamily="34" charset="0"/>
              <a:buChar char="•"/>
            </a:pPr>
            <a:r>
              <a:rPr lang="en-ZA" sz="2000" dirty="0"/>
              <a:t>The under expenditure incurred was as result of slow moving of infrastructure projects that were interdicted and projects were stopped as a result of community protests or road encroachments.</a:t>
            </a:r>
          </a:p>
          <a:p>
            <a:pPr marL="342900" indent="-342900" algn="l">
              <a:buFont typeface="Arial" panose="020B0604020202020204" pitchFamily="34" charset="0"/>
              <a:buChar char="•"/>
            </a:pPr>
            <a:r>
              <a:rPr lang="en-ZA" sz="2000" dirty="0">
                <a:latin typeface="Arial" panose="020B0604020202020204" pitchFamily="34" charset="0"/>
              </a:rPr>
              <a:t>The greatest contributors of underspending in Transport Operations continues to be the “Did Not Operate (DNO”s) which results mainly from routes that are no longer operated by bus operators  due to poor viability of the routes. The department attempted to advertise the bus tender in 2022, but was interdicted and is now in the process of negotiating new contracts.</a:t>
            </a:r>
          </a:p>
          <a:p>
            <a:pPr algn="l"/>
            <a:endParaRPr lang="en-ZA" sz="2000"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32</a:t>
            </a:r>
          </a:p>
        </p:txBody>
      </p:sp>
    </p:spTree>
    <p:extLst>
      <p:ext uri="{BB962C8B-B14F-4D97-AF65-F5344CB8AC3E}">
        <p14:creationId xmlns:p14="http://schemas.microsoft.com/office/powerpoint/2010/main" val="3890393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xxx">
            <a:extLst>
              <a:ext uri="{FF2B5EF4-FFF2-40B4-BE49-F238E27FC236}">
                <a16:creationId xmlns:a16="http://schemas.microsoft.com/office/drawing/2014/main" id="{FC5C3B24-87EE-487F-9B2F-2819252E43DC}"/>
              </a:ext>
              <a:ext uri="{C183D7F6-B498-43B3-948B-1728B52AA6E4}">
                <adec:decorative xmlns:adec="http://schemas.microsoft.com/office/drawing/2017/decorative" val="0"/>
              </a:ext>
            </a:extLst>
          </p:cNvPr>
          <p:cNvSpPr>
            <a:spLocks noGrp="1"/>
          </p:cNvSpPr>
          <p:nvPr>
            <p:ph type="ctrTitle"/>
          </p:nvPr>
        </p:nvSpPr>
        <p:spPr>
          <a:xfrm>
            <a:off x="1334530" y="1087396"/>
            <a:ext cx="10585326" cy="414834"/>
          </a:xfrm>
        </p:spPr>
        <p:txBody>
          <a:bodyPr>
            <a:normAutofit fontScale="90000"/>
          </a:bodyPr>
          <a:lstStyle/>
          <a:p>
            <a:pPr algn="ctr"/>
            <a:r>
              <a:rPr lang="en-ZA" sz="2400" dirty="0"/>
              <a:t>THANK YOU</a:t>
            </a:r>
          </a:p>
        </p:txBody>
      </p:sp>
      <p:sp>
        <p:nvSpPr>
          <p:cNvPr id="3" name="Subtitle 2">
            <a:extLst>
              <a:ext uri="{FF2B5EF4-FFF2-40B4-BE49-F238E27FC236}">
                <a16:creationId xmlns:a16="http://schemas.microsoft.com/office/drawing/2014/main" id="{8A599DBF-C86C-44EB-8AC4-AEEE17DD9874}"/>
              </a:ext>
            </a:extLst>
          </p:cNvPr>
          <p:cNvSpPr>
            <a:spLocks noGrp="1"/>
          </p:cNvSpPr>
          <p:nvPr>
            <p:ph type="subTitle" idx="1"/>
          </p:nvPr>
        </p:nvSpPr>
        <p:spPr/>
        <p:txBody>
          <a:bodyPr/>
          <a:lstStyle/>
          <a:p>
            <a:endParaRPr lang="en-ZA" dirty="0"/>
          </a:p>
        </p:txBody>
      </p:sp>
      <p:grpSp>
        <p:nvGrpSpPr>
          <p:cNvPr id="5" name="Group 4">
            <a:extLst>
              <a:ext uri="{FF2B5EF4-FFF2-40B4-BE49-F238E27FC236}">
                <a16:creationId xmlns:a16="http://schemas.microsoft.com/office/drawing/2014/main" id="{7F3AE985-6F3D-4864-BBA1-3CEB0E4DA4D0}"/>
              </a:ext>
            </a:extLst>
          </p:cNvPr>
          <p:cNvGrpSpPr>
            <a:grpSpLocks noChangeAspect="1"/>
          </p:cNvGrpSpPr>
          <p:nvPr/>
        </p:nvGrpSpPr>
        <p:grpSpPr bwMode="auto">
          <a:xfrm>
            <a:off x="1334531" y="1649186"/>
            <a:ext cx="10965264" cy="4735285"/>
            <a:chOff x="-284" y="-8"/>
            <a:chExt cx="7964" cy="4782"/>
          </a:xfrm>
        </p:grpSpPr>
        <p:sp>
          <p:nvSpPr>
            <p:cNvPr id="6" name="AutoShape 3">
              <a:extLst>
                <a:ext uri="{FF2B5EF4-FFF2-40B4-BE49-F238E27FC236}">
                  <a16:creationId xmlns:a16="http://schemas.microsoft.com/office/drawing/2014/main" id="{10265FE0-2766-4E29-94FA-68FD4FE71094}"/>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9" name="Picture 5" descr="Thando">
              <a:extLst>
                <a:ext uri="{FF2B5EF4-FFF2-40B4-BE49-F238E27FC236}">
                  <a16:creationId xmlns:a16="http://schemas.microsoft.com/office/drawing/2014/main" id="{B0B28A7D-EDBA-47D2-A0B6-9AC419948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 y="0"/>
              <a:ext cx="7692" cy="477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0003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2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118653"/>
          </a:xfrm>
        </p:spPr>
        <p:txBody>
          <a:bodyPr>
            <a:normAutofit/>
          </a:bodyPr>
          <a:lstStyle/>
          <a:p>
            <a:pPr lvl="0" algn="l"/>
            <a:r>
              <a:rPr lang="en-US"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THE DEPARTMENT SHOULD PROVIDE A REPORT ON THE COURT INTERDICTS AND PROGRESS REPORT IN K148. K60, K56</a:t>
            </a:r>
            <a:endParaRPr lang="en-ZA" sz="1800" b="1" dirty="0">
              <a:solidFill>
                <a:srgbClr val="FF0000"/>
              </a:solidFill>
              <a:latin typeface="Arial" panose="020B0604020202020204" pitchFamily="34" charset="0"/>
              <a:cs typeface="Arial" panose="020B0604020202020204" pitchFamily="34" charset="0"/>
            </a:endParaRPr>
          </a:p>
          <a:p>
            <a:pPr lvl="0" algn="l"/>
            <a:r>
              <a:rPr lang="en-ZA" sz="1800" b="1" dirty="0"/>
              <a:t>RESPONSE:</a:t>
            </a:r>
          </a:p>
          <a:p>
            <a:pPr lvl="0" algn="l"/>
            <a:endParaRPr lang="en-ZA" sz="1800" b="1" dirty="0"/>
          </a:p>
          <a:p>
            <a:pPr marL="0" lvl="1" algn="l" defTabSz="457200">
              <a:spcBef>
                <a:spcPct val="20000"/>
              </a:spcBef>
              <a:defRPr/>
            </a:pPr>
            <a:r>
              <a:rPr lang="en-US" sz="2100" b="1" dirty="0">
                <a:solidFill>
                  <a:prstClr val="black"/>
                </a:solidFill>
                <a:latin typeface="Arial" panose="020B0604020202020204" pitchFamily="34" charset="0"/>
                <a:cs typeface="Arial" panose="020B0604020202020204" pitchFamily="34" charset="0"/>
              </a:rPr>
              <a:t>Road K60 between Maxwell Drive and Allandale Road 	</a:t>
            </a:r>
          </a:p>
          <a:p>
            <a:pPr marL="0" lvl="1" algn="l" defTabSz="457200">
              <a:spcBef>
                <a:spcPct val="20000"/>
              </a:spcBef>
              <a:defRPr/>
            </a:pPr>
            <a:endParaRPr lang="en-ZA" dirty="0">
              <a:solidFill>
                <a:prstClr val="black"/>
              </a:solidFill>
              <a:latin typeface="Arial" panose="020B0604020202020204" pitchFamily="34" charset="0"/>
              <a:cs typeface="Arial" panose="020B0604020202020204" pitchFamily="34" charset="0"/>
            </a:endParaRP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Advocate Jabu </a:t>
            </a:r>
            <a:r>
              <a:rPr lang="en-US" sz="2100" dirty="0" err="1">
                <a:solidFill>
                  <a:prstClr val="black"/>
                </a:solidFill>
                <a:latin typeface="Arial" panose="020B0604020202020204" pitchFamily="34" charset="0"/>
                <a:cs typeface="Arial" panose="020B0604020202020204" pitchFamily="34" charset="0"/>
              </a:rPr>
              <a:t>Motepe</a:t>
            </a:r>
            <a:r>
              <a:rPr lang="en-US" sz="2100" dirty="0">
                <a:solidFill>
                  <a:prstClr val="black"/>
                </a:solidFill>
                <a:latin typeface="Arial" panose="020B0604020202020204" pitchFamily="34" charset="0"/>
                <a:cs typeface="Arial" panose="020B0604020202020204" pitchFamily="34" charset="0"/>
              </a:rPr>
              <a:t> SC and Karabo </a:t>
            </a:r>
            <a:r>
              <a:rPr lang="en-US" sz="2100" dirty="0" err="1">
                <a:solidFill>
                  <a:prstClr val="black"/>
                </a:solidFill>
                <a:latin typeface="Arial" panose="020B0604020202020204" pitchFamily="34" charset="0"/>
                <a:cs typeface="Arial" panose="020B0604020202020204" pitchFamily="34" charset="0"/>
              </a:rPr>
              <a:t>Mvubu</a:t>
            </a:r>
            <a:r>
              <a:rPr lang="en-US" sz="2100" dirty="0">
                <a:solidFill>
                  <a:prstClr val="black"/>
                </a:solidFill>
                <a:latin typeface="Arial" panose="020B0604020202020204" pitchFamily="34" charset="0"/>
                <a:cs typeface="Arial" panose="020B0604020202020204" pitchFamily="34" charset="0"/>
              </a:rPr>
              <a:t> have been appointed to bring an application to rescind the interim interdict granted on 18 January 2022. </a:t>
            </a: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The rescission application has been set down for 7 November 2022. The parties must now file a joint practice note for the rescission application. </a:t>
            </a: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The Applicants filed their replying affidavit in the </a:t>
            </a:r>
            <a:r>
              <a:rPr lang="en-US" sz="2100" b="0" i="0" u="none" strike="noStrike" baseline="0" dirty="0">
                <a:solidFill>
                  <a:srgbClr val="000000"/>
                </a:solidFill>
                <a:latin typeface="Arial" panose="020B0604020202020204" pitchFamily="34" charset="0"/>
              </a:rPr>
              <a:t>review application on 29 September 2022. The parties must now file heads of argument and then a date on the opposed roll will be allocated for the hearing of the review application. 	</a:t>
            </a:r>
          </a:p>
          <a:p>
            <a:pPr marL="269875" lvl="1" indent="-269875" algn="just" defTabSz="457200">
              <a:lnSpc>
                <a:spcPct val="110000"/>
              </a:lnSpc>
              <a:spcBef>
                <a:spcPct val="20000"/>
              </a:spcBef>
              <a:buFont typeface="Arial" panose="020B0604020202020204" pitchFamily="34" charset="0"/>
              <a:buChar char="•"/>
              <a:defRPr/>
            </a:pPr>
            <a:endParaRPr lang="en-US" dirty="0">
              <a:solidFill>
                <a:prstClr val="black"/>
              </a:solidFill>
              <a:latin typeface="Arial" panose="020B0604020202020204" pitchFamily="34" charset="0"/>
              <a:cs typeface="Arial" panose="020B0604020202020204" pitchFamily="34" charset="0"/>
            </a:endParaRPr>
          </a:p>
          <a:p>
            <a:pPr marL="269875" lvl="1" indent="-269875" algn="l" defTabSz="457200">
              <a:spcBef>
                <a:spcPct val="20000"/>
              </a:spcBef>
              <a:buFont typeface="Arial" panose="020B0604020202020204" pitchFamily="34" charset="0"/>
              <a:buChar char="•"/>
              <a:defRPr/>
            </a:pPr>
            <a:endParaRPr lang="en-US" dirty="0">
              <a:solidFill>
                <a:prstClr val="black"/>
              </a:solidFill>
              <a:latin typeface="Arial" panose="020B0604020202020204" pitchFamily="34" charset="0"/>
              <a:cs typeface="Arial" panose="020B0604020202020204" pitchFamily="34" charset="0"/>
            </a:endParaRPr>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04</a:t>
            </a:r>
          </a:p>
        </p:txBody>
      </p:sp>
    </p:spTree>
    <p:extLst>
      <p:ext uri="{BB962C8B-B14F-4D97-AF65-F5344CB8AC3E}">
        <p14:creationId xmlns:p14="http://schemas.microsoft.com/office/powerpoint/2010/main" val="4122120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2 (</a:t>
            </a:r>
            <a:r>
              <a:rPr lang="en-ZA" sz="2400" b="1" i="1" dirty="0">
                <a:effectLst/>
                <a:latin typeface="Arial" panose="020B0604020202020204" pitchFamily="34" charset="0"/>
                <a:ea typeface="Calibri" panose="020F0502020204030204" pitchFamily="34" charset="0"/>
                <a:cs typeface="Arial" panose="020B0604020202020204" pitchFamily="34" charset="0"/>
              </a:rPr>
              <a:t>CONT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118653"/>
          </a:xfrm>
        </p:spPr>
        <p:txBody>
          <a:bodyPr>
            <a:normAutofit fontScale="92500" lnSpcReduction="20000"/>
          </a:bodyPr>
          <a:lstStyle/>
          <a:p>
            <a:pPr lvl="0" algn="l"/>
            <a:r>
              <a:rPr lang="en-US"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THE DEPARTMENT SHOULD PROVIDE A REPORT ON THE COURT INTERDICTS AND PROGRESS REPORT IN K148. K60, K56</a:t>
            </a:r>
            <a:endParaRPr lang="en-ZA" sz="1800" b="1" dirty="0">
              <a:solidFill>
                <a:srgbClr val="FF0000"/>
              </a:solidFill>
              <a:latin typeface="Arial" panose="020B0604020202020204" pitchFamily="34" charset="0"/>
              <a:cs typeface="Arial" panose="020B0604020202020204" pitchFamily="34" charset="0"/>
            </a:endParaRPr>
          </a:p>
          <a:p>
            <a:pPr lvl="0" algn="l"/>
            <a:r>
              <a:rPr lang="en-ZA" sz="1800" b="1" dirty="0"/>
              <a:t>RESPONSE:</a:t>
            </a:r>
          </a:p>
          <a:p>
            <a:pPr lvl="0" algn="l"/>
            <a:endParaRPr lang="en-ZA" sz="1800" b="1" dirty="0"/>
          </a:p>
          <a:p>
            <a:pPr marL="0" lvl="1" algn="l" defTabSz="457200">
              <a:spcBef>
                <a:spcPct val="20000"/>
              </a:spcBef>
              <a:defRPr/>
            </a:pPr>
            <a:r>
              <a:rPr lang="en-US" sz="2100" b="1" dirty="0">
                <a:solidFill>
                  <a:prstClr val="black"/>
                </a:solidFill>
                <a:latin typeface="Arial" panose="020B0604020202020204" pitchFamily="34" charset="0"/>
                <a:cs typeface="Arial" panose="020B0604020202020204" pitchFamily="34" charset="0"/>
              </a:rPr>
              <a:t>Road K148 between Roads K146 and K133 (including the N3/K148 Interchange) 	</a:t>
            </a:r>
          </a:p>
          <a:p>
            <a:pPr marL="0" lvl="1" algn="l" defTabSz="457200">
              <a:spcBef>
                <a:spcPct val="20000"/>
              </a:spcBef>
              <a:defRPr/>
            </a:pPr>
            <a:endParaRPr lang="en-US" sz="2100" b="1" dirty="0">
              <a:solidFill>
                <a:prstClr val="black"/>
              </a:solidFill>
              <a:latin typeface="Arial" panose="020B0604020202020204" pitchFamily="34" charset="0"/>
              <a:cs typeface="Arial" panose="020B0604020202020204" pitchFamily="34" charset="0"/>
            </a:endParaRP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The application for leave to appeal the interim interdict and for the operation of the interim interdict to be suspended pending the appeal in terms of Section 18(3) of the Superior Court Act was launched by the Department (under case number 4478/2020) on 23 June 2022. </a:t>
            </a: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The Respondents filed their answering affidavit and the Department has also filed its replying affidavit. </a:t>
            </a: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The Department is to approach the Judge for the allocation of a hearing date for the section 18(3) application and the leave to appeal. </a:t>
            </a:r>
          </a:p>
          <a:p>
            <a:pPr marL="269875" lvl="1" indent="-269875" algn="just" defTabSz="457200">
              <a:lnSpc>
                <a:spcPct val="110000"/>
              </a:lnSpc>
              <a:spcBef>
                <a:spcPct val="20000"/>
              </a:spcBef>
              <a:buFont typeface="Arial" panose="020B0604020202020204" pitchFamily="34" charset="0"/>
              <a:buChar char="•"/>
              <a:defRPr/>
            </a:pPr>
            <a:r>
              <a:rPr lang="en-US" sz="2100" dirty="0">
                <a:solidFill>
                  <a:prstClr val="black"/>
                </a:solidFill>
                <a:latin typeface="Arial" panose="020B0604020202020204" pitchFamily="34" charset="0"/>
                <a:cs typeface="Arial" panose="020B0604020202020204" pitchFamily="34" charset="0"/>
              </a:rPr>
              <a:t>The Department has also filed answering affidavits in their review applications under case numbers 8517/2022; 4346/2018 and 13473/2020. The Applicants have objected to the late filing of the answering affidavits. The Department, with the counsel team, is in the process of preparing its response/condonation. 	</a:t>
            </a:r>
          </a:p>
          <a:p>
            <a:pPr marL="269875" lvl="1" indent="-269875" algn="just" defTabSz="457200">
              <a:lnSpc>
                <a:spcPct val="110000"/>
              </a:lnSpc>
              <a:spcBef>
                <a:spcPct val="20000"/>
              </a:spcBef>
              <a:buFont typeface="Arial" panose="020B0604020202020204" pitchFamily="34" charset="0"/>
              <a:buChar char="•"/>
              <a:defRPr/>
            </a:pPr>
            <a:endParaRPr lang="en-US" sz="2100" dirty="0">
              <a:solidFill>
                <a:prstClr val="black"/>
              </a:solidFill>
              <a:latin typeface="Arial" panose="020B0604020202020204" pitchFamily="34" charset="0"/>
              <a:cs typeface="Arial" panose="020B0604020202020204" pitchFamily="34" charset="0"/>
            </a:endParaRPr>
          </a:p>
          <a:p>
            <a:pPr marL="0" lvl="1" algn="l" defTabSz="457200">
              <a:spcBef>
                <a:spcPct val="20000"/>
              </a:spcBef>
              <a:defRPr/>
            </a:pPr>
            <a:endParaRPr lang="en-ZA" dirty="0">
              <a:solidFill>
                <a:prstClr val="black"/>
              </a:solidFill>
              <a:latin typeface="Arial" panose="020B0604020202020204" pitchFamily="34" charset="0"/>
              <a:cs typeface="Arial" panose="020B0604020202020204" pitchFamily="34" charset="0"/>
            </a:endParaRPr>
          </a:p>
          <a:p>
            <a:pPr marL="269875" lvl="1" indent="-269875" algn="just" defTabSz="457200">
              <a:lnSpc>
                <a:spcPct val="110000"/>
              </a:lnSpc>
              <a:spcBef>
                <a:spcPct val="20000"/>
              </a:spcBef>
              <a:buFont typeface="Arial" panose="020B0604020202020204" pitchFamily="34" charset="0"/>
              <a:buChar char="•"/>
              <a:defRPr/>
            </a:pPr>
            <a:endParaRPr lang="en-US" dirty="0">
              <a:solidFill>
                <a:prstClr val="black"/>
              </a:solidFill>
              <a:latin typeface="Arial" panose="020B0604020202020204" pitchFamily="34" charset="0"/>
              <a:cs typeface="Arial" panose="020B0604020202020204" pitchFamily="34" charset="0"/>
            </a:endParaRPr>
          </a:p>
          <a:p>
            <a:pPr marL="269875" lvl="1" indent="-269875" algn="l" defTabSz="457200">
              <a:spcBef>
                <a:spcPct val="20000"/>
              </a:spcBef>
              <a:buFont typeface="Arial" panose="020B0604020202020204" pitchFamily="34" charset="0"/>
              <a:buChar char="•"/>
              <a:defRPr/>
            </a:pPr>
            <a:endParaRPr lang="en-US" dirty="0">
              <a:solidFill>
                <a:prstClr val="black"/>
              </a:solidFill>
              <a:latin typeface="Arial" panose="020B0604020202020204" pitchFamily="34" charset="0"/>
              <a:cs typeface="Arial" panose="020B0604020202020204" pitchFamily="34" charset="0"/>
            </a:endParaRPr>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05</a:t>
            </a:r>
          </a:p>
        </p:txBody>
      </p:sp>
    </p:spTree>
    <p:extLst>
      <p:ext uri="{BB962C8B-B14F-4D97-AF65-F5344CB8AC3E}">
        <p14:creationId xmlns:p14="http://schemas.microsoft.com/office/powerpoint/2010/main" val="140392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3</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8"/>
            <a:ext cx="10671252" cy="5257801"/>
          </a:xfrm>
        </p:spPr>
        <p:txBody>
          <a:bodyPr>
            <a:normAutofit fontScale="77500" lnSpcReduction="20000"/>
          </a:bodyPr>
          <a:lstStyle/>
          <a:p>
            <a:pPr algn="l">
              <a:lnSpc>
                <a:spcPct val="100000"/>
              </a:lnSpc>
            </a:pPr>
            <a:r>
              <a:rPr lang="en-US" sz="2000" b="1" dirty="0">
                <a:solidFill>
                  <a:srgbClr val="FF0000"/>
                </a:solidFill>
                <a:cs typeface="Arial" panose="020B0604020202020204" pitchFamily="34" charset="0"/>
              </a:rPr>
              <a:t>THE DEPARTMENT SHOULD ALSO PROVIDE A DETAILED PROGRESS REPORT ON THE CONSTRUCTION OF K46</a:t>
            </a:r>
            <a:endParaRPr lang="en-ZA" sz="2000" b="1" dirty="0">
              <a:solidFill>
                <a:srgbClr val="FF0000"/>
              </a:solidFill>
              <a:cs typeface="Arial" panose="020B0604020202020204" pitchFamily="34" charset="0"/>
            </a:endParaRPr>
          </a:p>
          <a:p>
            <a:pPr algn="l">
              <a:lnSpc>
                <a:spcPct val="120000"/>
              </a:lnSpc>
            </a:pPr>
            <a:r>
              <a:rPr lang="en-ZA" sz="2000" b="1" dirty="0">
                <a:cs typeface="Arial" panose="020B0604020202020204" pitchFamily="34" charset="0"/>
              </a:rPr>
              <a:t>RESPONSE: (BACKGROUND)</a:t>
            </a:r>
          </a:p>
          <a:p>
            <a:pPr marL="269875" marR="0" lvl="1" indent="-269875" algn="just" defTabSz="4572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US"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K46 (Phase2) project is located in Diepsloot in the Fourways area, north of Johannesburg. The K46 phase 2 starts at </a:t>
            </a:r>
            <a:r>
              <a:rPr kumimoji="0" lang="en-US" sz="23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Erling</a:t>
            </a:r>
            <a:r>
              <a:rPr kumimoji="0" lang="en-US"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interchange adjoining phase 1 at Km 7.5 and continuing in the north direction ending a km 13.8 after the N14. The project when complete will improve traffic capacity in the North –South direction between the N1 and N14. </a:t>
            </a:r>
          </a:p>
          <a:p>
            <a:pPr marL="269875" marR="0" lvl="1" indent="-269875" algn="just" defTabSz="4572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US"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project is implemented in partnership with Steyn City Properties (Pty) Ltd where GDRT contributes 70% and Steyn City contributes 30% towards the total costs of the project.</a:t>
            </a:r>
          </a:p>
          <a:p>
            <a:pPr marL="269875" marR="0" lvl="1" indent="-269875" algn="just" defTabSz="4572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US"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K46(phase2) was first implemented through an appointed contractor Lubbe construction (PTY) Ltd in January 2016. Lubbe was terminated in November 2018 due to non - performance. </a:t>
            </a:r>
          </a:p>
          <a:p>
            <a:pPr marL="269875" lvl="1" indent="-269875" algn="just" defTabSz="457200">
              <a:lnSpc>
                <a:spcPct val="120000"/>
              </a:lnSpc>
              <a:spcBef>
                <a:spcPct val="20000"/>
              </a:spcBef>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A new process to complete the incomplete K46 phase2 project started on the 21st  February 2020 with tender advert which closed on 24th July 2020 due to Covid 19 restrictions.</a:t>
            </a:r>
          </a:p>
          <a:p>
            <a:pPr marL="269875" lvl="1" indent="-269875" algn="just" defTabSz="457200">
              <a:lnSpc>
                <a:spcPct val="120000"/>
              </a:lnSpc>
              <a:spcBef>
                <a:spcPct val="20000"/>
              </a:spcBef>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Slim B and D was the successful bidder to continue with completion of remaining works,</a:t>
            </a:r>
          </a:p>
          <a:p>
            <a:pPr marL="269875" lvl="1" indent="-269875" algn="just" defTabSz="457200">
              <a:lnSpc>
                <a:spcPct val="120000"/>
              </a:lnSpc>
              <a:spcBef>
                <a:spcPct val="20000"/>
              </a:spcBef>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The award date was on 2nd June 2021.</a:t>
            </a:r>
          </a:p>
          <a:p>
            <a:pPr marL="269875" marR="0" lvl="1" indent="-269875"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algn="l">
              <a:lnSpc>
                <a:spcPct val="120000"/>
              </a:lnSpc>
            </a:pPr>
            <a:endParaRPr lang="en-ZA" sz="2000" b="1" dirty="0">
              <a:cs typeface="Arial" panose="020B0604020202020204" pitchFamily="34" charset="0"/>
            </a:endParaRPr>
          </a:p>
          <a:p>
            <a:pPr algn="l">
              <a:lnSpc>
                <a:spcPct val="120000"/>
              </a:lnSpc>
            </a:pPr>
            <a:endParaRPr lang="en-ZA" sz="2000" b="1" dirty="0">
              <a:cs typeface="Arial" panose="020B0604020202020204" pitchFamily="34" charset="0"/>
            </a:endParaRPr>
          </a:p>
          <a:p>
            <a:pPr lvl="0" algn="l">
              <a:lnSpc>
                <a:spcPct val="120000"/>
              </a:lnSpc>
            </a:pPr>
            <a:endParaRPr lang="en-ZA" sz="3600" dirty="0">
              <a:ea typeface="Calibri" panose="020F0502020204030204" pitchFamily="34" charset="0"/>
            </a:endParaRPr>
          </a:p>
          <a:p>
            <a:pPr lvl="0" algn="l"/>
            <a:endParaRPr lang="en-ZA" sz="7200"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7600F68-7DA6-3175-BBB5-0EDC1D91FF61}"/>
              </a:ext>
            </a:extLst>
          </p:cNvPr>
          <p:cNvSpPr txBox="1"/>
          <p:nvPr/>
        </p:nvSpPr>
        <p:spPr>
          <a:xfrm>
            <a:off x="11195824" y="6244683"/>
            <a:ext cx="786897" cy="369332"/>
          </a:xfrm>
          <a:prstGeom prst="rect">
            <a:avLst/>
          </a:prstGeom>
          <a:noFill/>
        </p:spPr>
        <p:txBody>
          <a:bodyPr wrap="square" rtlCol="0">
            <a:spAutoFit/>
          </a:bodyPr>
          <a:lstStyle/>
          <a:p>
            <a:r>
              <a:rPr lang="en-US" dirty="0"/>
              <a:t>06</a:t>
            </a:r>
          </a:p>
        </p:txBody>
      </p:sp>
    </p:spTree>
    <p:extLst>
      <p:ext uri="{BB962C8B-B14F-4D97-AF65-F5344CB8AC3E}">
        <p14:creationId xmlns:p14="http://schemas.microsoft.com/office/powerpoint/2010/main" val="147955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3 (</a:t>
            </a:r>
            <a:r>
              <a:rPr lang="en-ZA" sz="2400" i="1" dirty="0">
                <a:latin typeface="Arial" panose="020B0604020202020204" pitchFamily="34" charset="0"/>
                <a:ea typeface="Calibri" panose="020F0502020204030204" pitchFamily="34" charset="0"/>
                <a:cs typeface="Arial" panose="020B0604020202020204" pitchFamily="34" charset="0"/>
              </a:rPr>
              <a:t>CONT</a:t>
            </a:r>
            <a:r>
              <a:rPr lang="en-ZA" sz="2400" dirty="0">
                <a:latin typeface="Arial" panose="020B0604020202020204" pitchFamily="34" charset="0"/>
                <a:ea typeface="Calibri" panose="020F0502020204030204" pitchFamily="34" charset="0"/>
                <a:cs typeface="Arial" panose="020B0604020202020204" pitchFamily="34" charset="0"/>
              </a:rPr>
              <a: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8"/>
            <a:ext cx="10671252" cy="5257801"/>
          </a:xfrm>
        </p:spPr>
        <p:txBody>
          <a:bodyPr>
            <a:normAutofit fontScale="70000" lnSpcReduction="20000"/>
          </a:bodyPr>
          <a:lstStyle/>
          <a:p>
            <a:pPr algn="l">
              <a:lnSpc>
                <a:spcPct val="100000"/>
              </a:lnSpc>
            </a:pPr>
            <a:r>
              <a:rPr lang="en-US" sz="2000" b="1" dirty="0">
                <a:solidFill>
                  <a:srgbClr val="FF0000"/>
                </a:solidFill>
                <a:cs typeface="Arial" panose="020B0604020202020204" pitchFamily="34" charset="0"/>
              </a:rPr>
              <a:t>THE DEPARTMENT SHOULD ALSO PROVIDE A DETAILED PROGRESS REPORT ON THE CONSTRUCTION OF K46</a:t>
            </a:r>
            <a:endParaRPr lang="en-ZA" sz="2000" b="1" dirty="0">
              <a:solidFill>
                <a:srgbClr val="FF0000"/>
              </a:solidFill>
              <a:cs typeface="Arial" panose="020B0604020202020204" pitchFamily="34" charset="0"/>
            </a:endParaRPr>
          </a:p>
          <a:p>
            <a:pPr algn="l">
              <a:lnSpc>
                <a:spcPct val="120000"/>
              </a:lnSpc>
            </a:pPr>
            <a:r>
              <a:rPr lang="en-ZA" sz="2000" b="1" dirty="0">
                <a:cs typeface="Arial" panose="020B0604020202020204" pitchFamily="34" charset="0"/>
              </a:rPr>
              <a:t>RESPONSE:</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ZA" sz="2600" dirty="0">
                <a:solidFill>
                  <a:prstClr val="black"/>
                </a:solidFill>
                <a:latin typeface="Arial" panose="020B0604020202020204" pitchFamily="34" charset="0"/>
                <a:cs typeface="Arial" panose="020B0604020202020204" pitchFamily="34" charset="0"/>
              </a:rPr>
              <a:t>Project Information</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Contractor							: 	Slim B &amp; D Construction (Pty) Ltd</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Contract Amount					:	R 469 414 877.50 (Including VAT)</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Contract expenditure				: 	R 71 156 484.07 (Including VAT)</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Consultants						: 	WSP Group Africa (Pty) Ltd</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Consulting Fee						:	Nil</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Consultant’s expenditure			:	Nil</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Project duration					:	16 Months</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Project commencement date			:  	03 August 2021</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Project Completion Date			:  	02 December 2022    </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Completion percentage				:	25%       </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Time lapsed						:	11 months (56.0 %)</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Extension of time Requested			:	4.5months</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Revised Estimated Project Duration	:	20.5months</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600" dirty="0">
                <a:solidFill>
                  <a:prstClr val="black"/>
                </a:solidFill>
                <a:latin typeface="Arial" panose="020B0604020202020204" pitchFamily="34" charset="0"/>
                <a:cs typeface="Arial" panose="020B0604020202020204" pitchFamily="34" charset="0"/>
              </a:rPr>
              <a:t>Revised Estimated Completion Date	:	31 May 2023 </a:t>
            </a:r>
          </a:p>
          <a:p>
            <a:pPr algn="l">
              <a:lnSpc>
                <a:spcPct val="120000"/>
              </a:lnSpc>
            </a:pPr>
            <a:endParaRPr lang="en-ZA" sz="2000" b="1" dirty="0">
              <a:cs typeface="Arial" panose="020B0604020202020204" pitchFamily="34" charset="0"/>
            </a:endParaRPr>
          </a:p>
          <a:p>
            <a:pPr lvl="0" algn="l">
              <a:lnSpc>
                <a:spcPct val="120000"/>
              </a:lnSpc>
            </a:pPr>
            <a:endParaRPr lang="en-ZA" sz="3600" dirty="0">
              <a:ea typeface="Calibri" panose="020F0502020204030204" pitchFamily="34" charset="0"/>
            </a:endParaRPr>
          </a:p>
          <a:p>
            <a:pPr lvl="0" algn="l"/>
            <a:endParaRPr lang="en-ZA" sz="7200"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7600F68-7DA6-3175-BBB5-0EDC1D91FF61}"/>
              </a:ext>
            </a:extLst>
          </p:cNvPr>
          <p:cNvSpPr txBox="1"/>
          <p:nvPr/>
        </p:nvSpPr>
        <p:spPr>
          <a:xfrm>
            <a:off x="11195824" y="6244683"/>
            <a:ext cx="786897" cy="369332"/>
          </a:xfrm>
          <a:prstGeom prst="rect">
            <a:avLst/>
          </a:prstGeom>
          <a:noFill/>
        </p:spPr>
        <p:txBody>
          <a:bodyPr wrap="square" rtlCol="0">
            <a:spAutoFit/>
          </a:bodyPr>
          <a:lstStyle/>
          <a:p>
            <a:r>
              <a:rPr lang="en-US" dirty="0"/>
              <a:t>07</a:t>
            </a:r>
          </a:p>
        </p:txBody>
      </p:sp>
    </p:spTree>
    <p:extLst>
      <p:ext uri="{BB962C8B-B14F-4D97-AF65-F5344CB8AC3E}">
        <p14:creationId xmlns:p14="http://schemas.microsoft.com/office/powerpoint/2010/main" val="4186300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3 (</a:t>
            </a:r>
            <a:r>
              <a:rPr lang="en-ZA" sz="2400" i="1" dirty="0">
                <a:latin typeface="Arial" panose="020B0604020202020204" pitchFamily="34" charset="0"/>
                <a:ea typeface="Calibri" panose="020F0502020204030204" pitchFamily="34" charset="0"/>
                <a:cs typeface="Arial" panose="020B0604020202020204" pitchFamily="34" charset="0"/>
              </a:rPr>
              <a:t>CONT</a:t>
            </a:r>
            <a:r>
              <a:rPr lang="en-ZA" sz="2400" dirty="0">
                <a:latin typeface="Arial" panose="020B0604020202020204" pitchFamily="34" charset="0"/>
                <a:ea typeface="Calibri" panose="020F0502020204030204" pitchFamily="34" charset="0"/>
                <a:cs typeface="Arial" panose="020B0604020202020204" pitchFamily="34" charset="0"/>
              </a:rPr>
              <a: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013816"/>
          </a:xfrm>
        </p:spPr>
        <p:txBody>
          <a:bodyPr>
            <a:normAutofit lnSpcReduction="10000"/>
          </a:bodyPr>
          <a:lstStyle/>
          <a:p>
            <a:pPr algn="l">
              <a:lnSpc>
                <a:spcPct val="100000"/>
              </a:lnSpc>
            </a:pPr>
            <a:r>
              <a:rPr lang="en-US" sz="2000" b="1" dirty="0">
                <a:solidFill>
                  <a:srgbClr val="FF0000"/>
                </a:solidFill>
                <a:cs typeface="Arial" panose="020B0604020202020204" pitchFamily="34" charset="0"/>
              </a:rPr>
              <a:t>THE DEPARTMENT SHOULD ALSO PROVIDE A DETAILED PROGRESS REPORT ON THE CONSTRUCTION OF K46</a:t>
            </a:r>
            <a:endParaRPr lang="en-ZA" sz="2000" b="1" dirty="0">
              <a:solidFill>
                <a:srgbClr val="FF0000"/>
              </a:solidFill>
              <a:cs typeface="Arial" panose="020B0604020202020204" pitchFamily="34" charset="0"/>
            </a:endParaRPr>
          </a:p>
          <a:p>
            <a:pPr algn="l">
              <a:lnSpc>
                <a:spcPct val="120000"/>
              </a:lnSpc>
            </a:pPr>
            <a:r>
              <a:rPr lang="en-ZA" sz="2000" b="1" dirty="0">
                <a:cs typeface="Arial" panose="020B0604020202020204" pitchFamily="34" charset="0"/>
              </a:rPr>
              <a:t>RESPONSE: (PROGRESS TO DATE)</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The contractor has achieved 38% completion on overall progress from the following activities:</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96% on the site establishment</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80%  on clearing and grubbing</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100% remedial works</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100% establishment of survey benchmarks</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90% bulk earthworks including Rose Road Interchange and fill at km9+100 to km9+180 NBC</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10% of road layer  works</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10% on construction of Bridges and concrete structures </a:t>
            </a:r>
          </a:p>
          <a:p>
            <a:pPr marL="269875" lvl="1" indent="-269875" algn="l" defTabSz="457200">
              <a:spcBef>
                <a:spcPct val="20000"/>
              </a:spcBef>
              <a:buFont typeface="Arial" panose="020B0604020202020204" pitchFamily="34" charset="0"/>
              <a:buChar char="•"/>
              <a:defRPr/>
            </a:pPr>
            <a:r>
              <a:rPr lang="en-US" sz="2200" dirty="0">
                <a:solidFill>
                  <a:prstClr val="black"/>
                </a:solidFill>
                <a:latin typeface="Arial" panose="020B0604020202020204" pitchFamily="34" charset="0"/>
                <a:cs typeface="Arial" panose="020B0604020202020204" pitchFamily="34" charset="0"/>
              </a:rPr>
              <a:t>60% on construction of storm water and drainage structures</a:t>
            </a:r>
          </a:p>
          <a:p>
            <a:pPr algn="l">
              <a:lnSpc>
                <a:spcPct val="120000"/>
              </a:lnSpc>
            </a:pPr>
            <a:endParaRPr lang="en-ZA" sz="2000" b="1" dirty="0">
              <a:cs typeface="Arial" panose="020B0604020202020204" pitchFamily="34" charset="0"/>
            </a:endParaRPr>
          </a:p>
          <a:p>
            <a:pPr lvl="0" algn="l">
              <a:lnSpc>
                <a:spcPct val="120000"/>
              </a:lnSpc>
            </a:pPr>
            <a:endParaRPr lang="en-ZA" sz="3600" dirty="0">
              <a:ea typeface="Calibri" panose="020F0502020204030204" pitchFamily="34" charset="0"/>
            </a:endParaRPr>
          </a:p>
          <a:p>
            <a:pPr lvl="0" algn="l"/>
            <a:endParaRPr lang="en-ZA" sz="7200"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7600F68-7DA6-3175-BBB5-0EDC1D91FF61}"/>
              </a:ext>
            </a:extLst>
          </p:cNvPr>
          <p:cNvSpPr txBox="1"/>
          <p:nvPr/>
        </p:nvSpPr>
        <p:spPr>
          <a:xfrm>
            <a:off x="11195824" y="6244683"/>
            <a:ext cx="786897" cy="369332"/>
          </a:xfrm>
          <a:prstGeom prst="rect">
            <a:avLst/>
          </a:prstGeom>
          <a:noFill/>
        </p:spPr>
        <p:txBody>
          <a:bodyPr wrap="square" rtlCol="0">
            <a:spAutoFit/>
          </a:bodyPr>
          <a:lstStyle/>
          <a:p>
            <a:r>
              <a:rPr lang="en-US" dirty="0"/>
              <a:t>08</a:t>
            </a:r>
          </a:p>
        </p:txBody>
      </p:sp>
    </p:spTree>
    <p:extLst>
      <p:ext uri="{BB962C8B-B14F-4D97-AF65-F5344CB8AC3E}">
        <p14:creationId xmlns:p14="http://schemas.microsoft.com/office/powerpoint/2010/main" val="2440156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3 (</a:t>
            </a:r>
            <a:r>
              <a:rPr lang="en-ZA" sz="2400" i="1" dirty="0">
                <a:latin typeface="Arial" panose="020B0604020202020204" pitchFamily="34" charset="0"/>
                <a:ea typeface="Calibri" panose="020F0502020204030204" pitchFamily="34" charset="0"/>
                <a:cs typeface="Arial" panose="020B0604020202020204" pitchFamily="34" charset="0"/>
              </a:rPr>
              <a:t>CONT</a:t>
            </a:r>
            <a:r>
              <a:rPr lang="en-ZA" sz="2400" dirty="0">
                <a:latin typeface="Arial" panose="020B0604020202020204" pitchFamily="34" charset="0"/>
                <a:ea typeface="Calibri" panose="020F0502020204030204" pitchFamily="34" charset="0"/>
                <a:cs typeface="Arial" panose="020B0604020202020204" pitchFamily="34" charset="0"/>
              </a:rPr>
              <a:t>.)</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8"/>
            <a:ext cx="10671252" cy="5257801"/>
          </a:xfrm>
        </p:spPr>
        <p:txBody>
          <a:bodyPr>
            <a:normAutofit fontScale="85000" lnSpcReduction="20000"/>
          </a:bodyPr>
          <a:lstStyle/>
          <a:p>
            <a:pPr algn="l">
              <a:lnSpc>
                <a:spcPct val="100000"/>
              </a:lnSpc>
            </a:pPr>
            <a:r>
              <a:rPr lang="en-US" sz="2000" b="1" dirty="0">
                <a:solidFill>
                  <a:srgbClr val="FF0000"/>
                </a:solidFill>
                <a:cs typeface="Arial" panose="020B0604020202020204" pitchFamily="34" charset="0"/>
              </a:rPr>
              <a:t>THE DEPARTMENT SHOULD ALSO PROVIDE A DETAILED PROGRESS REPORT ON THE CONSTRUCTION OF K46</a:t>
            </a:r>
            <a:endParaRPr lang="en-ZA" sz="2000" b="1" dirty="0">
              <a:solidFill>
                <a:srgbClr val="FF0000"/>
              </a:solidFill>
              <a:cs typeface="Arial" panose="020B0604020202020204" pitchFamily="34" charset="0"/>
            </a:endParaRPr>
          </a:p>
          <a:p>
            <a:pPr algn="l">
              <a:lnSpc>
                <a:spcPct val="120000"/>
              </a:lnSpc>
            </a:pPr>
            <a:r>
              <a:rPr lang="en-ZA" sz="2000" b="1" dirty="0">
                <a:cs typeface="Arial" panose="020B0604020202020204" pitchFamily="34" charset="0"/>
              </a:rPr>
              <a:t>RESPONSE: (PROGRESS TO DATE)</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Remedial works have been completed, including removing concrete </a:t>
            </a:r>
            <a:r>
              <a:rPr lang="en-US" sz="2200" dirty="0" err="1">
                <a:solidFill>
                  <a:prstClr val="black"/>
                </a:solidFill>
                <a:latin typeface="Arial" panose="020B0604020202020204" pitchFamily="34" charset="0"/>
                <a:cs typeface="Arial" panose="020B0604020202020204" pitchFamily="34" charset="0"/>
              </a:rPr>
              <a:t>kerbs</a:t>
            </a:r>
            <a:r>
              <a:rPr lang="en-US" sz="2200" dirty="0">
                <a:solidFill>
                  <a:prstClr val="black"/>
                </a:solidFill>
                <a:latin typeface="Arial" panose="020B0604020202020204" pitchFamily="34" charset="0"/>
                <a:cs typeface="Arial" panose="020B0604020202020204" pitchFamily="34" charset="0"/>
              </a:rPr>
              <a:t> &amp; layer works, removing stormwater pipes, demolishing / removing partly completed culvert @km12+860, demolishing partly completed floor slabs for culvert @km9+180, Clearing , Removing rubbles &amp; Rubbish dumped on site to an approved dumping site, sandblasting of rusted re-bars at Bridges A&amp;B at Rose Interchange and Culvert @km9+180.</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Bulk earthworks at Rose Road Interchange have been completed.</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Blasting from km7+300 to km7+600 South Bound Carriageway </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Stormwater pipes laying and subsoil drainage in progress.</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Processing of layer works including lower selected layer from km7+900 to km8+200 NBC; km8+600 to km8+900 NBC&amp;SBC.</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Casting floor slabs for Panels A&amp;B , and South-East wing wall at km9+180 &amp; steel fixing, shuttering formwork and staging for walls and roof slab (Culvert 5601).</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Casting floor slabs for Panels A&amp;B at km12+860 (Culvert 5600) &amp; shuttering formworks and staging for walls &amp; roof slab. </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All benchmarks for survey have been identified and reinstated.</a:t>
            </a:r>
          </a:p>
          <a:p>
            <a:pPr marL="269875" marR="0" lvl="1" indent="-269875" algn="l" defTabSz="457200" fontAlgn="auto">
              <a:lnSpc>
                <a:spcPct val="100000"/>
              </a:lnSpc>
              <a:spcBef>
                <a:spcPct val="20000"/>
              </a:spcBef>
              <a:spcAft>
                <a:spcPts val="0"/>
              </a:spcAft>
              <a:buClrTx/>
              <a:buSzTx/>
              <a:buFont typeface="Arial" panose="020B0604020202020204" pitchFamily="34" charset="0"/>
              <a:buChar char="•"/>
              <a:tabLst/>
              <a:defRPr/>
            </a:pPr>
            <a:r>
              <a:rPr lang="en-US" sz="2200" dirty="0">
                <a:solidFill>
                  <a:prstClr val="black"/>
                </a:solidFill>
                <a:latin typeface="Arial" panose="020B0604020202020204" pitchFamily="34" charset="0"/>
                <a:cs typeface="Arial" panose="020B0604020202020204" pitchFamily="34" charset="0"/>
              </a:rPr>
              <a:t>Traffic accommodation &amp; potholes repairs on haul roads &amp; deviations.</a:t>
            </a:r>
          </a:p>
          <a:p>
            <a:pPr algn="l">
              <a:lnSpc>
                <a:spcPct val="120000"/>
              </a:lnSpc>
            </a:pPr>
            <a:endParaRPr lang="en-ZA" sz="2000" b="1" dirty="0">
              <a:cs typeface="Arial" panose="020B0604020202020204" pitchFamily="34" charset="0"/>
            </a:endParaRPr>
          </a:p>
          <a:p>
            <a:pPr lvl="0" algn="l">
              <a:lnSpc>
                <a:spcPct val="120000"/>
              </a:lnSpc>
            </a:pPr>
            <a:endParaRPr lang="en-ZA" sz="3600" dirty="0">
              <a:ea typeface="Calibri" panose="020F0502020204030204" pitchFamily="34" charset="0"/>
            </a:endParaRPr>
          </a:p>
          <a:p>
            <a:pPr lvl="0" algn="l"/>
            <a:endParaRPr lang="en-ZA" sz="7200"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7600F68-7DA6-3175-BBB5-0EDC1D91FF61}"/>
              </a:ext>
            </a:extLst>
          </p:cNvPr>
          <p:cNvSpPr txBox="1"/>
          <p:nvPr/>
        </p:nvSpPr>
        <p:spPr>
          <a:xfrm>
            <a:off x="11195824" y="6244683"/>
            <a:ext cx="786897" cy="369332"/>
          </a:xfrm>
          <a:prstGeom prst="rect">
            <a:avLst/>
          </a:prstGeom>
          <a:noFill/>
        </p:spPr>
        <p:txBody>
          <a:bodyPr wrap="square" rtlCol="0">
            <a:spAutoFit/>
          </a:bodyPr>
          <a:lstStyle/>
          <a:p>
            <a:r>
              <a:rPr lang="en-US" dirty="0"/>
              <a:t>09</a:t>
            </a:r>
          </a:p>
        </p:txBody>
      </p:sp>
    </p:spTree>
    <p:extLst>
      <p:ext uri="{BB962C8B-B14F-4D97-AF65-F5344CB8AC3E}">
        <p14:creationId xmlns:p14="http://schemas.microsoft.com/office/powerpoint/2010/main" val="3123397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254ED6AFF13A3429291AD77BA660DB4" ma:contentTypeVersion="14" ma:contentTypeDescription="Create a new document." ma:contentTypeScope="" ma:versionID="ed66429e01374f46dc66d2e35d09455f">
  <xsd:schema xmlns:xsd="http://www.w3.org/2001/XMLSchema" xmlns:xs="http://www.w3.org/2001/XMLSchema" xmlns:p="http://schemas.microsoft.com/office/2006/metadata/properties" xmlns:ns1="http://schemas.microsoft.com/sharepoint/v3" xmlns:ns3="80cc9463-88a5-4c91-a652-9e08f1921b79" xmlns:ns4="3cad976a-1025-444b-b6dc-1f59ed2613d7" targetNamespace="http://schemas.microsoft.com/office/2006/metadata/properties" ma:root="true" ma:fieldsID="2e4bca4d7624ca0a3f8f45c3b4899569" ns1:_="" ns3:_="" ns4:_="">
    <xsd:import namespace="http://schemas.microsoft.com/sharepoint/v3"/>
    <xsd:import namespace="80cc9463-88a5-4c91-a652-9e08f1921b79"/>
    <xsd:import namespace="3cad976a-1025-444b-b6dc-1f59ed2613d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1:_ip_UnifiedCompliancePolicyProperties" minOccurs="0"/>
                <xsd:element ref="ns1:_ip_UnifiedCompliancePolicyUIAction"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cc9463-88a5-4c91-a652-9e08f1921b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ad976a-1025-444b-b6dc-1f59ed2613d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77F90C-CD8C-43FB-9E75-328A0666B101}">
  <ds:schemaRefs>
    <ds:schemaRef ds:uri="3cad976a-1025-444b-b6dc-1f59ed2613d7"/>
    <ds:schemaRef ds:uri="http://schemas.microsoft.com/office/2006/metadata/properties"/>
    <ds:schemaRef ds:uri="http://schemas.microsoft.com/sharepoint/v3"/>
    <ds:schemaRef ds:uri="http://purl.org/dc/dcmitype/"/>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80cc9463-88a5-4c91-a652-9e08f1921b79"/>
    <ds:schemaRef ds:uri="http://purl.org/dc/terms/"/>
  </ds:schemaRefs>
</ds:datastoreItem>
</file>

<file path=customXml/itemProps2.xml><?xml version="1.0" encoding="utf-8"?>
<ds:datastoreItem xmlns:ds="http://schemas.openxmlformats.org/officeDocument/2006/customXml" ds:itemID="{EE03ACED-2AF4-4A21-A52B-9C0833564C4D}">
  <ds:schemaRefs>
    <ds:schemaRef ds:uri="http://schemas.microsoft.com/sharepoint/v3/contenttype/forms"/>
  </ds:schemaRefs>
</ds:datastoreItem>
</file>

<file path=customXml/itemProps3.xml><?xml version="1.0" encoding="utf-8"?>
<ds:datastoreItem xmlns:ds="http://schemas.openxmlformats.org/officeDocument/2006/customXml" ds:itemID="{EEB3029B-1648-4910-898B-D59844B81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cc9463-88a5-4c91-a652-9e08f1921b79"/>
    <ds:schemaRef ds:uri="3cad976a-1025-444b-b6dc-1f59ed261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MEC TIH Meeting 48 - 30 Aug 2021</Template>
  <TotalTime>56235</TotalTime>
  <Words>4306</Words>
  <Application>Microsoft Office PowerPoint</Application>
  <PresentationFormat>Widescreen</PresentationFormat>
  <Paragraphs>357</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         DEPARTMENT OF TRANSPORT AND LOGISTICS  Presentation to Roads and Transport Portfolio Committee   Responses emanating from the Annual Report 2021/22   04 November 2022</vt:lpstr>
      <vt:lpstr>QUESTION 1 </vt:lpstr>
      <vt:lpstr>QUESTION 2 </vt:lpstr>
      <vt:lpstr>QUESTION 2 (CONT.) </vt:lpstr>
      <vt:lpstr>QUESTION 2 (CONT.) </vt:lpstr>
      <vt:lpstr>QUESTION 3 </vt:lpstr>
      <vt:lpstr>QUESTION 3 (CONT.) </vt:lpstr>
      <vt:lpstr>QUESTION 3 (CONT.) </vt:lpstr>
      <vt:lpstr>QUESTION 3 (CONT.) </vt:lpstr>
      <vt:lpstr>QUESTION 3 (CONT.) </vt:lpstr>
      <vt:lpstr>QUESTION 4 </vt:lpstr>
      <vt:lpstr>QUESTION 4 (CONT.) </vt:lpstr>
      <vt:lpstr>QUESTION 4 (CONT.) </vt:lpstr>
      <vt:lpstr>QUESTION 4 (CONT.) </vt:lpstr>
      <vt:lpstr>QUESTION 4 (CONT.) </vt:lpstr>
      <vt:lpstr>QUESTION 5 </vt:lpstr>
      <vt:lpstr>QUESTION 6 </vt:lpstr>
      <vt:lpstr>QUESTION 7 </vt:lpstr>
      <vt:lpstr>QUESTION 7 (Cont.)</vt:lpstr>
      <vt:lpstr>QUESTION 7 (Cont.)</vt:lpstr>
      <vt:lpstr>QUESTION 8</vt:lpstr>
      <vt:lpstr>QUESTION 9</vt:lpstr>
      <vt:lpstr>QUESTION 10</vt:lpstr>
      <vt:lpstr>QUESTION 11</vt:lpstr>
      <vt:lpstr>QUESTION 12</vt:lpstr>
      <vt:lpstr>QUESTION 13</vt:lpstr>
      <vt:lpstr>QUESTION 13 (CONT.)</vt:lpstr>
      <vt:lpstr>QUESTION 14</vt:lpstr>
      <vt:lpstr>QUESTION 15</vt:lpstr>
      <vt:lpstr>QUESTION 16</vt:lpstr>
      <vt:lpstr>QUESTION 17</vt:lpstr>
      <vt:lpstr>QUESTION 18</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ROADS AND TRANSPORT  TRANSPORT INFRASTRUCTURE HOUSE (TIH) HoD TIH Steering Committee Meeting 48  (Microsoft Teams Meeting at 14:00)  1 September 2021</dc:title>
  <dc:creator>Divesh Chiba</dc:creator>
  <cp:lastModifiedBy>Zikalala, Thulani (GPDRT)</cp:lastModifiedBy>
  <cp:revision>557</cp:revision>
  <cp:lastPrinted>2022-07-18T07:16:44Z</cp:lastPrinted>
  <dcterms:created xsi:type="dcterms:W3CDTF">2021-08-31T08:20:54Z</dcterms:created>
  <dcterms:modified xsi:type="dcterms:W3CDTF">2022-11-03T09:01:56Z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0x0101000254ED6AFF13A3429291AD77BA660DB4</vt:lpwstr>
  </property>
</Properties>
</file>