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256" r:id="rId5"/>
    <p:sldId id="3663" r:id="rId6"/>
    <p:sldId id="4199" r:id="rId7"/>
    <p:sldId id="5935" r:id="rId8"/>
    <p:sldId id="5954" r:id="rId9"/>
    <p:sldId id="5936" r:id="rId10"/>
    <p:sldId id="5955" r:id="rId11"/>
    <p:sldId id="5937" r:id="rId12"/>
    <p:sldId id="4198" r:id="rId1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C6F6BEB-AF31-4E1A-8961-309BD8B36884}">
          <p14:sldIdLst>
            <p14:sldId id="256"/>
            <p14:sldId id="3663"/>
            <p14:sldId id="4199"/>
            <p14:sldId id="5935"/>
            <p14:sldId id="5954"/>
            <p14:sldId id="5936"/>
            <p14:sldId id="5955"/>
            <p14:sldId id="5937"/>
            <p14:sldId id="4198"/>
          </p14:sldIdLst>
        </p14:section>
        <p14:section name="Appendix" id="{2A18FB22-22F2-4B14-9CAA-26F41EA6DC1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4" autoAdjust="0"/>
    <p:restoredTop sz="93528" autoAdjust="0"/>
  </p:normalViewPr>
  <p:slideViewPr>
    <p:cSldViewPr snapToGrid="0" snapToObjects="1" showGuides="1">
      <p:cViewPr varScale="1">
        <p:scale>
          <a:sx n="74" d="100"/>
          <a:sy n="74" d="100"/>
        </p:scale>
        <p:origin x="192" y="64"/>
      </p:cViewPr>
      <p:guideLst>
        <p:guide orient="horz" pos="2160"/>
        <p:guide pos="384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Performance per Programme </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Sheet1!$A$2</c:f>
              <c:strCache>
                <c:ptCount val="1"/>
                <c:pt idx="0">
                  <c:v>Achieved</c:v>
                </c:pt>
              </c:strCache>
            </c:strRef>
          </c:tx>
          <c:spPr>
            <a:solidFill>
              <a:schemeClr val="accent1">
                <a:alpha val="85000"/>
              </a:schemeClr>
            </a:solidFill>
            <a:ln w="9525" cap="flat" cmpd="sng" algn="ctr">
              <a:solidFill>
                <a:schemeClr val="lt1">
                  <a:alpha val="50000"/>
                </a:schemeClr>
              </a:solidFill>
              <a:round/>
            </a:ln>
            <a:effectLst/>
          </c:spPr>
          <c:invertIfNegative val="0"/>
          <c:dLbls>
            <c:dLbl>
              <c:idx val="0"/>
              <c:tx>
                <c:rich>
                  <a:bodyPr/>
                  <a:lstStyle/>
                  <a:p>
                    <a:r>
                      <a:rPr lang="en-US"/>
                      <a:t>3 (42%)</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7987-414E-B74F-F77B36E296A6}"/>
                </c:ext>
              </c:extLst>
            </c:dLbl>
            <c:dLbl>
              <c:idx val="1"/>
              <c:tx>
                <c:rich>
                  <a:bodyPr rot="-5400000" spcFirstLastPara="1" vertOverflow="ellipsis" wrap="square" lIns="38100" tIns="19050" rIns="38100" bIns="19050" anchor="ctr" anchorCtr="1">
                    <a:noAutofit/>
                  </a:bodyPr>
                  <a:lstStyle/>
                  <a:p>
                    <a:pPr>
                      <a:defRPr sz="1197" b="1" i="0" u="none" strike="noStrike" kern="1200" baseline="0">
                        <a:solidFill>
                          <a:schemeClr val="bg1"/>
                        </a:solidFill>
                        <a:latin typeface="+mn-lt"/>
                        <a:ea typeface="+mn-ea"/>
                        <a:cs typeface="+mn-cs"/>
                      </a:defRPr>
                    </a:pPr>
                    <a:r>
                      <a:rPr lang="en-US" baseline="0" dirty="0">
                        <a:solidFill>
                          <a:schemeClr val="bg1"/>
                        </a:solidFill>
                      </a:rPr>
                      <a:t>3</a:t>
                    </a:r>
                    <a:r>
                      <a:rPr lang="en-US" dirty="0">
                        <a:solidFill>
                          <a:schemeClr val="bg1"/>
                        </a:solidFill>
                      </a:rPr>
                      <a:t>(27%</a:t>
                    </a:r>
                  </a:p>
                </c:rich>
              </c:tx>
              <c:spPr>
                <a:noFill/>
                <a:ln>
                  <a:noFill/>
                </a:ln>
                <a:effectLst/>
              </c:spPr>
              <c:txPr>
                <a:bodyPr rot="-5400000" spcFirstLastPara="1" vertOverflow="ellipsis" wrap="square" lIns="38100" tIns="19050" rIns="38100" bIns="19050" anchor="ctr" anchorCtr="1">
                  <a:noAutofit/>
                </a:bodyPr>
                <a:lstStyle/>
                <a:p>
                  <a:pPr>
                    <a:defRPr sz="1197"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6.6823801669005631E-2"/>
                      <c:h val="0.2370904925094478"/>
                    </c:manualLayout>
                  </c15:layout>
                  <c15:showDataLabelsRange val="0"/>
                </c:ext>
                <c:ext xmlns:c16="http://schemas.microsoft.com/office/drawing/2014/chart" uri="{C3380CC4-5D6E-409C-BE32-E72D297353CC}">
                  <c16:uniqueId val="{00000001-7987-414E-B74F-F77B36E296A6}"/>
                </c:ext>
              </c:extLst>
            </c:dLbl>
            <c:dLbl>
              <c:idx val="2"/>
              <c:tx>
                <c:rich>
                  <a:bodyPr/>
                  <a:lstStyle/>
                  <a:p>
                    <a:r>
                      <a:rPr lang="en-US"/>
                      <a:t>3 (50%)</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7987-414E-B74F-F77B36E296A6}"/>
                </c:ext>
              </c:extLst>
            </c:dLbl>
            <c:dLbl>
              <c:idx val="3"/>
              <c:tx>
                <c:rich>
                  <a:bodyPr/>
                  <a:lstStyle/>
                  <a:p>
                    <a:r>
                      <a:rPr lang="en-US" baseline="0" dirty="0">
                        <a:solidFill>
                          <a:schemeClr val="bg1"/>
                        </a:solidFill>
                      </a:rPr>
                      <a:t>4 </a:t>
                    </a:r>
                    <a:r>
                      <a:rPr lang="en-US" dirty="0">
                        <a:solidFill>
                          <a:schemeClr val="bg1"/>
                        </a:solidFill>
                      </a:rPr>
                      <a:t>(100%)</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7987-414E-B74F-F77B36E296A6}"/>
                </c:ext>
              </c:extLst>
            </c:dLbl>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Sheet1!$B$1:$E$1</c:f>
              <c:strCache>
                <c:ptCount val="4"/>
                <c:pt idx="0">
                  <c:v>Administration</c:v>
                </c:pt>
                <c:pt idx="1">
                  <c:v>Transport Infrastructure</c:v>
                </c:pt>
                <c:pt idx="2">
                  <c:v>Transport Operation</c:v>
                </c:pt>
                <c:pt idx="3">
                  <c:v>Transport Regulation</c:v>
                </c:pt>
              </c:strCache>
            </c:strRef>
          </c:cat>
          <c:val>
            <c:numRef>
              <c:f>Sheet1!$B$2:$E$2</c:f>
              <c:numCache>
                <c:formatCode>General</c:formatCode>
                <c:ptCount val="4"/>
                <c:pt idx="0">
                  <c:v>3</c:v>
                </c:pt>
                <c:pt idx="1">
                  <c:v>3</c:v>
                </c:pt>
                <c:pt idx="2">
                  <c:v>3</c:v>
                </c:pt>
                <c:pt idx="3">
                  <c:v>4</c:v>
                </c:pt>
              </c:numCache>
            </c:numRef>
          </c:val>
          <c:extLst>
            <c:ext xmlns:c16="http://schemas.microsoft.com/office/drawing/2014/chart" uri="{C3380CC4-5D6E-409C-BE32-E72D297353CC}">
              <c16:uniqueId val="{00000004-7987-414E-B74F-F77B36E296A6}"/>
            </c:ext>
          </c:extLst>
        </c:ser>
        <c:ser>
          <c:idx val="1"/>
          <c:order val="1"/>
          <c:tx>
            <c:strRef>
              <c:f>Sheet1!$A$3</c:f>
              <c:strCache>
                <c:ptCount val="1"/>
                <c:pt idx="0">
                  <c:v>Underachieved</c:v>
                </c:pt>
              </c:strCache>
            </c:strRef>
          </c:tx>
          <c:spPr>
            <a:solidFill>
              <a:schemeClr val="accent2">
                <a:alpha val="85000"/>
              </a:schemeClr>
            </a:solidFill>
            <a:ln w="9525" cap="flat" cmpd="sng" algn="ctr">
              <a:solidFill>
                <a:schemeClr val="lt1">
                  <a:alpha val="50000"/>
                </a:schemeClr>
              </a:solidFill>
              <a:round/>
            </a:ln>
            <a:effectLst/>
          </c:spPr>
          <c:invertIfNegative val="0"/>
          <c:dLbls>
            <c:dLbl>
              <c:idx val="0"/>
              <c:tx>
                <c:rich>
                  <a:bodyPr/>
                  <a:lstStyle/>
                  <a:p>
                    <a:r>
                      <a:rPr lang="en-US">
                        <a:solidFill>
                          <a:schemeClr val="tx1"/>
                        </a:solidFill>
                      </a:rPr>
                      <a:t>4 (57%)</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7987-414E-B74F-F77B36E296A6}"/>
                </c:ext>
              </c:extLst>
            </c:dLbl>
            <c:dLbl>
              <c:idx val="1"/>
              <c:tx>
                <c:rich>
                  <a:bodyPr/>
                  <a:lstStyle/>
                  <a:p>
                    <a:r>
                      <a:rPr lang="en-US">
                        <a:solidFill>
                          <a:schemeClr val="tx1"/>
                        </a:solidFill>
                      </a:rPr>
                      <a:t>8 (72%)</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7987-414E-B74F-F77B36E296A6}"/>
                </c:ext>
              </c:extLst>
            </c:dLbl>
            <c:dLbl>
              <c:idx val="2"/>
              <c:tx>
                <c:rich>
                  <a:bodyPr/>
                  <a:lstStyle/>
                  <a:p>
                    <a:r>
                      <a:rPr lang="en-US" baseline="0" dirty="0">
                        <a:solidFill>
                          <a:schemeClr val="tx1"/>
                        </a:solidFill>
                      </a:rPr>
                      <a:t>3 </a:t>
                    </a:r>
                    <a:r>
                      <a:rPr lang="en-US" dirty="0">
                        <a:solidFill>
                          <a:schemeClr val="tx1"/>
                        </a:solidFill>
                      </a:rPr>
                      <a:t>(50%)</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7987-414E-B74F-F77B36E296A6}"/>
                </c:ext>
              </c:extLst>
            </c:dLbl>
            <c:dLbl>
              <c:idx val="3"/>
              <c:layout>
                <c:manualLayout>
                  <c:x val="9.6121694000295774E-3"/>
                  <c:y val="-7.1214427482264447E-2"/>
                </c:manualLayout>
              </c:layout>
              <c:tx>
                <c:rich>
                  <a:bodyPr/>
                  <a:lstStyle/>
                  <a:p>
                    <a:r>
                      <a:rPr lang="en-US"/>
                      <a:t>0 (0%)</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7987-414E-B74F-F77B36E296A6}"/>
                </c:ext>
              </c:extLst>
            </c:dLbl>
            <c:spPr>
              <a:noFill/>
              <a:ln>
                <a:noFill/>
              </a:ln>
              <a:effectLst/>
            </c:spPr>
            <c:txPr>
              <a:bodyPr rot="-5400000" spcFirstLastPara="1" vertOverflow="ellipsis"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Sheet1!$B$1:$E$1</c:f>
              <c:strCache>
                <c:ptCount val="4"/>
                <c:pt idx="0">
                  <c:v>Administration</c:v>
                </c:pt>
                <c:pt idx="1">
                  <c:v>Transport Infrastructure</c:v>
                </c:pt>
                <c:pt idx="2">
                  <c:v>Transport Operation</c:v>
                </c:pt>
                <c:pt idx="3">
                  <c:v>Transport Regulation</c:v>
                </c:pt>
              </c:strCache>
            </c:strRef>
          </c:cat>
          <c:val>
            <c:numRef>
              <c:f>Sheet1!$B$3:$E$3</c:f>
              <c:numCache>
                <c:formatCode>General</c:formatCode>
                <c:ptCount val="4"/>
                <c:pt idx="0">
                  <c:v>4</c:v>
                </c:pt>
                <c:pt idx="1">
                  <c:v>8</c:v>
                </c:pt>
                <c:pt idx="2">
                  <c:v>3</c:v>
                </c:pt>
                <c:pt idx="3">
                  <c:v>0</c:v>
                </c:pt>
              </c:numCache>
            </c:numRef>
          </c:val>
          <c:extLst>
            <c:ext xmlns:c16="http://schemas.microsoft.com/office/drawing/2014/chart" uri="{C3380CC4-5D6E-409C-BE32-E72D297353CC}">
              <c16:uniqueId val="{00000009-7987-414E-B74F-F77B36E296A6}"/>
            </c:ext>
          </c:extLst>
        </c:ser>
        <c:dLbls>
          <c:dLblPos val="ctr"/>
          <c:showLegendKey val="0"/>
          <c:showVal val="1"/>
          <c:showCatName val="0"/>
          <c:showSerName val="0"/>
          <c:showPercent val="0"/>
          <c:showBubbleSize val="0"/>
        </c:dLbls>
        <c:gapWidth val="150"/>
        <c:overlap val="100"/>
        <c:axId val="406377800"/>
        <c:axId val="406378128"/>
      </c:barChart>
      <c:catAx>
        <c:axId val="4063778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1" i="0" u="none" strike="noStrike" kern="1200" cap="all" baseline="0">
                <a:solidFill>
                  <a:schemeClr val="dk1">
                    <a:lumMod val="75000"/>
                    <a:lumOff val="25000"/>
                  </a:schemeClr>
                </a:solidFill>
                <a:latin typeface="+mn-lt"/>
                <a:ea typeface="+mn-ea"/>
                <a:cs typeface="+mn-cs"/>
              </a:defRPr>
            </a:pPr>
            <a:endParaRPr lang="en-US"/>
          </a:p>
        </c:txPr>
        <c:crossAx val="406378128"/>
        <c:crosses val="autoZero"/>
        <c:auto val="1"/>
        <c:lblAlgn val="ctr"/>
        <c:lblOffset val="100"/>
        <c:noMultiLvlLbl val="0"/>
      </c:catAx>
      <c:valAx>
        <c:axId val="40637812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40637780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400" dirty="0"/>
              <a:t>OVERALL DEPRTMENTAL PERFORMANCE </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1-68DE-410D-8B0E-5211DFAE981C}"/>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3-68DE-410D-8B0E-5211DFAE981C}"/>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lt1">
                        <a:lumMod val="8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Sheet1!$B$3:$B$4</c:f>
              <c:strCache>
                <c:ptCount val="2"/>
                <c:pt idx="0">
                  <c:v>Percentage of targets achieved to date</c:v>
                </c:pt>
                <c:pt idx="1">
                  <c:v>Percentage  of targets that were underachieved to date</c:v>
                </c:pt>
              </c:strCache>
            </c:strRef>
          </c:cat>
          <c:val>
            <c:numRef>
              <c:f>Sheet1!$C$3:$C$4</c:f>
              <c:numCache>
                <c:formatCode>0%</c:formatCode>
                <c:ptCount val="2"/>
                <c:pt idx="0">
                  <c:v>0.46</c:v>
                </c:pt>
                <c:pt idx="1">
                  <c:v>0.54</c:v>
                </c:pt>
              </c:numCache>
            </c:numRef>
          </c:val>
          <c:extLst>
            <c:ext xmlns:c16="http://schemas.microsoft.com/office/drawing/2014/chart" uri="{C3380CC4-5D6E-409C-BE32-E72D297353CC}">
              <c16:uniqueId val="{00000004-68DE-410D-8B0E-5211DFAE981C}"/>
            </c:ext>
          </c:extLst>
        </c:ser>
        <c:dLbls>
          <c:dLblPos val="ctr"/>
          <c:showLegendKey val="0"/>
          <c:showVal val="1"/>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00">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8">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2571B61-DEB9-43BA-8F8C-CB35D078001F}" type="datetimeFigureOut">
              <a:rPr lang="en-ZA" smtClean="0"/>
              <a:t>2022/11/03</a:t>
            </a:fld>
            <a:endParaRPr lang="en-ZA"/>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C195790-C2AE-442B-9061-0ABE71A8AF43}" type="slidenum">
              <a:rPr lang="en-ZA" smtClean="0"/>
              <a:t>‹#›</a:t>
            </a:fld>
            <a:endParaRPr lang="en-ZA"/>
          </a:p>
        </p:txBody>
      </p:sp>
    </p:spTree>
    <p:extLst>
      <p:ext uri="{BB962C8B-B14F-4D97-AF65-F5344CB8AC3E}">
        <p14:creationId xmlns:p14="http://schemas.microsoft.com/office/powerpoint/2010/main" val="817577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5"/>
            <a:ext cx="10019270" cy="481913"/>
          </a:xfrm>
        </p:spPr>
        <p:txBody>
          <a:bodyPr>
            <a:normAutofit/>
          </a:bodyPr>
          <a:lstStyle>
            <a:lvl1pPr>
              <a:defRPr sz="2500" b="1" i="0" baseline="0">
                <a:solidFill>
                  <a:schemeClr val="bg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334530" y="1825625"/>
            <a:ext cx="10019270" cy="4351338"/>
          </a:xfrm>
        </p:spPr>
        <p:txBody>
          <a:bodyPr>
            <a:normAutofit/>
          </a:bodyPr>
          <a:lstStyle>
            <a:lvl1pPr>
              <a:defRPr sz="24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3914401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5"/>
            <a:ext cx="10019270" cy="481913"/>
          </a:xfrm>
        </p:spPr>
        <p:txBody>
          <a:bodyPr>
            <a:normAutofit/>
          </a:bodyPr>
          <a:lstStyle>
            <a:lvl1pPr>
              <a:defRPr sz="2500" b="1" i="0" baseline="0">
                <a:solidFill>
                  <a:schemeClr val="bg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a:xfrm>
            <a:off x="1334530" y="1825625"/>
            <a:ext cx="10019270" cy="4351338"/>
          </a:xfrm>
        </p:spPr>
        <p:txBody>
          <a:bodyPr>
            <a:normAutofit/>
          </a:bodyPr>
          <a:lstStyle>
            <a:lvl1pPr>
              <a:defRPr sz="2400" baseline="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431495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D0E40-B734-5C4F-A779-8A1C3D884474}"/>
              </a:ext>
            </a:extLst>
          </p:cNvPr>
          <p:cNvSpPr>
            <a:spLocks noGrp="1"/>
          </p:cNvSpPr>
          <p:nvPr>
            <p:ph type="ctrTitle"/>
          </p:nvPr>
        </p:nvSpPr>
        <p:spPr>
          <a:xfrm>
            <a:off x="1524000" y="1122363"/>
            <a:ext cx="4572000" cy="477837"/>
          </a:xfrm>
        </p:spPr>
        <p:txBody>
          <a:bodyPr anchor="b">
            <a:normAutofit/>
          </a:bodyPr>
          <a:lstStyle>
            <a:lvl1pPr algn="ctr">
              <a:defRPr sz="2500" b="1" i="0" baseline="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9837692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6255268"/>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49"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3C1C0-4C1F-B74B-80AF-40A02043A7A8}"/>
              </a:ext>
            </a:extLst>
          </p:cNvPr>
          <p:cNvSpPr>
            <a:spLocks noGrp="1"/>
          </p:cNvSpPr>
          <p:nvPr>
            <p:ph type="ctrTitle"/>
          </p:nvPr>
        </p:nvSpPr>
        <p:spPr>
          <a:xfrm>
            <a:off x="1144621" y="2396688"/>
            <a:ext cx="10363438" cy="1874229"/>
          </a:xfrm>
        </p:spPr>
        <p:txBody>
          <a:bodyPr>
            <a:normAutofit fontScale="90000"/>
          </a:bodyPr>
          <a:lstStyle/>
          <a:p>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t>     </a:t>
            </a: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t>DEPARTMENT OF ROADS AND TRANSPORT</a:t>
            </a: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t>Presentation to Roads and Transport Portfolio Committee</a:t>
            </a: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br>
              <a:rPr kumimoji="0" lang="en-US" sz="3200" b="1" i="0" u="none" strike="noStrike" kern="1200" cap="none" spc="0" normalizeH="0" baseline="0" noProof="0" dirty="0">
                <a:ln>
                  <a:noFill/>
                </a:ln>
                <a:solidFill>
                  <a:prstClr val="white"/>
                </a:solidFill>
                <a:effectLst/>
                <a:uLnTx/>
                <a:uFillTx/>
                <a:latin typeface="Arial" panose="020B0604020202020204"/>
                <a:ea typeface="+mj-ea"/>
                <a:cs typeface="+mj-cs"/>
              </a:rPr>
            </a:br>
            <a:br>
              <a:rPr lang="en-US" sz="3200" dirty="0">
                <a:solidFill>
                  <a:prstClr val="white"/>
                </a:solidFill>
                <a:latin typeface="Arial" panose="020B0604020202020204"/>
              </a:rPr>
            </a:br>
            <a:r>
              <a:rPr lang="en-US" sz="3600" dirty="0">
                <a:solidFill>
                  <a:srgbClr val="FFFF00"/>
                </a:solidFill>
                <a:latin typeface="Arial" panose="020B0604020202020204"/>
              </a:rPr>
              <a:t>Annual Report 2021/22 presentation</a:t>
            </a:r>
            <a:br>
              <a:rPr lang="en-US" sz="3600" dirty="0">
                <a:solidFill>
                  <a:srgbClr val="FFFF00"/>
                </a:solidFill>
                <a:latin typeface="Arial" panose="020B0604020202020204"/>
              </a:rPr>
            </a:br>
            <a:br>
              <a:rPr lang="en-US" sz="3600" dirty="0">
                <a:solidFill>
                  <a:srgbClr val="FFFF00"/>
                </a:solidFill>
                <a:latin typeface="Arial" panose="020B0604020202020204"/>
              </a:rPr>
            </a:br>
            <a:br>
              <a:rPr lang="en-US" sz="3200" dirty="0">
                <a:solidFill>
                  <a:prstClr val="white"/>
                </a:solidFill>
                <a:latin typeface="Arial" panose="020B0604020202020204"/>
              </a:rPr>
            </a:br>
            <a:r>
              <a:rPr lang="en-US" sz="3200" dirty="0">
                <a:solidFill>
                  <a:prstClr val="white"/>
                </a:solidFill>
                <a:latin typeface="Arial" panose="020B0604020202020204"/>
              </a:rPr>
              <a:t>04 November 2022</a:t>
            </a:r>
            <a:endParaRPr lang="en-US" sz="28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7111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442689" y="1042850"/>
            <a:ext cx="10749311" cy="477837"/>
          </a:xfrm>
        </p:spPr>
        <p:txBody>
          <a:bodyPr>
            <a:normAutofit/>
          </a:bodyPr>
          <a:lstStyle/>
          <a:p>
            <a:pPr algn="l"/>
            <a:r>
              <a:rPr lang="en-ZA" sz="2400" dirty="0">
                <a:effectLst/>
                <a:latin typeface="Arial" panose="020B0604020202020204" pitchFamily="34" charset="0"/>
                <a:ea typeface="Calibri" panose="020F0502020204030204" pitchFamily="34" charset="0"/>
                <a:cs typeface="Arial" panose="020B0604020202020204" pitchFamily="34" charset="0"/>
              </a:rPr>
              <a:t>Achievements for the 2021/22 Financial year</a:t>
            </a: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301761" y="1628937"/>
            <a:ext cx="10749311" cy="4873566"/>
          </a:xfrm>
        </p:spPr>
        <p:txBody>
          <a:bodyPr>
            <a:normAutofit fontScale="92500" lnSpcReduction="10000"/>
          </a:bodyPr>
          <a:lstStyle/>
          <a:p>
            <a:pPr marL="285750" marR="0" indent="-285750" algn="just">
              <a:lnSpc>
                <a:spcPct val="120000"/>
              </a:lnSpc>
              <a:spcBef>
                <a:spcPts val="0"/>
              </a:spcBef>
              <a:buFont typeface="Arial" panose="020B0604020202020204" pitchFamily="34" charset="0"/>
              <a:buChar char="•"/>
            </a:pPr>
            <a:r>
              <a:rPr lang="en-ZA" sz="1700" b="1" dirty="0">
                <a:effectLst/>
                <a:ea typeface="Calibri" panose="020F0502020204030204" pitchFamily="34" charset="0"/>
                <a:cs typeface="Times New Roman" panose="02020603050405020304" pitchFamily="18" charset="0"/>
              </a:rPr>
              <a:t>Restructured Urban Form – Smart Roads System </a:t>
            </a:r>
            <a:endParaRPr lang="en-US" sz="1700" b="1" dirty="0">
              <a:ea typeface="Calibri" panose="020F0502020204030204" pitchFamily="34" charset="0"/>
              <a:cs typeface="Times New Roman" panose="02020603050405020304" pitchFamily="18" charset="0"/>
            </a:endParaRPr>
          </a:p>
          <a:p>
            <a:pPr marL="742950" lvl="1" indent="-285750" algn="just">
              <a:lnSpc>
                <a:spcPct val="120000"/>
              </a:lnSpc>
              <a:spcBef>
                <a:spcPts val="0"/>
              </a:spcBef>
              <a:buFont typeface="Arial" panose="020B0604020202020204" pitchFamily="34" charset="0"/>
              <a:buChar char="•"/>
            </a:pPr>
            <a:r>
              <a:rPr lang="en-US" sz="1500" kern="1200" dirty="0">
                <a:effectLst/>
                <a:latin typeface="Arial" panose="020B0604020202020204" pitchFamily="34" charset="0"/>
                <a:ea typeface="+mn-ea"/>
              </a:rPr>
              <a:t>Completed the rehabilitation of Road </a:t>
            </a:r>
            <a:r>
              <a:rPr lang="en-US" sz="1500" b="1" kern="1200" dirty="0">
                <a:effectLst/>
                <a:latin typeface="Arial" panose="020B0604020202020204" pitchFamily="34" charset="0"/>
                <a:ea typeface="+mn-ea"/>
              </a:rPr>
              <a:t>P24 </a:t>
            </a:r>
            <a:r>
              <a:rPr lang="en-US" sz="1500" kern="1200" dirty="0">
                <a:effectLst/>
                <a:latin typeface="Arial" panose="020B0604020202020204" pitchFamily="34" charset="0"/>
                <a:ea typeface="+mn-ea"/>
              </a:rPr>
              <a:t>in the </a:t>
            </a:r>
            <a:r>
              <a:rPr lang="en-US" sz="1500" kern="1200" dirty="0" err="1">
                <a:effectLst/>
                <a:latin typeface="Arial" panose="020B0604020202020204" pitchFamily="34" charset="0"/>
                <a:ea typeface="+mn-ea"/>
              </a:rPr>
              <a:t>Magalies</a:t>
            </a:r>
            <a:r>
              <a:rPr lang="en-US" sz="1500" kern="1200" dirty="0">
                <a:effectLst/>
                <a:latin typeface="Arial" panose="020B0604020202020204" pitchFamily="34" charset="0"/>
                <a:ea typeface="+mn-ea"/>
              </a:rPr>
              <a:t> Central Business District. </a:t>
            </a:r>
          </a:p>
          <a:p>
            <a:pPr marL="742950" lvl="1" indent="-285750" algn="just">
              <a:lnSpc>
                <a:spcPct val="120000"/>
              </a:lnSpc>
              <a:spcBef>
                <a:spcPts val="0"/>
              </a:spcBef>
              <a:buFont typeface="Arial" panose="020B0604020202020204" pitchFamily="34" charset="0"/>
              <a:buChar char="•"/>
            </a:pPr>
            <a:r>
              <a:rPr lang="en-ZA" sz="1500" b="1" dirty="0">
                <a:effectLst/>
                <a:latin typeface="Arial" panose="020B0604020202020204" pitchFamily="34" charset="0"/>
                <a:ea typeface="Calibri" panose="020F0502020204030204" pitchFamily="34" charset="0"/>
                <a:cs typeface="Arial" panose="020B0604020202020204" pitchFamily="34" charset="0"/>
              </a:rPr>
              <a:t>133, 805.46 m²  </a:t>
            </a:r>
            <a:r>
              <a:rPr lang="en-ZA" sz="1500" dirty="0">
                <a:effectLst/>
                <a:latin typeface="Arial" panose="020B0604020202020204" pitchFamily="34" charset="0"/>
                <a:ea typeface="Calibri" panose="020F0502020204030204" pitchFamily="34" charset="0"/>
                <a:cs typeface="Arial" panose="020B0604020202020204" pitchFamily="34" charset="0"/>
              </a:rPr>
              <a:t>Blacktop patching completed </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742950" lvl="1" indent="-285750" algn="l">
              <a:lnSpc>
                <a:spcPct val="120000"/>
              </a:lnSpc>
              <a:spcBef>
                <a:spcPts val="0"/>
              </a:spcBef>
              <a:buFont typeface="Arial" panose="020B0604020202020204" pitchFamily="34" charset="0"/>
              <a:buChar char="•"/>
            </a:pPr>
            <a:r>
              <a:rPr lang="en-ZA" sz="1500" b="1" dirty="0">
                <a:effectLst/>
                <a:latin typeface="Arial" panose="020B0604020202020204" pitchFamily="34" charset="0"/>
                <a:ea typeface="Calibri" panose="020F0502020204030204" pitchFamily="34" charset="0"/>
                <a:cs typeface="Arial" panose="020B0604020202020204" pitchFamily="34" charset="0"/>
              </a:rPr>
              <a:t>122, 000.00m</a:t>
            </a:r>
            <a:r>
              <a:rPr lang="en-ZA" sz="1500" b="1" baseline="30000" dirty="0">
                <a:effectLst/>
                <a:latin typeface="Arial" panose="020B0604020202020204" pitchFamily="34" charset="0"/>
                <a:ea typeface="Calibri" panose="020F0502020204030204" pitchFamily="34" charset="0"/>
                <a:cs typeface="Arial" panose="020B0604020202020204" pitchFamily="34" charset="0"/>
              </a:rPr>
              <a:t>2  </a:t>
            </a:r>
            <a:r>
              <a:rPr lang="en-GB" sz="1500" dirty="0">
                <a:effectLst/>
                <a:latin typeface="Arial" panose="020B0604020202020204" pitchFamily="34" charset="0"/>
                <a:ea typeface="Times New Roman" panose="02020603050405020304" pitchFamily="18" charset="0"/>
                <a:cs typeface="Arial" panose="020B0604020202020204" pitchFamily="34" charset="0"/>
              </a:rPr>
              <a:t>of surfaced roads resealed</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742950" lvl="1" indent="-285750" algn="l">
              <a:lnSpc>
                <a:spcPct val="120000"/>
              </a:lnSpc>
              <a:spcBef>
                <a:spcPts val="0"/>
              </a:spcBef>
              <a:buFont typeface="Arial" panose="020B0604020202020204" pitchFamily="34" charset="0"/>
              <a:buChar char="•"/>
            </a:pPr>
            <a:r>
              <a:rPr lang="en-GB" sz="1500" b="1" dirty="0">
                <a:effectLst/>
                <a:latin typeface="Arial" panose="020B0604020202020204" pitchFamily="34" charset="0"/>
                <a:ea typeface="Times New Roman" panose="02020603050405020304" pitchFamily="18" charset="0"/>
                <a:cs typeface="Arial" panose="020B0604020202020204" pitchFamily="34" charset="0"/>
              </a:rPr>
              <a:t>R657, 985 million </a:t>
            </a:r>
            <a:r>
              <a:rPr lang="en-GB" sz="1500" dirty="0">
                <a:effectLst/>
                <a:latin typeface="Arial" panose="020B0604020202020204" pitchFamily="34" charset="0"/>
                <a:ea typeface="Times New Roman" panose="02020603050405020304" pitchFamily="18" charset="0"/>
                <a:cs typeface="Arial" panose="020B0604020202020204" pitchFamily="34" charset="0"/>
              </a:rPr>
              <a:t>spent on Road maintenance activities </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742950" lvl="1" indent="-285750" algn="l">
              <a:lnSpc>
                <a:spcPct val="120000"/>
              </a:lnSpc>
              <a:spcBef>
                <a:spcPts val="0"/>
              </a:spcBef>
              <a:buFont typeface="Arial" panose="020B0604020202020204" pitchFamily="34" charset="0"/>
              <a:buChar char="•"/>
            </a:pPr>
            <a:r>
              <a:rPr lang="en-GB" sz="1500" b="1" dirty="0">
                <a:effectLst/>
                <a:latin typeface="Arial" panose="020B0604020202020204" pitchFamily="34" charset="0"/>
                <a:ea typeface="Calibri" panose="020F0502020204030204" pitchFamily="34" charset="0"/>
                <a:cs typeface="Arial" panose="020B0604020202020204" pitchFamily="34" charset="0"/>
              </a:rPr>
              <a:t>5, 638km </a:t>
            </a:r>
            <a:r>
              <a:rPr lang="en-GB" sz="1500" dirty="0">
                <a:effectLst/>
                <a:latin typeface="Arial" panose="020B0604020202020204" pitchFamily="34" charset="0"/>
                <a:ea typeface="Calibri" panose="020F0502020204030204" pitchFamily="34" charset="0"/>
                <a:cs typeface="Arial" panose="020B0604020202020204" pitchFamily="34" charset="0"/>
              </a:rPr>
              <a:t>of provincial road network maintained </a:t>
            </a:r>
            <a:endParaRPr lang="en-US" sz="1500" kern="1200" dirty="0">
              <a:effectLst/>
              <a:latin typeface="Arial" panose="020B0604020202020204" pitchFamily="34" charset="0"/>
              <a:ea typeface="+mn-ea"/>
            </a:endParaRPr>
          </a:p>
          <a:p>
            <a:pPr marL="742950" lvl="1" indent="-285750" algn="just">
              <a:spcBef>
                <a:spcPts val="0"/>
              </a:spcBef>
              <a:buFont typeface="Arial" panose="020B0604020202020204" pitchFamily="34" charset="0"/>
              <a:buChar char="•"/>
            </a:pPr>
            <a:endParaRPr lang="en-US" sz="1500" kern="1200" dirty="0">
              <a:effectLst/>
              <a:latin typeface="Arial" panose="020B0604020202020204" pitchFamily="34" charset="0"/>
              <a:ea typeface="+mn-ea"/>
            </a:endParaRPr>
          </a:p>
          <a:p>
            <a:pPr marL="285750" indent="-285750" algn="just">
              <a:spcBef>
                <a:spcPts val="0"/>
              </a:spcBef>
              <a:spcAft>
                <a:spcPts val="600"/>
              </a:spcAft>
              <a:buFont typeface="Arial" panose="020B0604020202020204" pitchFamily="34" charset="0"/>
              <a:buChar char="•"/>
            </a:pPr>
            <a:r>
              <a:rPr lang="en-GB" sz="1600" b="1" dirty="0">
                <a:effectLst/>
                <a:latin typeface="Arial" panose="020B0604020202020204" pitchFamily="34" charset="0"/>
                <a:ea typeface="Calibri" panose="020F0502020204030204" pitchFamily="34" charset="0"/>
                <a:cs typeface="Times New Roman" panose="02020603050405020304" pitchFamily="18" charset="0"/>
              </a:rPr>
              <a:t>Supporting District Municipality Road Infrastructure Rehabilitation </a:t>
            </a:r>
          </a:p>
          <a:p>
            <a:pPr marL="742950" lvl="1" indent="-285750" algn="just">
              <a:spcBef>
                <a:spcPts val="0"/>
              </a:spcBef>
              <a:spcAft>
                <a:spcPts val="600"/>
              </a:spcAft>
              <a:buFont typeface="Arial" panose="020B0604020202020204" pitchFamily="34" charset="0"/>
              <a:buChar char="•"/>
            </a:pPr>
            <a:r>
              <a:rPr lang="en-GB" sz="1500" dirty="0">
                <a:effectLst/>
                <a:latin typeface="Arial" panose="020B0604020202020204" pitchFamily="34" charset="0"/>
                <a:ea typeface="Calibri" panose="020F0502020204030204" pitchFamily="34" charset="0"/>
              </a:rPr>
              <a:t>The Sedibeng District Municipality </a:t>
            </a:r>
            <a:r>
              <a:rPr lang="en-ZA" sz="1500" dirty="0">
                <a:effectLst/>
                <a:latin typeface="Arial" panose="020B0604020202020204" pitchFamily="34" charset="0"/>
                <a:ea typeface="Times New Roman" panose="02020603050405020304" pitchFamily="18" charset="0"/>
              </a:rPr>
              <a:t>Emfuleni Road Upgrade Programme was </a:t>
            </a:r>
            <a:r>
              <a:rPr lang="en-ZA" sz="1500" dirty="0">
                <a:latin typeface="Arial" panose="020B0604020202020204" pitchFamily="34" charset="0"/>
                <a:ea typeface="Times New Roman" panose="02020603050405020304" pitchFamily="18" charset="0"/>
              </a:rPr>
              <a:t>successfully completed </a:t>
            </a:r>
            <a:r>
              <a:rPr lang="en-ZA" sz="1500" dirty="0">
                <a:effectLst/>
                <a:latin typeface="Arial" panose="020B0604020202020204" pitchFamily="34" charset="0"/>
                <a:ea typeface="Calibri" panose="020F0502020204030204" pitchFamily="34" charset="0"/>
              </a:rPr>
              <a:t>he following townships, namely: (1</a:t>
            </a:r>
            <a:r>
              <a:rPr lang="en-GB" sz="1500" dirty="0">
                <a:effectLst/>
                <a:latin typeface="Arial" panose="020B0604020202020204" pitchFamily="34" charset="0"/>
                <a:ea typeface="Calibri" panose="020F0502020204030204" pitchFamily="34" charset="0"/>
              </a:rPr>
              <a:t>) Three Rivers; (2) Vereeniging; (3) </a:t>
            </a:r>
            <a:r>
              <a:rPr lang="en-GB" sz="1500" dirty="0" err="1">
                <a:effectLst/>
                <a:latin typeface="Arial" panose="020B0604020202020204" pitchFamily="34" charset="0"/>
                <a:ea typeface="Calibri" panose="020F0502020204030204" pitchFamily="34" charset="0"/>
              </a:rPr>
              <a:t>Vanderbiljpark</a:t>
            </a:r>
            <a:r>
              <a:rPr lang="en-GB" sz="1500" dirty="0">
                <a:effectLst/>
                <a:latin typeface="Arial" panose="020B0604020202020204" pitchFamily="34" charset="0"/>
                <a:ea typeface="Calibri" panose="020F0502020204030204" pitchFamily="34" charset="0"/>
              </a:rPr>
              <a:t> and </a:t>
            </a:r>
            <a:r>
              <a:rPr lang="en-GB" sz="1500" dirty="0" err="1">
                <a:effectLst/>
                <a:latin typeface="Arial" panose="020B0604020202020204" pitchFamily="34" charset="0"/>
                <a:ea typeface="Calibri" panose="020F0502020204030204" pitchFamily="34" charset="0"/>
              </a:rPr>
              <a:t>Bophelong</a:t>
            </a:r>
            <a:r>
              <a:rPr lang="en-GB" sz="1500" dirty="0">
                <a:effectLst/>
                <a:latin typeface="Arial" panose="020B0604020202020204" pitchFamily="34" charset="0"/>
                <a:ea typeface="Calibri" panose="020F0502020204030204" pitchFamily="34" charset="0"/>
              </a:rPr>
              <a:t>; (4) Sharpeville, </a:t>
            </a:r>
            <a:r>
              <a:rPr lang="en-GB" sz="1500" dirty="0" err="1">
                <a:effectLst/>
                <a:latin typeface="Arial" panose="020B0604020202020204" pitchFamily="34" charset="0"/>
                <a:ea typeface="Calibri" panose="020F0502020204030204" pitchFamily="34" charset="0"/>
              </a:rPr>
              <a:t>Boipatong</a:t>
            </a:r>
            <a:r>
              <a:rPr lang="en-GB" sz="1500" dirty="0">
                <a:effectLst/>
                <a:latin typeface="Arial" panose="020B0604020202020204" pitchFamily="34" charset="0"/>
                <a:ea typeface="Calibri" panose="020F0502020204030204" pitchFamily="34" charset="0"/>
              </a:rPr>
              <a:t> and Tshepiso; and (5) </a:t>
            </a:r>
            <a:r>
              <a:rPr lang="en-GB" sz="1500" dirty="0" err="1">
                <a:effectLst/>
                <a:latin typeface="Arial" panose="020B0604020202020204" pitchFamily="34" charset="0"/>
                <a:ea typeface="Calibri" panose="020F0502020204030204" pitchFamily="34" charset="0"/>
              </a:rPr>
              <a:t>Sebokeng</a:t>
            </a:r>
            <a:r>
              <a:rPr lang="en-GB" sz="1500" dirty="0">
                <a:effectLst/>
                <a:latin typeface="Arial" panose="020B0604020202020204" pitchFamily="34" charset="0"/>
                <a:ea typeface="Calibri" panose="020F0502020204030204" pitchFamily="34" charset="0"/>
              </a:rPr>
              <a:t>. A total of </a:t>
            </a:r>
            <a:r>
              <a:rPr lang="en-GB" sz="1500" b="1" dirty="0">
                <a:effectLst/>
                <a:latin typeface="Arial" panose="020B0604020202020204" pitchFamily="34" charset="0"/>
                <a:ea typeface="Calibri" panose="020F0502020204030204" pitchFamily="34" charset="0"/>
              </a:rPr>
              <a:t>23 streets </a:t>
            </a:r>
            <a:r>
              <a:rPr lang="en-GB" sz="1500" dirty="0">
                <a:effectLst/>
                <a:latin typeface="Arial" panose="020B0604020202020204" pitchFamily="34" charset="0"/>
                <a:ea typeface="Calibri" panose="020F0502020204030204" pitchFamily="34" charset="0"/>
              </a:rPr>
              <a:t>were rehabilitated at a cost of R168,969 million.</a:t>
            </a:r>
          </a:p>
          <a:p>
            <a:pPr marL="742950" lvl="1" indent="-285750" algn="just">
              <a:spcBef>
                <a:spcPts val="0"/>
              </a:spcBef>
              <a:buFont typeface="Arial" panose="020B0604020202020204" pitchFamily="34" charset="0"/>
              <a:buChar char="•"/>
            </a:pPr>
            <a:endParaRPr lang="en-GB" sz="1500" dirty="0">
              <a:effectLst/>
              <a:latin typeface="Arial" panose="020B0604020202020204" pitchFamily="34" charset="0"/>
              <a:ea typeface="Calibri" panose="020F0502020204030204" pitchFamily="34" charset="0"/>
            </a:endParaRPr>
          </a:p>
          <a:p>
            <a:pPr marL="285750" indent="-285750" algn="just">
              <a:spcBef>
                <a:spcPts val="0"/>
              </a:spcBef>
              <a:spcAft>
                <a:spcPts val="600"/>
              </a:spcAft>
              <a:buFont typeface="Arial" panose="020B0604020202020204" pitchFamily="34" charset="0"/>
              <a:buChar char="•"/>
            </a:pPr>
            <a:r>
              <a:rPr lang="en-ZA" sz="1600" b="1" dirty="0">
                <a:effectLst/>
                <a:latin typeface="Arial" panose="020B0604020202020204" pitchFamily="34" charset="0"/>
                <a:ea typeface="Calibri" panose="020F0502020204030204" pitchFamily="34" charset="0"/>
                <a:cs typeface="Times New Roman" panose="02020603050405020304" pitchFamily="18" charset="0"/>
              </a:rPr>
              <a:t>Developing Future Road Construction Entrepreneurs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spcBef>
                <a:spcPts val="0"/>
              </a:spcBef>
              <a:spcAft>
                <a:spcPts val="600"/>
              </a:spcAft>
              <a:buFont typeface="Arial" panose="020B0604020202020204" pitchFamily="34" charset="0"/>
              <a:buChar char="•"/>
            </a:pPr>
            <a:r>
              <a:rPr lang="en-ZA" sz="1500" b="1" dirty="0">
                <a:effectLst/>
                <a:latin typeface="Arial" panose="020B0604020202020204" pitchFamily="34" charset="0"/>
                <a:ea typeface="Calibri" panose="020F0502020204030204" pitchFamily="34" charset="0"/>
              </a:rPr>
              <a:t>36</a:t>
            </a:r>
            <a:r>
              <a:rPr lang="en-ZA" sz="1500" dirty="0">
                <a:effectLst/>
                <a:latin typeface="Arial" panose="020B0604020202020204" pitchFamily="34" charset="0"/>
                <a:ea typeface="Calibri" panose="020F0502020204030204" pitchFamily="34" charset="0"/>
              </a:rPr>
              <a:t> level 1 learner contractors who were part of the 3-year Contractor Development Programme  successfully completed the programme and upgraded their CIDB levels to level 4. There were five Consultant Engineers as mentors and supervisors. </a:t>
            </a:r>
            <a:r>
              <a:rPr lang="en-ZA" sz="1500" dirty="0">
                <a:latin typeface="Arial" panose="020B0604020202020204" pitchFamily="34" charset="0"/>
                <a:ea typeface="Calibri" panose="020F0502020204030204" pitchFamily="34" charset="0"/>
              </a:rPr>
              <a:t>20</a:t>
            </a:r>
            <a:r>
              <a:rPr lang="en-ZA" sz="1500" dirty="0">
                <a:effectLst/>
                <a:latin typeface="Arial" panose="020B0604020202020204" pitchFamily="34" charset="0"/>
                <a:ea typeface="Calibri" panose="020F0502020204030204" pitchFamily="34" charset="0"/>
              </a:rPr>
              <a:t>  contractors were youth-led/owned whilst 11 were women managed/owned. </a:t>
            </a:r>
          </a:p>
          <a:p>
            <a:pPr marL="742950" lvl="1" indent="-285750" algn="just">
              <a:spcBef>
                <a:spcPts val="0"/>
              </a:spcBef>
              <a:buFont typeface="Arial" panose="020B0604020202020204" pitchFamily="34" charset="0"/>
              <a:buChar char="•"/>
            </a:pPr>
            <a:endParaRPr lang="en-ZA" sz="1400" dirty="0">
              <a:effectLst/>
              <a:latin typeface="Arial" panose="020B0604020202020204" pitchFamily="34" charset="0"/>
              <a:ea typeface="Calibri" panose="020F0502020204030204" pitchFamily="34" charset="0"/>
            </a:endParaRPr>
          </a:p>
          <a:p>
            <a:pPr marL="285750" indent="-285750" algn="just">
              <a:spcBef>
                <a:spcPts val="0"/>
              </a:spcBef>
              <a:spcAft>
                <a:spcPts val="600"/>
              </a:spcAft>
              <a:buFont typeface="Arial" panose="020B0604020202020204" pitchFamily="34" charset="0"/>
              <a:buChar char="•"/>
            </a:pPr>
            <a:r>
              <a:rPr lang="en-ZA" sz="1600" b="1" dirty="0">
                <a:effectLst/>
                <a:latin typeface="Arial" panose="020B0604020202020204" pitchFamily="34" charset="0"/>
                <a:ea typeface="Calibri" panose="020F0502020204030204" pitchFamily="34" charset="0"/>
                <a:cs typeface="Times New Roman" panose="02020603050405020304" pitchFamily="18" charset="0"/>
              </a:rPr>
              <a:t>Job creation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20000"/>
              </a:lnSpc>
              <a:spcBef>
                <a:spcPts val="0"/>
              </a:spcBef>
              <a:buFont typeface="Arial" panose="020B0604020202020204" pitchFamily="34" charset="0"/>
              <a:buChar char="•"/>
            </a:pPr>
            <a:r>
              <a:rPr lang="en-ZA" sz="1500" dirty="0">
                <a:effectLst/>
                <a:ea typeface="Calibri" panose="020F0502020204030204" pitchFamily="34" charset="0"/>
                <a:cs typeface="Arial" panose="020B0604020202020204" pitchFamily="34" charset="0"/>
              </a:rPr>
              <a:t>Total - </a:t>
            </a:r>
            <a:r>
              <a:rPr lang="en-ZA" sz="1500" b="1" dirty="0">
                <a:effectLst/>
                <a:ea typeface="Calibri" panose="020F0502020204030204" pitchFamily="34" charset="0"/>
                <a:cs typeface="Arial" panose="020B0604020202020204" pitchFamily="34" charset="0"/>
              </a:rPr>
              <a:t>3, 358</a:t>
            </a:r>
            <a:r>
              <a:rPr lang="en-ZA" sz="1500" dirty="0">
                <a:effectLst/>
                <a:ea typeface="Calibri" panose="020F0502020204030204" pitchFamily="34" charset="0"/>
                <a:cs typeface="Arial" panose="020B0604020202020204" pitchFamily="34" charset="0"/>
              </a:rPr>
              <a:t> - </a:t>
            </a:r>
            <a:r>
              <a:rPr lang="en-ZA" sz="1500" b="1" dirty="0">
                <a:effectLst/>
                <a:ea typeface="Calibri" panose="020F0502020204030204" pitchFamily="34" charset="0"/>
                <a:cs typeface="Arial" panose="020B0604020202020204" pitchFamily="34" charset="0"/>
              </a:rPr>
              <a:t>1, 929</a:t>
            </a:r>
            <a:r>
              <a:rPr lang="en-ZA" sz="1500" dirty="0">
                <a:effectLst/>
                <a:ea typeface="Calibri" panose="020F0502020204030204" pitchFamily="34" charset="0"/>
                <a:cs typeface="Arial" panose="020B0604020202020204" pitchFamily="34" charset="0"/>
              </a:rPr>
              <a:t> youth and </a:t>
            </a:r>
            <a:r>
              <a:rPr lang="en-ZA" sz="1500" b="1" dirty="0">
                <a:effectLst/>
                <a:ea typeface="Calibri" panose="020F0502020204030204" pitchFamily="34" charset="0"/>
                <a:cs typeface="Arial" panose="020B0604020202020204" pitchFamily="34" charset="0"/>
              </a:rPr>
              <a:t>1, 587</a:t>
            </a:r>
            <a:r>
              <a:rPr lang="en-ZA" sz="1500" dirty="0">
                <a:effectLst/>
                <a:ea typeface="Calibri" panose="020F0502020204030204" pitchFamily="34" charset="0"/>
                <a:cs typeface="Arial" panose="020B0604020202020204" pitchFamily="34" charset="0"/>
              </a:rPr>
              <a:t> women. </a:t>
            </a:r>
            <a:r>
              <a:rPr lang="en-GB" sz="1500" b="1" dirty="0">
                <a:effectLst/>
                <a:ea typeface="Times New Roman" panose="02020603050405020304" pitchFamily="18" charset="0"/>
                <a:cs typeface="Times New Roman" panose="02020603050405020304" pitchFamily="18" charset="0"/>
              </a:rPr>
              <a:t>552</a:t>
            </a:r>
            <a:r>
              <a:rPr lang="en-GB" sz="1500" dirty="0">
                <a:effectLst/>
                <a:ea typeface="Times New Roman" panose="02020603050405020304" pitchFamily="18" charset="0"/>
                <a:cs typeface="Times New Roman" panose="02020603050405020304" pitchFamily="18" charset="0"/>
              </a:rPr>
              <a:t> Military Veterans (MV) employed IN COVID-19 Transport Programme.</a:t>
            </a:r>
            <a:endParaRPr lang="en-US" sz="1500" dirty="0">
              <a:ea typeface="Times New Roman" panose="02020603050405020304" pitchFamily="18" charset="0"/>
              <a:cs typeface="Times New Roman" panose="02020603050405020304" pitchFamily="18" charset="0"/>
            </a:endParaRPr>
          </a:p>
          <a:p>
            <a:pPr marL="742950" lvl="1" indent="-285750" algn="just">
              <a:lnSpc>
                <a:spcPct val="120000"/>
              </a:lnSpc>
              <a:spcBef>
                <a:spcPts val="0"/>
              </a:spcBef>
              <a:buFont typeface="Arial" panose="020B0604020202020204" pitchFamily="34" charset="0"/>
              <a:buChar char="•"/>
            </a:pPr>
            <a:r>
              <a:rPr lang="en-ZA" sz="1500" b="1" dirty="0">
                <a:effectLst/>
                <a:ea typeface="Times New Roman" panose="02020603050405020304" pitchFamily="18" charset="0"/>
                <a:cs typeface="Arial" panose="020B0604020202020204" pitchFamily="34" charset="0"/>
              </a:rPr>
              <a:t>176 </a:t>
            </a:r>
            <a:r>
              <a:rPr lang="en-ZA" sz="1500" dirty="0">
                <a:effectLst/>
                <a:ea typeface="Times New Roman" panose="02020603050405020304" pitchFamily="18" charset="0"/>
                <a:cs typeface="Arial" panose="020B0604020202020204" pitchFamily="34" charset="0"/>
              </a:rPr>
              <a:t>youth were employed in various programmes</a:t>
            </a:r>
            <a:endParaRPr lang="en-US" sz="1500" dirty="0">
              <a:effectLst/>
              <a:ea typeface="Calibri" panose="020F0502020204030204" pitchFamily="34" charset="0"/>
              <a:cs typeface="Arial" panose="020B0604020202020204" pitchFamily="34" charset="0"/>
            </a:endParaRPr>
          </a:p>
          <a:p>
            <a:pPr marL="742950" lvl="1" indent="-285750" algn="just">
              <a:lnSpc>
                <a:spcPct val="120000"/>
              </a:lnSpc>
              <a:spcBef>
                <a:spcPts val="0"/>
              </a:spcBef>
              <a:buFont typeface="Arial" panose="020B0604020202020204" pitchFamily="34" charset="0"/>
              <a:buChar char="•"/>
            </a:pPr>
            <a:r>
              <a:rPr lang="en-ZA" sz="1500" b="1" dirty="0">
                <a:solidFill>
                  <a:srgbClr val="000000"/>
                </a:solidFill>
                <a:effectLst/>
                <a:ea typeface="Times New Roman" panose="02020603050405020304" pitchFamily="18" charset="0"/>
                <a:cs typeface="Times New Roman" panose="02020603050405020304" pitchFamily="18" charset="0"/>
              </a:rPr>
              <a:t>72</a:t>
            </a:r>
            <a:r>
              <a:rPr lang="en-ZA" sz="1500" dirty="0">
                <a:solidFill>
                  <a:srgbClr val="000000"/>
                </a:solidFill>
                <a:effectLst/>
                <a:ea typeface="Times New Roman" panose="02020603050405020304" pitchFamily="18" charset="0"/>
                <a:cs typeface="Times New Roman" panose="02020603050405020304" pitchFamily="18" charset="0"/>
              </a:rPr>
              <a:t> interns were employed on 2-year Internship Programme thereby contributing to youth employment initiatives. </a:t>
            </a:r>
            <a:endParaRPr lang="en-US" sz="1500" dirty="0">
              <a:effectLst/>
              <a:ea typeface="Calibri" panose="020F0502020204030204" pitchFamily="34" charset="0"/>
              <a:cs typeface="Times New Roman" panose="02020603050405020304" pitchFamily="18" charset="0"/>
            </a:endParaRPr>
          </a:p>
          <a:p>
            <a:pPr marL="742950" lvl="1" indent="-285750" algn="just">
              <a:spcBef>
                <a:spcPts val="0"/>
              </a:spcBef>
              <a:buFont typeface="Arial" panose="020B0604020202020204" pitchFamily="34" charset="0"/>
              <a:buChar char="•"/>
            </a:pPr>
            <a:endParaRPr lang="en-ZA" sz="1500" b="1" dirty="0">
              <a:latin typeface="Arial" panose="020B0604020202020204" pitchFamily="34" charset="0"/>
              <a:ea typeface="Times New Roman" panose="02020603050405020304" pitchFamily="18" charset="0"/>
              <a:cs typeface="Arial" panose="020B0604020202020204" pitchFamily="34" charset="0"/>
            </a:endParaRPr>
          </a:p>
          <a:p>
            <a:pPr algn="just">
              <a:spcBef>
                <a:spcPts val="0"/>
              </a:spcBef>
            </a:pPr>
            <a:endParaRPr lang="en-ZA" sz="1400" dirty="0">
              <a:latin typeface="Arial" panose="020B0604020202020204" pitchFamily="34" charset="0"/>
              <a:ea typeface="Times New Roman" panose="02020603050405020304" pitchFamily="18" charset="0"/>
              <a:cs typeface="Arial" panose="020B0604020202020204" pitchFamily="34" charset="0"/>
            </a:endParaRPr>
          </a:p>
          <a:p>
            <a:pPr marR="0" lvl="0" algn="just">
              <a:spcBef>
                <a:spcPts val="0"/>
              </a:spcBef>
              <a:spcAft>
                <a:spcPts val="0"/>
              </a:spcAft>
            </a:pPr>
            <a:endParaRPr lang="en-ZA" sz="18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pPr algn="just">
              <a:spcBef>
                <a:spcPts val="0"/>
              </a:spcBef>
            </a:pPr>
            <a:endParaRPr lang="en-ZA" sz="6400" b="1" dirty="0"/>
          </a:p>
          <a:p>
            <a:pPr algn="just">
              <a:spcBef>
                <a:spcPts val="0"/>
              </a:spcBef>
            </a:pPr>
            <a:endParaRPr lang="en-ZA" sz="6400" b="1" dirty="0"/>
          </a:p>
          <a:p>
            <a:pPr algn="just">
              <a:spcBef>
                <a:spcPts val="0"/>
              </a:spcBef>
            </a:pPr>
            <a:endParaRPr lang="en-ZA" sz="6400" dirty="0"/>
          </a:p>
          <a:p>
            <a:pPr marR="0" lvl="0" algn="just">
              <a:spcBef>
                <a:spcPts val="0"/>
              </a:spcBef>
              <a:spcAft>
                <a:spcPts val="0"/>
              </a:spcAft>
            </a:pPr>
            <a:endParaRPr lang="en-ZA" sz="8000" dirty="0">
              <a:effectLst/>
              <a:latin typeface="+mj-lt"/>
              <a:ea typeface="Times New Roman" panose="02020603050405020304" pitchFamily="18" charset="0"/>
              <a:cs typeface="Arial" panose="020B0604020202020204" pitchFamily="34" charset="0"/>
            </a:endParaRPr>
          </a:p>
          <a:p>
            <a:pPr algn="l"/>
            <a:endParaRPr lang="en-ZA" dirty="0"/>
          </a:p>
        </p:txBody>
      </p:sp>
      <p:sp>
        <p:nvSpPr>
          <p:cNvPr id="4" name="TextBox 3">
            <a:extLst>
              <a:ext uri="{FF2B5EF4-FFF2-40B4-BE49-F238E27FC236}">
                <a16:creationId xmlns:a16="http://schemas.microsoft.com/office/drawing/2014/main" id="{341D4FB2-2830-A215-0E42-78BD7DA98057}"/>
              </a:ext>
            </a:extLst>
          </p:cNvPr>
          <p:cNvSpPr txBox="1"/>
          <p:nvPr/>
        </p:nvSpPr>
        <p:spPr>
          <a:xfrm>
            <a:off x="11206976" y="6133171"/>
            <a:ext cx="1032223" cy="369332"/>
          </a:xfrm>
          <a:prstGeom prst="rect">
            <a:avLst/>
          </a:prstGeom>
          <a:noFill/>
        </p:spPr>
        <p:txBody>
          <a:bodyPr wrap="square" rtlCol="0">
            <a:spAutoFit/>
          </a:bodyPr>
          <a:lstStyle/>
          <a:p>
            <a:r>
              <a:rPr lang="en-US" dirty="0"/>
              <a:t>2</a:t>
            </a:r>
          </a:p>
        </p:txBody>
      </p:sp>
    </p:spTree>
    <p:extLst>
      <p:ext uri="{BB962C8B-B14F-4D97-AF65-F5344CB8AC3E}">
        <p14:creationId xmlns:p14="http://schemas.microsoft.com/office/powerpoint/2010/main" val="848263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431234" y="1042850"/>
            <a:ext cx="10589315" cy="477837"/>
          </a:xfrm>
        </p:spPr>
        <p:txBody>
          <a:bodyPr>
            <a:normAutofit/>
          </a:bodyPr>
          <a:lstStyle/>
          <a:p>
            <a:pPr algn="l"/>
            <a:r>
              <a:rPr lang="en-ZA" sz="2400" dirty="0">
                <a:effectLst/>
                <a:latin typeface="Arial" panose="020B0604020202020204" pitchFamily="34" charset="0"/>
                <a:ea typeface="Calibri" panose="020F0502020204030204" pitchFamily="34" charset="0"/>
                <a:cs typeface="Arial" panose="020B0604020202020204" pitchFamily="34" charset="0"/>
              </a:rPr>
              <a:t>Achievements for the 2021/22 Financial year</a:t>
            </a: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353176" y="1600199"/>
            <a:ext cx="10589315" cy="4790662"/>
          </a:xfrm>
        </p:spPr>
        <p:txBody>
          <a:bodyPr>
            <a:normAutofit fontScale="92500" lnSpcReduction="10000"/>
          </a:bodyPr>
          <a:lstStyle/>
          <a:p>
            <a:pPr marL="285750" indent="-285750" algn="just">
              <a:spcBef>
                <a:spcPts val="0"/>
              </a:spcBef>
              <a:buFont typeface="Arial" panose="020B0604020202020204" pitchFamily="34" charset="0"/>
              <a:buChar char="•"/>
            </a:pPr>
            <a:r>
              <a:rPr lang="en-ZA" sz="1500" b="1" dirty="0">
                <a:effectLst/>
                <a:ea typeface="Calibri" panose="020F0502020204030204" pitchFamily="34" charset="0"/>
                <a:cs typeface="Times New Roman" panose="02020603050405020304" pitchFamily="18" charset="0"/>
              </a:rPr>
              <a:t>Empowerment of Previously Disadvantaged Public Transport Operators </a:t>
            </a:r>
            <a:endParaRPr lang="en-US" sz="1500" dirty="0">
              <a:effectLst/>
              <a:ea typeface="Calibri" panose="020F0502020204030204" pitchFamily="34" charset="0"/>
              <a:cs typeface="Times New Roman" panose="02020603050405020304" pitchFamily="18" charset="0"/>
            </a:endParaRPr>
          </a:p>
          <a:p>
            <a:pPr marL="742950" lvl="1" indent="-285750" algn="just">
              <a:spcBef>
                <a:spcPts val="0"/>
              </a:spcBef>
              <a:buFont typeface="Arial" panose="020B0604020202020204" pitchFamily="34" charset="0"/>
              <a:buChar char="•"/>
            </a:pPr>
            <a:r>
              <a:rPr lang="it-IT" sz="1400" dirty="0">
                <a:effectLst/>
                <a:ea typeface="Calibri" panose="020F0502020204030204" pitchFamily="34" charset="0"/>
              </a:rPr>
              <a:t>The new Meyerton Bus Contract, a joint venture contract, commenced operations in May 2021. </a:t>
            </a:r>
            <a:r>
              <a:rPr lang="en-GB" sz="1400" dirty="0">
                <a:effectLst/>
                <a:ea typeface="Calibri" panose="020F0502020204030204" pitchFamily="34" charset="0"/>
              </a:rPr>
              <a:t>The joint venture operations are between Gauteng Coaches (49%), </a:t>
            </a:r>
            <a:r>
              <a:rPr lang="en-GB" sz="1400" dirty="0" err="1">
                <a:effectLst/>
                <a:ea typeface="Calibri" panose="020F0502020204030204" pitchFamily="34" charset="0"/>
              </a:rPr>
              <a:t>Meyerton</a:t>
            </a:r>
            <a:r>
              <a:rPr lang="en-GB" sz="1400" dirty="0">
                <a:effectLst/>
                <a:ea typeface="Calibri" panose="020F0502020204030204" pitchFamily="34" charset="0"/>
              </a:rPr>
              <a:t> Taxi Association (30%) and the </a:t>
            </a:r>
            <a:r>
              <a:rPr lang="en-GB" sz="1400" dirty="0" err="1">
                <a:effectLst/>
                <a:ea typeface="Calibri" panose="020F0502020204030204" pitchFamily="34" charset="0"/>
              </a:rPr>
              <a:t>Triponza</a:t>
            </a:r>
            <a:r>
              <a:rPr lang="en-GB" sz="1400" dirty="0">
                <a:effectLst/>
                <a:ea typeface="Calibri" panose="020F0502020204030204" pitchFamily="34" charset="0"/>
              </a:rPr>
              <a:t> Bus Company (21%). </a:t>
            </a:r>
            <a:r>
              <a:rPr lang="it-IT" sz="1400" dirty="0">
                <a:effectLst/>
                <a:ea typeface="Calibri" panose="020F0502020204030204" pitchFamily="34" charset="0"/>
              </a:rPr>
              <a:t>The contract includes the Meyerton Taxi Association having a 30% contract value allocation.</a:t>
            </a:r>
          </a:p>
          <a:p>
            <a:pPr marL="742950" lvl="1" indent="-285750" algn="just">
              <a:spcBef>
                <a:spcPts val="0"/>
              </a:spcBef>
              <a:buFont typeface="Arial" panose="020B0604020202020204" pitchFamily="34" charset="0"/>
              <a:buChar char="•"/>
            </a:pPr>
            <a:endParaRPr lang="it-IT" sz="1400" b="1" dirty="0">
              <a:solidFill>
                <a:srgbClr val="0070C0"/>
              </a:solidFill>
              <a:ea typeface="Calibri" panose="020F0502020204030204" pitchFamily="34" charset="0"/>
              <a:cs typeface="Times New Roman" panose="02020603050405020304" pitchFamily="18" charset="0"/>
            </a:endParaRPr>
          </a:p>
          <a:p>
            <a:pPr marL="285750" indent="-285750" algn="just">
              <a:spcBef>
                <a:spcPts val="0"/>
              </a:spcBef>
              <a:buFont typeface="Arial" panose="020B0604020202020204" pitchFamily="34" charset="0"/>
              <a:buChar char="•"/>
            </a:pPr>
            <a:r>
              <a:rPr lang="it-IT" sz="1600" b="1" dirty="0">
                <a:effectLst/>
                <a:ea typeface="Calibri" panose="020F0502020204030204" pitchFamily="34" charset="0"/>
                <a:cs typeface="Times New Roman" panose="02020603050405020304" pitchFamily="18" charset="0"/>
              </a:rPr>
              <a:t>Subsidised bus services</a:t>
            </a:r>
          </a:p>
          <a:p>
            <a:pPr marL="800100" lvl="1" indent="-342900" algn="l">
              <a:lnSpc>
                <a:spcPct val="115000"/>
              </a:lnSpc>
              <a:spcBef>
                <a:spcPts val="0"/>
              </a:spcBef>
              <a:buFont typeface="Arial" panose="020B0604020202020204" pitchFamily="34" charset="0"/>
              <a:buChar char="•"/>
            </a:pPr>
            <a:r>
              <a:rPr lang="en-GB" sz="1400" b="1" dirty="0">
                <a:effectLst/>
                <a:latin typeface="Arial" panose="020B0604020202020204" pitchFamily="34" charset="0"/>
                <a:ea typeface="Times New Roman" panose="02020603050405020304" pitchFamily="18" charset="0"/>
                <a:cs typeface="Arial" panose="020B0604020202020204" pitchFamily="34" charset="0"/>
              </a:rPr>
              <a:t>1, 788 </a:t>
            </a:r>
            <a:r>
              <a:rPr lang="en-GB" sz="1400" dirty="0">
                <a:effectLst/>
                <a:latin typeface="Arial" panose="020B0604020202020204" pitchFamily="34" charset="0"/>
                <a:ea typeface="Times New Roman" panose="02020603050405020304" pitchFamily="18" charset="0"/>
                <a:cs typeface="Arial" panose="020B0604020202020204" pitchFamily="34" charset="0"/>
              </a:rPr>
              <a:t>subsidised busses electronically monitored.</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marL="800100" lvl="1" indent="-342900" algn="l">
              <a:lnSpc>
                <a:spcPct val="115000"/>
              </a:lnSpc>
              <a:spcBef>
                <a:spcPts val="0"/>
              </a:spcBef>
              <a:buFont typeface="Arial" panose="020B0604020202020204" pitchFamily="34" charset="0"/>
              <a:buChar char="•"/>
            </a:pPr>
            <a:r>
              <a:rPr lang="en-GB" sz="1400" b="1" dirty="0">
                <a:effectLst/>
                <a:latin typeface="Arial" panose="020B0604020202020204" pitchFamily="34" charset="0"/>
                <a:ea typeface="Times New Roman" panose="02020603050405020304" pitchFamily="18" charset="0"/>
                <a:cs typeface="Arial" panose="020B0604020202020204" pitchFamily="34" charset="0"/>
              </a:rPr>
              <a:t>2, 390 </a:t>
            </a:r>
            <a:r>
              <a:rPr lang="en-GB" sz="1400" dirty="0">
                <a:effectLst/>
                <a:latin typeface="Arial" panose="020B0604020202020204" pitchFamily="34" charset="0"/>
                <a:ea typeface="Times New Roman" panose="02020603050405020304" pitchFamily="18" charset="0"/>
                <a:cs typeface="Arial" panose="020B0604020202020204" pitchFamily="34" charset="0"/>
              </a:rPr>
              <a:t>subsidised busses providing subsidised commuter trips.</a:t>
            </a:r>
          </a:p>
          <a:p>
            <a:pPr marL="800100" lvl="1" indent="-342900" algn="l">
              <a:lnSpc>
                <a:spcPct val="115000"/>
              </a:lnSpc>
              <a:spcBef>
                <a:spcPts val="0"/>
              </a:spcBef>
              <a:buFont typeface="Arial" panose="020B0604020202020204" pitchFamily="34" charset="0"/>
              <a:buChar char="•"/>
            </a:pPr>
            <a:endParaRPr lang="en-GB" sz="1400" dirty="0">
              <a:latin typeface="Arial" panose="020B0604020202020204" pitchFamily="34" charset="0"/>
              <a:ea typeface="Calibri" panose="020F0502020204030204" pitchFamily="34" charset="0"/>
              <a:cs typeface="Arial" panose="020B0604020202020204" pitchFamily="34" charset="0"/>
            </a:endParaRPr>
          </a:p>
          <a:p>
            <a:pPr marL="342900" indent="-342900" algn="l">
              <a:lnSpc>
                <a:spcPct val="115000"/>
              </a:lnSpc>
              <a:spcBef>
                <a:spcPts val="0"/>
              </a:spcBef>
              <a:buFont typeface="Arial" panose="020B0604020202020204" pitchFamily="34" charset="0"/>
              <a:buChar char="•"/>
            </a:pPr>
            <a:r>
              <a:rPr lang="en-US" sz="1600" b="1" dirty="0">
                <a:effectLst/>
                <a:latin typeface="Arial" panose="020B0604020202020204" pitchFamily="34" charset="0"/>
                <a:ea typeface="Calibri" panose="020F0502020204030204" pitchFamily="34" charset="0"/>
                <a:cs typeface="Arial" panose="020B0604020202020204" pitchFamily="34" charset="0"/>
              </a:rPr>
              <a:t>Issuance of Public Transport operating </a:t>
            </a:r>
            <a:r>
              <a:rPr lang="en-US" sz="1600" b="1" dirty="0" err="1">
                <a:effectLst/>
                <a:latin typeface="Arial" panose="020B0604020202020204" pitchFamily="34" charset="0"/>
                <a:ea typeface="Calibri" panose="020F0502020204030204" pitchFamily="34" charset="0"/>
                <a:cs typeface="Arial" panose="020B0604020202020204" pitchFamily="34" charset="0"/>
              </a:rPr>
              <a:t>licences</a:t>
            </a:r>
            <a:r>
              <a:rPr lang="en-US" sz="1600" b="1" dirty="0">
                <a:effectLst/>
                <a:latin typeface="Arial" panose="020B0604020202020204" pitchFamily="34" charset="0"/>
                <a:ea typeface="Calibri" panose="020F0502020204030204" pitchFamily="34" charset="0"/>
                <a:cs typeface="Arial" panose="020B0604020202020204" pitchFamily="34" charset="0"/>
              </a:rPr>
              <a:t> </a:t>
            </a:r>
          </a:p>
          <a:p>
            <a:pPr marL="800100" lvl="1" indent="-342900" algn="l">
              <a:lnSpc>
                <a:spcPct val="115000"/>
              </a:lnSpc>
              <a:spcBef>
                <a:spcPts val="0"/>
              </a:spcBef>
              <a:buFont typeface="Arial" panose="020B0604020202020204" pitchFamily="34" charset="0"/>
              <a:buChar char="•"/>
            </a:pPr>
            <a:r>
              <a:rPr lang="en-ZA" sz="1400" b="1" dirty="0">
                <a:effectLst/>
                <a:latin typeface="Arial" panose="020B0604020202020204" pitchFamily="34" charset="0"/>
                <a:ea typeface="Calibri" panose="020F0502020204030204" pitchFamily="34" charset="0"/>
                <a:cs typeface="Arial" panose="020B0604020202020204" pitchFamily="34" charset="0"/>
              </a:rPr>
              <a:t>2, 081 </a:t>
            </a:r>
            <a:r>
              <a:rPr lang="en-ZA" sz="1400" dirty="0">
                <a:effectLst/>
                <a:latin typeface="Arial" panose="020B0604020202020204" pitchFamily="34" charset="0"/>
                <a:ea typeface="Calibri" panose="020F0502020204030204" pitchFamily="34" charset="0"/>
                <a:cs typeface="Arial" panose="020B0604020202020204" pitchFamily="34" charset="0"/>
              </a:rPr>
              <a:t>public transport operating licences issued</a:t>
            </a:r>
            <a:r>
              <a:rPr lang="en-US" sz="1400" b="1" dirty="0">
                <a:latin typeface="Arial" panose="020B0604020202020204" pitchFamily="34" charset="0"/>
                <a:ea typeface="Calibri" panose="020F0502020204030204" pitchFamily="34" charset="0"/>
                <a:cs typeface="Arial" panose="020B0604020202020204" pitchFamily="34" charset="0"/>
              </a:rPr>
              <a:t>.</a:t>
            </a:r>
          </a:p>
          <a:p>
            <a:pPr lvl="1" algn="l">
              <a:lnSpc>
                <a:spcPct val="115000"/>
              </a:lnSpc>
              <a:spcBef>
                <a:spcPts val="0"/>
              </a:spcBef>
            </a:pPr>
            <a:endParaRPr lang="en-ZA" sz="2200" b="1" dirty="0">
              <a:solidFill>
                <a:srgbClr val="0070C0"/>
              </a:solidFill>
              <a:effectLst/>
              <a:ea typeface="Calibri" panose="020F0502020204030204" pitchFamily="34" charset="0"/>
              <a:cs typeface="Times New Roman" panose="02020603050405020304" pitchFamily="18" charset="0"/>
            </a:endParaRPr>
          </a:p>
          <a:p>
            <a:pPr algn="just">
              <a:lnSpc>
                <a:spcPct val="100000"/>
              </a:lnSpc>
              <a:spcBef>
                <a:spcPts val="0"/>
              </a:spcBef>
            </a:pPr>
            <a:r>
              <a:rPr lang="en-ZA" sz="1600" b="1" dirty="0">
                <a:effectLst/>
                <a:ea typeface="Calibri" panose="020F0502020204030204" pitchFamily="34" charset="0"/>
                <a:cs typeface="Times New Roman" panose="02020603050405020304" pitchFamily="18" charset="0"/>
              </a:rPr>
              <a:t>Revenue Maximisation </a:t>
            </a:r>
            <a:endParaRPr lang="en-US" sz="1600" dirty="0">
              <a:effectLst/>
              <a:ea typeface="Calibri" panose="020F0502020204030204" pitchFamily="34" charset="0"/>
              <a:cs typeface="Times New Roman" panose="02020603050405020304" pitchFamily="18" charset="0"/>
            </a:endParaRPr>
          </a:p>
          <a:p>
            <a:pPr marL="742950" lvl="1" indent="-285750" algn="just">
              <a:lnSpc>
                <a:spcPct val="100000"/>
              </a:lnSpc>
              <a:spcBef>
                <a:spcPts val="0"/>
              </a:spcBef>
              <a:buFont typeface="Arial" panose="020B0604020202020204" pitchFamily="34" charset="0"/>
              <a:buChar char="•"/>
            </a:pPr>
            <a:r>
              <a:rPr lang="en-ZA" sz="1400" dirty="0">
                <a:effectLst/>
                <a:ea typeface="Calibri" panose="020F0502020204030204" pitchFamily="34" charset="0"/>
              </a:rPr>
              <a:t>Successfully achieved its revenue target of R4.4 billion.</a:t>
            </a:r>
          </a:p>
          <a:p>
            <a:pPr marL="742950" lvl="1" indent="-285750" algn="just">
              <a:lnSpc>
                <a:spcPct val="100000"/>
              </a:lnSpc>
              <a:spcBef>
                <a:spcPts val="0"/>
              </a:spcBef>
              <a:buFont typeface="Arial" panose="020B0604020202020204" pitchFamily="34" charset="0"/>
              <a:buChar char="•"/>
            </a:pPr>
            <a:endParaRPr lang="en-ZA" sz="1400" dirty="0">
              <a:effectLst/>
              <a:ea typeface="Calibri" panose="020F0502020204030204" pitchFamily="34" charset="0"/>
            </a:endParaRPr>
          </a:p>
          <a:p>
            <a:pPr algn="just">
              <a:lnSpc>
                <a:spcPct val="100000"/>
              </a:lnSpc>
              <a:spcBef>
                <a:spcPts val="0"/>
              </a:spcBef>
            </a:pPr>
            <a:r>
              <a:rPr lang="en-ZA" sz="1600" b="1" dirty="0">
                <a:effectLst/>
                <a:ea typeface="Calibri" panose="020F0502020204030204" pitchFamily="34" charset="0"/>
                <a:cs typeface="Times New Roman" panose="02020603050405020304" pitchFamily="18" charset="0"/>
              </a:rPr>
              <a:t>Payment of Suppliers </a:t>
            </a:r>
            <a:endParaRPr lang="en-US" sz="1600" dirty="0">
              <a:effectLst/>
              <a:ea typeface="Calibri" panose="020F0502020204030204" pitchFamily="34" charset="0"/>
              <a:cs typeface="Times New Roman" panose="02020603050405020304" pitchFamily="18" charset="0"/>
            </a:endParaRPr>
          </a:p>
          <a:p>
            <a:pPr marL="742950" lvl="1" indent="-285750" algn="just">
              <a:lnSpc>
                <a:spcPct val="100000"/>
              </a:lnSpc>
              <a:spcBef>
                <a:spcPts val="0"/>
              </a:spcBef>
              <a:buFont typeface="Arial" panose="020B0604020202020204" pitchFamily="34" charset="0"/>
              <a:buChar char="•"/>
            </a:pPr>
            <a:r>
              <a:rPr lang="en-ZA" sz="1400" dirty="0">
                <a:effectLst/>
                <a:ea typeface="Calibri" panose="020F0502020204030204" pitchFamily="34" charset="0"/>
              </a:rPr>
              <a:t>100% of service providers within the 30 days and 92% of those invoices were paid within 15 days</a:t>
            </a:r>
            <a:endParaRPr lang="en-GB" sz="1400" b="1" dirty="0">
              <a:solidFill>
                <a:srgbClr val="0070C0"/>
              </a:solidFill>
              <a:effectLst/>
              <a:ea typeface="Times New Roman" panose="02020603050405020304" pitchFamily="18" charset="0"/>
              <a:cs typeface="Times New Roman" panose="02020603050405020304" pitchFamily="18" charset="0"/>
            </a:endParaRPr>
          </a:p>
          <a:p>
            <a:pPr marL="0" marR="0" algn="just">
              <a:lnSpc>
                <a:spcPct val="150000"/>
              </a:lnSpc>
              <a:spcBef>
                <a:spcPts val="600"/>
              </a:spcBef>
              <a:spcAft>
                <a:spcPts val="0"/>
              </a:spcAft>
            </a:pPr>
            <a:r>
              <a:rPr lang="en-GB" sz="1600" b="1" dirty="0">
                <a:effectLst/>
                <a:ea typeface="Times New Roman" panose="02020603050405020304" pitchFamily="18" charset="0"/>
                <a:cs typeface="Times New Roman" panose="02020603050405020304" pitchFamily="18" charset="0"/>
              </a:rPr>
              <a:t>Modernisation of Public Transport Systems and Infrastructure </a:t>
            </a:r>
            <a:endParaRPr lang="en-US" sz="1600" dirty="0">
              <a:effectLst/>
              <a:ea typeface="Calibri" panose="020F0502020204030204" pitchFamily="34" charset="0"/>
              <a:cs typeface="Times New Roman" panose="02020603050405020304" pitchFamily="18" charset="0"/>
            </a:endParaRPr>
          </a:p>
          <a:p>
            <a:pPr marL="742950" lvl="1" indent="-285750" algn="l">
              <a:lnSpc>
                <a:spcPct val="100000"/>
              </a:lnSpc>
              <a:spcBef>
                <a:spcPts val="0"/>
              </a:spcBef>
              <a:buFont typeface="Arial" panose="020B0604020202020204" pitchFamily="34" charset="0"/>
              <a:buChar char="•"/>
            </a:pPr>
            <a:r>
              <a:rPr lang="it-IT" sz="1400" b="1" dirty="0">
                <a:effectLst/>
                <a:ea typeface="Calibri" panose="020F0502020204030204" pitchFamily="34" charset="0"/>
              </a:rPr>
              <a:t>Gauteng Integrated Public Transport Administration System (GIPTAS).</a:t>
            </a:r>
            <a:r>
              <a:rPr lang="it-IT" sz="1400" dirty="0">
                <a:effectLst/>
                <a:ea typeface="Calibri" panose="020F0502020204030204" pitchFamily="34" charset="0"/>
              </a:rPr>
              <a:t> – Database of public transport modes and operators.</a:t>
            </a:r>
          </a:p>
          <a:p>
            <a:pPr marL="742950" lvl="1" indent="-285750" algn="l">
              <a:lnSpc>
                <a:spcPct val="100000"/>
              </a:lnSpc>
              <a:spcBef>
                <a:spcPts val="0"/>
              </a:spcBef>
              <a:buFont typeface="Arial" panose="020B0604020202020204" pitchFamily="34" charset="0"/>
              <a:buChar char="•"/>
            </a:pPr>
            <a:r>
              <a:rPr lang="en-ZA" sz="1400" b="1" dirty="0">
                <a:effectLst/>
                <a:ea typeface="Calibri" panose="020F0502020204030204" pitchFamily="34" charset="0"/>
              </a:rPr>
              <a:t>Online Renewal of the Motor Vehicle Licences System</a:t>
            </a:r>
            <a:r>
              <a:rPr lang="it-IT" sz="1400" b="1" dirty="0">
                <a:effectLst/>
                <a:ea typeface="Calibri" panose="020F0502020204030204" pitchFamily="34" charset="0"/>
              </a:rPr>
              <a:t> - </a:t>
            </a:r>
            <a:r>
              <a:rPr lang="en-ZA" sz="1400" kern="1200" dirty="0">
                <a:effectLst/>
                <a:ea typeface="Calibri" panose="020F0502020204030204" pitchFamily="34" charset="0"/>
              </a:rPr>
              <a:t>online in renewing motor vehicle licences</a:t>
            </a:r>
            <a:r>
              <a:rPr lang="it-IT" sz="1400" b="1" kern="1200" dirty="0">
                <a:effectLst/>
                <a:ea typeface="Calibri" panose="020F0502020204030204" pitchFamily="34" charset="0"/>
              </a:rPr>
              <a:t>.</a:t>
            </a:r>
          </a:p>
          <a:p>
            <a:pPr marL="742950" lvl="1" indent="-285750" algn="l">
              <a:lnSpc>
                <a:spcPct val="100000"/>
              </a:lnSpc>
              <a:spcBef>
                <a:spcPts val="0"/>
              </a:spcBef>
              <a:buFont typeface="Arial" panose="020B0604020202020204" pitchFamily="34" charset="0"/>
              <a:buChar char="•"/>
            </a:pPr>
            <a:r>
              <a:rPr lang="en-ZA" sz="1400" b="1" kern="1200" dirty="0">
                <a:effectLst/>
                <a:ea typeface="Calibri" panose="020F0502020204030204" pitchFamily="34" charset="0"/>
              </a:rPr>
              <a:t>Pothole Management System Application</a:t>
            </a:r>
            <a:r>
              <a:rPr lang="it-IT" sz="1400" b="1" dirty="0">
                <a:ea typeface="Calibri" panose="020F0502020204030204" pitchFamily="34" charset="0"/>
              </a:rPr>
              <a:t> - </a:t>
            </a:r>
            <a:r>
              <a:rPr lang="en-ZA" sz="1400" kern="1200" dirty="0">
                <a:effectLst/>
                <a:ea typeface="Calibri" panose="020F0502020204030204" pitchFamily="34" charset="0"/>
              </a:rPr>
              <a:t>management of turnaround times in attending and patching identified potholes.</a:t>
            </a:r>
          </a:p>
          <a:p>
            <a:pPr marL="742950" lvl="1" indent="-285750" algn="l">
              <a:lnSpc>
                <a:spcPct val="100000"/>
              </a:lnSpc>
              <a:spcBef>
                <a:spcPts val="0"/>
              </a:spcBef>
              <a:buFont typeface="Arial" panose="020B0604020202020204" pitchFamily="34" charset="0"/>
              <a:buChar char="•"/>
            </a:pPr>
            <a:r>
              <a:rPr lang="en-ZA" sz="1400" b="1" kern="1200" dirty="0">
                <a:effectLst/>
                <a:ea typeface="Calibri" panose="020F0502020204030204" pitchFamily="34" charset="0"/>
              </a:rPr>
              <a:t>Contractor’s Site Construction Daily Reporting </a:t>
            </a:r>
            <a:r>
              <a:rPr lang="en-ZA" sz="1000" b="1" kern="1200" dirty="0">
                <a:effectLst/>
                <a:ea typeface="Calibri" panose="020F0502020204030204" pitchFamily="34" charset="0"/>
              </a:rPr>
              <a:t>Tool</a:t>
            </a:r>
            <a:r>
              <a:rPr lang="en-ZA" sz="1000" b="1" dirty="0">
                <a:ea typeface="Calibri" panose="020F0502020204030204" pitchFamily="34" charset="0"/>
              </a:rPr>
              <a:t> - </a:t>
            </a:r>
            <a:r>
              <a:rPr lang="en-ZA" sz="1000" dirty="0">
                <a:effectLst/>
                <a:ea typeface="Calibri" panose="020F0502020204030204" pitchFamily="34" charset="0"/>
              </a:rPr>
              <a:t>Maintenance and Construction Digital Platform for contactor reporting.</a:t>
            </a:r>
          </a:p>
          <a:p>
            <a:pPr lvl="0" algn="l">
              <a:lnSpc>
                <a:spcPct val="100000"/>
              </a:lnSpc>
              <a:spcBef>
                <a:spcPts val="0"/>
              </a:spcBef>
            </a:pPr>
            <a:endParaRPr lang="en-ZA" sz="1400" dirty="0"/>
          </a:p>
          <a:p>
            <a:pPr marR="0" lvl="0" algn="just">
              <a:spcBef>
                <a:spcPts val="0"/>
              </a:spcBef>
              <a:spcAft>
                <a:spcPts val="0"/>
              </a:spcAft>
            </a:pPr>
            <a:endParaRPr lang="en-US" sz="16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1173523" y="6200078"/>
            <a:ext cx="1054526" cy="369332"/>
          </a:xfrm>
          <a:prstGeom prst="rect">
            <a:avLst/>
          </a:prstGeom>
          <a:noFill/>
        </p:spPr>
        <p:txBody>
          <a:bodyPr wrap="square" rtlCol="0">
            <a:spAutoFit/>
          </a:bodyPr>
          <a:lstStyle/>
          <a:p>
            <a:r>
              <a:rPr lang="en-US" dirty="0"/>
              <a:t>3</a:t>
            </a:r>
          </a:p>
        </p:txBody>
      </p:sp>
    </p:spTree>
    <p:extLst>
      <p:ext uri="{BB962C8B-B14F-4D97-AF65-F5344CB8AC3E}">
        <p14:creationId xmlns:p14="http://schemas.microsoft.com/office/powerpoint/2010/main" val="4224290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441174" y="1081083"/>
            <a:ext cx="10579376" cy="477837"/>
          </a:xfrm>
        </p:spPr>
        <p:txBody>
          <a:bodyPr>
            <a:normAutofit/>
          </a:bodyPr>
          <a:lstStyle/>
          <a:p>
            <a:pPr algn="l"/>
            <a:r>
              <a:rPr lang="en-ZA" sz="2400" dirty="0">
                <a:effectLst/>
                <a:latin typeface="Arial" panose="020B0604020202020204" pitchFamily="34" charset="0"/>
                <a:ea typeface="Calibri" panose="020F0502020204030204" pitchFamily="34" charset="0"/>
                <a:cs typeface="Arial" panose="020B0604020202020204" pitchFamily="34" charset="0"/>
              </a:rPr>
              <a:t>Achievements for the 2021/22 Financial year</a:t>
            </a:r>
            <a:r>
              <a:rPr lang="en-ZA" sz="2400" b="1" dirty="0">
                <a:effectLst/>
                <a:latin typeface="Arial" panose="020B0604020202020204" pitchFamily="34" charset="0"/>
                <a:ea typeface="Calibri" panose="020F0502020204030204" pitchFamily="34" charset="0"/>
                <a:cs typeface="Arial" panose="020B0604020202020204" pitchFamily="34" charset="0"/>
              </a:rPr>
              <a:t>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363114" y="1600198"/>
            <a:ext cx="10579376" cy="4880115"/>
          </a:xfrm>
        </p:spPr>
        <p:txBody>
          <a:bodyPr>
            <a:normAutofit fontScale="92500" lnSpcReduction="20000"/>
          </a:bodyPr>
          <a:lstStyle/>
          <a:p>
            <a:pPr marR="0" lvl="0" algn="l">
              <a:lnSpc>
                <a:spcPct val="100000"/>
              </a:lnSpc>
              <a:spcBef>
                <a:spcPts val="0"/>
              </a:spcBef>
              <a:spcAft>
                <a:spcPts val="600"/>
              </a:spcAft>
            </a:pPr>
            <a:r>
              <a:rPr lang="en-US" sz="17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Driver and Motor Vehicle regulatory services </a:t>
            </a:r>
          </a:p>
          <a:p>
            <a:pPr marL="800100" lvl="1" indent="-342900" algn="l">
              <a:lnSpc>
                <a:spcPct val="100000"/>
              </a:lnSpc>
              <a:spcBef>
                <a:spcPts val="0"/>
              </a:spcBef>
              <a:buFont typeface="Arial" panose="020B0604020202020204" pitchFamily="34" charset="0"/>
              <a:buChar char="•"/>
            </a:pPr>
            <a:r>
              <a:rPr lang="en-US" sz="15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1, 951,307</a:t>
            </a:r>
            <a:r>
              <a:rPr lang="en-US" sz="15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motor vehicle </a:t>
            </a:r>
            <a:r>
              <a:rPr lang="en-US" sz="15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licences</a:t>
            </a:r>
            <a:r>
              <a:rPr lang="en-US" sz="15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registered</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800100" lvl="1" indent="-342900" algn="l">
              <a:lnSpc>
                <a:spcPct val="100000"/>
              </a:lnSpc>
              <a:spcBef>
                <a:spcPts val="0"/>
              </a:spcBef>
              <a:buFont typeface="Arial" panose="020B0604020202020204" pitchFamily="34" charset="0"/>
              <a:buChar char="•"/>
            </a:pPr>
            <a:r>
              <a:rPr lang="en-US" sz="15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4, 809, 223</a:t>
            </a:r>
            <a:r>
              <a:rPr lang="en-US" sz="15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motor vehicle </a:t>
            </a:r>
            <a:r>
              <a:rPr lang="en-US" sz="15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licences</a:t>
            </a:r>
            <a:r>
              <a:rPr lang="en-US" sz="15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renewed.</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800100" lvl="1" indent="-342900" algn="l">
              <a:lnSpc>
                <a:spcPct val="100000"/>
              </a:lnSpc>
              <a:spcBef>
                <a:spcPts val="0"/>
              </a:spcBef>
              <a:buFont typeface="Arial" panose="020B0604020202020204" pitchFamily="34" charset="0"/>
              <a:buChar char="•"/>
            </a:pPr>
            <a:r>
              <a:rPr lang="en-ZA" sz="1500" b="1" dirty="0">
                <a:effectLst/>
                <a:latin typeface="Arial" panose="020B0604020202020204" pitchFamily="34" charset="0"/>
                <a:ea typeface="Times New Roman" panose="02020603050405020304" pitchFamily="18" charset="0"/>
                <a:cs typeface="Arial" panose="020B0604020202020204" pitchFamily="34" charset="0"/>
              </a:rPr>
              <a:t>356, 637</a:t>
            </a:r>
            <a:r>
              <a:rPr lang="en-ZA" sz="15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ZA" sz="1500" dirty="0">
                <a:effectLst/>
                <a:latin typeface="Arial" panose="020B0604020202020204" pitchFamily="34" charset="0"/>
                <a:ea typeface="Times New Roman" panose="02020603050405020304" pitchFamily="18" charset="0"/>
                <a:cs typeface="Arial" panose="020B0604020202020204" pitchFamily="34" charset="0"/>
              </a:rPr>
              <a:t>Learner licence applications received. </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800100" lvl="1" indent="-342900" algn="l">
              <a:lnSpc>
                <a:spcPct val="100000"/>
              </a:lnSpc>
              <a:spcBef>
                <a:spcPts val="0"/>
              </a:spcBef>
              <a:buFont typeface="Arial" panose="020B0604020202020204" pitchFamily="34" charset="0"/>
              <a:buChar char="•"/>
            </a:pPr>
            <a:r>
              <a:rPr lang="en-ZA" sz="1500" b="1" dirty="0">
                <a:effectLst/>
                <a:latin typeface="Arial" panose="020B0604020202020204" pitchFamily="34" charset="0"/>
                <a:ea typeface="Times New Roman" panose="02020603050405020304" pitchFamily="18" charset="0"/>
                <a:cs typeface="Arial" panose="020B0604020202020204" pitchFamily="34" charset="0"/>
              </a:rPr>
              <a:t>242, 023</a:t>
            </a:r>
            <a:r>
              <a:rPr lang="en-ZA" sz="1500" dirty="0">
                <a:effectLst/>
                <a:latin typeface="Arial" panose="020B0604020202020204" pitchFamily="34" charset="0"/>
                <a:ea typeface="Times New Roman" panose="02020603050405020304" pitchFamily="18" charset="0"/>
                <a:cs typeface="Arial" panose="020B0604020202020204" pitchFamily="34" charset="0"/>
              </a:rPr>
              <a:t> Learner licences issued. </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800100" lvl="1" indent="-342900" algn="l">
              <a:lnSpc>
                <a:spcPct val="100000"/>
              </a:lnSpc>
              <a:spcBef>
                <a:spcPts val="0"/>
              </a:spcBef>
              <a:buFont typeface="Arial" panose="020B0604020202020204" pitchFamily="34" charset="0"/>
              <a:buChar char="•"/>
            </a:pPr>
            <a:r>
              <a:rPr lang="en-ZA" sz="1500" dirty="0">
                <a:effectLst/>
                <a:latin typeface="Arial" panose="020B0604020202020204" pitchFamily="34" charset="0"/>
                <a:ea typeface="Times New Roman" panose="02020603050405020304" pitchFamily="18" charset="0"/>
                <a:cs typeface="Arial" panose="020B0604020202020204" pitchFamily="34" charset="0"/>
              </a:rPr>
              <a:t> </a:t>
            </a:r>
            <a:r>
              <a:rPr lang="en-ZA" sz="1500" b="1" dirty="0">
                <a:effectLst/>
                <a:latin typeface="Arial" panose="020B0604020202020204" pitchFamily="34" charset="0"/>
                <a:ea typeface="Times New Roman" panose="02020603050405020304" pitchFamily="18" charset="0"/>
                <a:cs typeface="Arial" panose="020B0604020202020204" pitchFamily="34" charset="0"/>
              </a:rPr>
              <a:t>263, 210 d</a:t>
            </a:r>
            <a:r>
              <a:rPr lang="en-ZA" sz="1500" dirty="0">
                <a:effectLst/>
                <a:latin typeface="Arial" panose="020B0604020202020204" pitchFamily="34" charset="0"/>
                <a:ea typeface="Times New Roman" panose="02020603050405020304" pitchFamily="18" charset="0"/>
                <a:cs typeface="Arial" panose="020B0604020202020204" pitchFamily="34" charset="0"/>
              </a:rPr>
              <a:t>river licence tests applications processed.</a:t>
            </a:r>
            <a:endParaRPr lang="en-US" sz="1500" dirty="0">
              <a:effectLst/>
              <a:latin typeface="Arial" panose="020B0604020202020204" pitchFamily="34" charset="0"/>
              <a:ea typeface="Calibri" panose="020F0502020204030204" pitchFamily="34" charset="0"/>
              <a:cs typeface="Arial" panose="020B0604020202020204" pitchFamily="34" charset="0"/>
            </a:endParaRPr>
          </a:p>
          <a:p>
            <a:pPr marL="800100" lvl="1" indent="-342900" algn="l">
              <a:lnSpc>
                <a:spcPct val="100000"/>
              </a:lnSpc>
              <a:spcBef>
                <a:spcPts val="0"/>
              </a:spcBef>
              <a:buFont typeface="Arial" panose="020B0604020202020204" pitchFamily="34" charset="0"/>
              <a:buChar char="•"/>
            </a:pPr>
            <a:r>
              <a:rPr lang="en-ZA" sz="1500" b="1" dirty="0">
                <a:effectLst/>
                <a:latin typeface="Arial" panose="020B0604020202020204" pitchFamily="34" charset="0"/>
                <a:ea typeface="Times New Roman" panose="02020603050405020304" pitchFamily="18" charset="0"/>
                <a:cs typeface="Arial" panose="020B0604020202020204" pitchFamily="34" charset="0"/>
              </a:rPr>
              <a:t>200, 319 </a:t>
            </a:r>
            <a:r>
              <a:rPr lang="en-ZA" sz="1500" dirty="0">
                <a:effectLst/>
                <a:latin typeface="Arial" panose="020B0604020202020204" pitchFamily="34" charset="0"/>
                <a:ea typeface="Times New Roman" panose="02020603050405020304" pitchFamily="18" charset="0"/>
                <a:cs typeface="Arial" panose="020B0604020202020204" pitchFamily="34" charset="0"/>
              </a:rPr>
              <a:t>Driver licence issued. </a:t>
            </a:r>
          </a:p>
          <a:p>
            <a:pPr marL="800100" lvl="1" indent="-342900" algn="l">
              <a:lnSpc>
                <a:spcPct val="100000"/>
              </a:lnSpc>
              <a:spcBef>
                <a:spcPts val="0"/>
              </a:spcBef>
              <a:buFont typeface="Arial" panose="020B0604020202020204" pitchFamily="34" charset="0"/>
              <a:buChar char="•"/>
            </a:pPr>
            <a:endParaRPr lang="en-US" sz="1000" dirty="0">
              <a:effectLst/>
              <a:latin typeface="Arial" panose="020B0604020202020204" pitchFamily="34" charset="0"/>
              <a:ea typeface="Calibri" panose="020F0502020204030204" pitchFamily="34" charset="0"/>
              <a:cs typeface="Arial" panose="020B0604020202020204" pitchFamily="34" charset="0"/>
            </a:endParaRPr>
          </a:p>
          <a:p>
            <a:pPr algn="l">
              <a:lnSpc>
                <a:spcPct val="115000"/>
              </a:lnSpc>
              <a:spcBef>
                <a:spcPts val="0"/>
              </a:spcBef>
              <a:spcAft>
                <a:spcPts val="1000"/>
              </a:spcAft>
            </a:pPr>
            <a:r>
              <a:rPr lang="en-ZA" sz="1800" b="1" dirty="0">
                <a:solidFill>
                  <a:srgbClr val="4472C4"/>
                </a:solidFill>
                <a:effectLst/>
                <a:latin typeface="Arial" panose="020B0604020202020204" pitchFamily="34" charset="0"/>
                <a:ea typeface="Calibri" panose="020F0502020204030204" pitchFamily="34" charset="0"/>
                <a:cs typeface="Times New Roman" panose="02020603050405020304" pitchFamily="18" charset="0"/>
              </a:rPr>
              <a:t>Challenges Navigated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a:lnSpc>
                <a:spcPct val="115000"/>
              </a:lnSpc>
              <a:spcBef>
                <a:spcPts val="0"/>
              </a:spcBef>
              <a:spcAft>
                <a:spcPts val="1000"/>
              </a:spcAft>
              <a:buFont typeface="Arial" panose="020B0604020202020204" pitchFamily="34" charset="0"/>
              <a:buChar char="•"/>
            </a:pPr>
            <a:r>
              <a:rPr lang="en-US" sz="1500" dirty="0">
                <a:ea typeface="Calibri" panose="020F0502020204030204" pitchFamily="34" charset="0"/>
              </a:rPr>
              <a:t>S</a:t>
            </a:r>
            <a:r>
              <a:rPr lang="en-US" sz="1500" dirty="0">
                <a:effectLst/>
                <a:ea typeface="Calibri" panose="020F0502020204030204" pitchFamily="34" charset="0"/>
              </a:rPr>
              <a:t>evere external pressures which negatively impacted on its transport infrastructure projects implementation - community unrest, work stoppages, encroachment on road reserves, contractors experienced cash flow challenges due to the negative impact of the COVID-19 pandemic on the economy. </a:t>
            </a:r>
          </a:p>
          <a:p>
            <a:pPr marL="285750" marR="0" lvl="0" indent="-285750" algn="l">
              <a:lnSpc>
                <a:spcPct val="115000"/>
              </a:lnSpc>
              <a:spcBef>
                <a:spcPts val="0"/>
              </a:spcBef>
              <a:spcAft>
                <a:spcPts val="1000"/>
              </a:spcAft>
              <a:buFont typeface="Arial" panose="020B0604020202020204" pitchFamily="34" charset="0"/>
              <a:buChar char="•"/>
            </a:pPr>
            <a:r>
              <a:rPr lang="en-US" sz="1500" dirty="0">
                <a:ea typeface="Calibri" panose="020F0502020204030204" pitchFamily="34" charset="0"/>
              </a:rPr>
              <a:t>S</a:t>
            </a:r>
            <a:r>
              <a:rPr lang="en-US" sz="1500" dirty="0">
                <a:effectLst/>
                <a:ea typeface="Calibri" panose="020F0502020204030204" pitchFamily="34" charset="0"/>
              </a:rPr>
              <a:t>everal projects were halted due to court interdicts on open tender projects.</a:t>
            </a:r>
          </a:p>
          <a:p>
            <a:pPr marL="285750" indent="-285750" algn="l">
              <a:lnSpc>
                <a:spcPct val="115000"/>
              </a:lnSpc>
              <a:spcBef>
                <a:spcPts val="0"/>
              </a:spcBef>
              <a:spcAft>
                <a:spcPts val="1000"/>
              </a:spcAft>
              <a:buFont typeface="Arial" panose="020B0604020202020204" pitchFamily="34" charset="0"/>
              <a:buChar char="•"/>
            </a:pPr>
            <a:r>
              <a:rPr lang="en-US" sz="1500" dirty="0">
                <a:effectLst/>
                <a:ea typeface="Calibri" panose="020F0502020204030204" pitchFamily="34" charset="0"/>
                <a:cs typeface="Times New Roman" panose="02020603050405020304" pitchFamily="18" charset="0"/>
              </a:rPr>
              <a:t>COVID-19 infection waves resulted in lower ridership, particularly on </a:t>
            </a:r>
            <a:r>
              <a:rPr lang="en-US" sz="1500" dirty="0" err="1">
                <a:effectLst/>
                <a:ea typeface="Calibri" panose="020F0502020204030204" pitchFamily="34" charset="0"/>
                <a:cs typeface="Times New Roman" panose="02020603050405020304" pitchFamily="18" charset="0"/>
              </a:rPr>
              <a:t>subsidised</a:t>
            </a:r>
            <a:r>
              <a:rPr lang="en-US" sz="1500" dirty="0">
                <a:effectLst/>
                <a:ea typeface="Calibri" panose="020F0502020204030204" pitchFamily="34" charset="0"/>
                <a:cs typeface="Times New Roman" panose="02020603050405020304" pitchFamily="18" charset="0"/>
              </a:rPr>
              <a:t> public transport and Gautrain.</a:t>
            </a:r>
          </a:p>
          <a:p>
            <a:pPr marL="285750" indent="-285750" algn="l">
              <a:lnSpc>
                <a:spcPct val="115000"/>
              </a:lnSpc>
              <a:spcBef>
                <a:spcPts val="0"/>
              </a:spcBef>
              <a:spcAft>
                <a:spcPts val="1000"/>
              </a:spcAft>
              <a:buFont typeface="Arial" panose="020B0604020202020204" pitchFamily="34" charset="0"/>
              <a:buChar char="•"/>
            </a:pPr>
            <a:r>
              <a:rPr lang="en-US" sz="1500" dirty="0">
                <a:effectLst/>
                <a:ea typeface="Calibri" panose="020F0502020204030204" pitchFamily="34" charset="0"/>
              </a:rPr>
              <a:t>COVID-19 negative impact on the issuance of driver </a:t>
            </a:r>
            <a:r>
              <a:rPr lang="en-US" sz="1500" dirty="0" err="1">
                <a:effectLst/>
                <a:ea typeface="Calibri" panose="020F0502020204030204" pitchFamily="34" charset="0"/>
              </a:rPr>
              <a:t>licences</a:t>
            </a:r>
            <a:r>
              <a:rPr lang="en-US" sz="1500" dirty="0">
                <a:effectLst/>
                <a:ea typeface="Calibri" panose="020F0502020204030204" pitchFamily="34" charset="0"/>
              </a:rPr>
              <a:t> continued.</a:t>
            </a:r>
          </a:p>
          <a:p>
            <a:pPr marL="285750" indent="-285750" algn="l">
              <a:lnSpc>
                <a:spcPct val="115000"/>
              </a:lnSpc>
              <a:spcBef>
                <a:spcPts val="0"/>
              </a:spcBef>
              <a:spcAft>
                <a:spcPts val="1000"/>
              </a:spcAft>
              <a:buFont typeface="Arial" panose="020B0604020202020204" pitchFamily="34" charset="0"/>
              <a:buChar char="•"/>
            </a:pPr>
            <a:r>
              <a:rPr lang="en-US" sz="1500" dirty="0">
                <a:effectLst/>
                <a:ea typeface="Calibri" panose="020F0502020204030204" pitchFamily="34" charset="0"/>
              </a:rPr>
              <a:t>As a result of COVID-19, new public transport operating </a:t>
            </a:r>
            <a:r>
              <a:rPr lang="en-US" sz="1500" dirty="0" err="1">
                <a:effectLst/>
                <a:ea typeface="Calibri" panose="020F0502020204030204" pitchFamily="34" charset="0"/>
              </a:rPr>
              <a:t>licence</a:t>
            </a:r>
            <a:r>
              <a:rPr lang="en-US" sz="1500" dirty="0">
                <a:effectLst/>
                <a:ea typeface="Calibri" panose="020F0502020204030204" pitchFamily="34" charset="0"/>
              </a:rPr>
              <a:t> applications were temporarily suspended in order to process and </a:t>
            </a:r>
            <a:r>
              <a:rPr lang="en-US" sz="1500" dirty="0" err="1">
                <a:effectLst/>
                <a:ea typeface="Calibri" panose="020F0502020204030204" pitchFamily="34" charset="0"/>
              </a:rPr>
              <a:t>finalise</a:t>
            </a:r>
            <a:r>
              <a:rPr lang="en-US" sz="1500" dirty="0">
                <a:effectLst/>
                <a:ea typeface="Calibri" panose="020F0502020204030204" pitchFamily="34" charset="0"/>
              </a:rPr>
              <a:t> those already submitted.</a:t>
            </a:r>
          </a:p>
          <a:p>
            <a:pPr marL="285750" indent="-285750" algn="l">
              <a:lnSpc>
                <a:spcPct val="115000"/>
              </a:lnSpc>
              <a:spcBef>
                <a:spcPts val="0"/>
              </a:spcBef>
              <a:spcAft>
                <a:spcPts val="1000"/>
              </a:spcAft>
              <a:buFont typeface="Arial" panose="020B0604020202020204" pitchFamily="34" charset="0"/>
              <a:buChar char="•"/>
            </a:pPr>
            <a:r>
              <a:rPr lang="en-US" sz="1500" dirty="0">
                <a:ea typeface="Calibri" panose="020F0502020204030204" pitchFamily="34" charset="0"/>
              </a:rPr>
              <a:t>A</a:t>
            </a:r>
            <a:r>
              <a:rPr lang="en-US" sz="1500" dirty="0">
                <a:effectLst/>
                <a:ea typeface="Calibri" panose="020F0502020204030204" pitchFamily="34" charset="0"/>
              </a:rPr>
              <a:t> number of mini-bus taxi disputes, some of which were cross-border disputes.</a:t>
            </a:r>
            <a:r>
              <a:rPr lang="en-US" sz="1500" dirty="0">
                <a:effectLst/>
                <a:ea typeface="Calibri" panose="020F0502020204030204" pitchFamily="34" charset="0"/>
                <a:cs typeface="Times New Roman" panose="02020603050405020304" pitchFamily="18" charset="0"/>
              </a:rPr>
              <a:t> </a:t>
            </a:r>
          </a:p>
          <a:p>
            <a:pPr marL="285750" indent="-285750" algn="l">
              <a:lnSpc>
                <a:spcPct val="115000"/>
              </a:lnSpc>
              <a:spcBef>
                <a:spcPts val="0"/>
              </a:spcBef>
              <a:spcAft>
                <a:spcPts val="1000"/>
              </a:spcAft>
              <a:buFont typeface="Arial" panose="020B0604020202020204" pitchFamily="34" charset="0"/>
              <a:buChar char="•"/>
            </a:pPr>
            <a:r>
              <a:rPr lang="en-US" sz="1500" dirty="0">
                <a:effectLst/>
                <a:ea typeface="Calibri" panose="020F0502020204030204" pitchFamily="34" charset="0"/>
              </a:rPr>
              <a:t>During July 2021 riots the </a:t>
            </a:r>
            <a:r>
              <a:rPr lang="en-US" sz="1500" dirty="0" err="1">
                <a:effectLst/>
                <a:ea typeface="Calibri" panose="020F0502020204030204" pitchFamily="34" charset="0"/>
              </a:rPr>
              <a:t>Kliptown</a:t>
            </a:r>
            <a:r>
              <a:rPr lang="en-US" sz="1500" dirty="0">
                <a:effectLst/>
                <a:ea typeface="Calibri" panose="020F0502020204030204" pitchFamily="34" charset="0"/>
              </a:rPr>
              <a:t> Driver </a:t>
            </a:r>
            <a:r>
              <a:rPr lang="en-US" sz="1500" dirty="0" err="1">
                <a:effectLst/>
                <a:ea typeface="Calibri" panose="020F0502020204030204" pitchFamily="34" charset="0"/>
              </a:rPr>
              <a:t>Licence</a:t>
            </a:r>
            <a:r>
              <a:rPr lang="en-US" sz="1500" dirty="0">
                <a:effectLst/>
                <a:ea typeface="Calibri" panose="020F0502020204030204" pitchFamily="34" charset="0"/>
              </a:rPr>
              <a:t> Testing Center (DLTC) was </a:t>
            </a:r>
            <a:r>
              <a:rPr lang="en-US" sz="1500" dirty="0" err="1">
                <a:effectLst/>
                <a:ea typeface="Calibri" panose="020F0502020204030204" pitchFamily="34" charset="0"/>
              </a:rPr>
              <a:t>vandalised</a:t>
            </a:r>
            <a:r>
              <a:rPr lang="en-US" sz="1500" dirty="0">
                <a:effectLst/>
                <a:ea typeface="Calibri" panose="020F0502020204030204" pitchFamily="34" charset="0"/>
              </a:rPr>
              <a:t>.</a:t>
            </a:r>
            <a:endParaRPr lang="en-US" sz="1500" dirty="0">
              <a:effectLst/>
              <a:ea typeface="Calibri" panose="020F0502020204030204" pitchFamily="34" charset="0"/>
              <a:cs typeface="Times New Roman" panose="02020603050405020304" pitchFamily="18" charset="0"/>
            </a:endParaRPr>
          </a:p>
          <a:p>
            <a:pPr marL="285750" marR="0" lvl="0" indent="-285750" algn="l">
              <a:lnSpc>
                <a:spcPct val="115000"/>
              </a:lnSpc>
              <a:spcBef>
                <a:spcPts val="0"/>
              </a:spcBef>
              <a:spcAft>
                <a:spcPts val="1000"/>
              </a:spcAft>
              <a:buFont typeface="Arial" panose="020B0604020202020204" pitchFamily="34" charset="0"/>
              <a:buChar char="•"/>
            </a:pPr>
            <a:endParaRPr lang="en-US" sz="2200" dirty="0">
              <a:effectLst/>
              <a:latin typeface="Arial" panose="020B0604020202020204" pitchFamily="34" charset="0"/>
              <a:ea typeface="Calibri" panose="020F0502020204030204" pitchFamily="34" charset="0"/>
              <a:cs typeface="Arial" panose="020B0604020202020204" pitchFamily="34" charset="0"/>
            </a:endParaRPr>
          </a:p>
          <a:p>
            <a:pPr lvl="0" algn="l"/>
            <a:endParaRPr lang="en-ZA" sz="7200" dirty="0"/>
          </a:p>
          <a:p>
            <a:pPr marR="0" lvl="0" algn="l">
              <a:spcBef>
                <a:spcPts val="0"/>
              </a:spcBef>
              <a:spcAft>
                <a:spcPts val="0"/>
              </a:spcAft>
            </a:pPr>
            <a:endParaRPr lang="en-US" sz="80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E7600F68-7DA6-3175-BBB5-0EDC1D91FF61}"/>
              </a:ext>
            </a:extLst>
          </p:cNvPr>
          <p:cNvSpPr txBox="1"/>
          <p:nvPr/>
        </p:nvSpPr>
        <p:spPr>
          <a:xfrm>
            <a:off x="11195824" y="6244683"/>
            <a:ext cx="786897" cy="369332"/>
          </a:xfrm>
          <a:prstGeom prst="rect">
            <a:avLst/>
          </a:prstGeom>
          <a:noFill/>
        </p:spPr>
        <p:txBody>
          <a:bodyPr wrap="square" rtlCol="0">
            <a:spAutoFit/>
          </a:bodyPr>
          <a:lstStyle/>
          <a:p>
            <a:r>
              <a:rPr lang="en-US" dirty="0"/>
              <a:t>13</a:t>
            </a:r>
          </a:p>
        </p:txBody>
      </p:sp>
    </p:spTree>
    <p:extLst>
      <p:ext uri="{BB962C8B-B14F-4D97-AF65-F5344CB8AC3E}">
        <p14:creationId xmlns:p14="http://schemas.microsoft.com/office/powerpoint/2010/main" val="1479558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431235" y="1068751"/>
            <a:ext cx="10589315" cy="477837"/>
          </a:xfrm>
        </p:spPr>
        <p:txBody>
          <a:bodyPr>
            <a:normAutofit/>
          </a:bodyPr>
          <a:lstStyle/>
          <a:p>
            <a:pPr algn="l"/>
            <a:r>
              <a:rPr lang="en-ZA" sz="2400" dirty="0">
                <a:latin typeface="Arial" panose="020B0604020202020204" pitchFamily="34" charset="0"/>
                <a:ea typeface="Calibri" panose="020F0502020204030204" pitchFamily="34" charset="0"/>
                <a:cs typeface="Arial" panose="020B0604020202020204" pitchFamily="34" charset="0"/>
              </a:rPr>
              <a:t>Financial Performance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362974" y="1654366"/>
            <a:ext cx="10473186" cy="4848138"/>
          </a:xfrm>
        </p:spPr>
        <p:txBody>
          <a:bodyPr>
            <a:noAutofit/>
          </a:bodyPr>
          <a:lstStyle/>
          <a:p>
            <a:pPr marL="0" marR="0" algn="just">
              <a:lnSpc>
                <a:spcPct val="150000"/>
              </a:lnSpc>
              <a:spcBef>
                <a:spcPts val="0"/>
              </a:spcBef>
              <a:spcAft>
                <a:spcPts val="1000"/>
              </a:spcAft>
            </a:pPr>
            <a:r>
              <a:rPr lang="en-ZA" sz="1400" dirty="0">
                <a:effectLst/>
                <a:ea typeface="Calibri" panose="020F0502020204030204" pitchFamily="34" charset="0"/>
                <a:cs typeface="Times New Roman" panose="02020603050405020304" pitchFamily="18" charset="0"/>
              </a:rPr>
              <a:t>The Department is continuing with implementation of the GGT2030 Programme and all the allocations are geared towards contributing to it from a roads and transport perspective. </a:t>
            </a:r>
            <a:endParaRPr lang="en-US" sz="1400" dirty="0">
              <a:effectLst/>
              <a:ea typeface="Calibri" panose="020F0502020204030204" pitchFamily="34" charset="0"/>
              <a:cs typeface="Times New Roman" panose="02020603050405020304" pitchFamily="18" charset="0"/>
            </a:endParaRPr>
          </a:p>
          <a:p>
            <a:pPr marL="0" marR="0" algn="just">
              <a:lnSpc>
                <a:spcPct val="150000"/>
              </a:lnSpc>
              <a:spcBef>
                <a:spcPts val="800"/>
              </a:spcBef>
              <a:spcAft>
                <a:spcPts val="1000"/>
              </a:spcAft>
            </a:pPr>
            <a:r>
              <a:rPr lang="en-ZA" sz="1400" b="1" dirty="0">
                <a:effectLst/>
                <a:ea typeface="Calibri" panose="020F0502020204030204" pitchFamily="34" charset="0"/>
                <a:cs typeface="Times New Roman" panose="02020603050405020304" pitchFamily="18" charset="0"/>
              </a:rPr>
              <a:t>Programme 1: Administration:</a:t>
            </a:r>
            <a:r>
              <a:rPr lang="en-ZA" sz="1400" b="1" dirty="0">
                <a:ea typeface="Calibri" panose="020F0502020204030204" pitchFamily="34" charset="0"/>
                <a:cs typeface="Times New Roman" panose="02020603050405020304" pitchFamily="18" charset="0"/>
              </a:rPr>
              <a:t> </a:t>
            </a:r>
            <a:r>
              <a:rPr lang="en-ZA" sz="1400" dirty="0">
                <a:ea typeface="Calibri" panose="020F0502020204030204" pitchFamily="34" charset="0"/>
                <a:cs typeface="Times New Roman" panose="02020603050405020304" pitchFamily="18" charset="0"/>
              </a:rPr>
              <a:t>The programme experienced an underspending of </a:t>
            </a:r>
            <a:r>
              <a:rPr lang="en-GB" sz="1400" spc="-25" dirty="0">
                <a:effectLst/>
                <a:ea typeface="Times New Roman" panose="02020603050405020304" pitchFamily="18" charset="0"/>
              </a:rPr>
              <a:t>19,717, 000 due to the unfilled positions. </a:t>
            </a:r>
            <a:endParaRPr lang="en-ZA" sz="1400" dirty="0">
              <a:effectLst/>
              <a:ea typeface="Calibri" panose="020F0502020204030204" pitchFamily="34" charset="0"/>
              <a:cs typeface="Times New Roman" panose="02020603050405020304" pitchFamily="18" charset="0"/>
            </a:endParaRPr>
          </a:p>
          <a:p>
            <a:pPr marL="0" marR="0" algn="just">
              <a:lnSpc>
                <a:spcPct val="150000"/>
              </a:lnSpc>
              <a:spcBef>
                <a:spcPts val="800"/>
              </a:spcBef>
              <a:spcAft>
                <a:spcPts val="1000"/>
              </a:spcAft>
            </a:pPr>
            <a:r>
              <a:rPr lang="en-ZA" sz="1400" b="1" dirty="0">
                <a:effectLst/>
                <a:ea typeface="Calibri" panose="020F0502020204030204" pitchFamily="34" charset="0"/>
                <a:cs typeface="Times New Roman" panose="02020603050405020304" pitchFamily="18" charset="0"/>
              </a:rPr>
              <a:t>Programme 2: Transport infrastructure:</a:t>
            </a:r>
            <a:r>
              <a:rPr lang="en-ZA" sz="1400" dirty="0">
                <a:effectLst/>
                <a:ea typeface="Calibri" panose="020F0502020204030204" pitchFamily="34" charset="0"/>
                <a:cs typeface="Times New Roman" panose="02020603050405020304" pitchFamily="18" charset="0"/>
              </a:rPr>
              <a:t> </a:t>
            </a:r>
            <a:r>
              <a:rPr lang="en-ZA" sz="1100" dirty="0">
                <a:effectLst/>
                <a:ea typeface="Calibri" panose="020F0502020204030204" pitchFamily="34" charset="0"/>
                <a:cs typeface="Times New Roman" panose="02020603050405020304" pitchFamily="18" charset="0"/>
              </a:rPr>
              <a:t>The underspending</a:t>
            </a:r>
            <a:r>
              <a:rPr lang="en-ZA" sz="1400" dirty="0">
                <a:effectLst/>
                <a:latin typeface="Arial" panose="020B0604020202020204" pitchFamily="34" charset="0"/>
                <a:ea typeface="Arial" panose="020B0604020202020204" pitchFamily="34" charset="0"/>
                <a:cs typeface="Times New Roman" panose="02020603050405020304" pitchFamily="18" charset="0"/>
              </a:rPr>
              <a:t> of R143, 201, 000 within this programme was</a:t>
            </a:r>
            <a:r>
              <a:rPr lang="en-ZA" sz="1400" dirty="0">
                <a:effectLst/>
                <a:ea typeface="Calibri" panose="020F0502020204030204" pitchFamily="34" charset="0"/>
                <a:cs typeface="Times New Roman" panose="02020603050405020304" pitchFamily="18" charset="0"/>
              </a:rPr>
              <a:t>, mainly caused by delays and challenges within the procurement processes, adversely affected infrastructure delivery, e.g., maintenance contractors were not appointed. Maintenance projects' contracts which were not issued in time are the main cause of the underspending.</a:t>
            </a:r>
            <a:endParaRPr lang="en-US" sz="1400" dirty="0">
              <a:effectLst/>
              <a:ea typeface="Calibri" panose="020F0502020204030204" pitchFamily="34" charset="0"/>
              <a:cs typeface="Times New Roman" panose="02020603050405020304" pitchFamily="18" charset="0"/>
            </a:endParaRPr>
          </a:p>
          <a:p>
            <a:pPr marL="0" marR="0" algn="just">
              <a:lnSpc>
                <a:spcPct val="150000"/>
              </a:lnSpc>
              <a:spcBef>
                <a:spcPts val="0"/>
              </a:spcBef>
              <a:spcAft>
                <a:spcPts val="1000"/>
              </a:spcAft>
            </a:pPr>
            <a:r>
              <a:rPr lang="en-ZA" sz="1400" b="1" dirty="0">
                <a:effectLst/>
                <a:ea typeface="Calibri" panose="020F0502020204030204" pitchFamily="34" charset="0"/>
                <a:cs typeface="Times New Roman" panose="02020603050405020304" pitchFamily="18" charset="0"/>
              </a:rPr>
              <a:t>Programme 3: Transport Operations: </a:t>
            </a:r>
            <a:r>
              <a:rPr lang="en-ZA" sz="1400" dirty="0">
                <a:effectLst/>
                <a:ea typeface="Calibri" panose="020F0502020204030204" pitchFamily="34" charset="0"/>
                <a:cs typeface="Times New Roman" panose="02020603050405020304" pitchFamily="18" charset="0"/>
              </a:rPr>
              <a:t>The underspending</a:t>
            </a:r>
            <a:r>
              <a:rPr lang="en-ZA" sz="1800" dirty="0">
                <a:effectLst/>
                <a:latin typeface="Arial" panose="020B0604020202020204" pitchFamily="34" charset="0"/>
                <a:ea typeface="Arial" panose="020B0604020202020204" pitchFamily="34" charset="0"/>
                <a:cs typeface="Times New Roman" panose="02020603050405020304" pitchFamily="18" charset="0"/>
              </a:rPr>
              <a:t> </a:t>
            </a:r>
            <a:r>
              <a:rPr lang="en-ZA" sz="1400" dirty="0">
                <a:effectLst/>
                <a:ea typeface="Arial" panose="020B0604020202020204" pitchFamily="34" charset="0"/>
                <a:cs typeface="Times New Roman" panose="02020603050405020304" pitchFamily="18" charset="0"/>
              </a:rPr>
              <a:t>of R573, 406, 000 </a:t>
            </a:r>
            <a:r>
              <a:rPr lang="en-ZA" sz="1400" dirty="0">
                <a:effectLst/>
                <a:ea typeface="Calibri" panose="020F0502020204030204" pitchFamily="34" charset="0"/>
                <a:cs typeface="Times New Roman" panose="02020603050405020304" pitchFamily="18" charset="0"/>
              </a:rPr>
              <a:t>within this programme was mainly as a result of bus subsidies – decrease of services by operators due to lower than usual travel usage by commuters and delays in finalising new bus tenders.</a:t>
            </a:r>
          </a:p>
          <a:p>
            <a:pPr marL="0" marR="0" algn="just">
              <a:lnSpc>
                <a:spcPct val="150000"/>
              </a:lnSpc>
              <a:spcBef>
                <a:spcPts val="0"/>
              </a:spcBef>
              <a:spcAft>
                <a:spcPts val="1000"/>
              </a:spcAft>
            </a:pPr>
            <a:r>
              <a:rPr lang="en-ZA" sz="1400" b="1" dirty="0">
                <a:effectLst/>
                <a:ea typeface="Calibri" panose="020F0502020204030204" pitchFamily="34" charset="0"/>
                <a:cs typeface="Times New Roman" panose="02020603050405020304" pitchFamily="18" charset="0"/>
              </a:rPr>
              <a:t>Programme 4: Transport Regulation:</a:t>
            </a:r>
            <a:r>
              <a:rPr lang="en-ZA" sz="1400" dirty="0">
                <a:effectLst/>
                <a:ea typeface="Calibri" panose="020F0502020204030204" pitchFamily="34" charset="0"/>
                <a:cs typeface="Times New Roman" panose="02020603050405020304" pitchFamily="18" charset="0"/>
              </a:rPr>
              <a:t> The underspending of </a:t>
            </a:r>
            <a:r>
              <a:rPr lang="en-GB" sz="1400" spc="-25" dirty="0">
                <a:effectLst/>
                <a:ea typeface="Times New Roman" panose="02020603050405020304" pitchFamily="18" charset="0"/>
              </a:rPr>
              <a:t>38,137, 000</a:t>
            </a:r>
            <a:r>
              <a:rPr lang="en-ZA" sz="1400" dirty="0">
                <a:effectLst/>
                <a:ea typeface="Calibri" panose="020F0502020204030204" pitchFamily="34" charset="0"/>
                <a:cs typeface="Times New Roman" panose="02020603050405020304" pitchFamily="18" charset="0"/>
              </a:rPr>
              <a:t> is as a result of delays in implementing the Organisational Structure Review. Furthermore, the lower-than expected spending on the gazetting budget due to delays at Government Printing Works.</a:t>
            </a:r>
            <a:endParaRPr lang="en-US" sz="1400" dirty="0">
              <a:effectLst/>
              <a:ea typeface="Calibri" panose="020F0502020204030204" pitchFamily="34" charset="0"/>
              <a:cs typeface="Times New Roman" panose="02020603050405020304" pitchFamily="18" charset="0"/>
            </a:endParaRPr>
          </a:p>
          <a:p>
            <a:pPr marL="0" marR="0" algn="just">
              <a:lnSpc>
                <a:spcPct val="150000"/>
              </a:lnSpc>
              <a:spcBef>
                <a:spcPts val="0"/>
              </a:spcBef>
              <a:spcAft>
                <a:spcPts val="1000"/>
              </a:spcAft>
            </a:pPr>
            <a:r>
              <a:rPr lang="en-ZA" sz="1400" b="1" dirty="0">
                <a:effectLst/>
                <a:ea typeface="Calibri" panose="020F0502020204030204" pitchFamily="34" charset="0"/>
                <a:cs typeface="Times New Roman" panose="02020603050405020304" pitchFamily="18" charset="0"/>
              </a:rPr>
              <a:t>Programme 5: Gautrain:</a:t>
            </a:r>
            <a:r>
              <a:rPr lang="en-ZA" sz="1400" dirty="0">
                <a:effectLst/>
                <a:ea typeface="Calibri" panose="020F0502020204030204" pitchFamily="34" charset="0"/>
                <a:cs typeface="Times New Roman" panose="02020603050405020304" pitchFamily="18" charset="0"/>
              </a:rPr>
              <a:t> All transfers to Gautrain were made in line with the financial year 2021/22 payment schedule.</a:t>
            </a:r>
          </a:p>
          <a:p>
            <a:pPr marL="0" marR="0" algn="just">
              <a:lnSpc>
                <a:spcPct val="150000"/>
              </a:lnSpc>
              <a:spcBef>
                <a:spcPts val="0"/>
              </a:spcBef>
              <a:spcAft>
                <a:spcPts val="1000"/>
              </a:spcAft>
            </a:pPr>
            <a:endParaRPr lang="en-US" sz="1400" dirty="0">
              <a:effectLst/>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341D4FB2-2830-A215-0E42-78BD7DA98057}"/>
              </a:ext>
            </a:extLst>
          </p:cNvPr>
          <p:cNvSpPr txBox="1"/>
          <p:nvPr/>
        </p:nvSpPr>
        <p:spPr>
          <a:xfrm>
            <a:off x="11206976" y="6133171"/>
            <a:ext cx="1032223" cy="369332"/>
          </a:xfrm>
          <a:prstGeom prst="rect">
            <a:avLst/>
          </a:prstGeom>
          <a:noFill/>
        </p:spPr>
        <p:txBody>
          <a:bodyPr wrap="square" rtlCol="0">
            <a:spAutoFit/>
          </a:bodyPr>
          <a:lstStyle/>
          <a:p>
            <a:r>
              <a:rPr lang="en-US" dirty="0"/>
              <a:t>2</a:t>
            </a:r>
          </a:p>
        </p:txBody>
      </p:sp>
    </p:spTree>
    <p:extLst>
      <p:ext uri="{BB962C8B-B14F-4D97-AF65-F5344CB8AC3E}">
        <p14:creationId xmlns:p14="http://schemas.microsoft.com/office/powerpoint/2010/main" val="4158430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470991" y="1048872"/>
            <a:ext cx="10549559" cy="477837"/>
          </a:xfrm>
        </p:spPr>
        <p:txBody>
          <a:bodyPr>
            <a:normAutofit/>
          </a:bodyPr>
          <a:lstStyle/>
          <a:p>
            <a:pPr algn="l"/>
            <a:r>
              <a:rPr lang="en-ZA" sz="2400" dirty="0">
                <a:latin typeface="Arial" panose="020B0604020202020204" pitchFamily="34" charset="0"/>
                <a:ea typeface="Calibri" panose="020F0502020204030204" pitchFamily="34" charset="0"/>
                <a:cs typeface="Arial" panose="020B0604020202020204" pitchFamily="34" charset="0"/>
              </a:rPr>
              <a:t>Financial Performance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302589" y="1654365"/>
            <a:ext cx="10533570" cy="4975035"/>
          </a:xfrm>
        </p:spPr>
        <p:txBody>
          <a:bodyPr>
            <a:noAutofit/>
          </a:bodyPr>
          <a:lstStyle/>
          <a:p>
            <a:pPr marL="285750" marR="0" indent="-285750" algn="just">
              <a:lnSpc>
                <a:spcPct val="150000"/>
              </a:lnSpc>
              <a:spcBef>
                <a:spcPts val="0"/>
              </a:spcBef>
              <a:spcAft>
                <a:spcPts val="1000"/>
              </a:spcAft>
              <a:buFont typeface="Arial" panose="020B0604020202020204" pitchFamily="34" charset="0"/>
              <a:buChar char="•"/>
            </a:pPr>
            <a:r>
              <a:rPr lang="en-ZA" sz="1600" b="1" dirty="0">
                <a:effectLst/>
                <a:ea typeface="Calibri" panose="020F0502020204030204" pitchFamily="34" charset="0"/>
                <a:cs typeface="Times New Roman" panose="02020603050405020304" pitchFamily="18" charset="0"/>
              </a:rPr>
              <a:t>Overall budget expenditure </a:t>
            </a:r>
          </a:p>
          <a:p>
            <a:pPr marL="266700" marR="0" algn="just">
              <a:lnSpc>
                <a:spcPct val="150000"/>
              </a:lnSpc>
              <a:spcBef>
                <a:spcPts val="0"/>
              </a:spcBef>
              <a:spcAft>
                <a:spcPts val="1000"/>
              </a:spcAft>
            </a:pPr>
            <a:r>
              <a:rPr lang="en-ZA" sz="1400" dirty="0">
                <a:ea typeface="Calibri" panose="020F0502020204030204" pitchFamily="34" charset="0"/>
                <a:cs typeface="Times New Roman" panose="02020603050405020304" pitchFamily="18" charset="0"/>
              </a:rPr>
              <a:t>The Department expenditure for the financial year is </a:t>
            </a:r>
            <a:r>
              <a:rPr lang="en-ZA" sz="1400" b="1" dirty="0">
                <a:ea typeface="Calibri" panose="020F0502020204030204" pitchFamily="34" charset="0"/>
                <a:cs typeface="Times New Roman" panose="02020603050405020304" pitchFamily="18" charset="0"/>
              </a:rPr>
              <a:t>91%</a:t>
            </a:r>
            <a:endParaRPr lang="en-ZA" sz="1400" b="1" dirty="0">
              <a:effectLst/>
              <a:ea typeface="Calibri" panose="020F0502020204030204" pitchFamily="34" charset="0"/>
              <a:cs typeface="Times New Roman" panose="02020603050405020304" pitchFamily="18" charset="0"/>
            </a:endParaRPr>
          </a:p>
          <a:p>
            <a:pPr marL="285750" marR="0" indent="-285750" algn="just">
              <a:lnSpc>
                <a:spcPct val="150000"/>
              </a:lnSpc>
              <a:spcBef>
                <a:spcPts val="0"/>
              </a:spcBef>
              <a:spcAft>
                <a:spcPts val="1000"/>
              </a:spcAft>
              <a:buFont typeface="Arial" panose="020B0604020202020204" pitchFamily="34" charset="0"/>
              <a:buChar char="•"/>
            </a:pPr>
            <a:r>
              <a:rPr lang="en-ZA" sz="1600" b="1" dirty="0">
                <a:effectLst/>
                <a:ea typeface="Calibri" panose="020F0502020204030204" pitchFamily="34" charset="0"/>
                <a:cs typeface="Times New Roman" panose="02020603050405020304" pitchFamily="18" charset="0"/>
              </a:rPr>
              <a:t>Unauthorised expenditure</a:t>
            </a:r>
            <a:endParaRPr lang="en-US" sz="1600" dirty="0">
              <a:effectLst/>
              <a:ea typeface="Calibri" panose="020F0502020204030204" pitchFamily="34" charset="0"/>
              <a:cs typeface="Times New Roman" panose="02020603050405020304" pitchFamily="18" charset="0"/>
            </a:endParaRPr>
          </a:p>
          <a:p>
            <a:pPr marL="266700" algn="just">
              <a:lnSpc>
                <a:spcPct val="150000"/>
              </a:lnSpc>
              <a:spcBef>
                <a:spcPts val="0"/>
              </a:spcBef>
              <a:spcAft>
                <a:spcPts val="1000"/>
              </a:spcAft>
            </a:pPr>
            <a:r>
              <a:rPr lang="en-ZA" sz="1400" dirty="0">
                <a:cs typeface="Times New Roman" panose="02020603050405020304" pitchFamily="18" charset="0"/>
              </a:rPr>
              <a:t>There is no unauthorised expenditure for financial year 2021/22.</a:t>
            </a:r>
          </a:p>
          <a:p>
            <a:pPr marL="285750" marR="0" indent="-285750" algn="just">
              <a:lnSpc>
                <a:spcPct val="150000"/>
              </a:lnSpc>
              <a:spcBef>
                <a:spcPts val="0"/>
              </a:spcBef>
              <a:spcAft>
                <a:spcPts val="1000"/>
              </a:spcAft>
              <a:buFont typeface="Arial" panose="020B0604020202020204" pitchFamily="34" charset="0"/>
              <a:buChar char="•"/>
            </a:pPr>
            <a:r>
              <a:rPr lang="en-ZA" sz="1600" b="1" dirty="0">
                <a:ea typeface="Arial" panose="020B0604020202020204" pitchFamily="34" charset="0"/>
                <a:cs typeface="Times New Roman" panose="02020603050405020304" pitchFamily="18" charset="0"/>
              </a:rPr>
              <a:t>I</a:t>
            </a:r>
            <a:r>
              <a:rPr lang="en-ZA" sz="1600" b="1" dirty="0">
                <a:effectLst/>
                <a:ea typeface="Arial" panose="020B0604020202020204" pitchFamily="34" charset="0"/>
                <a:cs typeface="Times New Roman" panose="02020603050405020304" pitchFamily="18" charset="0"/>
              </a:rPr>
              <a:t>rregular expenditure</a:t>
            </a:r>
            <a:endParaRPr lang="en-ZA" sz="1600" b="1" dirty="0">
              <a:cs typeface="Times New Roman" panose="02020603050405020304" pitchFamily="18" charset="0"/>
            </a:endParaRPr>
          </a:p>
          <a:p>
            <a:pPr marL="266700" algn="just">
              <a:lnSpc>
                <a:spcPct val="150000"/>
              </a:lnSpc>
              <a:spcBef>
                <a:spcPts val="0"/>
              </a:spcBef>
              <a:spcAft>
                <a:spcPts val="1000"/>
              </a:spcAft>
            </a:pPr>
            <a:r>
              <a:rPr lang="en-ZA" sz="1400" dirty="0">
                <a:cs typeface="Times New Roman" panose="02020603050405020304" pitchFamily="18" charset="0"/>
              </a:rPr>
              <a:t>R2, 476, 449 000 was incurred. The majority of the irregular expenditure was caused by extension of bus subsidy contracts devolved from National Department of Transport. </a:t>
            </a:r>
          </a:p>
          <a:p>
            <a:pPr marL="285750" indent="-285750" algn="just">
              <a:lnSpc>
                <a:spcPct val="150000"/>
              </a:lnSpc>
              <a:spcBef>
                <a:spcPts val="0"/>
              </a:spcBef>
              <a:spcAft>
                <a:spcPts val="1000"/>
              </a:spcAft>
              <a:buFont typeface="Arial" panose="020B0604020202020204" pitchFamily="34" charset="0"/>
              <a:buChar char="•"/>
            </a:pPr>
            <a:r>
              <a:rPr lang="en-ZA" sz="1600" b="1" dirty="0">
                <a:latin typeface="Arial" panose="020B0604020202020204" pitchFamily="34" charset="0"/>
                <a:ea typeface="Arial" panose="020B0604020202020204" pitchFamily="34" charset="0"/>
                <a:cs typeface="Times New Roman" panose="02020603050405020304" pitchFamily="18" charset="0"/>
              </a:rPr>
              <a:t>F</a:t>
            </a:r>
            <a:r>
              <a:rPr lang="en-ZA" sz="1600" b="1" dirty="0">
                <a:effectLst/>
                <a:latin typeface="Arial" panose="020B0604020202020204" pitchFamily="34" charset="0"/>
                <a:ea typeface="Arial" panose="020B0604020202020204" pitchFamily="34" charset="0"/>
                <a:cs typeface="Times New Roman" panose="02020603050405020304" pitchFamily="18" charset="0"/>
              </a:rPr>
              <a:t>ruitless and wasteful expenditure </a:t>
            </a:r>
          </a:p>
          <a:p>
            <a:pPr marL="266700" algn="just">
              <a:lnSpc>
                <a:spcPct val="150000"/>
              </a:lnSpc>
              <a:spcBef>
                <a:spcPts val="0"/>
              </a:spcBef>
              <a:spcAft>
                <a:spcPts val="1000"/>
              </a:spcAft>
            </a:pPr>
            <a:r>
              <a:rPr lang="en-ZA" sz="1400" dirty="0">
                <a:cs typeface="Times New Roman" panose="02020603050405020304" pitchFamily="18" charset="0"/>
              </a:rPr>
              <a:t>Amount of R284, 538 000, as disclosed. The majority of the fruitless and wasteful expenditure was caused by caused by payments of settlements on contract terminations.</a:t>
            </a:r>
            <a:endParaRPr lang="en-US" sz="1400" dirty="0">
              <a:cs typeface="Times New Roman" panose="02020603050405020304" pitchFamily="18" charset="0"/>
            </a:endParaRPr>
          </a:p>
          <a:p>
            <a:pPr marL="285750" indent="-285750" algn="just">
              <a:lnSpc>
                <a:spcPct val="150000"/>
              </a:lnSpc>
              <a:spcBef>
                <a:spcPts val="0"/>
              </a:spcBef>
              <a:spcAft>
                <a:spcPts val="1000"/>
              </a:spcAft>
              <a:buFont typeface="Arial" panose="020B0604020202020204" pitchFamily="34" charset="0"/>
              <a:buChar char="•"/>
            </a:pP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algn="just">
              <a:lnSpc>
                <a:spcPct val="150000"/>
              </a:lnSpc>
              <a:spcBef>
                <a:spcPts val="0"/>
              </a:spcBef>
              <a:spcAft>
                <a:spcPts val="1000"/>
              </a:spcAft>
            </a:pPr>
            <a:endParaRPr lang="en-ZA" sz="1400" dirty="0"/>
          </a:p>
        </p:txBody>
      </p:sp>
      <p:sp>
        <p:nvSpPr>
          <p:cNvPr id="4" name="TextBox 3">
            <a:extLst>
              <a:ext uri="{FF2B5EF4-FFF2-40B4-BE49-F238E27FC236}">
                <a16:creationId xmlns:a16="http://schemas.microsoft.com/office/drawing/2014/main" id="{341D4FB2-2830-A215-0E42-78BD7DA98057}"/>
              </a:ext>
            </a:extLst>
          </p:cNvPr>
          <p:cNvSpPr txBox="1"/>
          <p:nvPr/>
        </p:nvSpPr>
        <p:spPr>
          <a:xfrm>
            <a:off x="11206976" y="6133171"/>
            <a:ext cx="1032223" cy="369332"/>
          </a:xfrm>
          <a:prstGeom prst="rect">
            <a:avLst/>
          </a:prstGeom>
          <a:noFill/>
        </p:spPr>
        <p:txBody>
          <a:bodyPr wrap="square" rtlCol="0">
            <a:spAutoFit/>
          </a:bodyPr>
          <a:lstStyle/>
          <a:p>
            <a:r>
              <a:rPr lang="en-US" dirty="0"/>
              <a:t>2</a:t>
            </a:r>
          </a:p>
        </p:txBody>
      </p:sp>
    </p:spTree>
    <p:extLst>
      <p:ext uri="{BB962C8B-B14F-4D97-AF65-F5344CB8AC3E}">
        <p14:creationId xmlns:p14="http://schemas.microsoft.com/office/powerpoint/2010/main" val="41953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451113" y="1071909"/>
            <a:ext cx="10569437" cy="477837"/>
          </a:xfrm>
        </p:spPr>
        <p:txBody>
          <a:bodyPr>
            <a:normAutofit/>
          </a:bodyPr>
          <a:lstStyle/>
          <a:p>
            <a:pPr algn="l"/>
            <a:r>
              <a:rPr lang="en-ZA" sz="2400" dirty="0">
                <a:latin typeface="Arial" panose="020B0604020202020204" pitchFamily="34" charset="0"/>
                <a:ea typeface="Calibri" panose="020F0502020204030204" pitchFamily="34" charset="0"/>
                <a:cs typeface="Arial" panose="020B0604020202020204" pitchFamily="34" charset="0"/>
              </a:rPr>
              <a:t>Governance  </a:t>
            </a:r>
            <a:endParaRPr lang="en-ZA" sz="1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345720" y="1549746"/>
            <a:ext cx="10490439" cy="4975035"/>
          </a:xfrm>
        </p:spPr>
        <p:txBody>
          <a:bodyPr>
            <a:noAutofit/>
          </a:bodyPr>
          <a:lstStyle/>
          <a:p>
            <a:pPr marL="285750" indent="-285750" algn="just">
              <a:lnSpc>
                <a:spcPct val="150000"/>
              </a:lnSpc>
              <a:spcBef>
                <a:spcPts val="0"/>
              </a:spcBef>
              <a:spcAft>
                <a:spcPts val="1000"/>
              </a:spcAft>
              <a:buFont typeface="Arial" panose="020B0604020202020204" pitchFamily="34" charset="0"/>
              <a:buChar char="•"/>
            </a:pPr>
            <a:r>
              <a:rPr lang="en-GB" sz="1600" b="1" i="0" dirty="0">
                <a:effectLst/>
                <a:latin typeface="Arial" panose="020B0604020202020204" pitchFamily="34" charset="0"/>
                <a:ea typeface="Times New Roman" panose="02020603050405020304" pitchFamily="18" charset="0"/>
                <a:cs typeface="Times New Roman" panose="02020603050405020304" pitchFamily="18" charset="0"/>
              </a:rPr>
              <a:t>Minimising Conflict Of Interest</a:t>
            </a:r>
            <a:endParaRPr lang="en-US" sz="1600" b="1" i="1"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lgn="just">
              <a:lnSpc>
                <a:spcPct val="150000"/>
              </a:lnSpc>
              <a:spcBef>
                <a:spcPts val="0"/>
              </a:spcBef>
              <a:spcAft>
                <a:spcPts val="1000"/>
              </a:spcAft>
              <a:buFont typeface="Arial" panose="020B0604020202020204" pitchFamily="34" charset="0"/>
              <a:buChar char="•"/>
            </a:pPr>
            <a:r>
              <a:rPr lang="en-ZA" sz="1400" dirty="0">
                <a:effectLst/>
                <a:latin typeface="Arial" panose="020B0604020202020204" pitchFamily="34" charset="0"/>
                <a:ea typeface="Calibri" panose="020F0502020204030204" pitchFamily="34" charset="0"/>
                <a:cs typeface="Arial" panose="020B0604020202020204" pitchFamily="34" charset="0"/>
              </a:rPr>
              <a:t>100% Senior Management financial disclosure.</a:t>
            </a:r>
          </a:p>
          <a:p>
            <a:pPr marL="285750" indent="-285750" algn="just">
              <a:lnSpc>
                <a:spcPct val="150000"/>
              </a:lnSpc>
              <a:spcBef>
                <a:spcPts val="0"/>
              </a:spcBef>
              <a:spcAft>
                <a:spcPts val="1000"/>
              </a:spcAft>
              <a:buFont typeface="Arial" panose="020B0604020202020204" pitchFamily="34" charset="0"/>
              <a:buChar char="•"/>
            </a:pPr>
            <a:r>
              <a:rPr lang="en-GB" sz="1600" b="1" i="0" dirty="0">
                <a:effectLst/>
                <a:latin typeface="Arial" panose="020B0604020202020204" pitchFamily="34" charset="0"/>
                <a:ea typeface="Times New Roman" panose="02020603050405020304" pitchFamily="18" charset="0"/>
                <a:cs typeface="Times New Roman" panose="02020603050405020304" pitchFamily="18" charset="0"/>
              </a:rPr>
              <a:t>Fraud And Corruption</a:t>
            </a:r>
            <a:endParaRPr lang="en-US" sz="1600" b="1" i="1"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lgn="just">
              <a:lnSpc>
                <a:spcPct val="150000"/>
              </a:lnSpc>
              <a:spcBef>
                <a:spcPts val="0"/>
              </a:spcBef>
              <a:buFont typeface="Arial" panose="020B0604020202020204" pitchFamily="34" charset="0"/>
              <a:buChar char="•"/>
            </a:pPr>
            <a:r>
              <a:rPr lang="en-ZA" sz="1400" dirty="0">
                <a:ea typeface="Calibri" panose="020F0502020204030204" pitchFamily="34" charset="0"/>
                <a:cs typeface="Times New Roman" panose="02020603050405020304" pitchFamily="18" charset="0"/>
              </a:rPr>
              <a:t>R</a:t>
            </a:r>
            <a:r>
              <a:rPr lang="en-ZA" sz="1400" dirty="0">
                <a:effectLst/>
                <a:ea typeface="Calibri" panose="020F0502020204030204" pitchFamily="34" charset="0"/>
                <a:cs typeface="Times New Roman" panose="02020603050405020304" pitchFamily="18" charset="0"/>
              </a:rPr>
              <a:t>egular fraud risk assessments conducted to determine the effectiveness of its risk management strategy and to identify new/emerging risks.</a:t>
            </a:r>
          </a:p>
          <a:p>
            <a:pPr marL="742950" lvl="1" indent="-285750" algn="just">
              <a:lnSpc>
                <a:spcPct val="150000"/>
              </a:lnSpc>
              <a:spcBef>
                <a:spcPts val="0"/>
              </a:spcBef>
              <a:buFont typeface="Arial" panose="020B0604020202020204" pitchFamily="34" charset="0"/>
              <a:buChar char="•"/>
            </a:pPr>
            <a:r>
              <a:rPr lang="en-ZA" sz="1400" dirty="0">
                <a:effectLst/>
                <a:ea typeface="Calibri" panose="020F0502020204030204" pitchFamily="34" charset="0"/>
                <a:cs typeface="Times New Roman" panose="02020603050405020304" pitchFamily="18" charset="0"/>
              </a:rPr>
              <a:t>Ethics and anti-fraud and corruption awareness sessions and induction workshops were conducted.</a:t>
            </a:r>
            <a:endParaRPr lang="en-US" sz="1400" dirty="0">
              <a:effectLst/>
              <a:ea typeface="Calibri" panose="020F0502020204030204" pitchFamily="34" charset="0"/>
              <a:cs typeface="Times New Roman" panose="02020603050405020304" pitchFamily="18" charset="0"/>
            </a:endParaRPr>
          </a:p>
          <a:p>
            <a:pPr marL="285750" indent="-285750" algn="just">
              <a:lnSpc>
                <a:spcPct val="150000"/>
              </a:lnSpc>
              <a:spcBef>
                <a:spcPts val="0"/>
              </a:spcBef>
              <a:spcAft>
                <a:spcPts val="1000"/>
              </a:spcAft>
              <a:buFont typeface="Arial" panose="020B0604020202020204" pitchFamily="34" charset="0"/>
              <a:buChar char="•"/>
            </a:pPr>
            <a:r>
              <a:rPr lang="en-GB" sz="1600" b="1" i="0" dirty="0">
                <a:effectLst/>
                <a:latin typeface="Arial" panose="020B0604020202020204" pitchFamily="34" charset="0"/>
                <a:ea typeface="Times New Roman" panose="02020603050405020304" pitchFamily="18" charset="0"/>
                <a:cs typeface="Times New Roman" panose="02020603050405020304" pitchFamily="18" charset="0"/>
              </a:rPr>
              <a:t>Internal Control</a:t>
            </a:r>
            <a:endParaRPr lang="en-US" sz="1600" b="1" i="1"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lgn="just">
              <a:lnSpc>
                <a:spcPct val="150000"/>
              </a:lnSpc>
              <a:spcBef>
                <a:spcPts val="0"/>
              </a:spcBef>
              <a:buFont typeface="Arial" panose="020B0604020202020204" pitchFamily="34" charset="0"/>
              <a:buChar char="•"/>
            </a:pPr>
            <a:r>
              <a:rPr lang="en-ZA" sz="1400" dirty="0">
                <a:effectLst/>
                <a:ea typeface="Calibri" panose="020F0502020204030204" pitchFamily="34" charset="0"/>
                <a:cs typeface="Times New Roman" panose="02020603050405020304" pitchFamily="18" charset="0"/>
              </a:rPr>
              <a:t>The Internal Audit performed its audits according to the approved Internal Audit coverage plan. The Plan was based on high-risk areas as per the Strategic risk profile. </a:t>
            </a:r>
            <a:endParaRPr lang="en-US" sz="1400" dirty="0">
              <a:ea typeface="Calibri" panose="020F0502020204030204" pitchFamily="34" charset="0"/>
              <a:cs typeface="Times New Roman" panose="02020603050405020304" pitchFamily="18" charset="0"/>
            </a:endParaRPr>
          </a:p>
          <a:p>
            <a:pPr marL="742950" lvl="1" indent="-285750" algn="just">
              <a:lnSpc>
                <a:spcPct val="150000"/>
              </a:lnSpc>
              <a:spcBef>
                <a:spcPts val="0"/>
              </a:spcBef>
              <a:buFont typeface="Arial" panose="020B0604020202020204" pitchFamily="34" charset="0"/>
              <a:buChar char="•"/>
            </a:pPr>
            <a:r>
              <a:rPr lang="en-ZA" sz="1400" dirty="0">
                <a:effectLst/>
                <a:ea typeface="Calibri" panose="020F0502020204030204" pitchFamily="34" charset="0"/>
                <a:cs typeface="Times New Roman" panose="02020603050405020304" pitchFamily="18" charset="0"/>
              </a:rPr>
              <a:t>All planned internal audits were completed during the year under review. Performance Audit; Computer Audit, and Information Technology Risk Assessment. </a:t>
            </a:r>
            <a:endParaRPr lang="en-US" sz="1400" dirty="0">
              <a:effectLst/>
              <a:ea typeface="Calibri" panose="020F0502020204030204" pitchFamily="34" charset="0"/>
              <a:cs typeface="Times New Roman" panose="02020603050405020304" pitchFamily="18" charset="0"/>
            </a:endParaRPr>
          </a:p>
          <a:p>
            <a:pPr marL="742950" lvl="1" indent="-285750" algn="just">
              <a:lnSpc>
                <a:spcPct val="150000"/>
              </a:lnSpc>
              <a:spcBef>
                <a:spcPts val="0"/>
              </a:spcBef>
              <a:buFont typeface="Arial" panose="020B0604020202020204" pitchFamily="34" charset="0"/>
              <a:buChar char="•"/>
            </a:pPr>
            <a:r>
              <a:rPr lang="en-ZA" sz="1400" dirty="0">
                <a:effectLst/>
                <a:ea typeface="Calibri" panose="020F0502020204030204" pitchFamily="34" charset="0"/>
                <a:cs typeface="Times New Roman" panose="02020603050405020304" pitchFamily="18" charset="0"/>
              </a:rPr>
              <a:t>Administrative policies were reviewed, approved and communicated.</a:t>
            </a:r>
            <a:endParaRPr lang="en-US" sz="1400" dirty="0">
              <a:effectLst/>
              <a:ea typeface="Calibri" panose="020F0502020204030204" pitchFamily="34" charset="0"/>
              <a:cs typeface="Times New Roman" panose="02020603050405020304" pitchFamily="18" charset="0"/>
            </a:endParaRPr>
          </a:p>
          <a:p>
            <a:pPr marL="742950" lvl="1" indent="-285750" algn="just">
              <a:lnSpc>
                <a:spcPct val="150000"/>
              </a:lnSpc>
              <a:spcBef>
                <a:spcPts val="0"/>
              </a:spcBef>
              <a:buFont typeface="Arial" panose="020B0604020202020204" pitchFamily="34" charset="0"/>
              <a:buChar char="•"/>
            </a:pPr>
            <a:r>
              <a:rPr lang="en-ZA" sz="1400" dirty="0">
                <a:effectLst/>
                <a:ea typeface="Calibri" panose="020F0502020204030204" pitchFamily="34" charset="0"/>
                <a:cs typeface="Times New Roman" panose="02020603050405020304" pitchFamily="18" charset="0"/>
              </a:rPr>
              <a:t>Quarter audit reports were presented to audit committee for independent oversight.</a:t>
            </a:r>
            <a:endParaRPr lang="en-US" sz="1400" dirty="0">
              <a:effectLst/>
              <a:ea typeface="Calibri" panose="020F0502020204030204" pitchFamily="34" charset="0"/>
              <a:cs typeface="Times New Roman" panose="02020603050405020304" pitchFamily="18" charset="0"/>
            </a:endParaRPr>
          </a:p>
          <a:p>
            <a:pPr marL="742950" lvl="1" indent="-285750" algn="just">
              <a:lnSpc>
                <a:spcPct val="150000"/>
              </a:lnSpc>
              <a:spcBef>
                <a:spcPts val="0"/>
              </a:spcBef>
              <a:buFont typeface="Arial" panose="020B0604020202020204" pitchFamily="34" charset="0"/>
              <a:buChar char="•"/>
            </a:pPr>
            <a:r>
              <a:rPr lang="en-ZA" sz="1400" dirty="0">
                <a:effectLst/>
                <a:ea typeface="Calibri" panose="020F0502020204030204" pitchFamily="34" charset="0"/>
                <a:cs typeface="Times New Roman" panose="02020603050405020304" pitchFamily="18" charset="0"/>
              </a:rPr>
              <a:t>Risk management action plans were closely monitored for implementation.</a:t>
            </a:r>
          </a:p>
          <a:p>
            <a:pPr marL="742950" lvl="1" indent="-285750" algn="just">
              <a:lnSpc>
                <a:spcPct val="150000"/>
              </a:lnSpc>
              <a:spcBef>
                <a:spcPts val="0"/>
              </a:spcBef>
              <a:buFont typeface="Arial" panose="020B0604020202020204" pitchFamily="34" charset="0"/>
              <a:buChar char="•"/>
            </a:pPr>
            <a:endParaRPr lang="en-ZA" sz="1400" dirty="0">
              <a:effectLst/>
              <a:ea typeface="Calibri" panose="020F0502020204030204" pitchFamily="34" charset="0"/>
              <a:cs typeface="Times New Roman" panose="02020603050405020304" pitchFamily="18" charset="0"/>
            </a:endParaRPr>
          </a:p>
          <a:p>
            <a:pPr marL="742950" lvl="1" indent="-285750" algn="just">
              <a:lnSpc>
                <a:spcPct val="150000"/>
              </a:lnSpc>
              <a:spcBef>
                <a:spcPts val="0"/>
              </a:spcBef>
              <a:buFont typeface="Arial" panose="020B0604020202020204" pitchFamily="34" charset="0"/>
              <a:buChar char="•"/>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lgn="just">
              <a:lnSpc>
                <a:spcPct val="150000"/>
              </a:lnSpc>
              <a:spcBef>
                <a:spcPts val="0"/>
              </a:spcBef>
              <a:spcAft>
                <a:spcPts val="1000"/>
              </a:spcAft>
              <a:buFont typeface="Arial" panose="020B0604020202020204" pitchFamily="34" charset="0"/>
              <a:buChar char="•"/>
            </a:pP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285750" indent="-285750" algn="just">
              <a:lnSpc>
                <a:spcPct val="150000"/>
              </a:lnSpc>
              <a:spcBef>
                <a:spcPts val="0"/>
              </a:spcBef>
              <a:spcAft>
                <a:spcPts val="1000"/>
              </a:spcAft>
              <a:buFont typeface="Arial" panose="020B0604020202020204" pitchFamily="34" charset="0"/>
              <a:buChar char="•"/>
            </a:pPr>
            <a:endParaRPr lang="en-US" sz="1400" dirty="0">
              <a:effectLst/>
              <a:latin typeface="Arial" panose="020B0604020202020204" pitchFamily="34" charset="0"/>
              <a:ea typeface="Arial" panose="020B0604020202020204" pitchFamily="34" charset="0"/>
              <a:cs typeface="Times New Roman" panose="02020603050405020304" pitchFamily="18" charset="0"/>
            </a:endParaRPr>
          </a:p>
          <a:p>
            <a:pPr marL="0" marR="0" algn="just">
              <a:lnSpc>
                <a:spcPct val="150000"/>
              </a:lnSpc>
              <a:spcBef>
                <a:spcPts val="0"/>
              </a:spcBef>
              <a:spcAft>
                <a:spcPts val="1000"/>
              </a:spcAft>
            </a:pPr>
            <a:endParaRPr lang="en-ZA" sz="1400" dirty="0"/>
          </a:p>
        </p:txBody>
      </p:sp>
      <p:sp>
        <p:nvSpPr>
          <p:cNvPr id="4" name="TextBox 3">
            <a:extLst>
              <a:ext uri="{FF2B5EF4-FFF2-40B4-BE49-F238E27FC236}">
                <a16:creationId xmlns:a16="http://schemas.microsoft.com/office/drawing/2014/main" id="{341D4FB2-2830-A215-0E42-78BD7DA98057}"/>
              </a:ext>
            </a:extLst>
          </p:cNvPr>
          <p:cNvSpPr txBox="1"/>
          <p:nvPr/>
        </p:nvSpPr>
        <p:spPr>
          <a:xfrm>
            <a:off x="11206976" y="6133171"/>
            <a:ext cx="1032223" cy="369332"/>
          </a:xfrm>
          <a:prstGeom prst="rect">
            <a:avLst/>
          </a:prstGeom>
          <a:noFill/>
        </p:spPr>
        <p:txBody>
          <a:bodyPr wrap="square" rtlCol="0">
            <a:spAutoFit/>
          </a:bodyPr>
          <a:lstStyle/>
          <a:p>
            <a:r>
              <a:rPr lang="en-US" dirty="0"/>
              <a:t>2</a:t>
            </a:r>
          </a:p>
        </p:txBody>
      </p:sp>
    </p:spTree>
    <p:extLst>
      <p:ext uri="{BB962C8B-B14F-4D97-AF65-F5344CB8AC3E}">
        <p14:creationId xmlns:p14="http://schemas.microsoft.com/office/powerpoint/2010/main" val="2351878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78BDE-4560-4772-9E6A-C698FF4E1674}"/>
              </a:ext>
            </a:extLst>
          </p:cNvPr>
          <p:cNvSpPr>
            <a:spLocks noGrp="1"/>
          </p:cNvSpPr>
          <p:nvPr>
            <p:ph type="ctrTitle"/>
          </p:nvPr>
        </p:nvSpPr>
        <p:spPr>
          <a:xfrm>
            <a:off x="1349298" y="1122363"/>
            <a:ext cx="10671252" cy="477837"/>
          </a:xfrm>
        </p:spPr>
        <p:txBody>
          <a:bodyPr>
            <a:normAutofit/>
          </a:bodyPr>
          <a:lstStyle/>
          <a:p>
            <a:pPr algn="l"/>
            <a:r>
              <a:rPr lang="en-ZA" sz="2400" dirty="0">
                <a:effectLst/>
                <a:latin typeface="Arial" panose="020B0604020202020204" pitchFamily="34" charset="0"/>
                <a:ea typeface="Calibri" panose="020F0502020204030204" pitchFamily="34" charset="0"/>
                <a:cs typeface="Arial" panose="020B0604020202020204" pitchFamily="34" charset="0"/>
              </a:rPr>
              <a:t>Audit and Performance Outcome  </a:t>
            </a:r>
          </a:p>
        </p:txBody>
      </p:sp>
      <p:sp>
        <p:nvSpPr>
          <p:cNvPr id="3" name="Subtitle 2">
            <a:extLst>
              <a:ext uri="{FF2B5EF4-FFF2-40B4-BE49-F238E27FC236}">
                <a16:creationId xmlns:a16="http://schemas.microsoft.com/office/drawing/2014/main" id="{4E563EF0-DB2C-4E5B-BD2B-F71625974A23}"/>
              </a:ext>
            </a:extLst>
          </p:cNvPr>
          <p:cNvSpPr>
            <a:spLocks noGrp="1"/>
          </p:cNvSpPr>
          <p:nvPr>
            <p:ph type="subTitle" idx="1"/>
          </p:nvPr>
        </p:nvSpPr>
        <p:spPr>
          <a:xfrm>
            <a:off x="1271239" y="1997764"/>
            <a:ext cx="10671252" cy="3566693"/>
          </a:xfrm>
        </p:spPr>
        <p:txBody>
          <a:bodyPr>
            <a:normAutofit/>
          </a:bodyPr>
          <a:lstStyle/>
          <a:p>
            <a:pPr marL="285750" lvl="0" indent="-285750" algn="l">
              <a:buFont typeface="Arial" panose="020B0604020202020204" pitchFamily="34" charset="0"/>
              <a:buChar char="•"/>
            </a:pPr>
            <a:r>
              <a:rPr lang="en-ZA" sz="1600" b="1" dirty="0"/>
              <a:t>Financial Information  </a:t>
            </a:r>
            <a:r>
              <a:rPr lang="en-ZA" sz="1600" dirty="0"/>
              <a:t>- Qualified Audit Opinion </a:t>
            </a:r>
          </a:p>
          <a:p>
            <a:pPr lvl="0" algn="l"/>
            <a:endParaRPr lang="en-ZA" sz="1600" dirty="0"/>
          </a:p>
          <a:p>
            <a:pPr marL="285750" indent="-285750" algn="just">
              <a:spcBef>
                <a:spcPts val="0"/>
              </a:spcBef>
              <a:buFont typeface="Arial" panose="020B0604020202020204" pitchFamily="34" charset="0"/>
              <a:buChar char="•"/>
            </a:pPr>
            <a:r>
              <a:rPr lang="en-US" sz="1600" b="1" dirty="0">
                <a:effectLst/>
                <a:latin typeface="Arial" panose="020B0604020202020204" pitchFamily="34" charset="0"/>
              </a:rPr>
              <a:t>Performance Information – </a:t>
            </a:r>
            <a:r>
              <a:rPr lang="en-US" sz="1600" dirty="0">
                <a:effectLst/>
                <a:latin typeface="Arial" panose="020B0604020202020204" pitchFamily="34" charset="0"/>
              </a:rPr>
              <a:t>Unqualified with no findings</a:t>
            </a:r>
          </a:p>
          <a:p>
            <a:pPr marR="0" lvl="0" algn="just">
              <a:spcBef>
                <a:spcPts val="0"/>
              </a:spcBef>
              <a:spcAft>
                <a:spcPts val="0"/>
              </a:spcAft>
            </a:pPr>
            <a:endParaRPr lang="en-US" sz="1800" dirty="0">
              <a:effectLst/>
              <a:latin typeface="+mj-lt"/>
              <a:ea typeface="Times New Roman" panose="02020603050405020304" pitchFamily="18" charset="0"/>
              <a:cs typeface="Times New Roman" panose="02020603050405020304" pitchFamily="18" charset="0"/>
            </a:endParaRPr>
          </a:p>
          <a:p>
            <a:pPr algn="l"/>
            <a:endParaRPr lang="en-ZA" dirty="0"/>
          </a:p>
        </p:txBody>
      </p:sp>
      <p:sp>
        <p:nvSpPr>
          <p:cNvPr id="4" name="TextBox 3">
            <a:extLst>
              <a:ext uri="{FF2B5EF4-FFF2-40B4-BE49-F238E27FC236}">
                <a16:creationId xmlns:a16="http://schemas.microsoft.com/office/drawing/2014/main" id="{D66E9238-98B8-3405-707E-E3DB0F6382D0}"/>
              </a:ext>
            </a:extLst>
          </p:cNvPr>
          <p:cNvSpPr txBox="1"/>
          <p:nvPr/>
        </p:nvSpPr>
        <p:spPr>
          <a:xfrm>
            <a:off x="11173523" y="6200078"/>
            <a:ext cx="1054526" cy="369332"/>
          </a:xfrm>
          <a:prstGeom prst="rect">
            <a:avLst/>
          </a:prstGeom>
          <a:noFill/>
        </p:spPr>
        <p:txBody>
          <a:bodyPr wrap="square" rtlCol="0">
            <a:spAutoFit/>
          </a:bodyPr>
          <a:lstStyle/>
          <a:p>
            <a:r>
              <a:rPr lang="en-US" dirty="0"/>
              <a:t>3</a:t>
            </a:r>
          </a:p>
        </p:txBody>
      </p:sp>
      <p:graphicFrame>
        <p:nvGraphicFramePr>
          <p:cNvPr id="5" name="Chart 4">
            <a:extLst>
              <a:ext uri="{FF2B5EF4-FFF2-40B4-BE49-F238E27FC236}">
                <a16:creationId xmlns:a16="http://schemas.microsoft.com/office/drawing/2014/main" id="{2B5B9DBA-C180-432C-B56D-F9C8672F9AFA}"/>
              </a:ext>
            </a:extLst>
          </p:cNvPr>
          <p:cNvGraphicFramePr>
            <a:graphicFrameLocks/>
          </p:cNvGraphicFramePr>
          <p:nvPr>
            <p:extLst>
              <p:ext uri="{D42A27DB-BD31-4B8C-83A1-F6EECF244321}">
                <p14:modId xmlns:p14="http://schemas.microsoft.com/office/powerpoint/2010/main" val="2459948863"/>
              </p:ext>
            </p:extLst>
          </p:nvPr>
        </p:nvGraphicFramePr>
        <p:xfrm>
          <a:off x="1017917" y="3089485"/>
          <a:ext cx="5434641" cy="311059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459D003E-13A9-46AB-99E7-A2965A7352D6}"/>
              </a:ext>
            </a:extLst>
          </p:cNvPr>
          <p:cNvGraphicFramePr>
            <a:graphicFrameLocks/>
          </p:cNvGraphicFramePr>
          <p:nvPr>
            <p:extLst>
              <p:ext uri="{D42A27DB-BD31-4B8C-83A1-F6EECF244321}">
                <p14:modId xmlns:p14="http://schemas.microsoft.com/office/powerpoint/2010/main" val="1279371240"/>
              </p:ext>
            </p:extLst>
          </p:nvPr>
        </p:nvGraphicFramePr>
        <p:xfrm>
          <a:off x="6927011" y="3089485"/>
          <a:ext cx="4773775" cy="314041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0180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xxx">
            <a:extLst>
              <a:ext uri="{FF2B5EF4-FFF2-40B4-BE49-F238E27FC236}">
                <a16:creationId xmlns:a16="http://schemas.microsoft.com/office/drawing/2014/main" id="{FC5C3B24-87EE-487F-9B2F-2819252E43DC}"/>
              </a:ext>
              <a:ext uri="{C183D7F6-B498-43B3-948B-1728B52AA6E4}">
                <adec:decorative xmlns:adec="http://schemas.microsoft.com/office/drawing/2017/decorative" val="0"/>
              </a:ext>
            </a:extLst>
          </p:cNvPr>
          <p:cNvSpPr>
            <a:spLocks noGrp="1"/>
          </p:cNvSpPr>
          <p:nvPr>
            <p:ph type="ctrTitle"/>
          </p:nvPr>
        </p:nvSpPr>
        <p:spPr>
          <a:xfrm>
            <a:off x="1334530" y="1087396"/>
            <a:ext cx="10585326" cy="414834"/>
          </a:xfrm>
        </p:spPr>
        <p:txBody>
          <a:bodyPr>
            <a:normAutofit fontScale="90000"/>
          </a:bodyPr>
          <a:lstStyle/>
          <a:p>
            <a:pPr algn="ctr"/>
            <a:r>
              <a:rPr lang="en-ZA" sz="2400" dirty="0"/>
              <a:t>THANK YOU</a:t>
            </a:r>
          </a:p>
        </p:txBody>
      </p:sp>
      <p:sp>
        <p:nvSpPr>
          <p:cNvPr id="3" name="Subtitle 2">
            <a:extLst>
              <a:ext uri="{FF2B5EF4-FFF2-40B4-BE49-F238E27FC236}">
                <a16:creationId xmlns:a16="http://schemas.microsoft.com/office/drawing/2014/main" id="{8A599DBF-C86C-44EB-8AC4-AEEE17DD9874}"/>
              </a:ext>
            </a:extLst>
          </p:cNvPr>
          <p:cNvSpPr>
            <a:spLocks noGrp="1"/>
          </p:cNvSpPr>
          <p:nvPr>
            <p:ph type="subTitle" idx="1"/>
          </p:nvPr>
        </p:nvSpPr>
        <p:spPr/>
        <p:txBody>
          <a:bodyPr/>
          <a:lstStyle/>
          <a:p>
            <a:endParaRPr lang="en-ZA" dirty="0"/>
          </a:p>
        </p:txBody>
      </p:sp>
      <p:grpSp>
        <p:nvGrpSpPr>
          <p:cNvPr id="5" name="Group 4">
            <a:extLst>
              <a:ext uri="{FF2B5EF4-FFF2-40B4-BE49-F238E27FC236}">
                <a16:creationId xmlns:a16="http://schemas.microsoft.com/office/drawing/2014/main" id="{7F3AE985-6F3D-4864-BBA1-3CEB0E4DA4D0}"/>
              </a:ext>
            </a:extLst>
          </p:cNvPr>
          <p:cNvGrpSpPr>
            <a:grpSpLocks noChangeAspect="1"/>
          </p:cNvGrpSpPr>
          <p:nvPr/>
        </p:nvGrpSpPr>
        <p:grpSpPr bwMode="auto">
          <a:xfrm>
            <a:off x="1334531" y="1649186"/>
            <a:ext cx="10965264" cy="4735285"/>
            <a:chOff x="-284" y="-8"/>
            <a:chExt cx="7964" cy="4782"/>
          </a:xfrm>
        </p:grpSpPr>
        <p:sp>
          <p:nvSpPr>
            <p:cNvPr id="6" name="AutoShape 3">
              <a:extLst>
                <a:ext uri="{FF2B5EF4-FFF2-40B4-BE49-F238E27FC236}">
                  <a16:creationId xmlns:a16="http://schemas.microsoft.com/office/drawing/2014/main" id="{10265FE0-2766-4E29-94FA-68FD4FE71094}"/>
                </a:ext>
              </a:extLst>
            </p:cNvPr>
            <p:cNvSpPr>
              <a:spLocks noChangeAspect="1" noChangeArrowheads="1" noTextEdit="1"/>
            </p:cNvSpPr>
            <p:nvPr/>
          </p:nvSpPr>
          <p:spPr bwMode="auto">
            <a:xfrm>
              <a:off x="0" y="-8"/>
              <a:ext cx="7680" cy="4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029" name="Picture 5" descr="Thando">
              <a:extLst>
                <a:ext uri="{FF2B5EF4-FFF2-40B4-BE49-F238E27FC236}">
                  <a16:creationId xmlns:a16="http://schemas.microsoft.com/office/drawing/2014/main" id="{B0B28A7D-EDBA-47D2-A0B6-9AC4199481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 y="0"/>
              <a:ext cx="7692" cy="477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9000386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254ED6AFF13A3429291AD77BA660DB4" ma:contentTypeVersion="14" ma:contentTypeDescription="Create a new document." ma:contentTypeScope="" ma:versionID="ed66429e01374f46dc66d2e35d09455f">
  <xsd:schema xmlns:xsd="http://www.w3.org/2001/XMLSchema" xmlns:xs="http://www.w3.org/2001/XMLSchema" xmlns:p="http://schemas.microsoft.com/office/2006/metadata/properties" xmlns:ns1="http://schemas.microsoft.com/sharepoint/v3" xmlns:ns3="80cc9463-88a5-4c91-a652-9e08f1921b79" xmlns:ns4="3cad976a-1025-444b-b6dc-1f59ed2613d7" targetNamespace="http://schemas.microsoft.com/office/2006/metadata/properties" ma:root="true" ma:fieldsID="2e4bca4d7624ca0a3f8f45c3b4899569" ns1:_="" ns3:_="" ns4:_="">
    <xsd:import namespace="http://schemas.microsoft.com/sharepoint/v3"/>
    <xsd:import namespace="80cc9463-88a5-4c91-a652-9e08f1921b79"/>
    <xsd:import namespace="3cad976a-1025-444b-b6dc-1f59ed2613d7"/>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1:_ip_UnifiedCompliancePolicyProperties" minOccurs="0"/>
                <xsd:element ref="ns1:_ip_UnifiedCompliancePolicyUIAction"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0cc9463-88a5-4c91-a652-9e08f1921b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cad976a-1025-444b-b6dc-1f59ed2613d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077F90C-CD8C-43FB-9E75-328A0666B101}">
  <ds:schemaRefs>
    <ds:schemaRef ds:uri="3cad976a-1025-444b-b6dc-1f59ed2613d7"/>
    <ds:schemaRef ds:uri="http://schemas.microsoft.com/office/2006/metadata/properties"/>
    <ds:schemaRef ds:uri="http://schemas.microsoft.com/sharepoint/v3"/>
    <ds:schemaRef ds:uri="http://purl.org/dc/dcmitype/"/>
    <ds:schemaRef ds:uri="http://schemas.microsoft.com/office/2006/documentManagement/types"/>
    <ds:schemaRef ds:uri="http://www.w3.org/XML/1998/namespace"/>
    <ds:schemaRef ds:uri="http://schemas.microsoft.com/office/infopath/2007/PartnerControls"/>
    <ds:schemaRef ds:uri="http://purl.org/dc/elements/1.1/"/>
    <ds:schemaRef ds:uri="http://schemas.openxmlformats.org/package/2006/metadata/core-properties"/>
    <ds:schemaRef ds:uri="80cc9463-88a5-4c91-a652-9e08f1921b79"/>
    <ds:schemaRef ds:uri="http://purl.org/dc/terms/"/>
  </ds:schemaRefs>
</ds:datastoreItem>
</file>

<file path=customXml/itemProps2.xml><?xml version="1.0" encoding="utf-8"?>
<ds:datastoreItem xmlns:ds="http://schemas.openxmlformats.org/officeDocument/2006/customXml" ds:itemID="{EEB3029B-1648-4910-898B-D59844B816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0cc9463-88a5-4c91-a652-9e08f1921b79"/>
    <ds:schemaRef ds:uri="3cad976a-1025-444b-b6dc-1f59ed2613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E03ACED-2AF4-4A21-A52B-9C0833564C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MEC TIH Meeting 48 - 30 Aug 2021</Template>
  <TotalTime>57203</TotalTime>
  <Words>1195</Words>
  <Application>Microsoft Office PowerPoint</Application>
  <PresentationFormat>Widescreen</PresentationFormat>
  <Paragraphs>119</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         DEPARTMENT OF ROADS AND TRANSPORT  Presentation to Roads and Transport Portfolio Committee   Annual Report 2021/22 presentation   04 November 2022</vt:lpstr>
      <vt:lpstr>Achievements for the 2021/22 Financial year</vt:lpstr>
      <vt:lpstr>Achievements for the 2021/22 Financial year</vt:lpstr>
      <vt:lpstr>Achievements for the 2021/22 Financial year </vt:lpstr>
      <vt:lpstr>Financial Performance </vt:lpstr>
      <vt:lpstr>Financial Performance </vt:lpstr>
      <vt:lpstr>Governance  </vt:lpstr>
      <vt:lpstr>Audit and Performance Outcome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ROADS AND TRANSPORT  TRANSPORT INFRASTRUCTURE HOUSE (TIH) HoD TIH Steering Committee Meeting 48  (Microsoft Teams Meeting at 14:00)  1 September 2021</dc:title>
  <dc:creator>Divesh Chiba</dc:creator>
  <cp:lastModifiedBy>Zikalala, Thulani (GPDRT)</cp:lastModifiedBy>
  <cp:revision>569</cp:revision>
  <cp:lastPrinted>2022-07-18T07:16:44Z</cp:lastPrinted>
  <dcterms:created xsi:type="dcterms:W3CDTF">2021-08-31T08:20:54Z</dcterms:created>
  <dcterms:modified xsi:type="dcterms:W3CDTF">2022-11-03T11:15:08Z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0x0101000254ED6AFF13A3429291AD77BA660DB4</vt:lpwstr>
  </property>
</Properties>
</file>