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8"/>
  </p:notesMasterIdLst>
  <p:handoutMasterIdLst>
    <p:handoutMasterId r:id="rId19"/>
  </p:handoutMasterIdLst>
  <p:sldIdLst>
    <p:sldId id="256" r:id="rId6"/>
    <p:sldId id="291" r:id="rId7"/>
    <p:sldId id="4106" r:id="rId8"/>
    <p:sldId id="340" r:id="rId9"/>
    <p:sldId id="1779" r:id="rId10"/>
    <p:sldId id="4459" r:id="rId11"/>
    <p:sldId id="4919" r:id="rId12"/>
    <p:sldId id="4903" r:id="rId13"/>
    <p:sldId id="4923" r:id="rId14"/>
    <p:sldId id="4924" r:id="rId15"/>
    <p:sldId id="4925" r:id="rId16"/>
    <p:sldId id="1811" r:id="rId17"/>
  </p:sldIdLst>
  <p:sldSz cx="9144000" cy="6858000" type="screen4x3"/>
  <p:notesSz cx="68199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" userDrawn="1">
          <p15:clr>
            <a:srgbClr val="A4A3A4"/>
          </p15:clr>
        </p15:guide>
        <p15:guide id="2" pos="1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DF4E66-99BB-4390-91A0-3C52300748DD}" v="19" dt="2022-10-25T14:04:27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9" autoAdjust="0"/>
    <p:restoredTop sz="94180" autoAdjust="0"/>
  </p:normalViewPr>
  <p:slideViewPr>
    <p:cSldViewPr snapToGrid="0" snapToObjects="1">
      <p:cViewPr varScale="1">
        <p:scale>
          <a:sx n="74" d="100"/>
          <a:sy n="74" d="100"/>
        </p:scale>
        <p:origin x="976" y="48"/>
      </p:cViewPr>
      <p:guideLst>
        <p:guide orient="horz" pos="1312"/>
        <p:guide pos="1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7EB08-0226-4DC5-80F5-95034E6E4A50}" type="datetimeFigureOut">
              <a:rPr lang="en-ZA" smtClean="0"/>
              <a:t>2022/10/27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83E7B-A1AE-4A35-A880-05928AD425C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0730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37CA6-C3F8-4E16-8088-B24DECDBDBCE}" type="datetimeFigureOut">
              <a:rPr lang="en-ZA" smtClean="0"/>
              <a:t>2022/10/27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F8592-633F-440F-8469-923C65C53A94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7282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1" y="924791"/>
            <a:ext cx="8013659" cy="3343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7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13164"/>
            <a:ext cx="2057400" cy="4712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6355" y="1413164"/>
            <a:ext cx="5510645" cy="471299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5ACE83-0F60-CC47-802A-4D891EAD32D2}"/>
              </a:ext>
            </a:extLst>
          </p:cNvPr>
          <p:cNvSpPr txBox="1">
            <a:spLocks/>
          </p:cNvSpPr>
          <p:nvPr userDrawn="1"/>
        </p:nvSpPr>
        <p:spPr>
          <a:xfrm>
            <a:off x="1007181" y="935184"/>
            <a:ext cx="801365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/>
              <a:t>Click to edit Master title style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0680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897" y="1087396"/>
            <a:ext cx="7938995" cy="414834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00897" y="1567547"/>
            <a:ext cx="7938995" cy="4838018"/>
          </a:xfrm>
        </p:spPr>
        <p:txBody>
          <a:bodyPr>
            <a:normAutofit/>
          </a:bodyPr>
          <a:lstStyle>
            <a:lvl1pPr marL="257175" indent="-257175" algn="l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64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747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3" y="935188"/>
            <a:ext cx="8013659" cy="3255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83" y="1412384"/>
            <a:ext cx="8013659" cy="5120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891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163" y="6533222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6459" y="6546669"/>
            <a:ext cx="455062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3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6" y="3534069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136" y="1701012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3C3B79-85AB-484C-B635-28E848BDA4E5}"/>
              </a:ext>
            </a:extLst>
          </p:cNvPr>
          <p:cNvSpPr txBox="1">
            <a:spLocks/>
          </p:cNvSpPr>
          <p:nvPr userDrawn="1"/>
        </p:nvSpPr>
        <p:spPr>
          <a:xfrm>
            <a:off x="1007183" y="935188"/>
            <a:ext cx="8013659" cy="32557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75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76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3" y="914764"/>
            <a:ext cx="8013659" cy="365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7182" y="1600205"/>
            <a:ext cx="3834985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069" y="1600205"/>
            <a:ext cx="392277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3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3" y="924796"/>
            <a:ext cx="801365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80" y="1724891"/>
            <a:ext cx="3866157" cy="449984"/>
          </a:xfrm>
        </p:spPr>
        <p:txBody>
          <a:bodyPr anchor="b">
            <a:normAutofit/>
          </a:bodyPr>
          <a:lstStyle>
            <a:lvl1pPr marL="0" indent="0">
              <a:buNone/>
              <a:defRPr sz="15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180" y="2174875"/>
            <a:ext cx="386615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724893"/>
            <a:ext cx="3983124" cy="449985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3983124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4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3" y="925155"/>
            <a:ext cx="8013659" cy="365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1" y="935184"/>
            <a:ext cx="801365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81" y="1412384"/>
            <a:ext cx="8013659" cy="51208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891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163" y="6533218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en-US" dirty="0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6459" y="6546665"/>
            <a:ext cx="455062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2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83" y="935188"/>
            <a:ext cx="8013659" cy="3255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851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8" y="1435106"/>
            <a:ext cx="3699163" cy="365125"/>
          </a:xfrm>
        </p:spPr>
        <p:txBody>
          <a:bodyPr anchor="b"/>
          <a:lstStyle>
            <a:lvl1pPr algn="l">
              <a:defRPr sz="15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8649" y="1435103"/>
            <a:ext cx="4260268" cy="4691063"/>
          </a:xfrm>
        </p:spPr>
        <p:txBody>
          <a:bodyPr/>
          <a:lstStyle>
            <a:lvl1pPr>
              <a:defRPr sz="225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355" y="1800226"/>
            <a:ext cx="3699162" cy="4325938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B4AA36-669E-864D-BF7E-6DED31BC9FB0}"/>
              </a:ext>
            </a:extLst>
          </p:cNvPr>
          <p:cNvSpPr txBox="1">
            <a:spLocks/>
          </p:cNvSpPr>
          <p:nvPr userDrawn="1"/>
        </p:nvSpPr>
        <p:spPr>
          <a:xfrm>
            <a:off x="1007183" y="935188"/>
            <a:ext cx="8013659" cy="32557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75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525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7" y="4800600"/>
            <a:ext cx="8032173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137" y="1350823"/>
            <a:ext cx="8032173" cy="3376757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137" y="5367338"/>
            <a:ext cx="8032173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581F9D-C64A-BB4C-8033-7795EA41917D}"/>
              </a:ext>
            </a:extLst>
          </p:cNvPr>
          <p:cNvSpPr txBox="1">
            <a:spLocks/>
          </p:cNvSpPr>
          <p:nvPr userDrawn="1"/>
        </p:nvSpPr>
        <p:spPr>
          <a:xfrm>
            <a:off x="1007183" y="935188"/>
            <a:ext cx="8013659" cy="32557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75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770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3" y="924791"/>
            <a:ext cx="8013659" cy="3343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13164"/>
            <a:ext cx="2057400" cy="4712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6357" y="1413164"/>
            <a:ext cx="5510645" cy="4712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5ACE83-0F60-CC47-802A-4D891EAD32D2}"/>
              </a:ext>
            </a:extLst>
          </p:cNvPr>
          <p:cNvSpPr txBox="1">
            <a:spLocks/>
          </p:cNvSpPr>
          <p:nvPr userDrawn="1"/>
        </p:nvSpPr>
        <p:spPr>
          <a:xfrm>
            <a:off x="1007183" y="935188"/>
            <a:ext cx="8013659" cy="32557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75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443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6" y="353406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136" y="17010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3C3B79-85AB-484C-B635-28E848BDA4E5}"/>
              </a:ext>
            </a:extLst>
          </p:cNvPr>
          <p:cNvSpPr txBox="1">
            <a:spLocks/>
          </p:cNvSpPr>
          <p:nvPr userDrawn="1"/>
        </p:nvSpPr>
        <p:spPr>
          <a:xfrm>
            <a:off x="1007181" y="935184"/>
            <a:ext cx="801365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/>
              <a:t>Click to edit Master title style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3392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1" y="914760"/>
            <a:ext cx="801365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7180" y="1600201"/>
            <a:ext cx="3834985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069" y="1600201"/>
            <a:ext cx="392277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1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1" y="924792"/>
            <a:ext cx="801365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80" y="1724891"/>
            <a:ext cx="3866157" cy="44998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180" y="2174875"/>
            <a:ext cx="38661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724891"/>
            <a:ext cx="3983124" cy="44998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39831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5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1" y="925151"/>
            <a:ext cx="801365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5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81" y="935184"/>
            <a:ext cx="801365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002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6" y="1435102"/>
            <a:ext cx="3699163" cy="365125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8649" y="1435102"/>
            <a:ext cx="4260268" cy="4691063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355" y="1800226"/>
            <a:ext cx="3699162" cy="4325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B4AA36-669E-864D-BF7E-6DED31BC9FB0}"/>
              </a:ext>
            </a:extLst>
          </p:cNvPr>
          <p:cNvSpPr txBox="1">
            <a:spLocks/>
          </p:cNvSpPr>
          <p:nvPr userDrawn="1"/>
        </p:nvSpPr>
        <p:spPr>
          <a:xfrm>
            <a:off x="1007181" y="935184"/>
            <a:ext cx="801365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/>
              <a:t>Click to edit Master title style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250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6" y="4800600"/>
            <a:ext cx="8032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136" y="1350819"/>
            <a:ext cx="8032173" cy="33767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136" y="5367338"/>
            <a:ext cx="8032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13th June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OoP SOPA input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581F9D-C64A-BB4C-8033-7795EA41917D}"/>
              </a:ext>
            </a:extLst>
          </p:cNvPr>
          <p:cNvSpPr txBox="1">
            <a:spLocks/>
          </p:cNvSpPr>
          <p:nvPr userDrawn="1"/>
        </p:nvSpPr>
        <p:spPr>
          <a:xfrm>
            <a:off x="1007181" y="935184"/>
            <a:ext cx="801365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/>
              <a:t>Click to edit Master title style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1053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7181" y="955966"/>
            <a:ext cx="8013659" cy="303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81" y="1412384"/>
            <a:ext cx="8013659" cy="5255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76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7183" y="955970"/>
            <a:ext cx="8013659" cy="303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83" y="1412384"/>
            <a:ext cx="8013659" cy="5255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884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342892" rtl="0" eaLnBrk="1" latinLnBrk="0" hangingPunct="1">
        <a:spcBef>
          <a:spcPct val="0"/>
        </a:spcBef>
        <a:buNone/>
        <a:defRPr sz="1875" b="1" kern="120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693" y="962743"/>
            <a:ext cx="7772400" cy="177763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GAUTENG DSD</a:t>
            </a: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SOCIAL DEVELOPMENT PORTFOLIO COMMITTTEE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695" y="2742837"/>
            <a:ext cx="7772399" cy="175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NPO FUNDING MODEL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28 October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A3E3B-0D8E-3EF7-DF45-2C612950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FUNDING CONDITIONS FOR 2023/2024 FINANCIAL YEAR (FY)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F035-E6CA-84A5-E106-A36357B0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Funding will not be historical and general</a:t>
            </a:r>
            <a:r>
              <a:rPr lang="en-US" dirty="0"/>
              <a:t>, but rather informed by current Priorities of the Department (Program Priorities &amp; Service Area/Geographic Priorities)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New NPOs for 2023/24 </a:t>
            </a:r>
            <a:r>
              <a:rPr lang="en-US" dirty="0"/>
              <a:t>will only be considered on condition that their </a:t>
            </a:r>
            <a:r>
              <a:rPr lang="en-US" dirty="0" err="1"/>
              <a:t>programmes</a:t>
            </a:r>
            <a:r>
              <a:rPr lang="en-US" dirty="0"/>
              <a:t> are aligned to Department’s identified needs and/or geographic area of need e.g. GBV&amp;F, War on Poverty Initiatives, etc.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No adoption and new foster care services will be funded for NPOs </a:t>
            </a:r>
            <a:r>
              <a:rPr lang="en-US" dirty="0"/>
              <a:t>in the 2023/24 FY No new posts (Social Workers, Social Auxiliary Workers, etc.) will be funded for the 2023/24 FY (except on identified priority programs that may require such skills)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Non-compliant NPOs will NOT be considered for funding </a:t>
            </a:r>
            <a:r>
              <a:rPr lang="en-US" dirty="0"/>
              <a:t>(mainly based on 2021/22 &amp; 2022/23 Financial Years M &amp; E and Audit Outcomes or gross violation of SLA).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Non-compliance will include but not limited to the following areas:-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Non-compliance to Municipal Requirements/Bylaws (Environmental Health Certificate)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Non-compliance to the NPO Act 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Non-compliance to PFMA provisions (incl material breach to SLA conditions)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Non-compliance to </a:t>
            </a:r>
            <a:r>
              <a:rPr lang="en-US" sz="1400" dirty="0" err="1"/>
              <a:t>Programme</a:t>
            </a:r>
            <a:r>
              <a:rPr lang="en-US" sz="1400" dirty="0"/>
              <a:t> Legislation</a:t>
            </a:r>
          </a:p>
          <a:p>
            <a:pPr marL="642931" lvl="1" indent="-342900">
              <a:buFont typeface="+mj-lt"/>
              <a:buAutoNum type="alphaLcParenR"/>
            </a:pPr>
            <a:r>
              <a:rPr lang="en-US" sz="1400" dirty="0"/>
              <a:t>Dysfunctional, non-performing NPOs (incl mismanagement of funds) in terms of the SLA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67AB8-8189-BF12-3B8C-C78E5608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1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117B-E8BC-7F15-F738-AF2EEBC2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IMPLICATION ON  INDICATORS AND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1DD4-428C-B14C-5E45-E017BB2CA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100" b="1" dirty="0"/>
              <a:t>Indicators previously allocated only to NPOs </a:t>
            </a:r>
            <a:r>
              <a:rPr lang="en-US" sz="2100" dirty="0"/>
              <a:t>will now be shared between Government &amp; NPOs </a:t>
            </a:r>
          </a:p>
          <a:p>
            <a:pPr marL="642931" lvl="1" indent="-342900"/>
            <a:r>
              <a:rPr lang="en-US" sz="1800" dirty="0"/>
              <a:t>(with Government assuming more targets on identified service priority areas only)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b="1" dirty="0"/>
              <a:t>Indicators that were previously allocated to Government and NPOs </a:t>
            </a:r>
            <a:r>
              <a:rPr lang="en-US" sz="2100" dirty="0"/>
              <a:t>will now be allocated to Government </a:t>
            </a:r>
          </a:p>
          <a:p>
            <a:pPr marL="642931" lvl="1" indent="-342900"/>
            <a:r>
              <a:rPr lang="en-US" sz="1800" dirty="0"/>
              <a:t>(on identified service priority areas only)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b="1" dirty="0"/>
              <a:t>On Indicators that are shared between Government and NPOs</a:t>
            </a:r>
            <a:r>
              <a:rPr lang="en-US" sz="2100" dirty="0"/>
              <a:t>, more targets will be allocated to Government </a:t>
            </a:r>
          </a:p>
          <a:p>
            <a:pPr marL="642931" lvl="1" indent="-342900"/>
            <a:r>
              <a:rPr lang="en-US" sz="1800" dirty="0"/>
              <a:t>(on identified service priority areas only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dirty="0"/>
              <a:t>The Department reserves the right not to consider service providers/programs that are not within targeted priority areas (deprived wards) &amp; not within Department’s priority programs as per identified needs.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2D21B-3DA9-8024-2115-AF866581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C3F7-B78E-4799-87B9-C759485E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424B2-F028-41F7-B810-F11CA3E1B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E7BA-B498-4824-958A-D51A7851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0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38AED-66A6-3648-901E-20FD63892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74C09-94D0-BE4A-A1BD-4826AAC04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8" y="1412384"/>
            <a:ext cx="8342413" cy="5120832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ZA" dirty="0"/>
              <a:t>NPO Funding Process;</a:t>
            </a:r>
          </a:p>
          <a:p>
            <a:pPr marL="571500" indent="-571500">
              <a:buFont typeface="+mj-lt"/>
              <a:buAutoNum type="arabicPeriod"/>
            </a:pPr>
            <a:r>
              <a:rPr lang="en-ZA" dirty="0"/>
              <a:t>Overall NPO budget allocation and expenditure for 2022/23 FY;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Departmental budget distribution NPO vs </a:t>
            </a:r>
            <a:r>
              <a:rPr lang="en-US" dirty="0" err="1"/>
              <a:t>Dpt</a:t>
            </a:r>
            <a:r>
              <a:rPr lang="en-US" dirty="0"/>
              <a:t> – 7-year review;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Overall NPO financial monitoring outcome – 2020/21 FY;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Monitoring plan for the current FY;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Funding preparations for coming FY - 2023/24;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Conditions for funding in the coming financial year;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Implications to indicators and targets (2023/24 APP);</a:t>
            </a:r>
          </a:p>
          <a:p>
            <a:pPr marL="571500" indent="-571500"/>
            <a:endParaRPr lang="en-US" sz="2800" dirty="0"/>
          </a:p>
          <a:p>
            <a:pPr marL="571500" indent="-571500"/>
            <a:endParaRPr lang="en-US" sz="2800" dirty="0"/>
          </a:p>
          <a:p>
            <a:pPr marL="571500" indent="-571500"/>
            <a:endParaRPr lang="en-US" sz="3600" dirty="0"/>
          </a:p>
          <a:p>
            <a:pPr marL="571500" indent="-571500"/>
            <a:endParaRPr lang="en-US" sz="3200" dirty="0"/>
          </a:p>
          <a:p>
            <a:pPr marL="0" indent="0">
              <a:buNone/>
            </a:pPr>
            <a:endParaRPr lang="en-US" sz="3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6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423">
            <a:extLst>
              <a:ext uri="{FF2B5EF4-FFF2-40B4-BE49-F238E27FC236}">
                <a16:creationId xmlns:a16="http://schemas.microsoft.com/office/drawing/2014/main" id="{70E44474-01A1-3D45-A176-81A933A91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66" y="1636546"/>
            <a:ext cx="2227278" cy="2715528"/>
          </a:xfrm>
          <a:custGeom>
            <a:avLst/>
            <a:gdLst>
              <a:gd name="T0" fmla="*/ 1313124 w 4766"/>
              <a:gd name="T1" fmla="*/ 2976216 h 4764"/>
              <a:gd name="T2" fmla="*/ 1060952 w 4766"/>
              <a:gd name="T3" fmla="*/ 2723519 h 4764"/>
              <a:gd name="T4" fmla="*/ 401123 w 4766"/>
              <a:gd name="T5" fmla="*/ 2065329 h 4764"/>
              <a:gd name="T6" fmla="*/ 133926 w 4766"/>
              <a:gd name="T7" fmla="*/ 1798267 h 4764"/>
              <a:gd name="T8" fmla="*/ 133926 w 4766"/>
              <a:gd name="T9" fmla="*/ 1798267 h 4764"/>
              <a:gd name="T10" fmla="*/ 133926 w 4766"/>
              <a:gd name="T11" fmla="*/ 1312460 h 4764"/>
              <a:gd name="T12" fmla="*/ 1313124 w 4766"/>
              <a:gd name="T13" fmla="*/ 133858 h 4764"/>
              <a:gd name="T14" fmla="*/ 1313124 w 4766"/>
              <a:gd name="T15" fmla="*/ 133858 h 4764"/>
              <a:gd name="T16" fmla="*/ 1799176 w 4766"/>
              <a:gd name="T17" fmla="*/ 133858 h 4764"/>
              <a:gd name="T18" fmla="*/ 2978374 w 4766"/>
              <a:gd name="T19" fmla="*/ 1312460 h 4764"/>
              <a:gd name="T20" fmla="*/ 2978374 w 4766"/>
              <a:gd name="T21" fmla="*/ 1312460 h 4764"/>
              <a:gd name="T22" fmla="*/ 2978374 w 4766"/>
              <a:gd name="T23" fmla="*/ 1798267 h 4764"/>
              <a:gd name="T24" fmla="*/ 1799176 w 4766"/>
              <a:gd name="T25" fmla="*/ 2976216 h 4764"/>
              <a:gd name="T26" fmla="*/ 1799176 w 4766"/>
              <a:gd name="T27" fmla="*/ 2976216 h 4764"/>
              <a:gd name="T28" fmla="*/ 1313124 w 4766"/>
              <a:gd name="T29" fmla="*/ 2976216 h 476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66" h="4764">
                <a:moveTo>
                  <a:pt x="2010" y="4558"/>
                </a:moveTo>
                <a:lnTo>
                  <a:pt x="1624" y="4171"/>
                </a:lnTo>
                <a:lnTo>
                  <a:pt x="614" y="3163"/>
                </a:lnTo>
                <a:lnTo>
                  <a:pt x="205" y="2754"/>
                </a:lnTo>
                <a:cubicBezTo>
                  <a:pt x="0" y="2548"/>
                  <a:pt x="0" y="2216"/>
                  <a:pt x="205" y="2010"/>
                </a:cubicBezTo>
                <a:lnTo>
                  <a:pt x="2010" y="205"/>
                </a:lnTo>
                <a:cubicBezTo>
                  <a:pt x="2216" y="0"/>
                  <a:pt x="2548" y="0"/>
                  <a:pt x="2754" y="205"/>
                </a:cubicBezTo>
                <a:lnTo>
                  <a:pt x="4559" y="2010"/>
                </a:lnTo>
                <a:cubicBezTo>
                  <a:pt x="4765" y="2216"/>
                  <a:pt x="4765" y="2548"/>
                  <a:pt x="4559" y="2754"/>
                </a:cubicBezTo>
                <a:lnTo>
                  <a:pt x="2754" y="4558"/>
                </a:lnTo>
                <a:cubicBezTo>
                  <a:pt x="2548" y="4763"/>
                  <a:pt x="2216" y="4763"/>
                  <a:pt x="2010" y="4558"/>
                </a:cubicBezTo>
              </a:path>
            </a:pathLst>
          </a:cu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46"/>
            <a:endParaRPr lang="en-US" sz="1400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7" name="Freeform 424">
            <a:extLst>
              <a:ext uri="{FF2B5EF4-FFF2-40B4-BE49-F238E27FC236}">
                <a16:creationId xmlns:a16="http://schemas.microsoft.com/office/drawing/2014/main" id="{AF794873-1792-7147-8DD5-EB655C7D1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3158" y="3457847"/>
            <a:ext cx="2227280" cy="2603906"/>
          </a:xfrm>
          <a:custGeom>
            <a:avLst/>
            <a:gdLst>
              <a:gd name="T0" fmla="*/ 1313778 w 4766"/>
              <a:gd name="T1" fmla="*/ 2978376 h 4766"/>
              <a:gd name="T2" fmla="*/ 134579 w 4766"/>
              <a:gd name="T3" fmla="*/ 1799177 h 4766"/>
              <a:gd name="T4" fmla="*/ 134579 w 4766"/>
              <a:gd name="T5" fmla="*/ 1799177 h 4766"/>
              <a:gd name="T6" fmla="*/ 134579 w 4766"/>
              <a:gd name="T7" fmla="*/ 1313778 h 4766"/>
              <a:gd name="T8" fmla="*/ 1313778 w 4766"/>
              <a:gd name="T9" fmla="*/ 134579 h 4766"/>
              <a:gd name="T10" fmla="*/ 1313778 w 4766"/>
              <a:gd name="T11" fmla="*/ 134579 h 4766"/>
              <a:gd name="T12" fmla="*/ 1799830 w 4766"/>
              <a:gd name="T13" fmla="*/ 134579 h 4766"/>
              <a:gd name="T14" fmla="*/ 2978376 w 4766"/>
              <a:gd name="T15" fmla="*/ 1313778 h 4766"/>
              <a:gd name="T16" fmla="*/ 2978376 w 4766"/>
              <a:gd name="T17" fmla="*/ 1313778 h 4766"/>
              <a:gd name="T18" fmla="*/ 2978376 w 4766"/>
              <a:gd name="T19" fmla="*/ 1799177 h 4766"/>
              <a:gd name="T20" fmla="*/ 1799830 w 4766"/>
              <a:gd name="T21" fmla="*/ 2978376 h 4766"/>
              <a:gd name="T22" fmla="*/ 1799830 w 4766"/>
              <a:gd name="T23" fmla="*/ 2978376 h 4766"/>
              <a:gd name="T24" fmla="*/ 1313778 w 4766"/>
              <a:gd name="T25" fmla="*/ 2978376 h 476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766" h="4766">
                <a:moveTo>
                  <a:pt x="2011" y="4559"/>
                </a:moveTo>
                <a:lnTo>
                  <a:pt x="206" y="2754"/>
                </a:lnTo>
                <a:cubicBezTo>
                  <a:pt x="0" y="2549"/>
                  <a:pt x="0" y="2216"/>
                  <a:pt x="206" y="2011"/>
                </a:cubicBezTo>
                <a:lnTo>
                  <a:pt x="2011" y="206"/>
                </a:lnTo>
                <a:cubicBezTo>
                  <a:pt x="2216" y="0"/>
                  <a:pt x="2549" y="0"/>
                  <a:pt x="2755" y="206"/>
                </a:cubicBezTo>
                <a:lnTo>
                  <a:pt x="4559" y="2011"/>
                </a:lnTo>
                <a:cubicBezTo>
                  <a:pt x="4765" y="2216"/>
                  <a:pt x="4765" y="2549"/>
                  <a:pt x="4559" y="2754"/>
                </a:cubicBezTo>
                <a:lnTo>
                  <a:pt x="2755" y="4559"/>
                </a:lnTo>
                <a:cubicBezTo>
                  <a:pt x="2549" y="4765"/>
                  <a:pt x="2216" y="4765"/>
                  <a:pt x="2011" y="4559"/>
                </a:cubicBezTo>
              </a:path>
            </a:pathLst>
          </a:cu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46"/>
            <a:endParaRPr lang="en-US" sz="1350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8" name="Freeform 425">
            <a:extLst>
              <a:ext uri="{FF2B5EF4-FFF2-40B4-BE49-F238E27FC236}">
                <a16:creationId xmlns:a16="http://schemas.microsoft.com/office/drawing/2014/main" id="{E89C0477-E4D9-D34A-B487-303C4D746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390" y="1607550"/>
            <a:ext cx="2227280" cy="2744523"/>
          </a:xfrm>
          <a:custGeom>
            <a:avLst/>
            <a:gdLst>
              <a:gd name="T0" fmla="*/ 1313778 w 4766"/>
              <a:gd name="T1" fmla="*/ 2976216 h 4764"/>
              <a:gd name="T2" fmla="*/ 134579 w 4766"/>
              <a:gd name="T3" fmla="*/ 1798267 h 4764"/>
              <a:gd name="T4" fmla="*/ 134579 w 4766"/>
              <a:gd name="T5" fmla="*/ 1798267 h 4764"/>
              <a:gd name="T6" fmla="*/ 134579 w 4766"/>
              <a:gd name="T7" fmla="*/ 1312460 h 4764"/>
              <a:gd name="T8" fmla="*/ 1313778 w 4766"/>
              <a:gd name="T9" fmla="*/ 133858 h 4764"/>
              <a:gd name="T10" fmla="*/ 1313778 w 4766"/>
              <a:gd name="T11" fmla="*/ 133858 h 4764"/>
              <a:gd name="T12" fmla="*/ 1799177 w 4766"/>
              <a:gd name="T13" fmla="*/ 133858 h 4764"/>
              <a:gd name="T14" fmla="*/ 2978376 w 4766"/>
              <a:gd name="T15" fmla="*/ 1312460 h 4764"/>
              <a:gd name="T16" fmla="*/ 2978376 w 4766"/>
              <a:gd name="T17" fmla="*/ 1312460 h 4764"/>
              <a:gd name="T18" fmla="*/ 2978376 w 4766"/>
              <a:gd name="T19" fmla="*/ 1798267 h 4764"/>
              <a:gd name="T20" fmla="*/ 1799177 w 4766"/>
              <a:gd name="T21" fmla="*/ 2976216 h 4764"/>
              <a:gd name="T22" fmla="*/ 1799177 w 4766"/>
              <a:gd name="T23" fmla="*/ 2976216 h 4764"/>
              <a:gd name="T24" fmla="*/ 1313778 w 4766"/>
              <a:gd name="T25" fmla="*/ 2976216 h 476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766" h="4764">
                <a:moveTo>
                  <a:pt x="2011" y="4558"/>
                </a:moveTo>
                <a:lnTo>
                  <a:pt x="206" y="2754"/>
                </a:lnTo>
                <a:cubicBezTo>
                  <a:pt x="0" y="2548"/>
                  <a:pt x="0" y="2216"/>
                  <a:pt x="206" y="2010"/>
                </a:cubicBezTo>
                <a:lnTo>
                  <a:pt x="2011" y="205"/>
                </a:lnTo>
                <a:cubicBezTo>
                  <a:pt x="2217" y="0"/>
                  <a:pt x="2548" y="0"/>
                  <a:pt x="2754" y="205"/>
                </a:cubicBezTo>
                <a:lnTo>
                  <a:pt x="4559" y="2010"/>
                </a:lnTo>
                <a:cubicBezTo>
                  <a:pt x="4765" y="2216"/>
                  <a:pt x="4765" y="2548"/>
                  <a:pt x="4559" y="2754"/>
                </a:cubicBezTo>
                <a:lnTo>
                  <a:pt x="2754" y="4558"/>
                </a:lnTo>
                <a:cubicBezTo>
                  <a:pt x="2548" y="4763"/>
                  <a:pt x="2217" y="4763"/>
                  <a:pt x="2011" y="4558"/>
                </a:cubicBezTo>
              </a:path>
            </a:pathLst>
          </a:custGeom>
          <a:noFill/>
          <a:ln w="254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46"/>
            <a:endParaRPr lang="en-US" sz="1350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9" name="Freeform 426">
            <a:extLst>
              <a:ext uri="{FF2B5EF4-FFF2-40B4-BE49-F238E27FC236}">
                <a16:creationId xmlns:a16="http://schemas.microsoft.com/office/drawing/2014/main" id="{8298E5C9-58BA-2140-BFA8-B2DDB084C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623" y="3457847"/>
            <a:ext cx="2227280" cy="2603906"/>
          </a:xfrm>
          <a:custGeom>
            <a:avLst/>
            <a:gdLst>
              <a:gd name="T0" fmla="*/ 1313125 w 4766"/>
              <a:gd name="T1" fmla="*/ 2978376 h 4766"/>
              <a:gd name="T2" fmla="*/ 134579 w 4766"/>
              <a:gd name="T3" fmla="*/ 1799177 h 4766"/>
              <a:gd name="T4" fmla="*/ 134579 w 4766"/>
              <a:gd name="T5" fmla="*/ 1799177 h 4766"/>
              <a:gd name="T6" fmla="*/ 134579 w 4766"/>
              <a:gd name="T7" fmla="*/ 1313778 h 4766"/>
              <a:gd name="T8" fmla="*/ 1313125 w 4766"/>
              <a:gd name="T9" fmla="*/ 134579 h 4766"/>
              <a:gd name="T10" fmla="*/ 1313125 w 4766"/>
              <a:gd name="T11" fmla="*/ 134579 h 4766"/>
              <a:gd name="T12" fmla="*/ 1799177 w 4766"/>
              <a:gd name="T13" fmla="*/ 134579 h 4766"/>
              <a:gd name="T14" fmla="*/ 2978376 w 4766"/>
              <a:gd name="T15" fmla="*/ 1313778 h 4766"/>
              <a:gd name="T16" fmla="*/ 2978376 w 4766"/>
              <a:gd name="T17" fmla="*/ 1313778 h 4766"/>
              <a:gd name="T18" fmla="*/ 2978376 w 4766"/>
              <a:gd name="T19" fmla="*/ 1799177 h 4766"/>
              <a:gd name="T20" fmla="*/ 1799177 w 4766"/>
              <a:gd name="T21" fmla="*/ 2978376 h 4766"/>
              <a:gd name="T22" fmla="*/ 1799177 w 4766"/>
              <a:gd name="T23" fmla="*/ 2978376 h 4766"/>
              <a:gd name="T24" fmla="*/ 1313125 w 4766"/>
              <a:gd name="T25" fmla="*/ 2978376 h 476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766" h="4766">
                <a:moveTo>
                  <a:pt x="2010" y="4559"/>
                </a:moveTo>
                <a:lnTo>
                  <a:pt x="206" y="2754"/>
                </a:lnTo>
                <a:cubicBezTo>
                  <a:pt x="0" y="2549"/>
                  <a:pt x="0" y="2216"/>
                  <a:pt x="206" y="2011"/>
                </a:cubicBezTo>
                <a:lnTo>
                  <a:pt x="2010" y="206"/>
                </a:lnTo>
                <a:cubicBezTo>
                  <a:pt x="2216" y="0"/>
                  <a:pt x="2549" y="0"/>
                  <a:pt x="2754" y="206"/>
                </a:cubicBezTo>
                <a:lnTo>
                  <a:pt x="4559" y="2011"/>
                </a:lnTo>
                <a:cubicBezTo>
                  <a:pt x="4765" y="2216"/>
                  <a:pt x="4765" y="2549"/>
                  <a:pt x="4559" y="2754"/>
                </a:cubicBezTo>
                <a:lnTo>
                  <a:pt x="2754" y="4559"/>
                </a:lnTo>
                <a:cubicBezTo>
                  <a:pt x="2549" y="4765"/>
                  <a:pt x="2216" y="4765"/>
                  <a:pt x="2010" y="4559"/>
                </a:cubicBezTo>
              </a:path>
            </a:pathLst>
          </a:custGeom>
          <a:noFill/>
          <a:ln w="2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46"/>
            <a:endParaRPr lang="en-US" sz="1350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0" name="Freeform 427">
            <a:extLst>
              <a:ext uri="{FF2B5EF4-FFF2-40B4-BE49-F238E27FC236}">
                <a16:creationId xmlns:a16="http://schemas.microsoft.com/office/drawing/2014/main" id="{27F372FE-E50E-4041-A456-7AED4865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592" y="1636545"/>
            <a:ext cx="2227281" cy="2744522"/>
          </a:xfrm>
          <a:custGeom>
            <a:avLst/>
            <a:gdLst>
              <a:gd name="T0" fmla="*/ 1313400 w 4765"/>
              <a:gd name="T1" fmla="*/ 2976216 h 4764"/>
              <a:gd name="T2" fmla="*/ 133954 w 4765"/>
              <a:gd name="T3" fmla="*/ 1798267 h 4764"/>
              <a:gd name="T4" fmla="*/ 133954 w 4765"/>
              <a:gd name="T5" fmla="*/ 1798267 h 4764"/>
              <a:gd name="T6" fmla="*/ 133954 w 4765"/>
              <a:gd name="T7" fmla="*/ 1312460 h 4764"/>
              <a:gd name="T8" fmla="*/ 1313400 w 4765"/>
              <a:gd name="T9" fmla="*/ 133858 h 4764"/>
              <a:gd name="T10" fmla="*/ 1313400 w 4765"/>
              <a:gd name="T11" fmla="*/ 133858 h 4764"/>
              <a:gd name="T12" fmla="*/ 1799554 w 4765"/>
              <a:gd name="T13" fmla="*/ 133858 h 4764"/>
              <a:gd name="T14" fmla="*/ 2979001 w 4765"/>
              <a:gd name="T15" fmla="*/ 1312460 h 4764"/>
              <a:gd name="T16" fmla="*/ 2979001 w 4765"/>
              <a:gd name="T17" fmla="*/ 1312460 h 4764"/>
              <a:gd name="T18" fmla="*/ 2979001 w 4765"/>
              <a:gd name="T19" fmla="*/ 1798267 h 4764"/>
              <a:gd name="T20" fmla="*/ 1799554 w 4765"/>
              <a:gd name="T21" fmla="*/ 2976216 h 4764"/>
              <a:gd name="T22" fmla="*/ 1799554 w 4765"/>
              <a:gd name="T23" fmla="*/ 2976216 h 4764"/>
              <a:gd name="T24" fmla="*/ 1313400 w 4765"/>
              <a:gd name="T25" fmla="*/ 2976216 h 476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765" h="4764">
                <a:moveTo>
                  <a:pt x="2010" y="4558"/>
                </a:moveTo>
                <a:lnTo>
                  <a:pt x="205" y="2754"/>
                </a:lnTo>
                <a:cubicBezTo>
                  <a:pt x="0" y="2548"/>
                  <a:pt x="0" y="2216"/>
                  <a:pt x="205" y="2010"/>
                </a:cubicBezTo>
                <a:lnTo>
                  <a:pt x="2010" y="205"/>
                </a:lnTo>
                <a:cubicBezTo>
                  <a:pt x="2216" y="0"/>
                  <a:pt x="2549" y="0"/>
                  <a:pt x="2754" y="205"/>
                </a:cubicBezTo>
                <a:lnTo>
                  <a:pt x="4559" y="2010"/>
                </a:lnTo>
                <a:cubicBezTo>
                  <a:pt x="4764" y="2216"/>
                  <a:pt x="4764" y="2548"/>
                  <a:pt x="4559" y="2754"/>
                </a:cubicBezTo>
                <a:lnTo>
                  <a:pt x="2754" y="4558"/>
                </a:lnTo>
                <a:cubicBezTo>
                  <a:pt x="2549" y="4763"/>
                  <a:pt x="2216" y="4763"/>
                  <a:pt x="2010" y="4558"/>
                </a:cubicBezTo>
              </a:path>
            </a:pathLst>
          </a:cu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46"/>
            <a:endParaRPr lang="en-US" sz="1350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40CECA-AAA7-6344-9FBE-CA70A067A0C2}"/>
              </a:ext>
            </a:extLst>
          </p:cNvPr>
          <p:cNvSpPr txBox="1"/>
          <p:nvPr/>
        </p:nvSpPr>
        <p:spPr>
          <a:xfrm>
            <a:off x="1297046" y="2311415"/>
            <a:ext cx="1601446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685846"/>
            <a:r>
              <a:rPr lang="en-US" sz="12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1</a:t>
            </a:r>
          </a:p>
          <a:p>
            <a:pPr algn="ctr" defTabSz="685846"/>
            <a:r>
              <a:rPr lang="en-US" sz="12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Request for Proposal</a:t>
            </a:r>
          </a:p>
          <a:p>
            <a:pPr algn="ctr" defTabSz="685846"/>
            <a:r>
              <a:rPr lang="en-US" sz="1200" b="1" spc="-11" dirty="0">
                <a:solidFill>
                  <a:srgbClr val="111340"/>
                </a:solidFill>
                <a:highlight>
                  <a:srgbClr val="C0C0C0"/>
                </a:highlight>
                <a:latin typeface="Poppins" pitchFamily="2" charset="77"/>
                <a:cs typeface="Poppins" pitchFamily="2" charset="77"/>
              </a:rPr>
              <a:t>Sept/Oct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65862F-4958-D34C-B31A-83CD6A860EB1}"/>
              </a:ext>
            </a:extLst>
          </p:cNvPr>
          <p:cNvSpPr txBox="1"/>
          <p:nvPr/>
        </p:nvSpPr>
        <p:spPr>
          <a:xfrm>
            <a:off x="1297046" y="3156258"/>
            <a:ext cx="1601446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46">
              <a:lnSpc>
                <a:spcPts val="1350"/>
              </a:lnSpc>
            </a:pPr>
            <a:r>
              <a:rPr lang="en-US" sz="100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Issue the advert for NPO to submit the funding applications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92577F-0290-C840-BE74-AEA97BB96A10}"/>
              </a:ext>
            </a:extLst>
          </p:cNvPr>
          <p:cNvSpPr txBox="1"/>
          <p:nvPr/>
        </p:nvSpPr>
        <p:spPr>
          <a:xfrm>
            <a:off x="2534589" y="3669251"/>
            <a:ext cx="1601446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2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Paneling &amp; recommendations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highlight>
                  <a:srgbClr val="C0C0C0"/>
                </a:highlight>
                <a:latin typeface="Poppins" pitchFamily="2" charset="77"/>
                <a:cs typeface="Poppins" pitchFamily="2" charset="77"/>
              </a:rPr>
              <a:t>Oct - Dec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061CCF-0EBE-7A46-A8CA-204B22535676}"/>
              </a:ext>
            </a:extLst>
          </p:cNvPr>
          <p:cNvSpPr txBox="1"/>
          <p:nvPr/>
        </p:nvSpPr>
        <p:spPr>
          <a:xfrm>
            <a:off x="2534588" y="4452539"/>
            <a:ext cx="1601446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46">
              <a:lnSpc>
                <a:spcPts val="1350"/>
              </a:lnSpc>
            </a:pPr>
            <a:r>
              <a:rPr lang="en-US" sz="105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Regional &amp; provincial assessment of funding applications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7BDC03-F230-9040-A309-E6EEBB47EF33}"/>
              </a:ext>
            </a:extLst>
          </p:cNvPr>
          <p:cNvSpPr txBox="1"/>
          <p:nvPr/>
        </p:nvSpPr>
        <p:spPr>
          <a:xfrm>
            <a:off x="3772131" y="2372971"/>
            <a:ext cx="1601446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3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Budget Approval &amp; Allocation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highlight>
                  <a:srgbClr val="C0C0C0"/>
                </a:highlight>
                <a:latin typeface="Poppins" pitchFamily="2" charset="77"/>
                <a:cs typeface="Poppins" pitchFamily="2" charset="77"/>
              </a:rPr>
              <a:t>Jan/Feb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6E7F1A-841E-CD45-9AFE-B5B1A55901DF}"/>
              </a:ext>
            </a:extLst>
          </p:cNvPr>
          <p:cNvSpPr txBox="1"/>
          <p:nvPr/>
        </p:nvSpPr>
        <p:spPr>
          <a:xfrm>
            <a:off x="3772131" y="3156258"/>
            <a:ext cx="1601446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46">
              <a:lnSpc>
                <a:spcPts val="1350"/>
              </a:lnSpc>
            </a:pPr>
            <a:r>
              <a:rPr lang="en-US" sz="90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NPI budget committee and HOD to make final approval &amp; allocation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6F5AC5-377A-F345-82C4-0ED5FBACC271}"/>
              </a:ext>
            </a:extLst>
          </p:cNvPr>
          <p:cNvSpPr txBox="1"/>
          <p:nvPr/>
        </p:nvSpPr>
        <p:spPr>
          <a:xfrm>
            <a:off x="5009674" y="3669251"/>
            <a:ext cx="1601446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4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Contracting &amp; 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1</a:t>
            </a:r>
            <a:r>
              <a:rPr lang="en-US" sz="1100" b="1" spc="-11" baseline="30000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st</a:t>
            </a:r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 payments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highlight>
                  <a:srgbClr val="C0C0C0"/>
                </a:highlight>
                <a:latin typeface="Poppins" pitchFamily="2" charset="77"/>
                <a:cs typeface="Poppins" pitchFamily="2" charset="77"/>
              </a:rPr>
              <a:t>March &amp; April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F46A20-F6AF-0940-868E-635B7ACFB596}"/>
              </a:ext>
            </a:extLst>
          </p:cNvPr>
          <p:cNvSpPr txBox="1"/>
          <p:nvPr/>
        </p:nvSpPr>
        <p:spPr>
          <a:xfrm>
            <a:off x="5009673" y="4452539"/>
            <a:ext cx="1601446" cy="797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46">
              <a:lnSpc>
                <a:spcPts val="1350"/>
              </a:lnSpc>
            </a:pPr>
            <a:r>
              <a:rPr lang="en-US" sz="100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Signing of service level agreement (SLA) and releasing of 1</a:t>
            </a:r>
            <a:r>
              <a:rPr lang="en-US" sz="1000" spc="-8" baseline="3000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st</a:t>
            </a:r>
            <a:r>
              <a:rPr lang="en-US" sz="100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 payment in </a:t>
            </a:r>
            <a:r>
              <a:rPr lang="en-US" sz="1000" spc="-8" dirty="0" err="1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Aprl</a:t>
            </a:r>
            <a:endParaRPr lang="en-US" sz="1000" spc="-8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8368D5-3539-D64B-B823-AFE3B6521AB3}"/>
              </a:ext>
            </a:extLst>
          </p:cNvPr>
          <p:cNvSpPr txBox="1"/>
          <p:nvPr/>
        </p:nvSpPr>
        <p:spPr>
          <a:xfrm>
            <a:off x="6245509" y="2372971"/>
            <a:ext cx="1601446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5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In-year monitoring &amp; management</a:t>
            </a:r>
          </a:p>
          <a:p>
            <a:pPr algn="ctr" defTabSz="685846"/>
            <a:r>
              <a:rPr lang="en-US" sz="1100" b="1" spc="-11" dirty="0">
                <a:solidFill>
                  <a:srgbClr val="111340"/>
                </a:solidFill>
                <a:highlight>
                  <a:srgbClr val="C0C0C0"/>
                </a:highlight>
                <a:latin typeface="Poppins" pitchFamily="2" charset="77"/>
                <a:cs typeface="Poppins" pitchFamily="2" charset="77"/>
              </a:rPr>
              <a:t>Quarterly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F59625-98F8-9C44-825A-28E69147BABD}"/>
              </a:ext>
            </a:extLst>
          </p:cNvPr>
          <p:cNvSpPr txBox="1"/>
          <p:nvPr/>
        </p:nvSpPr>
        <p:spPr>
          <a:xfrm>
            <a:off x="6245509" y="3156258"/>
            <a:ext cx="1601446" cy="444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46">
              <a:lnSpc>
                <a:spcPts val="1350"/>
              </a:lnSpc>
            </a:pPr>
            <a:r>
              <a:rPr lang="en-US" sz="105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NPO </a:t>
            </a:r>
            <a:r>
              <a:rPr lang="en-US" sz="1050" spc="-8" dirty="0" err="1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programme</a:t>
            </a:r>
            <a:r>
              <a:rPr lang="en-US" sz="1050" spc="-8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 and financial monitoring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E89E7-63D6-9745-84FC-39D7218F0357}"/>
              </a:ext>
            </a:extLst>
          </p:cNvPr>
          <p:cNvSpPr txBox="1">
            <a:spLocks/>
          </p:cNvSpPr>
          <p:nvPr/>
        </p:nvSpPr>
        <p:spPr>
          <a:xfrm>
            <a:off x="1040176" y="880331"/>
            <a:ext cx="7938995" cy="39366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000" dirty="0"/>
              <a:t>NPO FUNDING PROCESS</a:t>
            </a:r>
          </a:p>
        </p:txBody>
      </p:sp>
    </p:spTree>
    <p:extLst>
      <p:ext uri="{BB962C8B-B14F-4D97-AF65-F5344CB8AC3E}">
        <p14:creationId xmlns:p14="http://schemas.microsoft.com/office/powerpoint/2010/main" val="9632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1139-5A7D-457D-A0BD-87A92A8B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000" dirty="0"/>
              <a:t>NPI BUDGET ALLOCATION OUTCOME – 2022/23 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AC8E1-24A7-42D4-8BC0-F82727A6A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343608"/>
            <a:ext cx="8122080" cy="503641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ZA" sz="2200" b="1" dirty="0"/>
              <a:t>Resolutions of the Cabinet Lekgotla </a:t>
            </a:r>
            <a:r>
              <a:rPr lang="en-ZA" sz="2200" dirty="0"/>
              <a:t>held on 25 November 2022:</a:t>
            </a:r>
          </a:p>
          <a:p>
            <a:pPr lvl="1"/>
            <a:r>
              <a:rPr lang="en-ZA" sz="2200" dirty="0"/>
              <a:t>Focus and upscaling of war on poverty programmes;</a:t>
            </a:r>
          </a:p>
          <a:p>
            <a:pPr>
              <a:buFont typeface="+mj-lt"/>
              <a:buAutoNum type="arabicPeriod"/>
            </a:pPr>
            <a:r>
              <a:rPr lang="en-ZA" sz="2200" dirty="0"/>
              <a:t>The Department will implement the </a:t>
            </a:r>
            <a:r>
              <a:rPr lang="en-ZA" sz="2200" b="1" dirty="0"/>
              <a:t>3% inflationary increments</a:t>
            </a:r>
            <a:r>
              <a:rPr lang="en-ZA" sz="2200" dirty="0"/>
              <a:t> across all programmes;</a:t>
            </a:r>
          </a:p>
          <a:p>
            <a:pPr>
              <a:buFont typeface="+mj-lt"/>
              <a:buAutoNum type="arabicPeriod"/>
            </a:pPr>
            <a:r>
              <a:rPr lang="en-ZA" sz="2200" b="1" dirty="0"/>
              <a:t>Beneficiary expansion </a:t>
            </a:r>
            <a:r>
              <a:rPr lang="en-ZA" sz="2200" dirty="0"/>
              <a:t>for existing organisations were limited to APP &amp; </a:t>
            </a:r>
            <a:r>
              <a:rPr lang="en-ZA" sz="2200" dirty="0" err="1"/>
              <a:t>Deliverology</a:t>
            </a:r>
            <a:r>
              <a:rPr lang="en-ZA" sz="2200" dirty="0"/>
              <a:t> programmes;</a:t>
            </a:r>
          </a:p>
          <a:p>
            <a:pPr>
              <a:buFont typeface="+mj-lt"/>
              <a:buAutoNum type="arabicPeriod"/>
            </a:pPr>
            <a:r>
              <a:rPr lang="en-ZA" sz="2200" b="1" dirty="0"/>
              <a:t>Funding of priority programmes </a:t>
            </a:r>
            <a:r>
              <a:rPr lang="en-ZA" sz="2200" dirty="0"/>
              <a:t>such as Gender Based Violence (GBV) programmes;</a:t>
            </a:r>
          </a:p>
          <a:p>
            <a:pPr>
              <a:buFont typeface="+mj-lt"/>
              <a:buAutoNum type="arabicPeriod"/>
            </a:pPr>
            <a:r>
              <a:rPr lang="en-ZA" sz="2200" dirty="0"/>
              <a:t>No consideration for</a:t>
            </a:r>
            <a:r>
              <a:rPr lang="en-ZA" sz="2200" b="1" dirty="0"/>
              <a:t> vehicles or equipment</a:t>
            </a:r>
            <a:r>
              <a:rPr lang="en-ZA" sz="2200" dirty="0"/>
              <a:t>;</a:t>
            </a:r>
          </a:p>
          <a:p>
            <a:pPr lvl="1"/>
            <a:r>
              <a:rPr lang="en-ZA" sz="2200" dirty="0"/>
              <a:t>Once off allocations were considered in the previous financial year utilising the savings from 2021/22 FY;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38BF1-9151-409E-9D80-7F80D4B5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62CD-2CE4-D846-9F15-15300DCE1BB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EC7A-CEE0-47D2-914F-7057789E2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000" dirty="0"/>
              <a:t>NPI BUDGET &amp; EXPENDITURE AS AT 04 October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D40B6-5FC5-4380-8374-834AB5C9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862CD-2CE4-D846-9F15-15300DCE1BB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DA40E-0B89-481A-98C9-303DC12E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80" y="5405376"/>
            <a:ext cx="8013659" cy="1262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sz="2000" dirty="0">
                <a:solidFill>
                  <a:prstClr val="black"/>
                </a:solidFill>
              </a:rPr>
              <a:t>Budget allocation is distributed as follows:</a:t>
            </a:r>
          </a:p>
          <a:p>
            <a:pPr>
              <a:buFont typeface="+mj-lt"/>
              <a:buAutoNum type="arabicPeriod"/>
            </a:pPr>
            <a:r>
              <a:rPr lang="en-ZA" sz="2000" dirty="0">
                <a:solidFill>
                  <a:prstClr val="black"/>
                </a:solidFill>
              </a:rPr>
              <a:t>Social welfare services - 39,4% </a:t>
            </a:r>
          </a:p>
          <a:p>
            <a:pPr>
              <a:buFont typeface="+mj-lt"/>
              <a:buAutoNum type="arabicPeriod"/>
            </a:pPr>
            <a:r>
              <a:rPr lang="en-ZA" sz="2000" dirty="0">
                <a:solidFill>
                  <a:prstClr val="black"/>
                </a:solidFill>
              </a:rPr>
              <a:t>Children and families – 25.6%</a:t>
            </a:r>
          </a:p>
          <a:p>
            <a:pPr>
              <a:buFont typeface="+mj-lt"/>
              <a:buAutoNum type="arabicPeriod"/>
            </a:pPr>
            <a:r>
              <a:rPr lang="en-ZA" sz="2000" dirty="0">
                <a:solidFill>
                  <a:prstClr val="black"/>
                </a:solidFill>
              </a:rPr>
              <a:t>Restorative services – 22,8%</a:t>
            </a:r>
          </a:p>
          <a:p>
            <a:pPr>
              <a:buFont typeface="+mj-lt"/>
              <a:buAutoNum type="arabicPeriod"/>
            </a:pPr>
            <a:r>
              <a:rPr lang="en-ZA" sz="2000" dirty="0">
                <a:solidFill>
                  <a:prstClr val="black"/>
                </a:solidFill>
              </a:rPr>
              <a:t>Development and Research – 12,2%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238593-7EA7-45EB-8830-3210F0D1C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92172"/>
              </p:ext>
            </p:extLst>
          </p:nvPr>
        </p:nvGraphicFramePr>
        <p:xfrm>
          <a:off x="1007180" y="1333887"/>
          <a:ext cx="8013658" cy="3916204"/>
        </p:xfrm>
        <a:graphic>
          <a:graphicData uri="http://schemas.openxmlformats.org/drawingml/2006/table">
            <a:tbl>
              <a:tblPr/>
              <a:tblGrid>
                <a:gridCol w="2207314">
                  <a:extLst>
                    <a:ext uri="{9D8B030D-6E8A-4147-A177-3AD203B41FA5}">
                      <a16:colId xmlns:a16="http://schemas.microsoft.com/office/drawing/2014/main" val="1878320188"/>
                    </a:ext>
                  </a:extLst>
                </a:gridCol>
                <a:gridCol w="2488435">
                  <a:extLst>
                    <a:ext uri="{9D8B030D-6E8A-4147-A177-3AD203B41FA5}">
                      <a16:colId xmlns:a16="http://schemas.microsoft.com/office/drawing/2014/main" val="1072449577"/>
                    </a:ext>
                  </a:extLst>
                </a:gridCol>
                <a:gridCol w="902360">
                  <a:extLst>
                    <a:ext uri="{9D8B030D-6E8A-4147-A177-3AD203B41FA5}">
                      <a16:colId xmlns:a16="http://schemas.microsoft.com/office/drawing/2014/main" val="3985251680"/>
                    </a:ext>
                  </a:extLst>
                </a:gridCol>
                <a:gridCol w="902360">
                  <a:extLst>
                    <a:ext uri="{9D8B030D-6E8A-4147-A177-3AD203B41FA5}">
                      <a16:colId xmlns:a16="http://schemas.microsoft.com/office/drawing/2014/main" val="3171562155"/>
                    </a:ext>
                  </a:extLst>
                </a:gridCol>
                <a:gridCol w="902360">
                  <a:extLst>
                    <a:ext uri="{9D8B030D-6E8A-4147-A177-3AD203B41FA5}">
                      <a16:colId xmlns:a16="http://schemas.microsoft.com/office/drawing/2014/main" val="2971382044"/>
                    </a:ext>
                  </a:extLst>
                </a:gridCol>
                <a:gridCol w="610829">
                  <a:extLst>
                    <a:ext uri="{9D8B030D-6E8A-4147-A177-3AD203B41FA5}">
                      <a16:colId xmlns:a16="http://schemas.microsoft.com/office/drawing/2014/main" val="3065874354"/>
                    </a:ext>
                  </a:extLst>
                </a:gridCol>
              </a:tblGrid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Sub_Programme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Spent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11988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WELFARE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&amp; SERVICES TO OLDER PERSONS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296 823 000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137 320 395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159 502 605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492944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endParaRPr lang="en-Z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 TO PERSONS WITH DISAB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143 824 000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61 337 018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82 486 982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510121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HIV AND AIDS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443 036 000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215 392 070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227 643 930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102659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WELFARE SERVICES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883 683 000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414 049 483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469 633 517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009456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CHILDREN AND FAMILIES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&amp; SERVICES TO FAMILIES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260 930 000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118 572 446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142 357 554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997037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 AND YOUTH CARE CENTRES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221 002 000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104 086 782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116 915 218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366607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 BASED CARE SER FOR CHILDREN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90 786 000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34 220 822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56 565 178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145611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CHILDREN AND FAMILIES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572 718 000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256 880 050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315 837 950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137376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RESTORATIVE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CRIME PREVENTION &amp; SUPPORT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27 240 000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11 379 106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15 860 894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270002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VICTIM EMPOWERMENT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159 414 000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71 923 768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87 490 232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876166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 ABUSE,PREV&amp;REHAB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323 159 000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157 184 349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165 974 651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883015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RESTORATIVE SERVICES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509 813 000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240 487 223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269 325 777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608409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&amp; RESEARCH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POVERTY ALLEV&amp;SUSTN LIVELIHOODS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248 556 000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125 697 084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122 858 916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500515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endParaRPr lang="en-ZA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YOUTH DEVELOPMENT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18 520 000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11 170 594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7 349 406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48497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WOMAN DEVELOPMENT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7 580 000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16 412 346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-8 832 346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962505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&amp; RESEARCH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274 656 000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153 280 024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121 375 976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967740"/>
                  </a:ext>
                </a:extLst>
              </a:tr>
              <a:tr h="321894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2 240 870 000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1 064 696 781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1 176 173 219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85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22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/>
              <a:t>DEPARTMENTAL BUDGET DISTRIBUTION - DPT vs NPOs (7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ZA" sz="1600" b="0" dirty="0"/>
              <a:t>The size and scope of NPO sector has grown significantly since the 1990s; </a:t>
            </a:r>
          </a:p>
          <a:p>
            <a:pPr>
              <a:buFont typeface="+mj-lt"/>
              <a:buAutoNum type="arabicPeriod"/>
            </a:pPr>
            <a:r>
              <a:rPr lang="en-ZA" sz="1600" b="0" dirty="0"/>
              <a:t>According to the recent data from National Department of Social development, there are 258 827 registered NPOs and Gauteng has </a:t>
            </a:r>
            <a:r>
              <a:rPr lang="en-ZA" sz="1600" dirty="0"/>
              <a:t>81 996 </a:t>
            </a:r>
            <a:r>
              <a:rPr lang="en-ZA" sz="1600" b="0" dirty="0"/>
              <a:t>registered NPOs;</a:t>
            </a:r>
          </a:p>
          <a:p>
            <a:pPr>
              <a:buFont typeface="+mj-lt"/>
              <a:buAutoNum type="arabicPeriod"/>
            </a:pPr>
            <a:r>
              <a:rPr lang="en-ZA" sz="1600" b="0" dirty="0"/>
              <a:t>Of the registered NPOs, </a:t>
            </a:r>
            <a:r>
              <a:rPr lang="en-ZA" sz="1600" dirty="0"/>
              <a:t>27 117 </a:t>
            </a:r>
            <a:r>
              <a:rPr lang="en-ZA" sz="1600" b="0" dirty="0"/>
              <a:t>are registered to provide social welfare services in Gauteng; </a:t>
            </a:r>
          </a:p>
          <a:p>
            <a:pPr>
              <a:buFont typeface="+mj-lt"/>
              <a:buAutoNum type="arabicPeriod"/>
            </a:pPr>
            <a:r>
              <a:rPr lang="en-ZA" sz="1600" b="0" dirty="0"/>
              <a:t>The Department of Social Development in Gauteng funded approximately </a:t>
            </a:r>
            <a:r>
              <a:rPr lang="en-ZA" sz="1600" dirty="0"/>
              <a:t>3 402 </a:t>
            </a:r>
            <a:r>
              <a:rPr lang="en-ZA" sz="1600" b="0" dirty="0"/>
              <a:t>during the 2021/2022 FY and the number has </a:t>
            </a:r>
            <a:r>
              <a:rPr lang="en-ZA" sz="1600" dirty="0"/>
              <a:t>reduced to around 2,000 </a:t>
            </a:r>
            <a:r>
              <a:rPr lang="en-ZA" sz="1600" b="0" dirty="0"/>
              <a:t>following the migration of ECDs to Department of Basic Education.</a:t>
            </a:r>
          </a:p>
          <a:p>
            <a:pPr marL="0" indent="0">
              <a:buNone/>
            </a:pPr>
            <a:endParaRPr lang="en-ZA" sz="1050" b="0" dirty="0"/>
          </a:p>
          <a:p>
            <a:pPr marL="0" indent="0">
              <a:buNone/>
            </a:pPr>
            <a:endParaRPr lang="en-US" sz="1050" b="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614748"/>
              </p:ext>
            </p:extLst>
          </p:nvPr>
        </p:nvGraphicFramePr>
        <p:xfrm>
          <a:off x="1112363" y="3894118"/>
          <a:ext cx="7616860" cy="2587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215">
                  <a:extLst>
                    <a:ext uri="{9D8B030D-6E8A-4147-A177-3AD203B41FA5}">
                      <a16:colId xmlns:a16="http://schemas.microsoft.com/office/drawing/2014/main" val="4272354687"/>
                    </a:ext>
                  </a:extLst>
                </a:gridCol>
                <a:gridCol w="1904215">
                  <a:extLst>
                    <a:ext uri="{9D8B030D-6E8A-4147-A177-3AD203B41FA5}">
                      <a16:colId xmlns:a16="http://schemas.microsoft.com/office/drawing/2014/main" val="2848286187"/>
                    </a:ext>
                  </a:extLst>
                </a:gridCol>
                <a:gridCol w="1904215">
                  <a:extLst>
                    <a:ext uri="{9D8B030D-6E8A-4147-A177-3AD203B41FA5}">
                      <a16:colId xmlns:a16="http://schemas.microsoft.com/office/drawing/2014/main" val="422574305"/>
                    </a:ext>
                  </a:extLst>
                </a:gridCol>
                <a:gridCol w="1904215">
                  <a:extLst>
                    <a:ext uri="{9D8B030D-6E8A-4147-A177-3AD203B41FA5}">
                      <a16:colId xmlns:a16="http://schemas.microsoft.com/office/drawing/2014/main" val="1688407048"/>
                    </a:ext>
                  </a:extLst>
                </a:gridCol>
              </a:tblGrid>
              <a:tr h="595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YEAR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DSD BUDGET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TRANSFERS TO NPOS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TO NPOS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01949994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2016/2017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R4,271,602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R2,249,623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86389509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2017/2018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R4,586,319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R2,452,366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76646091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2018/2019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R4,661,496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R1,935,907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07250098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2019/2020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R5,442,951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R2,277,987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43%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513112264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2020/2021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R5,887,349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R2,571,152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41%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563679628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2021/2022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R6,148,557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R2,783,547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44%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42724999"/>
                  </a:ext>
                </a:extLst>
              </a:tr>
              <a:tr h="284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R5,537,037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R2,240,870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130089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62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EC7A-CEE0-47D2-914F-7057789E2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1500" dirty="0"/>
              <a:t>OVERALL NPO FINANCIAL MONITORING OUTCOME – 2021/22 FINANCIAL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D40B6-5FC5-4380-8374-834AB5C9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862CD-2CE4-D846-9F15-15300DCE1BBC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DA40E-0B89-481A-98C9-303DC12E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6" y="5051057"/>
            <a:ext cx="8427562" cy="1645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1400" b="1" dirty="0">
                <a:solidFill>
                  <a:prstClr val="black"/>
                </a:solidFill>
              </a:rPr>
              <a:t>OVERALL MONITORING OUTCOME: </a:t>
            </a:r>
          </a:p>
          <a:p>
            <a:pPr>
              <a:buFont typeface="+mj-lt"/>
              <a:buAutoNum type="arabicPeriod"/>
            </a:pPr>
            <a:r>
              <a:rPr lang="en-ZA" sz="1400" dirty="0">
                <a:solidFill>
                  <a:prstClr val="black"/>
                </a:solidFill>
              </a:rPr>
              <a:t>The monitoring pillar with </a:t>
            </a:r>
            <a:r>
              <a:rPr lang="en-ZA" sz="1400" b="1" dirty="0">
                <a:solidFill>
                  <a:prstClr val="black"/>
                </a:solidFill>
              </a:rPr>
              <a:t>most high risk outcomes </a:t>
            </a:r>
            <a:r>
              <a:rPr lang="en-ZA" sz="1400" dirty="0">
                <a:solidFill>
                  <a:prstClr val="black"/>
                </a:solidFill>
              </a:rPr>
              <a:t>is supporting docs at 16% followed by cash withdrawals &amp; personnel expenditure at 14%;</a:t>
            </a:r>
          </a:p>
          <a:p>
            <a:pPr>
              <a:buFont typeface="+mj-lt"/>
              <a:buAutoNum type="arabicPeriod"/>
            </a:pPr>
            <a:r>
              <a:rPr lang="en-ZA" sz="1400" b="1" dirty="0">
                <a:solidFill>
                  <a:prstClr val="black"/>
                </a:solidFill>
              </a:rPr>
              <a:t>Medium risk outcome </a:t>
            </a:r>
            <a:r>
              <a:rPr lang="en-ZA" sz="1400" dirty="0">
                <a:solidFill>
                  <a:prstClr val="black"/>
                </a:solidFill>
              </a:rPr>
              <a:t>- Governance, Beneficiary, Personnel and Prog &amp; Admin Outcomes are above 20%;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400" dirty="0">
                <a:solidFill>
                  <a:prstClr val="black"/>
                </a:solidFill>
              </a:rPr>
              <a:t>The programme with most high risk NPOs is People with Disabilities and ECDs as both are above 10%</a:t>
            </a:r>
            <a:r>
              <a:rPr lang="en-ZA" sz="1400" b="1" dirty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400" dirty="0">
                <a:solidFill>
                  <a:prstClr val="black"/>
                </a:solidFill>
              </a:rPr>
              <a:t>Provincial is leading by having the most high risk NPOs at 24% followed by Sedibeng region at 19%;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400" dirty="0">
                <a:solidFill>
                  <a:prstClr val="black"/>
                </a:solidFill>
              </a:rPr>
              <a:t>Overall, 40% of the NPO population needs attention and improvement – we should strive for 100% low risk;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C70001-3EA1-4018-8CDD-0773124A958F}"/>
              </a:ext>
            </a:extLst>
          </p:cNvPr>
          <p:cNvGraphicFramePr>
            <a:graphicFrameLocks noGrp="1"/>
          </p:cNvGraphicFramePr>
          <p:nvPr/>
        </p:nvGraphicFramePr>
        <p:xfrm>
          <a:off x="635446" y="1430405"/>
          <a:ext cx="3710311" cy="3387799"/>
        </p:xfrm>
        <a:graphic>
          <a:graphicData uri="http://schemas.openxmlformats.org/drawingml/2006/table">
            <a:tbl>
              <a:tblPr/>
              <a:tblGrid>
                <a:gridCol w="1722614">
                  <a:extLst>
                    <a:ext uri="{9D8B030D-6E8A-4147-A177-3AD203B41FA5}">
                      <a16:colId xmlns:a16="http://schemas.microsoft.com/office/drawing/2014/main" val="403240803"/>
                    </a:ext>
                  </a:extLst>
                </a:gridCol>
                <a:gridCol w="460554">
                  <a:extLst>
                    <a:ext uri="{9D8B030D-6E8A-4147-A177-3AD203B41FA5}">
                      <a16:colId xmlns:a16="http://schemas.microsoft.com/office/drawing/2014/main" val="2678800024"/>
                    </a:ext>
                  </a:extLst>
                </a:gridCol>
                <a:gridCol w="535314">
                  <a:extLst>
                    <a:ext uri="{9D8B030D-6E8A-4147-A177-3AD203B41FA5}">
                      <a16:colId xmlns:a16="http://schemas.microsoft.com/office/drawing/2014/main" val="2796389733"/>
                    </a:ext>
                  </a:extLst>
                </a:gridCol>
                <a:gridCol w="521003">
                  <a:extLst>
                    <a:ext uri="{9D8B030D-6E8A-4147-A177-3AD203B41FA5}">
                      <a16:colId xmlns:a16="http://schemas.microsoft.com/office/drawing/2014/main" val="3173683287"/>
                    </a:ext>
                  </a:extLst>
                </a:gridCol>
                <a:gridCol w="470826">
                  <a:extLst>
                    <a:ext uri="{9D8B030D-6E8A-4147-A177-3AD203B41FA5}">
                      <a16:colId xmlns:a16="http://schemas.microsoft.com/office/drawing/2014/main" val="3978602882"/>
                    </a:ext>
                  </a:extLst>
                </a:gridCol>
              </a:tblGrid>
              <a:tr h="4127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Provision Type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Risk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Risk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26444"/>
                  </a:ext>
                </a:extLst>
              </a:tr>
              <a:tr h="320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100 - Treatment and Prevention of Substa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687654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101 - Services to people with disabiliti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00579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102 - Services to Older Persons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473225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103 - Crime Prevention, Rehabilitation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03859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104 - Place of Care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734255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104 - Services to Children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027616"/>
                  </a:ext>
                </a:extLst>
              </a:tr>
              <a:tr h="2149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105 - Victim Empowerment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56863"/>
                  </a:ext>
                </a:extLst>
              </a:tr>
              <a:tr h="2149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106 - Services to Families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64013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107 - HIV/AIDS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532137"/>
                  </a:ext>
                </a:extLst>
              </a:tr>
              <a:tr h="20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108 - Sustainable Livelihoods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44442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3312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F431EA-1B87-4E95-BFDC-246C9945FE93}"/>
              </a:ext>
            </a:extLst>
          </p:cNvPr>
          <p:cNvGraphicFramePr>
            <a:graphicFrameLocks noGrp="1"/>
          </p:cNvGraphicFramePr>
          <p:nvPr/>
        </p:nvGraphicFramePr>
        <p:xfrm>
          <a:off x="4524866" y="1430405"/>
          <a:ext cx="4449452" cy="1721299"/>
        </p:xfrm>
        <a:graphic>
          <a:graphicData uri="http://schemas.openxmlformats.org/drawingml/2006/table">
            <a:tbl>
              <a:tblPr/>
              <a:tblGrid>
                <a:gridCol w="1288071">
                  <a:extLst>
                    <a:ext uri="{9D8B030D-6E8A-4147-A177-3AD203B41FA5}">
                      <a16:colId xmlns:a16="http://schemas.microsoft.com/office/drawing/2014/main" val="2152485057"/>
                    </a:ext>
                  </a:extLst>
                </a:gridCol>
                <a:gridCol w="608253">
                  <a:extLst>
                    <a:ext uri="{9D8B030D-6E8A-4147-A177-3AD203B41FA5}">
                      <a16:colId xmlns:a16="http://schemas.microsoft.com/office/drawing/2014/main" val="749653742"/>
                    </a:ext>
                  </a:extLst>
                </a:gridCol>
                <a:gridCol w="870639">
                  <a:extLst>
                    <a:ext uri="{9D8B030D-6E8A-4147-A177-3AD203B41FA5}">
                      <a16:colId xmlns:a16="http://schemas.microsoft.com/office/drawing/2014/main" val="2967087525"/>
                    </a:ext>
                  </a:extLst>
                </a:gridCol>
                <a:gridCol w="822932">
                  <a:extLst>
                    <a:ext uri="{9D8B030D-6E8A-4147-A177-3AD203B41FA5}">
                      <a16:colId xmlns:a16="http://schemas.microsoft.com/office/drawing/2014/main" val="114794204"/>
                    </a:ext>
                  </a:extLst>
                </a:gridCol>
                <a:gridCol w="859557">
                  <a:extLst>
                    <a:ext uri="{9D8B030D-6E8A-4147-A177-3AD203B41FA5}">
                      <a16:colId xmlns:a16="http://schemas.microsoft.com/office/drawing/2014/main" val="2842966197"/>
                    </a:ext>
                  </a:extLst>
                </a:gridCol>
              </a:tblGrid>
              <a:tr h="353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435991"/>
                  </a:ext>
                </a:extLst>
              </a:tr>
              <a:tr h="209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Ekurhuleni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66140"/>
                  </a:ext>
                </a:extLst>
              </a:tr>
              <a:tr h="1767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11666"/>
                  </a:ext>
                </a:extLst>
              </a:tr>
              <a:tr h="187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Provincial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322234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Sedibeng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788555"/>
                  </a:ext>
                </a:extLst>
              </a:tr>
              <a:tr h="179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Tshwane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08200"/>
                  </a:ext>
                </a:extLst>
              </a:tr>
              <a:tr h="179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Rand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20717"/>
                  </a:ext>
                </a:extLst>
              </a:tr>
              <a:tr h="2128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482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921176-451C-4256-9627-9CB2FFEB9708}"/>
              </a:ext>
            </a:extLst>
          </p:cNvPr>
          <p:cNvGraphicFramePr>
            <a:graphicFrameLocks noGrp="1"/>
          </p:cNvGraphicFramePr>
          <p:nvPr/>
        </p:nvGraphicFramePr>
        <p:xfrm>
          <a:off x="4524866" y="3284569"/>
          <a:ext cx="4449452" cy="1645920"/>
        </p:xfrm>
        <a:graphic>
          <a:graphicData uri="http://schemas.openxmlformats.org/drawingml/2006/table">
            <a:tbl>
              <a:tblPr/>
              <a:tblGrid>
                <a:gridCol w="2413262">
                  <a:extLst>
                    <a:ext uri="{9D8B030D-6E8A-4147-A177-3AD203B41FA5}">
                      <a16:colId xmlns:a16="http://schemas.microsoft.com/office/drawing/2014/main" val="112438809"/>
                    </a:ext>
                  </a:extLst>
                </a:gridCol>
                <a:gridCol w="433633">
                  <a:extLst>
                    <a:ext uri="{9D8B030D-6E8A-4147-A177-3AD203B41FA5}">
                      <a16:colId xmlns:a16="http://schemas.microsoft.com/office/drawing/2014/main" val="4067587887"/>
                    </a:ext>
                  </a:extLst>
                </a:gridCol>
                <a:gridCol w="678730">
                  <a:extLst>
                    <a:ext uri="{9D8B030D-6E8A-4147-A177-3AD203B41FA5}">
                      <a16:colId xmlns:a16="http://schemas.microsoft.com/office/drawing/2014/main" val="601153977"/>
                    </a:ext>
                  </a:extLst>
                </a:gridCol>
                <a:gridCol w="408230">
                  <a:extLst>
                    <a:ext uri="{9D8B030D-6E8A-4147-A177-3AD203B41FA5}">
                      <a16:colId xmlns:a16="http://schemas.microsoft.com/office/drawing/2014/main" val="3981098608"/>
                    </a:ext>
                  </a:extLst>
                </a:gridCol>
                <a:gridCol w="515597">
                  <a:extLst>
                    <a:ext uri="{9D8B030D-6E8A-4147-A177-3AD203B41FA5}">
                      <a16:colId xmlns:a16="http://schemas.microsoft.com/office/drawing/2014/main" val="3924715246"/>
                    </a:ext>
                  </a:extLst>
                </a:gridCol>
              </a:tblGrid>
              <a:tr h="329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 Pillar or Indicator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Risk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94268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Governance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0207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Beneficiary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03462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Expenditure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860491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 &amp; Admin Exp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46454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Docs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82949"/>
                  </a:ext>
                </a:extLst>
              </a:tr>
              <a:tr h="16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Withdrawals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42653"/>
                  </a:ext>
                </a:extLst>
              </a:tr>
              <a:tr h="126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Unspent &amp; Deviations Outcome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74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96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54E76-3AE6-4F45-A6C3-4EB2A804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1600" dirty="0"/>
              <a:t>OVERALL MONITORING PLAN FOR 2022/23 FINANCIAL YEAR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C786292-5399-4F66-AADF-084B7D1FD2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0075" y="1412875"/>
          <a:ext cx="8420100" cy="52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711">
                  <a:extLst>
                    <a:ext uri="{9D8B030D-6E8A-4147-A177-3AD203B41FA5}">
                      <a16:colId xmlns:a16="http://schemas.microsoft.com/office/drawing/2014/main" val="3762281652"/>
                    </a:ext>
                  </a:extLst>
                </a:gridCol>
                <a:gridCol w="6352389">
                  <a:extLst>
                    <a:ext uri="{9D8B030D-6E8A-4147-A177-3AD203B41FA5}">
                      <a16:colId xmlns:a16="http://schemas.microsoft.com/office/drawing/2014/main" val="1056952317"/>
                    </a:ext>
                  </a:extLst>
                </a:gridCol>
              </a:tblGrid>
              <a:tr h="414624">
                <a:tc>
                  <a:txBody>
                    <a:bodyPr/>
                    <a:lstStyle/>
                    <a:p>
                      <a:r>
                        <a:rPr lang="en-ZA" sz="140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/>
                        <a:t>MITIGATING MEASURES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139627"/>
                  </a:ext>
                </a:extLst>
              </a:tr>
              <a:tr h="90066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ZA" sz="1600" b="1"/>
                        <a:t>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ZA" sz="1600" b="1" dirty="0"/>
                        <a:t>Implementation of integrated monitoring</a:t>
                      </a:r>
                      <a:r>
                        <a:rPr lang="en-ZA" sz="1600" dirty="0"/>
                        <a:t> in the 2022/23 financial year;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ZA" sz="1600" dirty="0"/>
                        <a:t>To conduct </a:t>
                      </a:r>
                      <a:r>
                        <a:rPr lang="en-ZA" sz="1600" b="1" dirty="0"/>
                        <a:t>financial monitoring every quarter</a:t>
                      </a:r>
                      <a:r>
                        <a:rPr lang="en-ZA" sz="1600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324528"/>
                  </a:ext>
                </a:extLst>
              </a:tr>
              <a:tr h="122226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ZA" sz="1600" b="1" dirty="0"/>
                        <a:t>Corrective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GB" sz="1600" dirty="0"/>
                        <a:t>Continue to </a:t>
                      </a:r>
                      <a:r>
                        <a:rPr lang="en-GB" sz="1600" b="1" dirty="0"/>
                        <a:t>issue written letter on each monitoring outcome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GB" sz="1600" b="1" dirty="0"/>
                        <a:t>Assess the responses </a:t>
                      </a:r>
                      <a:r>
                        <a:rPr lang="en-GB" sz="1600" dirty="0"/>
                        <a:t>from the NPO for reasonableness and plan of action;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No response will regarded as being in agreement with the findings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710852"/>
                  </a:ext>
                </a:extLst>
              </a:tr>
              <a:tr h="124942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ZA" sz="1600" b="1"/>
                        <a:t>Implementation of Corrective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3428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GB" sz="1600" b="1" dirty="0"/>
                        <a:t>Monitor positive progress in correcting </a:t>
                      </a:r>
                      <a:r>
                        <a:rPr lang="en-GB" sz="1600" dirty="0"/>
                        <a:t>the identified weakness or adverse finding (comparative analysis from Q1 to Q4);</a:t>
                      </a:r>
                      <a:endParaRPr lang="en-ZA" sz="1600" dirty="0"/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ZA" sz="1600" dirty="0"/>
                        <a:t>Failure to implement corrective action, </a:t>
                      </a:r>
                      <a:r>
                        <a:rPr lang="en-ZA" sz="1600" b="1" dirty="0"/>
                        <a:t>recommend for withholding of quarterly subsidy </a:t>
                      </a:r>
                      <a:r>
                        <a:rPr lang="en-ZA" sz="1600" dirty="0"/>
                        <a:t>to the regional task team;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915561"/>
                  </a:ext>
                </a:extLst>
              </a:tr>
              <a:tr h="76746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en-ZA" sz="1600" b="1"/>
                        <a:t>Punitive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ZA" sz="1600"/>
                        <a:t>Recommendation of </a:t>
                      </a:r>
                      <a:r>
                        <a:rPr lang="en-ZA" sz="1600" b="1"/>
                        <a:t>interim administration to avoid termination </a:t>
                      </a:r>
                      <a:r>
                        <a:rPr lang="en-ZA" sz="1600"/>
                        <a:t>of SLA and in the interest of beneficiaries;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ZA" sz="1600"/>
                        <a:t>Recover any funds misused or lost due to mismanagement of funds;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974309"/>
                  </a:ext>
                </a:extLst>
              </a:tr>
              <a:tr h="579338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ZA" sz="1600" b="1"/>
                        <a:t>Criminal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ZA" sz="1600" b="1" dirty="0"/>
                        <a:t>Criminal action will institute</a:t>
                      </a:r>
                      <a:r>
                        <a:rPr lang="en-ZA" sz="1600" dirty="0"/>
                        <a:t>d if there is indication or suspicion of fraudulent activities;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2307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4200D-0EA0-4C50-B867-505DEC09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862CD-2CE4-D846-9F15-15300DCE1BBC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55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54E76-3AE6-4F45-A6C3-4EB2A804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dirty="0">
                <a:latin typeface="Arial"/>
                <a:cs typeface="Arial"/>
              </a:rPr>
              <a:t>NPO FUNDING PREPARATION FOR 2023/24 FY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C786292-5399-4F66-AADF-084B7D1FD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460243"/>
              </p:ext>
            </p:extLst>
          </p:nvPr>
        </p:nvGraphicFramePr>
        <p:xfrm>
          <a:off x="602299" y="1417834"/>
          <a:ext cx="8420099" cy="5215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0787">
                  <a:extLst>
                    <a:ext uri="{9D8B030D-6E8A-4147-A177-3AD203B41FA5}">
                      <a16:colId xmlns:a16="http://schemas.microsoft.com/office/drawing/2014/main" val="3762281652"/>
                    </a:ext>
                  </a:extLst>
                </a:gridCol>
                <a:gridCol w="3689312">
                  <a:extLst>
                    <a:ext uri="{9D8B030D-6E8A-4147-A177-3AD203B41FA5}">
                      <a16:colId xmlns:a16="http://schemas.microsoft.com/office/drawing/2014/main" val="1056952317"/>
                    </a:ext>
                  </a:extLst>
                </a:gridCol>
              </a:tblGrid>
              <a:tr h="37729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800" b="1">
                          <a:effectLst/>
                          <a:latin typeface="Calibri"/>
                          <a:ea typeface="+mn-ea"/>
                          <a:cs typeface="Times New Roman"/>
                        </a:rPr>
                        <a:t>Objective </a:t>
                      </a:r>
                      <a:endParaRPr lang="en-ZA" sz="1800" b="1" kern="120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800" b="1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Timeframe</a:t>
                      </a:r>
                      <a:endParaRPr lang="en-ZA" sz="1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139627"/>
                  </a:ext>
                </a:extLst>
              </a:tr>
              <a:tr h="1732298"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Call for Proposal – 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 algn="l" rtl="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Adverts with DSD funding requirements and specifications </a:t>
                      </a:r>
                    </a:p>
                    <a:p>
                      <a:pPr marL="742950" lvl="1" indent="-285750" algn="l" rtl="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Will be in line with DSD institutional realignment project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Closing date for submission is 31 </a:t>
                      </a:r>
                      <a:r>
                        <a:rPr lang="en-ZA" sz="2000" b="1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Oct 2022</a:t>
                      </a: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324528"/>
                  </a:ext>
                </a:extLst>
              </a:tr>
              <a:tr h="835849"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buFont typeface="+mj-lt"/>
                        <a:buAutoNum type="arabicPeriod" startAt="2"/>
                      </a:pPr>
                      <a:r>
                        <a:rPr lang="en-ZA" sz="2000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Analysis of business plans and panels 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ZA" sz="2000" dirty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2000" b="1" dirty="0">
                          <a:effectLst/>
                          <a:latin typeface="Calibri"/>
                          <a:ea typeface="+mn-ea"/>
                          <a:cs typeface="Times New Roman"/>
                        </a:rPr>
                        <a:t>Oct 2022 to Mid-Jan 2023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710852"/>
                  </a:ext>
                </a:extLst>
              </a:tr>
              <a:tr h="775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3"/>
                      </a:pPr>
                      <a:r>
                        <a:rPr lang="en-ZA" sz="2000" dirty="0">
                          <a:effectLst/>
                          <a:latin typeface="Calibri"/>
                          <a:cs typeface="Times New Roman"/>
                        </a:rPr>
                        <a:t>NPO Budget Approvals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2000" b="1" dirty="0">
                          <a:effectLst/>
                          <a:latin typeface="Calibri"/>
                          <a:cs typeface="Times New Roman"/>
                        </a:rPr>
                        <a:t>Early to Mid-February 2023</a:t>
                      </a:r>
                      <a:endParaRPr lang="en-US" sz="1400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915561"/>
                  </a:ext>
                </a:extLst>
              </a:tr>
              <a:tr h="75463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4"/>
                      </a:pPr>
                      <a:r>
                        <a:rPr lang="en-ZA" sz="2000" dirty="0">
                          <a:effectLst/>
                          <a:latin typeface="Calibri"/>
                          <a:cs typeface="Times New Roman"/>
                        </a:rPr>
                        <a:t>SLA signing by approved NPOs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2000" b="1" dirty="0">
                          <a:effectLst/>
                          <a:latin typeface="Calibri"/>
                          <a:cs typeface="Times New Roman"/>
                        </a:rPr>
                        <a:t>Mid-Feb to Mid-March 2023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974309"/>
                  </a:ext>
                </a:extLst>
              </a:tr>
              <a:tr h="7397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5"/>
                      </a:pPr>
                      <a:r>
                        <a:rPr lang="en-ZA" sz="2000" dirty="0">
                          <a:effectLst/>
                          <a:latin typeface="Calibri"/>
                          <a:cs typeface="Times New Roman"/>
                        </a:rPr>
                        <a:t>Capturing of SLAs and release of 1st Quarter payment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2000" b="1" dirty="0">
                          <a:effectLst/>
                          <a:latin typeface="Calibri"/>
                          <a:cs typeface="Times New Roman"/>
                        </a:rPr>
                        <a:t>April 2023 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2307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4200D-0EA0-4C50-B867-505DEC09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862CD-2CE4-D846-9F15-15300DCE1BBC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2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F713E4620F6F4B967E9AA47DA447FE" ma:contentTypeVersion="16" ma:contentTypeDescription="Create a new document." ma:contentTypeScope="" ma:versionID="3f1df11150cb690c688530a5d1152fa0">
  <xsd:schema xmlns:xsd="http://www.w3.org/2001/XMLSchema" xmlns:xs="http://www.w3.org/2001/XMLSchema" xmlns:p="http://schemas.microsoft.com/office/2006/metadata/properties" xmlns:ns1="http://schemas.microsoft.com/sharepoint/v3" xmlns:ns3="044c5873-de30-4c99-965d-e49a172ec417" xmlns:ns4="0b0248b1-6646-4f77-9816-e16617ea151f" targetNamespace="http://schemas.microsoft.com/office/2006/metadata/properties" ma:root="true" ma:fieldsID="2e7ffff97ad74030a80ed6b4d1a984fb" ns1:_="" ns3:_="" ns4:_="">
    <xsd:import namespace="http://schemas.microsoft.com/sharepoint/v3"/>
    <xsd:import namespace="044c5873-de30-4c99-965d-e49a172ec417"/>
    <xsd:import namespace="0b0248b1-6646-4f77-9816-e16617ea15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c5873-de30-4c99-965d-e49a172ec4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248b1-6646-4f77-9816-e16617ea15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92D39B1-96AF-41A4-8AD0-52CFA4567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44c5873-de30-4c99-965d-e49a172ec417"/>
    <ds:schemaRef ds:uri="0b0248b1-6646-4f77-9816-e16617ea15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E0BFE-D096-42E6-ADBB-DD21ED8932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72F5E2-F8CF-473C-983B-17D92489EB5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9682</TotalTime>
  <Words>1736</Words>
  <Application>Microsoft Office PowerPoint</Application>
  <PresentationFormat>On-screen Show (4:3)</PresentationFormat>
  <Paragraphs>406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Poppins</vt:lpstr>
      <vt:lpstr>Office Theme</vt:lpstr>
      <vt:lpstr>1_Office Theme</vt:lpstr>
      <vt:lpstr>GAUTENG DSD  SOCIAL DEVELOPMENT PORTFOLIO COMMITTTEE</vt:lpstr>
      <vt:lpstr>PURPOSE OF THE PRESENTATION</vt:lpstr>
      <vt:lpstr>PowerPoint Presentation</vt:lpstr>
      <vt:lpstr>NPI BUDGET ALLOCATION OUTCOME – 2022/23 FY</vt:lpstr>
      <vt:lpstr>NPI BUDGET &amp; EXPENDITURE AS AT 04 October 2022</vt:lpstr>
      <vt:lpstr>DEPARTMENTAL BUDGET DISTRIBUTION - DPT vs NPOs (7 YEARS)</vt:lpstr>
      <vt:lpstr>OVERALL NPO FINANCIAL MONITORING OUTCOME – 2021/22 FINANCIAL YEAR</vt:lpstr>
      <vt:lpstr>OVERALL MONITORING PLAN FOR 2022/23 FINANCIAL YEAR</vt:lpstr>
      <vt:lpstr>NPO FUNDING PREPARATION FOR 2023/24 FY</vt:lpstr>
      <vt:lpstr>FUNDING CONDITIONS FOR 2023/2024 FINANCIAL YEAR (FY)</vt:lpstr>
      <vt:lpstr>IMPLICATION ON  INDICATORS AND TARGETS</vt:lpstr>
      <vt:lpstr>CONCLUSION</vt:lpstr>
    </vt:vector>
  </TitlesOfParts>
  <Company>Office of the Premier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Noble Mufhandu</dc:creator>
  <cp:lastModifiedBy>Sipho Nqwala</cp:lastModifiedBy>
  <cp:revision>388</cp:revision>
  <cp:lastPrinted>2015-06-18T06:43:41Z</cp:lastPrinted>
  <dcterms:created xsi:type="dcterms:W3CDTF">2013-11-07T08:17:59Z</dcterms:created>
  <dcterms:modified xsi:type="dcterms:W3CDTF">2022-10-27T12:52:57Z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0x01010040F713E4620F6F4B967E9AA47DA447FE</vt:lpwstr>
  </property>
</Properties>
</file>