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514" r:id="rId1"/>
    <p:sldMasterId id="2147484526" r:id="rId2"/>
    <p:sldMasterId id="2147484551" r:id="rId3"/>
    <p:sldMasterId id="2147484564" r:id="rId4"/>
    <p:sldMasterId id="2147484576" r:id="rId5"/>
  </p:sldMasterIdLst>
  <p:notesMasterIdLst>
    <p:notesMasterId r:id="rId90"/>
  </p:notesMasterIdLst>
  <p:handoutMasterIdLst>
    <p:handoutMasterId r:id="rId91"/>
  </p:handoutMasterIdLst>
  <p:sldIdLst>
    <p:sldId id="256" r:id="rId6"/>
    <p:sldId id="258" r:id="rId7"/>
    <p:sldId id="1359" r:id="rId8"/>
    <p:sldId id="259" r:id="rId9"/>
    <p:sldId id="1492" r:id="rId10"/>
    <p:sldId id="2788" r:id="rId11"/>
    <p:sldId id="1556" r:id="rId12"/>
    <p:sldId id="2790" r:id="rId13"/>
    <p:sldId id="2791" r:id="rId14"/>
    <p:sldId id="1721" r:id="rId15"/>
    <p:sldId id="2811" r:id="rId16"/>
    <p:sldId id="2793" r:id="rId17"/>
    <p:sldId id="2792" r:id="rId18"/>
    <p:sldId id="1382" r:id="rId19"/>
    <p:sldId id="2799" r:id="rId20"/>
    <p:sldId id="261" r:id="rId21"/>
    <p:sldId id="2834" r:id="rId22"/>
    <p:sldId id="540" r:id="rId23"/>
    <p:sldId id="1733" r:id="rId24"/>
    <p:sldId id="1552" r:id="rId25"/>
    <p:sldId id="2841" r:id="rId26"/>
    <p:sldId id="2801" r:id="rId27"/>
    <p:sldId id="1436" r:id="rId28"/>
    <p:sldId id="545" r:id="rId29"/>
    <p:sldId id="2803" r:id="rId30"/>
    <p:sldId id="902" r:id="rId31"/>
    <p:sldId id="906" r:id="rId32"/>
    <p:sldId id="908" r:id="rId33"/>
    <p:sldId id="1758" r:id="rId34"/>
    <p:sldId id="2805" r:id="rId35"/>
    <p:sldId id="290" r:id="rId36"/>
    <p:sldId id="298" r:id="rId37"/>
    <p:sldId id="1049" r:id="rId38"/>
    <p:sldId id="2819" r:id="rId39"/>
    <p:sldId id="2820" r:id="rId40"/>
    <p:sldId id="2821" r:id="rId41"/>
    <p:sldId id="1528" r:id="rId42"/>
    <p:sldId id="2822" r:id="rId43"/>
    <p:sldId id="2844" r:id="rId44"/>
    <p:sldId id="2843" r:id="rId45"/>
    <p:sldId id="2845" r:id="rId46"/>
    <p:sldId id="2846" r:id="rId47"/>
    <p:sldId id="2847" r:id="rId48"/>
    <p:sldId id="2848" r:id="rId49"/>
    <p:sldId id="2823" r:id="rId50"/>
    <p:sldId id="2849" r:id="rId51"/>
    <p:sldId id="2824" r:id="rId52"/>
    <p:sldId id="2825" r:id="rId53"/>
    <p:sldId id="2826" r:id="rId54"/>
    <p:sldId id="1719" r:id="rId55"/>
    <p:sldId id="1777" r:id="rId56"/>
    <p:sldId id="2827" r:id="rId57"/>
    <p:sldId id="2828" r:id="rId58"/>
    <p:sldId id="1529" r:id="rId59"/>
    <p:sldId id="2837" r:id="rId60"/>
    <p:sldId id="2806" r:id="rId61"/>
    <p:sldId id="2807" r:id="rId62"/>
    <p:sldId id="2808" r:id="rId63"/>
    <p:sldId id="2809" r:id="rId64"/>
    <p:sldId id="2810" r:id="rId65"/>
    <p:sldId id="2838" r:id="rId66"/>
    <p:sldId id="2812" r:id="rId67"/>
    <p:sldId id="2813" r:id="rId68"/>
    <p:sldId id="2839" r:id="rId69"/>
    <p:sldId id="2840" r:id="rId70"/>
    <p:sldId id="1530" r:id="rId71"/>
    <p:sldId id="1390" r:id="rId72"/>
    <p:sldId id="1718" r:id="rId73"/>
    <p:sldId id="1532" r:id="rId74"/>
    <p:sldId id="2751" r:id="rId75"/>
    <p:sldId id="2731" r:id="rId76"/>
    <p:sldId id="2732" r:id="rId77"/>
    <p:sldId id="2750" r:id="rId78"/>
    <p:sldId id="2736" r:id="rId79"/>
    <p:sldId id="2755" r:id="rId80"/>
    <p:sldId id="2739" r:id="rId81"/>
    <p:sldId id="2740" r:id="rId82"/>
    <p:sldId id="2833" r:id="rId83"/>
    <p:sldId id="2758" r:id="rId84"/>
    <p:sldId id="2759" r:id="rId85"/>
    <p:sldId id="2760" r:id="rId86"/>
    <p:sldId id="2761" r:id="rId87"/>
    <p:sldId id="1383" r:id="rId88"/>
    <p:sldId id="2642" r:id="rId89"/>
  </p:sldIdLst>
  <p:sldSz cx="9144000" cy="6858000" type="screen4x3"/>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4" autoAdjust="0"/>
    <p:restoredTop sz="95179" autoAdjust="0"/>
  </p:normalViewPr>
  <p:slideViewPr>
    <p:cSldViewPr snapToGrid="0" snapToObjects="1">
      <p:cViewPr varScale="1">
        <p:scale>
          <a:sx n="78" d="100"/>
          <a:sy n="78" d="100"/>
        </p:scale>
        <p:origin x="90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0" d="100"/>
        <a:sy n="160" d="100"/>
      </p:scale>
      <p:origin x="0" y="-3204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70037469\Documents\21%2022%20FY\Reporting%2021_22\AR\Analysis%2021_22FY%20AR%2012052022.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C:\Users\70037469\Documents\21%2022%20FY\Reporting%2021_22\AR\Analysis%2021_22FY%20AR%2012052022.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70037469\Documents\21%2022%20FY\Reporting%2021_22\AR\Analysis%2021_22FY%20AR%2012052022.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70037469\Documents\21%2022%20FY\Reporting%2021_22\AR\Analysis%2021_22FY%20AR%2012052022.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70037469\Documents\21%2022%20FY\Reporting%2021_22\AR\Analysis%2021_22FY%20AR%2011052022.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70037469\Documents\21%2022%20FY\Reporting%2021_22\AR\Priorities%202021_22%20AR%2004052022%20.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70037469\Documents\21%2022%20FY\Reporting%2021_22\AR\Priorities%202021_22%20AR%2004052022%20.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C:\Users\70037469\Documents\21%2022%20FY\Reporting%2021_22\AR\Analysis%2021_22FY%20AR%2012052022.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C:\Users\70037469\Documents\21%2022%20FY\Reporting%2021_22\AR\Analysis%2021_22FY%20AR%2012052022.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C:\Users\70037469\Documents\21%2022%20FY\Reporting%2021_22\AR\Analysis%2021_22FY%20AR%20120520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dirty="0"/>
              <a:t>Departmental Overview 2021/2022 FY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5093245208668156E-2"/>
          <c:y val="9.4085175910238933E-2"/>
          <c:w val="0.94072007020834825"/>
          <c:h val="0.71015939917023485"/>
        </c:manualLayout>
      </c:layout>
      <c:barChart>
        <c:barDir val="col"/>
        <c:grouping val="stacked"/>
        <c:varyColors val="0"/>
        <c:ser>
          <c:idx val="0"/>
          <c:order val="0"/>
          <c:tx>
            <c:strRef>
              <c:f>'Ann Q1'!$D$91</c:f>
              <c:strCache>
                <c:ptCount val="1"/>
                <c:pt idx="0">
                  <c:v>Achieved (100%  and greater)</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 Q1'!$C$93,'Ann Q1'!$C$96,'Ann Q1'!$C$99,'Ann Q1'!$C$102,'Ann Q1'!$C$105,'Ann Q1'!$C$108)</c:f>
              <c:strCache>
                <c:ptCount val="6"/>
                <c:pt idx="0">
                  <c:v>PROG 1: ADMINISTRATION
</c:v>
                </c:pt>
                <c:pt idx="1">
                  <c:v>PROG 2: SOCIAL WELFARE SERVICES
</c:v>
                </c:pt>
                <c:pt idx="2">
                  <c:v>PROG 3: CHILDREN AND FAMILIES
</c:v>
                </c:pt>
                <c:pt idx="3">
                  <c:v>PROG 4: RESTORATIVE SERVICES
</c:v>
                </c:pt>
                <c:pt idx="4">
                  <c:v>PROG 5: DEVELOPMENT AND RESEARCH
</c:v>
                </c:pt>
                <c:pt idx="5">
                  <c:v>OVERALL PERFORMANCE
</c:v>
                </c:pt>
              </c:strCache>
            </c:strRef>
          </c:cat>
          <c:val>
            <c:numRef>
              <c:f>('Ann Q1'!$D$93,'Ann Q1'!$D$96,'Ann Q1'!$D$99,'Ann Q1'!$D$102,'Ann Q1'!$D$105,'Ann Q1'!$D$108)</c:f>
              <c:numCache>
                <c:formatCode>0%</c:formatCode>
                <c:ptCount val="6"/>
                <c:pt idx="0">
                  <c:v>0.54545454545454541</c:v>
                </c:pt>
                <c:pt idx="1">
                  <c:v>0.56000000000000005</c:v>
                </c:pt>
                <c:pt idx="2">
                  <c:v>0.5757575757575758</c:v>
                </c:pt>
                <c:pt idx="3">
                  <c:v>0.97142857142857142</c:v>
                </c:pt>
                <c:pt idx="4">
                  <c:v>0.91176470588235292</c:v>
                </c:pt>
                <c:pt idx="5">
                  <c:v>0.72499999999999998</c:v>
                </c:pt>
              </c:numCache>
            </c:numRef>
          </c:val>
          <c:extLst>
            <c:ext xmlns:c16="http://schemas.microsoft.com/office/drawing/2014/chart" uri="{C3380CC4-5D6E-409C-BE32-E72D297353CC}">
              <c16:uniqueId val="{00000000-889F-4D03-B7AB-2BEA74C07F87}"/>
            </c:ext>
          </c:extLst>
        </c:ser>
        <c:ser>
          <c:idx val="1"/>
          <c:order val="1"/>
          <c:tx>
            <c:strRef>
              <c:f>'Ann Q1'!$E$91</c:f>
              <c:strCache>
                <c:ptCount val="1"/>
                <c:pt idx="0">
                  <c:v>Good Progress (greater that 75%</c:v>
                </c:pt>
              </c:strCache>
            </c:strRef>
          </c:tx>
          <c:spPr>
            <a:solidFill>
              <a:schemeClr val="accent6">
                <a:lumMod val="40000"/>
                <a:lumOff val="60000"/>
              </a:schemeClr>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89F-4D03-B7AB-2BEA74C07F87}"/>
                </c:ext>
              </c:extLst>
            </c:dLbl>
            <c:dLbl>
              <c:idx val="3"/>
              <c:delete val="1"/>
              <c:extLst>
                <c:ext xmlns:c15="http://schemas.microsoft.com/office/drawing/2012/chart" uri="{CE6537A1-D6FC-4f65-9D91-7224C49458BB}"/>
                <c:ext xmlns:c16="http://schemas.microsoft.com/office/drawing/2014/chart" uri="{C3380CC4-5D6E-409C-BE32-E72D297353CC}">
                  <c16:uniqueId val="{00000002-889F-4D03-B7AB-2BEA74C07F8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 Q1'!$C$93,'Ann Q1'!$C$96,'Ann Q1'!$C$99,'Ann Q1'!$C$102,'Ann Q1'!$C$105,'Ann Q1'!$C$108)</c:f>
              <c:strCache>
                <c:ptCount val="6"/>
                <c:pt idx="0">
                  <c:v>PROG 1: ADMINISTRATION
</c:v>
                </c:pt>
                <c:pt idx="1">
                  <c:v>PROG 2: SOCIAL WELFARE SERVICES
</c:v>
                </c:pt>
                <c:pt idx="2">
                  <c:v>PROG 3: CHILDREN AND FAMILIES
</c:v>
                </c:pt>
                <c:pt idx="3">
                  <c:v>PROG 4: RESTORATIVE SERVICES
</c:v>
                </c:pt>
                <c:pt idx="4">
                  <c:v>PROG 5: DEVELOPMENT AND RESEARCH
</c:v>
                </c:pt>
                <c:pt idx="5">
                  <c:v>OVERALL PERFORMANCE
</c:v>
                </c:pt>
              </c:strCache>
            </c:strRef>
          </c:cat>
          <c:val>
            <c:numRef>
              <c:f>('Ann Q1'!$E$93,'Ann Q1'!$E$96,'Ann Q1'!$E$99,'Ann Q1'!$E$102,'Ann Q1'!$E$105,'Ann Q1'!$E$108)</c:f>
              <c:numCache>
                <c:formatCode>0%</c:formatCode>
                <c:ptCount val="6"/>
                <c:pt idx="0">
                  <c:v>0.27272727272727271</c:v>
                </c:pt>
                <c:pt idx="1">
                  <c:v>0.36</c:v>
                </c:pt>
                <c:pt idx="2">
                  <c:v>0.18181818181818182</c:v>
                </c:pt>
                <c:pt idx="3">
                  <c:v>0</c:v>
                </c:pt>
                <c:pt idx="4">
                  <c:v>2.9411764705882353E-2</c:v>
                </c:pt>
                <c:pt idx="5">
                  <c:v>0.15625</c:v>
                </c:pt>
              </c:numCache>
            </c:numRef>
          </c:val>
          <c:extLst>
            <c:ext xmlns:c16="http://schemas.microsoft.com/office/drawing/2014/chart" uri="{C3380CC4-5D6E-409C-BE32-E72D297353CC}">
              <c16:uniqueId val="{00000003-889F-4D03-B7AB-2BEA74C07F87}"/>
            </c:ext>
          </c:extLst>
        </c:ser>
        <c:ser>
          <c:idx val="2"/>
          <c:order val="2"/>
          <c:tx>
            <c:strRef>
              <c:f>'Ann Q1'!$F$91</c:f>
              <c:strCache>
                <c:ptCount val="1"/>
                <c:pt idx="0">
                  <c:v>Fair Progress (51% - 75%)</c:v>
                </c:pt>
              </c:strCache>
            </c:strRef>
          </c:tx>
          <c:spPr>
            <a:pattFill prst="dkUpDiag">
              <a:fgClr>
                <a:srgbClr val="FFFF00"/>
              </a:fgClr>
              <a:bgClr>
                <a:srgbClr val="00B050"/>
              </a:bgClr>
            </a:patt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89F-4D03-B7AB-2BEA74C07F87}"/>
                </c:ext>
              </c:extLst>
            </c:dLbl>
            <c:dLbl>
              <c:idx val="3"/>
              <c:delete val="1"/>
              <c:extLst>
                <c:ext xmlns:c15="http://schemas.microsoft.com/office/drawing/2012/chart" uri="{CE6537A1-D6FC-4f65-9D91-7224C49458BB}"/>
                <c:ext xmlns:c16="http://schemas.microsoft.com/office/drawing/2014/chart" uri="{C3380CC4-5D6E-409C-BE32-E72D297353CC}">
                  <c16:uniqueId val="{00000005-889F-4D03-B7AB-2BEA74C07F8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 Q1'!$C$93,'Ann Q1'!$C$96,'Ann Q1'!$C$99,'Ann Q1'!$C$102,'Ann Q1'!$C$105,'Ann Q1'!$C$108)</c:f>
              <c:strCache>
                <c:ptCount val="6"/>
                <c:pt idx="0">
                  <c:v>PROG 1: ADMINISTRATION
</c:v>
                </c:pt>
                <c:pt idx="1">
                  <c:v>PROG 2: SOCIAL WELFARE SERVICES
</c:v>
                </c:pt>
                <c:pt idx="2">
                  <c:v>PROG 3: CHILDREN AND FAMILIES
</c:v>
                </c:pt>
                <c:pt idx="3">
                  <c:v>PROG 4: RESTORATIVE SERVICES
</c:v>
                </c:pt>
                <c:pt idx="4">
                  <c:v>PROG 5: DEVELOPMENT AND RESEARCH
</c:v>
                </c:pt>
                <c:pt idx="5">
                  <c:v>OVERALL PERFORMANCE
</c:v>
                </c:pt>
              </c:strCache>
            </c:strRef>
          </c:cat>
          <c:val>
            <c:numRef>
              <c:f>('Ann Q1'!$F$93,'Ann Q1'!$F$96,'Ann Q1'!$F$99,'Ann Q1'!$F$102,'Ann Q1'!$F$105,'Ann Q1'!$F$108)</c:f>
              <c:numCache>
                <c:formatCode>0%</c:formatCode>
                <c:ptCount val="6"/>
                <c:pt idx="0">
                  <c:v>9.0909090909090912E-2</c:v>
                </c:pt>
                <c:pt idx="1">
                  <c:v>0.04</c:v>
                </c:pt>
                <c:pt idx="2">
                  <c:v>0.21212121212121213</c:v>
                </c:pt>
                <c:pt idx="3">
                  <c:v>0</c:v>
                </c:pt>
                <c:pt idx="4">
                  <c:v>2.9411764705882353E-2</c:v>
                </c:pt>
                <c:pt idx="5">
                  <c:v>7.4999999999999997E-2</c:v>
                </c:pt>
              </c:numCache>
            </c:numRef>
          </c:val>
          <c:extLst>
            <c:ext xmlns:c16="http://schemas.microsoft.com/office/drawing/2014/chart" uri="{C3380CC4-5D6E-409C-BE32-E72D297353CC}">
              <c16:uniqueId val="{00000006-889F-4D03-B7AB-2BEA74C07F87}"/>
            </c:ext>
          </c:extLst>
        </c:ser>
        <c:ser>
          <c:idx val="3"/>
          <c:order val="3"/>
          <c:tx>
            <c:strRef>
              <c:f>'Ann Q1'!$G$91</c:f>
              <c:strCache>
                <c:ptCount val="1"/>
                <c:pt idx="0">
                  <c:v>Poor Progress (26% - 50%)</c:v>
                </c:pt>
              </c:strCache>
            </c:strRef>
          </c:tx>
          <c:spPr>
            <a:pattFill prst="dkDnDiag">
              <a:fgClr>
                <a:srgbClr val="FF0000"/>
              </a:fgClr>
              <a:bgClr>
                <a:srgbClr val="FFFF00"/>
              </a:bgClr>
            </a:patt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89F-4D03-B7AB-2BEA74C07F87}"/>
                </c:ext>
              </c:extLst>
            </c:dLbl>
            <c:dLbl>
              <c:idx val="2"/>
              <c:delete val="1"/>
              <c:extLst>
                <c:ext xmlns:c15="http://schemas.microsoft.com/office/drawing/2012/chart" uri="{CE6537A1-D6FC-4f65-9D91-7224C49458BB}"/>
                <c:ext xmlns:c16="http://schemas.microsoft.com/office/drawing/2014/chart" uri="{C3380CC4-5D6E-409C-BE32-E72D297353CC}">
                  <c16:uniqueId val="{00000008-889F-4D03-B7AB-2BEA74C07F87}"/>
                </c:ext>
              </c:extLst>
            </c:dLbl>
            <c:dLbl>
              <c:idx val="3"/>
              <c:delete val="1"/>
              <c:extLst>
                <c:ext xmlns:c15="http://schemas.microsoft.com/office/drawing/2012/chart" uri="{CE6537A1-D6FC-4f65-9D91-7224C49458BB}"/>
                <c:ext xmlns:c16="http://schemas.microsoft.com/office/drawing/2014/chart" uri="{C3380CC4-5D6E-409C-BE32-E72D297353CC}">
                  <c16:uniqueId val="{00000009-889F-4D03-B7AB-2BEA74C07F8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 Q1'!$C$93,'Ann Q1'!$C$96,'Ann Q1'!$C$99,'Ann Q1'!$C$102,'Ann Q1'!$C$105,'Ann Q1'!$C$108)</c:f>
              <c:strCache>
                <c:ptCount val="6"/>
                <c:pt idx="0">
                  <c:v>PROG 1: ADMINISTRATION
</c:v>
                </c:pt>
                <c:pt idx="1">
                  <c:v>PROG 2: SOCIAL WELFARE SERVICES
</c:v>
                </c:pt>
                <c:pt idx="2">
                  <c:v>PROG 3: CHILDREN AND FAMILIES
</c:v>
                </c:pt>
                <c:pt idx="3">
                  <c:v>PROG 4: RESTORATIVE SERVICES
</c:v>
                </c:pt>
                <c:pt idx="4">
                  <c:v>PROG 5: DEVELOPMENT AND RESEARCH
</c:v>
                </c:pt>
                <c:pt idx="5">
                  <c:v>OVERALL PERFORMANCE
</c:v>
                </c:pt>
              </c:strCache>
            </c:strRef>
          </c:cat>
          <c:val>
            <c:numRef>
              <c:f>('Ann Q1'!$G$93,'Ann Q1'!$G$96,'Ann Q1'!$G$99,'Ann Q1'!$G$102,'Ann Q1'!$G$105,'Ann Q1'!$G$108)</c:f>
              <c:numCache>
                <c:formatCode>0%</c:formatCode>
                <c:ptCount val="6"/>
                <c:pt idx="0">
                  <c:v>6.0606060606060608E-2</c:v>
                </c:pt>
                <c:pt idx="1">
                  <c:v>0.04</c:v>
                </c:pt>
                <c:pt idx="2">
                  <c:v>0</c:v>
                </c:pt>
                <c:pt idx="3">
                  <c:v>0</c:v>
                </c:pt>
                <c:pt idx="4">
                  <c:v>2.9411764705882353E-2</c:v>
                </c:pt>
                <c:pt idx="5">
                  <c:v>2.5000000000000001E-2</c:v>
                </c:pt>
              </c:numCache>
            </c:numRef>
          </c:val>
          <c:extLst>
            <c:ext xmlns:c16="http://schemas.microsoft.com/office/drawing/2014/chart" uri="{C3380CC4-5D6E-409C-BE32-E72D297353CC}">
              <c16:uniqueId val="{0000000A-889F-4D03-B7AB-2BEA74C07F87}"/>
            </c:ext>
          </c:extLst>
        </c:ser>
        <c:ser>
          <c:idx val="4"/>
          <c:order val="4"/>
          <c:tx>
            <c:strRef>
              <c:f>'Ann Q1'!$H$91</c:f>
              <c:strCache>
                <c:ptCount val="1"/>
                <c:pt idx="0">
                  <c:v>Very Poor Progress (Less than 25%)</c:v>
                </c:pt>
              </c:strCache>
            </c:strRef>
          </c:tx>
          <c:spPr>
            <a:solidFill>
              <a:srgbClr val="FF00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89F-4D03-B7AB-2BEA74C07F87}"/>
                </c:ext>
              </c:extLst>
            </c:dLbl>
            <c:dLbl>
              <c:idx val="1"/>
              <c:delete val="1"/>
              <c:extLst>
                <c:ext xmlns:c15="http://schemas.microsoft.com/office/drawing/2012/chart" uri="{CE6537A1-D6FC-4f65-9D91-7224C49458BB}"/>
                <c:ext xmlns:c16="http://schemas.microsoft.com/office/drawing/2014/chart" uri="{C3380CC4-5D6E-409C-BE32-E72D297353CC}">
                  <c16:uniqueId val="{0000000C-889F-4D03-B7AB-2BEA74C07F87}"/>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89F-4D03-B7AB-2BEA74C07F87}"/>
                </c:ext>
              </c:extLst>
            </c:dLbl>
            <c:dLbl>
              <c:idx val="4"/>
              <c:delete val="1"/>
              <c:extLst>
                <c:ext xmlns:c15="http://schemas.microsoft.com/office/drawing/2012/chart" uri="{CE6537A1-D6FC-4f65-9D91-7224C49458BB}"/>
                <c:ext xmlns:c16="http://schemas.microsoft.com/office/drawing/2014/chart" uri="{C3380CC4-5D6E-409C-BE32-E72D297353CC}">
                  <c16:uniqueId val="{0000000E-889F-4D03-B7AB-2BEA74C07F8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 Q1'!$C$93,'Ann Q1'!$C$96,'Ann Q1'!$C$99,'Ann Q1'!$C$102,'Ann Q1'!$C$105,'Ann Q1'!$C$108)</c:f>
              <c:strCache>
                <c:ptCount val="6"/>
                <c:pt idx="0">
                  <c:v>PROG 1: ADMINISTRATION
</c:v>
                </c:pt>
                <c:pt idx="1">
                  <c:v>PROG 2: SOCIAL WELFARE SERVICES
</c:v>
                </c:pt>
                <c:pt idx="2">
                  <c:v>PROG 3: CHILDREN AND FAMILIES
</c:v>
                </c:pt>
                <c:pt idx="3">
                  <c:v>PROG 4: RESTORATIVE SERVICES
</c:v>
                </c:pt>
                <c:pt idx="4">
                  <c:v>PROG 5: DEVELOPMENT AND RESEARCH
</c:v>
                </c:pt>
                <c:pt idx="5">
                  <c:v>OVERALL PERFORMANCE
</c:v>
                </c:pt>
              </c:strCache>
            </c:strRef>
          </c:cat>
          <c:val>
            <c:numRef>
              <c:f>('Ann Q1'!$H$93,'Ann Q1'!$H$96,'Ann Q1'!$H$99,'Ann Q1'!$H$102,'Ann Q1'!$H$105,'Ann Q1'!$H$108)</c:f>
              <c:numCache>
                <c:formatCode>0%</c:formatCode>
                <c:ptCount val="6"/>
                <c:pt idx="0">
                  <c:v>3.0303030303030304E-2</c:v>
                </c:pt>
                <c:pt idx="1">
                  <c:v>0</c:v>
                </c:pt>
                <c:pt idx="2">
                  <c:v>3.0303030303030304E-2</c:v>
                </c:pt>
                <c:pt idx="3">
                  <c:v>2.8571428571428571E-2</c:v>
                </c:pt>
                <c:pt idx="4">
                  <c:v>0</c:v>
                </c:pt>
                <c:pt idx="5">
                  <c:v>1.8749999999999999E-2</c:v>
                </c:pt>
              </c:numCache>
            </c:numRef>
          </c:val>
          <c:extLst>
            <c:ext xmlns:c16="http://schemas.microsoft.com/office/drawing/2014/chart" uri="{C3380CC4-5D6E-409C-BE32-E72D297353CC}">
              <c16:uniqueId val="{0000000F-889F-4D03-B7AB-2BEA74C07F87}"/>
            </c:ext>
          </c:extLst>
        </c:ser>
        <c:ser>
          <c:idx val="5"/>
          <c:order val="5"/>
          <c:tx>
            <c:strRef>
              <c:f>'Ann Q1'!$I$91</c:f>
              <c:strCache>
                <c:ptCount val="1"/>
                <c:pt idx="0">
                  <c:v>Not Targeted</c:v>
                </c:pt>
              </c:strCache>
            </c:strRef>
          </c:tx>
          <c:spPr>
            <a:solidFill>
              <a:schemeClr val="bg1">
                <a:lumMod val="65000"/>
              </a:schemeClr>
            </a:solidFill>
            <a:ln>
              <a:noFill/>
            </a:ln>
            <a:effectLst/>
          </c:spPr>
          <c:invertIfNegative val="0"/>
          <c:dLbls>
            <c:delete val="1"/>
          </c:dLbls>
          <c:cat>
            <c:strRef>
              <c:f>('Ann Q1'!$C$93,'Ann Q1'!$C$96,'Ann Q1'!$C$99,'Ann Q1'!$C$102,'Ann Q1'!$C$105,'Ann Q1'!$C$108)</c:f>
              <c:strCache>
                <c:ptCount val="6"/>
                <c:pt idx="0">
                  <c:v>PROG 1: ADMINISTRATION
</c:v>
                </c:pt>
                <c:pt idx="1">
                  <c:v>PROG 2: SOCIAL WELFARE SERVICES
</c:v>
                </c:pt>
                <c:pt idx="2">
                  <c:v>PROG 3: CHILDREN AND FAMILIES
</c:v>
                </c:pt>
                <c:pt idx="3">
                  <c:v>PROG 4: RESTORATIVE SERVICES
</c:v>
                </c:pt>
                <c:pt idx="4">
                  <c:v>PROG 5: DEVELOPMENT AND RESEARCH
</c:v>
                </c:pt>
                <c:pt idx="5">
                  <c:v>OVERALL PERFORMANCE
</c:v>
                </c:pt>
              </c:strCache>
            </c:strRef>
          </c:cat>
          <c:val>
            <c:numRef>
              <c:f>('Ann Q1'!$I$93,'Ann Q1'!$I$96,'Ann Q1'!$I$99,'Ann Q1'!$I$102,'Ann Q1'!$I$105,'Ann Q1'!$I$108)</c:f>
              <c:numCache>
                <c:formatCode>0%</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10-889F-4D03-B7AB-2BEA74C07F87}"/>
            </c:ext>
          </c:extLst>
        </c:ser>
        <c:dLbls>
          <c:dLblPos val="ctr"/>
          <c:showLegendKey val="0"/>
          <c:showVal val="1"/>
          <c:showCatName val="0"/>
          <c:showSerName val="0"/>
          <c:showPercent val="0"/>
          <c:showBubbleSize val="0"/>
        </c:dLbls>
        <c:gapWidth val="150"/>
        <c:overlap val="100"/>
        <c:axId val="512534016"/>
        <c:axId val="512539592"/>
      </c:barChart>
      <c:catAx>
        <c:axId val="512534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2539592"/>
        <c:crosses val="autoZero"/>
        <c:auto val="1"/>
        <c:lblAlgn val="ctr"/>
        <c:lblOffset val="100"/>
        <c:noMultiLvlLbl val="0"/>
      </c:catAx>
      <c:valAx>
        <c:axId val="5125395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2534016"/>
        <c:crosses val="autoZero"/>
        <c:crossBetween val="between"/>
      </c:valAx>
      <c:spPr>
        <a:noFill/>
        <a:ln>
          <a:noFill/>
        </a:ln>
        <a:effectLst/>
      </c:spPr>
    </c:plotArea>
    <c:legend>
      <c:legendPos val="b"/>
      <c:layout>
        <c:manualLayout>
          <c:xMode val="edge"/>
          <c:yMode val="edge"/>
          <c:x val="0"/>
          <c:y val="0.91647276495572116"/>
          <c:w val="1"/>
          <c:h val="7.864462752682574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Programme 5: Development and Research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'Ann Q1'!$D$64</c:f>
              <c:strCache>
                <c:ptCount val="1"/>
                <c:pt idx="0">
                  <c:v>Achieved (100%  and greater)</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 Q1'!$C$66,'Ann Q1'!$C$68,'Ann Q1'!$C$70,'Ann Q1'!$C$72,'Ann Q1'!$C$74,'Ann Q1'!$C$76,'Ann Q1'!$C$78)</c:f>
              <c:strCache>
                <c:ptCount val="7"/>
                <c:pt idx="0">
                  <c:v>5.2 Community Mobilisation</c:v>
                </c:pt>
                <c:pt idx="1">
                  <c:v>5.3 Institutional capacity building and support for NPOs</c:v>
                </c:pt>
                <c:pt idx="2">
                  <c:v>5.4 Poverty Alleviation and Sustainable Livelihoods</c:v>
                </c:pt>
                <c:pt idx="3">
                  <c:v>5.5 Community Based Research and Planning</c:v>
                </c:pt>
                <c:pt idx="4">
                  <c:v>5.6 Youth development</c:v>
                </c:pt>
                <c:pt idx="5">
                  <c:v>5.7 Women development</c:v>
                </c:pt>
                <c:pt idx="6">
                  <c:v>5.8 Population Policy Promotion</c:v>
                </c:pt>
              </c:strCache>
            </c:strRef>
          </c:cat>
          <c:val>
            <c:numRef>
              <c:f>('Ann Q1'!$D$66,'Ann Q1'!$D$68,'Ann Q1'!$D$70,'Ann Q1'!$D$72,'Ann Q1'!$D$74,'Ann Q1'!$D$76,'Ann Q1'!$D$78)</c:f>
              <c:numCache>
                <c:formatCode>0%</c:formatCode>
                <c:ptCount val="7"/>
                <c:pt idx="0">
                  <c:v>1</c:v>
                </c:pt>
                <c:pt idx="1">
                  <c:v>1</c:v>
                </c:pt>
                <c:pt idx="2">
                  <c:v>0.75</c:v>
                </c:pt>
                <c:pt idx="3">
                  <c:v>1</c:v>
                </c:pt>
                <c:pt idx="4">
                  <c:v>1</c:v>
                </c:pt>
                <c:pt idx="5">
                  <c:v>1</c:v>
                </c:pt>
                <c:pt idx="6">
                  <c:v>1</c:v>
                </c:pt>
              </c:numCache>
            </c:numRef>
          </c:val>
          <c:extLst>
            <c:ext xmlns:c16="http://schemas.microsoft.com/office/drawing/2014/chart" uri="{C3380CC4-5D6E-409C-BE32-E72D297353CC}">
              <c16:uniqueId val="{00000000-88FE-48C2-8616-B6691FE49A01}"/>
            </c:ext>
          </c:extLst>
        </c:ser>
        <c:ser>
          <c:idx val="1"/>
          <c:order val="1"/>
          <c:tx>
            <c:strRef>
              <c:f>'Ann Q1'!$E$64</c:f>
              <c:strCache>
                <c:ptCount val="1"/>
                <c:pt idx="0">
                  <c:v>Good Progress (greater that 75%</c:v>
                </c:pt>
              </c:strCache>
            </c:strRef>
          </c:tx>
          <c:spPr>
            <a:solidFill>
              <a:schemeClr val="accent6">
                <a:lumMod val="60000"/>
                <a:lumOff val="4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88FE-48C2-8616-B6691FE49A01}"/>
                </c:ext>
              </c:extLst>
            </c:dLbl>
            <c:dLbl>
              <c:idx val="1"/>
              <c:delete val="1"/>
              <c:extLst>
                <c:ext xmlns:c15="http://schemas.microsoft.com/office/drawing/2012/chart" uri="{CE6537A1-D6FC-4f65-9D91-7224C49458BB}"/>
                <c:ext xmlns:c16="http://schemas.microsoft.com/office/drawing/2014/chart" uri="{C3380CC4-5D6E-409C-BE32-E72D297353CC}">
                  <c16:uniqueId val="{00000002-88FE-48C2-8616-B6691FE49A01}"/>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8FE-48C2-8616-B6691FE49A01}"/>
                </c:ext>
              </c:extLst>
            </c:dLbl>
            <c:dLbl>
              <c:idx val="3"/>
              <c:delete val="1"/>
              <c:extLst>
                <c:ext xmlns:c15="http://schemas.microsoft.com/office/drawing/2012/chart" uri="{CE6537A1-D6FC-4f65-9D91-7224C49458BB}"/>
                <c:ext xmlns:c16="http://schemas.microsoft.com/office/drawing/2014/chart" uri="{C3380CC4-5D6E-409C-BE32-E72D297353CC}">
                  <c16:uniqueId val="{00000004-88FE-48C2-8616-B6691FE49A01}"/>
                </c:ext>
              </c:extLst>
            </c:dLbl>
            <c:dLbl>
              <c:idx val="4"/>
              <c:delete val="1"/>
              <c:extLst>
                <c:ext xmlns:c15="http://schemas.microsoft.com/office/drawing/2012/chart" uri="{CE6537A1-D6FC-4f65-9D91-7224C49458BB}"/>
                <c:ext xmlns:c16="http://schemas.microsoft.com/office/drawing/2014/chart" uri="{C3380CC4-5D6E-409C-BE32-E72D297353CC}">
                  <c16:uniqueId val="{00000005-88FE-48C2-8616-B6691FE49A01}"/>
                </c:ext>
              </c:extLst>
            </c:dLbl>
            <c:dLbl>
              <c:idx val="5"/>
              <c:delete val="1"/>
              <c:extLst>
                <c:ext xmlns:c15="http://schemas.microsoft.com/office/drawing/2012/chart" uri="{CE6537A1-D6FC-4f65-9D91-7224C49458BB}"/>
                <c:ext xmlns:c16="http://schemas.microsoft.com/office/drawing/2014/chart" uri="{C3380CC4-5D6E-409C-BE32-E72D297353CC}">
                  <c16:uniqueId val="{00000006-88FE-48C2-8616-B6691FE49A01}"/>
                </c:ext>
              </c:extLst>
            </c:dLbl>
            <c:dLbl>
              <c:idx val="6"/>
              <c:delete val="1"/>
              <c:extLst>
                <c:ext xmlns:c15="http://schemas.microsoft.com/office/drawing/2012/chart" uri="{CE6537A1-D6FC-4f65-9D91-7224C49458BB}"/>
                <c:ext xmlns:c16="http://schemas.microsoft.com/office/drawing/2014/chart" uri="{C3380CC4-5D6E-409C-BE32-E72D297353CC}">
                  <c16:uniqueId val="{00000007-88FE-48C2-8616-B6691FE49A0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 Q1'!$C$66,'Ann Q1'!$C$68,'Ann Q1'!$C$70,'Ann Q1'!$C$72,'Ann Q1'!$C$74,'Ann Q1'!$C$76,'Ann Q1'!$C$78)</c:f>
              <c:strCache>
                <c:ptCount val="7"/>
                <c:pt idx="0">
                  <c:v>5.2 Community Mobilisation</c:v>
                </c:pt>
                <c:pt idx="1">
                  <c:v>5.3 Institutional capacity building and support for NPOs</c:v>
                </c:pt>
                <c:pt idx="2">
                  <c:v>5.4 Poverty Alleviation and Sustainable Livelihoods</c:v>
                </c:pt>
                <c:pt idx="3">
                  <c:v>5.5 Community Based Research and Planning</c:v>
                </c:pt>
                <c:pt idx="4">
                  <c:v>5.6 Youth development</c:v>
                </c:pt>
                <c:pt idx="5">
                  <c:v>5.7 Women development</c:v>
                </c:pt>
                <c:pt idx="6">
                  <c:v>5.8 Population Policy Promotion</c:v>
                </c:pt>
              </c:strCache>
            </c:strRef>
          </c:cat>
          <c:val>
            <c:numRef>
              <c:f>('Ann Q1'!$E$66,'Ann Q1'!$E$68,'Ann Q1'!$E$70,'Ann Q1'!$E$72,'Ann Q1'!$E$74,'Ann Q1'!$E$76,'Ann Q1'!$E$78)</c:f>
              <c:numCache>
                <c:formatCode>0%</c:formatCode>
                <c:ptCount val="7"/>
                <c:pt idx="0">
                  <c:v>0</c:v>
                </c:pt>
                <c:pt idx="1">
                  <c:v>0</c:v>
                </c:pt>
                <c:pt idx="2">
                  <c:v>8.3333333333333329E-2</c:v>
                </c:pt>
                <c:pt idx="3">
                  <c:v>0</c:v>
                </c:pt>
                <c:pt idx="4">
                  <c:v>0</c:v>
                </c:pt>
                <c:pt idx="5">
                  <c:v>0</c:v>
                </c:pt>
                <c:pt idx="6">
                  <c:v>0</c:v>
                </c:pt>
              </c:numCache>
            </c:numRef>
          </c:val>
          <c:extLst>
            <c:ext xmlns:c16="http://schemas.microsoft.com/office/drawing/2014/chart" uri="{C3380CC4-5D6E-409C-BE32-E72D297353CC}">
              <c16:uniqueId val="{00000008-88FE-48C2-8616-B6691FE49A01}"/>
            </c:ext>
          </c:extLst>
        </c:ser>
        <c:ser>
          <c:idx val="2"/>
          <c:order val="2"/>
          <c:tx>
            <c:strRef>
              <c:f>'Ann Q1'!$F$64</c:f>
              <c:strCache>
                <c:ptCount val="1"/>
                <c:pt idx="0">
                  <c:v>Fair Progress (51% - 75%)</c:v>
                </c:pt>
              </c:strCache>
            </c:strRef>
          </c:tx>
          <c:spPr>
            <a:pattFill prst="wdUpDiag">
              <a:fgClr>
                <a:srgbClr val="00B050"/>
              </a:fgClr>
              <a:bgClr>
                <a:srgbClr val="FFFF00"/>
              </a:bgClr>
            </a:pattFill>
            <a:ln>
              <a:noFill/>
            </a:ln>
            <a:effectLst/>
          </c:spPr>
          <c:invertIfNegative val="0"/>
          <c:dLbls>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8FE-48C2-8616-B6691FE49A0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 Q1'!$C$66,'Ann Q1'!$C$68,'Ann Q1'!$C$70,'Ann Q1'!$C$72,'Ann Q1'!$C$74,'Ann Q1'!$C$76,'Ann Q1'!$C$78)</c:f>
              <c:strCache>
                <c:ptCount val="7"/>
                <c:pt idx="0">
                  <c:v>5.2 Community Mobilisation</c:v>
                </c:pt>
                <c:pt idx="1">
                  <c:v>5.3 Institutional capacity building and support for NPOs</c:v>
                </c:pt>
                <c:pt idx="2">
                  <c:v>5.4 Poverty Alleviation and Sustainable Livelihoods</c:v>
                </c:pt>
                <c:pt idx="3">
                  <c:v>5.5 Community Based Research and Planning</c:v>
                </c:pt>
                <c:pt idx="4">
                  <c:v>5.6 Youth development</c:v>
                </c:pt>
                <c:pt idx="5">
                  <c:v>5.7 Women development</c:v>
                </c:pt>
                <c:pt idx="6">
                  <c:v>5.8 Population Policy Promotion</c:v>
                </c:pt>
              </c:strCache>
            </c:strRef>
          </c:cat>
          <c:val>
            <c:numRef>
              <c:f>('Ann Q1'!$F$66,'Ann Q1'!$F$68,'Ann Q1'!$F$70,'Ann Q1'!$F$72,'Ann Q1'!$F$74,'Ann Q1'!$F$76,'Ann Q1'!$F$78)</c:f>
              <c:numCache>
                <c:formatCode>0%</c:formatCode>
                <c:ptCount val="7"/>
                <c:pt idx="0">
                  <c:v>0</c:v>
                </c:pt>
                <c:pt idx="1">
                  <c:v>0</c:v>
                </c:pt>
                <c:pt idx="2">
                  <c:v>8.3333333333333329E-2</c:v>
                </c:pt>
                <c:pt idx="3">
                  <c:v>0</c:v>
                </c:pt>
                <c:pt idx="4">
                  <c:v>0</c:v>
                </c:pt>
                <c:pt idx="5">
                  <c:v>0</c:v>
                </c:pt>
                <c:pt idx="6">
                  <c:v>0</c:v>
                </c:pt>
              </c:numCache>
            </c:numRef>
          </c:val>
          <c:extLst>
            <c:ext xmlns:c16="http://schemas.microsoft.com/office/drawing/2014/chart" uri="{C3380CC4-5D6E-409C-BE32-E72D297353CC}">
              <c16:uniqueId val="{0000000A-88FE-48C2-8616-B6691FE49A01}"/>
            </c:ext>
          </c:extLst>
        </c:ser>
        <c:ser>
          <c:idx val="3"/>
          <c:order val="3"/>
          <c:tx>
            <c:strRef>
              <c:f>'Ann Q1'!$G$64</c:f>
              <c:strCache>
                <c:ptCount val="1"/>
                <c:pt idx="0">
                  <c:v>Poor Progress (26% - 50%)</c:v>
                </c:pt>
              </c:strCache>
            </c:strRef>
          </c:tx>
          <c:spPr>
            <a:pattFill prst="wdDnDiag">
              <a:fgClr>
                <a:srgbClr val="FF0000"/>
              </a:fgClr>
              <a:bgClr>
                <a:srgbClr val="FFFF00"/>
              </a:bgClr>
            </a:pattFill>
            <a:ln>
              <a:noFill/>
            </a:ln>
            <a:effectLst/>
          </c:spPr>
          <c:invertIfNegative val="0"/>
          <c:dLbls>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8FE-48C2-8616-B6691FE49A0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 Q1'!$C$66,'Ann Q1'!$C$68,'Ann Q1'!$C$70,'Ann Q1'!$C$72,'Ann Q1'!$C$74,'Ann Q1'!$C$76,'Ann Q1'!$C$78)</c:f>
              <c:strCache>
                <c:ptCount val="7"/>
                <c:pt idx="0">
                  <c:v>5.2 Community Mobilisation</c:v>
                </c:pt>
                <c:pt idx="1">
                  <c:v>5.3 Institutional capacity building and support for NPOs</c:v>
                </c:pt>
                <c:pt idx="2">
                  <c:v>5.4 Poverty Alleviation and Sustainable Livelihoods</c:v>
                </c:pt>
                <c:pt idx="3">
                  <c:v>5.5 Community Based Research and Planning</c:v>
                </c:pt>
                <c:pt idx="4">
                  <c:v>5.6 Youth development</c:v>
                </c:pt>
                <c:pt idx="5">
                  <c:v>5.7 Women development</c:v>
                </c:pt>
                <c:pt idx="6">
                  <c:v>5.8 Population Policy Promotion</c:v>
                </c:pt>
              </c:strCache>
            </c:strRef>
          </c:cat>
          <c:val>
            <c:numRef>
              <c:f>('Ann Q1'!$G$66,'Ann Q1'!$G$68,'Ann Q1'!$G$70,'Ann Q1'!$G$72,'Ann Q1'!$G$74,'Ann Q1'!$G$76,'Ann Q1'!$G$78)</c:f>
              <c:numCache>
                <c:formatCode>0%</c:formatCode>
                <c:ptCount val="7"/>
                <c:pt idx="0">
                  <c:v>0</c:v>
                </c:pt>
                <c:pt idx="1">
                  <c:v>0</c:v>
                </c:pt>
                <c:pt idx="2">
                  <c:v>8.3333333333333329E-2</c:v>
                </c:pt>
                <c:pt idx="3">
                  <c:v>0</c:v>
                </c:pt>
                <c:pt idx="4">
                  <c:v>0</c:v>
                </c:pt>
                <c:pt idx="5">
                  <c:v>0</c:v>
                </c:pt>
                <c:pt idx="6">
                  <c:v>0</c:v>
                </c:pt>
              </c:numCache>
            </c:numRef>
          </c:val>
          <c:extLst>
            <c:ext xmlns:c16="http://schemas.microsoft.com/office/drawing/2014/chart" uri="{C3380CC4-5D6E-409C-BE32-E72D297353CC}">
              <c16:uniqueId val="{0000000C-88FE-48C2-8616-B6691FE49A01}"/>
            </c:ext>
          </c:extLst>
        </c:ser>
        <c:ser>
          <c:idx val="4"/>
          <c:order val="4"/>
          <c:tx>
            <c:strRef>
              <c:f>'Ann Q1'!$H$64</c:f>
              <c:strCache>
                <c:ptCount val="1"/>
                <c:pt idx="0">
                  <c:v>Very Poor Progress (Less than 25%)</c:v>
                </c:pt>
              </c:strCache>
            </c:strRef>
          </c:tx>
          <c:spPr>
            <a:solidFill>
              <a:srgbClr val="FF0000"/>
            </a:solidFill>
            <a:ln>
              <a:noFill/>
            </a:ln>
            <a:effectLst/>
          </c:spPr>
          <c:invertIfNegative val="0"/>
          <c:dLbls>
            <c:delete val="1"/>
          </c:dLbls>
          <c:cat>
            <c:strRef>
              <c:f>('Ann Q1'!$C$66,'Ann Q1'!$C$68,'Ann Q1'!$C$70,'Ann Q1'!$C$72,'Ann Q1'!$C$74,'Ann Q1'!$C$76,'Ann Q1'!$C$78)</c:f>
              <c:strCache>
                <c:ptCount val="7"/>
                <c:pt idx="0">
                  <c:v>5.2 Community Mobilisation</c:v>
                </c:pt>
                <c:pt idx="1">
                  <c:v>5.3 Institutional capacity building and support for NPOs</c:v>
                </c:pt>
                <c:pt idx="2">
                  <c:v>5.4 Poverty Alleviation and Sustainable Livelihoods</c:v>
                </c:pt>
                <c:pt idx="3">
                  <c:v>5.5 Community Based Research and Planning</c:v>
                </c:pt>
                <c:pt idx="4">
                  <c:v>5.6 Youth development</c:v>
                </c:pt>
                <c:pt idx="5">
                  <c:v>5.7 Women development</c:v>
                </c:pt>
                <c:pt idx="6">
                  <c:v>5.8 Population Policy Promotion</c:v>
                </c:pt>
              </c:strCache>
            </c:strRef>
          </c:cat>
          <c:val>
            <c:numRef>
              <c:f>('Ann Q1'!$H$66,'Ann Q1'!$H$68,'Ann Q1'!$H$70,'Ann Q1'!$H$72,'Ann Q1'!$H$74,'Ann Q1'!$H$76,'Ann Q1'!$H$78)</c:f>
              <c:numCache>
                <c:formatCode>0%</c:formatCode>
                <c:ptCount val="7"/>
                <c:pt idx="0">
                  <c:v>0</c:v>
                </c:pt>
                <c:pt idx="1">
                  <c:v>0</c:v>
                </c:pt>
                <c:pt idx="2">
                  <c:v>0</c:v>
                </c:pt>
                <c:pt idx="3">
                  <c:v>0</c:v>
                </c:pt>
                <c:pt idx="4">
                  <c:v>0</c:v>
                </c:pt>
                <c:pt idx="5">
                  <c:v>0</c:v>
                </c:pt>
                <c:pt idx="6">
                  <c:v>0</c:v>
                </c:pt>
              </c:numCache>
            </c:numRef>
          </c:val>
          <c:extLst>
            <c:ext xmlns:c16="http://schemas.microsoft.com/office/drawing/2014/chart" uri="{C3380CC4-5D6E-409C-BE32-E72D297353CC}">
              <c16:uniqueId val="{0000000D-88FE-48C2-8616-B6691FE49A01}"/>
            </c:ext>
          </c:extLst>
        </c:ser>
        <c:ser>
          <c:idx val="5"/>
          <c:order val="5"/>
          <c:tx>
            <c:strRef>
              <c:f>'Ann Q1'!$I$64</c:f>
              <c:strCache>
                <c:ptCount val="1"/>
                <c:pt idx="0">
                  <c:v>Not Targeted</c:v>
                </c:pt>
              </c:strCache>
            </c:strRef>
          </c:tx>
          <c:spPr>
            <a:solidFill>
              <a:schemeClr val="bg1">
                <a:lumMod val="75000"/>
              </a:schemeClr>
            </a:solidFill>
            <a:ln>
              <a:noFill/>
            </a:ln>
            <a:effectLst/>
          </c:spPr>
          <c:invertIfNegative val="0"/>
          <c:dLbls>
            <c:delete val="1"/>
          </c:dLbls>
          <c:cat>
            <c:strRef>
              <c:f>('Ann Q1'!$C$66,'Ann Q1'!$C$68,'Ann Q1'!$C$70,'Ann Q1'!$C$72,'Ann Q1'!$C$74,'Ann Q1'!$C$76,'Ann Q1'!$C$78)</c:f>
              <c:strCache>
                <c:ptCount val="7"/>
                <c:pt idx="0">
                  <c:v>5.2 Community Mobilisation</c:v>
                </c:pt>
                <c:pt idx="1">
                  <c:v>5.3 Institutional capacity building and support for NPOs</c:v>
                </c:pt>
                <c:pt idx="2">
                  <c:v>5.4 Poverty Alleviation and Sustainable Livelihoods</c:v>
                </c:pt>
                <c:pt idx="3">
                  <c:v>5.5 Community Based Research and Planning</c:v>
                </c:pt>
                <c:pt idx="4">
                  <c:v>5.6 Youth development</c:v>
                </c:pt>
                <c:pt idx="5">
                  <c:v>5.7 Women development</c:v>
                </c:pt>
                <c:pt idx="6">
                  <c:v>5.8 Population Policy Promotion</c:v>
                </c:pt>
              </c:strCache>
            </c:strRef>
          </c:cat>
          <c:val>
            <c:numRef>
              <c:f>('Ann Q1'!$I$66,'Ann Q1'!$I$68,'Ann Q1'!$I$70,'Ann Q1'!$I$72,'Ann Q1'!$I$74,'Ann Q1'!$I$76,'Ann Q1'!$I$78)</c:f>
              <c:numCache>
                <c:formatCode>0%</c:formatCode>
                <c:ptCount val="7"/>
                <c:pt idx="0">
                  <c:v>0</c:v>
                </c:pt>
                <c:pt idx="1">
                  <c:v>0</c:v>
                </c:pt>
                <c:pt idx="2">
                  <c:v>0</c:v>
                </c:pt>
                <c:pt idx="3">
                  <c:v>0</c:v>
                </c:pt>
                <c:pt idx="4">
                  <c:v>0</c:v>
                </c:pt>
                <c:pt idx="5">
                  <c:v>0</c:v>
                </c:pt>
                <c:pt idx="6">
                  <c:v>0</c:v>
                </c:pt>
              </c:numCache>
            </c:numRef>
          </c:val>
          <c:extLst>
            <c:ext xmlns:c16="http://schemas.microsoft.com/office/drawing/2014/chart" uri="{C3380CC4-5D6E-409C-BE32-E72D297353CC}">
              <c16:uniqueId val="{0000000E-88FE-48C2-8616-B6691FE49A01}"/>
            </c:ext>
          </c:extLst>
        </c:ser>
        <c:dLbls>
          <c:dLblPos val="ctr"/>
          <c:showLegendKey val="0"/>
          <c:showVal val="1"/>
          <c:showCatName val="0"/>
          <c:showSerName val="0"/>
          <c:showPercent val="0"/>
          <c:showBubbleSize val="0"/>
        </c:dLbls>
        <c:gapWidth val="74"/>
        <c:overlap val="100"/>
        <c:axId val="751642000"/>
        <c:axId val="649464424"/>
      </c:barChart>
      <c:catAx>
        <c:axId val="751642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464424"/>
        <c:crosses val="autoZero"/>
        <c:auto val="1"/>
        <c:lblAlgn val="ctr"/>
        <c:lblOffset val="100"/>
        <c:noMultiLvlLbl val="0"/>
      </c:catAx>
      <c:valAx>
        <c:axId val="649464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1642000"/>
        <c:crosses val="autoZero"/>
        <c:crossBetween val="between"/>
      </c:valAx>
      <c:spPr>
        <a:noFill/>
        <a:ln>
          <a:noFill/>
        </a:ln>
        <a:effectLst/>
      </c:spPr>
    </c:plotArea>
    <c:legend>
      <c:legendPos val="b"/>
      <c:layout>
        <c:manualLayout>
          <c:xMode val="edge"/>
          <c:yMode val="edge"/>
          <c:x val="2.752989036091976E-4"/>
          <c:y val="0.90153421425487534"/>
          <c:w val="0.9946445976909446"/>
          <c:h val="8.302026768177367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2021/22 FY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5410734117823227E-2"/>
          <c:y val="9.8381962864721492E-2"/>
          <c:w val="0.9271566192894668"/>
          <c:h val="0.79499133231688213"/>
        </c:manualLayout>
      </c:layout>
      <c:barChart>
        <c:barDir val="col"/>
        <c:grouping val="clustered"/>
        <c:varyColors val="0"/>
        <c:ser>
          <c:idx val="0"/>
          <c:order val="0"/>
          <c:tx>
            <c:strRef>
              <c:f>'Achievement Comp Q1'!$AM$37</c:f>
              <c:strCache>
                <c:ptCount val="1"/>
                <c:pt idx="0">
                  <c:v>2021/22FY</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'Achievement Comp Q1'!$AL$38:$AL$39</c:f>
              <c:strCache>
                <c:ptCount val="2"/>
                <c:pt idx="0">
                  <c:v>Annual Achievement</c:v>
                </c:pt>
                <c:pt idx="1">
                  <c:v>Annual  Weighted rating scale</c:v>
                </c:pt>
              </c:strCache>
            </c:strRef>
          </c:cat>
          <c:val>
            <c:numRef>
              <c:f>'Achievement Comp Q1'!$AM$38:$AM$39</c:f>
              <c:numCache>
                <c:formatCode>0%</c:formatCode>
                <c:ptCount val="2"/>
                <c:pt idx="0">
                  <c:v>0.73</c:v>
                </c:pt>
                <c:pt idx="1">
                  <c:v>0.91</c:v>
                </c:pt>
              </c:numCache>
            </c:numRef>
          </c:val>
          <c:extLst>
            <c:ext xmlns:c16="http://schemas.microsoft.com/office/drawing/2014/chart" uri="{C3380CC4-5D6E-409C-BE32-E72D297353CC}">
              <c16:uniqueId val="{00000000-60A3-4675-869C-9F39908891E6}"/>
            </c:ext>
          </c:extLst>
        </c:ser>
        <c:dLbls>
          <c:showLegendKey val="0"/>
          <c:showVal val="0"/>
          <c:showCatName val="0"/>
          <c:showSerName val="0"/>
          <c:showPercent val="0"/>
          <c:showBubbleSize val="0"/>
        </c:dLbls>
        <c:gapWidth val="219"/>
        <c:overlap val="-27"/>
        <c:axId val="641724552"/>
        <c:axId val="641719960"/>
      </c:barChart>
      <c:catAx>
        <c:axId val="641724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41719960"/>
        <c:crosses val="autoZero"/>
        <c:auto val="1"/>
        <c:lblAlgn val="ctr"/>
        <c:lblOffset val="100"/>
        <c:noMultiLvlLbl val="0"/>
      </c:catAx>
      <c:valAx>
        <c:axId val="6417199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1724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dirty="0"/>
              <a:t>Year On Year Comparison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'Year on Year Comp'!$C$71</c:f>
              <c:strCache>
                <c:ptCount val="1"/>
                <c:pt idx="0">
                  <c:v>17/18FY</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on Year Comp'!$A$72:$A$77</c:f>
              <c:strCache>
                <c:ptCount val="6"/>
                <c:pt idx="0">
                  <c:v>Prog 1: Administration</c:v>
                </c:pt>
                <c:pt idx="1">
                  <c:v>Prog 2: Social Welfare Services</c:v>
                </c:pt>
                <c:pt idx="2">
                  <c:v>Prog 3: Children and Families</c:v>
                </c:pt>
                <c:pt idx="3">
                  <c:v>Prog 4:  Restorative Services</c:v>
                </c:pt>
                <c:pt idx="4">
                  <c:v>Prog 5: Development and Research </c:v>
                </c:pt>
                <c:pt idx="5">
                  <c:v>Overall Dept. Performance</c:v>
                </c:pt>
              </c:strCache>
            </c:strRef>
          </c:cat>
          <c:val>
            <c:numRef>
              <c:f>'Year on Year Comp'!$C$72:$C$77</c:f>
              <c:numCache>
                <c:formatCode>0%</c:formatCode>
                <c:ptCount val="6"/>
                <c:pt idx="0">
                  <c:v>0.67</c:v>
                </c:pt>
                <c:pt idx="1">
                  <c:v>0.73</c:v>
                </c:pt>
                <c:pt idx="2">
                  <c:v>0.85</c:v>
                </c:pt>
                <c:pt idx="3">
                  <c:v>0.89</c:v>
                </c:pt>
                <c:pt idx="4">
                  <c:v>0.86</c:v>
                </c:pt>
                <c:pt idx="5">
                  <c:v>0.81</c:v>
                </c:pt>
              </c:numCache>
            </c:numRef>
          </c:val>
          <c:extLst>
            <c:ext xmlns:c16="http://schemas.microsoft.com/office/drawing/2014/chart" uri="{C3380CC4-5D6E-409C-BE32-E72D297353CC}">
              <c16:uniqueId val="{00000000-7B3D-466B-85E4-41D5352E5376}"/>
            </c:ext>
          </c:extLst>
        </c:ser>
        <c:ser>
          <c:idx val="2"/>
          <c:order val="2"/>
          <c:tx>
            <c:strRef>
              <c:f>'Year on Year Comp'!$D$71</c:f>
              <c:strCache>
                <c:ptCount val="1"/>
                <c:pt idx="0">
                  <c:v>18/19 FY</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on Year Comp'!$A$72:$A$77</c:f>
              <c:strCache>
                <c:ptCount val="6"/>
                <c:pt idx="0">
                  <c:v>Prog 1: Administration</c:v>
                </c:pt>
                <c:pt idx="1">
                  <c:v>Prog 2: Social Welfare Services</c:v>
                </c:pt>
                <c:pt idx="2">
                  <c:v>Prog 3: Children and Families</c:v>
                </c:pt>
                <c:pt idx="3">
                  <c:v>Prog 4:  Restorative Services</c:v>
                </c:pt>
                <c:pt idx="4">
                  <c:v>Prog 5: Development and Research </c:v>
                </c:pt>
                <c:pt idx="5">
                  <c:v>Overall Dept. Performance</c:v>
                </c:pt>
              </c:strCache>
            </c:strRef>
          </c:cat>
          <c:val>
            <c:numRef>
              <c:f>'Year on Year Comp'!$D$72:$D$77</c:f>
              <c:numCache>
                <c:formatCode>0%</c:formatCode>
                <c:ptCount val="6"/>
                <c:pt idx="0">
                  <c:v>0.62</c:v>
                </c:pt>
                <c:pt idx="1">
                  <c:v>0.73</c:v>
                </c:pt>
                <c:pt idx="2">
                  <c:v>0.71</c:v>
                </c:pt>
                <c:pt idx="3">
                  <c:v>0.92</c:v>
                </c:pt>
                <c:pt idx="4">
                  <c:v>0.69</c:v>
                </c:pt>
                <c:pt idx="5">
                  <c:v>0.73</c:v>
                </c:pt>
              </c:numCache>
            </c:numRef>
          </c:val>
          <c:extLst>
            <c:ext xmlns:c16="http://schemas.microsoft.com/office/drawing/2014/chart" uri="{C3380CC4-5D6E-409C-BE32-E72D297353CC}">
              <c16:uniqueId val="{00000001-7B3D-466B-85E4-41D5352E5376}"/>
            </c:ext>
          </c:extLst>
        </c:ser>
        <c:ser>
          <c:idx val="3"/>
          <c:order val="3"/>
          <c:tx>
            <c:strRef>
              <c:f>'Year on Year Comp'!$E$71</c:f>
              <c:strCache>
                <c:ptCount val="1"/>
                <c:pt idx="0">
                  <c:v>19/20FY</c:v>
                </c:pt>
              </c:strCache>
            </c:strRef>
          </c:tx>
          <c:spPr>
            <a:solidFill>
              <a:schemeClr val="accent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on Year Comp'!$A$72:$A$77</c:f>
              <c:strCache>
                <c:ptCount val="6"/>
                <c:pt idx="0">
                  <c:v>Prog 1: Administration</c:v>
                </c:pt>
                <c:pt idx="1">
                  <c:v>Prog 2: Social Welfare Services</c:v>
                </c:pt>
                <c:pt idx="2">
                  <c:v>Prog 3: Children and Families</c:v>
                </c:pt>
                <c:pt idx="3">
                  <c:v>Prog 4:  Restorative Services</c:v>
                </c:pt>
                <c:pt idx="4">
                  <c:v>Prog 5: Development and Research </c:v>
                </c:pt>
                <c:pt idx="5">
                  <c:v>Overall Dept. Performance</c:v>
                </c:pt>
              </c:strCache>
            </c:strRef>
          </c:cat>
          <c:val>
            <c:numRef>
              <c:f>'Year on Year Comp'!$E$72:$E$77</c:f>
              <c:numCache>
                <c:formatCode>0%</c:formatCode>
                <c:ptCount val="6"/>
                <c:pt idx="0">
                  <c:v>0.69</c:v>
                </c:pt>
                <c:pt idx="1">
                  <c:v>0.76</c:v>
                </c:pt>
                <c:pt idx="2">
                  <c:v>0.68</c:v>
                </c:pt>
                <c:pt idx="3">
                  <c:v>0.83</c:v>
                </c:pt>
                <c:pt idx="4">
                  <c:v>0.57999999999999996</c:v>
                </c:pt>
                <c:pt idx="5">
                  <c:v>0.71</c:v>
                </c:pt>
              </c:numCache>
            </c:numRef>
          </c:val>
          <c:extLst>
            <c:ext xmlns:c16="http://schemas.microsoft.com/office/drawing/2014/chart" uri="{C3380CC4-5D6E-409C-BE32-E72D297353CC}">
              <c16:uniqueId val="{00000002-7B3D-466B-85E4-41D5352E5376}"/>
            </c:ext>
          </c:extLst>
        </c:ser>
        <c:ser>
          <c:idx val="4"/>
          <c:order val="4"/>
          <c:tx>
            <c:strRef>
              <c:f>'Year on Year Comp'!$F$71</c:f>
              <c:strCache>
                <c:ptCount val="1"/>
                <c:pt idx="0">
                  <c:v>20/21FY</c:v>
                </c:pt>
              </c:strCache>
            </c:strRef>
          </c:tx>
          <c:spPr>
            <a:solidFill>
              <a:schemeClr val="accent5"/>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on Year Comp'!$A$72:$A$77</c:f>
              <c:strCache>
                <c:ptCount val="6"/>
                <c:pt idx="0">
                  <c:v>Prog 1: Administration</c:v>
                </c:pt>
                <c:pt idx="1">
                  <c:v>Prog 2: Social Welfare Services</c:v>
                </c:pt>
                <c:pt idx="2">
                  <c:v>Prog 3: Children and Families</c:v>
                </c:pt>
                <c:pt idx="3">
                  <c:v>Prog 4:  Restorative Services</c:v>
                </c:pt>
                <c:pt idx="4">
                  <c:v>Prog 5: Development and Research </c:v>
                </c:pt>
                <c:pt idx="5">
                  <c:v>Overall Dept. Performance</c:v>
                </c:pt>
              </c:strCache>
            </c:strRef>
          </c:cat>
          <c:val>
            <c:numRef>
              <c:f>'Year on Year Comp'!$F$72:$F$77</c:f>
              <c:numCache>
                <c:formatCode>0%</c:formatCode>
                <c:ptCount val="6"/>
                <c:pt idx="0">
                  <c:v>0.61</c:v>
                </c:pt>
                <c:pt idx="1">
                  <c:v>0.48</c:v>
                </c:pt>
                <c:pt idx="2">
                  <c:v>0.3</c:v>
                </c:pt>
                <c:pt idx="3">
                  <c:v>0.83</c:v>
                </c:pt>
                <c:pt idx="4">
                  <c:v>0.65</c:v>
                </c:pt>
                <c:pt idx="5">
                  <c:v>0.59</c:v>
                </c:pt>
              </c:numCache>
            </c:numRef>
          </c:val>
          <c:extLst>
            <c:ext xmlns:c16="http://schemas.microsoft.com/office/drawing/2014/chart" uri="{C3380CC4-5D6E-409C-BE32-E72D297353CC}">
              <c16:uniqueId val="{00000003-7B3D-466B-85E4-41D5352E5376}"/>
            </c:ext>
          </c:extLst>
        </c:ser>
        <c:ser>
          <c:idx val="5"/>
          <c:order val="5"/>
          <c:tx>
            <c:strRef>
              <c:f>'Year on Year Comp'!$G$71</c:f>
              <c:strCache>
                <c:ptCount val="1"/>
                <c:pt idx="0">
                  <c:v>21/22FY</c:v>
                </c:pt>
              </c:strCache>
            </c:strRef>
          </c:tx>
          <c:spPr>
            <a:solidFill>
              <a:schemeClr val="accent6"/>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on Year Comp'!$A$72:$A$77</c:f>
              <c:strCache>
                <c:ptCount val="6"/>
                <c:pt idx="0">
                  <c:v>Prog 1: Administration</c:v>
                </c:pt>
                <c:pt idx="1">
                  <c:v>Prog 2: Social Welfare Services</c:v>
                </c:pt>
                <c:pt idx="2">
                  <c:v>Prog 3: Children and Families</c:v>
                </c:pt>
                <c:pt idx="3">
                  <c:v>Prog 4:  Restorative Services</c:v>
                </c:pt>
                <c:pt idx="4">
                  <c:v>Prog 5: Development and Research </c:v>
                </c:pt>
                <c:pt idx="5">
                  <c:v>Overall Dept. Performance</c:v>
                </c:pt>
              </c:strCache>
            </c:strRef>
          </c:cat>
          <c:val>
            <c:numRef>
              <c:f>'Year on Year Comp'!$G$72:$G$77</c:f>
              <c:numCache>
                <c:formatCode>0%</c:formatCode>
                <c:ptCount val="6"/>
                <c:pt idx="0">
                  <c:v>0.55000000000000004</c:v>
                </c:pt>
                <c:pt idx="1">
                  <c:v>0.56000000000000005</c:v>
                </c:pt>
                <c:pt idx="2">
                  <c:v>0.57999999999999996</c:v>
                </c:pt>
                <c:pt idx="3">
                  <c:v>0.97</c:v>
                </c:pt>
                <c:pt idx="4">
                  <c:v>0.91</c:v>
                </c:pt>
                <c:pt idx="5">
                  <c:v>0.73</c:v>
                </c:pt>
              </c:numCache>
            </c:numRef>
          </c:val>
          <c:extLst>
            <c:ext xmlns:c16="http://schemas.microsoft.com/office/drawing/2014/chart" uri="{C3380CC4-5D6E-409C-BE32-E72D297353CC}">
              <c16:uniqueId val="{00000004-7B3D-466B-85E4-41D5352E5376}"/>
            </c:ext>
          </c:extLst>
        </c:ser>
        <c:dLbls>
          <c:dLblPos val="ctr"/>
          <c:showLegendKey val="0"/>
          <c:showVal val="1"/>
          <c:showCatName val="0"/>
          <c:showSerName val="0"/>
          <c:showPercent val="0"/>
          <c:showBubbleSize val="0"/>
        </c:dLbls>
        <c:gapWidth val="143"/>
        <c:overlap val="-15"/>
        <c:axId val="637997128"/>
        <c:axId val="637999752"/>
        <c:extLst>
          <c:ext xmlns:c15="http://schemas.microsoft.com/office/drawing/2012/chart" uri="{02D57815-91ED-43cb-92C2-25804820EDAC}">
            <c15:filteredBarSeries>
              <c15:ser>
                <c:idx val="0"/>
                <c:order val="0"/>
                <c:tx>
                  <c:strRef>
                    <c:extLst>
                      <c:ext uri="{02D57815-91ED-43cb-92C2-25804820EDAC}">
                        <c15:formulaRef>
                          <c15:sqref>'Year on Year Comp'!$B$71</c15:sqref>
                        </c15:formulaRef>
                      </c:ext>
                    </c:extLst>
                    <c:strCache>
                      <c:ptCount val="1"/>
                      <c:pt idx="0">
                        <c:v>16/17FY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'Year on Year Comp'!$A$72:$A$77</c15:sqref>
                        </c15:formulaRef>
                      </c:ext>
                    </c:extLst>
                    <c:strCache>
                      <c:ptCount val="6"/>
                      <c:pt idx="0">
                        <c:v>Prog 1: Administration</c:v>
                      </c:pt>
                      <c:pt idx="1">
                        <c:v>Prog 2: Social Welfare Services</c:v>
                      </c:pt>
                      <c:pt idx="2">
                        <c:v>Prog 3: Children and Families</c:v>
                      </c:pt>
                      <c:pt idx="3">
                        <c:v>Prog 4:  Restorative Services</c:v>
                      </c:pt>
                      <c:pt idx="4">
                        <c:v>Prog 5: Development and Research </c:v>
                      </c:pt>
                      <c:pt idx="5">
                        <c:v>Overall Dept. Performance</c:v>
                      </c:pt>
                    </c:strCache>
                  </c:strRef>
                </c:cat>
                <c:val>
                  <c:numRef>
                    <c:extLst>
                      <c:ext uri="{02D57815-91ED-43cb-92C2-25804820EDAC}">
                        <c15:formulaRef>
                          <c15:sqref>'Year on Year Comp'!$B$72:$B$77</c15:sqref>
                        </c15:formulaRef>
                      </c:ext>
                    </c:extLst>
                    <c:numCache>
                      <c:formatCode>0%</c:formatCode>
                      <c:ptCount val="6"/>
                      <c:pt idx="0">
                        <c:v>0.68</c:v>
                      </c:pt>
                      <c:pt idx="1">
                        <c:v>0.85</c:v>
                      </c:pt>
                      <c:pt idx="2">
                        <c:v>0.73</c:v>
                      </c:pt>
                      <c:pt idx="3">
                        <c:v>0.89</c:v>
                      </c:pt>
                      <c:pt idx="4">
                        <c:v>0.9</c:v>
                      </c:pt>
                      <c:pt idx="5">
                        <c:v>0.81</c:v>
                      </c:pt>
                    </c:numCache>
                  </c:numRef>
                </c:val>
                <c:extLst>
                  <c:ext xmlns:c16="http://schemas.microsoft.com/office/drawing/2014/chart" uri="{C3380CC4-5D6E-409C-BE32-E72D297353CC}">
                    <c16:uniqueId val="{00000005-7B3D-466B-85E4-41D5352E5376}"/>
                  </c:ext>
                </c:extLst>
              </c15:ser>
            </c15:filteredBarSeries>
          </c:ext>
        </c:extLst>
      </c:barChart>
      <c:catAx>
        <c:axId val="637997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7999752"/>
        <c:crosses val="autoZero"/>
        <c:auto val="1"/>
        <c:lblAlgn val="ctr"/>
        <c:lblOffset val="100"/>
        <c:noMultiLvlLbl val="0"/>
      </c:catAx>
      <c:valAx>
        <c:axId val="63799975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7997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dirty="0"/>
              <a:t>Q4 YTD Non-financial vs. Financial performance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6497265209980893E-2"/>
          <c:y val="0.19858222211094914"/>
          <c:w val="0.87314394694231379"/>
          <c:h val="0.56580145712086782"/>
        </c:manualLayout>
      </c:layout>
      <c:lineChart>
        <c:grouping val="standard"/>
        <c:varyColors val="0"/>
        <c:ser>
          <c:idx val="0"/>
          <c:order val="0"/>
          <c:tx>
            <c:strRef>
              <c:f>'[Analysis 21_22FY AR 11052022.xlsx]Finanacial Comp'!$U$44</c:f>
              <c:strCache>
                <c:ptCount val="1"/>
                <c:pt idx="0">
                  <c:v>Non Financial performance(%)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 21_22FY AR 11052022.xlsx]Finanacial Comp'!$T$45:$T$50</c:f>
              <c:strCache>
                <c:ptCount val="6"/>
                <c:pt idx="0">
                  <c:v>Overall Dept perfomance</c:v>
                </c:pt>
                <c:pt idx="1">
                  <c:v>Prog1</c:v>
                </c:pt>
                <c:pt idx="2">
                  <c:v>Prog 2</c:v>
                </c:pt>
                <c:pt idx="3">
                  <c:v>Prog 3</c:v>
                </c:pt>
                <c:pt idx="4">
                  <c:v>Prog 4</c:v>
                </c:pt>
                <c:pt idx="5">
                  <c:v>Prog 5</c:v>
                </c:pt>
              </c:strCache>
            </c:strRef>
          </c:cat>
          <c:val>
            <c:numRef>
              <c:f>'[Analysis 21_22FY AR 11052022.xlsx]Finanacial Comp'!$U$45:$U$50</c:f>
              <c:numCache>
                <c:formatCode>0%</c:formatCode>
                <c:ptCount val="6"/>
                <c:pt idx="0">
                  <c:v>0.91</c:v>
                </c:pt>
                <c:pt idx="1">
                  <c:v>0.85</c:v>
                </c:pt>
                <c:pt idx="2">
                  <c:v>0.89</c:v>
                </c:pt>
                <c:pt idx="3">
                  <c:v>0.85</c:v>
                </c:pt>
                <c:pt idx="4">
                  <c:v>0.98</c:v>
                </c:pt>
                <c:pt idx="5">
                  <c:v>0.96</c:v>
                </c:pt>
              </c:numCache>
            </c:numRef>
          </c:val>
          <c:smooth val="0"/>
          <c:extLst>
            <c:ext xmlns:c16="http://schemas.microsoft.com/office/drawing/2014/chart" uri="{C3380CC4-5D6E-409C-BE32-E72D297353CC}">
              <c16:uniqueId val="{00000000-7356-4F04-8AC8-C17D66002D36}"/>
            </c:ext>
          </c:extLst>
        </c:ser>
        <c:ser>
          <c:idx val="1"/>
          <c:order val="1"/>
          <c:tx>
            <c:strRef>
              <c:f>'[Analysis 21_22FY AR 11052022.xlsx]Finanacial Comp'!$V$44</c:f>
              <c:strCache>
                <c:ptCount val="1"/>
                <c:pt idx="0">
                  <c:v>Financial Expenditure(%)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 21_22FY AR 11052022.xlsx]Finanacial Comp'!$T$45:$T$50</c:f>
              <c:strCache>
                <c:ptCount val="6"/>
                <c:pt idx="0">
                  <c:v>Overall Dept perfomance</c:v>
                </c:pt>
                <c:pt idx="1">
                  <c:v>Prog1</c:v>
                </c:pt>
                <c:pt idx="2">
                  <c:v>Prog 2</c:v>
                </c:pt>
                <c:pt idx="3">
                  <c:v>Prog 3</c:v>
                </c:pt>
                <c:pt idx="4">
                  <c:v>Prog 4</c:v>
                </c:pt>
                <c:pt idx="5">
                  <c:v>Prog 5</c:v>
                </c:pt>
              </c:strCache>
            </c:strRef>
          </c:cat>
          <c:val>
            <c:numRef>
              <c:f>'[Analysis 21_22FY AR 11052022.xlsx]Finanacial Comp'!$V$45:$V$50</c:f>
              <c:numCache>
                <c:formatCode>0%</c:formatCode>
                <c:ptCount val="6"/>
                <c:pt idx="0">
                  <c:v>0.98</c:v>
                </c:pt>
                <c:pt idx="1">
                  <c:v>1</c:v>
                </c:pt>
                <c:pt idx="2">
                  <c:v>1</c:v>
                </c:pt>
                <c:pt idx="3">
                  <c:v>0.97</c:v>
                </c:pt>
                <c:pt idx="4">
                  <c:v>1</c:v>
                </c:pt>
                <c:pt idx="5">
                  <c:v>0.98</c:v>
                </c:pt>
              </c:numCache>
            </c:numRef>
          </c:val>
          <c:smooth val="0"/>
          <c:extLst>
            <c:ext xmlns:c16="http://schemas.microsoft.com/office/drawing/2014/chart" uri="{C3380CC4-5D6E-409C-BE32-E72D297353CC}">
              <c16:uniqueId val="{00000001-7356-4F04-8AC8-C17D66002D36}"/>
            </c:ext>
          </c:extLst>
        </c:ser>
        <c:dLbls>
          <c:showLegendKey val="0"/>
          <c:showVal val="0"/>
          <c:showCatName val="0"/>
          <c:showSerName val="0"/>
          <c:showPercent val="0"/>
          <c:showBubbleSize val="0"/>
        </c:dLbls>
        <c:marker val="1"/>
        <c:smooth val="0"/>
        <c:axId val="546847888"/>
        <c:axId val="546841984"/>
      </c:lineChart>
      <c:catAx>
        <c:axId val="546847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6841984"/>
        <c:crosses val="autoZero"/>
        <c:auto val="1"/>
        <c:lblAlgn val="ctr"/>
        <c:lblOffset val="100"/>
        <c:noMultiLvlLbl val="0"/>
      </c:catAx>
      <c:valAx>
        <c:axId val="54684198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6847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dirty="0"/>
              <a:t>Achievement of National Strategic Priorities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'Nat Priorities'!$T$12</c:f>
              <c:strCache>
                <c:ptCount val="1"/>
                <c:pt idx="0">
                  <c:v>Achieved (100%  and greater)</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'Nat Priorities'!$S$13:$S$14</c:f>
              <c:strCache>
                <c:ptCount val="2"/>
                <c:pt idx="0">
                  <c:v>Priority 2: Economic Transformation and Job Creation</c:v>
                </c:pt>
                <c:pt idx="1">
                  <c:v>Priority 4: Consolidating the social wage through reliable and quality basic services</c:v>
                </c:pt>
              </c:strCache>
            </c:strRef>
          </c:cat>
          <c:val>
            <c:numRef>
              <c:f>'Nat Priorities'!$T$13:$T$14</c:f>
              <c:numCache>
                <c:formatCode>0.00%</c:formatCode>
                <c:ptCount val="2"/>
                <c:pt idx="0">
                  <c:v>0.6</c:v>
                </c:pt>
                <c:pt idx="1">
                  <c:v>0.70833333333333337</c:v>
                </c:pt>
              </c:numCache>
            </c:numRef>
          </c:val>
          <c:extLst>
            <c:ext xmlns:c16="http://schemas.microsoft.com/office/drawing/2014/chart" uri="{C3380CC4-5D6E-409C-BE32-E72D297353CC}">
              <c16:uniqueId val="{00000000-1352-446E-88F2-443EEF0DC751}"/>
            </c:ext>
          </c:extLst>
        </c:ser>
        <c:ser>
          <c:idx val="1"/>
          <c:order val="1"/>
          <c:tx>
            <c:strRef>
              <c:f>'Nat Priorities'!$U$12</c:f>
              <c:strCache>
                <c:ptCount val="1"/>
                <c:pt idx="0">
                  <c:v>Good Progress (greater that 75%</c:v>
                </c:pt>
              </c:strCache>
            </c:strRef>
          </c:tx>
          <c:spPr>
            <a:solidFill>
              <a:schemeClr val="accent6">
                <a:lumMod val="40000"/>
                <a:lumOff val="60000"/>
              </a:schemeClr>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352-446E-88F2-443EEF0DC75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'Nat Priorities'!$S$13:$S$14</c:f>
              <c:strCache>
                <c:ptCount val="2"/>
                <c:pt idx="0">
                  <c:v>Priority 2: Economic Transformation and Job Creation</c:v>
                </c:pt>
                <c:pt idx="1">
                  <c:v>Priority 4: Consolidating the social wage through reliable and quality basic services</c:v>
                </c:pt>
              </c:strCache>
            </c:strRef>
          </c:cat>
          <c:val>
            <c:numRef>
              <c:f>'Nat Priorities'!$U$13:$U$14</c:f>
              <c:numCache>
                <c:formatCode>0.00%</c:formatCode>
                <c:ptCount val="2"/>
                <c:pt idx="0">
                  <c:v>0.33333333333333331</c:v>
                </c:pt>
                <c:pt idx="1">
                  <c:v>0.125</c:v>
                </c:pt>
              </c:numCache>
            </c:numRef>
          </c:val>
          <c:extLst>
            <c:ext xmlns:c16="http://schemas.microsoft.com/office/drawing/2014/chart" uri="{C3380CC4-5D6E-409C-BE32-E72D297353CC}">
              <c16:uniqueId val="{00000002-1352-446E-88F2-443EEF0DC751}"/>
            </c:ext>
          </c:extLst>
        </c:ser>
        <c:ser>
          <c:idx val="2"/>
          <c:order val="2"/>
          <c:tx>
            <c:strRef>
              <c:f>'Nat Priorities'!$V$12</c:f>
              <c:strCache>
                <c:ptCount val="1"/>
                <c:pt idx="0">
                  <c:v>Fair Progress (51% - 75%)</c:v>
                </c:pt>
              </c:strCache>
            </c:strRef>
          </c:tx>
          <c:spPr>
            <a:pattFill prst="dkUpDiag">
              <a:fgClr>
                <a:srgbClr val="FFFF00"/>
              </a:fgClr>
              <a:bgClr>
                <a:srgbClr val="00B050"/>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1352-446E-88F2-443EEF0DC75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'Nat Priorities'!$S$13:$S$14</c:f>
              <c:strCache>
                <c:ptCount val="2"/>
                <c:pt idx="0">
                  <c:v>Priority 2: Economic Transformation and Job Creation</c:v>
                </c:pt>
                <c:pt idx="1">
                  <c:v>Priority 4: Consolidating the social wage through reliable and quality basic services</c:v>
                </c:pt>
              </c:strCache>
            </c:strRef>
          </c:cat>
          <c:val>
            <c:numRef>
              <c:f>'Nat Priorities'!$V$13:$V$14</c:f>
              <c:numCache>
                <c:formatCode>0.00%</c:formatCode>
                <c:ptCount val="2"/>
                <c:pt idx="0">
                  <c:v>0</c:v>
                </c:pt>
                <c:pt idx="1">
                  <c:v>0.125</c:v>
                </c:pt>
              </c:numCache>
            </c:numRef>
          </c:val>
          <c:extLst>
            <c:ext xmlns:c16="http://schemas.microsoft.com/office/drawing/2014/chart" uri="{C3380CC4-5D6E-409C-BE32-E72D297353CC}">
              <c16:uniqueId val="{00000004-1352-446E-88F2-443EEF0DC751}"/>
            </c:ext>
          </c:extLst>
        </c:ser>
        <c:ser>
          <c:idx val="3"/>
          <c:order val="3"/>
          <c:tx>
            <c:strRef>
              <c:f>'Nat Priorities'!$W$12</c:f>
              <c:strCache>
                <c:ptCount val="1"/>
                <c:pt idx="0">
                  <c:v>Poor Progress (26% - 50%)</c:v>
                </c:pt>
              </c:strCache>
            </c:strRef>
          </c:tx>
          <c:spPr>
            <a:pattFill prst="dkDnDiag">
              <a:fgClr>
                <a:srgbClr val="FFFF00"/>
              </a:fgClr>
              <a:bgClr>
                <a:srgbClr val="C00000"/>
              </a:bgClr>
            </a:patt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352-446E-88F2-443EEF0DC75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'Nat Priorities'!$S$13:$S$14</c:f>
              <c:strCache>
                <c:ptCount val="2"/>
                <c:pt idx="0">
                  <c:v>Priority 2: Economic Transformation and Job Creation</c:v>
                </c:pt>
                <c:pt idx="1">
                  <c:v>Priority 4: Consolidating the social wage through reliable and quality basic services</c:v>
                </c:pt>
              </c:strCache>
            </c:strRef>
          </c:cat>
          <c:val>
            <c:numRef>
              <c:f>'Nat Priorities'!$W$13:$W$14</c:f>
              <c:numCache>
                <c:formatCode>0.00%</c:formatCode>
                <c:ptCount val="2"/>
                <c:pt idx="0">
                  <c:v>6.6666666666666666E-2</c:v>
                </c:pt>
                <c:pt idx="1">
                  <c:v>4.1666666666666664E-2</c:v>
                </c:pt>
              </c:numCache>
            </c:numRef>
          </c:val>
          <c:extLst>
            <c:ext xmlns:c16="http://schemas.microsoft.com/office/drawing/2014/chart" uri="{C3380CC4-5D6E-409C-BE32-E72D297353CC}">
              <c16:uniqueId val="{00000006-1352-446E-88F2-443EEF0DC751}"/>
            </c:ext>
          </c:extLst>
        </c:ser>
        <c:ser>
          <c:idx val="4"/>
          <c:order val="4"/>
          <c:tx>
            <c:strRef>
              <c:f>'Nat Priorities'!$X$12</c:f>
              <c:strCache>
                <c:ptCount val="1"/>
                <c:pt idx="0">
                  <c:v>Very Poor Progress (Less than 25%)</c:v>
                </c:pt>
              </c:strCache>
            </c:strRef>
          </c:tx>
          <c:spPr>
            <a:solidFill>
              <a:srgbClr val="FF0000"/>
            </a:solidFill>
            <a:ln>
              <a:noFill/>
            </a:ln>
            <a:effectLst/>
          </c:spPr>
          <c:invertIfNegative val="0"/>
          <c:dLbls>
            <c:delete val="1"/>
          </c:dLbls>
          <c:cat>
            <c:strRef>
              <c:f>'Nat Priorities'!$S$13:$S$14</c:f>
              <c:strCache>
                <c:ptCount val="2"/>
                <c:pt idx="0">
                  <c:v>Priority 2: Economic Transformation and Job Creation</c:v>
                </c:pt>
                <c:pt idx="1">
                  <c:v>Priority 4: Consolidating the social wage through reliable and quality basic services</c:v>
                </c:pt>
              </c:strCache>
            </c:strRef>
          </c:cat>
          <c:val>
            <c:numRef>
              <c:f>'Nat Priorities'!$X$13:$X$14</c:f>
              <c:numCache>
                <c:formatCode>0.00%</c:formatCode>
                <c:ptCount val="2"/>
                <c:pt idx="0">
                  <c:v>0</c:v>
                </c:pt>
                <c:pt idx="1">
                  <c:v>0</c:v>
                </c:pt>
              </c:numCache>
            </c:numRef>
          </c:val>
          <c:extLst>
            <c:ext xmlns:c16="http://schemas.microsoft.com/office/drawing/2014/chart" uri="{C3380CC4-5D6E-409C-BE32-E72D297353CC}">
              <c16:uniqueId val="{00000007-1352-446E-88F2-443EEF0DC751}"/>
            </c:ext>
          </c:extLst>
        </c:ser>
        <c:ser>
          <c:idx val="5"/>
          <c:order val="5"/>
          <c:tx>
            <c:strRef>
              <c:f>'Nat Priorities'!$Y$12</c:f>
              <c:strCache>
                <c:ptCount val="1"/>
                <c:pt idx="0">
                  <c:v>Not Targeted</c:v>
                </c:pt>
              </c:strCache>
            </c:strRef>
          </c:tx>
          <c:spPr>
            <a:solidFill>
              <a:sysClr val="window" lastClr="FFFFFF">
                <a:lumMod val="75000"/>
              </a:sysClr>
            </a:solidFill>
            <a:ln>
              <a:noFill/>
            </a:ln>
            <a:effectLst/>
          </c:spPr>
          <c:invertIfNegative val="0"/>
          <c:dLbls>
            <c:delete val="1"/>
          </c:dLbls>
          <c:cat>
            <c:strRef>
              <c:f>'Nat Priorities'!$S$13:$S$14</c:f>
              <c:strCache>
                <c:ptCount val="2"/>
                <c:pt idx="0">
                  <c:v>Priority 2: Economic Transformation and Job Creation</c:v>
                </c:pt>
                <c:pt idx="1">
                  <c:v>Priority 4: Consolidating the social wage through reliable and quality basic services</c:v>
                </c:pt>
              </c:strCache>
            </c:strRef>
          </c:cat>
          <c:val>
            <c:numRef>
              <c:f>'Nat Priorities'!$Y$13:$Y$14</c:f>
              <c:numCache>
                <c:formatCode>0.00%</c:formatCode>
                <c:ptCount val="2"/>
                <c:pt idx="0">
                  <c:v>0</c:v>
                </c:pt>
                <c:pt idx="1">
                  <c:v>0</c:v>
                </c:pt>
              </c:numCache>
            </c:numRef>
          </c:val>
          <c:extLst>
            <c:ext xmlns:c16="http://schemas.microsoft.com/office/drawing/2014/chart" uri="{C3380CC4-5D6E-409C-BE32-E72D297353CC}">
              <c16:uniqueId val="{00000008-1352-446E-88F2-443EEF0DC751}"/>
            </c:ext>
          </c:extLst>
        </c:ser>
        <c:dLbls>
          <c:dLblPos val="ctr"/>
          <c:showLegendKey val="0"/>
          <c:showVal val="1"/>
          <c:showCatName val="0"/>
          <c:showSerName val="0"/>
          <c:showPercent val="0"/>
          <c:showBubbleSize val="0"/>
        </c:dLbls>
        <c:gapWidth val="150"/>
        <c:overlap val="100"/>
        <c:axId val="512534016"/>
        <c:axId val="512539592"/>
      </c:barChart>
      <c:catAx>
        <c:axId val="512534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2539592"/>
        <c:crosses val="autoZero"/>
        <c:auto val="1"/>
        <c:lblAlgn val="ctr"/>
        <c:lblOffset val="100"/>
        <c:noMultiLvlLbl val="0"/>
      </c:catAx>
      <c:valAx>
        <c:axId val="5125395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2534016"/>
        <c:crosses val="autoZero"/>
        <c:crossBetween val="between"/>
      </c:valAx>
      <c:spPr>
        <a:noFill/>
        <a:ln>
          <a:noFill/>
        </a:ln>
        <a:effectLst/>
      </c:spPr>
    </c:plotArea>
    <c:legend>
      <c:legendPos val="b"/>
      <c:layout>
        <c:manualLayout>
          <c:xMode val="edge"/>
          <c:yMode val="edge"/>
          <c:x val="0"/>
          <c:y val="0.91050038662359933"/>
          <c:w val="1"/>
          <c:h val="8.949973655270698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dirty="0"/>
              <a:t>Achievement of Provincial Strategic Priorities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'Prov Priorities'!$U$13</c:f>
              <c:strCache>
                <c:ptCount val="1"/>
                <c:pt idx="0">
                  <c:v>Achieved (100%  and greater)</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'Prov Priorities'!$T$14:$T$15</c:f>
              <c:strCache>
                <c:ptCount val="2"/>
                <c:pt idx="0">
                  <c:v>Priority 1: Economy, Jobs &amp; Infrastructure</c:v>
                </c:pt>
                <c:pt idx="1">
                  <c:v>Priority 4: Safety, Social Cohesion and Food Security</c:v>
                </c:pt>
              </c:strCache>
            </c:strRef>
          </c:cat>
          <c:val>
            <c:numRef>
              <c:f>'Prov Priorities'!$U$14:$U$15</c:f>
              <c:numCache>
                <c:formatCode>0%</c:formatCode>
                <c:ptCount val="2"/>
                <c:pt idx="0">
                  <c:v>0.4</c:v>
                </c:pt>
                <c:pt idx="1">
                  <c:v>0.76</c:v>
                </c:pt>
              </c:numCache>
            </c:numRef>
          </c:val>
          <c:extLst>
            <c:ext xmlns:c16="http://schemas.microsoft.com/office/drawing/2014/chart" uri="{C3380CC4-5D6E-409C-BE32-E72D297353CC}">
              <c16:uniqueId val="{00000000-CD4E-4D86-AA14-45483033AD77}"/>
            </c:ext>
          </c:extLst>
        </c:ser>
        <c:ser>
          <c:idx val="1"/>
          <c:order val="1"/>
          <c:tx>
            <c:strRef>
              <c:f>'Prov Priorities'!$V$13</c:f>
              <c:strCache>
                <c:ptCount val="1"/>
                <c:pt idx="0">
                  <c:v>Good Progress (greater that 75%</c:v>
                </c:pt>
              </c:strCache>
            </c:strRef>
          </c:tx>
          <c:spPr>
            <a:solidFill>
              <a:schemeClr val="accent6">
                <a:lumMod val="40000"/>
                <a:lumOff val="60000"/>
              </a:schemeClr>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D4E-4D86-AA14-45483033AD7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'Prov Priorities'!$T$14:$T$15</c:f>
              <c:strCache>
                <c:ptCount val="2"/>
                <c:pt idx="0">
                  <c:v>Priority 1: Economy, Jobs &amp; Infrastructure</c:v>
                </c:pt>
                <c:pt idx="1">
                  <c:v>Priority 4: Safety, Social Cohesion and Food Security</c:v>
                </c:pt>
              </c:strCache>
            </c:strRef>
          </c:cat>
          <c:val>
            <c:numRef>
              <c:f>'Prov Priorities'!$V$14:$V$15</c:f>
              <c:numCache>
                <c:formatCode>0%</c:formatCode>
                <c:ptCount val="2"/>
                <c:pt idx="0">
                  <c:v>0.5</c:v>
                </c:pt>
                <c:pt idx="1">
                  <c:v>0.08</c:v>
                </c:pt>
              </c:numCache>
            </c:numRef>
          </c:val>
          <c:extLst>
            <c:ext xmlns:c16="http://schemas.microsoft.com/office/drawing/2014/chart" uri="{C3380CC4-5D6E-409C-BE32-E72D297353CC}">
              <c16:uniqueId val="{00000002-CD4E-4D86-AA14-45483033AD77}"/>
            </c:ext>
          </c:extLst>
        </c:ser>
        <c:ser>
          <c:idx val="2"/>
          <c:order val="2"/>
          <c:tx>
            <c:strRef>
              <c:f>'Prov Priorities'!$W$13</c:f>
              <c:strCache>
                <c:ptCount val="1"/>
                <c:pt idx="0">
                  <c:v>Fair Progress (51% - 75%)</c:v>
                </c:pt>
              </c:strCache>
            </c:strRef>
          </c:tx>
          <c:spPr>
            <a:pattFill prst="dkUpDiag">
              <a:fgClr>
                <a:srgbClr val="FFFF00"/>
              </a:fgClr>
              <a:bgClr>
                <a:srgbClr val="00B050"/>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CD4E-4D86-AA14-45483033AD7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'Prov Priorities'!$T$14:$T$15</c:f>
              <c:strCache>
                <c:ptCount val="2"/>
                <c:pt idx="0">
                  <c:v>Priority 1: Economy, Jobs &amp; Infrastructure</c:v>
                </c:pt>
                <c:pt idx="1">
                  <c:v>Priority 4: Safety, Social Cohesion and Food Security</c:v>
                </c:pt>
              </c:strCache>
            </c:strRef>
          </c:cat>
          <c:val>
            <c:numRef>
              <c:f>'Prov Priorities'!$W$14:$W$15</c:f>
              <c:numCache>
                <c:formatCode>0%</c:formatCode>
                <c:ptCount val="2"/>
                <c:pt idx="0">
                  <c:v>0</c:v>
                </c:pt>
                <c:pt idx="1">
                  <c:v>0.12</c:v>
                </c:pt>
              </c:numCache>
            </c:numRef>
          </c:val>
          <c:extLst>
            <c:ext xmlns:c16="http://schemas.microsoft.com/office/drawing/2014/chart" uri="{C3380CC4-5D6E-409C-BE32-E72D297353CC}">
              <c16:uniqueId val="{00000004-CD4E-4D86-AA14-45483033AD77}"/>
            </c:ext>
          </c:extLst>
        </c:ser>
        <c:ser>
          <c:idx val="3"/>
          <c:order val="3"/>
          <c:tx>
            <c:strRef>
              <c:f>'Prov Priorities'!$X$13</c:f>
              <c:strCache>
                <c:ptCount val="1"/>
                <c:pt idx="0">
                  <c:v>Poor Progress (26% - 50%)</c:v>
                </c:pt>
              </c:strCache>
            </c:strRef>
          </c:tx>
          <c:spPr>
            <a:pattFill prst="dkDnDiag">
              <a:fgClr>
                <a:srgbClr val="FF0000"/>
              </a:fgClr>
              <a:bgClr>
                <a:srgbClr val="FFFF00"/>
              </a:bgClr>
            </a:patt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D4E-4D86-AA14-45483033AD7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'Prov Priorities'!$T$14:$T$15</c:f>
              <c:strCache>
                <c:ptCount val="2"/>
                <c:pt idx="0">
                  <c:v>Priority 1: Economy, Jobs &amp; Infrastructure</c:v>
                </c:pt>
                <c:pt idx="1">
                  <c:v>Priority 4: Safety, Social Cohesion and Food Security</c:v>
                </c:pt>
              </c:strCache>
            </c:strRef>
          </c:cat>
          <c:val>
            <c:numRef>
              <c:f>'Prov Priorities'!$X$14:$X$15</c:f>
              <c:numCache>
                <c:formatCode>0%</c:formatCode>
                <c:ptCount val="2"/>
                <c:pt idx="0">
                  <c:v>0.1</c:v>
                </c:pt>
                <c:pt idx="1">
                  <c:v>0.04</c:v>
                </c:pt>
              </c:numCache>
            </c:numRef>
          </c:val>
          <c:extLst>
            <c:ext xmlns:c16="http://schemas.microsoft.com/office/drawing/2014/chart" uri="{C3380CC4-5D6E-409C-BE32-E72D297353CC}">
              <c16:uniqueId val="{00000006-CD4E-4D86-AA14-45483033AD77}"/>
            </c:ext>
          </c:extLst>
        </c:ser>
        <c:ser>
          <c:idx val="4"/>
          <c:order val="4"/>
          <c:tx>
            <c:strRef>
              <c:f>'Prov Priorities'!$Y$13</c:f>
              <c:strCache>
                <c:ptCount val="1"/>
                <c:pt idx="0">
                  <c:v>Very Poor Progress (Less than 25%)</c:v>
                </c:pt>
              </c:strCache>
            </c:strRef>
          </c:tx>
          <c:spPr>
            <a:solidFill>
              <a:srgbClr val="FF0000"/>
            </a:solidFill>
            <a:ln>
              <a:noFill/>
            </a:ln>
            <a:effectLst/>
          </c:spPr>
          <c:invertIfNegative val="0"/>
          <c:dLbls>
            <c:delete val="1"/>
          </c:dLbls>
          <c:cat>
            <c:strRef>
              <c:f>'Prov Priorities'!$T$14:$T$15</c:f>
              <c:strCache>
                <c:ptCount val="2"/>
                <c:pt idx="0">
                  <c:v>Priority 1: Economy, Jobs &amp; Infrastructure</c:v>
                </c:pt>
                <c:pt idx="1">
                  <c:v>Priority 4: Safety, Social Cohesion and Food Security</c:v>
                </c:pt>
              </c:strCache>
            </c:strRef>
          </c:cat>
          <c:val>
            <c:numRef>
              <c:f>'Prov Priorities'!$Y$14:$Y$15</c:f>
              <c:numCache>
                <c:formatCode>0%</c:formatCode>
                <c:ptCount val="2"/>
                <c:pt idx="0">
                  <c:v>0</c:v>
                </c:pt>
                <c:pt idx="1">
                  <c:v>0</c:v>
                </c:pt>
              </c:numCache>
            </c:numRef>
          </c:val>
          <c:extLst>
            <c:ext xmlns:c16="http://schemas.microsoft.com/office/drawing/2014/chart" uri="{C3380CC4-5D6E-409C-BE32-E72D297353CC}">
              <c16:uniqueId val="{00000007-CD4E-4D86-AA14-45483033AD77}"/>
            </c:ext>
          </c:extLst>
        </c:ser>
        <c:ser>
          <c:idx val="5"/>
          <c:order val="5"/>
          <c:tx>
            <c:strRef>
              <c:f>'Prov Priorities'!$Z$13</c:f>
              <c:strCache>
                <c:ptCount val="1"/>
                <c:pt idx="0">
                  <c:v>Not Targeted</c:v>
                </c:pt>
              </c:strCache>
            </c:strRef>
          </c:tx>
          <c:spPr>
            <a:solidFill>
              <a:sysClr val="window" lastClr="FFFFFF">
                <a:lumMod val="65000"/>
              </a:sysClr>
            </a:solidFill>
            <a:ln>
              <a:noFill/>
            </a:ln>
            <a:effectLst/>
          </c:spPr>
          <c:invertIfNegative val="0"/>
          <c:dLbls>
            <c:delete val="1"/>
          </c:dLbls>
          <c:cat>
            <c:strRef>
              <c:f>'Prov Priorities'!$T$14:$T$15</c:f>
              <c:strCache>
                <c:ptCount val="2"/>
                <c:pt idx="0">
                  <c:v>Priority 1: Economy, Jobs &amp; Infrastructure</c:v>
                </c:pt>
                <c:pt idx="1">
                  <c:v>Priority 4: Safety, Social Cohesion and Food Security</c:v>
                </c:pt>
              </c:strCache>
            </c:strRef>
          </c:cat>
          <c:val>
            <c:numRef>
              <c:f>'Prov Priorities'!$Z$14:$Z$15</c:f>
              <c:numCache>
                <c:formatCode>0%</c:formatCode>
                <c:ptCount val="2"/>
                <c:pt idx="0">
                  <c:v>0</c:v>
                </c:pt>
                <c:pt idx="1">
                  <c:v>0</c:v>
                </c:pt>
              </c:numCache>
            </c:numRef>
          </c:val>
          <c:extLst>
            <c:ext xmlns:c16="http://schemas.microsoft.com/office/drawing/2014/chart" uri="{C3380CC4-5D6E-409C-BE32-E72D297353CC}">
              <c16:uniqueId val="{00000008-CD4E-4D86-AA14-45483033AD77}"/>
            </c:ext>
          </c:extLst>
        </c:ser>
        <c:dLbls>
          <c:dLblPos val="ctr"/>
          <c:showLegendKey val="0"/>
          <c:showVal val="1"/>
          <c:showCatName val="0"/>
          <c:showSerName val="0"/>
          <c:showPercent val="0"/>
          <c:showBubbleSize val="0"/>
        </c:dLbls>
        <c:gapWidth val="150"/>
        <c:overlap val="100"/>
        <c:axId val="512534016"/>
        <c:axId val="512539592"/>
      </c:barChart>
      <c:catAx>
        <c:axId val="512534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2539592"/>
        <c:crosses val="autoZero"/>
        <c:auto val="1"/>
        <c:lblAlgn val="ctr"/>
        <c:lblOffset val="100"/>
        <c:noMultiLvlLbl val="0"/>
      </c:catAx>
      <c:valAx>
        <c:axId val="5125395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2534016"/>
        <c:crosses val="autoZero"/>
        <c:crossBetween val="between"/>
      </c:valAx>
      <c:spPr>
        <a:noFill/>
        <a:ln>
          <a:noFill/>
        </a:ln>
        <a:effectLst/>
      </c:spPr>
    </c:plotArea>
    <c:legend>
      <c:legendPos val="b"/>
      <c:layout>
        <c:manualLayout>
          <c:xMode val="edge"/>
          <c:yMode val="edge"/>
          <c:x val="0"/>
          <c:y val="0.91050038662359933"/>
          <c:w val="1"/>
          <c:h val="8.949957657700556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Programme 2: Social Welfare Services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'Ann Q1'!$D$25</c:f>
              <c:strCache>
                <c:ptCount val="1"/>
                <c:pt idx="0">
                  <c:v>Achieved (100%  and greater)</c:v>
                </c:pt>
              </c:strCache>
            </c:strRef>
          </c:tx>
          <c:spPr>
            <a:solidFill>
              <a:srgbClr val="00B050"/>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8CD8-4469-8EA4-C62B8E6B1E3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 Q1'!$C$27,'Ann Q1'!$C$29,'Ann Q1'!$C$31,'Ann Q1'!$C$33)</c:f>
              <c:strCache>
                <c:ptCount val="4"/>
                <c:pt idx="0">
                  <c:v>2.2 Services to Older Persons</c:v>
                </c:pt>
                <c:pt idx="1">
                  <c:v>2.3 Services to the Persons with Disabilities</c:v>
                </c:pt>
                <c:pt idx="2">
                  <c:v>2.4 HIV and AIDS</c:v>
                </c:pt>
                <c:pt idx="3">
                  <c:v>2.5 Social Relief</c:v>
                </c:pt>
              </c:strCache>
            </c:strRef>
          </c:cat>
          <c:val>
            <c:numRef>
              <c:f>('Ann Q1'!$D$27,'Ann Q1'!$D$29,'Ann Q1'!$D$31,'Ann Q1'!$D$33)</c:f>
              <c:numCache>
                <c:formatCode>0%</c:formatCode>
                <c:ptCount val="4"/>
                <c:pt idx="0">
                  <c:v>0.5</c:v>
                </c:pt>
                <c:pt idx="1">
                  <c:v>0.66666666666666663</c:v>
                </c:pt>
                <c:pt idx="2">
                  <c:v>0.5714285714285714</c:v>
                </c:pt>
                <c:pt idx="3">
                  <c:v>0</c:v>
                </c:pt>
              </c:numCache>
            </c:numRef>
          </c:val>
          <c:extLst>
            <c:ext xmlns:c16="http://schemas.microsoft.com/office/drawing/2014/chart" uri="{C3380CC4-5D6E-409C-BE32-E72D297353CC}">
              <c16:uniqueId val="{00000001-8CD8-4469-8EA4-C62B8E6B1E30}"/>
            </c:ext>
          </c:extLst>
        </c:ser>
        <c:ser>
          <c:idx val="1"/>
          <c:order val="1"/>
          <c:tx>
            <c:strRef>
              <c:f>'Ann Q1'!$E$25</c:f>
              <c:strCache>
                <c:ptCount val="1"/>
                <c:pt idx="0">
                  <c:v>Good Progress (greater that 75%</c:v>
                </c:pt>
              </c:strCache>
            </c:strRef>
          </c:tx>
          <c:spPr>
            <a:solidFill>
              <a:schemeClr val="accent6">
                <a:lumMod val="40000"/>
                <a:lumOff val="60000"/>
              </a:schemeClr>
            </a:solidFill>
            <a:ln>
              <a:noFill/>
            </a:ln>
            <a:effectLst/>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CD8-4469-8EA4-C62B8E6B1E30}"/>
                </c:ext>
              </c:extLst>
            </c:dLbl>
            <c:dLbl>
              <c:idx val="3"/>
              <c:delete val="1"/>
              <c:extLst>
                <c:ext xmlns:c15="http://schemas.microsoft.com/office/drawing/2012/chart" uri="{CE6537A1-D6FC-4f65-9D91-7224C49458BB}"/>
                <c:ext xmlns:c16="http://schemas.microsoft.com/office/drawing/2014/chart" uri="{C3380CC4-5D6E-409C-BE32-E72D297353CC}">
                  <c16:uniqueId val="{00000003-8CD8-4469-8EA4-C62B8E6B1E3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 Q1'!$C$27,'Ann Q1'!$C$29,'Ann Q1'!$C$31,'Ann Q1'!$C$33)</c:f>
              <c:strCache>
                <c:ptCount val="4"/>
                <c:pt idx="0">
                  <c:v>2.2 Services to Older Persons</c:v>
                </c:pt>
                <c:pt idx="1">
                  <c:v>2.3 Services to the Persons with Disabilities</c:v>
                </c:pt>
                <c:pt idx="2">
                  <c:v>2.4 HIV and AIDS</c:v>
                </c:pt>
                <c:pt idx="3">
                  <c:v>2.5 Social Relief</c:v>
                </c:pt>
              </c:strCache>
            </c:strRef>
          </c:cat>
          <c:val>
            <c:numRef>
              <c:f>('Ann Q1'!$E$27,'Ann Q1'!$E$29,'Ann Q1'!$E$31,'Ann Q1'!$E$33)</c:f>
              <c:numCache>
                <c:formatCode>0%</c:formatCode>
                <c:ptCount val="4"/>
                <c:pt idx="0">
                  <c:v>0.375</c:v>
                </c:pt>
                <c:pt idx="1">
                  <c:v>0.33333333333333331</c:v>
                </c:pt>
                <c:pt idx="2">
                  <c:v>0.42857142857142855</c:v>
                </c:pt>
                <c:pt idx="3">
                  <c:v>0</c:v>
                </c:pt>
              </c:numCache>
            </c:numRef>
          </c:val>
          <c:extLst>
            <c:ext xmlns:c16="http://schemas.microsoft.com/office/drawing/2014/chart" uri="{C3380CC4-5D6E-409C-BE32-E72D297353CC}">
              <c16:uniqueId val="{00000004-8CD8-4469-8EA4-C62B8E6B1E30}"/>
            </c:ext>
          </c:extLst>
        </c:ser>
        <c:ser>
          <c:idx val="2"/>
          <c:order val="2"/>
          <c:tx>
            <c:strRef>
              <c:f>'Ann Q1'!$F$25</c:f>
              <c:strCache>
                <c:ptCount val="1"/>
                <c:pt idx="0">
                  <c:v>Fair Progress (51% - 75%)</c:v>
                </c:pt>
              </c:strCache>
            </c:strRef>
          </c:tx>
          <c:spPr>
            <a:pattFill prst="wdUpDiag">
              <a:fgClr>
                <a:srgbClr val="92D050"/>
              </a:fgClr>
              <a:bgClr>
                <a:srgbClr val="FFFF00"/>
              </a:bgClr>
            </a:pattFill>
            <a:ln>
              <a:noFill/>
            </a:ln>
            <a:effectLst/>
          </c:spPr>
          <c:invertIfNegative val="0"/>
          <c:dLbls>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CD8-4469-8EA4-C62B8E6B1E3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 Q1'!$C$27,'Ann Q1'!$C$29,'Ann Q1'!$C$31,'Ann Q1'!$C$33)</c:f>
              <c:strCache>
                <c:ptCount val="4"/>
                <c:pt idx="0">
                  <c:v>2.2 Services to Older Persons</c:v>
                </c:pt>
                <c:pt idx="1">
                  <c:v>2.3 Services to the Persons with Disabilities</c:v>
                </c:pt>
                <c:pt idx="2">
                  <c:v>2.4 HIV and AIDS</c:v>
                </c:pt>
                <c:pt idx="3">
                  <c:v>2.5 Social Relief</c:v>
                </c:pt>
              </c:strCache>
            </c:strRef>
          </c:cat>
          <c:val>
            <c:numRef>
              <c:f>('Ann Q1'!$F$27,'Ann Q1'!$F$29,'Ann Q1'!$F$31,'Ann Q1'!$F$33)</c:f>
              <c:numCache>
                <c:formatCode>0%</c:formatCode>
                <c:ptCount val="4"/>
                <c:pt idx="0">
                  <c:v>0</c:v>
                </c:pt>
                <c:pt idx="1">
                  <c:v>0</c:v>
                </c:pt>
                <c:pt idx="2">
                  <c:v>0</c:v>
                </c:pt>
                <c:pt idx="3">
                  <c:v>1</c:v>
                </c:pt>
              </c:numCache>
            </c:numRef>
          </c:val>
          <c:extLst>
            <c:ext xmlns:c16="http://schemas.microsoft.com/office/drawing/2014/chart" uri="{C3380CC4-5D6E-409C-BE32-E72D297353CC}">
              <c16:uniqueId val="{00000006-8CD8-4469-8EA4-C62B8E6B1E30}"/>
            </c:ext>
          </c:extLst>
        </c:ser>
        <c:ser>
          <c:idx val="3"/>
          <c:order val="3"/>
          <c:tx>
            <c:strRef>
              <c:f>'Ann Q1'!$G$25</c:f>
              <c:strCache>
                <c:ptCount val="1"/>
                <c:pt idx="0">
                  <c:v>Poor Progress (26% - 50%)</c:v>
                </c:pt>
              </c:strCache>
            </c:strRef>
          </c:tx>
          <c:spPr>
            <a:pattFill prst="wdDnDiag">
              <a:fgClr>
                <a:srgbClr val="FF0000"/>
              </a:fgClr>
              <a:bgClr>
                <a:srgbClr val="FFFF00"/>
              </a:bgClr>
            </a:patt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CD8-4469-8EA4-C62B8E6B1E3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 Q1'!$C$27,'Ann Q1'!$C$29,'Ann Q1'!$C$31,'Ann Q1'!$C$33)</c:f>
              <c:strCache>
                <c:ptCount val="4"/>
                <c:pt idx="0">
                  <c:v>2.2 Services to Older Persons</c:v>
                </c:pt>
                <c:pt idx="1">
                  <c:v>2.3 Services to the Persons with Disabilities</c:v>
                </c:pt>
                <c:pt idx="2">
                  <c:v>2.4 HIV and AIDS</c:v>
                </c:pt>
                <c:pt idx="3">
                  <c:v>2.5 Social Relief</c:v>
                </c:pt>
              </c:strCache>
            </c:strRef>
          </c:cat>
          <c:val>
            <c:numRef>
              <c:f>('Ann Q1'!$G$27,'Ann Q1'!$G$29,'Ann Q1'!$G$31,'Ann Q1'!$G$33)</c:f>
              <c:numCache>
                <c:formatCode>0%</c:formatCode>
                <c:ptCount val="4"/>
                <c:pt idx="0">
                  <c:v>0.125</c:v>
                </c:pt>
                <c:pt idx="1">
                  <c:v>0</c:v>
                </c:pt>
                <c:pt idx="2">
                  <c:v>0</c:v>
                </c:pt>
                <c:pt idx="3">
                  <c:v>0</c:v>
                </c:pt>
              </c:numCache>
            </c:numRef>
          </c:val>
          <c:extLst>
            <c:ext xmlns:c16="http://schemas.microsoft.com/office/drawing/2014/chart" uri="{C3380CC4-5D6E-409C-BE32-E72D297353CC}">
              <c16:uniqueId val="{00000008-8CD8-4469-8EA4-C62B8E6B1E30}"/>
            </c:ext>
          </c:extLst>
        </c:ser>
        <c:ser>
          <c:idx val="4"/>
          <c:order val="4"/>
          <c:tx>
            <c:strRef>
              <c:f>'Ann Q1'!$H$25</c:f>
              <c:strCache>
                <c:ptCount val="1"/>
                <c:pt idx="0">
                  <c:v>Very Poor Progress (Less than 25%)</c:v>
                </c:pt>
              </c:strCache>
            </c:strRef>
          </c:tx>
          <c:spPr>
            <a:solidFill>
              <a:srgbClr val="FF0000"/>
            </a:solidFill>
            <a:ln>
              <a:noFill/>
            </a:ln>
            <a:effectLst/>
          </c:spPr>
          <c:invertIfNegative val="0"/>
          <c:dLbls>
            <c:delete val="1"/>
          </c:dLbls>
          <c:cat>
            <c:strRef>
              <c:f>('Ann Q1'!$C$27,'Ann Q1'!$C$29,'Ann Q1'!$C$31,'Ann Q1'!$C$33)</c:f>
              <c:strCache>
                <c:ptCount val="4"/>
                <c:pt idx="0">
                  <c:v>2.2 Services to Older Persons</c:v>
                </c:pt>
                <c:pt idx="1">
                  <c:v>2.3 Services to the Persons with Disabilities</c:v>
                </c:pt>
                <c:pt idx="2">
                  <c:v>2.4 HIV and AIDS</c:v>
                </c:pt>
                <c:pt idx="3">
                  <c:v>2.5 Social Relief</c:v>
                </c:pt>
              </c:strCache>
            </c:strRef>
          </c:cat>
          <c:val>
            <c:numRef>
              <c:f>('Ann Q1'!$H$27,'Ann Q1'!$H$29,'Ann Q1'!$H$31,'Ann Q1'!$H$33)</c:f>
              <c:numCache>
                <c:formatCode>0%</c:formatCode>
                <c:ptCount val="4"/>
                <c:pt idx="0">
                  <c:v>0</c:v>
                </c:pt>
                <c:pt idx="1">
                  <c:v>0</c:v>
                </c:pt>
                <c:pt idx="2">
                  <c:v>0</c:v>
                </c:pt>
                <c:pt idx="3">
                  <c:v>0</c:v>
                </c:pt>
              </c:numCache>
            </c:numRef>
          </c:val>
          <c:extLst>
            <c:ext xmlns:c16="http://schemas.microsoft.com/office/drawing/2014/chart" uri="{C3380CC4-5D6E-409C-BE32-E72D297353CC}">
              <c16:uniqueId val="{00000009-8CD8-4469-8EA4-C62B8E6B1E30}"/>
            </c:ext>
          </c:extLst>
        </c:ser>
        <c:ser>
          <c:idx val="5"/>
          <c:order val="5"/>
          <c:tx>
            <c:strRef>
              <c:f>'Ann Q1'!$I$25</c:f>
              <c:strCache>
                <c:ptCount val="1"/>
                <c:pt idx="0">
                  <c:v>Not Targeted</c:v>
                </c:pt>
              </c:strCache>
            </c:strRef>
          </c:tx>
          <c:spPr>
            <a:solidFill>
              <a:schemeClr val="bg1">
                <a:lumMod val="75000"/>
              </a:schemeClr>
            </a:solidFill>
            <a:ln>
              <a:noFill/>
            </a:ln>
            <a:effectLst/>
          </c:spPr>
          <c:invertIfNegative val="0"/>
          <c:dLbls>
            <c:delete val="1"/>
          </c:dLbls>
          <c:cat>
            <c:strRef>
              <c:f>('Ann Q1'!$C$27,'Ann Q1'!$C$29,'Ann Q1'!$C$31,'Ann Q1'!$C$33)</c:f>
              <c:strCache>
                <c:ptCount val="4"/>
                <c:pt idx="0">
                  <c:v>2.2 Services to Older Persons</c:v>
                </c:pt>
                <c:pt idx="1">
                  <c:v>2.3 Services to the Persons with Disabilities</c:v>
                </c:pt>
                <c:pt idx="2">
                  <c:v>2.4 HIV and AIDS</c:v>
                </c:pt>
                <c:pt idx="3">
                  <c:v>2.5 Social Relief</c:v>
                </c:pt>
              </c:strCache>
            </c:strRef>
          </c:cat>
          <c:val>
            <c:numRef>
              <c:f>('Ann Q1'!$I$27,'Ann Q1'!$I$29,'Ann Q1'!$I$31,'Ann Q1'!$I$33)</c:f>
              <c:numCache>
                <c:formatCode>0%</c:formatCode>
                <c:ptCount val="4"/>
                <c:pt idx="0">
                  <c:v>0</c:v>
                </c:pt>
                <c:pt idx="1">
                  <c:v>0</c:v>
                </c:pt>
                <c:pt idx="2">
                  <c:v>0</c:v>
                </c:pt>
                <c:pt idx="3">
                  <c:v>0</c:v>
                </c:pt>
              </c:numCache>
            </c:numRef>
          </c:val>
          <c:extLst>
            <c:ext xmlns:c16="http://schemas.microsoft.com/office/drawing/2014/chart" uri="{C3380CC4-5D6E-409C-BE32-E72D297353CC}">
              <c16:uniqueId val="{0000000A-8CD8-4469-8EA4-C62B8E6B1E30}"/>
            </c:ext>
          </c:extLst>
        </c:ser>
        <c:dLbls>
          <c:dLblPos val="ctr"/>
          <c:showLegendKey val="0"/>
          <c:showVal val="1"/>
          <c:showCatName val="0"/>
          <c:showSerName val="0"/>
          <c:showPercent val="0"/>
          <c:showBubbleSize val="0"/>
        </c:dLbls>
        <c:gapWidth val="150"/>
        <c:overlap val="100"/>
        <c:axId val="739542424"/>
        <c:axId val="739542096"/>
      </c:barChart>
      <c:catAx>
        <c:axId val="739542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9542096"/>
        <c:crosses val="autoZero"/>
        <c:auto val="1"/>
        <c:lblAlgn val="ctr"/>
        <c:lblOffset val="100"/>
        <c:noMultiLvlLbl val="0"/>
      </c:catAx>
      <c:valAx>
        <c:axId val="7395420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9542424"/>
        <c:crosses val="autoZero"/>
        <c:crossBetween val="between"/>
      </c:valAx>
      <c:spPr>
        <a:noFill/>
        <a:ln>
          <a:noFill/>
        </a:ln>
        <a:effectLst/>
      </c:spPr>
    </c:plotArea>
    <c:legend>
      <c:legendPos val="b"/>
      <c:layout>
        <c:manualLayout>
          <c:xMode val="edge"/>
          <c:yMode val="edge"/>
          <c:x val="2.3516132066597633E-3"/>
          <c:y val="0.91289085454211927"/>
          <c:w val="0.98557124162752285"/>
          <c:h val="7.344505016354774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Programme 3: Children and Families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3832438783020402E-2"/>
          <c:y val="9.0608368474291892E-2"/>
          <c:w val="0.9292314585742566"/>
          <c:h val="0.6982920759815755"/>
        </c:manualLayout>
      </c:layout>
      <c:barChart>
        <c:barDir val="col"/>
        <c:grouping val="percentStacked"/>
        <c:varyColors val="0"/>
        <c:ser>
          <c:idx val="0"/>
          <c:order val="0"/>
          <c:tx>
            <c:strRef>
              <c:f>'Ann Q1'!$D$38</c:f>
              <c:strCache>
                <c:ptCount val="1"/>
                <c:pt idx="0">
                  <c:v>Achieved (100%  and greater)</c:v>
                </c:pt>
              </c:strCache>
            </c:strRef>
          </c:tx>
          <c:spPr>
            <a:solidFill>
              <a:srgbClr val="00B050"/>
            </a:solidFill>
            <a:ln>
              <a:noFill/>
            </a:ln>
            <a:effectLst/>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8BF-4D0F-8D56-65CF5CC57FD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 Q1'!$C$40,'Ann Q1'!$C$42,'Ann Q1'!$C$44,'Ann Q1'!$C$46,'Ann Q1'!$C$48)</c:f>
              <c:strCache>
                <c:ptCount val="5"/>
                <c:pt idx="0">
                  <c:v>3.2  Care and Services to Families</c:v>
                </c:pt>
                <c:pt idx="1">
                  <c:v>3.3 Child Care and Protection</c:v>
                </c:pt>
                <c:pt idx="2">
                  <c:v>3.4  ECD and Partial Care</c:v>
                </c:pt>
                <c:pt idx="3">
                  <c:v>3.5 Child and Youth Care Centres</c:v>
                </c:pt>
                <c:pt idx="4">
                  <c:v>3.6 Community-Based Care Services for children </c:v>
                </c:pt>
              </c:strCache>
            </c:strRef>
          </c:cat>
          <c:val>
            <c:numRef>
              <c:f>('Ann Q1'!$D$40,'Ann Q1'!$D$42,'Ann Q1'!$D$44,'Ann Q1'!$D$46,'Ann Q1'!$D$48)</c:f>
              <c:numCache>
                <c:formatCode>0%</c:formatCode>
                <c:ptCount val="5"/>
                <c:pt idx="0">
                  <c:v>0.8571428571428571</c:v>
                </c:pt>
                <c:pt idx="1">
                  <c:v>0.5714285714285714</c:v>
                </c:pt>
                <c:pt idx="2">
                  <c:v>0.30769230769230771</c:v>
                </c:pt>
                <c:pt idx="3">
                  <c:v>1</c:v>
                </c:pt>
                <c:pt idx="4">
                  <c:v>0.5</c:v>
                </c:pt>
              </c:numCache>
            </c:numRef>
          </c:val>
          <c:extLst>
            <c:ext xmlns:c16="http://schemas.microsoft.com/office/drawing/2014/chart" uri="{C3380CC4-5D6E-409C-BE32-E72D297353CC}">
              <c16:uniqueId val="{00000001-78BF-4D0F-8D56-65CF5CC57FDE}"/>
            </c:ext>
          </c:extLst>
        </c:ser>
        <c:ser>
          <c:idx val="1"/>
          <c:order val="1"/>
          <c:tx>
            <c:strRef>
              <c:f>'Ann Q1'!$E$38</c:f>
              <c:strCache>
                <c:ptCount val="1"/>
                <c:pt idx="0">
                  <c:v>Good Progress (greater that 75%</c:v>
                </c:pt>
              </c:strCache>
            </c:strRef>
          </c:tx>
          <c:spPr>
            <a:solidFill>
              <a:schemeClr val="accent6">
                <a:lumMod val="40000"/>
                <a:lumOff val="6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8BF-4D0F-8D56-65CF5CC57FDE}"/>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8BF-4D0F-8D56-65CF5CC57FDE}"/>
                </c:ext>
              </c:extLst>
            </c:dLbl>
            <c:dLbl>
              <c:idx val="3"/>
              <c:delete val="1"/>
              <c:extLst>
                <c:ext xmlns:c15="http://schemas.microsoft.com/office/drawing/2012/chart" uri="{CE6537A1-D6FC-4f65-9D91-7224C49458BB}"/>
                <c:ext xmlns:c16="http://schemas.microsoft.com/office/drawing/2014/chart" uri="{C3380CC4-5D6E-409C-BE32-E72D297353CC}">
                  <c16:uniqueId val="{00000004-78BF-4D0F-8D56-65CF5CC57FD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 Q1'!$C$40,'Ann Q1'!$C$42,'Ann Q1'!$C$44,'Ann Q1'!$C$46,'Ann Q1'!$C$48)</c:f>
              <c:strCache>
                <c:ptCount val="5"/>
                <c:pt idx="0">
                  <c:v>3.2  Care and Services to Families</c:v>
                </c:pt>
                <c:pt idx="1">
                  <c:v>3.3 Child Care and Protection</c:v>
                </c:pt>
                <c:pt idx="2">
                  <c:v>3.4  ECD and Partial Care</c:v>
                </c:pt>
                <c:pt idx="3">
                  <c:v>3.5 Child and Youth Care Centres</c:v>
                </c:pt>
                <c:pt idx="4">
                  <c:v>3.6 Community-Based Care Services for children </c:v>
                </c:pt>
              </c:strCache>
            </c:strRef>
          </c:cat>
          <c:val>
            <c:numRef>
              <c:f>('Ann Q1'!$E$40,'Ann Q1'!$E$42,'Ann Q1'!$E$44,'Ann Q1'!$E$46,'Ann Q1'!$E$48)</c:f>
              <c:numCache>
                <c:formatCode>0%</c:formatCode>
                <c:ptCount val="5"/>
                <c:pt idx="0">
                  <c:v>0.14285714285714285</c:v>
                </c:pt>
                <c:pt idx="1">
                  <c:v>0.14285714285714285</c:v>
                </c:pt>
                <c:pt idx="2">
                  <c:v>0.23076923076923078</c:v>
                </c:pt>
                <c:pt idx="3">
                  <c:v>0</c:v>
                </c:pt>
                <c:pt idx="4">
                  <c:v>0.5</c:v>
                </c:pt>
              </c:numCache>
            </c:numRef>
          </c:val>
          <c:extLst>
            <c:ext xmlns:c16="http://schemas.microsoft.com/office/drawing/2014/chart" uri="{C3380CC4-5D6E-409C-BE32-E72D297353CC}">
              <c16:uniqueId val="{00000005-78BF-4D0F-8D56-65CF5CC57FDE}"/>
            </c:ext>
          </c:extLst>
        </c:ser>
        <c:ser>
          <c:idx val="2"/>
          <c:order val="2"/>
          <c:tx>
            <c:strRef>
              <c:f>'Ann Q1'!$F$38</c:f>
              <c:strCache>
                <c:ptCount val="1"/>
                <c:pt idx="0">
                  <c:v>Fair Progress (51% - 75%)</c:v>
                </c:pt>
              </c:strCache>
            </c:strRef>
          </c:tx>
          <c:spPr>
            <a:pattFill prst="wdUpDiag">
              <a:fgClr>
                <a:srgbClr val="00B050"/>
              </a:fgClr>
              <a:bgClr>
                <a:srgbClr val="FFFF00"/>
              </a:bgClr>
            </a:pattFill>
            <a:ln>
              <a:noFill/>
            </a:ln>
            <a:effectLst/>
          </c:spPr>
          <c:invertIfNegative val="0"/>
          <c:dLbls>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8BF-4D0F-8D56-65CF5CC57FDE}"/>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8BF-4D0F-8D56-65CF5CC57FD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 Q1'!$C$40,'Ann Q1'!$C$42,'Ann Q1'!$C$44,'Ann Q1'!$C$46,'Ann Q1'!$C$48)</c:f>
              <c:strCache>
                <c:ptCount val="5"/>
                <c:pt idx="0">
                  <c:v>3.2  Care and Services to Families</c:v>
                </c:pt>
                <c:pt idx="1">
                  <c:v>3.3 Child Care and Protection</c:v>
                </c:pt>
                <c:pt idx="2">
                  <c:v>3.4  ECD and Partial Care</c:v>
                </c:pt>
                <c:pt idx="3">
                  <c:v>3.5 Child and Youth Care Centres</c:v>
                </c:pt>
                <c:pt idx="4">
                  <c:v>3.6 Community-Based Care Services for children </c:v>
                </c:pt>
              </c:strCache>
            </c:strRef>
          </c:cat>
          <c:val>
            <c:numRef>
              <c:f>('Ann Q1'!$F$40,'Ann Q1'!$F$42,'Ann Q1'!$F$44,'Ann Q1'!$F$46,'Ann Q1'!$F$48)</c:f>
              <c:numCache>
                <c:formatCode>0%</c:formatCode>
                <c:ptCount val="5"/>
                <c:pt idx="0">
                  <c:v>0</c:v>
                </c:pt>
                <c:pt idx="1">
                  <c:v>0.2857142857142857</c:v>
                </c:pt>
                <c:pt idx="2">
                  <c:v>0.38461538461538464</c:v>
                </c:pt>
                <c:pt idx="3">
                  <c:v>0</c:v>
                </c:pt>
                <c:pt idx="4">
                  <c:v>0</c:v>
                </c:pt>
              </c:numCache>
            </c:numRef>
          </c:val>
          <c:extLst>
            <c:ext xmlns:c16="http://schemas.microsoft.com/office/drawing/2014/chart" uri="{C3380CC4-5D6E-409C-BE32-E72D297353CC}">
              <c16:uniqueId val="{00000008-78BF-4D0F-8D56-65CF5CC57FDE}"/>
            </c:ext>
          </c:extLst>
        </c:ser>
        <c:ser>
          <c:idx val="3"/>
          <c:order val="3"/>
          <c:tx>
            <c:strRef>
              <c:f>'Ann Q1'!$G$38</c:f>
              <c:strCache>
                <c:ptCount val="1"/>
                <c:pt idx="0">
                  <c:v>Poor Progress (26% - 50%)</c:v>
                </c:pt>
              </c:strCache>
            </c:strRef>
          </c:tx>
          <c:spPr>
            <a:pattFill prst="wdDnDiag">
              <a:fgClr>
                <a:srgbClr val="FFFF00"/>
              </a:fgClr>
              <a:bgClr>
                <a:srgbClr val="FF0000"/>
              </a:bgClr>
            </a:pattFill>
            <a:ln>
              <a:noFill/>
            </a:ln>
            <a:effectLst/>
          </c:spPr>
          <c:invertIfNegative val="0"/>
          <c:dPt>
            <c:idx val="1"/>
            <c:invertIfNegative val="0"/>
            <c:bubble3D val="0"/>
            <c:spPr>
              <a:pattFill prst="wdDnDiag">
                <a:fgClr>
                  <a:srgbClr val="FF0000"/>
                </a:fgClr>
                <a:bgClr>
                  <a:srgbClr val="FFFF00"/>
                </a:bgClr>
              </a:pattFill>
              <a:ln>
                <a:noFill/>
              </a:ln>
              <a:effectLst/>
            </c:spPr>
            <c:extLst>
              <c:ext xmlns:c16="http://schemas.microsoft.com/office/drawing/2014/chart" uri="{C3380CC4-5D6E-409C-BE32-E72D297353CC}">
                <c16:uniqueId val="{0000000A-78BF-4D0F-8D56-65CF5CC57FDE}"/>
              </c:ext>
            </c:extLst>
          </c:dPt>
          <c:dPt>
            <c:idx val="2"/>
            <c:invertIfNegative val="0"/>
            <c:bubble3D val="0"/>
            <c:spPr>
              <a:pattFill prst="wdDnDiag">
                <a:fgClr>
                  <a:srgbClr val="FF0000"/>
                </a:fgClr>
                <a:bgClr>
                  <a:srgbClr val="FFFF00"/>
                </a:bgClr>
              </a:pattFill>
              <a:ln>
                <a:noFill/>
              </a:ln>
              <a:effectLst/>
            </c:spPr>
            <c:extLst>
              <c:ext xmlns:c16="http://schemas.microsoft.com/office/drawing/2014/chart" uri="{C3380CC4-5D6E-409C-BE32-E72D297353CC}">
                <c16:uniqueId val="{0000000C-78BF-4D0F-8D56-65CF5CC57FDE}"/>
              </c:ext>
            </c:extLst>
          </c:dPt>
          <c:dPt>
            <c:idx val="3"/>
            <c:invertIfNegative val="0"/>
            <c:bubble3D val="0"/>
            <c:spPr>
              <a:pattFill prst="wdDnDiag">
                <a:fgClr>
                  <a:srgbClr val="FF0000"/>
                </a:fgClr>
                <a:bgClr>
                  <a:srgbClr val="FFFF00"/>
                </a:bgClr>
              </a:pattFill>
              <a:ln>
                <a:noFill/>
              </a:ln>
              <a:effectLst/>
            </c:spPr>
            <c:extLst>
              <c:ext xmlns:c16="http://schemas.microsoft.com/office/drawing/2014/chart" uri="{C3380CC4-5D6E-409C-BE32-E72D297353CC}">
                <c16:uniqueId val="{0000000E-78BF-4D0F-8D56-65CF5CC57FDE}"/>
              </c:ext>
            </c:extLst>
          </c:dPt>
          <c:dLbls>
            <c:delete val="1"/>
          </c:dLbls>
          <c:cat>
            <c:strRef>
              <c:f>('Ann Q1'!$C$40,'Ann Q1'!$C$42,'Ann Q1'!$C$44,'Ann Q1'!$C$46,'Ann Q1'!$C$48)</c:f>
              <c:strCache>
                <c:ptCount val="5"/>
                <c:pt idx="0">
                  <c:v>3.2  Care and Services to Families</c:v>
                </c:pt>
                <c:pt idx="1">
                  <c:v>3.3 Child Care and Protection</c:v>
                </c:pt>
                <c:pt idx="2">
                  <c:v>3.4  ECD and Partial Care</c:v>
                </c:pt>
                <c:pt idx="3">
                  <c:v>3.5 Child and Youth Care Centres</c:v>
                </c:pt>
                <c:pt idx="4">
                  <c:v>3.6 Community-Based Care Services for children </c:v>
                </c:pt>
              </c:strCache>
            </c:strRef>
          </c:cat>
          <c:val>
            <c:numRef>
              <c:f>('Ann Q1'!$G$40,'Ann Q1'!$G$42,'Ann Q1'!$G$44,'Ann Q1'!$G$46,'Ann Q1'!$G$48)</c:f>
              <c:numCache>
                <c:formatCode>0%</c:formatCode>
                <c:ptCount val="5"/>
                <c:pt idx="0">
                  <c:v>0</c:v>
                </c:pt>
                <c:pt idx="1">
                  <c:v>0</c:v>
                </c:pt>
                <c:pt idx="2">
                  <c:v>0</c:v>
                </c:pt>
                <c:pt idx="3">
                  <c:v>0</c:v>
                </c:pt>
                <c:pt idx="4">
                  <c:v>0</c:v>
                </c:pt>
              </c:numCache>
            </c:numRef>
          </c:val>
          <c:extLst>
            <c:ext xmlns:c16="http://schemas.microsoft.com/office/drawing/2014/chart" uri="{C3380CC4-5D6E-409C-BE32-E72D297353CC}">
              <c16:uniqueId val="{0000000F-78BF-4D0F-8D56-65CF5CC57FDE}"/>
            </c:ext>
          </c:extLst>
        </c:ser>
        <c:ser>
          <c:idx val="4"/>
          <c:order val="4"/>
          <c:tx>
            <c:strRef>
              <c:f>'Ann Q1'!$H$38</c:f>
              <c:strCache>
                <c:ptCount val="1"/>
                <c:pt idx="0">
                  <c:v>Very Poor Progress (Less than 25%)</c:v>
                </c:pt>
              </c:strCache>
            </c:strRef>
          </c:tx>
          <c:spPr>
            <a:solidFill>
              <a:srgbClr val="FF0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0-78BF-4D0F-8D56-65CF5CC57FDE}"/>
                </c:ext>
              </c:extLst>
            </c:dLbl>
            <c:dLbl>
              <c:idx val="1"/>
              <c:delete val="1"/>
              <c:extLst>
                <c:ext xmlns:c15="http://schemas.microsoft.com/office/drawing/2012/chart" uri="{CE6537A1-D6FC-4f65-9D91-7224C49458BB}"/>
                <c:ext xmlns:c16="http://schemas.microsoft.com/office/drawing/2014/chart" uri="{C3380CC4-5D6E-409C-BE32-E72D297353CC}">
                  <c16:uniqueId val="{00000011-78BF-4D0F-8D56-65CF5CC57FDE}"/>
                </c:ext>
              </c:extLst>
            </c:dLbl>
            <c:dLbl>
              <c:idx val="3"/>
              <c:delete val="1"/>
              <c:extLst>
                <c:ext xmlns:c15="http://schemas.microsoft.com/office/drawing/2012/chart" uri="{CE6537A1-D6FC-4f65-9D91-7224C49458BB}"/>
                <c:ext xmlns:c16="http://schemas.microsoft.com/office/drawing/2014/chart" uri="{C3380CC4-5D6E-409C-BE32-E72D297353CC}">
                  <c16:uniqueId val="{00000012-78BF-4D0F-8D56-65CF5CC57FDE}"/>
                </c:ext>
              </c:extLst>
            </c:dLbl>
            <c:dLbl>
              <c:idx val="4"/>
              <c:delete val="1"/>
              <c:extLst>
                <c:ext xmlns:c15="http://schemas.microsoft.com/office/drawing/2012/chart" uri="{CE6537A1-D6FC-4f65-9D91-7224C49458BB}"/>
                <c:ext xmlns:c16="http://schemas.microsoft.com/office/drawing/2014/chart" uri="{C3380CC4-5D6E-409C-BE32-E72D297353CC}">
                  <c16:uniqueId val="{00000013-78BF-4D0F-8D56-65CF5CC57FD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 Q1'!$C$40,'Ann Q1'!$C$42,'Ann Q1'!$C$44,'Ann Q1'!$C$46,'Ann Q1'!$C$48)</c:f>
              <c:strCache>
                <c:ptCount val="5"/>
                <c:pt idx="0">
                  <c:v>3.2  Care and Services to Families</c:v>
                </c:pt>
                <c:pt idx="1">
                  <c:v>3.3 Child Care and Protection</c:v>
                </c:pt>
                <c:pt idx="2">
                  <c:v>3.4  ECD and Partial Care</c:v>
                </c:pt>
                <c:pt idx="3">
                  <c:v>3.5 Child and Youth Care Centres</c:v>
                </c:pt>
                <c:pt idx="4">
                  <c:v>3.6 Community-Based Care Services for children </c:v>
                </c:pt>
              </c:strCache>
            </c:strRef>
          </c:cat>
          <c:val>
            <c:numRef>
              <c:f>('Ann Q1'!$H$40,'Ann Q1'!$H$42,'Ann Q1'!$H$44,'Ann Q1'!$H$46,'Ann Q1'!$H$48)</c:f>
              <c:numCache>
                <c:formatCode>0%</c:formatCode>
                <c:ptCount val="5"/>
                <c:pt idx="0">
                  <c:v>0</c:v>
                </c:pt>
                <c:pt idx="1">
                  <c:v>0</c:v>
                </c:pt>
                <c:pt idx="2">
                  <c:v>7.6923076923076927E-2</c:v>
                </c:pt>
                <c:pt idx="3">
                  <c:v>0</c:v>
                </c:pt>
                <c:pt idx="4">
                  <c:v>0</c:v>
                </c:pt>
              </c:numCache>
            </c:numRef>
          </c:val>
          <c:extLst>
            <c:ext xmlns:c16="http://schemas.microsoft.com/office/drawing/2014/chart" uri="{C3380CC4-5D6E-409C-BE32-E72D297353CC}">
              <c16:uniqueId val="{00000014-78BF-4D0F-8D56-65CF5CC57FDE}"/>
            </c:ext>
          </c:extLst>
        </c:ser>
        <c:ser>
          <c:idx val="5"/>
          <c:order val="5"/>
          <c:tx>
            <c:strRef>
              <c:f>'Ann Q1'!$I$38</c:f>
              <c:strCache>
                <c:ptCount val="1"/>
                <c:pt idx="0">
                  <c:v>Not Targeted</c:v>
                </c:pt>
              </c:strCache>
            </c:strRef>
          </c:tx>
          <c:spPr>
            <a:solidFill>
              <a:schemeClr val="bg1">
                <a:lumMod val="75000"/>
              </a:schemeClr>
            </a:solidFill>
            <a:ln>
              <a:noFill/>
            </a:ln>
            <a:effectLst/>
          </c:spPr>
          <c:invertIfNegative val="0"/>
          <c:dLbls>
            <c:delete val="1"/>
          </c:dLbls>
          <c:cat>
            <c:strRef>
              <c:f>('Ann Q1'!$C$40,'Ann Q1'!$C$42,'Ann Q1'!$C$44,'Ann Q1'!$C$46,'Ann Q1'!$C$48)</c:f>
              <c:strCache>
                <c:ptCount val="5"/>
                <c:pt idx="0">
                  <c:v>3.2  Care and Services to Families</c:v>
                </c:pt>
                <c:pt idx="1">
                  <c:v>3.3 Child Care and Protection</c:v>
                </c:pt>
                <c:pt idx="2">
                  <c:v>3.4  ECD and Partial Care</c:v>
                </c:pt>
                <c:pt idx="3">
                  <c:v>3.5 Child and Youth Care Centres</c:v>
                </c:pt>
                <c:pt idx="4">
                  <c:v>3.6 Community-Based Care Services for children </c:v>
                </c:pt>
              </c:strCache>
            </c:strRef>
          </c:cat>
          <c:val>
            <c:numRef>
              <c:f>('Ann Q1'!$I$40,'Ann Q1'!$I$42,'Ann Q1'!$I$44,'Ann Q1'!$I$46,'Ann Q1'!$I$48)</c:f>
              <c:numCache>
                <c:formatCode>0%</c:formatCode>
                <c:ptCount val="5"/>
                <c:pt idx="0">
                  <c:v>0</c:v>
                </c:pt>
                <c:pt idx="1">
                  <c:v>0</c:v>
                </c:pt>
                <c:pt idx="2">
                  <c:v>0</c:v>
                </c:pt>
                <c:pt idx="3">
                  <c:v>0</c:v>
                </c:pt>
                <c:pt idx="4">
                  <c:v>0</c:v>
                </c:pt>
              </c:numCache>
            </c:numRef>
          </c:val>
          <c:extLst>
            <c:ext xmlns:c16="http://schemas.microsoft.com/office/drawing/2014/chart" uri="{C3380CC4-5D6E-409C-BE32-E72D297353CC}">
              <c16:uniqueId val="{00000015-78BF-4D0F-8D56-65CF5CC57FDE}"/>
            </c:ext>
          </c:extLst>
        </c:ser>
        <c:dLbls>
          <c:dLblPos val="ctr"/>
          <c:showLegendKey val="0"/>
          <c:showVal val="1"/>
          <c:showCatName val="0"/>
          <c:showSerName val="0"/>
          <c:showPercent val="0"/>
          <c:showBubbleSize val="0"/>
        </c:dLbls>
        <c:gapWidth val="150"/>
        <c:overlap val="100"/>
        <c:axId val="740211184"/>
        <c:axId val="740212168"/>
      </c:barChart>
      <c:catAx>
        <c:axId val="740211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0212168"/>
        <c:crosses val="autoZero"/>
        <c:auto val="1"/>
        <c:lblAlgn val="ctr"/>
        <c:lblOffset val="100"/>
        <c:noMultiLvlLbl val="0"/>
      </c:catAx>
      <c:valAx>
        <c:axId val="7402121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0211184"/>
        <c:crosses val="autoZero"/>
        <c:crossBetween val="between"/>
      </c:valAx>
      <c:spPr>
        <a:noFill/>
        <a:ln>
          <a:noFill/>
        </a:ln>
        <a:effectLst/>
      </c:spPr>
    </c:plotArea>
    <c:legend>
      <c:legendPos val="b"/>
      <c:layout>
        <c:manualLayout>
          <c:xMode val="edge"/>
          <c:yMode val="edge"/>
          <c:x val="6.7983063254852044E-3"/>
          <c:y val="0.89865091964164445"/>
          <c:w val="0.99130248837042145"/>
          <c:h val="8.545128358018383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Programme 4: Restorative Services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'Ann Q1'!$D$53</c:f>
              <c:strCache>
                <c:ptCount val="1"/>
                <c:pt idx="0">
                  <c:v>Achieved (100%  and greater)</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 Q1'!$C$55,'Ann Q1'!$C$57,'Ann Q1'!$C$59)</c:f>
              <c:strCache>
                <c:ptCount val="3"/>
                <c:pt idx="0">
                  <c:v>4.2 Crime Prevention and support</c:v>
                </c:pt>
                <c:pt idx="1">
                  <c:v>4.3 Victim empowerment</c:v>
                </c:pt>
                <c:pt idx="2">
                  <c:v>4.4 Substance Abuse, Prevention and Rehabilitation</c:v>
                </c:pt>
              </c:strCache>
            </c:strRef>
          </c:cat>
          <c:val>
            <c:numRef>
              <c:f>('Ann Q1'!$D$55,'Ann Q1'!$D$57,'Ann Q1'!$D$59)</c:f>
              <c:numCache>
                <c:formatCode>0%</c:formatCode>
                <c:ptCount val="3"/>
                <c:pt idx="0">
                  <c:v>0.91666666666666663</c:v>
                </c:pt>
                <c:pt idx="1">
                  <c:v>1</c:v>
                </c:pt>
                <c:pt idx="2">
                  <c:v>1</c:v>
                </c:pt>
              </c:numCache>
            </c:numRef>
          </c:val>
          <c:extLst>
            <c:ext xmlns:c16="http://schemas.microsoft.com/office/drawing/2014/chart" uri="{C3380CC4-5D6E-409C-BE32-E72D297353CC}">
              <c16:uniqueId val="{00000000-1DB3-4BD5-850F-56FD342B7BE5}"/>
            </c:ext>
          </c:extLst>
        </c:ser>
        <c:ser>
          <c:idx val="1"/>
          <c:order val="1"/>
          <c:tx>
            <c:strRef>
              <c:f>'Ann Q1'!$E$53</c:f>
              <c:strCache>
                <c:ptCount val="1"/>
                <c:pt idx="0">
                  <c:v>Good Progress (greater that 75%</c:v>
                </c:pt>
              </c:strCache>
            </c:strRef>
          </c:tx>
          <c:spPr>
            <a:solidFill>
              <a:schemeClr val="accent6">
                <a:lumMod val="40000"/>
                <a:lumOff val="60000"/>
              </a:schemeClr>
            </a:solidFill>
            <a:ln>
              <a:noFill/>
            </a:ln>
            <a:effectLst/>
          </c:spPr>
          <c:invertIfNegative val="0"/>
          <c:dLbls>
            <c:delete val="1"/>
          </c:dLbls>
          <c:cat>
            <c:strRef>
              <c:f>('Ann Q1'!$C$55,'Ann Q1'!$C$57,'Ann Q1'!$C$59)</c:f>
              <c:strCache>
                <c:ptCount val="3"/>
                <c:pt idx="0">
                  <c:v>4.2 Crime Prevention and support</c:v>
                </c:pt>
                <c:pt idx="1">
                  <c:v>4.3 Victim empowerment</c:v>
                </c:pt>
                <c:pt idx="2">
                  <c:v>4.4 Substance Abuse, Prevention and Rehabilitation</c:v>
                </c:pt>
              </c:strCache>
            </c:strRef>
          </c:cat>
          <c:val>
            <c:numRef>
              <c:f>('Ann Q1'!$E$55,'Ann Q1'!$E$57,'Ann Q1'!$E$59)</c:f>
              <c:numCache>
                <c:formatCode>0%</c:formatCode>
                <c:ptCount val="3"/>
                <c:pt idx="0">
                  <c:v>0</c:v>
                </c:pt>
                <c:pt idx="1">
                  <c:v>0</c:v>
                </c:pt>
                <c:pt idx="2">
                  <c:v>0</c:v>
                </c:pt>
              </c:numCache>
            </c:numRef>
          </c:val>
          <c:extLst>
            <c:ext xmlns:c16="http://schemas.microsoft.com/office/drawing/2014/chart" uri="{C3380CC4-5D6E-409C-BE32-E72D297353CC}">
              <c16:uniqueId val="{00000001-1DB3-4BD5-850F-56FD342B7BE5}"/>
            </c:ext>
          </c:extLst>
        </c:ser>
        <c:ser>
          <c:idx val="2"/>
          <c:order val="2"/>
          <c:tx>
            <c:strRef>
              <c:f>'Ann Q1'!$F$53</c:f>
              <c:strCache>
                <c:ptCount val="1"/>
                <c:pt idx="0">
                  <c:v>Fair Progress (51% - 75%)</c:v>
                </c:pt>
              </c:strCache>
            </c:strRef>
          </c:tx>
          <c:spPr>
            <a:pattFill prst="wdUpDiag">
              <a:fgClr>
                <a:srgbClr val="00B050"/>
              </a:fgClr>
              <a:bgClr>
                <a:srgbClr val="FFFF00"/>
              </a:bgClr>
            </a:pattFill>
            <a:ln>
              <a:noFill/>
            </a:ln>
            <a:effectLst/>
          </c:spPr>
          <c:invertIfNegative val="0"/>
          <c:dLbls>
            <c:delete val="1"/>
          </c:dLbls>
          <c:cat>
            <c:strRef>
              <c:f>('Ann Q1'!$C$55,'Ann Q1'!$C$57,'Ann Q1'!$C$59)</c:f>
              <c:strCache>
                <c:ptCount val="3"/>
                <c:pt idx="0">
                  <c:v>4.2 Crime Prevention and support</c:v>
                </c:pt>
                <c:pt idx="1">
                  <c:v>4.3 Victim empowerment</c:v>
                </c:pt>
                <c:pt idx="2">
                  <c:v>4.4 Substance Abuse, Prevention and Rehabilitation</c:v>
                </c:pt>
              </c:strCache>
            </c:strRef>
          </c:cat>
          <c:val>
            <c:numRef>
              <c:f>('Ann Q1'!$F$55,'Ann Q1'!$F$57,'Ann Q1'!$F$59)</c:f>
              <c:numCache>
                <c:formatCode>0%</c:formatCode>
                <c:ptCount val="3"/>
                <c:pt idx="0">
                  <c:v>0</c:v>
                </c:pt>
                <c:pt idx="1">
                  <c:v>0</c:v>
                </c:pt>
                <c:pt idx="2">
                  <c:v>0</c:v>
                </c:pt>
              </c:numCache>
            </c:numRef>
          </c:val>
          <c:extLst>
            <c:ext xmlns:c16="http://schemas.microsoft.com/office/drawing/2014/chart" uri="{C3380CC4-5D6E-409C-BE32-E72D297353CC}">
              <c16:uniqueId val="{00000002-1DB3-4BD5-850F-56FD342B7BE5}"/>
            </c:ext>
          </c:extLst>
        </c:ser>
        <c:ser>
          <c:idx val="3"/>
          <c:order val="3"/>
          <c:tx>
            <c:strRef>
              <c:f>'Ann Q1'!$G$53</c:f>
              <c:strCache>
                <c:ptCount val="1"/>
                <c:pt idx="0">
                  <c:v>Poor Progress (26% - 50%)</c:v>
                </c:pt>
              </c:strCache>
            </c:strRef>
          </c:tx>
          <c:spPr>
            <a:pattFill prst="wdDnDiag">
              <a:fgClr>
                <a:srgbClr val="FF0000"/>
              </a:fgClr>
              <a:bgClr>
                <a:srgbClr val="FFFF00"/>
              </a:bgClr>
            </a:pattFill>
            <a:ln>
              <a:noFill/>
            </a:ln>
            <a:effectLst/>
          </c:spPr>
          <c:invertIfNegative val="0"/>
          <c:dLbls>
            <c:delete val="1"/>
          </c:dLbls>
          <c:cat>
            <c:strRef>
              <c:f>('Ann Q1'!$C$55,'Ann Q1'!$C$57,'Ann Q1'!$C$59)</c:f>
              <c:strCache>
                <c:ptCount val="3"/>
                <c:pt idx="0">
                  <c:v>4.2 Crime Prevention and support</c:v>
                </c:pt>
                <c:pt idx="1">
                  <c:v>4.3 Victim empowerment</c:v>
                </c:pt>
                <c:pt idx="2">
                  <c:v>4.4 Substance Abuse, Prevention and Rehabilitation</c:v>
                </c:pt>
              </c:strCache>
            </c:strRef>
          </c:cat>
          <c:val>
            <c:numRef>
              <c:f>('Ann Q1'!$G$55,'Ann Q1'!$G$57,'Ann Q1'!$G$59)</c:f>
              <c:numCache>
                <c:formatCode>0%</c:formatCode>
                <c:ptCount val="3"/>
                <c:pt idx="0">
                  <c:v>0</c:v>
                </c:pt>
                <c:pt idx="1">
                  <c:v>0</c:v>
                </c:pt>
                <c:pt idx="2">
                  <c:v>0</c:v>
                </c:pt>
              </c:numCache>
            </c:numRef>
          </c:val>
          <c:extLst>
            <c:ext xmlns:c16="http://schemas.microsoft.com/office/drawing/2014/chart" uri="{C3380CC4-5D6E-409C-BE32-E72D297353CC}">
              <c16:uniqueId val="{00000003-1DB3-4BD5-850F-56FD342B7BE5}"/>
            </c:ext>
          </c:extLst>
        </c:ser>
        <c:ser>
          <c:idx val="4"/>
          <c:order val="4"/>
          <c:tx>
            <c:strRef>
              <c:f>'Ann Q1'!$H$53</c:f>
              <c:strCache>
                <c:ptCount val="1"/>
                <c:pt idx="0">
                  <c:v>Very Poor Progress (Less than 25%)</c:v>
                </c:pt>
              </c:strCache>
            </c:strRef>
          </c:tx>
          <c:spPr>
            <a:solidFill>
              <a:srgbClr val="FF0000"/>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DB3-4BD5-850F-56FD342B7BE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 Q1'!$C$55,'Ann Q1'!$C$57,'Ann Q1'!$C$59)</c:f>
              <c:strCache>
                <c:ptCount val="3"/>
                <c:pt idx="0">
                  <c:v>4.2 Crime Prevention and support</c:v>
                </c:pt>
                <c:pt idx="1">
                  <c:v>4.3 Victim empowerment</c:v>
                </c:pt>
                <c:pt idx="2">
                  <c:v>4.4 Substance Abuse, Prevention and Rehabilitation</c:v>
                </c:pt>
              </c:strCache>
            </c:strRef>
          </c:cat>
          <c:val>
            <c:numRef>
              <c:f>('Ann Q1'!$H$55,'Ann Q1'!$H$57,'Ann Q1'!$H$59)</c:f>
              <c:numCache>
                <c:formatCode>0%</c:formatCode>
                <c:ptCount val="3"/>
                <c:pt idx="0">
                  <c:v>8.3333333333333329E-2</c:v>
                </c:pt>
                <c:pt idx="1">
                  <c:v>0</c:v>
                </c:pt>
                <c:pt idx="2">
                  <c:v>0</c:v>
                </c:pt>
              </c:numCache>
            </c:numRef>
          </c:val>
          <c:extLst>
            <c:ext xmlns:c16="http://schemas.microsoft.com/office/drawing/2014/chart" uri="{C3380CC4-5D6E-409C-BE32-E72D297353CC}">
              <c16:uniqueId val="{00000005-1DB3-4BD5-850F-56FD342B7BE5}"/>
            </c:ext>
          </c:extLst>
        </c:ser>
        <c:ser>
          <c:idx val="5"/>
          <c:order val="5"/>
          <c:tx>
            <c:strRef>
              <c:f>'Ann Q1'!$I$53</c:f>
              <c:strCache>
                <c:ptCount val="1"/>
                <c:pt idx="0">
                  <c:v>Not Targeted</c:v>
                </c:pt>
              </c:strCache>
            </c:strRef>
          </c:tx>
          <c:spPr>
            <a:solidFill>
              <a:schemeClr val="bg1">
                <a:lumMod val="75000"/>
              </a:schemeClr>
            </a:solidFill>
            <a:ln>
              <a:noFill/>
            </a:ln>
            <a:effectLst/>
          </c:spPr>
          <c:invertIfNegative val="0"/>
          <c:dLbls>
            <c:delete val="1"/>
          </c:dLbls>
          <c:cat>
            <c:strRef>
              <c:f>('Ann Q1'!$C$55,'Ann Q1'!$C$57,'Ann Q1'!$C$59)</c:f>
              <c:strCache>
                <c:ptCount val="3"/>
                <c:pt idx="0">
                  <c:v>4.2 Crime Prevention and support</c:v>
                </c:pt>
                <c:pt idx="1">
                  <c:v>4.3 Victim empowerment</c:v>
                </c:pt>
                <c:pt idx="2">
                  <c:v>4.4 Substance Abuse, Prevention and Rehabilitation</c:v>
                </c:pt>
              </c:strCache>
            </c:strRef>
          </c:cat>
          <c:val>
            <c:numRef>
              <c:f>('Ann Q1'!$I$55,'Ann Q1'!$I$57,'Ann Q1'!$I$59)</c:f>
              <c:numCache>
                <c:formatCode>0%</c:formatCode>
                <c:ptCount val="3"/>
                <c:pt idx="0">
                  <c:v>0</c:v>
                </c:pt>
                <c:pt idx="1">
                  <c:v>0</c:v>
                </c:pt>
                <c:pt idx="2">
                  <c:v>0</c:v>
                </c:pt>
              </c:numCache>
            </c:numRef>
          </c:val>
          <c:extLst>
            <c:ext xmlns:c16="http://schemas.microsoft.com/office/drawing/2014/chart" uri="{C3380CC4-5D6E-409C-BE32-E72D297353CC}">
              <c16:uniqueId val="{00000006-1DB3-4BD5-850F-56FD342B7BE5}"/>
            </c:ext>
          </c:extLst>
        </c:ser>
        <c:dLbls>
          <c:dLblPos val="ctr"/>
          <c:showLegendKey val="0"/>
          <c:showVal val="1"/>
          <c:showCatName val="0"/>
          <c:showSerName val="0"/>
          <c:showPercent val="0"/>
          <c:showBubbleSize val="0"/>
        </c:dLbls>
        <c:gapWidth val="150"/>
        <c:overlap val="100"/>
        <c:axId val="649459504"/>
        <c:axId val="649458848"/>
      </c:barChart>
      <c:catAx>
        <c:axId val="649459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458848"/>
        <c:crosses val="autoZero"/>
        <c:auto val="1"/>
        <c:lblAlgn val="ctr"/>
        <c:lblOffset val="100"/>
        <c:noMultiLvlLbl val="0"/>
      </c:catAx>
      <c:valAx>
        <c:axId val="64945884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459504"/>
        <c:crosses val="autoZero"/>
        <c:crossBetween val="between"/>
      </c:valAx>
      <c:spPr>
        <a:noFill/>
        <a:ln>
          <a:noFill/>
        </a:ln>
        <a:effectLst/>
      </c:spPr>
    </c:plotArea>
    <c:legend>
      <c:legendPos val="b"/>
      <c:layout>
        <c:manualLayout>
          <c:xMode val="edge"/>
          <c:yMode val="edge"/>
          <c:x val="8.3816648251868256E-3"/>
          <c:y val="0.89115786789712992"/>
          <c:w val="0.98787435122678835"/>
          <c:h val="9.176896191764413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89" cy="493001"/>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ZA" dirty="0"/>
          </a:p>
        </p:txBody>
      </p:sp>
      <p:sp>
        <p:nvSpPr>
          <p:cNvPr id="3" name="Date Placeholder 2"/>
          <p:cNvSpPr>
            <a:spLocks noGrp="1"/>
          </p:cNvSpPr>
          <p:nvPr>
            <p:ph type="dt" sz="quarter" idx="1"/>
          </p:nvPr>
        </p:nvSpPr>
        <p:spPr>
          <a:xfrm>
            <a:off x="3849899" y="0"/>
            <a:ext cx="2946189" cy="493001"/>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43B0EBF-4BE1-41DA-B5B5-E857823F230A}" type="datetimeFigureOut">
              <a:rPr lang="en-ZA"/>
              <a:pPr>
                <a:defRPr/>
              </a:pPr>
              <a:t>2022/10/27</a:t>
            </a:fld>
            <a:endParaRPr lang="en-ZA" dirty="0"/>
          </a:p>
        </p:txBody>
      </p:sp>
      <p:sp>
        <p:nvSpPr>
          <p:cNvPr id="4" name="Footer Placeholder 3"/>
          <p:cNvSpPr>
            <a:spLocks noGrp="1"/>
          </p:cNvSpPr>
          <p:nvPr>
            <p:ph type="ftr" sz="quarter" idx="2"/>
          </p:nvPr>
        </p:nvSpPr>
        <p:spPr>
          <a:xfrm>
            <a:off x="1" y="9378083"/>
            <a:ext cx="2946189" cy="493001"/>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ZA" dirty="0"/>
          </a:p>
        </p:txBody>
      </p:sp>
      <p:sp>
        <p:nvSpPr>
          <p:cNvPr id="5" name="Slide Number Placeholder 4"/>
          <p:cNvSpPr>
            <a:spLocks noGrp="1"/>
          </p:cNvSpPr>
          <p:nvPr>
            <p:ph type="sldNum" sz="quarter" idx="3"/>
          </p:nvPr>
        </p:nvSpPr>
        <p:spPr>
          <a:xfrm>
            <a:off x="3849899" y="9378083"/>
            <a:ext cx="2946189" cy="493001"/>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9D3077B-9552-4129-A5DF-6FB1A637DABF}" type="slidenum">
              <a:rPr lang="en-ZA"/>
              <a:pPr>
                <a:defRPr/>
              </a:pPr>
              <a:t>‹#›</a:t>
            </a:fld>
            <a:endParaRPr lang="en-ZA" dirty="0"/>
          </a:p>
        </p:txBody>
      </p:sp>
    </p:spTree>
    <p:extLst>
      <p:ext uri="{BB962C8B-B14F-4D97-AF65-F5344CB8AC3E}">
        <p14:creationId xmlns:p14="http://schemas.microsoft.com/office/powerpoint/2010/main" val="3945146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89" cy="493001"/>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idx="1"/>
          </p:nvPr>
        </p:nvSpPr>
        <p:spPr>
          <a:xfrm>
            <a:off x="3849899" y="0"/>
            <a:ext cx="2946189" cy="493001"/>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6A9D5DA0-98AB-45E3-9B42-46EE4B69F94A}" type="datetimeFigureOut">
              <a:rPr lang="en-US"/>
              <a:pPr>
                <a:defRPr/>
              </a:pPr>
              <a:t>10/27/2022</a:t>
            </a:fld>
            <a:endParaRPr lang="en-US" dirty="0"/>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79768" y="4689831"/>
            <a:ext cx="5438140" cy="444175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9378083"/>
            <a:ext cx="2946189" cy="493001"/>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49899" y="9378083"/>
            <a:ext cx="2946189" cy="493001"/>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EC57948-A865-470F-AFC8-ECAC0F0D199D}" type="slidenum">
              <a:rPr lang="en-US"/>
              <a:pPr>
                <a:defRPr/>
              </a:pPr>
              <a:t>‹#›</a:t>
            </a:fld>
            <a:endParaRPr lang="en-US" dirty="0"/>
          </a:p>
        </p:txBody>
      </p:sp>
    </p:spTree>
    <p:extLst>
      <p:ext uri="{BB962C8B-B14F-4D97-AF65-F5344CB8AC3E}">
        <p14:creationId xmlns:p14="http://schemas.microsoft.com/office/powerpoint/2010/main" val="2128244946"/>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EF933E9C-F424-4D73-8BE8-ABDA7D00D81C}"/>
              </a:ext>
            </a:extLst>
          </p:cNvPr>
          <p:cNvSpPr>
            <a:spLocks noGrp="1" noRot="1" noChangeAspect="1" noChangeArrowheads="1" noTextEdit="1"/>
          </p:cNvSpPr>
          <p:nvPr>
            <p:ph type="sldImg"/>
          </p:nvPr>
        </p:nvSpPr>
        <p:spPr>
          <a:ln/>
        </p:spPr>
      </p:sp>
      <p:sp>
        <p:nvSpPr>
          <p:cNvPr id="96259" name="Notes Placeholder 2">
            <a:extLst>
              <a:ext uri="{FF2B5EF4-FFF2-40B4-BE49-F238E27FC236}">
                <a16:creationId xmlns:a16="http://schemas.microsoft.com/office/drawing/2014/main" id="{EBFF486C-C510-455D-8A0C-D76D6C75D9C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ZA" altLang="en-US" dirty="0">
                <a:latin typeface="Arial" panose="020B0604020202020204" pitchFamily="34" charset="0"/>
              </a:rPr>
              <a:t>Overview comparison.</a:t>
            </a:r>
          </a:p>
        </p:txBody>
      </p:sp>
      <p:sp>
        <p:nvSpPr>
          <p:cNvPr id="96260" name="Slide Number Placeholder 3">
            <a:extLst>
              <a:ext uri="{FF2B5EF4-FFF2-40B4-BE49-F238E27FC236}">
                <a16:creationId xmlns:a16="http://schemas.microsoft.com/office/drawing/2014/main" id="{12ACC385-1231-4647-B8B4-3862389534F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197F512A-8C5D-44B0-8879-CA19E6FFF80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457200" rtl="0" eaLnBrk="0" fontAlgn="auto" latinLnBrk="0" hangingPunct="0">
                <a:lnSpc>
                  <a:spcPct val="100000"/>
                </a:lnSpc>
                <a:spcBef>
                  <a:spcPct val="0"/>
                </a:spcBef>
                <a:spcAft>
                  <a:spcPts val="0"/>
                </a:spcAft>
                <a:buClrTx/>
                <a:buSzTx/>
                <a:buFontTx/>
                <a:buNone/>
                <a:tabLst/>
                <a:defRPr/>
              </a:pPr>
              <a:t>6</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56CD7E68-B6AB-4179-A795-B7B310DBBB56}"/>
              </a:ext>
            </a:extLst>
          </p:cNvPr>
          <p:cNvSpPr>
            <a:spLocks noGrp="1" noRot="1" noChangeAspect="1" noChangeArrowheads="1" noTextEdit="1"/>
          </p:cNvSpPr>
          <p:nvPr>
            <p:ph type="sldImg"/>
          </p:nvPr>
        </p:nvSpPr>
        <p:spPr>
          <a:ln/>
        </p:spPr>
      </p:sp>
      <p:sp>
        <p:nvSpPr>
          <p:cNvPr id="106499" name="Notes Placeholder 2">
            <a:extLst>
              <a:ext uri="{FF2B5EF4-FFF2-40B4-BE49-F238E27FC236}">
                <a16:creationId xmlns:a16="http://schemas.microsoft.com/office/drawing/2014/main" id="{69D2DF9B-15E2-419A-926F-D1B540FBBF2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ZA" altLang="en-US" dirty="0">
                <a:latin typeface="Arial" panose="020B0604020202020204" pitchFamily="34" charset="0"/>
              </a:rPr>
              <a:t>Bar chart with sub programmes</a:t>
            </a:r>
          </a:p>
          <a:p>
            <a:r>
              <a:rPr lang="en-ZA" altLang="en-US" dirty="0">
                <a:latin typeface="Arial" panose="020B0604020202020204" pitchFamily="34" charset="0"/>
              </a:rPr>
              <a:t>See if we can include weighted avg within this slide along with bar chart.</a:t>
            </a:r>
          </a:p>
        </p:txBody>
      </p:sp>
      <p:sp>
        <p:nvSpPr>
          <p:cNvPr id="106500" name="Slide Number Placeholder 3">
            <a:extLst>
              <a:ext uri="{FF2B5EF4-FFF2-40B4-BE49-F238E27FC236}">
                <a16:creationId xmlns:a16="http://schemas.microsoft.com/office/drawing/2014/main" id="{E310E6EF-EF52-4218-983D-B1EF58B8618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D153F269-6733-427A-8093-4FDCC7FEE4A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457200" rtl="0" eaLnBrk="0" fontAlgn="auto" latinLnBrk="0" hangingPunct="0">
                <a:lnSpc>
                  <a:spcPct val="100000"/>
                </a:lnSpc>
                <a:spcBef>
                  <a:spcPct val="0"/>
                </a:spcBef>
                <a:spcAft>
                  <a:spcPts val="0"/>
                </a:spcAft>
                <a:buClrTx/>
                <a:buSzTx/>
                <a:buFontTx/>
                <a:buNone/>
                <a:tabLst/>
                <a:defRPr/>
              </a:pPr>
              <a:t>15</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5EC57948-A865-470F-AFC8-ECAC0F0D199D}" type="slidenum">
              <a:rPr lang="en-US" smtClean="0"/>
              <a:pPr>
                <a:defRPr/>
              </a:pPr>
              <a:t>16</a:t>
            </a:fld>
            <a:endParaRPr lang="en-US" dirty="0"/>
          </a:p>
        </p:txBody>
      </p:sp>
    </p:spTree>
    <p:extLst>
      <p:ext uri="{BB962C8B-B14F-4D97-AF65-F5344CB8AC3E}">
        <p14:creationId xmlns:p14="http://schemas.microsoft.com/office/powerpoint/2010/main" val="2002225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5EC57948-A865-470F-AFC8-ECAC0F0D199D}" type="slidenum">
              <a:rPr lang="en-US" smtClean="0"/>
              <a:pPr>
                <a:defRPr/>
              </a:pPr>
              <a:t>17</a:t>
            </a:fld>
            <a:endParaRPr lang="en-US" dirty="0"/>
          </a:p>
        </p:txBody>
      </p:sp>
    </p:spTree>
    <p:extLst>
      <p:ext uri="{BB962C8B-B14F-4D97-AF65-F5344CB8AC3E}">
        <p14:creationId xmlns:p14="http://schemas.microsoft.com/office/powerpoint/2010/main" val="585938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5EC57948-A865-470F-AFC8-ECAC0F0D199D}" type="slidenum">
              <a:rPr lang="en-US" smtClean="0"/>
              <a:pPr>
                <a:defRPr/>
              </a:pPr>
              <a:t>24</a:t>
            </a:fld>
            <a:endParaRPr lang="en-US" dirty="0"/>
          </a:p>
        </p:txBody>
      </p:sp>
    </p:spTree>
    <p:extLst>
      <p:ext uri="{BB962C8B-B14F-4D97-AF65-F5344CB8AC3E}">
        <p14:creationId xmlns:p14="http://schemas.microsoft.com/office/powerpoint/2010/main" val="806446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5EC57948-A865-470F-AFC8-ECAC0F0D199D}" type="slidenum">
              <a:rPr lang="en-US" smtClean="0"/>
              <a:pPr>
                <a:defRPr/>
              </a:pPr>
              <a:t>28</a:t>
            </a:fld>
            <a:endParaRPr lang="en-US" dirty="0"/>
          </a:p>
        </p:txBody>
      </p:sp>
    </p:spTree>
    <p:extLst>
      <p:ext uri="{BB962C8B-B14F-4D97-AF65-F5344CB8AC3E}">
        <p14:creationId xmlns:p14="http://schemas.microsoft.com/office/powerpoint/2010/main" val="3672805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5EC57948-A865-470F-AFC8-ECAC0F0D199D}" type="slidenum">
              <a:rPr lang="en-US" smtClean="0"/>
              <a:pPr>
                <a:defRPr/>
              </a:pPr>
              <a:t>29</a:t>
            </a:fld>
            <a:endParaRPr lang="en-US" dirty="0"/>
          </a:p>
        </p:txBody>
      </p:sp>
    </p:spTree>
    <p:extLst>
      <p:ext uri="{BB962C8B-B14F-4D97-AF65-F5344CB8AC3E}">
        <p14:creationId xmlns:p14="http://schemas.microsoft.com/office/powerpoint/2010/main" val="34968763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3E29F265-3598-4EBC-8661-0A39DDB0571C}" type="datetime1">
              <a:rPr lang="en-US" smtClean="0"/>
              <a:t>10/27/2022</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458200" y="6356354"/>
            <a:ext cx="569686" cy="365125"/>
          </a:xfrm>
          <a:prstGeom prst="rect">
            <a:avLst/>
          </a:prstGeom>
        </p:spPr>
        <p:txBody>
          <a:bodyPr/>
          <a:lstStyle>
            <a:lvl1pPr>
              <a:defRPr sz="1500">
                <a:latin typeface="Arial" panose="020B0604020202020204" pitchFamily="34" charset="0"/>
                <a:cs typeface="Arial" panose="020B0604020202020204" pitchFamily="34" charset="0"/>
              </a:defRPr>
            </a:lvl1pPr>
          </a:lstStyle>
          <a:p>
            <a:fld id="{093862CD-2CE4-D846-9F15-15300DCE1BBC}" type="slidenum">
              <a:rPr lang="en-US" smtClean="0"/>
              <a:pPr/>
              <a:t>‹#›</a:t>
            </a:fld>
            <a:endParaRPr lang="en-US" dirty="0"/>
          </a:p>
        </p:txBody>
      </p:sp>
    </p:spTree>
    <p:extLst>
      <p:ext uri="{BB962C8B-B14F-4D97-AF65-F5344CB8AC3E}">
        <p14:creationId xmlns:p14="http://schemas.microsoft.com/office/powerpoint/2010/main" val="2080887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07182" y="924791"/>
            <a:ext cx="8013659" cy="33431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6F8854E6-7733-4701-A6F9-EC923191D1E3}" type="datetime1">
              <a:rPr lang="en-US" smtClean="0"/>
              <a:t>10/27/2022</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2174618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13164"/>
            <a:ext cx="2057400" cy="47129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66356" y="1413164"/>
            <a:ext cx="5510645" cy="471299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4BBADC23-D769-4B12-9535-C0B61299B848}" type="datetime1">
              <a:rPr lang="en-US" smtClean="0"/>
              <a:t>10/27/2022</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093862CD-2CE4-D846-9F15-15300DCE1BBC}" type="slidenum">
              <a:rPr lang="en-US" smtClean="0"/>
              <a:t>‹#›</a:t>
            </a:fld>
            <a:endParaRPr lang="en-US" dirty="0"/>
          </a:p>
        </p:txBody>
      </p:sp>
      <p:sp>
        <p:nvSpPr>
          <p:cNvPr id="7" name="Title 1">
            <a:extLst>
              <a:ext uri="{FF2B5EF4-FFF2-40B4-BE49-F238E27FC236}">
                <a16:creationId xmlns:a16="http://schemas.microsoft.com/office/drawing/2014/main" id="{225ACE83-0F60-CC47-802A-4D891EAD32D2}"/>
              </a:ext>
            </a:extLst>
          </p:cNvPr>
          <p:cNvSpPr txBox="1">
            <a:spLocks/>
          </p:cNvSpPr>
          <p:nvPr userDrawn="1"/>
        </p:nvSpPr>
        <p:spPr>
          <a:xfrm>
            <a:off x="1007182" y="935186"/>
            <a:ext cx="801365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sz="2500" dirty="0"/>
              <a:t>Click to edit Master title style</a:t>
            </a:r>
          </a:p>
        </p:txBody>
      </p:sp>
    </p:spTree>
    <p:extLst>
      <p:ext uri="{BB962C8B-B14F-4D97-AF65-F5344CB8AC3E}">
        <p14:creationId xmlns:p14="http://schemas.microsoft.com/office/powerpoint/2010/main" val="3102395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7182" y="1412384"/>
            <a:ext cx="8013659" cy="51208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0" y="6538912"/>
            <a:ext cx="2133600" cy="365125"/>
          </a:xfrm>
          <a:prstGeom prst="rect">
            <a:avLst/>
          </a:prstGeom>
        </p:spPr>
        <p:txBody>
          <a:bodyPr/>
          <a:lstStyle>
            <a:lvl1pPr>
              <a:defRPr sz="1400"/>
            </a:lvl1pPr>
          </a:lstStyle>
          <a:p>
            <a:pPr>
              <a:defRPr/>
            </a:pPr>
            <a:fld id="{5FBCB14E-AABE-4719-A80D-7C65355411C5}" type="datetimeFigureOut">
              <a:rPr lang="en-US" smtClean="0"/>
              <a:pPr>
                <a:defRPr/>
              </a:pPr>
              <a:t>10/27/2022</a:t>
            </a:fld>
            <a:endParaRPr lang="en-US" dirty="0"/>
          </a:p>
        </p:txBody>
      </p:sp>
      <p:sp>
        <p:nvSpPr>
          <p:cNvPr id="5" name="Footer Placeholder 4"/>
          <p:cNvSpPr>
            <a:spLocks noGrp="1"/>
          </p:cNvSpPr>
          <p:nvPr>
            <p:ph type="ftr" sz="quarter" idx="11"/>
          </p:nvPr>
        </p:nvSpPr>
        <p:spPr>
          <a:xfrm>
            <a:off x="3514163" y="6533216"/>
            <a:ext cx="2895600" cy="365125"/>
          </a:xfrm>
          <a:prstGeom prst="rect">
            <a:avLst/>
          </a:prstGeom>
        </p:spPr>
        <p:txBody>
          <a:bodyPr/>
          <a:lstStyle>
            <a:lvl1pPr algn="ctr">
              <a:defRPr sz="1400"/>
            </a:lvl1pPr>
          </a:lstStyle>
          <a:p>
            <a:pPr>
              <a:defRPr/>
            </a:pPr>
            <a:endParaRPr lang="en-US" dirty="0"/>
          </a:p>
        </p:txBody>
      </p:sp>
      <p:sp>
        <p:nvSpPr>
          <p:cNvPr id="6" name="Slide Number Placeholder 5"/>
          <p:cNvSpPr>
            <a:spLocks noGrp="1"/>
          </p:cNvSpPr>
          <p:nvPr>
            <p:ph type="sldNum" sz="quarter" idx="12"/>
          </p:nvPr>
        </p:nvSpPr>
        <p:spPr>
          <a:xfrm>
            <a:off x="8646459" y="6546663"/>
            <a:ext cx="455062" cy="365125"/>
          </a:xfrm>
          <a:prstGeom prst="rect">
            <a:avLst/>
          </a:prstGeom>
        </p:spPr>
        <p:txBody>
          <a:bodyPr/>
          <a:lstStyle>
            <a:lvl1pPr>
              <a:defRPr sz="1500">
                <a:latin typeface="Arial" panose="020B0604020202020204" pitchFamily="34" charset="0"/>
                <a:cs typeface="Arial" panose="020B0604020202020204" pitchFamily="34" charset="0"/>
              </a:defRPr>
            </a:lvl1pPr>
          </a:lstStyle>
          <a:p>
            <a:pPr>
              <a:defRPr/>
            </a:pPr>
            <a:fld id="{1ADFBEA8-27AE-43B8-9080-CDB1FD3FDF85}" type="slidenum">
              <a:rPr lang="en-US" smtClean="0"/>
              <a:pPr>
                <a:defRPr/>
              </a:pPr>
              <a:t>‹#›</a:t>
            </a:fld>
            <a:endParaRPr lang="en-US" dirty="0"/>
          </a:p>
        </p:txBody>
      </p:sp>
      <p:sp>
        <p:nvSpPr>
          <p:cNvPr id="7" name="Title 6">
            <a:extLst>
              <a:ext uri="{FF2B5EF4-FFF2-40B4-BE49-F238E27FC236}">
                <a16:creationId xmlns:a16="http://schemas.microsoft.com/office/drawing/2014/main" id="{54F1D999-D761-49D9-AA5C-94B8E604FF82}"/>
              </a:ext>
            </a:extLst>
          </p:cNvPr>
          <p:cNvSpPr>
            <a:spLocks noGrp="1"/>
          </p:cNvSpPr>
          <p:nvPr>
            <p:ph type="title" hasCustomPrompt="1"/>
          </p:nvPr>
        </p:nvSpPr>
        <p:spPr/>
        <p:txBody>
          <a:bodyPr/>
          <a:lstStyle>
            <a:lvl1pPr>
              <a:defRPr/>
            </a:lvl1pPr>
          </a:lstStyle>
          <a:p>
            <a:r>
              <a:rPr lang="en-US" dirty="0"/>
              <a:t>HUMAN RESOURCE CAPACITY</a:t>
            </a:r>
            <a:endParaRPr lang="en-ZA" dirty="0"/>
          </a:p>
        </p:txBody>
      </p:sp>
    </p:spTree>
    <p:extLst>
      <p:ext uri="{BB962C8B-B14F-4D97-AF65-F5344CB8AC3E}">
        <p14:creationId xmlns:p14="http://schemas.microsoft.com/office/powerpoint/2010/main" val="648990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6A544E8-C74D-482F-82F2-A80C3BB17A88}"/>
              </a:ext>
            </a:extLst>
          </p:cNvPr>
          <p:cNvSpPr>
            <a:spLocks noGrp="1"/>
          </p:cNvSpPr>
          <p:nvPr>
            <p:ph type="dt" sz="half" idx="10"/>
          </p:nvPr>
        </p:nvSpPr>
        <p:spPr/>
        <p:txBody>
          <a:bodyPr/>
          <a:lstStyle/>
          <a:p>
            <a:fld id="{1B873285-2900-419B-9142-F4B577FF2509}" type="datetimeFigureOut">
              <a:rPr lang="en-ZA" smtClean="0"/>
              <a:t>2022/10/27</a:t>
            </a:fld>
            <a:endParaRPr lang="en-ZA" dirty="0"/>
          </a:p>
        </p:txBody>
      </p:sp>
      <p:sp>
        <p:nvSpPr>
          <p:cNvPr id="5" name="Footer Placeholder 4">
            <a:extLst>
              <a:ext uri="{FF2B5EF4-FFF2-40B4-BE49-F238E27FC236}">
                <a16:creationId xmlns:a16="http://schemas.microsoft.com/office/drawing/2014/main" id="{136E36C7-1ACE-4A9E-895C-54D2D7183BD7}"/>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CB369D70-2B52-474F-A42B-CB43DE4591FB}"/>
              </a:ext>
            </a:extLst>
          </p:cNvPr>
          <p:cNvSpPr>
            <a:spLocks noGrp="1"/>
          </p:cNvSpPr>
          <p:nvPr>
            <p:ph type="sldNum" sz="quarter" idx="12"/>
          </p:nvPr>
        </p:nvSpPr>
        <p:spPr/>
        <p:txBody>
          <a:bodyPr/>
          <a:lstStyle>
            <a:lvl1pPr>
              <a:defRPr sz="825">
                <a:latin typeface="Arial" panose="020B0604020202020204" pitchFamily="34" charset="0"/>
                <a:cs typeface="Arial" panose="020B0604020202020204" pitchFamily="34" charset="0"/>
              </a:defRPr>
            </a:lvl1pPr>
          </a:lstStyle>
          <a:p>
            <a:fld id="{C58F79DE-9858-4583-B0BA-1B022CFF73C2}" type="slidenum">
              <a:rPr lang="en-ZA" smtClean="0"/>
              <a:pPr/>
              <a:t>‹#›</a:t>
            </a:fld>
            <a:endParaRPr lang="en-ZA" dirty="0"/>
          </a:p>
        </p:txBody>
      </p:sp>
      <p:pic>
        <p:nvPicPr>
          <p:cNvPr id="11" name="Picture 10" descr="Shape, rectangle&#10;&#10;Description automatically generated">
            <a:extLst>
              <a:ext uri="{FF2B5EF4-FFF2-40B4-BE49-F238E27FC236}">
                <a16:creationId xmlns:a16="http://schemas.microsoft.com/office/drawing/2014/main" id="{E81B35B8-2D01-4D6D-8C04-48E01774C0B9}"/>
              </a:ext>
            </a:extLst>
          </p:cNvPr>
          <p:cNvPicPr>
            <a:picLocks noChangeAspect="1"/>
          </p:cNvPicPr>
          <p:nvPr/>
        </p:nvPicPr>
        <p:blipFill rotWithShape="1">
          <a:blip r:embed="rId2">
            <a:extLst>
              <a:ext uri="{28A0092B-C50C-407E-A947-70E740481C1C}">
                <a14:useLocalDpi xmlns:a14="http://schemas.microsoft.com/office/drawing/2010/main" val="0"/>
              </a:ext>
            </a:extLst>
          </a:blip>
          <a:srcRect b="85991"/>
          <a:stretch/>
        </p:blipFill>
        <p:spPr>
          <a:xfrm>
            <a:off x="-1" y="404"/>
            <a:ext cx="9144001" cy="1007302"/>
          </a:xfrm>
          <a:prstGeom prst="rect">
            <a:avLst/>
          </a:prstGeom>
        </p:spPr>
      </p:pic>
      <p:sp>
        <p:nvSpPr>
          <p:cNvPr id="12" name="Rectangle 11">
            <a:extLst>
              <a:ext uri="{FF2B5EF4-FFF2-40B4-BE49-F238E27FC236}">
                <a16:creationId xmlns:a16="http://schemas.microsoft.com/office/drawing/2014/main" id="{B8E64C85-E49F-45B5-989F-F08345356001}"/>
              </a:ext>
            </a:extLst>
          </p:cNvPr>
          <p:cNvSpPr/>
          <p:nvPr/>
        </p:nvSpPr>
        <p:spPr>
          <a:xfrm>
            <a:off x="48006" y="961052"/>
            <a:ext cx="9031986" cy="363894"/>
          </a:xfrm>
          <a:prstGeom prst="rect">
            <a:avLst/>
          </a:prstGeom>
          <a:solidFill>
            <a:srgbClr val="245DBA"/>
          </a:solidFill>
          <a:ln>
            <a:solidFill>
              <a:srgbClr val="245D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Tree>
    <p:extLst>
      <p:ext uri="{BB962C8B-B14F-4D97-AF65-F5344CB8AC3E}">
        <p14:creationId xmlns:p14="http://schemas.microsoft.com/office/powerpoint/2010/main" val="416113996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fld id="{8A68B4B2-4178-4D22-9AEA-BBE6E376E0FC}" type="datetime1">
              <a:rPr lang="en-US" smtClean="0"/>
              <a:t>10/27/2022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5D476264-FA81-4CD1-A401-43F0096AB100}" type="slidenum">
              <a:rPr lang="en-US" altLang="en-US" smtClean="0"/>
              <a:pPr>
                <a:defRPr/>
              </a:pPr>
              <a:t>‹#›</a:t>
            </a:fld>
            <a:endParaRPr lang="en-US" altLang="en-US" dirty="0"/>
          </a:p>
        </p:txBody>
      </p:sp>
    </p:spTree>
    <p:extLst>
      <p:ext uri="{BB962C8B-B14F-4D97-AF65-F5344CB8AC3E}">
        <p14:creationId xmlns:p14="http://schemas.microsoft.com/office/powerpoint/2010/main" val="378329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7180" y="935182"/>
            <a:ext cx="8013659" cy="325577"/>
          </a:xfrm>
        </p:spPr>
        <p:txBody>
          <a:bodyPr/>
          <a:lstStyle/>
          <a:p>
            <a:r>
              <a:rPr lang="en-US"/>
              <a:t>Click to edit Master title style</a:t>
            </a:r>
            <a:endParaRPr lang="en-US" dirty="0"/>
          </a:p>
        </p:txBody>
      </p:sp>
      <p:sp>
        <p:nvSpPr>
          <p:cNvPr id="3" name="Content Placeholder 2"/>
          <p:cNvSpPr>
            <a:spLocks noGrp="1"/>
          </p:cNvSpPr>
          <p:nvPr>
            <p:ph idx="1"/>
          </p:nvPr>
        </p:nvSpPr>
        <p:spPr>
          <a:xfrm>
            <a:off x="1007180" y="1412384"/>
            <a:ext cx="8013659" cy="51208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0" y="6538912"/>
            <a:ext cx="2133600" cy="365125"/>
          </a:xfrm>
          <a:prstGeom prst="rect">
            <a:avLst/>
          </a:prstGeom>
        </p:spPr>
        <p:txBody>
          <a:bodyPr/>
          <a:lstStyle>
            <a:lvl1pPr>
              <a:defRPr sz="1400"/>
            </a:lvl1pPr>
          </a:lstStyle>
          <a:p>
            <a:pPr>
              <a:defRPr/>
            </a:pPr>
            <a:fld id="{85B4F267-E8AC-42B2-89D5-C062E1029466}" type="datetime1">
              <a:rPr lang="en-US" smtClean="0"/>
              <a:t>10/27/2022</a:t>
            </a:fld>
            <a:endParaRPr lang="en-US" dirty="0"/>
          </a:p>
        </p:txBody>
      </p:sp>
      <p:sp>
        <p:nvSpPr>
          <p:cNvPr id="5" name="Footer Placeholder 4"/>
          <p:cNvSpPr>
            <a:spLocks noGrp="1"/>
          </p:cNvSpPr>
          <p:nvPr>
            <p:ph type="ftr" sz="quarter" idx="11"/>
          </p:nvPr>
        </p:nvSpPr>
        <p:spPr>
          <a:xfrm>
            <a:off x="3514163" y="6533216"/>
            <a:ext cx="2895600" cy="365125"/>
          </a:xfrm>
          <a:prstGeom prst="rect">
            <a:avLst/>
          </a:prstGeom>
        </p:spPr>
        <p:txBody>
          <a:bodyPr/>
          <a:lstStyle>
            <a:lvl1pPr algn="ctr">
              <a:defRPr sz="1400"/>
            </a:lvl1pPr>
          </a:lstStyle>
          <a:p>
            <a:pPr>
              <a:defRPr/>
            </a:pPr>
            <a:endParaRPr lang="en-US" dirty="0"/>
          </a:p>
        </p:txBody>
      </p:sp>
      <p:sp>
        <p:nvSpPr>
          <p:cNvPr id="6" name="Slide Number Placeholder 5"/>
          <p:cNvSpPr>
            <a:spLocks noGrp="1"/>
          </p:cNvSpPr>
          <p:nvPr>
            <p:ph type="sldNum" sz="quarter" idx="12"/>
          </p:nvPr>
        </p:nvSpPr>
        <p:spPr>
          <a:xfrm>
            <a:off x="8646459" y="6546663"/>
            <a:ext cx="455062" cy="365125"/>
          </a:xfrm>
          <a:prstGeom prst="rect">
            <a:avLst/>
          </a:prstGeom>
        </p:spPr>
        <p:txBody>
          <a:bodyPr/>
          <a:lstStyle>
            <a:lvl1pPr>
              <a:defRPr sz="1400"/>
            </a:lvl1pPr>
          </a:lstStyle>
          <a:p>
            <a:pPr>
              <a:defRPr/>
            </a:pPr>
            <a:fld id="{9E56CAB2-3D05-49B8-85A2-5FF6912E2710}" type="slidenum">
              <a:rPr lang="en-US" altLang="en-US" smtClean="0"/>
              <a:pPr>
                <a:defRPr/>
              </a:pPr>
              <a:t>‹#›</a:t>
            </a:fld>
            <a:endParaRPr lang="en-US" altLang="en-US" dirty="0"/>
          </a:p>
        </p:txBody>
      </p:sp>
    </p:spTree>
    <p:extLst>
      <p:ext uri="{BB962C8B-B14F-4D97-AF65-F5344CB8AC3E}">
        <p14:creationId xmlns:p14="http://schemas.microsoft.com/office/powerpoint/2010/main" val="3909190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87136" y="353406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87136" y="170100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fld id="{89AD599D-746E-4B5A-889A-149D7869E364}" type="datetime1">
              <a:rPr lang="en-US" smtClean="0"/>
              <a:t>10/27/2022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6E0FBF77-33DA-4DB4-BDC1-930D16BE5C89}" type="slidenum">
              <a:rPr lang="en-US" altLang="en-US" smtClean="0"/>
              <a:pPr>
                <a:defRPr/>
              </a:pPr>
              <a:t>‹#›</a:t>
            </a:fld>
            <a:endParaRPr lang="en-US" altLang="en-US" dirty="0"/>
          </a:p>
        </p:txBody>
      </p:sp>
    </p:spTree>
    <p:extLst>
      <p:ext uri="{BB962C8B-B14F-4D97-AF65-F5344CB8AC3E}">
        <p14:creationId xmlns:p14="http://schemas.microsoft.com/office/powerpoint/2010/main" val="1912155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7180" y="914758"/>
            <a:ext cx="8013659" cy="36512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07179" y="1600199"/>
            <a:ext cx="3834985"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8069" y="1600199"/>
            <a:ext cx="392277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fld id="{7FF991E4-E727-45FE-A101-672098EF2E56}" type="datetime1">
              <a:rPr lang="en-US" smtClean="0"/>
              <a:t>10/27/2022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07E4EBEE-CCE1-4CBE-B48B-40CCF069AA4E}" type="slidenum">
              <a:rPr lang="en-US" altLang="en-US" smtClean="0"/>
              <a:pPr>
                <a:defRPr/>
              </a:pPr>
              <a:t>‹#›</a:t>
            </a:fld>
            <a:endParaRPr lang="en-US" altLang="en-US" dirty="0"/>
          </a:p>
        </p:txBody>
      </p:sp>
    </p:spTree>
    <p:extLst>
      <p:ext uri="{BB962C8B-B14F-4D97-AF65-F5344CB8AC3E}">
        <p14:creationId xmlns:p14="http://schemas.microsoft.com/office/powerpoint/2010/main" val="38706779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180" y="924790"/>
            <a:ext cx="8013659" cy="36512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07179" y="1724891"/>
            <a:ext cx="3866157" cy="449984"/>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7179" y="2174875"/>
            <a:ext cx="386615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1724889"/>
            <a:ext cx="3983124" cy="449985"/>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29200" y="2174875"/>
            <a:ext cx="39831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a:defRPr/>
            </a:pPr>
            <a:fld id="{87EB08C4-0F1C-4695-9DF0-93855F447189}" type="datetime1">
              <a:rPr lang="en-US" smtClean="0"/>
              <a:t>10/27/2022</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a:defRPr/>
            </a:pPr>
            <a:fld id="{9DEA8F5E-B00B-4247-A5B8-61871F7ABB9A}" type="slidenum">
              <a:rPr lang="en-US" altLang="en-US" smtClean="0"/>
              <a:pPr>
                <a:defRPr/>
              </a:pPr>
              <a:t>‹#›</a:t>
            </a:fld>
            <a:endParaRPr lang="en-US" altLang="en-US" dirty="0"/>
          </a:p>
        </p:txBody>
      </p:sp>
    </p:spTree>
    <p:extLst>
      <p:ext uri="{BB962C8B-B14F-4D97-AF65-F5344CB8AC3E}">
        <p14:creationId xmlns:p14="http://schemas.microsoft.com/office/powerpoint/2010/main" val="836160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07180" y="925149"/>
            <a:ext cx="8013659" cy="365125"/>
          </a:xfrm>
        </p:spPr>
        <p:txBody>
          <a:bodyPr/>
          <a:lstStyle/>
          <a:p>
            <a:r>
              <a:rPr lang="en-US"/>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defRPr/>
            </a:pPr>
            <a:fld id="{D75BC96C-6BE1-40D3-853F-B80CCEBB08B2}" type="datetime1">
              <a:rPr lang="en-US" smtClean="0"/>
              <a:t>10/27/2022</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defRPr/>
            </a:pPr>
            <a:fld id="{5AE5533E-C4B8-472B-B160-26ACD9A4F842}" type="slidenum">
              <a:rPr lang="en-US" altLang="en-US" smtClean="0"/>
              <a:pPr>
                <a:defRPr/>
              </a:pPr>
              <a:t>‹#›</a:t>
            </a:fld>
            <a:endParaRPr lang="en-US" altLang="en-US" dirty="0"/>
          </a:p>
        </p:txBody>
      </p:sp>
    </p:spTree>
    <p:extLst>
      <p:ext uri="{BB962C8B-B14F-4D97-AF65-F5344CB8AC3E}">
        <p14:creationId xmlns:p14="http://schemas.microsoft.com/office/powerpoint/2010/main" val="1566856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7182" y="935186"/>
            <a:ext cx="8013659" cy="325577"/>
          </a:xfrm>
        </p:spPr>
        <p:txBody>
          <a:bodyPr/>
          <a:lstStyle/>
          <a:p>
            <a:r>
              <a:rPr lang="en-US" dirty="0"/>
              <a:t>Click to edit Master title style</a:t>
            </a:r>
          </a:p>
        </p:txBody>
      </p:sp>
      <p:sp>
        <p:nvSpPr>
          <p:cNvPr id="3" name="Content Placeholder 2"/>
          <p:cNvSpPr>
            <a:spLocks noGrp="1"/>
          </p:cNvSpPr>
          <p:nvPr>
            <p:ph idx="1"/>
          </p:nvPr>
        </p:nvSpPr>
        <p:spPr>
          <a:xfrm>
            <a:off x="1007182" y="1412384"/>
            <a:ext cx="8013659" cy="51208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0" y="6538916"/>
            <a:ext cx="2133600" cy="365125"/>
          </a:xfrm>
          <a:prstGeom prst="rect">
            <a:avLst/>
          </a:prstGeom>
        </p:spPr>
        <p:txBody>
          <a:bodyPr/>
          <a:lstStyle>
            <a:lvl1pPr>
              <a:defRPr sz="1400"/>
            </a:lvl1pPr>
          </a:lstStyle>
          <a:p>
            <a:fld id="{79319E05-6E6A-4CF4-8244-12D21EC1589B}" type="datetime1">
              <a:rPr lang="en-US" smtClean="0"/>
              <a:t>10/27/2022</a:t>
            </a:fld>
            <a:endParaRPr lang="en-US" dirty="0"/>
          </a:p>
        </p:txBody>
      </p:sp>
      <p:sp>
        <p:nvSpPr>
          <p:cNvPr id="5" name="Footer Placeholder 4"/>
          <p:cNvSpPr>
            <a:spLocks noGrp="1"/>
          </p:cNvSpPr>
          <p:nvPr>
            <p:ph type="ftr" sz="quarter" idx="11"/>
          </p:nvPr>
        </p:nvSpPr>
        <p:spPr>
          <a:xfrm>
            <a:off x="3514163" y="6533220"/>
            <a:ext cx="2895600" cy="365125"/>
          </a:xfrm>
          <a:prstGeom prst="rect">
            <a:avLst/>
          </a:prstGeom>
        </p:spPr>
        <p:txBody>
          <a:bodyPr/>
          <a:lstStyle>
            <a:lvl1pPr algn="ctr">
              <a:defRPr sz="1400"/>
            </a:lvl1pPr>
          </a:lstStyle>
          <a:p>
            <a:endParaRPr lang="en-US" dirty="0"/>
          </a:p>
        </p:txBody>
      </p:sp>
      <p:sp>
        <p:nvSpPr>
          <p:cNvPr id="6" name="Slide Number Placeholder 5"/>
          <p:cNvSpPr>
            <a:spLocks noGrp="1"/>
          </p:cNvSpPr>
          <p:nvPr>
            <p:ph type="sldNum" sz="quarter" idx="12"/>
          </p:nvPr>
        </p:nvSpPr>
        <p:spPr>
          <a:xfrm>
            <a:off x="8646459" y="6546667"/>
            <a:ext cx="455062" cy="365125"/>
          </a:xfrm>
          <a:prstGeom prst="rect">
            <a:avLst/>
          </a:prstGeom>
        </p:spPr>
        <p:txBody>
          <a:bodyPr/>
          <a:lstStyle>
            <a:lvl1pPr>
              <a:defRPr sz="1400"/>
            </a:lvl1pPr>
          </a:lstStyle>
          <a:p>
            <a:fld id="{093862CD-2CE4-D846-9F15-15300DCE1BBC}" type="slidenum">
              <a:rPr lang="en-US" smtClean="0"/>
              <a:pPr/>
              <a:t>‹#›</a:t>
            </a:fld>
            <a:endParaRPr lang="en-US" dirty="0"/>
          </a:p>
        </p:txBody>
      </p:sp>
    </p:spTree>
    <p:extLst>
      <p:ext uri="{BB962C8B-B14F-4D97-AF65-F5344CB8AC3E}">
        <p14:creationId xmlns:p14="http://schemas.microsoft.com/office/powerpoint/2010/main" val="13455637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9E208C2-67F0-428D-A445-89BFA39256A5}" type="datetime1">
              <a:rPr lang="en-US" smtClean="0"/>
              <a:t>10/27/2022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
        <p:nvSpPr>
          <p:cNvPr id="5" name="Title 1">
            <a:extLst>
              <a:ext uri="{FF2B5EF4-FFF2-40B4-BE49-F238E27FC236}">
                <a16:creationId xmlns:a16="http://schemas.microsoft.com/office/drawing/2014/main" id="{45CE6F17-BA95-494B-91A3-DCBD76065520}"/>
              </a:ext>
            </a:extLst>
          </p:cNvPr>
          <p:cNvSpPr>
            <a:spLocks noGrp="1"/>
          </p:cNvSpPr>
          <p:nvPr>
            <p:ph type="title"/>
          </p:nvPr>
        </p:nvSpPr>
        <p:spPr>
          <a:xfrm>
            <a:off x="1007180" y="935182"/>
            <a:ext cx="8013659" cy="325577"/>
          </a:xfrm>
        </p:spPr>
        <p:txBody>
          <a:bodyPr/>
          <a:lstStyle/>
          <a:p>
            <a:r>
              <a:rPr lang="en-US"/>
              <a:t>Click to edit Master title style</a:t>
            </a:r>
            <a:endParaRPr lang="en-US" dirty="0"/>
          </a:p>
        </p:txBody>
      </p:sp>
    </p:spTree>
    <p:extLst>
      <p:ext uri="{BB962C8B-B14F-4D97-AF65-F5344CB8AC3E}">
        <p14:creationId xmlns:p14="http://schemas.microsoft.com/office/powerpoint/2010/main" val="3922407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6355" y="1435100"/>
            <a:ext cx="3699163" cy="365125"/>
          </a:xfrm>
        </p:spPr>
        <p:txBody>
          <a:bodyPr anchor="b"/>
          <a:lstStyle>
            <a:lvl1pPr algn="l">
              <a:defRPr sz="2000" b="1">
                <a:solidFill>
                  <a:srgbClr val="002060"/>
                </a:solidFill>
              </a:defRPr>
            </a:lvl1pPr>
          </a:lstStyle>
          <a:p>
            <a:r>
              <a:rPr lang="en-US"/>
              <a:t>Click to edit Master title style</a:t>
            </a:r>
            <a:endParaRPr lang="en-US" dirty="0"/>
          </a:p>
        </p:txBody>
      </p:sp>
      <p:sp>
        <p:nvSpPr>
          <p:cNvPr id="3" name="Content Placeholder 2"/>
          <p:cNvSpPr>
            <a:spLocks noGrp="1"/>
          </p:cNvSpPr>
          <p:nvPr>
            <p:ph idx="1"/>
          </p:nvPr>
        </p:nvSpPr>
        <p:spPr>
          <a:xfrm>
            <a:off x="4748649" y="1435100"/>
            <a:ext cx="4260268" cy="4691063"/>
          </a:xfrm>
        </p:spPr>
        <p:txBody>
          <a:bodyPr/>
          <a:lstStyle>
            <a:lvl1pPr>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66355" y="1800226"/>
            <a:ext cx="3699162" cy="43259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fld id="{C586E074-1B0A-42E9-995B-CD4E2F788585}" type="datetime1">
              <a:rPr lang="en-US" smtClean="0"/>
              <a:t>10/27/2022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A801EF4E-E3C7-4363-B349-817F6A743BE6}" type="slidenum">
              <a:rPr lang="en-US" altLang="en-US" smtClean="0"/>
              <a:pPr>
                <a:defRPr/>
              </a:pPr>
              <a:t>‹#›</a:t>
            </a:fld>
            <a:endParaRPr lang="en-US" altLang="en-US" dirty="0"/>
          </a:p>
        </p:txBody>
      </p:sp>
      <p:sp>
        <p:nvSpPr>
          <p:cNvPr id="8" name="Title 1">
            <a:extLst>
              <a:ext uri="{FF2B5EF4-FFF2-40B4-BE49-F238E27FC236}">
                <a16:creationId xmlns:a16="http://schemas.microsoft.com/office/drawing/2014/main" id="{FDB4AA36-669E-864D-BF7E-6DED31BC9FB0}"/>
              </a:ext>
            </a:extLst>
          </p:cNvPr>
          <p:cNvSpPr txBox="1">
            <a:spLocks/>
          </p:cNvSpPr>
          <p:nvPr/>
        </p:nvSpPr>
        <p:spPr>
          <a:xfrm>
            <a:off x="1007180" y="935182"/>
            <a:ext cx="801365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944804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87135" y="4800600"/>
            <a:ext cx="803217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987135" y="1350817"/>
            <a:ext cx="8032173" cy="33767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87135" y="5367338"/>
            <a:ext cx="803217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fld id="{4553C2DE-B554-44FE-875C-55C31E0EF5F9}" type="datetime1">
              <a:rPr lang="en-US" smtClean="0"/>
              <a:t>10/27/2022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36AD7CCD-C988-4A70-A6AF-B9EC734C3861}" type="slidenum">
              <a:rPr lang="en-US" altLang="en-US" smtClean="0"/>
              <a:pPr>
                <a:defRPr/>
              </a:pPr>
              <a:t>‹#›</a:t>
            </a:fld>
            <a:endParaRPr lang="en-US" altLang="en-US" dirty="0"/>
          </a:p>
        </p:txBody>
      </p:sp>
      <p:sp>
        <p:nvSpPr>
          <p:cNvPr id="8" name="Title 1">
            <a:extLst>
              <a:ext uri="{FF2B5EF4-FFF2-40B4-BE49-F238E27FC236}">
                <a16:creationId xmlns:a16="http://schemas.microsoft.com/office/drawing/2014/main" id="{D7581F9D-C64A-BB4C-8033-7795EA41917D}"/>
              </a:ext>
            </a:extLst>
          </p:cNvPr>
          <p:cNvSpPr txBox="1">
            <a:spLocks/>
          </p:cNvSpPr>
          <p:nvPr/>
        </p:nvSpPr>
        <p:spPr>
          <a:xfrm>
            <a:off x="1007180" y="935182"/>
            <a:ext cx="801365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7418682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07180" y="924791"/>
            <a:ext cx="8013659" cy="33431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fld id="{5968DD04-31B2-4605-98FD-BF1870657999}" type="datetime1">
              <a:rPr lang="en-US" smtClean="0"/>
              <a:t>10/27/2022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40A6EF6C-99B1-4D50-81CA-3D1B59CD8FF7}" type="slidenum">
              <a:rPr lang="en-US" altLang="en-US" smtClean="0"/>
              <a:pPr>
                <a:defRPr/>
              </a:pPr>
              <a:t>‹#›</a:t>
            </a:fld>
            <a:endParaRPr lang="en-US" altLang="en-US" dirty="0"/>
          </a:p>
        </p:txBody>
      </p:sp>
    </p:spTree>
    <p:extLst>
      <p:ext uri="{BB962C8B-B14F-4D97-AF65-F5344CB8AC3E}">
        <p14:creationId xmlns:p14="http://schemas.microsoft.com/office/powerpoint/2010/main" val="3835095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13164"/>
            <a:ext cx="2057400" cy="47129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66354" y="1413164"/>
            <a:ext cx="5510645" cy="47129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fld id="{F5A39B65-CD43-48D8-B083-D3E20B49EC18}" type="datetime1">
              <a:rPr lang="en-US" smtClean="0"/>
              <a:t>10/27/2022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D27C3923-AAB5-4612-811B-A7724AA24DDD}" type="slidenum">
              <a:rPr lang="en-US" altLang="en-US" smtClean="0"/>
              <a:pPr>
                <a:defRPr/>
              </a:pPr>
              <a:t>‹#›</a:t>
            </a:fld>
            <a:endParaRPr lang="en-US" altLang="en-US" dirty="0"/>
          </a:p>
        </p:txBody>
      </p:sp>
      <p:sp>
        <p:nvSpPr>
          <p:cNvPr id="7" name="Title 1">
            <a:extLst>
              <a:ext uri="{FF2B5EF4-FFF2-40B4-BE49-F238E27FC236}">
                <a16:creationId xmlns:a16="http://schemas.microsoft.com/office/drawing/2014/main" id="{225ACE83-0F60-CC47-802A-4D891EAD32D2}"/>
              </a:ext>
            </a:extLst>
          </p:cNvPr>
          <p:cNvSpPr txBox="1">
            <a:spLocks/>
          </p:cNvSpPr>
          <p:nvPr/>
        </p:nvSpPr>
        <p:spPr>
          <a:xfrm>
            <a:off x="1007180" y="935182"/>
            <a:ext cx="801365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5326356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fld id="{FFDB9396-BAEF-497F-A318-B76D0F3F8C5E}" type="datetime1">
              <a:rPr lang="en-US" smtClean="0"/>
              <a:pPr>
                <a:defRPr/>
              </a:pPr>
              <a:t>10/27/2022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7A844A6F-AD4F-42A2-86E4-105DBB04C505}" type="slidenum">
              <a:rPr lang="en-US" altLang="en-US" smtClean="0"/>
              <a:pPr>
                <a:defRPr/>
              </a:pPr>
              <a:t>‹#›</a:t>
            </a:fld>
            <a:endParaRPr lang="en-US" altLang="en-US" dirty="0"/>
          </a:p>
        </p:txBody>
      </p:sp>
    </p:spTree>
    <p:extLst>
      <p:ext uri="{BB962C8B-B14F-4D97-AF65-F5344CB8AC3E}">
        <p14:creationId xmlns:p14="http://schemas.microsoft.com/office/powerpoint/2010/main" val="13929550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7180" y="935182"/>
            <a:ext cx="8013659" cy="325577"/>
          </a:xfrm>
        </p:spPr>
        <p:txBody>
          <a:bodyPr/>
          <a:lstStyle/>
          <a:p>
            <a:r>
              <a:rPr lang="en-US"/>
              <a:t>Click to edit Master title style</a:t>
            </a:r>
            <a:endParaRPr lang="en-US" dirty="0"/>
          </a:p>
        </p:txBody>
      </p:sp>
      <p:sp>
        <p:nvSpPr>
          <p:cNvPr id="3" name="Content Placeholder 2"/>
          <p:cNvSpPr>
            <a:spLocks noGrp="1"/>
          </p:cNvSpPr>
          <p:nvPr>
            <p:ph idx="1"/>
          </p:nvPr>
        </p:nvSpPr>
        <p:spPr>
          <a:xfrm>
            <a:off x="1007180" y="1412384"/>
            <a:ext cx="8013659" cy="51208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0" y="6538912"/>
            <a:ext cx="2133600" cy="365125"/>
          </a:xfrm>
          <a:prstGeom prst="rect">
            <a:avLst/>
          </a:prstGeom>
        </p:spPr>
        <p:txBody>
          <a:bodyPr/>
          <a:lstStyle>
            <a:lvl1pPr>
              <a:defRPr sz="1400"/>
            </a:lvl1pPr>
          </a:lstStyle>
          <a:p>
            <a:pPr>
              <a:defRPr/>
            </a:pPr>
            <a:fld id="{94B1F9A1-9F13-42F1-B647-07809A3E93FF}" type="datetime1">
              <a:rPr lang="en-US" smtClean="0"/>
              <a:pPr>
                <a:defRPr/>
              </a:pPr>
              <a:t>10/27/2022</a:t>
            </a:fld>
            <a:endParaRPr lang="en-US" dirty="0"/>
          </a:p>
        </p:txBody>
      </p:sp>
      <p:sp>
        <p:nvSpPr>
          <p:cNvPr id="5" name="Footer Placeholder 4"/>
          <p:cNvSpPr>
            <a:spLocks noGrp="1"/>
          </p:cNvSpPr>
          <p:nvPr>
            <p:ph type="ftr" sz="quarter" idx="11"/>
          </p:nvPr>
        </p:nvSpPr>
        <p:spPr>
          <a:xfrm>
            <a:off x="3514163" y="6533216"/>
            <a:ext cx="2895600" cy="365125"/>
          </a:xfrm>
          <a:prstGeom prst="rect">
            <a:avLst/>
          </a:prstGeom>
        </p:spPr>
        <p:txBody>
          <a:bodyPr/>
          <a:lstStyle>
            <a:lvl1pPr algn="ctr">
              <a:defRPr sz="1400"/>
            </a:lvl1pPr>
          </a:lstStyle>
          <a:p>
            <a:pPr>
              <a:defRPr/>
            </a:pPr>
            <a:endParaRPr lang="en-US" dirty="0"/>
          </a:p>
        </p:txBody>
      </p:sp>
      <p:sp>
        <p:nvSpPr>
          <p:cNvPr id="6" name="Slide Number Placeholder 5"/>
          <p:cNvSpPr>
            <a:spLocks noGrp="1"/>
          </p:cNvSpPr>
          <p:nvPr>
            <p:ph type="sldNum" sz="quarter" idx="12"/>
          </p:nvPr>
        </p:nvSpPr>
        <p:spPr>
          <a:xfrm>
            <a:off x="8646459" y="6546663"/>
            <a:ext cx="455062" cy="365125"/>
          </a:xfrm>
          <a:prstGeom prst="rect">
            <a:avLst/>
          </a:prstGeom>
        </p:spPr>
        <p:txBody>
          <a:bodyPr/>
          <a:lstStyle>
            <a:lvl1pPr>
              <a:defRPr sz="1400"/>
            </a:lvl1pPr>
          </a:lstStyle>
          <a:p>
            <a:pPr>
              <a:defRPr/>
            </a:pPr>
            <a:fld id="{3F598F04-D16D-40D4-BDD3-9CF6F3854C4D}" type="slidenum">
              <a:rPr lang="en-US" altLang="en-US" smtClean="0"/>
              <a:pPr>
                <a:defRPr/>
              </a:pPr>
              <a:t>‹#›</a:t>
            </a:fld>
            <a:endParaRPr lang="en-US" altLang="en-US" dirty="0"/>
          </a:p>
        </p:txBody>
      </p:sp>
    </p:spTree>
    <p:extLst>
      <p:ext uri="{BB962C8B-B14F-4D97-AF65-F5344CB8AC3E}">
        <p14:creationId xmlns:p14="http://schemas.microsoft.com/office/powerpoint/2010/main" val="31311654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87136" y="353406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87136" y="170100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fld id="{CA4D5ECE-2ACA-4CB5-8F6C-F4348D7CB5BF}" type="datetime1">
              <a:rPr lang="en-US" smtClean="0"/>
              <a:pPr>
                <a:defRPr/>
              </a:pPr>
              <a:t>10/27/2022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F0858CB1-681D-4452-A1A1-72C4269A9444}" type="slidenum">
              <a:rPr lang="en-US" altLang="en-US" smtClean="0"/>
              <a:pPr>
                <a:defRPr/>
              </a:pPr>
              <a:t>‹#›</a:t>
            </a:fld>
            <a:endParaRPr lang="en-US" altLang="en-US" dirty="0"/>
          </a:p>
        </p:txBody>
      </p:sp>
      <p:sp>
        <p:nvSpPr>
          <p:cNvPr id="7" name="Title 1">
            <a:extLst>
              <a:ext uri="{FF2B5EF4-FFF2-40B4-BE49-F238E27FC236}">
                <a16:creationId xmlns:a16="http://schemas.microsoft.com/office/drawing/2014/main" id="{B63C3B79-85AB-484C-B635-28E848BDA4E5}"/>
              </a:ext>
            </a:extLst>
          </p:cNvPr>
          <p:cNvSpPr txBox="1">
            <a:spLocks/>
          </p:cNvSpPr>
          <p:nvPr/>
        </p:nvSpPr>
        <p:spPr>
          <a:xfrm>
            <a:off x="1007180" y="935182"/>
            <a:ext cx="801365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6114275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7180" y="914758"/>
            <a:ext cx="8013659" cy="36512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07179" y="1600199"/>
            <a:ext cx="3834985"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8069" y="1600199"/>
            <a:ext cx="392277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fld id="{C096EC68-D49C-4EA2-8D2C-3214CD45E148}" type="datetime1">
              <a:rPr lang="en-US" smtClean="0"/>
              <a:pPr>
                <a:defRPr/>
              </a:pPr>
              <a:t>10/27/2022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33508ECF-67E1-403B-9F15-05CF4BC88C76}" type="slidenum">
              <a:rPr lang="en-US" altLang="en-US" smtClean="0"/>
              <a:pPr>
                <a:defRPr/>
              </a:pPr>
              <a:t>‹#›</a:t>
            </a:fld>
            <a:endParaRPr lang="en-US" altLang="en-US" dirty="0"/>
          </a:p>
        </p:txBody>
      </p:sp>
    </p:spTree>
    <p:extLst>
      <p:ext uri="{BB962C8B-B14F-4D97-AF65-F5344CB8AC3E}">
        <p14:creationId xmlns:p14="http://schemas.microsoft.com/office/powerpoint/2010/main" val="21542970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180" y="924790"/>
            <a:ext cx="8013659" cy="36512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07179" y="1724891"/>
            <a:ext cx="3866157" cy="449984"/>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7179" y="2174875"/>
            <a:ext cx="386615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1724889"/>
            <a:ext cx="3983124" cy="449985"/>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2174875"/>
            <a:ext cx="39831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a:defRPr/>
            </a:pPr>
            <a:fld id="{CF00DD35-4557-4944-B86D-18DE0B48E105}" type="datetime1">
              <a:rPr lang="en-US" smtClean="0"/>
              <a:pPr>
                <a:defRPr/>
              </a:pPr>
              <a:t>10/27/2022</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a:defRPr/>
            </a:pPr>
            <a:fld id="{247FDE91-CE57-4F59-8220-EC441E9570C1}" type="slidenum">
              <a:rPr lang="en-US" altLang="en-US" smtClean="0"/>
              <a:pPr>
                <a:defRPr/>
              </a:pPr>
              <a:t>‹#›</a:t>
            </a:fld>
            <a:endParaRPr lang="en-US" altLang="en-US" dirty="0"/>
          </a:p>
        </p:txBody>
      </p:sp>
    </p:spTree>
    <p:extLst>
      <p:ext uri="{BB962C8B-B14F-4D97-AF65-F5344CB8AC3E}">
        <p14:creationId xmlns:p14="http://schemas.microsoft.com/office/powerpoint/2010/main" val="541099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87136" y="3534067"/>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87136" y="1701010"/>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624DE140-359B-49BA-87B0-C9D61514A1E7}" type="datetime1">
              <a:rPr lang="en-US" smtClean="0"/>
              <a:t>10/27/2022</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5393297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07180" y="925149"/>
            <a:ext cx="8013659" cy="365125"/>
          </a:xfrm>
        </p:spPr>
        <p:txBody>
          <a:bodyPr/>
          <a:lstStyle/>
          <a:p>
            <a:r>
              <a:rPr lang="en-US"/>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defRPr/>
            </a:pPr>
            <a:fld id="{50684820-14B8-4D7C-B9CD-B2754095F364}" type="datetime1">
              <a:rPr lang="en-US" smtClean="0"/>
              <a:pPr>
                <a:defRPr/>
              </a:pPr>
              <a:t>10/27/2022</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defRPr/>
            </a:pPr>
            <a:fld id="{56E1E193-5A92-403C-A8DF-6487508FCCB6}" type="slidenum">
              <a:rPr lang="en-US" altLang="en-US" smtClean="0"/>
              <a:pPr>
                <a:defRPr/>
              </a:pPr>
              <a:t>‹#›</a:t>
            </a:fld>
            <a:endParaRPr lang="en-US" altLang="en-US" dirty="0"/>
          </a:p>
        </p:txBody>
      </p:sp>
    </p:spTree>
    <p:extLst>
      <p:ext uri="{BB962C8B-B14F-4D97-AF65-F5344CB8AC3E}">
        <p14:creationId xmlns:p14="http://schemas.microsoft.com/office/powerpoint/2010/main" val="11232931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4EF6776-A4B7-1C4D-B1F9-2B9029E89AE3}" type="datetimeFigureOut">
              <a:rPr lang="en-US" smtClean="0"/>
              <a:t>10/27/2022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
        <p:nvSpPr>
          <p:cNvPr id="5" name="Title 1">
            <a:extLst>
              <a:ext uri="{FF2B5EF4-FFF2-40B4-BE49-F238E27FC236}">
                <a16:creationId xmlns:a16="http://schemas.microsoft.com/office/drawing/2014/main" id="{45CE6F17-BA95-494B-91A3-DCBD76065520}"/>
              </a:ext>
            </a:extLst>
          </p:cNvPr>
          <p:cNvSpPr>
            <a:spLocks noGrp="1"/>
          </p:cNvSpPr>
          <p:nvPr>
            <p:ph type="title"/>
          </p:nvPr>
        </p:nvSpPr>
        <p:spPr>
          <a:xfrm>
            <a:off x="1007180" y="935182"/>
            <a:ext cx="8013659" cy="325577"/>
          </a:xfrm>
        </p:spPr>
        <p:txBody>
          <a:bodyPr/>
          <a:lstStyle/>
          <a:p>
            <a:r>
              <a:rPr lang="en-US"/>
              <a:t>Click to edit Master title style</a:t>
            </a:r>
            <a:endParaRPr lang="en-US" dirty="0"/>
          </a:p>
        </p:txBody>
      </p:sp>
    </p:spTree>
    <p:extLst>
      <p:ext uri="{BB962C8B-B14F-4D97-AF65-F5344CB8AC3E}">
        <p14:creationId xmlns:p14="http://schemas.microsoft.com/office/powerpoint/2010/main" val="590395215"/>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6355" y="1435100"/>
            <a:ext cx="3699163" cy="365125"/>
          </a:xfrm>
        </p:spPr>
        <p:txBody>
          <a:bodyPr anchor="b"/>
          <a:lstStyle>
            <a:lvl1pPr algn="l">
              <a:defRPr sz="2000" b="1">
                <a:solidFill>
                  <a:srgbClr val="002060"/>
                </a:solidFill>
              </a:defRPr>
            </a:lvl1pPr>
          </a:lstStyle>
          <a:p>
            <a:r>
              <a:rPr lang="en-US"/>
              <a:t>Click to edit Master title style</a:t>
            </a:r>
            <a:endParaRPr lang="en-US" dirty="0"/>
          </a:p>
        </p:txBody>
      </p:sp>
      <p:sp>
        <p:nvSpPr>
          <p:cNvPr id="3" name="Content Placeholder 2"/>
          <p:cNvSpPr>
            <a:spLocks noGrp="1"/>
          </p:cNvSpPr>
          <p:nvPr>
            <p:ph idx="1"/>
          </p:nvPr>
        </p:nvSpPr>
        <p:spPr>
          <a:xfrm>
            <a:off x="4748649" y="1435100"/>
            <a:ext cx="4260268" cy="4691063"/>
          </a:xfrm>
        </p:spPr>
        <p:txBody>
          <a:bodyPr/>
          <a:lstStyle>
            <a:lvl1pPr>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66355" y="1800226"/>
            <a:ext cx="3699162" cy="43259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fld id="{2ABD8361-D3F2-4328-BEB3-9B44712E691A}" type="datetime1">
              <a:rPr lang="en-US" smtClean="0"/>
              <a:pPr>
                <a:defRPr/>
              </a:pPr>
              <a:t>10/27/2022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2C8945F3-A505-42D1-B970-73979D8AC39D}" type="slidenum">
              <a:rPr lang="en-US" altLang="en-US" smtClean="0"/>
              <a:pPr>
                <a:defRPr/>
              </a:pPr>
              <a:t>‹#›</a:t>
            </a:fld>
            <a:endParaRPr lang="en-US" altLang="en-US" dirty="0"/>
          </a:p>
        </p:txBody>
      </p:sp>
      <p:sp>
        <p:nvSpPr>
          <p:cNvPr id="8" name="Title 1">
            <a:extLst>
              <a:ext uri="{FF2B5EF4-FFF2-40B4-BE49-F238E27FC236}">
                <a16:creationId xmlns:a16="http://schemas.microsoft.com/office/drawing/2014/main" id="{FDB4AA36-669E-864D-BF7E-6DED31BC9FB0}"/>
              </a:ext>
            </a:extLst>
          </p:cNvPr>
          <p:cNvSpPr txBox="1">
            <a:spLocks/>
          </p:cNvSpPr>
          <p:nvPr/>
        </p:nvSpPr>
        <p:spPr>
          <a:xfrm>
            <a:off x="1007180" y="935182"/>
            <a:ext cx="801365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0776257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87135" y="4800600"/>
            <a:ext cx="803217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987135" y="1350817"/>
            <a:ext cx="8032173" cy="33767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87135" y="5367338"/>
            <a:ext cx="803217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fld id="{6F7D223A-B237-4B73-80F4-FF446DCDC128}" type="datetime1">
              <a:rPr lang="en-US" smtClean="0"/>
              <a:pPr>
                <a:defRPr/>
              </a:pPr>
              <a:t>10/27/2022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E17BD8AE-A025-4FBD-8D7A-CA8FCED3CE5C}" type="slidenum">
              <a:rPr lang="en-US" altLang="en-US" smtClean="0"/>
              <a:pPr>
                <a:defRPr/>
              </a:pPr>
              <a:t>‹#›</a:t>
            </a:fld>
            <a:endParaRPr lang="en-US" altLang="en-US" dirty="0"/>
          </a:p>
        </p:txBody>
      </p:sp>
      <p:sp>
        <p:nvSpPr>
          <p:cNvPr id="8" name="Title 1">
            <a:extLst>
              <a:ext uri="{FF2B5EF4-FFF2-40B4-BE49-F238E27FC236}">
                <a16:creationId xmlns:a16="http://schemas.microsoft.com/office/drawing/2014/main" id="{D7581F9D-C64A-BB4C-8033-7795EA41917D}"/>
              </a:ext>
            </a:extLst>
          </p:cNvPr>
          <p:cNvSpPr txBox="1">
            <a:spLocks/>
          </p:cNvSpPr>
          <p:nvPr/>
        </p:nvSpPr>
        <p:spPr>
          <a:xfrm>
            <a:off x="1007180" y="935182"/>
            <a:ext cx="801365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6029460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07180" y="924791"/>
            <a:ext cx="8013659" cy="33431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fld id="{32DB3ADA-2AC5-4528-A043-0DCE42389463}" type="datetime1">
              <a:rPr lang="en-US" smtClean="0"/>
              <a:pPr>
                <a:defRPr/>
              </a:pPr>
              <a:t>10/27/2022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92B19FF-D74B-4B98-B65E-BF246F508128}" type="slidenum">
              <a:rPr lang="en-US" altLang="en-US" smtClean="0"/>
              <a:pPr>
                <a:defRPr/>
              </a:pPr>
              <a:t>‹#›</a:t>
            </a:fld>
            <a:endParaRPr lang="en-US" altLang="en-US" dirty="0"/>
          </a:p>
        </p:txBody>
      </p:sp>
    </p:spTree>
    <p:extLst>
      <p:ext uri="{BB962C8B-B14F-4D97-AF65-F5344CB8AC3E}">
        <p14:creationId xmlns:p14="http://schemas.microsoft.com/office/powerpoint/2010/main" val="22796417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13164"/>
            <a:ext cx="2057400" cy="47129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66354" y="1413164"/>
            <a:ext cx="5510645" cy="4712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fld id="{6E6AA5AE-0BB3-4D3A-ACA3-69F5B673DA33}" type="datetime1">
              <a:rPr lang="en-US" smtClean="0"/>
              <a:pPr>
                <a:defRPr/>
              </a:pPr>
              <a:t>10/27/2022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2A9174C3-915E-4021-BA64-3225D3D994F3}" type="slidenum">
              <a:rPr lang="en-US" altLang="en-US" smtClean="0"/>
              <a:pPr>
                <a:defRPr/>
              </a:pPr>
              <a:t>‹#›</a:t>
            </a:fld>
            <a:endParaRPr lang="en-US" altLang="en-US" dirty="0"/>
          </a:p>
        </p:txBody>
      </p:sp>
      <p:sp>
        <p:nvSpPr>
          <p:cNvPr id="7" name="Title 1">
            <a:extLst>
              <a:ext uri="{FF2B5EF4-FFF2-40B4-BE49-F238E27FC236}">
                <a16:creationId xmlns:a16="http://schemas.microsoft.com/office/drawing/2014/main" id="{225ACE83-0F60-CC47-802A-4D891EAD32D2}"/>
              </a:ext>
            </a:extLst>
          </p:cNvPr>
          <p:cNvSpPr txBox="1">
            <a:spLocks/>
          </p:cNvSpPr>
          <p:nvPr/>
        </p:nvSpPr>
        <p:spPr>
          <a:xfrm>
            <a:off x="1007180" y="935182"/>
            <a:ext cx="801365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7663336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EF6776-A4B7-1C4D-B1F9-2B9029E89AE3}" type="datetimeFigureOut">
              <a:rPr lang="en-US" smtClean="0"/>
              <a:pPr/>
              <a:t>10/27/2022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pPr/>
              <a:t>‹#›</a:t>
            </a:fld>
            <a:endParaRPr lang="en-US" dirty="0"/>
          </a:p>
        </p:txBody>
      </p:sp>
    </p:spTree>
    <p:extLst>
      <p:ext uri="{BB962C8B-B14F-4D97-AF65-F5344CB8AC3E}">
        <p14:creationId xmlns:p14="http://schemas.microsoft.com/office/powerpoint/2010/main" val="37593782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EF6776-A4B7-1C4D-B1F9-2B9029E89AE3}" type="datetimeFigureOut">
              <a:rPr lang="en-US" smtClean="0"/>
              <a:pPr/>
              <a:t>10/27/2022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pPr/>
              <a:t>‹#›</a:t>
            </a:fld>
            <a:endParaRPr lang="en-US" dirty="0"/>
          </a:p>
        </p:txBody>
      </p:sp>
    </p:spTree>
    <p:extLst>
      <p:ext uri="{BB962C8B-B14F-4D97-AF65-F5344CB8AC3E}">
        <p14:creationId xmlns:p14="http://schemas.microsoft.com/office/powerpoint/2010/main" val="33790837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EF6776-A4B7-1C4D-B1F9-2B9029E89AE3}" type="datetimeFigureOut">
              <a:rPr lang="en-US" smtClean="0"/>
              <a:pPr/>
              <a:t>10/27/2022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pPr/>
              <a:t>‹#›</a:t>
            </a:fld>
            <a:endParaRPr lang="en-US" dirty="0"/>
          </a:p>
        </p:txBody>
      </p:sp>
    </p:spTree>
    <p:extLst>
      <p:ext uri="{BB962C8B-B14F-4D97-AF65-F5344CB8AC3E}">
        <p14:creationId xmlns:p14="http://schemas.microsoft.com/office/powerpoint/2010/main" val="21883795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4EF6776-A4B7-1C4D-B1F9-2B9029E89AE3}" type="datetimeFigureOut">
              <a:rPr lang="en-US" smtClean="0"/>
              <a:pPr/>
              <a:t>10/27/2022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pPr/>
              <a:t>‹#›</a:t>
            </a:fld>
            <a:endParaRPr lang="en-US" dirty="0"/>
          </a:p>
        </p:txBody>
      </p:sp>
    </p:spTree>
    <p:extLst>
      <p:ext uri="{BB962C8B-B14F-4D97-AF65-F5344CB8AC3E}">
        <p14:creationId xmlns:p14="http://schemas.microsoft.com/office/powerpoint/2010/main" val="1626888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7182" y="914762"/>
            <a:ext cx="8013659" cy="365125"/>
          </a:xfrm>
        </p:spPr>
        <p:txBody>
          <a:bodyPr/>
          <a:lstStyle/>
          <a:p>
            <a:r>
              <a:rPr lang="en-US" dirty="0"/>
              <a:t>Click to edit Master title style</a:t>
            </a:r>
          </a:p>
        </p:txBody>
      </p:sp>
      <p:sp>
        <p:nvSpPr>
          <p:cNvPr id="3" name="Content Placeholder 2"/>
          <p:cNvSpPr>
            <a:spLocks noGrp="1"/>
          </p:cNvSpPr>
          <p:nvPr>
            <p:ph sz="half" idx="1"/>
          </p:nvPr>
        </p:nvSpPr>
        <p:spPr>
          <a:xfrm>
            <a:off x="1007181" y="1600203"/>
            <a:ext cx="3834985"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98069" y="1600203"/>
            <a:ext cx="392277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416C8C37-07AE-424D-9CD9-3F3C2C9F9F49}" type="datetime1">
              <a:rPr lang="en-US" smtClean="0"/>
              <a:t>10/27/2022</a:t>
            </a:fld>
            <a:endParaRPr lang="en-US" dirty="0"/>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34730758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4EF6776-A4B7-1C4D-B1F9-2B9029E89AE3}" type="datetimeFigureOut">
              <a:rPr lang="en-US" smtClean="0"/>
              <a:pPr/>
              <a:t>10/27/2022</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pPr/>
              <a:t>‹#›</a:t>
            </a:fld>
            <a:endParaRPr lang="en-US" dirty="0"/>
          </a:p>
        </p:txBody>
      </p:sp>
    </p:spTree>
    <p:extLst>
      <p:ext uri="{BB962C8B-B14F-4D97-AF65-F5344CB8AC3E}">
        <p14:creationId xmlns:p14="http://schemas.microsoft.com/office/powerpoint/2010/main" val="20987171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4EF6776-A4B7-1C4D-B1F9-2B9029E89AE3}" type="datetimeFigureOut">
              <a:rPr lang="en-US" smtClean="0"/>
              <a:pPr/>
              <a:t>10/27/2022</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pPr/>
              <a:t>‹#›</a:t>
            </a:fld>
            <a:endParaRPr lang="en-US" dirty="0"/>
          </a:p>
        </p:txBody>
      </p:sp>
    </p:spTree>
    <p:extLst>
      <p:ext uri="{BB962C8B-B14F-4D97-AF65-F5344CB8AC3E}">
        <p14:creationId xmlns:p14="http://schemas.microsoft.com/office/powerpoint/2010/main" val="33912781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4EF6776-A4B7-1C4D-B1F9-2B9029E89AE3}" type="datetimeFigureOut">
              <a:rPr lang="en-US" smtClean="0"/>
              <a:pPr/>
              <a:t>10/27/2022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pPr/>
              <a:t>‹#›</a:t>
            </a:fld>
            <a:endParaRPr lang="en-US" dirty="0"/>
          </a:p>
        </p:txBody>
      </p:sp>
    </p:spTree>
    <p:extLst>
      <p:ext uri="{BB962C8B-B14F-4D97-AF65-F5344CB8AC3E}">
        <p14:creationId xmlns:p14="http://schemas.microsoft.com/office/powerpoint/2010/main" val="20921258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4EF6776-A4B7-1C4D-B1F9-2B9029E89AE3}" type="datetimeFigureOut">
              <a:rPr lang="en-US" smtClean="0"/>
              <a:pPr/>
              <a:t>10/27/2022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pPr/>
              <a:t>‹#›</a:t>
            </a:fld>
            <a:endParaRPr lang="en-US" dirty="0"/>
          </a:p>
        </p:txBody>
      </p:sp>
    </p:spTree>
    <p:extLst>
      <p:ext uri="{BB962C8B-B14F-4D97-AF65-F5344CB8AC3E}">
        <p14:creationId xmlns:p14="http://schemas.microsoft.com/office/powerpoint/2010/main" val="21337251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4EF6776-A4B7-1C4D-B1F9-2B9029E89AE3}" type="datetimeFigureOut">
              <a:rPr lang="en-US" smtClean="0"/>
              <a:pPr/>
              <a:t>10/27/2022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pPr/>
              <a:t>‹#›</a:t>
            </a:fld>
            <a:endParaRPr lang="en-US" dirty="0"/>
          </a:p>
        </p:txBody>
      </p:sp>
    </p:spTree>
    <p:extLst>
      <p:ext uri="{BB962C8B-B14F-4D97-AF65-F5344CB8AC3E}">
        <p14:creationId xmlns:p14="http://schemas.microsoft.com/office/powerpoint/2010/main" val="35290588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EF6776-A4B7-1C4D-B1F9-2B9029E89AE3}" type="datetimeFigureOut">
              <a:rPr lang="en-US" smtClean="0"/>
              <a:pPr/>
              <a:t>10/27/2022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pPr/>
              <a:t>‹#›</a:t>
            </a:fld>
            <a:endParaRPr lang="en-US" dirty="0"/>
          </a:p>
        </p:txBody>
      </p:sp>
    </p:spTree>
    <p:extLst>
      <p:ext uri="{BB962C8B-B14F-4D97-AF65-F5344CB8AC3E}">
        <p14:creationId xmlns:p14="http://schemas.microsoft.com/office/powerpoint/2010/main" val="2383389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EF6776-A4B7-1C4D-B1F9-2B9029E89AE3}" type="datetimeFigureOut">
              <a:rPr lang="en-US" smtClean="0"/>
              <a:pPr/>
              <a:t>10/27/2022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pPr/>
              <a:t>‹#›</a:t>
            </a:fld>
            <a:endParaRPr lang="en-US" dirty="0"/>
          </a:p>
        </p:txBody>
      </p:sp>
    </p:spTree>
    <p:extLst>
      <p:ext uri="{BB962C8B-B14F-4D97-AF65-F5344CB8AC3E}">
        <p14:creationId xmlns:p14="http://schemas.microsoft.com/office/powerpoint/2010/main" val="39378591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dirty="0"/>
              <a:t>13th June 2014</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a:t>OoP SOPA input</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40530938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7180" y="935182"/>
            <a:ext cx="8013659" cy="325577"/>
          </a:xfrm>
        </p:spPr>
        <p:txBody>
          <a:bodyPr/>
          <a:lstStyle/>
          <a:p>
            <a:r>
              <a:rPr lang="en-US" dirty="0"/>
              <a:t>Click to edit Master title style</a:t>
            </a:r>
          </a:p>
        </p:txBody>
      </p:sp>
      <p:sp>
        <p:nvSpPr>
          <p:cNvPr id="3" name="Content Placeholder 2"/>
          <p:cNvSpPr>
            <a:spLocks noGrp="1"/>
          </p:cNvSpPr>
          <p:nvPr>
            <p:ph idx="1"/>
          </p:nvPr>
        </p:nvSpPr>
        <p:spPr>
          <a:xfrm>
            <a:off x="1007180" y="1412384"/>
            <a:ext cx="8013659" cy="51208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0" y="6538912"/>
            <a:ext cx="2133600" cy="365125"/>
          </a:xfrm>
          <a:prstGeom prst="rect">
            <a:avLst/>
          </a:prstGeom>
        </p:spPr>
        <p:txBody>
          <a:bodyPr/>
          <a:lstStyle>
            <a:lvl1pPr>
              <a:defRPr sz="1400"/>
            </a:lvl1pPr>
          </a:lstStyle>
          <a:p>
            <a:r>
              <a:rPr lang="en-US" dirty="0"/>
              <a:t>13th June 2014</a:t>
            </a:r>
          </a:p>
        </p:txBody>
      </p:sp>
      <p:sp>
        <p:nvSpPr>
          <p:cNvPr id="5" name="Footer Placeholder 4"/>
          <p:cNvSpPr>
            <a:spLocks noGrp="1"/>
          </p:cNvSpPr>
          <p:nvPr>
            <p:ph type="ftr" sz="quarter" idx="11"/>
          </p:nvPr>
        </p:nvSpPr>
        <p:spPr>
          <a:xfrm>
            <a:off x="3514163" y="6533216"/>
            <a:ext cx="2895600" cy="365125"/>
          </a:xfrm>
          <a:prstGeom prst="rect">
            <a:avLst/>
          </a:prstGeom>
        </p:spPr>
        <p:txBody>
          <a:bodyPr/>
          <a:lstStyle>
            <a:lvl1pPr algn="ctr">
              <a:defRPr sz="1400"/>
            </a:lvl1pPr>
          </a:lstStyle>
          <a:p>
            <a:r>
              <a:rPr lang="en-US" dirty="0"/>
              <a:t>OoP SOPA input</a:t>
            </a:r>
          </a:p>
        </p:txBody>
      </p:sp>
      <p:sp>
        <p:nvSpPr>
          <p:cNvPr id="6" name="Slide Number Placeholder 5"/>
          <p:cNvSpPr>
            <a:spLocks noGrp="1"/>
          </p:cNvSpPr>
          <p:nvPr>
            <p:ph type="sldNum" sz="quarter" idx="12"/>
          </p:nvPr>
        </p:nvSpPr>
        <p:spPr>
          <a:xfrm>
            <a:off x="8646459" y="6546663"/>
            <a:ext cx="455062" cy="365125"/>
          </a:xfrm>
          <a:prstGeom prst="rect">
            <a:avLst/>
          </a:prstGeom>
        </p:spPr>
        <p:txBody>
          <a:bodyPr/>
          <a:lstStyle>
            <a:lvl1pPr>
              <a:defRPr sz="1400"/>
            </a:lvl1pPr>
          </a:lstStyle>
          <a:p>
            <a:fld id="{093862CD-2CE4-D846-9F15-15300DCE1BBC}" type="slidenum">
              <a:rPr lang="en-US" smtClean="0"/>
              <a:pPr/>
              <a:t>‹#›</a:t>
            </a:fld>
            <a:endParaRPr lang="en-US" dirty="0"/>
          </a:p>
        </p:txBody>
      </p:sp>
    </p:spTree>
    <p:extLst>
      <p:ext uri="{BB962C8B-B14F-4D97-AF65-F5344CB8AC3E}">
        <p14:creationId xmlns:p14="http://schemas.microsoft.com/office/powerpoint/2010/main" val="13388776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87136" y="353406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87136" y="170100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dirty="0"/>
              <a:t>13th June 2014</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a:t>OoP SOPA input</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
        <p:nvSpPr>
          <p:cNvPr id="7" name="Title 1">
            <a:extLst>
              <a:ext uri="{FF2B5EF4-FFF2-40B4-BE49-F238E27FC236}">
                <a16:creationId xmlns:a16="http://schemas.microsoft.com/office/drawing/2014/main" id="{B63C3B79-85AB-484C-B635-28E848BDA4E5}"/>
              </a:ext>
            </a:extLst>
          </p:cNvPr>
          <p:cNvSpPr txBox="1">
            <a:spLocks/>
          </p:cNvSpPr>
          <p:nvPr userDrawn="1"/>
        </p:nvSpPr>
        <p:spPr>
          <a:xfrm>
            <a:off x="1007180" y="935182"/>
            <a:ext cx="801365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722932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182" y="924794"/>
            <a:ext cx="8013659" cy="36512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07180" y="1724891"/>
            <a:ext cx="3866157" cy="449984"/>
          </a:xfrm>
        </p:spPr>
        <p:txBody>
          <a:bodyPr anchor="b">
            <a:norm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07180" y="2174875"/>
            <a:ext cx="386615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29200" y="1724893"/>
            <a:ext cx="3983124" cy="449985"/>
          </a:xfrm>
        </p:spPr>
        <p:txBody>
          <a:bodyPr anchor="b">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029200" y="2174875"/>
            <a:ext cx="39831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4"/>
            <a:ext cx="2133600" cy="365125"/>
          </a:xfrm>
          <a:prstGeom prst="rect">
            <a:avLst/>
          </a:prstGeom>
        </p:spPr>
        <p:txBody>
          <a:bodyPr/>
          <a:lstStyle/>
          <a:p>
            <a:fld id="{4705B5F9-4C70-4584-8281-0B980280F1D1}" type="datetime1">
              <a:rPr lang="en-US" smtClean="0"/>
              <a:t>10/27/2022</a:t>
            </a:fld>
            <a:endParaRPr lang="en-US" dirty="0"/>
          </a:p>
        </p:txBody>
      </p:sp>
      <p:sp>
        <p:nvSpPr>
          <p:cNvPr id="8" name="Footer Placeholder 7"/>
          <p:cNvSpPr>
            <a:spLocks noGrp="1"/>
          </p:cNvSpPr>
          <p:nvPr>
            <p:ph type="ftr" sz="quarter" idx="11"/>
          </p:nvPr>
        </p:nvSpPr>
        <p:spPr>
          <a:xfrm>
            <a:off x="3124200" y="6356354"/>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4"/>
            <a:ext cx="21336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41528130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7180" y="914758"/>
            <a:ext cx="8013659" cy="365125"/>
          </a:xfrm>
        </p:spPr>
        <p:txBody>
          <a:bodyPr/>
          <a:lstStyle/>
          <a:p>
            <a:r>
              <a:rPr lang="en-US" dirty="0"/>
              <a:t>Click to edit Master title style</a:t>
            </a:r>
          </a:p>
        </p:txBody>
      </p:sp>
      <p:sp>
        <p:nvSpPr>
          <p:cNvPr id="3" name="Content Placeholder 2"/>
          <p:cNvSpPr>
            <a:spLocks noGrp="1"/>
          </p:cNvSpPr>
          <p:nvPr>
            <p:ph sz="half" idx="1"/>
          </p:nvPr>
        </p:nvSpPr>
        <p:spPr>
          <a:xfrm>
            <a:off x="1007179" y="1600199"/>
            <a:ext cx="3834985"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98069" y="1600199"/>
            <a:ext cx="392277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dirty="0"/>
              <a:t>13th June 2014</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a:t>OoP SOPA input</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33378278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180" y="924790"/>
            <a:ext cx="8013659" cy="36512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07179" y="1724891"/>
            <a:ext cx="3866157" cy="449984"/>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07179" y="2174875"/>
            <a:ext cx="386615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29200" y="1724889"/>
            <a:ext cx="3983124" cy="449985"/>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029200" y="2174875"/>
            <a:ext cx="39831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r>
              <a:rPr lang="en-US" dirty="0"/>
              <a:t>13th June 2014</a:t>
            </a: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dirty="0"/>
              <a:t>OoP SOPA input</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26987507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07180" y="925149"/>
            <a:ext cx="8013659" cy="365125"/>
          </a:xfrm>
        </p:spPr>
        <p:txBody>
          <a:bodyPr/>
          <a:lstStyle/>
          <a:p>
            <a:r>
              <a:rPr lang="en-US" dirty="0"/>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r>
              <a:rPr lang="en-US" dirty="0"/>
              <a:t>13th June 2014</a:t>
            </a: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dirty="0"/>
              <a:t>OoP SOPA input</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31928998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r>
              <a:rPr lang="en-US" dirty="0"/>
              <a:t>13th June 2014</a:t>
            </a: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dirty="0"/>
              <a:t>OoP SOPA input</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
        <p:nvSpPr>
          <p:cNvPr id="5" name="Title 1">
            <a:extLst>
              <a:ext uri="{FF2B5EF4-FFF2-40B4-BE49-F238E27FC236}">
                <a16:creationId xmlns:a16="http://schemas.microsoft.com/office/drawing/2014/main" id="{45CE6F17-BA95-494B-91A3-DCBD76065520}"/>
              </a:ext>
            </a:extLst>
          </p:cNvPr>
          <p:cNvSpPr>
            <a:spLocks noGrp="1"/>
          </p:cNvSpPr>
          <p:nvPr>
            <p:ph type="title"/>
          </p:nvPr>
        </p:nvSpPr>
        <p:spPr>
          <a:xfrm>
            <a:off x="1007180" y="935182"/>
            <a:ext cx="8013659" cy="325577"/>
          </a:xfrm>
        </p:spPr>
        <p:txBody>
          <a:bodyPr/>
          <a:lstStyle/>
          <a:p>
            <a:r>
              <a:rPr lang="en-US" dirty="0"/>
              <a:t>Click to edit Master title style</a:t>
            </a:r>
          </a:p>
        </p:txBody>
      </p:sp>
    </p:spTree>
    <p:extLst>
      <p:ext uri="{BB962C8B-B14F-4D97-AF65-F5344CB8AC3E}">
        <p14:creationId xmlns:p14="http://schemas.microsoft.com/office/powerpoint/2010/main" val="15859350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6355" y="1435100"/>
            <a:ext cx="3699163" cy="365125"/>
          </a:xfrm>
        </p:spPr>
        <p:txBody>
          <a:bodyPr anchor="b"/>
          <a:lstStyle>
            <a:lvl1pPr algn="l">
              <a:defRPr sz="2000" b="1">
                <a:solidFill>
                  <a:srgbClr val="002060"/>
                </a:solidFill>
              </a:defRPr>
            </a:lvl1pPr>
          </a:lstStyle>
          <a:p>
            <a:r>
              <a:rPr lang="en-US" dirty="0"/>
              <a:t>Click to edit Master title style</a:t>
            </a:r>
          </a:p>
        </p:txBody>
      </p:sp>
      <p:sp>
        <p:nvSpPr>
          <p:cNvPr id="3" name="Content Placeholder 2"/>
          <p:cNvSpPr>
            <a:spLocks noGrp="1"/>
          </p:cNvSpPr>
          <p:nvPr>
            <p:ph idx="1"/>
          </p:nvPr>
        </p:nvSpPr>
        <p:spPr>
          <a:xfrm>
            <a:off x="4748649" y="1435100"/>
            <a:ext cx="4260268" cy="4691063"/>
          </a:xfrm>
        </p:spPr>
        <p:txBody>
          <a:bodyPr/>
          <a:lstStyle>
            <a:lvl1pPr>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966355" y="1800226"/>
            <a:ext cx="3699162" cy="43259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dirty="0"/>
              <a:t>13th June 2014</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a:t>OoP SOPA input</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
        <p:nvSpPr>
          <p:cNvPr id="8" name="Title 1">
            <a:extLst>
              <a:ext uri="{FF2B5EF4-FFF2-40B4-BE49-F238E27FC236}">
                <a16:creationId xmlns:a16="http://schemas.microsoft.com/office/drawing/2014/main" id="{FDB4AA36-669E-864D-BF7E-6DED31BC9FB0}"/>
              </a:ext>
            </a:extLst>
          </p:cNvPr>
          <p:cNvSpPr txBox="1">
            <a:spLocks/>
          </p:cNvSpPr>
          <p:nvPr userDrawn="1"/>
        </p:nvSpPr>
        <p:spPr>
          <a:xfrm>
            <a:off x="1007180" y="935182"/>
            <a:ext cx="801365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990872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87135" y="4800600"/>
            <a:ext cx="803217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987135" y="1350817"/>
            <a:ext cx="8032173" cy="33767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987135" y="5367338"/>
            <a:ext cx="803217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dirty="0"/>
              <a:t>13th June 2014</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a:t>OoP SOPA input</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
        <p:nvSpPr>
          <p:cNvPr id="8" name="Title 1">
            <a:extLst>
              <a:ext uri="{FF2B5EF4-FFF2-40B4-BE49-F238E27FC236}">
                <a16:creationId xmlns:a16="http://schemas.microsoft.com/office/drawing/2014/main" id="{D7581F9D-C64A-BB4C-8033-7795EA41917D}"/>
              </a:ext>
            </a:extLst>
          </p:cNvPr>
          <p:cNvSpPr txBox="1">
            <a:spLocks/>
          </p:cNvSpPr>
          <p:nvPr userDrawn="1"/>
        </p:nvSpPr>
        <p:spPr>
          <a:xfrm>
            <a:off x="1007180" y="935182"/>
            <a:ext cx="801365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0734245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07180" y="924791"/>
            <a:ext cx="8013659" cy="33431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dirty="0"/>
              <a:t>13th June 2014</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a:t>OoP SOPA input</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36965342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13164"/>
            <a:ext cx="2057400" cy="47129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66354" y="1413164"/>
            <a:ext cx="5510645" cy="471299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dirty="0"/>
              <a:t>13th June 2014</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a:t>OoP SOPA input</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
        <p:nvSpPr>
          <p:cNvPr id="7" name="Title 1">
            <a:extLst>
              <a:ext uri="{FF2B5EF4-FFF2-40B4-BE49-F238E27FC236}">
                <a16:creationId xmlns:a16="http://schemas.microsoft.com/office/drawing/2014/main" id="{225ACE83-0F60-CC47-802A-4D891EAD32D2}"/>
              </a:ext>
            </a:extLst>
          </p:cNvPr>
          <p:cNvSpPr txBox="1">
            <a:spLocks/>
          </p:cNvSpPr>
          <p:nvPr userDrawn="1"/>
        </p:nvSpPr>
        <p:spPr>
          <a:xfrm>
            <a:off x="1007180" y="935182"/>
            <a:ext cx="801365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23447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07182" y="925153"/>
            <a:ext cx="8013659" cy="365125"/>
          </a:xfrm>
        </p:spPr>
        <p:txBody>
          <a:bodyPr/>
          <a:lstStyle/>
          <a:p>
            <a:r>
              <a:rPr lang="en-US" dirty="0"/>
              <a:t>Click to edit Master title style</a:t>
            </a:r>
          </a:p>
        </p:txBody>
      </p:sp>
      <p:sp>
        <p:nvSpPr>
          <p:cNvPr id="3" name="Date Placeholder 2"/>
          <p:cNvSpPr>
            <a:spLocks noGrp="1"/>
          </p:cNvSpPr>
          <p:nvPr>
            <p:ph type="dt" sz="half" idx="10"/>
          </p:nvPr>
        </p:nvSpPr>
        <p:spPr>
          <a:xfrm>
            <a:off x="457200" y="6356354"/>
            <a:ext cx="2133600" cy="365125"/>
          </a:xfrm>
          <a:prstGeom prst="rect">
            <a:avLst/>
          </a:prstGeom>
        </p:spPr>
        <p:txBody>
          <a:bodyPr/>
          <a:lstStyle/>
          <a:p>
            <a:fld id="{840FF5A4-A304-4FBA-846A-0C1BE0DD8713}" type="datetime1">
              <a:rPr lang="en-US" smtClean="0"/>
              <a:t>10/27/2022</a:t>
            </a:fld>
            <a:endParaRPr lang="en-US" dirty="0"/>
          </a:p>
        </p:txBody>
      </p:sp>
      <p:sp>
        <p:nvSpPr>
          <p:cNvPr id="4" name="Footer Placeholder 3"/>
          <p:cNvSpPr>
            <a:spLocks noGrp="1"/>
          </p:cNvSpPr>
          <p:nvPr>
            <p:ph type="ftr" sz="quarter" idx="11"/>
          </p:nvPr>
        </p:nvSpPr>
        <p:spPr>
          <a:xfrm>
            <a:off x="3124200" y="6356354"/>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4"/>
            <a:ext cx="21336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3097534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4"/>
            <a:ext cx="2133600" cy="365125"/>
          </a:xfrm>
          <a:prstGeom prst="rect">
            <a:avLst/>
          </a:prstGeom>
        </p:spPr>
        <p:txBody>
          <a:bodyPr/>
          <a:lstStyle/>
          <a:p>
            <a:fld id="{18962780-F94E-4027-A377-088D6AACA7AF}" type="datetime1">
              <a:rPr lang="en-US" smtClean="0"/>
              <a:t>10/27/2022</a:t>
            </a:fld>
            <a:endParaRPr lang="en-US" dirty="0"/>
          </a:p>
        </p:txBody>
      </p:sp>
      <p:sp>
        <p:nvSpPr>
          <p:cNvPr id="3" name="Footer Placeholder 2"/>
          <p:cNvSpPr>
            <a:spLocks noGrp="1"/>
          </p:cNvSpPr>
          <p:nvPr>
            <p:ph type="ftr" sz="quarter" idx="11"/>
          </p:nvPr>
        </p:nvSpPr>
        <p:spPr>
          <a:xfrm>
            <a:off x="3124200" y="6356354"/>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4"/>
            <a:ext cx="2133600" cy="365125"/>
          </a:xfrm>
          <a:prstGeom prst="rect">
            <a:avLst/>
          </a:prstGeom>
        </p:spPr>
        <p:txBody>
          <a:bodyPr/>
          <a:lstStyle/>
          <a:p>
            <a:fld id="{093862CD-2CE4-D846-9F15-15300DCE1BBC}" type="slidenum">
              <a:rPr lang="en-US" smtClean="0"/>
              <a:t>‹#›</a:t>
            </a:fld>
            <a:endParaRPr lang="en-US" dirty="0"/>
          </a:p>
        </p:txBody>
      </p:sp>
      <p:sp>
        <p:nvSpPr>
          <p:cNvPr id="5" name="Title 1">
            <a:extLst>
              <a:ext uri="{FF2B5EF4-FFF2-40B4-BE49-F238E27FC236}">
                <a16:creationId xmlns:a16="http://schemas.microsoft.com/office/drawing/2014/main" id="{45CE6F17-BA95-494B-91A3-DCBD76065520}"/>
              </a:ext>
            </a:extLst>
          </p:cNvPr>
          <p:cNvSpPr>
            <a:spLocks noGrp="1"/>
          </p:cNvSpPr>
          <p:nvPr>
            <p:ph type="title"/>
          </p:nvPr>
        </p:nvSpPr>
        <p:spPr>
          <a:xfrm>
            <a:off x="1007182" y="935186"/>
            <a:ext cx="8013659" cy="325577"/>
          </a:xfrm>
        </p:spPr>
        <p:txBody>
          <a:bodyPr/>
          <a:lstStyle/>
          <a:p>
            <a:r>
              <a:rPr lang="en-US" dirty="0"/>
              <a:t>Click to edit Master title style</a:t>
            </a:r>
          </a:p>
        </p:txBody>
      </p:sp>
    </p:spTree>
    <p:extLst>
      <p:ext uri="{BB962C8B-B14F-4D97-AF65-F5344CB8AC3E}">
        <p14:creationId xmlns:p14="http://schemas.microsoft.com/office/powerpoint/2010/main" val="2000926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6357" y="1435104"/>
            <a:ext cx="3699163" cy="365125"/>
          </a:xfrm>
        </p:spPr>
        <p:txBody>
          <a:bodyPr anchor="b"/>
          <a:lstStyle>
            <a:lvl1pPr algn="l">
              <a:defRPr sz="2000" b="1">
                <a:solidFill>
                  <a:srgbClr val="002060"/>
                </a:solidFill>
              </a:defRPr>
            </a:lvl1pPr>
          </a:lstStyle>
          <a:p>
            <a:r>
              <a:rPr lang="en-US" dirty="0"/>
              <a:t>Click to edit Master title style</a:t>
            </a:r>
          </a:p>
        </p:txBody>
      </p:sp>
      <p:sp>
        <p:nvSpPr>
          <p:cNvPr id="3" name="Content Placeholder 2"/>
          <p:cNvSpPr>
            <a:spLocks noGrp="1"/>
          </p:cNvSpPr>
          <p:nvPr>
            <p:ph idx="1"/>
          </p:nvPr>
        </p:nvSpPr>
        <p:spPr>
          <a:xfrm>
            <a:off x="4748649" y="1435103"/>
            <a:ext cx="4260268" cy="4691063"/>
          </a:xfrm>
        </p:spPr>
        <p:txBody>
          <a:bodyPr/>
          <a:lstStyle>
            <a:lvl1pPr>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966355" y="1800226"/>
            <a:ext cx="3699162" cy="4325938"/>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8E66008A-A5CF-4CDD-9EF8-0092354BB519}" type="datetime1">
              <a:rPr lang="en-US" smtClean="0"/>
              <a:t>10/27/2022</a:t>
            </a:fld>
            <a:endParaRPr lang="en-US" dirty="0"/>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p>
            <a:fld id="{093862CD-2CE4-D846-9F15-15300DCE1BBC}" type="slidenum">
              <a:rPr lang="en-US" smtClean="0"/>
              <a:t>‹#›</a:t>
            </a:fld>
            <a:endParaRPr lang="en-US" dirty="0"/>
          </a:p>
        </p:txBody>
      </p:sp>
      <p:sp>
        <p:nvSpPr>
          <p:cNvPr id="8" name="Title 1">
            <a:extLst>
              <a:ext uri="{FF2B5EF4-FFF2-40B4-BE49-F238E27FC236}">
                <a16:creationId xmlns:a16="http://schemas.microsoft.com/office/drawing/2014/main" id="{FDB4AA36-669E-864D-BF7E-6DED31BC9FB0}"/>
              </a:ext>
            </a:extLst>
          </p:cNvPr>
          <p:cNvSpPr txBox="1">
            <a:spLocks/>
          </p:cNvSpPr>
          <p:nvPr userDrawn="1"/>
        </p:nvSpPr>
        <p:spPr>
          <a:xfrm>
            <a:off x="1007182" y="935186"/>
            <a:ext cx="801365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sz="2500" dirty="0"/>
              <a:t>Click to edit Master title style</a:t>
            </a:r>
          </a:p>
        </p:txBody>
      </p:sp>
    </p:spTree>
    <p:extLst>
      <p:ext uri="{BB962C8B-B14F-4D97-AF65-F5344CB8AC3E}">
        <p14:creationId xmlns:p14="http://schemas.microsoft.com/office/powerpoint/2010/main" val="2877807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87137" y="4800600"/>
            <a:ext cx="803217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987137" y="1350821"/>
            <a:ext cx="8032173" cy="337675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987137" y="5367338"/>
            <a:ext cx="8032173"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331447CD-4E0E-4A43-B857-AC7E8E1676F7}" type="datetime1">
              <a:rPr lang="en-US" smtClean="0"/>
              <a:t>10/27/2022</a:t>
            </a:fld>
            <a:endParaRPr lang="en-US" dirty="0"/>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p>
            <a:fld id="{093862CD-2CE4-D846-9F15-15300DCE1BBC}" type="slidenum">
              <a:rPr lang="en-US" smtClean="0"/>
              <a:t>‹#›</a:t>
            </a:fld>
            <a:endParaRPr lang="en-US" dirty="0"/>
          </a:p>
        </p:txBody>
      </p:sp>
      <p:sp>
        <p:nvSpPr>
          <p:cNvPr id="8" name="Title 1">
            <a:extLst>
              <a:ext uri="{FF2B5EF4-FFF2-40B4-BE49-F238E27FC236}">
                <a16:creationId xmlns:a16="http://schemas.microsoft.com/office/drawing/2014/main" id="{D7581F9D-C64A-BB4C-8033-7795EA41917D}"/>
              </a:ext>
            </a:extLst>
          </p:cNvPr>
          <p:cNvSpPr txBox="1">
            <a:spLocks/>
          </p:cNvSpPr>
          <p:nvPr userDrawn="1"/>
        </p:nvSpPr>
        <p:spPr>
          <a:xfrm>
            <a:off x="1007182" y="935186"/>
            <a:ext cx="801365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sz="2500" dirty="0"/>
              <a:t>Click to edit Master title style</a:t>
            </a:r>
          </a:p>
        </p:txBody>
      </p:sp>
    </p:spTree>
    <p:extLst>
      <p:ext uri="{BB962C8B-B14F-4D97-AF65-F5344CB8AC3E}">
        <p14:creationId xmlns:p14="http://schemas.microsoft.com/office/powerpoint/2010/main" val="947838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4.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jp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7182" y="955968"/>
            <a:ext cx="8013659" cy="303137"/>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007182" y="1412384"/>
            <a:ext cx="8013659" cy="5255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82414852"/>
      </p:ext>
    </p:extLst>
  </p:cSld>
  <p:clrMap bg1="lt1" tx1="dk1" bg2="lt2" tx2="dk2" accent1="accent1" accent2="accent2" accent3="accent3" accent4="accent4" accent5="accent5" accent6="accent6" hlink="hlink" folHlink="folHlink"/>
  <p:sldLayoutIdLst>
    <p:sldLayoutId id="2147484515" r:id="rId1"/>
    <p:sldLayoutId id="2147484516" r:id="rId2"/>
    <p:sldLayoutId id="2147484517" r:id="rId3"/>
    <p:sldLayoutId id="2147484518" r:id="rId4"/>
    <p:sldLayoutId id="2147484519" r:id="rId5"/>
    <p:sldLayoutId id="2147484520" r:id="rId6"/>
    <p:sldLayoutId id="2147484521" r:id="rId7"/>
    <p:sldLayoutId id="2147484522" r:id="rId8"/>
    <p:sldLayoutId id="2147484523" r:id="rId9"/>
    <p:sldLayoutId id="2147484524" r:id="rId10"/>
    <p:sldLayoutId id="2147484525" r:id="rId11"/>
    <p:sldLayoutId id="2147484563" r:id="rId12"/>
    <p:sldLayoutId id="2147484588" r:id="rId13"/>
  </p:sldLayoutIdLst>
  <p:hf hdr="0" ftr="0" dt="0"/>
  <p:txStyles>
    <p:titleStyle>
      <a:lvl1pPr algn="l" defTabSz="457189" rtl="0" eaLnBrk="1" latinLnBrk="0" hangingPunct="1">
        <a:spcBef>
          <a:spcPct val="0"/>
        </a:spcBef>
        <a:buNone/>
        <a:defRPr sz="2000" b="1" kern="1200">
          <a:solidFill>
            <a:srgbClr val="FFFFFF"/>
          </a:solidFill>
          <a:latin typeface="Arial" panose="020B0604020202020204" pitchFamily="34" charset="0"/>
          <a:ea typeface="+mj-ea"/>
          <a:cs typeface="Arial" panose="020B0604020202020204" pitchFamily="34" charset="0"/>
        </a:defRPr>
      </a:lvl1pPr>
    </p:titleStyle>
    <p:bodyStyle>
      <a:lvl1pPr marL="342891" indent="-342891" algn="l" defTabSz="457189"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32" indent="-285744" algn="l" defTabSz="457189"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2971" indent="-228594" algn="l" defTabSz="457189"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160" indent="-228594" algn="l" defTabSz="457189"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349" indent="-228594" algn="l" defTabSz="457189"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7180" y="955964"/>
            <a:ext cx="8013659" cy="303137"/>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07180" y="1412384"/>
            <a:ext cx="8013659" cy="525538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0075837"/>
      </p:ext>
    </p:extLst>
  </p:cSld>
  <p:clrMap bg1="lt1" tx1="dk1" bg2="lt2" tx2="dk2" accent1="accent1" accent2="accent2" accent3="accent3" accent4="accent4" accent5="accent5" accent6="accent6" hlink="hlink" folHlink="folHlink"/>
  <p:sldLayoutIdLst>
    <p:sldLayoutId id="2147484527" r:id="rId1"/>
    <p:sldLayoutId id="2147484528" r:id="rId2"/>
    <p:sldLayoutId id="2147484529" r:id="rId3"/>
    <p:sldLayoutId id="2147484530" r:id="rId4"/>
    <p:sldLayoutId id="2147484531" r:id="rId5"/>
    <p:sldLayoutId id="2147484532" r:id="rId6"/>
    <p:sldLayoutId id="2147484533" r:id="rId7"/>
    <p:sldLayoutId id="2147484534" r:id="rId8"/>
    <p:sldLayoutId id="2147484535" r:id="rId9"/>
    <p:sldLayoutId id="2147484536" r:id="rId10"/>
    <p:sldLayoutId id="2147484537" r:id="rId11"/>
  </p:sldLayoutIdLst>
  <p:hf hdr="0" ftr="0" dt="0"/>
  <p:txStyles>
    <p:title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7180" y="955964"/>
            <a:ext cx="8013659" cy="303137"/>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07180" y="1412384"/>
            <a:ext cx="8013659" cy="52553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3958681"/>
      </p:ext>
    </p:extLst>
  </p:cSld>
  <p:clrMap bg1="lt1" tx1="dk1" bg2="lt2" tx2="dk2" accent1="accent1" accent2="accent2" accent3="accent3" accent4="accent4" accent5="accent5" accent6="accent6" hlink="hlink" folHlink="folHlink"/>
  <p:sldLayoutIdLst>
    <p:sldLayoutId id="2147484552" r:id="rId1"/>
    <p:sldLayoutId id="2147484553" r:id="rId2"/>
    <p:sldLayoutId id="2147484554" r:id="rId3"/>
    <p:sldLayoutId id="2147484555" r:id="rId4"/>
    <p:sldLayoutId id="2147484556" r:id="rId5"/>
    <p:sldLayoutId id="2147484557" r:id="rId6"/>
    <p:sldLayoutId id="2147484558" r:id="rId7"/>
    <p:sldLayoutId id="2147484559" r:id="rId8"/>
    <p:sldLayoutId id="2147484560" r:id="rId9"/>
    <p:sldLayoutId id="2147484561" r:id="rId10"/>
    <p:sldLayoutId id="2147484562" r:id="rId11"/>
  </p:sldLayoutIdLst>
  <p:hf hdr="0" ftr="0" dt="0"/>
  <p:txStyles>
    <p:title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7180" y="832100"/>
            <a:ext cx="8013659" cy="42700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07180" y="1412384"/>
            <a:ext cx="8013659" cy="5255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9759905"/>
      </p:ext>
    </p:extLst>
  </p:cSld>
  <p:clrMap bg1="lt1" tx1="dk1" bg2="lt2" tx2="dk2" accent1="accent1" accent2="accent2" accent3="accent3" accent4="accent4" accent5="accent5" accent6="accent6" hlink="hlink" folHlink="folHlink"/>
  <p:sldLayoutIdLst>
    <p:sldLayoutId id="2147484565" r:id="rId1"/>
    <p:sldLayoutId id="2147484566" r:id="rId2"/>
    <p:sldLayoutId id="2147484567" r:id="rId3"/>
    <p:sldLayoutId id="2147484568" r:id="rId4"/>
    <p:sldLayoutId id="2147484569" r:id="rId5"/>
    <p:sldLayoutId id="2147484570" r:id="rId6"/>
    <p:sldLayoutId id="2147484571" r:id="rId7"/>
    <p:sldLayoutId id="2147484572" r:id="rId8"/>
    <p:sldLayoutId id="2147484573" r:id="rId9"/>
    <p:sldLayoutId id="2147484574" r:id="rId10"/>
    <p:sldLayoutId id="2147484575" r:id="rId11"/>
  </p:sldLayoutIdLst>
  <p:txStyles>
    <p:titleStyle>
      <a:lvl1pPr algn="ctr" defTabSz="457200" rtl="0" eaLnBrk="1" latinLnBrk="0" hangingPunct="1">
        <a:spcBef>
          <a:spcPct val="0"/>
        </a:spcBef>
        <a:buNone/>
        <a:defRPr sz="32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7180" y="955964"/>
            <a:ext cx="8013659" cy="303137"/>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007180" y="1412384"/>
            <a:ext cx="8013659" cy="5255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02462879"/>
      </p:ext>
    </p:extLst>
  </p:cSld>
  <p:clrMap bg1="lt1" tx1="dk1" bg2="lt2" tx2="dk2" accent1="accent1" accent2="accent2" accent3="accent3" accent4="accent4" accent5="accent5" accent6="accent6" hlink="hlink" folHlink="folHlink"/>
  <p:sldLayoutIdLst>
    <p:sldLayoutId id="2147484577" r:id="rId1"/>
    <p:sldLayoutId id="2147484578" r:id="rId2"/>
    <p:sldLayoutId id="2147484579" r:id="rId3"/>
    <p:sldLayoutId id="2147484580" r:id="rId4"/>
    <p:sldLayoutId id="2147484581" r:id="rId5"/>
    <p:sldLayoutId id="2147484582" r:id="rId6"/>
    <p:sldLayoutId id="2147484583" r:id="rId7"/>
    <p:sldLayoutId id="2147484584" r:id="rId8"/>
    <p:sldLayoutId id="2147484585" r:id="rId9"/>
    <p:sldLayoutId id="2147484586" r:id="rId10"/>
    <p:sldLayoutId id="2147484587" r:id="rId11"/>
  </p:sldLayoutIdLst>
  <p:hf hdr="0" ftr="0" dt="0"/>
  <p:txStyles>
    <p:title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37.xml"/><Relationship Id="rId1" Type="http://schemas.openxmlformats.org/officeDocument/2006/relationships/themeOverride" Target="../theme/themeOverride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6.xml"/></Relationships>
</file>

<file path=ppt/slides/_rels/slide8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2693" y="661736"/>
            <a:ext cx="7869604" cy="3043989"/>
          </a:xfrm>
        </p:spPr>
        <p:txBody>
          <a:bodyPr>
            <a:normAutofit fontScale="90000"/>
          </a:bodyPr>
          <a:lstStyle/>
          <a:p>
            <a:br>
              <a:rPr lang="en-ZA" sz="2600" dirty="0">
                <a:solidFill>
                  <a:schemeClr val="bg1"/>
                </a:solidFill>
              </a:rPr>
            </a:br>
            <a:br>
              <a:rPr lang="en-ZA" sz="2600" dirty="0">
                <a:solidFill>
                  <a:schemeClr val="bg1"/>
                </a:solidFill>
              </a:rPr>
            </a:br>
            <a:r>
              <a:rPr lang="en-ZA" sz="2600" dirty="0">
                <a:solidFill>
                  <a:schemeClr val="bg1"/>
                </a:solidFill>
              </a:rPr>
              <a:t>GAUTENG DEPARTMENT OF SOCIAL DEVELOPMENT</a:t>
            </a:r>
            <a:br>
              <a:rPr lang="en-ZA" sz="2800" dirty="0">
                <a:solidFill>
                  <a:schemeClr val="bg1"/>
                </a:solidFill>
              </a:rPr>
            </a:br>
            <a:br>
              <a:rPr lang="en-ZA" sz="2800" dirty="0">
                <a:solidFill>
                  <a:schemeClr val="bg1"/>
                </a:solidFill>
              </a:rPr>
            </a:br>
            <a:br>
              <a:rPr lang="en-ZA" sz="2800" dirty="0">
                <a:solidFill>
                  <a:schemeClr val="bg1"/>
                </a:solidFill>
              </a:rPr>
            </a:br>
            <a:r>
              <a:rPr lang="en-ZA" sz="2200" dirty="0">
                <a:solidFill>
                  <a:schemeClr val="bg1">
                    <a:lumMod val="65000"/>
                  </a:schemeClr>
                </a:solidFill>
              </a:rPr>
              <a:t>2021/2022 FY PERFORMANCE MONITORING REPORT:</a:t>
            </a:r>
            <a:br>
              <a:rPr lang="en-ZA" sz="2200" dirty="0">
                <a:solidFill>
                  <a:schemeClr val="bg1">
                    <a:lumMod val="65000"/>
                  </a:schemeClr>
                </a:solidFill>
              </a:rPr>
            </a:br>
            <a:r>
              <a:rPr lang="en-ZA" sz="2200" dirty="0">
                <a:solidFill>
                  <a:schemeClr val="bg1">
                    <a:lumMod val="65000"/>
                  </a:schemeClr>
                </a:solidFill>
              </a:rPr>
              <a:t>ANALYSIS OF PERFORMANCE </a:t>
            </a:r>
            <a:br>
              <a:rPr lang="en-ZA" sz="2200" dirty="0">
                <a:solidFill>
                  <a:schemeClr val="bg1">
                    <a:lumMod val="50000"/>
                  </a:schemeClr>
                </a:solidFill>
              </a:rPr>
            </a:br>
            <a:br>
              <a:rPr lang="en-ZA" sz="2200" b="0" dirty="0">
                <a:solidFill>
                  <a:schemeClr val="bg1"/>
                </a:solidFill>
              </a:rPr>
            </a:br>
            <a:endParaRPr lang="en-US" sz="2200" b="0" dirty="0">
              <a:solidFill>
                <a:schemeClr val="bg1"/>
              </a:solidFill>
            </a:endParaRPr>
          </a:p>
        </p:txBody>
      </p:sp>
      <p:sp>
        <p:nvSpPr>
          <p:cNvPr id="3" name="Subtitle 2"/>
          <p:cNvSpPr>
            <a:spLocks noGrp="1"/>
          </p:cNvSpPr>
          <p:nvPr>
            <p:ph type="subTitle" idx="1"/>
          </p:nvPr>
        </p:nvSpPr>
        <p:spPr>
          <a:xfrm>
            <a:off x="712696" y="3705726"/>
            <a:ext cx="7772399" cy="1019418"/>
          </a:xfrm>
        </p:spPr>
        <p:txBody>
          <a:bodyPr>
            <a:normAutofit lnSpcReduction="10000"/>
          </a:bodyPr>
          <a:lstStyle/>
          <a:p>
            <a:pPr algn="l"/>
            <a:endParaRPr lang="en-ZA" sz="1800" dirty="0">
              <a:solidFill>
                <a:schemeClr val="bg1"/>
              </a:solidFill>
            </a:endParaRPr>
          </a:p>
          <a:p>
            <a:pPr algn="r"/>
            <a:r>
              <a:rPr lang="en-ZA" sz="1800" dirty="0">
                <a:solidFill>
                  <a:schemeClr val="bg1"/>
                </a:solidFill>
              </a:rPr>
              <a:t>SOCIAL DEVELOPMENT PORTFOLIO COMMITTEE</a:t>
            </a:r>
          </a:p>
          <a:p>
            <a:pPr algn="r"/>
            <a:r>
              <a:rPr lang="en-ZA" sz="1800" dirty="0">
                <a:solidFill>
                  <a:schemeClr val="bg1"/>
                </a:solidFill>
              </a:rPr>
              <a:t>2022</a:t>
            </a:r>
          </a:p>
          <a:p>
            <a:pPr algn="l"/>
            <a:endParaRPr lang="en-US" sz="1800" dirty="0">
              <a:solidFill>
                <a:schemeClr val="bg1"/>
              </a:solidFill>
            </a:endParaRPr>
          </a:p>
        </p:txBody>
      </p:sp>
    </p:spTree>
    <p:extLst>
      <p:ext uri="{BB962C8B-B14F-4D97-AF65-F5344CB8AC3E}">
        <p14:creationId xmlns:p14="http://schemas.microsoft.com/office/powerpoint/2010/main" val="3466958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18754-E92D-416C-9AA0-464695075A4C}"/>
              </a:ext>
            </a:extLst>
          </p:cNvPr>
          <p:cNvSpPr>
            <a:spLocks noGrp="1"/>
          </p:cNvSpPr>
          <p:nvPr>
            <p:ph type="title"/>
          </p:nvPr>
        </p:nvSpPr>
        <p:spPr/>
        <p:txBody>
          <a:bodyPr/>
          <a:lstStyle/>
          <a:p>
            <a:r>
              <a:rPr lang="en-US" sz="1600" dirty="0"/>
              <a:t>Departmental Achievement of National  and Provincial Strategic Priorities</a:t>
            </a:r>
            <a:endParaRPr lang="en-ZA" sz="1600" dirty="0"/>
          </a:p>
        </p:txBody>
      </p:sp>
      <p:sp>
        <p:nvSpPr>
          <p:cNvPr id="4" name="Slide Number Placeholder 3">
            <a:extLst>
              <a:ext uri="{FF2B5EF4-FFF2-40B4-BE49-F238E27FC236}">
                <a16:creationId xmlns:a16="http://schemas.microsoft.com/office/drawing/2014/main" id="{2FA1F6AE-E339-45A6-864D-FAC6DB6CE0CB}"/>
              </a:ext>
            </a:extLst>
          </p:cNvPr>
          <p:cNvSpPr>
            <a:spLocks noGrp="1"/>
          </p:cNvSpPr>
          <p:nvPr>
            <p:ph type="sldNum" sz="quarter" idx="12"/>
          </p:nvPr>
        </p:nvSpPr>
        <p:spPr/>
        <p:txBody>
          <a:bodyPr/>
          <a:lstStyle/>
          <a:p>
            <a:pPr>
              <a:defRPr/>
            </a:pPr>
            <a:fld id="{3F598F04-D16D-40D4-BDD3-9CF6F3854C4D}" type="slidenum">
              <a:rPr lang="en-US" altLang="en-US" sz="1200" smtClean="0">
                <a:latin typeface="Arial" panose="020B0604020202020204" pitchFamily="34" charset="0"/>
                <a:cs typeface="Arial" panose="020B0604020202020204" pitchFamily="34" charset="0"/>
              </a:rPr>
              <a:pPr>
                <a:defRPr/>
              </a:pPr>
              <a:t>10</a:t>
            </a:fld>
            <a:endParaRPr lang="en-US" altLang="en-US" sz="1200" dirty="0">
              <a:latin typeface="Arial" panose="020B0604020202020204" pitchFamily="34" charset="0"/>
              <a:cs typeface="Arial" panose="020B0604020202020204" pitchFamily="34" charset="0"/>
            </a:endParaRPr>
          </a:p>
        </p:txBody>
      </p:sp>
      <p:sp>
        <p:nvSpPr>
          <p:cNvPr id="10" name="Rectangle 1">
            <a:extLst>
              <a:ext uri="{FF2B5EF4-FFF2-40B4-BE49-F238E27FC236}">
                <a16:creationId xmlns:a16="http://schemas.microsoft.com/office/drawing/2014/main" id="{4E651E1E-8BF3-4AEB-9FDF-D724EEA55D80}"/>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dirty="0"/>
          </a:p>
        </p:txBody>
      </p:sp>
      <p:graphicFrame>
        <p:nvGraphicFramePr>
          <p:cNvPr id="6" name="Content Placeholder 5">
            <a:extLst>
              <a:ext uri="{FF2B5EF4-FFF2-40B4-BE49-F238E27FC236}">
                <a16:creationId xmlns:a16="http://schemas.microsoft.com/office/drawing/2014/main" id="{FF959A44-22DD-44CF-9A78-4E39F3D26E1A}"/>
              </a:ext>
            </a:extLst>
          </p:cNvPr>
          <p:cNvGraphicFramePr>
            <a:graphicFrameLocks noGrp="1"/>
          </p:cNvGraphicFramePr>
          <p:nvPr>
            <p:ph idx="1"/>
            <p:extLst>
              <p:ext uri="{D42A27DB-BD31-4B8C-83A1-F6EECF244321}">
                <p14:modId xmlns:p14="http://schemas.microsoft.com/office/powerpoint/2010/main" val="779060446"/>
              </p:ext>
            </p:extLst>
          </p:nvPr>
        </p:nvGraphicFramePr>
        <p:xfrm>
          <a:off x="1006515" y="1446664"/>
          <a:ext cx="8013660" cy="4956078"/>
        </p:xfrm>
        <a:graphic>
          <a:graphicData uri="http://schemas.openxmlformats.org/drawingml/2006/table">
            <a:tbl>
              <a:tblPr firstRow="1" firstCol="1" bandRow="1">
                <a:tableStyleId>{B301B821-A1FF-4177-AEE7-76D212191A09}</a:tableStyleId>
              </a:tblPr>
              <a:tblGrid>
                <a:gridCol w="1375738">
                  <a:extLst>
                    <a:ext uri="{9D8B030D-6E8A-4147-A177-3AD203B41FA5}">
                      <a16:colId xmlns:a16="http://schemas.microsoft.com/office/drawing/2014/main" val="4030135892"/>
                    </a:ext>
                  </a:extLst>
                </a:gridCol>
                <a:gridCol w="1455821">
                  <a:extLst>
                    <a:ext uri="{9D8B030D-6E8A-4147-A177-3AD203B41FA5}">
                      <a16:colId xmlns:a16="http://schemas.microsoft.com/office/drawing/2014/main" val="165716593"/>
                    </a:ext>
                  </a:extLst>
                </a:gridCol>
                <a:gridCol w="1852863">
                  <a:extLst>
                    <a:ext uri="{9D8B030D-6E8A-4147-A177-3AD203B41FA5}">
                      <a16:colId xmlns:a16="http://schemas.microsoft.com/office/drawing/2014/main" val="3999062425"/>
                    </a:ext>
                  </a:extLst>
                </a:gridCol>
                <a:gridCol w="3329238">
                  <a:extLst>
                    <a:ext uri="{9D8B030D-6E8A-4147-A177-3AD203B41FA5}">
                      <a16:colId xmlns:a16="http://schemas.microsoft.com/office/drawing/2014/main" val="3215114022"/>
                    </a:ext>
                  </a:extLst>
                </a:gridCol>
              </a:tblGrid>
              <a:tr h="249684">
                <a:tc gridSpan="4">
                  <a:txBody>
                    <a:bodyPr/>
                    <a:lstStyle/>
                    <a:p>
                      <a:pPr>
                        <a:lnSpc>
                          <a:spcPct val="150000"/>
                        </a:lnSpc>
                        <a:spcAft>
                          <a:spcPts val="0"/>
                        </a:spcAft>
                      </a:pPr>
                      <a:r>
                        <a:rPr lang="en-ZA" sz="1200" dirty="0">
                          <a:effectLst/>
                          <a:latin typeface="Arial" panose="020B0604020202020204" pitchFamily="34" charset="0"/>
                          <a:cs typeface="Arial" panose="020B0604020202020204" pitchFamily="34" charset="0"/>
                        </a:rPr>
                        <a:t>DEPARTMENT ACHIEVEMENT OF STRATEGIC PRIORITIES</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0798" marR="60798" marT="0" marB="0"/>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090205268"/>
                  </a:ext>
                </a:extLst>
              </a:tr>
              <a:tr h="249684">
                <a:tc gridSpan="2">
                  <a:txBody>
                    <a:bodyPr/>
                    <a:lstStyle/>
                    <a:p>
                      <a:pPr>
                        <a:lnSpc>
                          <a:spcPct val="150000"/>
                        </a:lnSpc>
                        <a:spcAft>
                          <a:spcPts val="0"/>
                        </a:spcAft>
                      </a:pPr>
                      <a:r>
                        <a:rPr lang="en-ZA" sz="1200" b="1" dirty="0">
                          <a:effectLst/>
                          <a:latin typeface="Arial" panose="020B0604020202020204" pitchFamily="34" charset="0"/>
                          <a:cs typeface="Arial" panose="020B0604020202020204" pitchFamily="34" charset="0"/>
                        </a:rPr>
                        <a:t>STRATEGIC LINKAGES</a:t>
                      </a:r>
                      <a:endParaRPr lang="en-ZA"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0798" marR="60798" marT="0" marB="0"/>
                </a:tc>
                <a:tc hMerge="1">
                  <a:txBody>
                    <a:bodyPr/>
                    <a:lstStyle/>
                    <a:p>
                      <a:endParaRPr lang="en-ZA"/>
                    </a:p>
                  </a:txBody>
                  <a:tcPr/>
                </a:tc>
                <a:tc>
                  <a:txBody>
                    <a:bodyPr/>
                    <a:lstStyle/>
                    <a:p>
                      <a:pPr>
                        <a:lnSpc>
                          <a:spcPct val="150000"/>
                        </a:lnSpc>
                        <a:spcAft>
                          <a:spcPts val="0"/>
                        </a:spcAft>
                      </a:pPr>
                      <a:r>
                        <a:rPr lang="en-ZA" sz="1200" b="1" dirty="0">
                          <a:effectLst/>
                          <a:latin typeface="Arial" panose="020B0604020202020204" pitchFamily="34" charset="0"/>
                          <a:cs typeface="Arial" panose="020B0604020202020204" pitchFamily="34" charset="0"/>
                        </a:rPr>
                        <a:t>STRATEGIC PLANNING</a:t>
                      </a:r>
                      <a:endParaRPr lang="en-ZA"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0798" marR="60798" marT="0" marB="0"/>
                </a:tc>
                <a:tc>
                  <a:txBody>
                    <a:bodyPr/>
                    <a:lstStyle/>
                    <a:p>
                      <a:pPr>
                        <a:lnSpc>
                          <a:spcPct val="150000"/>
                        </a:lnSpc>
                        <a:spcAft>
                          <a:spcPts val="0"/>
                        </a:spcAft>
                      </a:pPr>
                      <a:r>
                        <a:rPr lang="en-ZA" sz="1200" b="1" dirty="0">
                          <a:effectLst/>
                          <a:latin typeface="Arial" panose="020B0604020202020204" pitchFamily="34" charset="0"/>
                          <a:cs typeface="Arial" panose="020B0604020202020204" pitchFamily="34" charset="0"/>
                        </a:rPr>
                        <a:t>STRATEGIC REPORTING</a:t>
                      </a:r>
                      <a:endParaRPr lang="en-ZA"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0798" marR="60798" marT="0" marB="0"/>
                </a:tc>
                <a:extLst>
                  <a:ext uri="{0D108BD9-81ED-4DB2-BD59-A6C34878D82A}">
                    <a16:rowId xmlns:a16="http://schemas.microsoft.com/office/drawing/2014/main" val="2709467258"/>
                  </a:ext>
                </a:extLst>
              </a:tr>
              <a:tr h="534511">
                <a:tc>
                  <a:txBody>
                    <a:bodyPr/>
                    <a:lstStyle/>
                    <a:p>
                      <a:pPr>
                        <a:lnSpc>
                          <a:spcPct val="150000"/>
                        </a:lnSpc>
                        <a:spcAft>
                          <a:spcPts val="0"/>
                        </a:spcAft>
                      </a:pPr>
                      <a:r>
                        <a:rPr lang="en-ZA" sz="1200" b="1" dirty="0">
                          <a:effectLst/>
                          <a:latin typeface="Arial" panose="020B0604020202020204" pitchFamily="34" charset="0"/>
                          <a:cs typeface="Arial" panose="020B0604020202020204" pitchFamily="34" charset="0"/>
                        </a:rPr>
                        <a:t>NDP/MTSF Priority</a:t>
                      </a:r>
                      <a:endParaRPr lang="en-ZA"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0798" marR="60798" marT="0" marB="0"/>
                </a:tc>
                <a:tc>
                  <a:txBody>
                    <a:bodyPr/>
                    <a:lstStyle/>
                    <a:p>
                      <a:pPr>
                        <a:lnSpc>
                          <a:spcPct val="150000"/>
                        </a:lnSpc>
                        <a:spcAft>
                          <a:spcPts val="0"/>
                        </a:spcAft>
                      </a:pPr>
                      <a:r>
                        <a:rPr lang="en-ZA" sz="1200" b="1" dirty="0">
                          <a:effectLst/>
                          <a:latin typeface="Arial" panose="020B0604020202020204" pitchFamily="34" charset="0"/>
                          <a:cs typeface="Arial" panose="020B0604020202020204" pitchFamily="34" charset="0"/>
                        </a:rPr>
                        <a:t>GGT Priority </a:t>
                      </a:r>
                    </a:p>
                    <a:p>
                      <a:pPr>
                        <a:lnSpc>
                          <a:spcPct val="150000"/>
                        </a:lnSpc>
                        <a:spcAft>
                          <a:spcPts val="0"/>
                        </a:spcAft>
                      </a:pPr>
                      <a:r>
                        <a:rPr lang="en-ZA" sz="1200" b="1" dirty="0">
                          <a:effectLst/>
                          <a:latin typeface="Arial" panose="020B0604020202020204" pitchFamily="34" charset="0"/>
                          <a:cs typeface="Arial" panose="020B0604020202020204" pitchFamily="34" charset="0"/>
                        </a:rPr>
                        <a:t> </a:t>
                      </a:r>
                      <a:endParaRPr lang="en-ZA"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0798" marR="60798" marT="0" marB="0"/>
                </a:tc>
                <a:tc>
                  <a:txBody>
                    <a:bodyPr/>
                    <a:lstStyle/>
                    <a:p>
                      <a:pPr>
                        <a:lnSpc>
                          <a:spcPct val="150000"/>
                        </a:lnSpc>
                        <a:spcAft>
                          <a:spcPts val="0"/>
                        </a:spcAft>
                      </a:pPr>
                      <a:r>
                        <a:rPr lang="en-ZA" sz="1200" b="1" dirty="0">
                          <a:effectLst/>
                          <a:latin typeface="Arial" panose="020B0604020202020204" pitchFamily="34" charset="0"/>
                          <a:cs typeface="Arial" panose="020B0604020202020204" pitchFamily="34" charset="0"/>
                        </a:rPr>
                        <a:t>Outcome as per approved Dept Strat Plan</a:t>
                      </a:r>
                      <a:endParaRPr lang="en-ZA"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0798" marR="60798" marT="0" marB="0"/>
                </a:tc>
                <a:tc>
                  <a:txBody>
                    <a:bodyPr/>
                    <a:lstStyle/>
                    <a:p>
                      <a:pPr>
                        <a:lnSpc>
                          <a:spcPct val="150000"/>
                        </a:lnSpc>
                        <a:spcAft>
                          <a:spcPts val="0"/>
                        </a:spcAft>
                      </a:pPr>
                      <a:r>
                        <a:rPr lang="en-ZA" sz="1200" b="1" dirty="0">
                          <a:effectLst/>
                          <a:latin typeface="Arial" panose="020B0604020202020204" pitchFamily="34" charset="0"/>
                          <a:cs typeface="Arial" panose="020B0604020202020204" pitchFamily="34" charset="0"/>
                        </a:rPr>
                        <a:t>Summarised Dept Performance during Q4</a:t>
                      </a:r>
                      <a:endParaRPr lang="en-ZA"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0798" marR="60798" marT="0" marB="0"/>
                </a:tc>
                <a:extLst>
                  <a:ext uri="{0D108BD9-81ED-4DB2-BD59-A6C34878D82A}">
                    <a16:rowId xmlns:a16="http://schemas.microsoft.com/office/drawing/2014/main" val="2643352823"/>
                  </a:ext>
                </a:extLst>
              </a:tr>
              <a:tr h="3667595">
                <a:tc>
                  <a:txBody>
                    <a:bodyPr/>
                    <a:lstStyle/>
                    <a:p>
                      <a:pPr>
                        <a:lnSpc>
                          <a:spcPct val="150000"/>
                        </a:lnSpc>
                        <a:spcAft>
                          <a:spcPts val="0"/>
                        </a:spcAft>
                      </a:pPr>
                      <a:r>
                        <a:rPr lang="en-US" sz="1200" b="1" dirty="0">
                          <a:effectLst/>
                          <a:latin typeface="Arial" panose="020B0604020202020204" pitchFamily="34" charset="0"/>
                          <a:ea typeface="Times New Roman" panose="02020603050405020304" pitchFamily="18" charset="0"/>
                          <a:cs typeface="Arial" panose="020B0604020202020204" pitchFamily="34" charset="0"/>
                        </a:rPr>
                        <a:t>Priority 2:</a:t>
                      </a:r>
                      <a:r>
                        <a:rPr lang="en-US" sz="1200" dirty="0">
                          <a:effectLst/>
                          <a:latin typeface="Arial" panose="020B0604020202020204" pitchFamily="34" charset="0"/>
                          <a:ea typeface="Times New Roman" panose="02020603050405020304" pitchFamily="18" charset="0"/>
                          <a:cs typeface="Arial" panose="020B0604020202020204" pitchFamily="34" charset="0"/>
                        </a:rPr>
                        <a:t> Economic transformation and job creation</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0"/>
                        </a:spcAft>
                      </a:pPr>
                      <a:r>
                        <a:rPr lang="en-ZA" sz="1200" i="1" dirty="0">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50000"/>
                        </a:lnSpc>
                        <a:spcAft>
                          <a:spcPts val="0"/>
                        </a:spcAft>
                      </a:pPr>
                      <a:r>
                        <a:rPr lang="en-ZA" sz="1200" b="1" dirty="0">
                          <a:effectLst/>
                          <a:latin typeface="Arial" panose="020B0604020202020204" pitchFamily="34" charset="0"/>
                          <a:ea typeface="Times New Roman" panose="02020603050405020304" pitchFamily="18" charset="0"/>
                          <a:cs typeface="Arial" panose="020B0604020202020204" pitchFamily="34" charset="0"/>
                        </a:rPr>
                        <a:t>Priority 1:</a:t>
                      </a:r>
                      <a:r>
                        <a:rPr lang="en-ZA" sz="1200" dirty="0">
                          <a:effectLst/>
                          <a:latin typeface="Arial" panose="020B0604020202020204" pitchFamily="34" charset="0"/>
                          <a:ea typeface="Times New Roman" panose="02020603050405020304" pitchFamily="18" charset="0"/>
                          <a:cs typeface="Arial" panose="020B0604020202020204" pitchFamily="34" charset="0"/>
                        </a:rPr>
                        <a:t> Economy, Jobs &amp; Infrastructure</a:t>
                      </a:r>
                    </a:p>
                  </a:txBody>
                  <a:tcPr marL="68580" marR="68580" marT="0" marB="0"/>
                </a:tc>
                <a:tc>
                  <a:txBody>
                    <a:bodyPr/>
                    <a:lstStyle/>
                    <a:p>
                      <a:pPr>
                        <a:lnSpc>
                          <a:spcPct val="150000"/>
                        </a:lnSpc>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Reduce hunger and poverty</a:t>
                      </a:r>
                    </a:p>
                    <a:p>
                      <a:pPr>
                        <a:lnSpc>
                          <a:spcPct val="150000"/>
                        </a:lnSpc>
                        <a:spcAft>
                          <a:spcPts val="0"/>
                        </a:spcAft>
                      </a:pPr>
                      <a:r>
                        <a:rPr lang="en-ZA" sz="1200" i="1" dirty="0">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50000"/>
                        </a:lnSpc>
                        <a:spcAft>
                          <a:spcPts val="0"/>
                        </a:spcAft>
                      </a:pPr>
                      <a:r>
                        <a:rPr lang="en-ZA" sz="1200" b="1" dirty="0">
                          <a:effectLst/>
                          <a:latin typeface="Arial" panose="020B0604020202020204" pitchFamily="34" charset="0"/>
                          <a:ea typeface="Times New Roman" panose="02020603050405020304" pitchFamily="18" charset="0"/>
                          <a:cs typeface="Arial" panose="020B0604020202020204" pitchFamily="34" charset="0"/>
                        </a:rPr>
                        <a:t>National Priority 2</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Of the 15 planned targets, 9 were fully achieved at 60%; 5 targets illustrated good progress representing 33%; and 1 target indicated poor progress representing 7%. </a:t>
                      </a:r>
                    </a:p>
                    <a:p>
                      <a:pPr algn="just">
                        <a:lnSpc>
                          <a:spcPct val="150000"/>
                        </a:lnSpc>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spcAft>
                          <a:spcPts val="0"/>
                        </a:spcAft>
                      </a:pPr>
                      <a:r>
                        <a:rPr lang="en-ZA" sz="1200" b="1" dirty="0">
                          <a:effectLst/>
                          <a:latin typeface="Arial" panose="020B0604020202020204" pitchFamily="34" charset="0"/>
                          <a:ea typeface="Times New Roman" panose="02020603050405020304" pitchFamily="18" charset="0"/>
                          <a:cs typeface="Arial" panose="020B0604020202020204" pitchFamily="34" charset="0"/>
                        </a:rPr>
                        <a:t>Provincial Priority 1</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Of the 10 planned targets, the Department achieved 4 targets representing 40%; 5 targets showed good progress representing 50%; and 1 target illustrated poor progress representing 10%.</a:t>
                      </a:r>
                      <a:endParaRPr lang="en-ZA"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03168861"/>
                  </a:ext>
                </a:extLst>
              </a:tr>
            </a:tbl>
          </a:graphicData>
        </a:graphic>
      </p:graphicFrame>
    </p:spTree>
    <p:extLst>
      <p:ext uri="{BB962C8B-B14F-4D97-AF65-F5344CB8AC3E}">
        <p14:creationId xmlns:p14="http://schemas.microsoft.com/office/powerpoint/2010/main" val="1460456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18754-E92D-416C-9AA0-464695075A4C}"/>
              </a:ext>
            </a:extLst>
          </p:cNvPr>
          <p:cNvSpPr>
            <a:spLocks noGrp="1"/>
          </p:cNvSpPr>
          <p:nvPr>
            <p:ph type="title"/>
          </p:nvPr>
        </p:nvSpPr>
        <p:spPr/>
        <p:txBody>
          <a:bodyPr/>
          <a:lstStyle/>
          <a:p>
            <a:r>
              <a:rPr lang="en-US" sz="1600" dirty="0"/>
              <a:t>Departmental Achievement of National  and Provincial Strategic Priorities</a:t>
            </a:r>
            <a:endParaRPr lang="en-ZA" sz="1600" dirty="0"/>
          </a:p>
        </p:txBody>
      </p:sp>
      <p:sp>
        <p:nvSpPr>
          <p:cNvPr id="4" name="Slide Number Placeholder 3">
            <a:extLst>
              <a:ext uri="{FF2B5EF4-FFF2-40B4-BE49-F238E27FC236}">
                <a16:creationId xmlns:a16="http://schemas.microsoft.com/office/drawing/2014/main" id="{2FA1F6AE-E339-45A6-864D-FAC6DB6CE0CB}"/>
              </a:ext>
            </a:extLst>
          </p:cNvPr>
          <p:cNvSpPr>
            <a:spLocks noGrp="1"/>
          </p:cNvSpPr>
          <p:nvPr>
            <p:ph type="sldNum" sz="quarter" idx="12"/>
          </p:nvPr>
        </p:nvSpPr>
        <p:spPr/>
        <p:txBody>
          <a:bodyPr/>
          <a:lstStyle/>
          <a:p>
            <a:pPr>
              <a:defRPr/>
            </a:pPr>
            <a:fld id="{3F598F04-D16D-40D4-BDD3-9CF6F3854C4D}" type="slidenum">
              <a:rPr lang="en-US" altLang="en-US" sz="1200" smtClean="0">
                <a:latin typeface="Arial" panose="020B0604020202020204" pitchFamily="34" charset="0"/>
                <a:cs typeface="Arial" panose="020B0604020202020204" pitchFamily="34" charset="0"/>
              </a:rPr>
              <a:pPr>
                <a:defRPr/>
              </a:pPr>
              <a:t>11</a:t>
            </a:fld>
            <a:endParaRPr lang="en-US" altLang="en-US" sz="1200" dirty="0">
              <a:latin typeface="Arial" panose="020B0604020202020204" pitchFamily="34" charset="0"/>
              <a:cs typeface="Arial" panose="020B0604020202020204" pitchFamily="34" charset="0"/>
            </a:endParaRPr>
          </a:p>
        </p:txBody>
      </p:sp>
      <p:sp>
        <p:nvSpPr>
          <p:cNvPr id="10" name="Rectangle 1">
            <a:extLst>
              <a:ext uri="{FF2B5EF4-FFF2-40B4-BE49-F238E27FC236}">
                <a16:creationId xmlns:a16="http://schemas.microsoft.com/office/drawing/2014/main" id="{4E651E1E-8BF3-4AEB-9FDF-D724EEA55D80}"/>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dirty="0"/>
          </a:p>
        </p:txBody>
      </p:sp>
      <p:graphicFrame>
        <p:nvGraphicFramePr>
          <p:cNvPr id="6" name="Content Placeholder 5">
            <a:extLst>
              <a:ext uri="{FF2B5EF4-FFF2-40B4-BE49-F238E27FC236}">
                <a16:creationId xmlns:a16="http://schemas.microsoft.com/office/drawing/2014/main" id="{FF959A44-22DD-44CF-9A78-4E39F3D26E1A}"/>
              </a:ext>
            </a:extLst>
          </p:cNvPr>
          <p:cNvGraphicFramePr>
            <a:graphicFrameLocks noGrp="1"/>
          </p:cNvGraphicFramePr>
          <p:nvPr>
            <p:ph idx="1"/>
            <p:extLst>
              <p:ext uri="{D42A27DB-BD31-4B8C-83A1-F6EECF244321}">
                <p14:modId xmlns:p14="http://schemas.microsoft.com/office/powerpoint/2010/main" val="552720688"/>
              </p:ext>
            </p:extLst>
          </p:nvPr>
        </p:nvGraphicFramePr>
        <p:xfrm>
          <a:off x="878305" y="1446663"/>
          <a:ext cx="8141871" cy="4737569"/>
        </p:xfrm>
        <a:graphic>
          <a:graphicData uri="http://schemas.openxmlformats.org/drawingml/2006/table">
            <a:tbl>
              <a:tblPr firstRow="1" firstCol="1" bandRow="1">
                <a:tableStyleId>{B301B821-A1FF-4177-AEE7-76D212191A09}</a:tableStyleId>
              </a:tblPr>
              <a:tblGrid>
                <a:gridCol w="1419727">
                  <a:extLst>
                    <a:ext uri="{9D8B030D-6E8A-4147-A177-3AD203B41FA5}">
                      <a16:colId xmlns:a16="http://schemas.microsoft.com/office/drawing/2014/main" val="4030135892"/>
                    </a:ext>
                  </a:extLst>
                </a:gridCol>
                <a:gridCol w="1143000">
                  <a:extLst>
                    <a:ext uri="{9D8B030D-6E8A-4147-A177-3AD203B41FA5}">
                      <a16:colId xmlns:a16="http://schemas.microsoft.com/office/drawing/2014/main" val="165716593"/>
                    </a:ext>
                  </a:extLst>
                </a:gridCol>
                <a:gridCol w="2081463">
                  <a:extLst>
                    <a:ext uri="{9D8B030D-6E8A-4147-A177-3AD203B41FA5}">
                      <a16:colId xmlns:a16="http://schemas.microsoft.com/office/drawing/2014/main" val="3999062425"/>
                    </a:ext>
                  </a:extLst>
                </a:gridCol>
                <a:gridCol w="3497681">
                  <a:extLst>
                    <a:ext uri="{9D8B030D-6E8A-4147-A177-3AD203B41FA5}">
                      <a16:colId xmlns:a16="http://schemas.microsoft.com/office/drawing/2014/main" val="3215114022"/>
                    </a:ext>
                  </a:extLst>
                </a:gridCol>
              </a:tblGrid>
              <a:tr h="267827">
                <a:tc gridSpan="4">
                  <a:txBody>
                    <a:bodyPr/>
                    <a:lstStyle/>
                    <a:p>
                      <a:pPr>
                        <a:lnSpc>
                          <a:spcPct val="150000"/>
                        </a:lnSpc>
                        <a:spcAft>
                          <a:spcPts val="0"/>
                        </a:spcAft>
                      </a:pPr>
                      <a:r>
                        <a:rPr lang="en-ZA" sz="1200" dirty="0">
                          <a:effectLst/>
                          <a:latin typeface="Arial" panose="020B0604020202020204" pitchFamily="34" charset="0"/>
                          <a:cs typeface="Arial" panose="020B0604020202020204" pitchFamily="34" charset="0"/>
                        </a:rPr>
                        <a:t>DEPARTMENT ACHIEVEMENT OF STRATEGIC PRIORITIES</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0798" marR="60798" marT="0" marB="0"/>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090205268"/>
                  </a:ext>
                </a:extLst>
              </a:tr>
              <a:tr h="267827">
                <a:tc gridSpan="2">
                  <a:txBody>
                    <a:bodyPr/>
                    <a:lstStyle/>
                    <a:p>
                      <a:pPr>
                        <a:lnSpc>
                          <a:spcPct val="150000"/>
                        </a:lnSpc>
                        <a:spcAft>
                          <a:spcPts val="0"/>
                        </a:spcAft>
                      </a:pPr>
                      <a:r>
                        <a:rPr lang="en-ZA" sz="1200" b="1" dirty="0">
                          <a:effectLst/>
                          <a:latin typeface="Arial" panose="020B0604020202020204" pitchFamily="34" charset="0"/>
                          <a:cs typeface="Arial" panose="020B0604020202020204" pitchFamily="34" charset="0"/>
                        </a:rPr>
                        <a:t>STRATEGIC LINKAGES</a:t>
                      </a:r>
                      <a:endParaRPr lang="en-ZA"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0798" marR="60798" marT="0" marB="0"/>
                </a:tc>
                <a:tc hMerge="1">
                  <a:txBody>
                    <a:bodyPr/>
                    <a:lstStyle/>
                    <a:p>
                      <a:endParaRPr lang="en-ZA"/>
                    </a:p>
                  </a:txBody>
                  <a:tcPr/>
                </a:tc>
                <a:tc>
                  <a:txBody>
                    <a:bodyPr/>
                    <a:lstStyle/>
                    <a:p>
                      <a:pPr>
                        <a:lnSpc>
                          <a:spcPct val="150000"/>
                        </a:lnSpc>
                        <a:spcAft>
                          <a:spcPts val="0"/>
                        </a:spcAft>
                      </a:pPr>
                      <a:r>
                        <a:rPr lang="en-ZA" sz="1200" b="1" dirty="0">
                          <a:effectLst/>
                          <a:latin typeface="Arial" panose="020B0604020202020204" pitchFamily="34" charset="0"/>
                          <a:cs typeface="Arial" panose="020B0604020202020204" pitchFamily="34" charset="0"/>
                        </a:rPr>
                        <a:t>STRATEGIC PLANNING</a:t>
                      </a:r>
                      <a:endParaRPr lang="en-ZA"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0798" marR="60798" marT="0" marB="0"/>
                </a:tc>
                <a:tc>
                  <a:txBody>
                    <a:bodyPr/>
                    <a:lstStyle/>
                    <a:p>
                      <a:pPr>
                        <a:lnSpc>
                          <a:spcPct val="150000"/>
                        </a:lnSpc>
                        <a:spcAft>
                          <a:spcPts val="0"/>
                        </a:spcAft>
                      </a:pPr>
                      <a:r>
                        <a:rPr lang="en-ZA" sz="1200" b="1" dirty="0">
                          <a:effectLst/>
                          <a:latin typeface="Arial" panose="020B0604020202020204" pitchFamily="34" charset="0"/>
                          <a:cs typeface="Arial" panose="020B0604020202020204" pitchFamily="34" charset="0"/>
                        </a:rPr>
                        <a:t>STRATEGIC REPORTING</a:t>
                      </a:r>
                      <a:endParaRPr lang="en-ZA"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0798" marR="60798" marT="0" marB="0"/>
                </a:tc>
                <a:extLst>
                  <a:ext uri="{0D108BD9-81ED-4DB2-BD59-A6C34878D82A}">
                    <a16:rowId xmlns:a16="http://schemas.microsoft.com/office/drawing/2014/main" val="2709467258"/>
                  </a:ext>
                </a:extLst>
              </a:tr>
              <a:tr h="573349">
                <a:tc>
                  <a:txBody>
                    <a:bodyPr/>
                    <a:lstStyle/>
                    <a:p>
                      <a:pPr>
                        <a:lnSpc>
                          <a:spcPct val="150000"/>
                        </a:lnSpc>
                        <a:spcAft>
                          <a:spcPts val="0"/>
                        </a:spcAft>
                      </a:pPr>
                      <a:r>
                        <a:rPr lang="en-ZA" sz="1200" b="1" dirty="0">
                          <a:effectLst/>
                          <a:latin typeface="Arial" panose="020B0604020202020204" pitchFamily="34" charset="0"/>
                          <a:cs typeface="Arial" panose="020B0604020202020204" pitchFamily="34" charset="0"/>
                        </a:rPr>
                        <a:t>NDP/MTSF Priority</a:t>
                      </a:r>
                      <a:endParaRPr lang="en-ZA"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0798" marR="60798" marT="0" marB="0"/>
                </a:tc>
                <a:tc>
                  <a:txBody>
                    <a:bodyPr/>
                    <a:lstStyle/>
                    <a:p>
                      <a:pPr>
                        <a:lnSpc>
                          <a:spcPct val="150000"/>
                        </a:lnSpc>
                        <a:spcAft>
                          <a:spcPts val="0"/>
                        </a:spcAft>
                      </a:pPr>
                      <a:r>
                        <a:rPr lang="en-ZA" sz="1200" b="1" dirty="0">
                          <a:effectLst/>
                          <a:latin typeface="Arial" panose="020B0604020202020204" pitchFamily="34" charset="0"/>
                          <a:cs typeface="Arial" panose="020B0604020202020204" pitchFamily="34" charset="0"/>
                        </a:rPr>
                        <a:t>GGT Priority </a:t>
                      </a:r>
                    </a:p>
                    <a:p>
                      <a:pPr>
                        <a:lnSpc>
                          <a:spcPct val="150000"/>
                        </a:lnSpc>
                        <a:spcAft>
                          <a:spcPts val="0"/>
                        </a:spcAft>
                      </a:pPr>
                      <a:r>
                        <a:rPr lang="en-ZA" sz="1200" b="1" dirty="0">
                          <a:effectLst/>
                          <a:latin typeface="Arial" panose="020B0604020202020204" pitchFamily="34" charset="0"/>
                          <a:cs typeface="Arial" panose="020B0604020202020204" pitchFamily="34" charset="0"/>
                        </a:rPr>
                        <a:t> </a:t>
                      </a:r>
                      <a:endParaRPr lang="en-ZA"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0798" marR="60798" marT="0" marB="0"/>
                </a:tc>
                <a:tc>
                  <a:txBody>
                    <a:bodyPr/>
                    <a:lstStyle/>
                    <a:p>
                      <a:pPr>
                        <a:lnSpc>
                          <a:spcPct val="150000"/>
                        </a:lnSpc>
                        <a:spcAft>
                          <a:spcPts val="0"/>
                        </a:spcAft>
                      </a:pPr>
                      <a:r>
                        <a:rPr lang="en-ZA" sz="1200" b="1" dirty="0">
                          <a:effectLst/>
                          <a:latin typeface="Arial" panose="020B0604020202020204" pitchFamily="34" charset="0"/>
                          <a:cs typeface="Arial" panose="020B0604020202020204" pitchFamily="34" charset="0"/>
                        </a:rPr>
                        <a:t>Outcome as per approved Dept Strat Plan</a:t>
                      </a:r>
                      <a:endParaRPr lang="en-ZA"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0798" marR="60798" marT="0" marB="0"/>
                </a:tc>
                <a:tc>
                  <a:txBody>
                    <a:bodyPr/>
                    <a:lstStyle/>
                    <a:p>
                      <a:pPr>
                        <a:lnSpc>
                          <a:spcPct val="150000"/>
                        </a:lnSpc>
                        <a:spcAft>
                          <a:spcPts val="0"/>
                        </a:spcAft>
                      </a:pPr>
                      <a:r>
                        <a:rPr lang="en-ZA" sz="1200" b="1" dirty="0">
                          <a:effectLst/>
                          <a:latin typeface="Arial" panose="020B0604020202020204" pitchFamily="34" charset="0"/>
                          <a:cs typeface="Arial" panose="020B0604020202020204" pitchFamily="34" charset="0"/>
                        </a:rPr>
                        <a:t>Summarised Dept Performance during Q4</a:t>
                      </a:r>
                      <a:endParaRPr lang="en-ZA"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0798" marR="60798" marT="0" marB="0"/>
                </a:tc>
                <a:extLst>
                  <a:ext uri="{0D108BD9-81ED-4DB2-BD59-A6C34878D82A}">
                    <a16:rowId xmlns:a16="http://schemas.microsoft.com/office/drawing/2014/main" val="2643352823"/>
                  </a:ext>
                </a:extLst>
              </a:tr>
              <a:tr h="3628566">
                <a:tc>
                  <a:txBody>
                    <a:bodyPr/>
                    <a:lstStyle/>
                    <a:p>
                      <a:pPr>
                        <a:lnSpc>
                          <a:spcPct val="150000"/>
                        </a:lnSpc>
                        <a:spcAft>
                          <a:spcPts val="0"/>
                        </a:spcAft>
                      </a:pPr>
                      <a:r>
                        <a:rPr lang="en-US" sz="1200" b="1" dirty="0">
                          <a:effectLst/>
                          <a:latin typeface="Arial" panose="020B0604020202020204" pitchFamily="34" charset="0"/>
                          <a:ea typeface="Times New Roman" panose="02020603050405020304" pitchFamily="18" charset="0"/>
                          <a:cs typeface="Arial" panose="020B0604020202020204" pitchFamily="34" charset="0"/>
                        </a:rPr>
                        <a:t>Priority 4:</a:t>
                      </a:r>
                      <a:r>
                        <a:rPr lang="en-US" sz="1200" dirty="0">
                          <a:effectLst/>
                          <a:latin typeface="Arial" panose="020B0604020202020204" pitchFamily="34" charset="0"/>
                          <a:ea typeface="Times New Roman" panose="02020603050405020304" pitchFamily="18" charset="0"/>
                          <a:cs typeface="Arial" panose="020B0604020202020204" pitchFamily="34" charset="0"/>
                        </a:rPr>
                        <a:t> Consolidating the social wage through reliable and quality basic services</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0"/>
                        </a:spcAft>
                      </a:pPr>
                      <a:r>
                        <a:rPr lang="en-ZA" sz="1200" i="1" dirty="0">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50000"/>
                        </a:lnSpc>
                        <a:spcAft>
                          <a:spcPts val="0"/>
                        </a:spcAft>
                      </a:pPr>
                      <a:r>
                        <a:rPr lang="en-ZA" sz="1200" b="1" dirty="0">
                          <a:effectLst/>
                          <a:latin typeface="Arial" panose="020B0604020202020204" pitchFamily="34" charset="0"/>
                          <a:ea typeface="Times New Roman" panose="02020603050405020304" pitchFamily="18" charset="0"/>
                          <a:cs typeface="Arial" panose="020B0604020202020204" pitchFamily="34" charset="0"/>
                        </a:rPr>
                        <a:t>Priority 4:</a:t>
                      </a:r>
                      <a:r>
                        <a:rPr lang="en-ZA" sz="1200" dirty="0">
                          <a:effectLst/>
                          <a:latin typeface="Arial" panose="020B0604020202020204" pitchFamily="34" charset="0"/>
                          <a:ea typeface="Times New Roman" panose="02020603050405020304" pitchFamily="18" charset="0"/>
                          <a:cs typeface="Arial" panose="020B0604020202020204" pitchFamily="34" charset="0"/>
                        </a:rPr>
                        <a:t> Safety, Social Cohesion and Food Security</a:t>
                      </a:r>
                    </a:p>
                  </a:txBody>
                  <a:tcPr marL="68580" marR="68580" marT="0" marB="0"/>
                </a:tc>
                <a:tc>
                  <a:txBody>
                    <a:bodyPr/>
                    <a:lstStyle/>
                    <a:p>
                      <a:pPr>
                        <a:lnSpc>
                          <a:spcPct val="150000"/>
                        </a:lnSpc>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Enhanced care and protection of poor and vulnerable groups </a:t>
                      </a:r>
                    </a:p>
                    <a:p>
                      <a:pPr>
                        <a:lnSpc>
                          <a:spcPct val="150000"/>
                        </a:lnSpc>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 </a:t>
                      </a:r>
                    </a:p>
                    <a:p>
                      <a:pPr>
                        <a:lnSpc>
                          <a:spcPct val="150000"/>
                        </a:lnSpc>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Reduce hunger and poverty </a:t>
                      </a:r>
                    </a:p>
                    <a:p>
                      <a:pPr>
                        <a:lnSpc>
                          <a:spcPct val="150000"/>
                        </a:lnSpc>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 </a:t>
                      </a:r>
                    </a:p>
                    <a:p>
                      <a:pPr>
                        <a:lnSpc>
                          <a:spcPct val="150000"/>
                        </a:lnSpc>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Reduce the demand for substances and harm caused by substances</a:t>
                      </a:r>
                    </a:p>
                  </a:txBody>
                  <a:tcPr marL="68580" marR="68580" marT="0" marB="0"/>
                </a:tc>
                <a:tc>
                  <a:txBody>
                    <a:bodyPr/>
                    <a:lstStyle/>
                    <a:p>
                      <a:pPr algn="just">
                        <a:lnSpc>
                          <a:spcPct val="150000"/>
                        </a:lnSpc>
                        <a:spcAft>
                          <a:spcPts val="0"/>
                        </a:spcAft>
                      </a:pPr>
                      <a:r>
                        <a:rPr lang="en-ZA" sz="1200" b="1" dirty="0">
                          <a:effectLst/>
                          <a:latin typeface="Arial" panose="020B0604020202020204" pitchFamily="34" charset="0"/>
                          <a:ea typeface="Times New Roman" panose="02020603050405020304" pitchFamily="18" charset="0"/>
                          <a:cs typeface="Arial" panose="020B0604020202020204" pitchFamily="34" charset="0"/>
                        </a:rPr>
                        <a:t>National Priority 4</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Out of 24 planned targets, the Department achieved 17 targets representing 71%; 3 targets were in good progress representing 13%; 3 targets were in fair progress representing 13% and 1 target was poor progress representing 4%.</a:t>
                      </a:r>
                    </a:p>
                    <a:p>
                      <a:pPr algn="just">
                        <a:lnSpc>
                          <a:spcPct val="150000"/>
                        </a:lnSpc>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spcAft>
                          <a:spcPts val="0"/>
                        </a:spcAft>
                      </a:pPr>
                      <a:r>
                        <a:rPr lang="en-ZA" sz="1200" b="1" dirty="0">
                          <a:effectLst/>
                          <a:latin typeface="Arial" panose="020B0604020202020204" pitchFamily="34" charset="0"/>
                          <a:ea typeface="Times New Roman" panose="02020603050405020304" pitchFamily="18" charset="0"/>
                          <a:cs typeface="Arial" panose="020B0604020202020204" pitchFamily="34" charset="0"/>
                        </a:rPr>
                        <a:t>Provincial Priority 4</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Of the 25 planned targets, the Department achieved 19 targets representing 76%; 2 targets exhibited good progress representing 8%; 3 targets showed fair progress representing 12%; and 1 target indicated poor progress representing 4%. </a:t>
                      </a:r>
                      <a:endParaRPr lang="en-ZA"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54852658"/>
                  </a:ext>
                </a:extLst>
              </a:tr>
            </a:tbl>
          </a:graphicData>
        </a:graphic>
      </p:graphicFrame>
    </p:spTree>
    <p:extLst>
      <p:ext uri="{BB962C8B-B14F-4D97-AF65-F5344CB8AC3E}">
        <p14:creationId xmlns:p14="http://schemas.microsoft.com/office/powerpoint/2010/main" val="3743038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6F0AB-8F4C-4E16-9F9A-A352403E6BAE}"/>
              </a:ext>
            </a:extLst>
          </p:cNvPr>
          <p:cNvSpPr>
            <a:spLocks noGrp="1"/>
          </p:cNvSpPr>
          <p:nvPr>
            <p:ph type="title"/>
          </p:nvPr>
        </p:nvSpPr>
        <p:spPr/>
        <p:txBody>
          <a:bodyPr/>
          <a:lstStyle/>
          <a:p>
            <a:r>
              <a:rPr lang="en-ZA" dirty="0"/>
              <a:t>National Priorities</a:t>
            </a:r>
          </a:p>
        </p:txBody>
      </p:sp>
      <p:sp>
        <p:nvSpPr>
          <p:cNvPr id="4" name="Slide Number Placeholder 3">
            <a:extLst>
              <a:ext uri="{FF2B5EF4-FFF2-40B4-BE49-F238E27FC236}">
                <a16:creationId xmlns:a16="http://schemas.microsoft.com/office/drawing/2014/main" id="{84CB95AB-FB77-4C91-A709-CDCDDFF5441D}"/>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F598F04-D16D-40D4-BDD3-9CF6F3854C4D}" type="slidenum">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12</a:t>
            </a:fld>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Content Placeholder 6">
            <a:extLst>
              <a:ext uri="{FF2B5EF4-FFF2-40B4-BE49-F238E27FC236}">
                <a16:creationId xmlns:a16="http://schemas.microsoft.com/office/drawing/2014/main" id="{C5AFEC51-E35A-452A-94FC-A45543E4DEBF}"/>
              </a:ext>
            </a:extLst>
          </p:cNvPr>
          <p:cNvGraphicFramePr>
            <a:graphicFrameLocks noGrp="1"/>
          </p:cNvGraphicFramePr>
          <p:nvPr>
            <p:ph idx="1"/>
          </p:nvPr>
        </p:nvGraphicFramePr>
        <p:xfrm>
          <a:off x="1006475" y="1412875"/>
          <a:ext cx="8013700" cy="51196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29112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6F0AB-8F4C-4E16-9F9A-A352403E6BAE}"/>
              </a:ext>
            </a:extLst>
          </p:cNvPr>
          <p:cNvSpPr>
            <a:spLocks noGrp="1"/>
          </p:cNvSpPr>
          <p:nvPr>
            <p:ph type="title"/>
          </p:nvPr>
        </p:nvSpPr>
        <p:spPr/>
        <p:txBody>
          <a:bodyPr/>
          <a:lstStyle/>
          <a:p>
            <a:r>
              <a:rPr lang="en-ZA" dirty="0"/>
              <a:t>Provincial Priorities</a:t>
            </a:r>
          </a:p>
        </p:txBody>
      </p:sp>
      <p:sp>
        <p:nvSpPr>
          <p:cNvPr id="4" name="Slide Number Placeholder 3">
            <a:extLst>
              <a:ext uri="{FF2B5EF4-FFF2-40B4-BE49-F238E27FC236}">
                <a16:creationId xmlns:a16="http://schemas.microsoft.com/office/drawing/2014/main" id="{84CB95AB-FB77-4C91-A709-CDCDDFF5441D}"/>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F598F04-D16D-40D4-BDD3-9CF6F3854C4D}" type="slidenum">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Content Placeholder 7">
            <a:extLst>
              <a:ext uri="{FF2B5EF4-FFF2-40B4-BE49-F238E27FC236}">
                <a16:creationId xmlns:a16="http://schemas.microsoft.com/office/drawing/2014/main" id="{8A89A5B9-7EC8-43B8-817F-8C416B381930}"/>
              </a:ext>
            </a:extLst>
          </p:cNvPr>
          <p:cNvGraphicFramePr>
            <a:graphicFrameLocks noGrp="1"/>
          </p:cNvGraphicFramePr>
          <p:nvPr>
            <p:ph idx="1"/>
          </p:nvPr>
        </p:nvGraphicFramePr>
        <p:xfrm>
          <a:off x="1006475" y="1412875"/>
          <a:ext cx="8013700" cy="51196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2354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19091" y="3663900"/>
            <a:ext cx="8040750" cy="1821704"/>
          </a:xfrm>
        </p:spPr>
        <p:txBody>
          <a:bodyPr/>
          <a:lstStyle/>
          <a:p>
            <a:br>
              <a:rPr lang="en-ZA" sz="2000" dirty="0">
                <a:solidFill>
                  <a:schemeClr val="accent2">
                    <a:lumMod val="60000"/>
                    <a:lumOff val="40000"/>
                  </a:schemeClr>
                </a:solidFill>
              </a:rPr>
            </a:br>
            <a:br>
              <a:rPr lang="en-ZA" sz="2000" dirty="0">
                <a:solidFill>
                  <a:schemeClr val="accent2">
                    <a:lumMod val="60000"/>
                    <a:lumOff val="40000"/>
                  </a:schemeClr>
                </a:solidFill>
              </a:rPr>
            </a:br>
            <a:br>
              <a:rPr lang="en-ZA" sz="2000" dirty="0">
                <a:solidFill>
                  <a:schemeClr val="accent2">
                    <a:lumMod val="60000"/>
                    <a:lumOff val="40000"/>
                  </a:schemeClr>
                </a:solidFill>
              </a:rPr>
            </a:br>
            <a:r>
              <a:rPr lang="en-ZA" sz="2000" b="0" cap="none" dirty="0">
                <a:solidFill>
                  <a:schemeClr val="bg1">
                    <a:lumMod val="50000"/>
                  </a:schemeClr>
                </a:solidFill>
              </a:rPr>
              <a:t>1. Programme Performance</a:t>
            </a:r>
            <a:endParaRPr lang="en-ZA" sz="2000" b="0" dirty="0">
              <a:solidFill>
                <a:schemeClr val="bg1">
                  <a:lumMod val="50000"/>
                </a:schemeClr>
              </a:solidFill>
            </a:endParaRPr>
          </a:p>
        </p:txBody>
      </p:sp>
      <p:sp>
        <p:nvSpPr>
          <p:cNvPr id="64515" name="Content Placeholder 2"/>
          <p:cNvSpPr>
            <a:spLocks noGrp="1"/>
          </p:cNvSpPr>
          <p:nvPr>
            <p:ph type="body" idx="1"/>
          </p:nvPr>
        </p:nvSpPr>
        <p:spPr>
          <a:xfrm>
            <a:off x="987136" y="1701010"/>
            <a:ext cx="8040750" cy="1500187"/>
          </a:xfrm>
        </p:spPr>
        <p:txBody>
          <a:bodyPr anchor="b">
            <a:normAutofit fontScale="70000" lnSpcReduction="20000"/>
          </a:bodyPr>
          <a:lstStyle/>
          <a:p>
            <a:pPr algn="r"/>
            <a:endParaRPr lang="en-ZA" altLang="en-US" sz="3200" dirty="0">
              <a:solidFill>
                <a:schemeClr val="bg1">
                  <a:lumMod val="50000"/>
                </a:schemeClr>
              </a:solidFill>
            </a:endParaRPr>
          </a:p>
          <a:p>
            <a:pPr algn="r"/>
            <a:endParaRPr lang="en-ZA" altLang="en-US" sz="3200" dirty="0">
              <a:solidFill>
                <a:schemeClr val="bg1">
                  <a:lumMod val="50000"/>
                </a:schemeClr>
              </a:solidFill>
            </a:endParaRPr>
          </a:p>
          <a:p>
            <a:pPr algn="r"/>
            <a:r>
              <a:rPr lang="en-ZA" altLang="en-US" sz="3200" dirty="0">
                <a:solidFill>
                  <a:schemeClr val="accent6"/>
                </a:solidFill>
              </a:rPr>
              <a:t>Part B:</a:t>
            </a:r>
          </a:p>
          <a:p>
            <a:pPr algn="r"/>
            <a:r>
              <a:rPr lang="en-ZA" altLang="en-US" sz="3200" dirty="0">
                <a:solidFill>
                  <a:schemeClr val="bg1">
                    <a:lumMod val="50000"/>
                  </a:schemeClr>
                </a:solidFill>
              </a:rPr>
              <a:t>Non-financial Performance</a:t>
            </a:r>
          </a:p>
          <a:p>
            <a:pPr algn="r"/>
            <a:endParaRPr lang="en-ZA" altLang="en-US" sz="3200" dirty="0">
              <a:solidFill>
                <a:schemeClr val="bg1">
                  <a:lumMod val="50000"/>
                </a:schemeClr>
              </a:solidFill>
            </a:endParaRPr>
          </a:p>
          <a:p>
            <a:pPr algn="r"/>
            <a:endParaRPr lang="en-ZA" altLang="en-US" sz="3200" dirty="0">
              <a:solidFill>
                <a:schemeClr val="bg1">
                  <a:lumMod val="50000"/>
                </a:schemeClr>
              </a:solidFill>
            </a:endParaRPr>
          </a:p>
        </p:txBody>
      </p:sp>
      <p:sp>
        <p:nvSpPr>
          <p:cNvPr id="64516" name="TextBox 3"/>
          <p:cNvSpPr txBox="1">
            <a:spLocks noChangeArrowheads="1"/>
          </p:cNvSpPr>
          <p:nvPr/>
        </p:nvSpPr>
        <p:spPr bwMode="auto">
          <a:xfrm>
            <a:off x="8270878" y="6350003"/>
            <a:ext cx="588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fld id="{D60DF790-7D89-48D2-9BFD-F870E7062E10}" type="slidenum">
              <a:rPr lang="en-ZA" altLang="en-US" sz="1200" smtClean="0">
                <a:solidFill>
                  <a:prstClr val="black"/>
                </a:solidFill>
                <a:latin typeface="Arial" panose="020B0604020202020204" pitchFamily="34" charset="0"/>
                <a:cs typeface="Arial" panose="020B0604020202020204" pitchFamily="34" charset="0"/>
              </a:rPr>
              <a:pPr/>
              <a:t>14</a:t>
            </a:fld>
            <a:endParaRPr lang="en-ZA" altLang="en-US" sz="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7943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724869ED-FC6F-4F27-976A-40AA8167125D}"/>
              </a:ext>
            </a:extLst>
          </p:cNvPr>
          <p:cNvSpPr>
            <a:spLocks noGrp="1"/>
          </p:cNvSpPr>
          <p:nvPr>
            <p:ph type="title"/>
          </p:nvPr>
        </p:nvSpPr>
        <p:spPr/>
        <p:txBody>
          <a:bodyPr/>
          <a:lstStyle/>
          <a:p>
            <a:pPr eaLnBrk="1" hangingPunct="1"/>
            <a:r>
              <a:rPr lang="en-ZA" altLang="en-US" sz="2300" b="1" dirty="0"/>
              <a:t>Overview Of Non-Financial Performance: Prog 2</a:t>
            </a:r>
            <a:endParaRPr lang="en-ZA" altLang="en-US" sz="2300" dirty="0"/>
          </a:p>
        </p:txBody>
      </p:sp>
      <p:sp>
        <p:nvSpPr>
          <p:cNvPr id="105475" name="Slide Number Placeholder 2">
            <a:extLst>
              <a:ext uri="{FF2B5EF4-FFF2-40B4-BE49-F238E27FC236}">
                <a16:creationId xmlns:a16="http://schemas.microsoft.com/office/drawing/2014/main" id="{EA3AC5DD-84BF-42A9-BB3D-103E1D4F317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fld id="{3D787AB4-AD22-42F8-8977-3B69BED4C1D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ct val="0"/>
                </a:spcBef>
                <a:spcAft>
                  <a:spcPts val="0"/>
                </a:spcAft>
                <a:buClrTx/>
                <a:buSzTx/>
                <a:buFontTx/>
                <a:buNone/>
                <a:tabLst/>
                <a:defRPr/>
              </a:pPr>
              <a:t>15</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7" name="Content Placeholder 6">
            <a:extLst>
              <a:ext uri="{FF2B5EF4-FFF2-40B4-BE49-F238E27FC236}">
                <a16:creationId xmlns:a16="http://schemas.microsoft.com/office/drawing/2014/main" id="{F87C3388-8418-4C22-8C4F-63380F7AE03A}"/>
              </a:ext>
            </a:extLst>
          </p:cNvPr>
          <p:cNvGraphicFramePr>
            <a:graphicFrameLocks noGrp="1"/>
          </p:cNvGraphicFramePr>
          <p:nvPr>
            <p:ph idx="1"/>
            <p:extLst>
              <p:ext uri="{D42A27DB-BD31-4B8C-83A1-F6EECF244321}">
                <p14:modId xmlns:p14="http://schemas.microsoft.com/office/powerpoint/2010/main" val="1826661092"/>
              </p:ext>
            </p:extLst>
          </p:nvPr>
        </p:nvGraphicFramePr>
        <p:xfrm>
          <a:off x="1006475" y="1412875"/>
          <a:ext cx="8013700" cy="51196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885371" y="1412384"/>
            <a:ext cx="8135470" cy="4741673"/>
          </a:xfrm>
        </p:spPr>
        <p:txBody>
          <a:bodyPr rtlCol="0">
            <a:noAutofit/>
          </a:bodyPr>
          <a:lstStyle/>
          <a:p>
            <a:pPr marL="0" indent="0" algn="just">
              <a:buNone/>
              <a:defRPr/>
            </a:pPr>
            <a:r>
              <a:rPr lang="en-US" altLang="en-US" sz="1800" b="1" dirty="0">
                <a:cs typeface="Arial" charset="0"/>
              </a:rPr>
              <a:t>During the quarter under review :</a:t>
            </a:r>
          </a:p>
          <a:p>
            <a:pPr marL="0" indent="0" algn="just">
              <a:buNone/>
              <a:defRPr/>
            </a:pPr>
            <a:endParaRPr lang="en-US" altLang="en-US" sz="1800" b="1" dirty="0">
              <a:cs typeface="Arial" charset="0"/>
            </a:endParaRPr>
          </a:p>
          <a:p>
            <a:pPr algn="just">
              <a:buFont typeface="Wingdings" panose="05000000000000000000" pitchFamily="2" charset="2"/>
              <a:buChar char="§"/>
              <a:defRPr/>
            </a:pPr>
            <a:r>
              <a:rPr lang="en-ZA" sz="1800" b="1" dirty="0"/>
              <a:t>20 616 (T:24 369) </a:t>
            </a:r>
            <a:r>
              <a:rPr lang="en-ZA" sz="1800" dirty="0"/>
              <a:t>older persons were reached through services provided by funded community based care and support facilities (home based; service centres and luncheon clubs) and </a:t>
            </a:r>
            <a:r>
              <a:rPr lang="en-ZA" sz="1800" b="1" dirty="0"/>
              <a:t>5 768 (T:6 525)  </a:t>
            </a:r>
            <a:r>
              <a:rPr lang="en-ZA" sz="1800" dirty="0"/>
              <a:t>older persons  benefitted from residential facilities.</a:t>
            </a:r>
          </a:p>
          <a:p>
            <a:pPr algn="just">
              <a:buFont typeface="Wingdings" panose="05000000000000000000" pitchFamily="2" charset="2"/>
              <a:buChar char="§"/>
              <a:defRPr/>
            </a:pPr>
            <a:endParaRPr lang="en-ZA" sz="1800" dirty="0"/>
          </a:p>
          <a:p>
            <a:pPr algn="just">
              <a:buFont typeface="Wingdings" panose="05000000000000000000" pitchFamily="2" charset="2"/>
              <a:buChar char="§"/>
              <a:defRPr/>
            </a:pPr>
            <a:r>
              <a:rPr lang="en-ZA" sz="1800" dirty="0"/>
              <a:t>Active ageing programmes reached </a:t>
            </a:r>
            <a:r>
              <a:rPr lang="en-ZA" sz="1800" b="1" dirty="0"/>
              <a:t> 17 456 (T:23 626) </a:t>
            </a:r>
            <a:r>
              <a:rPr lang="en-ZA" sz="1800" dirty="0"/>
              <a:t>older persons including  gym facilities programmes.</a:t>
            </a:r>
          </a:p>
          <a:p>
            <a:pPr algn="just">
              <a:buFont typeface="Wingdings" panose="05000000000000000000" pitchFamily="2" charset="2"/>
              <a:buChar char="§"/>
              <a:defRPr/>
            </a:pPr>
            <a:endParaRPr lang="en-ZA" sz="1800" dirty="0"/>
          </a:p>
          <a:p>
            <a:pPr algn="just">
              <a:buFont typeface="Wingdings" panose="05000000000000000000" pitchFamily="2" charset="2"/>
              <a:buChar char="§"/>
              <a:defRPr/>
            </a:pPr>
            <a:r>
              <a:rPr lang="en-ZA" sz="1800" b="1" dirty="0"/>
              <a:t>2 129 729 (T:451 280) </a:t>
            </a:r>
            <a:r>
              <a:rPr lang="en-ZA" sz="1800" dirty="0"/>
              <a:t>beneficiaries were reached through elder abuse prevention programmes.</a:t>
            </a:r>
          </a:p>
          <a:p>
            <a:pPr algn="just">
              <a:buFont typeface="Wingdings" panose="05000000000000000000" pitchFamily="2" charset="2"/>
              <a:buChar char="§"/>
              <a:defRPr/>
            </a:pPr>
            <a:endParaRPr lang="en-ZA" sz="1800" dirty="0"/>
          </a:p>
          <a:p>
            <a:pPr algn="just">
              <a:buFont typeface="Wingdings" panose="05000000000000000000" pitchFamily="2" charset="2"/>
              <a:buChar char="§"/>
              <a:defRPr/>
            </a:pPr>
            <a:endParaRPr lang="en-ZA" sz="1800" dirty="0"/>
          </a:p>
          <a:p>
            <a:pPr algn="just">
              <a:buFont typeface="Wingdings" panose="05000000000000000000" pitchFamily="2" charset="2"/>
              <a:buChar char="§"/>
              <a:defRPr/>
            </a:pPr>
            <a:endParaRPr lang="en-ZA" sz="1800" dirty="0"/>
          </a:p>
          <a:p>
            <a:pPr algn="just">
              <a:buFont typeface="Wingdings" panose="05000000000000000000" pitchFamily="2" charset="2"/>
              <a:buChar char="§"/>
              <a:defRPr/>
            </a:pPr>
            <a:endParaRPr lang="en-ZA" sz="1800" dirty="0"/>
          </a:p>
        </p:txBody>
      </p:sp>
      <p:sp>
        <p:nvSpPr>
          <p:cNvPr id="66562" name="Title 1"/>
          <p:cNvSpPr>
            <a:spLocks noGrp="1"/>
          </p:cNvSpPr>
          <p:nvPr>
            <p:ph type="title"/>
          </p:nvPr>
        </p:nvSpPr>
        <p:spPr>
          <a:xfrm>
            <a:off x="1081088" y="935038"/>
            <a:ext cx="8062912" cy="342900"/>
          </a:xfrm>
        </p:spPr>
        <p:txBody>
          <a:bodyPr/>
          <a:lstStyle/>
          <a:p>
            <a:r>
              <a:rPr lang="en-ZA" altLang="en-US" sz="2000" dirty="0"/>
              <a:t>Care and Service </a:t>
            </a:r>
            <a:r>
              <a:rPr lang="en-ZA" altLang="en-US" dirty="0"/>
              <a:t>t</a:t>
            </a:r>
            <a:r>
              <a:rPr lang="en-ZA" altLang="en-US" sz="2000" dirty="0"/>
              <a:t>o Older Persons </a:t>
            </a:r>
            <a:endParaRPr lang="en-ZA" altLang="en-US" dirty="0"/>
          </a:p>
        </p:txBody>
      </p:sp>
      <p:sp>
        <p:nvSpPr>
          <p:cNvPr id="66563" name="TextBox 3"/>
          <p:cNvSpPr txBox="1">
            <a:spLocks noChangeArrowheads="1"/>
          </p:cNvSpPr>
          <p:nvPr/>
        </p:nvSpPr>
        <p:spPr bwMode="auto">
          <a:xfrm>
            <a:off x="8270878" y="6350003"/>
            <a:ext cx="588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fld id="{7DD09069-B1F4-40B3-B74F-25DBCB81A8A8}" type="slidenum">
              <a:rPr lang="en-ZA" altLang="en-US" sz="1200">
                <a:latin typeface="Arial" panose="020B0604020202020204" pitchFamily="34" charset="0"/>
                <a:cs typeface="Arial" panose="020B0604020202020204" pitchFamily="34" charset="0"/>
              </a:rPr>
              <a:pPr/>
              <a:t>16</a:t>
            </a:fld>
            <a:endParaRPr lang="en-ZA" altLang="en-US" sz="1200" dirty="0">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1081088" y="935038"/>
            <a:ext cx="8062912" cy="342900"/>
          </a:xfrm>
        </p:spPr>
        <p:txBody>
          <a:bodyPr/>
          <a:lstStyle/>
          <a:p>
            <a:r>
              <a:rPr lang="en-ZA" altLang="en-US" sz="2000" dirty="0"/>
              <a:t>Care and Service </a:t>
            </a:r>
            <a:r>
              <a:rPr lang="en-ZA" altLang="en-US" dirty="0"/>
              <a:t>t</a:t>
            </a:r>
            <a:r>
              <a:rPr lang="en-ZA" altLang="en-US" sz="2000" dirty="0"/>
              <a:t>o Older Persons </a:t>
            </a:r>
            <a:endParaRPr lang="en-ZA" altLang="en-US" dirty="0"/>
          </a:p>
        </p:txBody>
      </p:sp>
      <p:sp>
        <p:nvSpPr>
          <p:cNvPr id="66563" name="TextBox 3"/>
          <p:cNvSpPr txBox="1">
            <a:spLocks noChangeArrowheads="1"/>
          </p:cNvSpPr>
          <p:nvPr/>
        </p:nvSpPr>
        <p:spPr bwMode="auto">
          <a:xfrm>
            <a:off x="8270878" y="6350003"/>
            <a:ext cx="588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fld id="{7DD09069-B1F4-40B3-B74F-25DBCB81A8A8}" type="slidenum">
              <a:rPr lang="en-ZA" altLang="en-US" sz="1200">
                <a:latin typeface="Arial" panose="020B0604020202020204" pitchFamily="34" charset="0"/>
                <a:cs typeface="Arial" panose="020B0604020202020204" pitchFamily="34" charset="0"/>
              </a:rPr>
              <a:pPr/>
              <a:t>17</a:t>
            </a:fld>
            <a:endParaRPr lang="en-ZA" altLang="en-US" sz="1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97DC9EE-C6A3-4F3A-A87B-F487593116C6}"/>
              </a:ext>
            </a:extLst>
          </p:cNvPr>
          <p:cNvSpPr>
            <a:spLocks noGrp="1"/>
          </p:cNvSpPr>
          <p:nvPr>
            <p:ph idx="1"/>
          </p:nvPr>
        </p:nvSpPr>
        <p:spPr/>
        <p:txBody>
          <a:bodyPr/>
          <a:lstStyle/>
          <a:p>
            <a:pPr marL="0" lvl="0" indent="0">
              <a:buNone/>
            </a:pPr>
            <a:r>
              <a:rPr lang="en-ZA" sz="1800" b="1" dirty="0"/>
              <a:t>COVID -19 Interventions – Protection of older persons </a:t>
            </a:r>
          </a:p>
          <a:p>
            <a:pPr marL="0" lvl="0" indent="0">
              <a:buNone/>
            </a:pPr>
            <a:endParaRPr lang="en-ZA" sz="1800" b="1" dirty="0"/>
          </a:p>
          <a:p>
            <a:pPr>
              <a:buFont typeface="Wingdings" panose="05000000000000000000" pitchFamily="2" charset="2"/>
              <a:buChar char="§"/>
            </a:pPr>
            <a:r>
              <a:rPr lang="en-US" sz="1800" dirty="0"/>
              <a:t>Assistance with the vaccination registration in facilities under the jurisdiction of the department  from May 2021 to date.</a:t>
            </a:r>
          </a:p>
          <a:p>
            <a:pPr>
              <a:buFont typeface="Wingdings" panose="05000000000000000000" pitchFamily="2" charset="2"/>
              <a:buChar char="§"/>
            </a:pPr>
            <a:endParaRPr lang="en-US" sz="1800" dirty="0"/>
          </a:p>
          <a:p>
            <a:pPr>
              <a:buFont typeface="Wingdings" panose="05000000000000000000" pitchFamily="2" charset="2"/>
              <a:buChar char="§"/>
            </a:pPr>
            <a:r>
              <a:rPr lang="en-US" sz="1800" dirty="0"/>
              <a:t>Weekly monitoring reports were compiled to monitor infection and progress regarding  vaccination of beneficiaries in facilities under the jurisdiction of the department  rendering services to Older Persons</a:t>
            </a:r>
          </a:p>
          <a:p>
            <a:pPr>
              <a:buFont typeface="Wingdings" panose="05000000000000000000" pitchFamily="2" charset="2"/>
              <a:buChar char="§"/>
            </a:pPr>
            <a:endParaRPr lang="en-US" sz="1800" dirty="0"/>
          </a:p>
          <a:p>
            <a:pPr marL="0" lvl="0" indent="0">
              <a:buNone/>
            </a:pPr>
            <a:endParaRPr lang="en-ZA" sz="1800" dirty="0"/>
          </a:p>
          <a:p>
            <a:pPr marL="0" lvl="0" indent="0">
              <a:buNone/>
              <a:defRPr/>
            </a:pPr>
            <a:r>
              <a:rPr lang="en-ZA" sz="1800" b="1" dirty="0"/>
              <a:t>Education and Awareness programmes </a:t>
            </a:r>
          </a:p>
          <a:p>
            <a:pPr lvl="0" algn="just">
              <a:buFont typeface="Wingdings" panose="05000000000000000000" pitchFamily="2" charset="2"/>
              <a:buChar char="§"/>
              <a:defRPr/>
            </a:pPr>
            <a:r>
              <a:rPr lang="en-ZA" sz="1800" dirty="0"/>
              <a:t>Centenary events for older persons were held in all 5 regions to honour older persons for their contribution to families and communities and to provide an opportunity to them to provide inputs and proposals on how the department can improve services. In total 460 were reached. </a:t>
            </a:r>
          </a:p>
        </p:txBody>
      </p:sp>
    </p:spTree>
    <p:extLst>
      <p:ext uri="{BB962C8B-B14F-4D97-AF65-F5344CB8AC3E}">
        <p14:creationId xmlns:p14="http://schemas.microsoft.com/office/powerpoint/2010/main" val="1314773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p:txBody>
          <a:bodyPr rtlCol="0">
            <a:noAutofit/>
          </a:bodyPr>
          <a:lstStyle/>
          <a:p>
            <a:pPr marL="0" indent="0" algn="just">
              <a:buNone/>
              <a:defRPr/>
            </a:pPr>
            <a:r>
              <a:rPr lang="en-US" altLang="en-US" sz="1800" b="1" dirty="0">
                <a:cs typeface="Arial" charset="0"/>
              </a:rPr>
              <a:t>During the period under review the following were achieved: </a:t>
            </a:r>
          </a:p>
          <a:p>
            <a:pPr marL="0" indent="0" algn="just">
              <a:buNone/>
              <a:defRPr/>
            </a:pPr>
            <a:endParaRPr lang="en-US" altLang="en-US" sz="1800" b="1" dirty="0">
              <a:cs typeface="Arial" charset="0"/>
            </a:endParaRPr>
          </a:p>
          <a:p>
            <a:pPr lvl="1" algn="just">
              <a:buFont typeface="Wingdings" panose="05000000000000000000" pitchFamily="2" charset="2"/>
              <a:buChar char="§"/>
              <a:defRPr/>
            </a:pPr>
            <a:r>
              <a:rPr lang="en-US" altLang="en-US" sz="1800" dirty="0">
                <a:cs typeface="Arial" charset="0"/>
              </a:rPr>
              <a:t>Education and awareness programmes on disability prevention reached </a:t>
            </a:r>
            <a:r>
              <a:rPr lang="en-US" altLang="en-US" sz="1800" b="1" dirty="0">
                <a:cs typeface="Arial" charset="0"/>
              </a:rPr>
              <a:t>4 267 136 </a:t>
            </a:r>
            <a:r>
              <a:rPr lang="en-ZA" sz="1800" b="1" dirty="0"/>
              <a:t>(T:1 162 294)</a:t>
            </a:r>
            <a:r>
              <a:rPr lang="en-US" altLang="en-US" sz="1800" b="1" dirty="0">
                <a:cs typeface="Arial" charset="0"/>
              </a:rPr>
              <a:t> </a:t>
            </a:r>
            <a:r>
              <a:rPr lang="en-US" altLang="en-US" sz="1800" dirty="0">
                <a:cs typeface="Arial" charset="0"/>
              </a:rPr>
              <a:t>beneficiaries. </a:t>
            </a:r>
          </a:p>
          <a:p>
            <a:pPr lvl="1" algn="just">
              <a:buFont typeface="Wingdings" panose="05000000000000000000" pitchFamily="2" charset="2"/>
              <a:buChar char="§"/>
              <a:defRPr/>
            </a:pPr>
            <a:endParaRPr lang="en-US" altLang="en-US" sz="1800" dirty="0">
              <a:cs typeface="Arial" charset="0"/>
            </a:endParaRPr>
          </a:p>
          <a:p>
            <a:pPr lvl="1" algn="just">
              <a:buFont typeface="Wingdings" panose="05000000000000000000" pitchFamily="2" charset="2"/>
              <a:buChar char="§"/>
              <a:defRPr/>
            </a:pPr>
            <a:r>
              <a:rPr lang="en-US" altLang="en-US" sz="1800" dirty="0">
                <a:cs typeface="Arial" charset="0"/>
              </a:rPr>
              <a:t>Residential and assisted living care were accessed by </a:t>
            </a:r>
            <a:r>
              <a:rPr lang="en-US" altLang="en-US" sz="1800" b="1" dirty="0">
                <a:cs typeface="Arial" charset="0"/>
              </a:rPr>
              <a:t>1 748 </a:t>
            </a:r>
            <a:r>
              <a:rPr lang="en-ZA" sz="1800" b="1" dirty="0"/>
              <a:t>(T:1 980)</a:t>
            </a:r>
            <a:r>
              <a:rPr lang="en-US" altLang="en-US" sz="1800" b="1" dirty="0">
                <a:cs typeface="Arial" charset="0"/>
              </a:rPr>
              <a:t> </a:t>
            </a:r>
            <a:r>
              <a:rPr lang="en-US" altLang="en-US" sz="1800" dirty="0">
                <a:cs typeface="Arial" charset="0"/>
              </a:rPr>
              <a:t>Persons with Disabilities in government and NPO managed facilities; </a:t>
            </a:r>
            <a:r>
              <a:rPr lang="en-US" altLang="en-US" sz="1800" b="1" dirty="0">
                <a:solidFill>
                  <a:prstClr val="black"/>
                </a:solidFill>
                <a:cs typeface="Arial" charset="0"/>
              </a:rPr>
              <a:t>544</a:t>
            </a:r>
            <a:r>
              <a:rPr lang="en-US" altLang="en-US" sz="1800" dirty="0">
                <a:solidFill>
                  <a:prstClr val="black"/>
                </a:solidFill>
                <a:cs typeface="Arial" charset="0"/>
              </a:rPr>
              <a:t> </a:t>
            </a:r>
            <a:r>
              <a:rPr lang="en-ZA" sz="1800" b="1" dirty="0">
                <a:solidFill>
                  <a:prstClr val="black"/>
                </a:solidFill>
              </a:rPr>
              <a:t>(T:491) </a:t>
            </a:r>
            <a:r>
              <a:rPr lang="en-US" altLang="en-US" sz="1800" dirty="0">
                <a:solidFill>
                  <a:prstClr val="black"/>
                </a:solidFill>
                <a:cs typeface="Arial" charset="0"/>
              </a:rPr>
              <a:t>benefitted from home based care services .</a:t>
            </a:r>
          </a:p>
          <a:p>
            <a:pPr lvl="1" algn="just">
              <a:buFont typeface="Wingdings" panose="05000000000000000000" pitchFamily="2" charset="2"/>
              <a:buChar char="§"/>
              <a:defRPr/>
            </a:pPr>
            <a:endParaRPr lang="en-US" altLang="en-US" sz="1800" dirty="0">
              <a:cs typeface="Arial" charset="0"/>
            </a:endParaRPr>
          </a:p>
          <a:p>
            <a:pPr lvl="1" algn="just">
              <a:buFont typeface="Wingdings" panose="05000000000000000000" pitchFamily="2" charset="2"/>
              <a:buChar char="§"/>
              <a:defRPr/>
            </a:pPr>
            <a:r>
              <a:rPr lang="en-US" altLang="en-US" sz="1800" dirty="0">
                <a:cs typeface="Arial" charset="0"/>
              </a:rPr>
              <a:t>Protective workshop programme aimed at socio economic empowerment of persons with disabilities reached </a:t>
            </a:r>
            <a:r>
              <a:rPr lang="en-US" altLang="en-US" sz="1800" b="1" dirty="0">
                <a:cs typeface="Arial" charset="0"/>
              </a:rPr>
              <a:t>3 957 </a:t>
            </a:r>
            <a:r>
              <a:rPr lang="en-ZA" sz="1800" b="1" dirty="0"/>
              <a:t>(T:4 362)</a:t>
            </a:r>
            <a:r>
              <a:rPr lang="en-US" altLang="en-US" sz="1800" b="1" dirty="0">
                <a:cs typeface="Arial" charset="0"/>
              </a:rPr>
              <a:t>  </a:t>
            </a:r>
            <a:r>
              <a:rPr lang="en-US" altLang="en-US" sz="1800" dirty="0">
                <a:cs typeface="Arial" charset="0"/>
              </a:rPr>
              <a:t>beneficiaries.</a:t>
            </a:r>
          </a:p>
          <a:p>
            <a:pPr lvl="1" algn="just">
              <a:buFont typeface="Wingdings" panose="05000000000000000000" pitchFamily="2" charset="2"/>
              <a:buChar char="§"/>
              <a:defRPr/>
            </a:pPr>
            <a:endParaRPr lang="en-US" altLang="en-US" sz="1800" dirty="0">
              <a:cs typeface="Arial" charset="0"/>
            </a:endParaRPr>
          </a:p>
          <a:p>
            <a:pPr lvl="1" algn="just">
              <a:buFont typeface="Wingdings" panose="05000000000000000000" pitchFamily="2" charset="2"/>
              <a:buChar char="§"/>
              <a:defRPr/>
            </a:pPr>
            <a:r>
              <a:rPr lang="en-US" altLang="en-US" sz="1800" b="1" dirty="0">
                <a:cs typeface="Arial" charset="0"/>
              </a:rPr>
              <a:t>17 473 </a:t>
            </a:r>
            <a:r>
              <a:rPr lang="en-ZA" sz="1800" b="1" dirty="0"/>
              <a:t>(T:14 882)</a:t>
            </a:r>
            <a:r>
              <a:rPr lang="en-US" altLang="en-US" sz="1800" b="1" dirty="0">
                <a:cs typeface="Arial" charset="0"/>
              </a:rPr>
              <a:t> </a:t>
            </a:r>
            <a:r>
              <a:rPr lang="en-US" altLang="en-US" sz="1800" dirty="0">
                <a:cs typeface="Arial" charset="0"/>
              </a:rPr>
              <a:t>persons with disabilities received psycho-social support services.</a:t>
            </a:r>
          </a:p>
          <a:p>
            <a:pPr lvl="1" algn="just">
              <a:buFont typeface="Wingdings" panose="05000000000000000000" pitchFamily="2" charset="2"/>
              <a:buChar char="§"/>
              <a:defRPr/>
            </a:pPr>
            <a:endParaRPr lang="en-US" altLang="en-US" sz="1800" dirty="0">
              <a:cs typeface="Arial" charset="0"/>
            </a:endParaRPr>
          </a:p>
          <a:p>
            <a:pPr lvl="1" algn="just">
              <a:buFont typeface="Arial" charset="0"/>
              <a:buChar char="•"/>
              <a:defRPr/>
            </a:pPr>
            <a:endParaRPr lang="en-US" altLang="en-US" sz="1800" dirty="0">
              <a:cs typeface="Arial" charset="0"/>
            </a:endParaRPr>
          </a:p>
          <a:p>
            <a:pPr marL="400041" lvl="1" indent="0" algn="just">
              <a:buNone/>
              <a:defRPr/>
            </a:pPr>
            <a:endParaRPr lang="en-US" altLang="en-US" sz="1800" dirty="0">
              <a:cs typeface="Arial" charset="0"/>
            </a:endParaRPr>
          </a:p>
          <a:p>
            <a:pPr lvl="0" algn="just">
              <a:buFont typeface="Arial"/>
              <a:buChar char="•"/>
              <a:defRPr/>
            </a:pPr>
            <a:endParaRPr lang="en-US" altLang="en-US" sz="1800" dirty="0">
              <a:cs typeface="Arial" charset="0"/>
            </a:endParaRPr>
          </a:p>
          <a:p>
            <a:pPr marL="0" indent="0" algn="just">
              <a:buNone/>
              <a:defRPr/>
            </a:pPr>
            <a:endParaRPr lang="en-US" altLang="en-US" sz="1800" dirty="0">
              <a:cs typeface="Arial" charset="0"/>
            </a:endParaRPr>
          </a:p>
          <a:p>
            <a:pPr marL="400041" lvl="1" indent="0" algn="just">
              <a:buNone/>
              <a:defRPr/>
            </a:pPr>
            <a:endParaRPr lang="en-US" altLang="en-US" sz="1800" dirty="0">
              <a:cs typeface="Arial" charset="0"/>
            </a:endParaRPr>
          </a:p>
          <a:p>
            <a:pPr algn="just">
              <a:buFont typeface="Arial"/>
              <a:buChar char="•"/>
              <a:defRPr/>
            </a:pPr>
            <a:endParaRPr lang="en-US" altLang="en-US" sz="1800" dirty="0">
              <a:cs typeface="Arial" charset="0"/>
            </a:endParaRPr>
          </a:p>
          <a:p>
            <a:pPr marL="0" indent="0" algn="just">
              <a:buNone/>
              <a:defRPr/>
            </a:pPr>
            <a:endParaRPr lang="en-US" altLang="en-US" sz="1800" dirty="0">
              <a:cs typeface="Arial" charset="0"/>
            </a:endParaRPr>
          </a:p>
          <a:p>
            <a:pPr marL="0" indent="0" algn="just">
              <a:buNone/>
              <a:defRPr/>
            </a:pPr>
            <a:r>
              <a:rPr lang="en-US" altLang="en-US" sz="1800" dirty="0">
                <a:cs typeface="Arial" charset="0"/>
              </a:rPr>
              <a:t>     </a:t>
            </a:r>
            <a:endParaRPr lang="en-ZA" sz="1800" dirty="0"/>
          </a:p>
          <a:p>
            <a:pPr marL="0" indent="0" algn="just">
              <a:buNone/>
              <a:defRPr/>
            </a:pPr>
            <a:endParaRPr lang="en-ZA" sz="1800" dirty="0"/>
          </a:p>
          <a:p>
            <a:pPr marL="0" indent="0" algn="just">
              <a:buNone/>
              <a:defRPr/>
            </a:pPr>
            <a:endParaRPr lang="en-ZA" sz="1800" dirty="0"/>
          </a:p>
        </p:txBody>
      </p:sp>
      <p:sp>
        <p:nvSpPr>
          <p:cNvPr id="73730" name="Title 1"/>
          <p:cNvSpPr>
            <a:spLocks noGrp="1"/>
          </p:cNvSpPr>
          <p:nvPr>
            <p:ph type="title"/>
          </p:nvPr>
        </p:nvSpPr>
        <p:spPr>
          <a:xfrm>
            <a:off x="1125538" y="935038"/>
            <a:ext cx="8018462" cy="342900"/>
          </a:xfrm>
        </p:spPr>
        <p:txBody>
          <a:bodyPr/>
          <a:lstStyle/>
          <a:p>
            <a:r>
              <a:rPr lang="en-ZA" altLang="en-US" sz="2000" dirty="0"/>
              <a:t>Services to Persons with Disabilities</a:t>
            </a:r>
            <a:endParaRPr lang="en-ZA" altLang="en-US" dirty="0"/>
          </a:p>
        </p:txBody>
      </p:sp>
      <p:sp>
        <p:nvSpPr>
          <p:cNvPr id="73731" name="TextBox 3"/>
          <p:cNvSpPr txBox="1">
            <a:spLocks noChangeArrowheads="1"/>
          </p:cNvSpPr>
          <p:nvPr/>
        </p:nvSpPr>
        <p:spPr bwMode="auto">
          <a:xfrm>
            <a:off x="8270878" y="6350003"/>
            <a:ext cx="588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fld id="{F144671F-1220-484E-8C09-13FA911CF0AC}" type="slidenum">
              <a:rPr lang="en-ZA" altLang="en-US" sz="1200">
                <a:latin typeface="Arial" panose="020B0604020202020204" pitchFamily="34" charset="0"/>
                <a:cs typeface="Arial" panose="020B0604020202020204" pitchFamily="34" charset="0"/>
              </a:rPr>
              <a:pPr/>
              <a:t>18</a:t>
            </a:fld>
            <a:endParaRPr lang="en-ZA" altLang="en-US" sz="1200" dirty="0">
              <a:latin typeface="Arial" panose="020B060402020202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1006475" y="935038"/>
            <a:ext cx="8137525" cy="342900"/>
          </a:xfrm>
        </p:spPr>
        <p:txBody>
          <a:bodyPr/>
          <a:lstStyle/>
          <a:p>
            <a:r>
              <a:rPr lang="en-ZA" altLang="en-US" sz="2000" dirty="0"/>
              <a:t>Services to Persons with Disabilities</a:t>
            </a:r>
            <a:endParaRPr lang="en-ZA" altLang="en-US" dirty="0"/>
          </a:p>
        </p:txBody>
      </p:sp>
      <p:sp>
        <p:nvSpPr>
          <p:cNvPr id="73731" name="TextBox 3"/>
          <p:cNvSpPr txBox="1">
            <a:spLocks noChangeArrowheads="1"/>
          </p:cNvSpPr>
          <p:nvPr/>
        </p:nvSpPr>
        <p:spPr bwMode="auto">
          <a:xfrm>
            <a:off x="8270878" y="6350003"/>
            <a:ext cx="588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fld id="{F144671F-1220-484E-8C09-13FA911CF0AC}" type="slidenum">
              <a:rPr lang="en-ZA" altLang="en-US" sz="1200">
                <a:latin typeface="Arial" panose="020B0604020202020204" pitchFamily="34" charset="0"/>
                <a:cs typeface="Arial" panose="020B0604020202020204" pitchFamily="34" charset="0"/>
              </a:rPr>
              <a:pPr/>
              <a:t>19</a:t>
            </a:fld>
            <a:endParaRPr lang="en-ZA" altLang="en-US" sz="1200" dirty="0">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F017DC21-697A-46D5-BC84-FBF6EDE53D7A}"/>
              </a:ext>
            </a:extLst>
          </p:cNvPr>
          <p:cNvSpPr>
            <a:spLocks noGrp="1"/>
          </p:cNvSpPr>
          <p:nvPr>
            <p:ph idx="1"/>
          </p:nvPr>
        </p:nvSpPr>
        <p:spPr>
          <a:xfrm>
            <a:off x="882650" y="1412875"/>
            <a:ext cx="8137525" cy="5119688"/>
          </a:xfrm>
        </p:spPr>
        <p:txBody>
          <a:bodyPr rtlCol="0">
            <a:noAutofit/>
          </a:bodyPr>
          <a:lstStyle/>
          <a:p>
            <a:pPr marL="0" lvl="0" indent="0" algn="just">
              <a:buNone/>
            </a:pPr>
            <a:r>
              <a:rPr lang="en-ZA" sz="1500" b="1" dirty="0"/>
              <a:t>COVID -19 Interventions  </a:t>
            </a:r>
          </a:p>
          <a:p>
            <a:pPr lvl="0" algn="just">
              <a:buFont typeface="Wingdings" panose="05000000000000000000" pitchFamily="2" charset="2"/>
              <a:buChar char="§"/>
            </a:pPr>
            <a:r>
              <a:rPr lang="en-ZA" sz="1500" dirty="0"/>
              <a:t>Weekly monitoring reports were compiled to monitor infection and progress regarding  vaccination of beneficiaries</a:t>
            </a:r>
          </a:p>
          <a:p>
            <a:pPr lvl="0" algn="just">
              <a:buFont typeface="Wingdings" panose="05000000000000000000" pitchFamily="2" charset="2"/>
              <a:buChar char="§"/>
            </a:pPr>
            <a:r>
              <a:rPr lang="en-US" sz="1500" dirty="0"/>
              <a:t>Procurement and provision of 767 boxes of gloves, 426 boxes of masks and 129 25L bottles of sanitiser to Residential facilities and 102 electronic thermometers to Protective workshops for persons with Disabilities.</a:t>
            </a:r>
          </a:p>
          <a:p>
            <a:pPr lvl="0" algn="just">
              <a:buFont typeface="Wingdings" panose="05000000000000000000" pitchFamily="2" charset="2"/>
              <a:buChar char="§"/>
            </a:pPr>
            <a:endParaRPr lang="en-US" sz="1500" dirty="0"/>
          </a:p>
          <a:p>
            <a:pPr marL="0" lvl="0" indent="0" algn="just">
              <a:buNone/>
            </a:pPr>
            <a:r>
              <a:rPr lang="en-US" sz="1500" b="1" dirty="0"/>
              <a:t>Prevention and awareness programmes </a:t>
            </a:r>
          </a:p>
          <a:p>
            <a:pPr>
              <a:buFont typeface="Wingdings" panose="05000000000000000000" pitchFamily="2" charset="2"/>
              <a:buChar char="§"/>
            </a:pPr>
            <a:r>
              <a:rPr lang="en-ZA" altLang="en-US" sz="1500" dirty="0">
                <a:cs typeface="Arial" charset="0"/>
              </a:rPr>
              <a:t>The National  Epilepsy Week was celebrated from 19 – 25 May 2021 through  media education programmes offered by community radio stations</a:t>
            </a:r>
          </a:p>
          <a:p>
            <a:pPr>
              <a:buFont typeface="Wingdings" panose="05000000000000000000" pitchFamily="2" charset="2"/>
              <a:buChar char="§"/>
            </a:pPr>
            <a:r>
              <a:rPr lang="en-US" altLang="en-US" sz="1500" dirty="0">
                <a:cs typeface="Arial" charset="0"/>
              </a:rPr>
              <a:t>The Deaf Awareness Month was celebrated in September 2021 through  media education programmes offered by 14 community radio station from 07 – 14 September 2021.</a:t>
            </a:r>
          </a:p>
          <a:p>
            <a:pPr>
              <a:buFont typeface="Wingdings" panose="05000000000000000000" pitchFamily="2" charset="2"/>
              <a:buChar char="§"/>
            </a:pPr>
            <a:r>
              <a:rPr lang="en-US" altLang="en-US" sz="1500" dirty="0">
                <a:cs typeface="Arial" charset="0"/>
              </a:rPr>
              <a:t>Mental Health Awareness Month as well as Social Development month was celebrated in October 2021 through  media education programmes  by 13 community radio stations from 18 – 21 October 2021. 1 168 012 persons were reached.</a:t>
            </a:r>
          </a:p>
          <a:p>
            <a:pPr>
              <a:buFont typeface="Wingdings" panose="05000000000000000000" pitchFamily="2" charset="2"/>
              <a:buChar char="§"/>
            </a:pPr>
            <a:r>
              <a:rPr lang="en-US" altLang="en-US" sz="1500" dirty="0">
                <a:cs typeface="Arial" charset="0"/>
              </a:rPr>
              <a:t>Disability Rights Awareness Month (DRAM) was celebrated from 3 November – 3 December 2021 through  media education programmes  by 16 community radio stations from 08 – 23 November 2021. 1 409 970 persons were reached.</a:t>
            </a:r>
          </a:p>
          <a:p>
            <a:pPr>
              <a:buFont typeface="Wingdings" panose="05000000000000000000" pitchFamily="2" charset="2"/>
              <a:buChar char="§"/>
              <a:defRPr/>
            </a:pPr>
            <a:r>
              <a:rPr lang="en-US" sz="1500" dirty="0"/>
              <a:t>White Cane Week was celebrated from 1-8 February 2022 through  media education programmes  by 13 community radio stations. 1 409 970 persons were reached.</a:t>
            </a:r>
          </a:p>
          <a:p>
            <a:pPr marL="0" lvl="0" indent="0">
              <a:buNone/>
              <a:defRPr/>
            </a:pPr>
            <a:endParaRPr lang="en-ZA" sz="1500" dirty="0"/>
          </a:p>
        </p:txBody>
      </p:sp>
    </p:spTree>
    <p:extLst>
      <p:ext uri="{BB962C8B-B14F-4D97-AF65-F5344CB8AC3E}">
        <p14:creationId xmlns:p14="http://schemas.microsoft.com/office/powerpoint/2010/main" val="1885640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Content Placeholder 2"/>
          <p:cNvSpPr>
            <a:spLocks noGrp="1"/>
          </p:cNvSpPr>
          <p:nvPr>
            <p:ph idx="1"/>
          </p:nvPr>
        </p:nvSpPr>
        <p:spPr>
          <a:xfrm>
            <a:off x="756747" y="1511016"/>
            <a:ext cx="8263431" cy="5172529"/>
          </a:xfrm>
        </p:spPr>
        <p:txBody>
          <a:bodyPr/>
          <a:lstStyle/>
          <a:p>
            <a:pPr marL="457189" lvl="1" indent="0">
              <a:buNone/>
            </a:pPr>
            <a:r>
              <a:rPr lang="en-US" altLang="en-US" sz="1800" b="1" dirty="0"/>
              <a:t>Part A: 	</a:t>
            </a:r>
            <a:r>
              <a:rPr lang="en-US" altLang="en-US" sz="1800" dirty="0"/>
              <a:t>Overview Of Department Performance. </a:t>
            </a:r>
          </a:p>
          <a:p>
            <a:pPr marL="457189" lvl="1" indent="0">
              <a:buNone/>
            </a:pPr>
            <a:endParaRPr lang="en-US" altLang="en-US" sz="1800" b="1" dirty="0"/>
          </a:p>
          <a:p>
            <a:pPr marL="457189" lvl="1" indent="0">
              <a:buNone/>
            </a:pPr>
            <a:r>
              <a:rPr lang="en-US" altLang="en-US" sz="1800" b="1" dirty="0"/>
              <a:t>Part B:</a:t>
            </a:r>
            <a:r>
              <a:rPr lang="en-US" altLang="en-US" sz="1800" dirty="0"/>
              <a:t>	1. </a:t>
            </a:r>
            <a:r>
              <a:rPr lang="en-ZA" altLang="en-US" sz="1800" dirty="0"/>
              <a:t>Non-financial Performance:</a:t>
            </a:r>
          </a:p>
          <a:p>
            <a:pPr marL="457189" lvl="1" indent="0">
              <a:buNone/>
            </a:pPr>
            <a:r>
              <a:rPr lang="en-ZA" altLang="en-US" sz="1800" dirty="0"/>
              <a:t>		2. Governance and Administration</a:t>
            </a:r>
          </a:p>
          <a:p>
            <a:pPr marL="457189" lvl="1" indent="0">
              <a:buNone/>
            </a:pPr>
            <a:r>
              <a:rPr lang="en-ZA" altLang="en-US" sz="1800" dirty="0"/>
              <a:t>		3.  Areas of Significant Deviation from Planned Performance</a:t>
            </a:r>
          </a:p>
          <a:p>
            <a:pPr marL="457189" lvl="1" indent="0">
              <a:buNone/>
            </a:pPr>
            <a:r>
              <a:rPr lang="en-ZA" altLang="en-US" sz="1800" dirty="0"/>
              <a:t>		4. Monitoring of NPOs</a:t>
            </a:r>
          </a:p>
          <a:p>
            <a:pPr marL="457189" lvl="1" indent="0">
              <a:buNone/>
            </a:pPr>
            <a:r>
              <a:rPr lang="en-ZA" altLang="en-US" sz="1800" dirty="0"/>
              <a:t>		</a:t>
            </a:r>
          </a:p>
          <a:p>
            <a:pPr marL="457189" lvl="1" indent="0">
              <a:buNone/>
            </a:pPr>
            <a:r>
              <a:rPr lang="en-ZA" altLang="en-US" sz="1800" b="1" dirty="0"/>
              <a:t>Part C:	</a:t>
            </a:r>
            <a:r>
              <a:rPr lang="en-ZA" altLang="en-US" sz="1800" dirty="0"/>
              <a:t>Financial Report</a:t>
            </a:r>
          </a:p>
          <a:p>
            <a:pPr marL="457189" lvl="1" indent="0">
              <a:buNone/>
            </a:pPr>
            <a:endParaRPr lang="en-ZA" altLang="en-US" sz="1800" b="1" dirty="0"/>
          </a:p>
          <a:p>
            <a:pPr marL="457189" lvl="1" indent="0">
              <a:buNone/>
            </a:pPr>
            <a:endParaRPr lang="en-ZA" altLang="en-US" sz="1800" dirty="0"/>
          </a:p>
          <a:p>
            <a:pPr marL="457189" lvl="1" indent="0">
              <a:buNone/>
            </a:pPr>
            <a:endParaRPr lang="en-US" altLang="en-US" sz="1800" dirty="0"/>
          </a:p>
          <a:p>
            <a:endParaRPr lang="en-US" altLang="en-US" sz="1800" dirty="0"/>
          </a:p>
        </p:txBody>
      </p:sp>
      <p:sp>
        <p:nvSpPr>
          <p:cNvPr id="2" name="Title 1"/>
          <p:cNvSpPr>
            <a:spLocks noGrp="1"/>
          </p:cNvSpPr>
          <p:nvPr>
            <p:ph type="title"/>
          </p:nvPr>
        </p:nvSpPr>
        <p:spPr>
          <a:xfrm>
            <a:off x="1125538" y="935038"/>
            <a:ext cx="8018462" cy="342900"/>
          </a:xfrm>
        </p:spPr>
        <p:txBody>
          <a:bodyPr rtlCol="0">
            <a:noAutofit/>
          </a:bodyPr>
          <a:lstStyle/>
          <a:p>
            <a:pPr>
              <a:defRPr/>
            </a:pPr>
            <a:r>
              <a:rPr lang="en-US" altLang="en-US" sz="2000" dirty="0"/>
              <a:t>Table Of Contents</a:t>
            </a:r>
            <a:endParaRPr lang="en-US" sz="2000" dirty="0"/>
          </a:p>
        </p:txBody>
      </p:sp>
      <p:sp>
        <p:nvSpPr>
          <p:cNvPr id="63492" name="TextBox 3"/>
          <p:cNvSpPr txBox="1">
            <a:spLocks noChangeArrowheads="1"/>
          </p:cNvSpPr>
          <p:nvPr/>
        </p:nvSpPr>
        <p:spPr bwMode="auto">
          <a:xfrm>
            <a:off x="8270878" y="6350003"/>
            <a:ext cx="588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fld id="{A12FA546-F599-4C47-A5DE-72B03429A154}" type="slidenum">
              <a:rPr lang="en-ZA" altLang="en-US" sz="1200">
                <a:latin typeface="Arial" panose="020B0604020202020204" pitchFamily="34" charset="0"/>
                <a:cs typeface="Arial" panose="020B0604020202020204" pitchFamily="34" charset="0"/>
              </a:rPr>
              <a:pPr/>
              <a:t>2</a:t>
            </a:fld>
            <a:endParaRPr lang="en-ZA" altLang="en-US" sz="1200" dirty="0">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007182" y="1441272"/>
            <a:ext cx="8013659" cy="5120832"/>
          </a:xfrm>
        </p:spPr>
        <p:txBody>
          <a:bodyPr>
            <a:normAutofit/>
          </a:bodyPr>
          <a:lstStyle/>
          <a:p>
            <a:pPr marL="0" indent="0" algn="just" defTabSz="914377">
              <a:buNone/>
              <a:tabLst>
                <a:tab pos="0" algn="l"/>
              </a:tabLst>
              <a:defRPr/>
            </a:pPr>
            <a:r>
              <a:rPr lang="en-US" sz="1800" dirty="0"/>
              <a:t>During the period under review the following were achieved:</a:t>
            </a:r>
          </a:p>
          <a:p>
            <a:pPr marL="0" indent="0" algn="just" defTabSz="914377">
              <a:buNone/>
              <a:tabLst>
                <a:tab pos="0" algn="l"/>
              </a:tabLst>
              <a:defRPr/>
            </a:pPr>
            <a:endParaRPr lang="en-US" sz="1800" dirty="0"/>
          </a:p>
          <a:p>
            <a:pPr marL="552437" indent="-285744" algn="just" defTabSz="914377">
              <a:buFont typeface="Wingdings" panose="05000000000000000000" pitchFamily="2" charset="2"/>
              <a:buChar char="§"/>
              <a:defRPr/>
            </a:pPr>
            <a:r>
              <a:rPr lang="en-US" sz="1800" dirty="0"/>
              <a:t>Nutritional support was provided to </a:t>
            </a:r>
            <a:r>
              <a:rPr lang="en-US" sz="1800" b="1" dirty="0"/>
              <a:t>192 069 (T:119 200)</a:t>
            </a:r>
            <a:r>
              <a:rPr lang="en-US" sz="1800" dirty="0"/>
              <a:t> through food parcels  to date and </a:t>
            </a:r>
            <a:r>
              <a:rPr lang="en-US" sz="1800" b="1" dirty="0"/>
              <a:t>29 770 (T:37 900</a:t>
            </a:r>
            <a:r>
              <a:rPr lang="en-US" sz="1800" dirty="0"/>
              <a:t>) through cooked meals </a:t>
            </a:r>
          </a:p>
          <a:p>
            <a:pPr marL="552437" indent="-285744" algn="just" defTabSz="914377">
              <a:buFont typeface="Wingdings" panose="05000000000000000000" pitchFamily="2" charset="2"/>
              <a:buChar char="§"/>
              <a:defRPr/>
            </a:pPr>
            <a:endParaRPr lang="en-US" sz="1800" b="1" dirty="0"/>
          </a:p>
          <a:p>
            <a:pPr marL="552437" indent="-285744" algn="just" defTabSz="914377">
              <a:buFont typeface="Wingdings" panose="05000000000000000000" pitchFamily="2" charset="2"/>
              <a:buChar char="§"/>
              <a:defRPr/>
            </a:pPr>
            <a:r>
              <a:rPr lang="en-US" sz="1800" b="1" dirty="0"/>
              <a:t>99 872 </a:t>
            </a:r>
            <a:r>
              <a:rPr lang="en-ZA" sz="1800" b="1" dirty="0"/>
              <a:t>(T:99 945</a:t>
            </a:r>
            <a:r>
              <a:rPr lang="en-ZA" sz="1800" dirty="0"/>
              <a:t>) beneficiaries received psychosocial support services including </a:t>
            </a:r>
            <a:r>
              <a:rPr lang="en-US" sz="1800" dirty="0"/>
              <a:t>Orphans and Vulnerable Children</a:t>
            </a:r>
          </a:p>
          <a:p>
            <a:pPr marL="609585" algn="just" defTabSz="914377">
              <a:buFont typeface="Wingdings" panose="05000000000000000000" pitchFamily="2" charset="2"/>
              <a:buChar char="§"/>
              <a:defRPr/>
            </a:pPr>
            <a:endParaRPr lang="en-US" sz="1800" dirty="0"/>
          </a:p>
          <a:p>
            <a:pPr marL="609585" algn="just" defTabSz="914377">
              <a:buFont typeface="Wingdings" panose="05000000000000000000" pitchFamily="2" charset="2"/>
              <a:buChar char="§"/>
              <a:defRPr/>
            </a:pPr>
            <a:r>
              <a:rPr lang="en-US" sz="1800" b="1" dirty="0"/>
              <a:t>123 693 (T:138 320) </a:t>
            </a:r>
            <a:r>
              <a:rPr lang="en-US" sz="1800" dirty="0"/>
              <a:t>beneficiaries were reached through the Social </a:t>
            </a:r>
            <a:r>
              <a:rPr lang="en-ZA" sz="1800" dirty="0"/>
              <a:t>behaviour</a:t>
            </a:r>
            <a:r>
              <a:rPr lang="en-US" sz="1800" dirty="0"/>
              <a:t> Change Programmes</a:t>
            </a:r>
          </a:p>
          <a:p>
            <a:pPr marL="609585" algn="just" defTabSz="914377">
              <a:buFont typeface="Wingdings" panose="05000000000000000000" pitchFamily="2" charset="2"/>
              <a:buChar char="§"/>
              <a:defRPr/>
            </a:pPr>
            <a:endParaRPr lang="en-US" sz="1800" dirty="0"/>
          </a:p>
          <a:p>
            <a:pPr marL="609585" algn="just" defTabSz="914377">
              <a:buFont typeface="Wingdings" panose="05000000000000000000" pitchFamily="2" charset="2"/>
              <a:buChar char="§"/>
              <a:defRPr/>
            </a:pPr>
            <a:r>
              <a:rPr lang="en-US" sz="1800" b="1" dirty="0"/>
              <a:t>7 268 (T:7 210</a:t>
            </a:r>
            <a:r>
              <a:rPr lang="en-US" sz="1800" dirty="0"/>
              <a:t>) work opportunities were created through EPWP </a:t>
            </a:r>
          </a:p>
          <a:p>
            <a:pPr marL="609585" algn="just" defTabSz="914377">
              <a:buFont typeface="Wingdings" panose="05000000000000000000" pitchFamily="2" charset="2"/>
              <a:buChar char="§"/>
              <a:defRPr/>
            </a:pPr>
            <a:endParaRPr lang="en-US" sz="1800" dirty="0"/>
          </a:p>
        </p:txBody>
      </p:sp>
      <p:sp>
        <p:nvSpPr>
          <p:cNvPr id="2" name="Title 1"/>
          <p:cNvSpPr>
            <a:spLocks noGrp="1"/>
          </p:cNvSpPr>
          <p:nvPr>
            <p:ph type="title"/>
          </p:nvPr>
        </p:nvSpPr>
        <p:spPr>
          <a:xfrm>
            <a:off x="1125538" y="935038"/>
            <a:ext cx="8018462" cy="342900"/>
          </a:xfrm>
        </p:spPr>
        <p:txBody>
          <a:bodyPr rtlCol="0">
            <a:noAutofit/>
          </a:bodyPr>
          <a:lstStyle/>
          <a:p>
            <a:pPr>
              <a:defRPr/>
            </a:pPr>
            <a:r>
              <a:rPr lang="en-ZA" sz="2000" dirty="0"/>
              <a:t>HIV And AIDS &amp; EPWP</a:t>
            </a:r>
          </a:p>
        </p:txBody>
      </p:sp>
      <p:sp>
        <p:nvSpPr>
          <p:cNvPr id="5" name="TextBox 3"/>
          <p:cNvSpPr txBox="1">
            <a:spLocks noChangeArrowheads="1"/>
          </p:cNvSpPr>
          <p:nvPr/>
        </p:nvSpPr>
        <p:spPr bwMode="auto">
          <a:xfrm>
            <a:off x="8270878" y="6350003"/>
            <a:ext cx="588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fld id="{A12FA546-F599-4C47-A5DE-72B03429A154}" type="slidenum">
              <a:rPr lang="en-ZA" altLang="en-US" sz="1200">
                <a:latin typeface="Arial" panose="020B0604020202020204" pitchFamily="34" charset="0"/>
                <a:cs typeface="Arial" panose="020B0604020202020204" pitchFamily="34" charset="0"/>
              </a:rPr>
              <a:pPr/>
              <a:t>20</a:t>
            </a:fld>
            <a:endParaRPr lang="en-ZA"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4416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538" y="935038"/>
            <a:ext cx="8018462" cy="342900"/>
          </a:xfrm>
        </p:spPr>
        <p:txBody>
          <a:bodyPr rtlCol="0">
            <a:noAutofit/>
          </a:bodyPr>
          <a:lstStyle/>
          <a:p>
            <a:pPr>
              <a:defRPr/>
            </a:pPr>
            <a:r>
              <a:rPr lang="en-ZA" sz="2000" dirty="0"/>
              <a:t>HIV And AIDS &amp; EPWP</a:t>
            </a:r>
          </a:p>
        </p:txBody>
      </p:sp>
      <p:sp>
        <p:nvSpPr>
          <p:cNvPr id="5" name="TextBox 3"/>
          <p:cNvSpPr txBox="1">
            <a:spLocks noChangeArrowheads="1"/>
          </p:cNvSpPr>
          <p:nvPr/>
        </p:nvSpPr>
        <p:spPr bwMode="auto">
          <a:xfrm>
            <a:off x="8270878" y="6350003"/>
            <a:ext cx="588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fld id="{A12FA546-F599-4C47-A5DE-72B03429A154}" type="slidenum">
              <a:rPr lang="en-ZA" altLang="en-US" sz="1200">
                <a:latin typeface="Arial" panose="020B0604020202020204" pitchFamily="34" charset="0"/>
                <a:cs typeface="Arial" panose="020B0604020202020204" pitchFamily="34" charset="0"/>
              </a:rPr>
              <a:pPr/>
              <a:t>21</a:t>
            </a:fld>
            <a:endParaRPr lang="en-ZA" altLang="en-US" sz="1200"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12B919DC-FF36-4685-B7D4-FA53523FF9BB}"/>
              </a:ext>
            </a:extLst>
          </p:cNvPr>
          <p:cNvSpPr>
            <a:spLocks noGrp="1"/>
          </p:cNvSpPr>
          <p:nvPr>
            <p:ph idx="1"/>
          </p:nvPr>
        </p:nvSpPr>
        <p:spPr/>
        <p:txBody>
          <a:bodyPr>
            <a:normAutofit/>
          </a:bodyPr>
          <a:lstStyle/>
          <a:p>
            <a:pPr marL="0" indent="0" defTabSz="914377">
              <a:buNone/>
              <a:tabLst>
                <a:tab pos="0" algn="l"/>
              </a:tabLst>
              <a:defRPr/>
            </a:pPr>
            <a:r>
              <a:rPr lang="en-US" sz="1500" b="1" dirty="0"/>
              <a:t>During the period under review:</a:t>
            </a:r>
          </a:p>
          <a:p>
            <a:pPr defTabSz="914377">
              <a:buFont typeface="Wingdings" panose="05000000000000000000" pitchFamily="2" charset="2"/>
              <a:buChar char="§"/>
              <a:tabLst>
                <a:tab pos="0" algn="l"/>
              </a:tabLst>
              <a:defRPr/>
            </a:pPr>
            <a:endParaRPr lang="en-US" sz="1500" b="1" dirty="0"/>
          </a:p>
          <a:p>
            <a:pPr marL="0" indent="0">
              <a:buNone/>
            </a:pPr>
            <a:r>
              <a:rPr lang="en-ZA" sz="1500" b="1" dirty="0"/>
              <a:t>Prevention Programme</a:t>
            </a:r>
          </a:p>
          <a:p>
            <a:pPr lvl="0">
              <a:buFont typeface="Wingdings" panose="05000000000000000000" pitchFamily="2" charset="2"/>
              <a:buChar char="§"/>
            </a:pPr>
            <a:r>
              <a:rPr lang="en-ZA" sz="1500" dirty="0"/>
              <a:t>Implementation of the Social and Behaviour Change programme (YOLO, Chommy; Men / Boys Championing Change; Families Matter) was intensified.</a:t>
            </a:r>
          </a:p>
          <a:p>
            <a:pPr lvl="0">
              <a:buFont typeface="Wingdings" panose="05000000000000000000" pitchFamily="2" charset="2"/>
              <a:buChar char="§"/>
            </a:pPr>
            <a:r>
              <a:rPr lang="en-ZA" sz="1500" dirty="0"/>
              <a:t>Provision of support to the Government Capacity Building Support  (GCBS) and Government to Government (G2G) programmes.</a:t>
            </a:r>
          </a:p>
          <a:p>
            <a:pPr lvl="0">
              <a:buFont typeface="Wingdings" panose="05000000000000000000" pitchFamily="2" charset="2"/>
              <a:buChar char="§"/>
            </a:pPr>
            <a:endParaRPr lang="en-ZA" sz="1500" dirty="0"/>
          </a:p>
          <a:p>
            <a:pPr marL="0" indent="0">
              <a:buNone/>
            </a:pPr>
            <a:r>
              <a:rPr lang="en-US" sz="1500" b="1" dirty="0"/>
              <a:t>Care and Support Program</a:t>
            </a:r>
          </a:p>
          <a:p>
            <a:pPr>
              <a:buFont typeface="Wingdings" panose="05000000000000000000" pitchFamily="2" charset="2"/>
              <a:buChar char="§"/>
            </a:pPr>
            <a:r>
              <a:rPr lang="en-US" sz="1500" dirty="0"/>
              <a:t>Comprehensive package of essential services that include nutritional support, counseling, skills development, home and school visits, psychosocial support, educational support, medical support, food supplements and referrals was provided to:</a:t>
            </a:r>
          </a:p>
          <a:p>
            <a:pPr marL="1108066" lvl="1" indent="-342900" defTabSz="914400" eaLnBrk="0" hangingPunct="0">
              <a:buFont typeface="Wingdings" panose="05000000000000000000" pitchFamily="2" charset="2"/>
              <a:buChar char="§"/>
              <a:defRPr/>
            </a:pPr>
            <a:r>
              <a:rPr lang="en-US" sz="1500" dirty="0"/>
              <a:t>Orphans and Vulnerable Children and Youth (OVCY)</a:t>
            </a:r>
          </a:p>
          <a:p>
            <a:pPr marL="1108066" lvl="1" indent="-342900" defTabSz="914400" eaLnBrk="0" hangingPunct="0">
              <a:buFont typeface="Wingdings" panose="05000000000000000000" pitchFamily="2" charset="2"/>
              <a:buChar char="§"/>
              <a:defRPr/>
            </a:pPr>
            <a:r>
              <a:rPr lang="en-US" sz="1500" dirty="0"/>
              <a:t>Youth Headed Household </a:t>
            </a:r>
          </a:p>
          <a:p>
            <a:pPr marL="1108066" lvl="1" indent="-342900" defTabSz="914400" eaLnBrk="0" hangingPunct="0">
              <a:buFont typeface="Wingdings" panose="05000000000000000000" pitchFamily="2" charset="2"/>
              <a:buChar char="§"/>
              <a:defRPr/>
            </a:pPr>
            <a:r>
              <a:rPr lang="en-ZA" sz="1500" dirty="0"/>
              <a:t>Older Persons who are caregivers and Support Groups</a:t>
            </a:r>
          </a:p>
          <a:p>
            <a:pPr marL="1108066" lvl="1" indent="-342900" defTabSz="914400" eaLnBrk="0" hangingPunct="0">
              <a:buFont typeface="Wingdings" panose="05000000000000000000" pitchFamily="2" charset="2"/>
              <a:buChar char="§"/>
              <a:defRPr/>
            </a:pPr>
            <a:endParaRPr lang="en-ZA" sz="1500" dirty="0"/>
          </a:p>
        </p:txBody>
      </p:sp>
    </p:spTree>
    <p:extLst>
      <p:ext uri="{BB962C8B-B14F-4D97-AF65-F5344CB8AC3E}">
        <p14:creationId xmlns:p14="http://schemas.microsoft.com/office/powerpoint/2010/main" val="2628064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a:extLst>
              <a:ext uri="{FF2B5EF4-FFF2-40B4-BE49-F238E27FC236}">
                <a16:creationId xmlns:a16="http://schemas.microsoft.com/office/drawing/2014/main" id="{CFDF17B7-AD87-48FC-8B19-82E061A72AAD}"/>
              </a:ext>
            </a:extLst>
          </p:cNvPr>
          <p:cNvSpPr>
            <a:spLocks noGrp="1"/>
          </p:cNvSpPr>
          <p:nvPr>
            <p:ph type="title"/>
          </p:nvPr>
        </p:nvSpPr>
        <p:spPr/>
        <p:txBody>
          <a:bodyPr/>
          <a:lstStyle/>
          <a:p>
            <a:pPr eaLnBrk="1" hangingPunct="1"/>
            <a:r>
              <a:rPr lang="en-US" altLang="en-US" sz="2300" b="1" dirty="0"/>
              <a:t>Overview of Non-Financial Performance: Prog 3</a:t>
            </a:r>
            <a:endParaRPr lang="en-ZA" altLang="en-US" sz="2300" dirty="0"/>
          </a:p>
        </p:txBody>
      </p:sp>
      <p:sp>
        <p:nvSpPr>
          <p:cNvPr id="109571" name="Slide Number Placeholder 2">
            <a:extLst>
              <a:ext uri="{FF2B5EF4-FFF2-40B4-BE49-F238E27FC236}">
                <a16:creationId xmlns:a16="http://schemas.microsoft.com/office/drawing/2014/main" id="{DE0E29B9-DC02-4FA5-9B96-305156E0979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fld id="{307EE23C-A399-4B68-8196-6F75433BE2B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ct val="0"/>
                </a:spcBef>
                <a:spcAft>
                  <a:spcPts val="0"/>
                </a:spcAft>
                <a:buClrTx/>
                <a:buSzTx/>
                <a:buFontTx/>
                <a:buNone/>
                <a:tabLst/>
                <a:defRPr/>
              </a:pPr>
              <a:t>22</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Content Placeholder 6">
            <a:extLst>
              <a:ext uri="{FF2B5EF4-FFF2-40B4-BE49-F238E27FC236}">
                <a16:creationId xmlns:a16="http://schemas.microsoft.com/office/drawing/2014/main" id="{9F638BA1-9B6D-4031-9417-AF9276EA8EA1}"/>
              </a:ext>
            </a:extLst>
          </p:cNvPr>
          <p:cNvGraphicFramePr>
            <a:graphicFrameLocks noGrp="1"/>
          </p:cNvGraphicFramePr>
          <p:nvPr>
            <p:ph idx="1"/>
            <p:extLst>
              <p:ext uri="{D42A27DB-BD31-4B8C-83A1-F6EECF244321}">
                <p14:modId xmlns:p14="http://schemas.microsoft.com/office/powerpoint/2010/main" val="814053149"/>
              </p:ext>
            </p:extLst>
          </p:nvPr>
        </p:nvGraphicFramePr>
        <p:xfrm>
          <a:off x="1006475" y="1412875"/>
          <a:ext cx="8013700" cy="511968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6"/>
          <p:cNvSpPr>
            <a:spLocks noGrp="1"/>
          </p:cNvSpPr>
          <p:nvPr>
            <p:ph idx="1"/>
          </p:nvPr>
        </p:nvSpPr>
        <p:spPr/>
        <p:txBody>
          <a:bodyPr>
            <a:noAutofit/>
          </a:bodyPr>
          <a:lstStyle/>
          <a:p>
            <a:pPr marL="0" indent="0">
              <a:buNone/>
              <a:defRPr/>
            </a:pPr>
            <a:r>
              <a:rPr lang="en-US" altLang="en-US" sz="1800" dirty="0">
                <a:cs typeface="Arial" charset="0"/>
              </a:rPr>
              <a:t>During the quarter under review the following was achieved to ensure families perform the critical role of nurturing and caring for individual family members:</a:t>
            </a:r>
          </a:p>
          <a:p>
            <a:pPr marL="0" indent="0">
              <a:buNone/>
              <a:defRPr/>
            </a:pPr>
            <a:endParaRPr lang="en-US" altLang="en-US" sz="1800" dirty="0">
              <a:cs typeface="Arial" charset="0"/>
            </a:endParaRPr>
          </a:p>
          <a:p>
            <a:pPr lvl="1">
              <a:buFont typeface="Wingdings" panose="05000000000000000000" pitchFamily="2" charset="2"/>
              <a:buChar char="§"/>
              <a:defRPr/>
            </a:pPr>
            <a:r>
              <a:rPr lang="en-ZA" altLang="en-US" sz="1800" b="1" dirty="0">
                <a:cs typeface="Arial" charset="0"/>
              </a:rPr>
              <a:t>173 222 (T:99 629) </a:t>
            </a:r>
            <a:r>
              <a:rPr lang="en-ZA" altLang="en-US" sz="1800" dirty="0">
                <a:cs typeface="Arial" charset="0"/>
              </a:rPr>
              <a:t>family members participated in preservation programmes</a:t>
            </a:r>
          </a:p>
          <a:p>
            <a:pPr lvl="1">
              <a:buFont typeface="Wingdings" panose="05000000000000000000" pitchFamily="2" charset="2"/>
              <a:buChar char="§"/>
              <a:defRPr/>
            </a:pPr>
            <a:endParaRPr lang="en-ZA" altLang="en-US" sz="1800" b="1" dirty="0">
              <a:cs typeface="Arial" charset="0"/>
            </a:endParaRPr>
          </a:p>
          <a:p>
            <a:pPr lvl="1">
              <a:buFont typeface="Wingdings" panose="05000000000000000000" pitchFamily="2" charset="2"/>
              <a:buChar char="§"/>
              <a:defRPr/>
            </a:pPr>
            <a:r>
              <a:rPr lang="en-ZA" altLang="en-US" sz="1800" b="1" dirty="0">
                <a:cs typeface="Arial" charset="0"/>
              </a:rPr>
              <a:t>7 479 (T:7 582) </a:t>
            </a:r>
            <a:r>
              <a:rPr lang="en-ZA" altLang="en-US" sz="1800" dirty="0">
                <a:cs typeface="Arial" charset="0"/>
              </a:rPr>
              <a:t>families participated in re-unification programmes </a:t>
            </a:r>
          </a:p>
          <a:p>
            <a:pPr lvl="1">
              <a:buFont typeface="Wingdings" panose="05000000000000000000" pitchFamily="2" charset="2"/>
              <a:buChar char="§"/>
              <a:defRPr/>
            </a:pPr>
            <a:endParaRPr lang="en-US" altLang="en-US" sz="1800" dirty="0">
              <a:cs typeface="Arial" charset="0"/>
            </a:endParaRPr>
          </a:p>
          <a:p>
            <a:pPr lvl="1">
              <a:buFont typeface="Wingdings" panose="05000000000000000000" pitchFamily="2" charset="2"/>
              <a:buChar char="§"/>
              <a:defRPr/>
            </a:pPr>
            <a:r>
              <a:rPr lang="en-US" altLang="en-US" sz="1800" b="1" dirty="0">
                <a:cs typeface="Arial" charset="0"/>
              </a:rPr>
              <a:t>1 895 (T:1 668) </a:t>
            </a:r>
            <a:r>
              <a:rPr lang="en-US" altLang="en-US" sz="1800" dirty="0">
                <a:cs typeface="Arial" charset="0"/>
              </a:rPr>
              <a:t>family members were reunited with their families</a:t>
            </a:r>
          </a:p>
          <a:p>
            <a:pPr lvl="1" algn="just">
              <a:buFont typeface="Wingdings" panose="05000000000000000000" pitchFamily="2" charset="2"/>
              <a:buChar char="§"/>
              <a:defRPr/>
            </a:pPr>
            <a:endParaRPr lang="en-US" altLang="en-US" sz="1800" dirty="0">
              <a:cs typeface="Arial" charset="0"/>
            </a:endParaRPr>
          </a:p>
          <a:p>
            <a:pPr lvl="1">
              <a:buFont typeface="Wingdings" panose="05000000000000000000" pitchFamily="2" charset="2"/>
              <a:buChar char="§"/>
              <a:defRPr/>
            </a:pPr>
            <a:r>
              <a:rPr lang="en-US" altLang="en-US" sz="1800" b="1" dirty="0">
                <a:cs typeface="Arial" charset="0"/>
              </a:rPr>
              <a:t>61 640 (T:42 456) </a:t>
            </a:r>
            <a:r>
              <a:rPr lang="en-US" altLang="en-US" sz="1800" dirty="0">
                <a:cs typeface="Arial" charset="0"/>
              </a:rPr>
              <a:t>families participated in parenting programmes </a:t>
            </a:r>
          </a:p>
          <a:p>
            <a:pPr lvl="1">
              <a:buFont typeface="Wingdings" panose="05000000000000000000" pitchFamily="2" charset="2"/>
              <a:buChar char="§"/>
              <a:defRPr/>
            </a:pPr>
            <a:endParaRPr lang="en-US" altLang="en-US" sz="1800" dirty="0">
              <a:cs typeface="Arial" charset="0"/>
            </a:endParaRPr>
          </a:p>
          <a:p>
            <a:pPr lvl="1">
              <a:buFont typeface="Wingdings" panose="05000000000000000000" pitchFamily="2" charset="2"/>
              <a:buChar char="§"/>
              <a:defRPr/>
            </a:pPr>
            <a:r>
              <a:rPr lang="en-US" altLang="en-US" sz="1800" b="1" dirty="0">
                <a:cs typeface="Arial" charset="0"/>
              </a:rPr>
              <a:t>14 093 (T:33 900) </a:t>
            </a:r>
            <a:r>
              <a:rPr lang="en-US" altLang="en-US" sz="1800" dirty="0">
                <a:cs typeface="Arial" charset="0"/>
              </a:rPr>
              <a:t>families received crisis intervention  services</a:t>
            </a:r>
          </a:p>
          <a:p>
            <a:pPr lvl="1">
              <a:buFont typeface="Wingdings" panose="05000000000000000000" pitchFamily="2" charset="2"/>
              <a:buChar char="§"/>
              <a:defRPr/>
            </a:pPr>
            <a:endParaRPr lang="en-US" altLang="en-US" sz="1800" dirty="0">
              <a:cs typeface="Arial" charset="0"/>
            </a:endParaRPr>
          </a:p>
          <a:p>
            <a:pPr lvl="1">
              <a:buFont typeface="Wingdings" panose="05000000000000000000" pitchFamily="2" charset="2"/>
              <a:buChar char="§"/>
              <a:defRPr/>
            </a:pPr>
            <a:endParaRPr lang="en-US" altLang="en-US" sz="1800" dirty="0">
              <a:cs typeface="Arial" charset="0"/>
            </a:endParaRPr>
          </a:p>
          <a:p>
            <a:pPr marL="457189" lvl="1" indent="0">
              <a:buNone/>
              <a:defRPr/>
            </a:pPr>
            <a:r>
              <a:rPr lang="en-US" sz="1800" dirty="0"/>
              <a:t>    </a:t>
            </a:r>
            <a:endParaRPr lang="en-ZA" sz="1800" dirty="0"/>
          </a:p>
          <a:p>
            <a:pPr marL="457189" lvl="1" indent="0">
              <a:buNone/>
              <a:defRPr/>
            </a:pPr>
            <a:endParaRPr lang="en-ZA" sz="1800" dirty="0">
              <a:cs typeface="Arial" charset="0"/>
            </a:endParaRPr>
          </a:p>
          <a:p>
            <a:pPr lvl="1">
              <a:lnSpc>
                <a:spcPct val="115000"/>
              </a:lnSpc>
              <a:spcAft>
                <a:spcPts val="1000"/>
              </a:spcAft>
              <a:buFont typeface="Arial" charset="0"/>
              <a:buChar char="•"/>
            </a:pPr>
            <a:endParaRPr lang="en-ZA" altLang="en-US" sz="1800" dirty="0"/>
          </a:p>
          <a:p>
            <a:pPr>
              <a:buFont typeface="Arial" charset="0"/>
              <a:buNone/>
            </a:pPr>
            <a:endParaRPr lang="en-ZA" altLang="en-US" sz="1800" dirty="0"/>
          </a:p>
        </p:txBody>
      </p:sp>
      <p:sp>
        <p:nvSpPr>
          <p:cNvPr id="2" name="Title 1"/>
          <p:cNvSpPr>
            <a:spLocks noGrp="1"/>
          </p:cNvSpPr>
          <p:nvPr>
            <p:ph type="title"/>
          </p:nvPr>
        </p:nvSpPr>
        <p:spPr>
          <a:xfrm>
            <a:off x="1125538" y="935038"/>
            <a:ext cx="8018462" cy="342900"/>
          </a:xfrm>
        </p:spPr>
        <p:txBody>
          <a:bodyPr rtlCol="0">
            <a:noAutofit/>
          </a:bodyPr>
          <a:lstStyle/>
          <a:p>
            <a:pPr>
              <a:defRPr/>
            </a:pPr>
            <a:r>
              <a:rPr lang="en-ZA" sz="2000" dirty="0"/>
              <a:t>Care and Support to Families </a:t>
            </a:r>
          </a:p>
        </p:txBody>
      </p:sp>
      <p:sp>
        <p:nvSpPr>
          <p:cNvPr id="4" name="TextBox 3"/>
          <p:cNvSpPr txBox="1">
            <a:spLocks noChangeArrowheads="1"/>
          </p:cNvSpPr>
          <p:nvPr/>
        </p:nvSpPr>
        <p:spPr bwMode="auto">
          <a:xfrm>
            <a:off x="8270878" y="6350003"/>
            <a:ext cx="588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fld id="{A12FA546-F599-4C47-A5DE-72B03429A154}" type="slidenum">
              <a:rPr lang="en-ZA" altLang="en-US" sz="1200">
                <a:latin typeface="Arial" panose="020B0604020202020204" pitchFamily="34" charset="0"/>
                <a:cs typeface="Arial" panose="020B0604020202020204" pitchFamily="34" charset="0"/>
              </a:rPr>
              <a:pPr/>
              <a:t>23</a:t>
            </a:fld>
            <a:endParaRPr lang="en-ZA"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212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ZA" altLang="en-US" dirty="0"/>
              <a:t>Child Care and Protection</a:t>
            </a:r>
          </a:p>
        </p:txBody>
      </p:sp>
      <p:sp>
        <p:nvSpPr>
          <p:cNvPr id="7" name="Content Placeholder 2"/>
          <p:cNvSpPr>
            <a:spLocks noGrp="1"/>
          </p:cNvSpPr>
          <p:nvPr>
            <p:ph idx="1"/>
          </p:nvPr>
        </p:nvSpPr>
        <p:spPr/>
        <p:txBody>
          <a:bodyPr/>
          <a:lstStyle/>
          <a:p>
            <a:endParaRPr lang="en-ZA" dirty="0"/>
          </a:p>
          <a:p>
            <a:endParaRPr lang="en-ZA" dirty="0"/>
          </a:p>
        </p:txBody>
      </p:sp>
      <p:sp>
        <p:nvSpPr>
          <p:cNvPr id="93187" name="TextBox 3"/>
          <p:cNvSpPr txBox="1">
            <a:spLocks noChangeArrowheads="1"/>
          </p:cNvSpPr>
          <p:nvPr/>
        </p:nvSpPr>
        <p:spPr bwMode="auto">
          <a:xfrm>
            <a:off x="8518358" y="6533216"/>
            <a:ext cx="5018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fld id="{356B0AC2-19BC-4074-AC00-BD872313328C}" type="slidenum">
              <a:rPr lang="en-ZA" altLang="en-US" sz="1200">
                <a:latin typeface="Arial" panose="020B0604020202020204" pitchFamily="34" charset="0"/>
                <a:cs typeface="Arial" panose="020B0604020202020204" pitchFamily="34" charset="0"/>
              </a:rPr>
              <a:pPr/>
              <a:t>24</a:t>
            </a:fld>
            <a:endParaRPr lang="en-ZA" altLang="en-US" sz="1200" dirty="0">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736979" y="1412382"/>
            <a:ext cx="8283195" cy="512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eaLnBrk="0" hangingPunct="0">
              <a:buNone/>
              <a:defRPr/>
            </a:pPr>
            <a:r>
              <a:rPr lang="en-ZA" sz="1800" b="1" dirty="0">
                <a:latin typeface="Arial" panose="020B0604020202020204" pitchFamily="34" charset="0"/>
                <a:cs typeface="Arial" panose="020B0604020202020204" pitchFamily="34" charset="0"/>
              </a:rPr>
              <a:t>During the period under review:</a:t>
            </a:r>
          </a:p>
          <a:p>
            <a:pPr marL="0" indent="0" algn="just" eaLnBrk="0" hangingPunct="0">
              <a:buNone/>
              <a:defRPr/>
            </a:pPr>
            <a:endParaRPr lang="en-ZA" sz="1800" b="1" dirty="0">
              <a:latin typeface="Arial" panose="020B0604020202020204" pitchFamily="34" charset="0"/>
              <a:cs typeface="Arial" panose="020B0604020202020204" pitchFamily="34" charset="0"/>
            </a:endParaRPr>
          </a:p>
          <a:p>
            <a:pPr algn="just" eaLnBrk="0" hangingPunct="0">
              <a:buFont typeface="Wingdings" panose="05000000000000000000" pitchFamily="2" charset="2"/>
              <a:buChar char="§"/>
              <a:defRPr/>
            </a:pPr>
            <a:r>
              <a:rPr lang="en-ZA" sz="1800" b="1" dirty="0">
                <a:latin typeface="Arial" panose="020B0604020202020204" pitchFamily="34" charset="0"/>
                <a:cs typeface="Arial" panose="020B0604020202020204" pitchFamily="34" charset="0"/>
              </a:rPr>
              <a:t>1 338 (T:1 790) </a:t>
            </a:r>
            <a:r>
              <a:rPr lang="en-ZA" sz="1800" dirty="0">
                <a:latin typeface="Arial" panose="020B0604020202020204" pitchFamily="34" charset="0"/>
                <a:cs typeface="Arial" panose="020B0604020202020204" pitchFamily="34" charset="0"/>
              </a:rPr>
              <a:t>ECD centres were fully registered and </a:t>
            </a:r>
            <a:r>
              <a:rPr lang="en-ZA" sz="1800" b="1" dirty="0">
                <a:latin typeface="Arial" panose="020B0604020202020204" pitchFamily="34" charset="0"/>
                <a:cs typeface="Arial" panose="020B0604020202020204" pitchFamily="34" charset="0"/>
              </a:rPr>
              <a:t>640 (T: 709) </a:t>
            </a:r>
            <a:r>
              <a:rPr lang="en-ZA" sz="1800" dirty="0">
                <a:latin typeface="Arial" panose="020B0604020202020204" pitchFamily="34" charset="0"/>
                <a:cs typeface="Arial" panose="020B0604020202020204" pitchFamily="34" charset="0"/>
              </a:rPr>
              <a:t>were conditionally registered .</a:t>
            </a:r>
          </a:p>
          <a:p>
            <a:pPr algn="just" eaLnBrk="0" hangingPunct="0">
              <a:buFont typeface="Wingdings" panose="05000000000000000000" pitchFamily="2" charset="2"/>
              <a:buChar char="§"/>
              <a:defRPr/>
            </a:pPr>
            <a:endParaRPr lang="en-ZA" sz="1800" b="1" dirty="0">
              <a:latin typeface="Arial" panose="020B0604020202020204" pitchFamily="34" charset="0"/>
              <a:cs typeface="Arial" panose="020B0604020202020204" pitchFamily="34" charset="0"/>
            </a:endParaRPr>
          </a:p>
          <a:p>
            <a:pPr algn="just" eaLnBrk="0" hangingPunct="0">
              <a:buFont typeface="Wingdings" panose="05000000000000000000" pitchFamily="2" charset="2"/>
              <a:buChar char="§"/>
              <a:defRPr/>
            </a:pPr>
            <a:r>
              <a:rPr lang="en-ZA" sz="1800" b="1" dirty="0">
                <a:latin typeface="Arial" panose="020B0604020202020204" pitchFamily="34" charset="0"/>
                <a:cs typeface="Arial" panose="020B0604020202020204" pitchFamily="34" charset="0"/>
              </a:rPr>
              <a:t>70 858 (T:111 253) </a:t>
            </a:r>
            <a:r>
              <a:rPr lang="en-ZA" sz="1800" dirty="0">
                <a:latin typeface="Arial" panose="020B0604020202020204" pitchFamily="34" charset="0"/>
                <a:cs typeface="Arial" panose="020B0604020202020204" pitchFamily="34" charset="0"/>
              </a:rPr>
              <a:t>children accessed funded  and non-centre based ECDs;        </a:t>
            </a:r>
            <a:r>
              <a:rPr lang="en-ZA" sz="1800" b="1" dirty="0">
                <a:latin typeface="Arial" panose="020B0604020202020204" pitchFamily="34" charset="0"/>
                <a:cs typeface="Arial" panose="020B0604020202020204" pitchFamily="34" charset="0"/>
              </a:rPr>
              <a:t>20 406 (T:17 688) </a:t>
            </a:r>
            <a:r>
              <a:rPr lang="en-ZA" sz="1800" dirty="0">
                <a:latin typeface="Arial" panose="020B0604020202020204" pitchFamily="34" charset="0"/>
                <a:cs typeface="Arial" panose="020B0604020202020204" pitchFamily="34" charset="0"/>
              </a:rPr>
              <a:t>children accessed conditionally funded ECDs.</a:t>
            </a:r>
            <a:endParaRPr lang="en-ZA" sz="1800" dirty="0">
              <a:solidFill>
                <a:srgbClr val="FF0000"/>
              </a:solidFill>
              <a:latin typeface="Arial" panose="020B0604020202020204" pitchFamily="34" charset="0"/>
              <a:cs typeface="Arial" panose="020B0604020202020204" pitchFamily="34" charset="0"/>
            </a:endParaRPr>
          </a:p>
          <a:p>
            <a:pPr algn="just" eaLnBrk="0" hangingPunct="0">
              <a:buFont typeface="Wingdings" panose="05000000000000000000" pitchFamily="2" charset="2"/>
              <a:buChar char="§"/>
              <a:defRPr/>
            </a:pPr>
            <a:endParaRPr lang="en-ZA" sz="1800" dirty="0">
              <a:latin typeface="Arial" panose="020B0604020202020204" pitchFamily="34" charset="0"/>
              <a:cs typeface="Arial" panose="020B0604020202020204" pitchFamily="34" charset="0"/>
            </a:endParaRPr>
          </a:p>
          <a:p>
            <a:pPr algn="just" eaLnBrk="0" hangingPunct="0">
              <a:buFont typeface="Wingdings" panose="05000000000000000000" pitchFamily="2" charset="2"/>
              <a:buChar char="§"/>
              <a:defRPr/>
            </a:pPr>
            <a:r>
              <a:rPr lang="en-ZA" sz="1800" b="1" dirty="0">
                <a:latin typeface="Arial" panose="020B0604020202020204" pitchFamily="34" charset="0"/>
                <a:cs typeface="Arial" panose="020B0604020202020204" pitchFamily="34" charset="0"/>
              </a:rPr>
              <a:t>3 335 (T:5 163)</a:t>
            </a:r>
            <a:r>
              <a:rPr lang="en-ZA" sz="1800" dirty="0">
                <a:latin typeface="Arial" panose="020B0604020202020204" pitchFamily="34" charset="0"/>
                <a:cs typeface="Arial" panose="020B0604020202020204" pitchFamily="34" charset="0"/>
              </a:rPr>
              <a:t> children in need of care and protection were placed in foster care.</a:t>
            </a:r>
          </a:p>
          <a:p>
            <a:pPr algn="just" eaLnBrk="0" hangingPunct="0">
              <a:buFont typeface="Wingdings" panose="05000000000000000000" pitchFamily="2" charset="2"/>
              <a:buChar char="§"/>
              <a:defRPr/>
            </a:pPr>
            <a:endParaRPr lang="en-ZA" sz="1800" dirty="0">
              <a:latin typeface="Arial" panose="020B0604020202020204" pitchFamily="34" charset="0"/>
              <a:cs typeface="Arial" panose="020B0604020202020204" pitchFamily="34" charset="0"/>
            </a:endParaRPr>
          </a:p>
          <a:p>
            <a:pPr algn="just" eaLnBrk="0" hangingPunct="0">
              <a:buFont typeface="Wingdings" panose="05000000000000000000" pitchFamily="2" charset="2"/>
              <a:buChar char="§"/>
              <a:defRPr/>
            </a:pPr>
            <a:r>
              <a:rPr lang="en-ZA" sz="1800" b="1" dirty="0">
                <a:latin typeface="Arial" panose="020B0604020202020204" pitchFamily="34" charset="0"/>
                <a:cs typeface="Arial" panose="020B0604020202020204" pitchFamily="34" charset="0"/>
              </a:rPr>
              <a:t>58 176 (T:62 706)</a:t>
            </a:r>
            <a:r>
              <a:rPr lang="en-ZA" sz="1800" dirty="0">
                <a:latin typeface="Arial" panose="020B0604020202020204" pitchFamily="34" charset="0"/>
                <a:cs typeface="Arial" panose="020B0604020202020204" pitchFamily="34" charset="0"/>
              </a:rPr>
              <a:t> children already in foster care received social work services.</a:t>
            </a:r>
          </a:p>
          <a:p>
            <a:pPr algn="just" eaLnBrk="0" hangingPunct="0">
              <a:buFont typeface="Wingdings" panose="05000000000000000000" pitchFamily="2" charset="2"/>
              <a:buChar char="§"/>
              <a:defRPr/>
            </a:pPr>
            <a:endParaRPr lang="en-ZA" sz="1800" dirty="0">
              <a:latin typeface="Arial" panose="020B0604020202020204" pitchFamily="34" charset="0"/>
              <a:cs typeface="Arial" panose="020B0604020202020204" pitchFamily="34" charset="0"/>
            </a:endParaRPr>
          </a:p>
          <a:p>
            <a:pPr algn="just" eaLnBrk="0" hangingPunct="0">
              <a:buFont typeface="Wingdings" panose="05000000000000000000" pitchFamily="2" charset="2"/>
              <a:buChar char="§"/>
              <a:defRPr/>
            </a:pPr>
            <a:r>
              <a:rPr lang="en-ZA" sz="1800" b="1" dirty="0">
                <a:latin typeface="Arial" panose="020B0604020202020204" pitchFamily="34" charset="0"/>
                <a:cs typeface="Arial" panose="020B0604020202020204" pitchFamily="34" charset="0"/>
              </a:rPr>
              <a:t>4 141 (T:4 572)</a:t>
            </a:r>
            <a:r>
              <a:rPr lang="en-ZA" sz="1800" dirty="0">
                <a:latin typeface="Arial" panose="020B0604020202020204" pitchFamily="34" charset="0"/>
                <a:cs typeface="Arial" panose="020B0604020202020204" pitchFamily="34" charset="0"/>
              </a:rPr>
              <a:t> children were placed in CYCCs for developmental social welfare services</a:t>
            </a:r>
            <a:r>
              <a:rPr lang="en-ZA" sz="1800" dirty="0">
                <a:solidFill>
                  <a:srgbClr val="0070C0"/>
                </a:solidFill>
                <a:latin typeface="Arial" panose="020B0604020202020204" pitchFamily="34" charset="0"/>
                <a:cs typeface="Arial" panose="020B0604020202020204" pitchFamily="34" charset="0"/>
              </a:rPr>
              <a:t>.</a:t>
            </a:r>
          </a:p>
          <a:p>
            <a:pPr lvl="0" algn="just" eaLnBrk="0" fontAlgn="auto" hangingPunct="0">
              <a:spcBef>
                <a:spcPts val="0"/>
              </a:spcBef>
              <a:spcAft>
                <a:spcPts val="0"/>
              </a:spcAft>
              <a:buFont typeface="Wingdings" panose="05000000000000000000" pitchFamily="2" charset="2"/>
              <a:buChar char="§"/>
              <a:defRPr/>
            </a:pPr>
            <a:endParaRPr lang="en-ZA" sz="1800" dirty="0">
              <a:solidFill>
                <a:srgbClr val="0070C0"/>
              </a:solidFill>
              <a:latin typeface="Arial" panose="020B0604020202020204" pitchFamily="34" charset="0"/>
              <a:cs typeface="Arial" panose="020B0604020202020204" pitchFamily="34" charset="0"/>
            </a:endParaRPr>
          </a:p>
          <a:p>
            <a:pPr algn="just" eaLnBrk="0" hangingPunct="0">
              <a:buFont typeface="Wingdings" panose="05000000000000000000" pitchFamily="2" charset="2"/>
              <a:buChar char="§"/>
              <a:defRPr/>
            </a:pPr>
            <a:endParaRPr lang="en-ZA" sz="1800" dirty="0">
              <a:solidFill>
                <a:prstClr val="black"/>
              </a:solidFill>
              <a:latin typeface="Arial" panose="020B0604020202020204" pitchFamily="34" charset="0"/>
              <a:cs typeface="Arial" panose="020B0604020202020204" pitchFamily="34" charset="0"/>
            </a:endParaRPr>
          </a:p>
          <a:p>
            <a:pPr marL="0" indent="0" algn="just" fontAlgn="auto">
              <a:spcAft>
                <a:spcPts val="0"/>
              </a:spcAft>
              <a:buNone/>
              <a:defRPr/>
            </a:pPr>
            <a:endParaRPr lang="en-ZA" sz="1800" dirty="0">
              <a:latin typeface="Arial" panose="020B0604020202020204" pitchFamily="34" charset="0"/>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03628325-8C7E-4F41-9246-0F17AA0BF34A}"/>
              </a:ext>
            </a:extLst>
          </p:cNvPr>
          <p:cNvSpPr>
            <a:spLocks noGrp="1"/>
          </p:cNvSpPr>
          <p:nvPr>
            <p:ph type="title"/>
          </p:nvPr>
        </p:nvSpPr>
        <p:spPr/>
        <p:txBody>
          <a:bodyPr/>
          <a:lstStyle/>
          <a:p>
            <a:pPr eaLnBrk="1" hangingPunct="1"/>
            <a:r>
              <a:rPr lang="en-US" altLang="en-US" sz="2300" b="1" dirty="0"/>
              <a:t>Overview of Non-Financial Performance: Prog 4</a:t>
            </a:r>
            <a:endParaRPr lang="en-ZA" altLang="en-US" sz="2300" dirty="0"/>
          </a:p>
        </p:txBody>
      </p:sp>
      <p:sp>
        <p:nvSpPr>
          <p:cNvPr id="112643" name="Slide Number Placeholder 2">
            <a:extLst>
              <a:ext uri="{FF2B5EF4-FFF2-40B4-BE49-F238E27FC236}">
                <a16:creationId xmlns:a16="http://schemas.microsoft.com/office/drawing/2014/main" id="{9A0885AF-C382-467C-812C-5A93F3ACC63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fld id="{3AEBC4C6-7B93-40D8-A93F-ECDE44C82D00}"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ct val="0"/>
                </a:spcBef>
                <a:spcAft>
                  <a:spcPts val="0"/>
                </a:spcAft>
                <a:buClrTx/>
                <a:buSzTx/>
                <a:buFontTx/>
                <a:buNone/>
                <a:tabLst/>
                <a:defRPr/>
              </a:pPr>
              <a:t>25</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Content Placeholder 6">
            <a:extLst>
              <a:ext uri="{FF2B5EF4-FFF2-40B4-BE49-F238E27FC236}">
                <a16:creationId xmlns:a16="http://schemas.microsoft.com/office/drawing/2014/main" id="{EB9B2F41-2652-4843-95C7-32773CD584F4}"/>
              </a:ext>
            </a:extLst>
          </p:cNvPr>
          <p:cNvGraphicFramePr>
            <a:graphicFrameLocks noGrp="1"/>
          </p:cNvGraphicFramePr>
          <p:nvPr>
            <p:ph idx="1"/>
            <p:extLst>
              <p:ext uri="{D42A27DB-BD31-4B8C-83A1-F6EECF244321}">
                <p14:modId xmlns:p14="http://schemas.microsoft.com/office/powerpoint/2010/main" val="4054670676"/>
              </p:ext>
            </p:extLst>
          </p:nvPr>
        </p:nvGraphicFramePr>
        <p:xfrm>
          <a:off x="1006475" y="1412875"/>
          <a:ext cx="8013700" cy="511968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
          </p:nvPr>
        </p:nvSpPr>
        <p:spPr>
          <a:xfrm>
            <a:off x="1007182" y="1412384"/>
            <a:ext cx="8013659" cy="5120832"/>
          </a:xfrm>
        </p:spPr>
        <p:txBody>
          <a:bodyPr>
            <a:normAutofit/>
          </a:bodyPr>
          <a:lstStyle/>
          <a:p>
            <a:pPr marL="0" indent="0" algn="just">
              <a:buNone/>
            </a:pPr>
            <a:r>
              <a:rPr lang="en-US" sz="1800" b="1" dirty="0"/>
              <a:t>During the period under review the following were achieved:</a:t>
            </a:r>
          </a:p>
          <a:p>
            <a:pPr marL="0" indent="0" algn="just">
              <a:buNone/>
            </a:pPr>
            <a:endParaRPr lang="en-US" sz="1800" b="1" dirty="0"/>
          </a:p>
          <a:p>
            <a:pPr lvl="0" algn="just">
              <a:buFont typeface="Wingdings" panose="05000000000000000000" pitchFamily="2" charset="2"/>
              <a:buChar char="§"/>
              <a:defRPr/>
            </a:pPr>
            <a:r>
              <a:rPr lang="en-US" altLang="en-US" sz="1800" dirty="0"/>
              <a:t>Social crime prevention and awareness campaigns reached </a:t>
            </a:r>
            <a:r>
              <a:rPr lang="en-US" altLang="en-US" sz="1800" b="1" dirty="0"/>
              <a:t>1 875 228</a:t>
            </a:r>
          </a:p>
          <a:p>
            <a:pPr marL="0" lvl="0" indent="0" algn="just">
              <a:buNone/>
              <a:defRPr/>
            </a:pPr>
            <a:r>
              <a:rPr lang="en-US" altLang="en-US" sz="1800" b="1" dirty="0"/>
              <a:t>      (T:354 238) </a:t>
            </a:r>
            <a:r>
              <a:rPr lang="en-US" altLang="en-US" sz="1800" dirty="0"/>
              <a:t>children and adults.</a:t>
            </a:r>
          </a:p>
          <a:p>
            <a:pPr lvl="0" algn="just">
              <a:buFont typeface="Wingdings" panose="05000000000000000000" pitchFamily="2" charset="2"/>
              <a:buChar char="§"/>
              <a:defRPr/>
            </a:pPr>
            <a:endParaRPr lang="en-US" altLang="en-US" sz="1800" b="1" dirty="0"/>
          </a:p>
          <a:p>
            <a:pPr lvl="0" algn="just">
              <a:buFont typeface="Wingdings" panose="05000000000000000000" pitchFamily="2" charset="2"/>
              <a:buChar char="§"/>
              <a:defRPr/>
            </a:pPr>
            <a:r>
              <a:rPr lang="en-US" altLang="en-US" sz="1800" dirty="0"/>
              <a:t>All children and adults in conflict with the law referred to the Department for further interventions were attended to:</a:t>
            </a:r>
          </a:p>
          <a:p>
            <a:pPr lvl="0" algn="just">
              <a:buFont typeface="Wingdings" panose="05000000000000000000" pitchFamily="2" charset="2"/>
              <a:buChar char="§"/>
              <a:defRPr/>
            </a:pPr>
            <a:endParaRPr lang="en-US" altLang="en-US" sz="1800" dirty="0"/>
          </a:p>
          <a:p>
            <a:pPr lvl="1" algn="just">
              <a:buFont typeface="Wingdings" panose="05000000000000000000" pitchFamily="2" charset="2"/>
              <a:buChar char="§"/>
              <a:defRPr/>
            </a:pPr>
            <a:r>
              <a:rPr lang="en-US" altLang="en-US" sz="1800" b="1" dirty="0"/>
              <a:t>5 909 (T:6 024) </a:t>
            </a:r>
            <a:r>
              <a:rPr lang="en-US" altLang="en-US" sz="1800" dirty="0"/>
              <a:t>children and adults were assessed; </a:t>
            </a:r>
            <a:r>
              <a:rPr lang="en-US" altLang="en-US" sz="1800" b="1" dirty="0"/>
              <a:t>883 (T:1 173</a:t>
            </a:r>
            <a:r>
              <a:rPr lang="en-US" altLang="en-US" sz="1800" dirty="0"/>
              <a:t>)</a:t>
            </a:r>
            <a:r>
              <a:rPr lang="en-US" altLang="en-US" sz="1800" b="1" dirty="0"/>
              <a:t> </a:t>
            </a:r>
            <a:r>
              <a:rPr lang="en-US" altLang="en-US" sz="1800" dirty="0"/>
              <a:t>were referred and </a:t>
            </a:r>
            <a:r>
              <a:rPr lang="en-US" altLang="en-US" sz="1800" b="1" dirty="0"/>
              <a:t>1 156  (T:1 801) </a:t>
            </a:r>
            <a:r>
              <a:rPr lang="en-US" altLang="en-US" sz="1800" dirty="0"/>
              <a:t>participated in diversion programmes.</a:t>
            </a:r>
          </a:p>
          <a:p>
            <a:pPr lvl="1" algn="just">
              <a:buFont typeface="Wingdings" panose="05000000000000000000" pitchFamily="2" charset="2"/>
              <a:buChar char="§"/>
              <a:defRPr/>
            </a:pPr>
            <a:endParaRPr lang="en-US" altLang="en-US" sz="1800" dirty="0"/>
          </a:p>
          <a:p>
            <a:pPr lvl="1" algn="just">
              <a:buFont typeface="Wingdings" panose="05000000000000000000" pitchFamily="2" charset="2"/>
              <a:buChar char="§"/>
              <a:defRPr/>
            </a:pPr>
            <a:r>
              <a:rPr lang="en-US" altLang="en-US" sz="1800" b="1" dirty="0"/>
              <a:t>2</a:t>
            </a:r>
            <a:r>
              <a:rPr lang="en-US" altLang="en-US" sz="1800" dirty="0"/>
              <a:t> secure care centers managed by government accommodated </a:t>
            </a:r>
            <a:r>
              <a:rPr lang="en-US" altLang="en-US" sz="1800" b="1" dirty="0"/>
              <a:t>761 (T:680) </a:t>
            </a:r>
            <a:r>
              <a:rPr lang="en-US" altLang="en-US" sz="1800" dirty="0"/>
              <a:t>children in conflict with the law that are awaiting trial.</a:t>
            </a:r>
          </a:p>
          <a:p>
            <a:pPr lvl="1" algn="just">
              <a:buFont typeface="Wingdings" panose="05000000000000000000" pitchFamily="2" charset="2"/>
              <a:buChar char="§"/>
              <a:defRPr/>
            </a:pPr>
            <a:endParaRPr lang="en-US" altLang="en-US" sz="1800" dirty="0"/>
          </a:p>
          <a:p>
            <a:pPr marL="342897" indent="-285750" algn="just">
              <a:buFont typeface="Wingdings" panose="05000000000000000000" pitchFamily="2" charset="2"/>
              <a:buChar char="§"/>
              <a:defRPr/>
            </a:pPr>
            <a:endParaRPr lang="en-US" altLang="en-US" sz="1800" dirty="0"/>
          </a:p>
          <a:p>
            <a:pPr marL="0" indent="0" algn="just">
              <a:buNone/>
            </a:pPr>
            <a:endParaRPr lang="en-US" sz="1800" b="1" dirty="0"/>
          </a:p>
          <a:p>
            <a:pPr marL="0" indent="0" algn="just">
              <a:buNone/>
            </a:pPr>
            <a:endParaRPr lang="en-ZA" sz="1800" dirty="0"/>
          </a:p>
          <a:p>
            <a:pPr algn="just">
              <a:buFont typeface="Wingdings" panose="05000000000000000000" pitchFamily="2" charset="2"/>
              <a:buChar char="§"/>
            </a:pPr>
            <a:endParaRPr lang="en-ZA" sz="1800" dirty="0"/>
          </a:p>
          <a:p>
            <a:pPr>
              <a:buFont typeface="Wingdings" panose="05000000000000000000" pitchFamily="2" charset="2"/>
              <a:buChar char="§"/>
            </a:pPr>
            <a:endParaRPr lang="en-ZA" sz="1800" dirty="0"/>
          </a:p>
        </p:txBody>
      </p:sp>
      <p:sp>
        <p:nvSpPr>
          <p:cNvPr id="103426" name="Title 1"/>
          <p:cNvSpPr>
            <a:spLocks noGrp="1"/>
          </p:cNvSpPr>
          <p:nvPr>
            <p:ph type="title"/>
          </p:nvPr>
        </p:nvSpPr>
        <p:spPr>
          <a:xfrm>
            <a:off x="1125538" y="935038"/>
            <a:ext cx="8018462" cy="342900"/>
          </a:xfrm>
        </p:spPr>
        <p:txBody>
          <a:bodyPr/>
          <a:lstStyle/>
          <a:p>
            <a:r>
              <a:rPr lang="en-ZA" altLang="en-US" sz="2000" dirty="0"/>
              <a:t>Crime Prevention and Support </a:t>
            </a:r>
            <a:endParaRPr lang="en-ZA" altLang="en-US" dirty="0"/>
          </a:p>
        </p:txBody>
      </p:sp>
      <p:sp>
        <p:nvSpPr>
          <p:cNvPr id="103427" name="TextBox 3"/>
          <p:cNvSpPr txBox="1">
            <a:spLocks noChangeArrowheads="1"/>
          </p:cNvSpPr>
          <p:nvPr/>
        </p:nvSpPr>
        <p:spPr bwMode="auto">
          <a:xfrm>
            <a:off x="8270878" y="6350003"/>
            <a:ext cx="588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fld id="{0D1AF14A-6FB7-46C9-82B0-22D5EC41BBCB}" type="slidenum">
              <a:rPr lang="en-ZA" altLang="en-US" sz="1200">
                <a:solidFill>
                  <a:prstClr val="black"/>
                </a:solidFill>
                <a:latin typeface="Arial" panose="020B0604020202020204" pitchFamily="34" charset="0"/>
                <a:cs typeface="Arial" panose="020B0604020202020204" pitchFamily="34" charset="0"/>
              </a:rPr>
              <a:pPr/>
              <a:t>26</a:t>
            </a:fld>
            <a:endParaRPr lang="en-ZA" altLang="en-US" sz="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154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846182" y="1370629"/>
            <a:ext cx="7909891" cy="4863916"/>
          </a:xfrm>
        </p:spPr>
        <p:txBody>
          <a:bodyPr rtlCol="0">
            <a:noAutofit/>
          </a:bodyPr>
          <a:lstStyle/>
          <a:p>
            <a:pPr marL="0" indent="0" algn="just">
              <a:buNone/>
              <a:defRPr/>
            </a:pPr>
            <a:endParaRPr lang="en-ZA" altLang="en-US" sz="1800" dirty="0"/>
          </a:p>
          <a:p>
            <a:pPr marL="0" indent="0" algn="just">
              <a:buNone/>
              <a:defRPr/>
            </a:pPr>
            <a:r>
              <a:rPr lang="en-US" sz="1800" b="1" dirty="0"/>
              <a:t>During the period under review the following were achieved:</a:t>
            </a:r>
          </a:p>
          <a:p>
            <a:pPr marL="0" indent="0" algn="just">
              <a:buNone/>
              <a:defRPr/>
            </a:pPr>
            <a:endParaRPr lang="en-ZA" altLang="en-US" sz="1800" dirty="0"/>
          </a:p>
          <a:p>
            <a:pPr algn="just">
              <a:buFont typeface="Wingdings" panose="05000000000000000000" pitchFamily="2" charset="2"/>
              <a:buChar char="§"/>
              <a:defRPr/>
            </a:pPr>
            <a:r>
              <a:rPr lang="en-ZA" altLang="en-US" sz="1800" dirty="0"/>
              <a:t>The Department continues to create awareness against gender-based violence (GBV). On the 25</a:t>
            </a:r>
            <a:r>
              <a:rPr lang="en-ZA" altLang="en-US" sz="1800" baseline="30000" dirty="0"/>
              <a:t>th</a:t>
            </a:r>
            <a:r>
              <a:rPr lang="en-ZA" altLang="en-US" sz="1800" dirty="0"/>
              <a:t> of each month awareness is created around Orange Day.</a:t>
            </a:r>
          </a:p>
          <a:p>
            <a:pPr algn="just">
              <a:buFont typeface="Wingdings" panose="05000000000000000000" pitchFamily="2" charset="2"/>
              <a:buChar char="§"/>
              <a:defRPr/>
            </a:pPr>
            <a:endParaRPr lang="en-ZA" altLang="en-US" sz="1800" dirty="0"/>
          </a:p>
          <a:p>
            <a:pPr algn="just">
              <a:buFont typeface="Wingdings" panose="05000000000000000000" pitchFamily="2" charset="2"/>
              <a:buChar char="§"/>
              <a:defRPr/>
            </a:pPr>
            <a:r>
              <a:rPr lang="en-US" altLang="en-US" sz="1800" dirty="0"/>
              <a:t>The Department funded </a:t>
            </a:r>
            <a:r>
              <a:rPr lang="en-US" altLang="en-US" sz="1800" b="1" dirty="0"/>
              <a:t> 106 </a:t>
            </a:r>
            <a:r>
              <a:rPr lang="en-ZA" sz="1800" b="1" dirty="0"/>
              <a:t>(T:102) </a:t>
            </a:r>
            <a:r>
              <a:rPr lang="en-ZA" sz="1800" dirty="0"/>
              <a:t>facilities and </a:t>
            </a:r>
            <a:r>
              <a:rPr lang="en-US" altLang="en-US" sz="1800" dirty="0"/>
              <a:t>shelters that provided psycho-social support to </a:t>
            </a:r>
            <a:r>
              <a:rPr lang="en-US" altLang="en-US" sz="1800" b="1" dirty="0"/>
              <a:t>56 046 </a:t>
            </a:r>
            <a:r>
              <a:rPr lang="en-ZA" sz="1800" b="1" dirty="0"/>
              <a:t>(T:45 085) </a:t>
            </a:r>
            <a:r>
              <a:rPr lang="en-ZA" sz="1800" dirty="0"/>
              <a:t>victims of violence and crime. </a:t>
            </a:r>
          </a:p>
          <a:p>
            <a:pPr algn="just">
              <a:buFont typeface="Wingdings" panose="05000000000000000000" pitchFamily="2" charset="2"/>
              <a:buChar char="§"/>
              <a:defRPr/>
            </a:pPr>
            <a:endParaRPr lang="en-US" sz="1800" dirty="0"/>
          </a:p>
          <a:p>
            <a:pPr algn="just">
              <a:buFont typeface="Wingdings" panose="05000000000000000000" pitchFamily="2" charset="2"/>
              <a:buChar char="§"/>
              <a:defRPr/>
            </a:pPr>
            <a:r>
              <a:rPr lang="en-US" sz="1800" dirty="0"/>
              <a:t>The programme of no violence against women and children including 16 days of activism reached </a:t>
            </a:r>
            <a:r>
              <a:rPr lang="en-US" sz="1800" b="1" dirty="0"/>
              <a:t>1 822 453 </a:t>
            </a:r>
            <a:r>
              <a:rPr lang="en-ZA" sz="1800" b="1" dirty="0"/>
              <a:t>(T:294 072)</a:t>
            </a:r>
            <a:r>
              <a:rPr lang="en-US" sz="1800" b="1" dirty="0"/>
              <a:t> </a:t>
            </a:r>
            <a:r>
              <a:rPr lang="en-US" sz="1800" dirty="0"/>
              <a:t>beneficiaries; to date.</a:t>
            </a:r>
          </a:p>
          <a:p>
            <a:pPr marL="0" indent="0" algn="just">
              <a:buNone/>
              <a:defRPr/>
            </a:pPr>
            <a:endParaRPr lang="en-US" sz="1800" strike="sngStrike" dirty="0">
              <a:solidFill>
                <a:srgbClr val="FF0000"/>
              </a:solidFill>
            </a:endParaRPr>
          </a:p>
          <a:p>
            <a:pPr algn="just">
              <a:buFont typeface="Wingdings" panose="05000000000000000000" pitchFamily="2" charset="2"/>
              <a:buChar char="§"/>
              <a:defRPr/>
            </a:pPr>
            <a:endParaRPr lang="en-US" sz="1800" dirty="0"/>
          </a:p>
          <a:p>
            <a:pPr marL="0" indent="0" algn="just">
              <a:buNone/>
              <a:defRPr/>
            </a:pPr>
            <a:endParaRPr lang="en-ZA" altLang="en-US" sz="1800" dirty="0"/>
          </a:p>
          <a:p>
            <a:pPr marL="0" indent="0" algn="just">
              <a:buNone/>
              <a:defRPr/>
            </a:pPr>
            <a:endParaRPr lang="en-ZA" sz="1800" dirty="0"/>
          </a:p>
        </p:txBody>
      </p:sp>
      <p:sp>
        <p:nvSpPr>
          <p:cNvPr id="110594" name="Title 1"/>
          <p:cNvSpPr>
            <a:spLocks noGrp="1"/>
          </p:cNvSpPr>
          <p:nvPr>
            <p:ph type="title"/>
          </p:nvPr>
        </p:nvSpPr>
        <p:spPr>
          <a:xfrm>
            <a:off x="1125538" y="935038"/>
            <a:ext cx="8018462" cy="342900"/>
          </a:xfrm>
        </p:spPr>
        <p:txBody>
          <a:bodyPr/>
          <a:lstStyle/>
          <a:p>
            <a:r>
              <a:rPr lang="en-ZA" altLang="en-US" sz="2000" dirty="0"/>
              <a:t> Victim Empowerment</a:t>
            </a:r>
            <a:endParaRPr lang="en-ZA" altLang="en-US" dirty="0"/>
          </a:p>
        </p:txBody>
      </p:sp>
      <p:sp>
        <p:nvSpPr>
          <p:cNvPr id="110595" name="TextBox 3"/>
          <p:cNvSpPr txBox="1">
            <a:spLocks noChangeArrowheads="1"/>
          </p:cNvSpPr>
          <p:nvPr/>
        </p:nvSpPr>
        <p:spPr bwMode="auto">
          <a:xfrm>
            <a:off x="8216622" y="6408535"/>
            <a:ext cx="588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fld id="{AE3AFBDD-7CE0-48E6-B7A4-8EDC8CCC6E87}" type="slidenum">
              <a:rPr lang="en-ZA" altLang="en-US" sz="1200">
                <a:solidFill>
                  <a:prstClr val="black"/>
                </a:solidFill>
                <a:latin typeface="Arial" panose="020B0604020202020204" pitchFamily="34" charset="0"/>
                <a:cs typeface="Arial" panose="020B0604020202020204" pitchFamily="34" charset="0"/>
              </a:rPr>
              <a:pPr/>
              <a:t>27</a:t>
            </a:fld>
            <a:endParaRPr lang="en-ZA" altLang="en-US" sz="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4377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24114" y="1412384"/>
            <a:ext cx="8396727" cy="4937619"/>
          </a:xfrm>
        </p:spPr>
        <p:txBody>
          <a:bodyPr>
            <a:noAutofit/>
          </a:bodyPr>
          <a:lstStyle/>
          <a:p>
            <a:pPr marL="0" indent="0" algn="just">
              <a:buNone/>
            </a:pPr>
            <a:r>
              <a:rPr lang="en-US" altLang="en-US" sz="1600" b="1" dirty="0">
                <a:cs typeface="Arial" charset="0"/>
              </a:rPr>
              <a:t>During the period under review</a:t>
            </a:r>
          </a:p>
          <a:p>
            <a:pPr marL="0" indent="0" algn="just">
              <a:buNone/>
            </a:pPr>
            <a:endParaRPr lang="en-US" altLang="en-US" sz="1600" b="1" dirty="0">
              <a:cs typeface="Arial" charset="0"/>
            </a:endParaRPr>
          </a:p>
          <a:p>
            <a:pPr algn="just">
              <a:buFont typeface="Wingdings" panose="05000000000000000000" pitchFamily="2" charset="2"/>
              <a:buChar char="§"/>
            </a:pPr>
            <a:r>
              <a:rPr lang="en-US" altLang="en-US" sz="1600" dirty="0">
                <a:cs typeface="Arial" charset="0"/>
              </a:rPr>
              <a:t>The Department continued to render substance abuse prevention and rehabilitation services in terms of the Prevention of and Treatment of Drug Dependency Act 70 of 2008 and the National Drug Master Plan to ensure that the demand and the harm caused by drugs is reduced. </a:t>
            </a:r>
          </a:p>
          <a:p>
            <a:pPr algn="just">
              <a:buFont typeface="Wingdings" panose="05000000000000000000" pitchFamily="2" charset="2"/>
              <a:buChar char="§"/>
            </a:pPr>
            <a:endParaRPr lang="en-US" altLang="en-US" sz="1600" dirty="0">
              <a:cs typeface="Arial" charset="0"/>
            </a:endParaRPr>
          </a:p>
          <a:p>
            <a:pPr algn="just">
              <a:buFont typeface="Wingdings" panose="05000000000000000000" pitchFamily="2" charset="2"/>
              <a:buChar char="§"/>
            </a:pPr>
            <a:r>
              <a:rPr lang="en-ZA" altLang="en-US" sz="1600" b="1" dirty="0">
                <a:cs typeface="Arial" charset="0"/>
              </a:rPr>
              <a:t>3 702 345 </a:t>
            </a:r>
            <a:r>
              <a:rPr lang="en-ZA" sz="1600" b="1" dirty="0"/>
              <a:t>(T:1 022 626)</a:t>
            </a:r>
            <a:r>
              <a:rPr lang="en-ZA" altLang="en-US" sz="1600" b="1" dirty="0">
                <a:solidFill>
                  <a:srgbClr val="FF0000"/>
                </a:solidFill>
                <a:cs typeface="Arial" charset="0"/>
              </a:rPr>
              <a:t> </a:t>
            </a:r>
            <a:r>
              <a:rPr lang="en-ZA" altLang="en-US" sz="1600" dirty="0">
                <a:cs typeface="Arial" charset="0"/>
              </a:rPr>
              <a:t>beneficiaries were reached through substance abuse prevention programmes.</a:t>
            </a:r>
          </a:p>
          <a:p>
            <a:pPr algn="just">
              <a:buFont typeface="Wingdings" panose="05000000000000000000" pitchFamily="2" charset="2"/>
              <a:buChar char="§"/>
            </a:pPr>
            <a:endParaRPr lang="en-ZA" altLang="en-US" sz="1600" dirty="0">
              <a:cs typeface="Arial" charset="0"/>
            </a:endParaRPr>
          </a:p>
          <a:p>
            <a:pPr algn="just">
              <a:buFont typeface="Wingdings" panose="05000000000000000000" pitchFamily="2" charset="2"/>
              <a:buChar char="§"/>
            </a:pPr>
            <a:r>
              <a:rPr lang="en-ZA" altLang="en-US" sz="1600" dirty="0">
                <a:cs typeface="Arial" charset="0"/>
              </a:rPr>
              <a:t>The Ke-Moja coaches deployed in schools and communities to roll out the Ke-Moja Drug Prevention programme reached  </a:t>
            </a:r>
            <a:r>
              <a:rPr lang="en-ZA" altLang="en-US" sz="1600" b="1" dirty="0">
                <a:cs typeface="Arial" charset="0"/>
              </a:rPr>
              <a:t>1 138 493 (T:896 396)</a:t>
            </a:r>
            <a:r>
              <a:rPr lang="en-ZA" altLang="en-US" sz="1600" b="1" dirty="0">
                <a:solidFill>
                  <a:srgbClr val="FF0000"/>
                </a:solidFill>
                <a:cs typeface="Arial" charset="0"/>
              </a:rPr>
              <a:t>  </a:t>
            </a:r>
            <a:r>
              <a:rPr lang="en-ZA" altLang="en-US" sz="1600" dirty="0">
                <a:cs typeface="Arial" charset="0"/>
              </a:rPr>
              <a:t>children and youth; to date.</a:t>
            </a:r>
          </a:p>
          <a:p>
            <a:pPr algn="just">
              <a:buFont typeface="Wingdings" panose="05000000000000000000" pitchFamily="2" charset="2"/>
              <a:buChar char="§"/>
            </a:pPr>
            <a:endParaRPr lang="en-ZA" altLang="en-US" sz="1600" dirty="0">
              <a:cs typeface="Arial" charset="0"/>
            </a:endParaRPr>
          </a:p>
          <a:p>
            <a:pPr algn="just">
              <a:buFont typeface="Wingdings" panose="05000000000000000000" pitchFamily="2" charset="2"/>
              <a:buChar char="§"/>
            </a:pPr>
            <a:r>
              <a:rPr lang="en-ZA" altLang="en-US" sz="1600" dirty="0">
                <a:cs typeface="Arial" charset="0"/>
              </a:rPr>
              <a:t>Substance abuse disorder treatment services were provided to </a:t>
            </a:r>
            <a:r>
              <a:rPr lang="en-ZA" altLang="en-US" sz="1600" b="1" dirty="0">
                <a:cs typeface="Arial" charset="0"/>
              </a:rPr>
              <a:t>35 277 (T:27 055) </a:t>
            </a:r>
            <a:r>
              <a:rPr lang="en-ZA" altLang="en-US" sz="1600" dirty="0">
                <a:cs typeface="Arial" charset="0"/>
              </a:rPr>
              <a:t> users.</a:t>
            </a:r>
          </a:p>
          <a:p>
            <a:pPr algn="just">
              <a:buFont typeface="Wingdings" panose="05000000000000000000" pitchFamily="2" charset="2"/>
              <a:buChar char="§"/>
            </a:pPr>
            <a:endParaRPr lang="en-ZA" altLang="en-US" sz="1600" dirty="0">
              <a:cs typeface="Arial" charset="0"/>
            </a:endParaRPr>
          </a:p>
          <a:p>
            <a:pPr marL="342891" lvl="1" indent="-342891" algn="just">
              <a:buFont typeface="Wingdings" panose="05000000000000000000" pitchFamily="2" charset="2"/>
              <a:buChar char="§"/>
            </a:pPr>
            <a:r>
              <a:rPr lang="en-ZA" altLang="en-US" sz="1600" b="1" dirty="0">
                <a:cs typeface="Arial" charset="0"/>
              </a:rPr>
              <a:t>9 913 (T:10 467)</a:t>
            </a:r>
            <a:r>
              <a:rPr lang="en-ZA" altLang="en-US" sz="1600" b="1" dirty="0">
                <a:solidFill>
                  <a:srgbClr val="FF0000"/>
                </a:solidFill>
                <a:cs typeface="Arial" charset="0"/>
              </a:rPr>
              <a:t> </a:t>
            </a:r>
            <a:r>
              <a:rPr lang="en-ZA" altLang="en-US" sz="1600" dirty="0">
                <a:cs typeface="Arial" charset="0"/>
              </a:rPr>
              <a:t>beneficiaries that completed treatment programmes are participating in after care programmes.</a:t>
            </a:r>
          </a:p>
          <a:p>
            <a:pPr marL="342891" lvl="1" indent="-342891" algn="just">
              <a:buFont typeface="Wingdings" panose="05000000000000000000" pitchFamily="2" charset="2"/>
              <a:buChar char="§"/>
            </a:pPr>
            <a:endParaRPr lang="en-ZA" altLang="en-US" sz="1600" dirty="0">
              <a:cs typeface="Arial" charset="0"/>
            </a:endParaRPr>
          </a:p>
          <a:p>
            <a:pPr marL="0" lvl="1" indent="0" algn="just">
              <a:buNone/>
            </a:pPr>
            <a:endParaRPr lang="en-ZA" altLang="en-US" sz="1600" dirty="0">
              <a:cs typeface="Arial" charset="0"/>
            </a:endParaRPr>
          </a:p>
          <a:p>
            <a:pPr marL="0" lvl="1" indent="0" algn="just">
              <a:buNone/>
            </a:pPr>
            <a:endParaRPr lang="en-ZA" altLang="en-US" sz="1600" dirty="0">
              <a:cs typeface="Arial" charset="0"/>
            </a:endParaRPr>
          </a:p>
          <a:p>
            <a:pPr algn="just">
              <a:buFont typeface="Wingdings" panose="05000000000000000000" pitchFamily="2" charset="2"/>
              <a:buChar char="§"/>
            </a:pPr>
            <a:endParaRPr lang="en-ZA" altLang="en-US" sz="1600" dirty="0">
              <a:cs typeface="Arial" charset="0"/>
            </a:endParaRPr>
          </a:p>
          <a:p>
            <a:pPr algn="just"/>
            <a:endParaRPr lang="en-ZA" altLang="en-US" sz="1600" dirty="0">
              <a:cs typeface="Arial" charset="0"/>
            </a:endParaRPr>
          </a:p>
        </p:txBody>
      </p:sp>
      <p:sp>
        <p:nvSpPr>
          <p:cNvPr id="116738" name="Title 1"/>
          <p:cNvSpPr>
            <a:spLocks noGrp="1"/>
          </p:cNvSpPr>
          <p:nvPr>
            <p:ph type="title"/>
          </p:nvPr>
        </p:nvSpPr>
        <p:spPr>
          <a:xfrm>
            <a:off x="1125538" y="935038"/>
            <a:ext cx="8018462" cy="342900"/>
          </a:xfrm>
        </p:spPr>
        <p:txBody>
          <a:bodyPr/>
          <a:lstStyle/>
          <a:p>
            <a:r>
              <a:rPr lang="en-ZA" altLang="en-US" dirty="0"/>
              <a:t>Substance Abuse Prevention and Rehabilitation</a:t>
            </a:r>
          </a:p>
        </p:txBody>
      </p:sp>
      <p:sp>
        <p:nvSpPr>
          <p:cNvPr id="116739" name="TextBox 3"/>
          <p:cNvSpPr txBox="1">
            <a:spLocks noChangeArrowheads="1"/>
          </p:cNvSpPr>
          <p:nvPr/>
        </p:nvSpPr>
        <p:spPr bwMode="auto">
          <a:xfrm>
            <a:off x="8270878" y="6350003"/>
            <a:ext cx="588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fld id="{DAEBFA5E-2E4D-4379-906E-936415ADC274}" type="slidenum">
              <a:rPr lang="en-ZA" altLang="en-US" sz="1200">
                <a:solidFill>
                  <a:prstClr val="black"/>
                </a:solidFill>
                <a:latin typeface="Arial" panose="020B0604020202020204" pitchFamily="34" charset="0"/>
                <a:cs typeface="Arial" panose="020B0604020202020204" pitchFamily="34" charset="0"/>
              </a:rPr>
              <a:pPr/>
              <a:t>28</a:t>
            </a:fld>
            <a:endParaRPr lang="en-ZA" altLang="en-US" sz="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2078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1125538" y="935038"/>
            <a:ext cx="8018462" cy="342900"/>
          </a:xfrm>
        </p:spPr>
        <p:txBody>
          <a:bodyPr/>
          <a:lstStyle/>
          <a:p>
            <a:r>
              <a:rPr lang="en-ZA" altLang="en-US" dirty="0"/>
              <a:t>Substance Abuse Prevention and Rehabilitation</a:t>
            </a:r>
          </a:p>
        </p:txBody>
      </p:sp>
      <p:sp>
        <p:nvSpPr>
          <p:cNvPr id="116739" name="TextBox 3"/>
          <p:cNvSpPr txBox="1">
            <a:spLocks noChangeArrowheads="1"/>
          </p:cNvSpPr>
          <p:nvPr/>
        </p:nvSpPr>
        <p:spPr bwMode="auto">
          <a:xfrm>
            <a:off x="8270878" y="6350003"/>
            <a:ext cx="588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fld id="{DAEBFA5E-2E4D-4379-906E-936415ADC274}" type="slidenum">
              <a:rPr lang="en-ZA" altLang="en-US" sz="1200">
                <a:solidFill>
                  <a:prstClr val="black"/>
                </a:solidFill>
                <a:latin typeface="Arial" panose="020B0604020202020204" pitchFamily="34" charset="0"/>
                <a:cs typeface="Arial" panose="020B0604020202020204" pitchFamily="34" charset="0"/>
              </a:rPr>
              <a:pPr/>
              <a:t>29</a:t>
            </a:fld>
            <a:endParaRPr lang="en-ZA" altLang="en-US" sz="1200" dirty="0">
              <a:solidFill>
                <a:prstClr val="black"/>
              </a:solidFill>
              <a:latin typeface="Arial" panose="020B0604020202020204" pitchFamily="34" charset="0"/>
              <a:cs typeface="Arial" panose="020B0604020202020204" pitchFamily="34" charset="0"/>
            </a:endParaRPr>
          </a:p>
        </p:txBody>
      </p:sp>
      <p:sp>
        <p:nvSpPr>
          <p:cNvPr id="7" name="Content Placeholder 1">
            <a:extLst>
              <a:ext uri="{FF2B5EF4-FFF2-40B4-BE49-F238E27FC236}">
                <a16:creationId xmlns:a16="http://schemas.microsoft.com/office/drawing/2014/main" id="{EB36A67A-7B4C-4705-9CC5-2D51E07AD7C8}"/>
              </a:ext>
            </a:extLst>
          </p:cNvPr>
          <p:cNvSpPr>
            <a:spLocks noGrp="1"/>
          </p:cNvSpPr>
          <p:nvPr>
            <p:ph idx="1"/>
          </p:nvPr>
        </p:nvSpPr>
        <p:spPr>
          <a:xfrm>
            <a:off x="1006475" y="1412875"/>
            <a:ext cx="8013700" cy="5119688"/>
          </a:xfrm>
        </p:spPr>
        <p:txBody>
          <a:bodyPr>
            <a:noAutofit/>
          </a:bodyPr>
          <a:lstStyle/>
          <a:p>
            <a:pPr marL="0" indent="0">
              <a:buNone/>
            </a:pPr>
            <a:r>
              <a:rPr lang="en-US" altLang="en-US" sz="1500" b="1" dirty="0"/>
              <a:t>During the period under review:</a:t>
            </a:r>
          </a:p>
          <a:p>
            <a:pPr marL="0" indent="0">
              <a:buNone/>
            </a:pPr>
            <a:endParaRPr lang="en-US" altLang="en-US" sz="1500" dirty="0"/>
          </a:p>
          <a:p>
            <a:pPr lvl="0" algn="just">
              <a:buFont typeface="Wingdings" panose="05000000000000000000" pitchFamily="2" charset="2"/>
              <a:buChar char="§"/>
            </a:pPr>
            <a:r>
              <a:rPr lang="en-GB" sz="1600" dirty="0"/>
              <a:t>Airing of the 13-part Kick It TV Documentary on SABC 1 started on 6 September 2021.</a:t>
            </a:r>
          </a:p>
          <a:p>
            <a:pPr lvl="0" algn="just">
              <a:buFont typeface="Wingdings" panose="05000000000000000000" pitchFamily="2" charset="2"/>
              <a:buChar char="§"/>
            </a:pPr>
            <a:endParaRPr lang="en-ZA" sz="1600" b="1" dirty="0"/>
          </a:p>
          <a:p>
            <a:pPr lvl="0" algn="just">
              <a:buFont typeface="Wingdings" panose="05000000000000000000" pitchFamily="2" charset="2"/>
              <a:buChar char="§"/>
            </a:pPr>
            <a:r>
              <a:rPr lang="en-US" sz="1600" dirty="0"/>
              <a:t>The department continued with prevention and awareness campaign through distribution of posters and pamphlets which covers a variety of subjects such as Foetal Alcohol Syndrome, Ke-Moja and nyaope.</a:t>
            </a:r>
          </a:p>
          <a:p>
            <a:pPr lvl="0" algn="just">
              <a:buFont typeface="Wingdings" panose="05000000000000000000" pitchFamily="2" charset="2"/>
              <a:buChar char="§"/>
            </a:pPr>
            <a:endParaRPr lang="en-US" sz="1600" dirty="0"/>
          </a:p>
          <a:p>
            <a:pPr lvl="0" algn="just">
              <a:buFont typeface="Wingdings" panose="05000000000000000000" pitchFamily="2" charset="2"/>
              <a:buChar char="§"/>
            </a:pPr>
            <a:r>
              <a:rPr lang="en-US" sz="1600" dirty="0"/>
              <a:t>The media campaign on illegal treatment centres is continuing to educate people about registration processes and warning that action will be taken against unregistered centres. Interviews were done at E-nuus  -  Kyknet and ENCA including social media platforms</a:t>
            </a:r>
          </a:p>
          <a:p>
            <a:pPr lvl="0" algn="just">
              <a:buFont typeface="Wingdings" panose="05000000000000000000" pitchFamily="2" charset="2"/>
              <a:buChar char="§"/>
            </a:pPr>
            <a:endParaRPr lang="en-GB" sz="1600" dirty="0"/>
          </a:p>
          <a:p>
            <a:pPr lvl="0" algn="just">
              <a:buFont typeface="Wingdings" panose="05000000000000000000" pitchFamily="2" charset="2"/>
              <a:buChar char="§"/>
            </a:pPr>
            <a:r>
              <a:rPr lang="en-GB" sz="1600" dirty="0"/>
              <a:t>The Gig Rig truck outreach programmes were implemented and</a:t>
            </a:r>
            <a:r>
              <a:rPr lang="en-US" sz="1600" b="1" i="1" dirty="0">
                <a:latin typeface="Calibri" panose="020F0502020204030204" pitchFamily="34" charset="0"/>
                <a:ea typeface="Calibri" panose="020F0502020204030204" pitchFamily="34" charset="0"/>
              </a:rPr>
              <a:t> </a:t>
            </a:r>
            <a:r>
              <a:rPr lang="en-US" sz="1600" dirty="0"/>
              <a:t>reached over 9 856 beneficiaries. </a:t>
            </a:r>
            <a:endParaRPr lang="en-GB" sz="1600" dirty="0"/>
          </a:p>
          <a:p>
            <a:endParaRPr lang="en-ZA" sz="1500" dirty="0"/>
          </a:p>
        </p:txBody>
      </p:sp>
    </p:spTree>
    <p:extLst>
      <p:ext uri="{BB962C8B-B14F-4D97-AF65-F5344CB8AC3E}">
        <p14:creationId xmlns:p14="http://schemas.microsoft.com/office/powerpoint/2010/main" val="2826023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ZA" sz="2000" dirty="0"/>
          </a:p>
          <a:p>
            <a:endParaRPr lang="en-ZA" sz="2000" dirty="0"/>
          </a:p>
          <a:p>
            <a:r>
              <a:rPr lang="en-ZA" sz="2800" dirty="0"/>
              <a:t>To present departmental performance for the 2021/22 FY.</a:t>
            </a:r>
          </a:p>
        </p:txBody>
      </p:sp>
      <p:sp>
        <p:nvSpPr>
          <p:cNvPr id="2" name="Title 1"/>
          <p:cNvSpPr>
            <a:spLocks noGrp="1"/>
          </p:cNvSpPr>
          <p:nvPr>
            <p:ph type="title"/>
          </p:nvPr>
        </p:nvSpPr>
        <p:spPr>
          <a:xfrm>
            <a:off x="1125538" y="935038"/>
            <a:ext cx="8018462" cy="342900"/>
          </a:xfrm>
        </p:spPr>
        <p:txBody>
          <a:bodyPr/>
          <a:lstStyle/>
          <a:p>
            <a:r>
              <a:rPr lang="en-ZA" sz="2000" dirty="0"/>
              <a:t>Purpose</a:t>
            </a:r>
          </a:p>
        </p:txBody>
      </p:sp>
      <p:sp>
        <p:nvSpPr>
          <p:cNvPr id="4" name="TextBox 3"/>
          <p:cNvSpPr txBox="1">
            <a:spLocks noChangeArrowheads="1"/>
          </p:cNvSpPr>
          <p:nvPr/>
        </p:nvSpPr>
        <p:spPr bwMode="auto">
          <a:xfrm>
            <a:off x="8270878" y="6350003"/>
            <a:ext cx="588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fld id="{A12FA546-F599-4C47-A5DE-72B03429A154}" type="slidenum">
              <a:rPr lang="en-ZA" altLang="en-US" sz="1200">
                <a:latin typeface="Arial" panose="020B0604020202020204" pitchFamily="34" charset="0"/>
                <a:cs typeface="Arial" panose="020B0604020202020204" pitchFamily="34" charset="0"/>
              </a:rPr>
              <a:pPr/>
              <a:t>3</a:t>
            </a:fld>
            <a:endParaRPr lang="en-ZA"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09262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a:extLst>
              <a:ext uri="{FF2B5EF4-FFF2-40B4-BE49-F238E27FC236}">
                <a16:creationId xmlns:a16="http://schemas.microsoft.com/office/drawing/2014/main" id="{33261EF9-13E7-412B-BAAB-FD4908FF227B}"/>
              </a:ext>
            </a:extLst>
          </p:cNvPr>
          <p:cNvSpPr>
            <a:spLocks noGrp="1"/>
          </p:cNvSpPr>
          <p:nvPr>
            <p:ph type="title"/>
          </p:nvPr>
        </p:nvSpPr>
        <p:spPr/>
        <p:txBody>
          <a:bodyPr/>
          <a:lstStyle/>
          <a:p>
            <a:pPr eaLnBrk="1" hangingPunct="1"/>
            <a:r>
              <a:rPr lang="en-US" altLang="en-US" sz="2300" b="1" dirty="0"/>
              <a:t>Overview of Non-Financial Performance: Prog 5</a:t>
            </a:r>
            <a:endParaRPr lang="en-ZA" altLang="en-US" sz="2300" dirty="0"/>
          </a:p>
        </p:txBody>
      </p:sp>
      <p:sp>
        <p:nvSpPr>
          <p:cNvPr id="115715" name="Slide Number Placeholder 2">
            <a:extLst>
              <a:ext uri="{FF2B5EF4-FFF2-40B4-BE49-F238E27FC236}">
                <a16:creationId xmlns:a16="http://schemas.microsoft.com/office/drawing/2014/main" id="{B8751310-9323-4006-BF59-6A4AE088B2B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fld id="{367B96C1-B86C-4E81-B91A-74C01A9E866F}"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ct val="0"/>
                </a:spcBef>
                <a:spcAft>
                  <a:spcPts val="0"/>
                </a:spcAft>
                <a:buClrTx/>
                <a:buSzTx/>
                <a:buFontTx/>
                <a:buNone/>
                <a:tabLst/>
                <a:defRPr/>
              </a:pPr>
              <a:t>30</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Content Placeholder 6">
            <a:extLst>
              <a:ext uri="{FF2B5EF4-FFF2-40B4-BE49-F238E27FC236}">
                <a16:creationId xmlns:a16="http://schemas.microsoft.com/office/drawing/2014/main" id="{AF6DDC32-6AA4-47A9-A320-70D87C54157E}"/>
              </a:ext>
            </a:extLst>
          </p:cNvPr>
          <p:cNvGraphicFramePr>
            <a:graphicFrameLocks noGrp="1"/>
          </p:cNvGraphicFramePr>
          <p:nvPr>
            <p:ph idx="1"/>
            <p:extLst>
              <p:ext uri="{D42A27DB-BD31-4B8C-83A1-F6EECF244321}">
                <p14:modId xmlns:p14="http://schemas.microsoft.com/office/powerpoint/2010/main" val="4223632365"/>
              </p:ext>
            </p:extLst>
          </p:nvPr>
        </p:nvGraphicFramePr>
        <p:xfrm>
          <a:off x="1006475" y="1412875"/>
          <a:ext cx="8013700" cy="511968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866274" y="1412384"/>
            <a:ext cx="8154567" cy="4937619"/>
          </a:xfrm>
        </p:spPr>
        <p:txBody>
          <a:bodyPr>
            <a:noAutofit/>
          </a:bodyPr>
          <a:lstStyle/>
          <a:p>
            <a:pPr marL="0" indent="0" algn="just">
              <a:buNone/>
            </a:pPr>
            <a:r>
              <a:rPr lang="en-ZA" altLang="en-US" sz="1600" b="1" dirty="0">
                <a:cs typeface="Arial" charset="0"/>
              </a:rPr>
              <a:t>The Department through its funded organisations has:</a:t>
            </a:r>
          </a:p>
          <a:p>
            <a:pPr marL="0" indent="0" algn="just">
              <a:buNone/>
            </a:pPr>
            <a:endParaRPr lang="en-ZA" altLang="en-US" sz="1600" b="1" dirty="0">
              <a:cs typeface="Arial" charset="0"/>
            </a:endParaRPr>
          </a:p>
          <a:p>
            <a:pPr lvl="1" algn="just">
              <a:buFont typeface="Wingdings" panose="05000000000000000000" pitchFamily="2" charset="2"/>
              <a:buChar char="§"/>
            </a:pPr>
            <a:r>
              <a:rPr lang="en-ZA" altLang="en-US" sz="1600" dirty="0">
                <a:cs typeface="Arial" charset="0"/>
              </a:rPr>
              <a:t>Poverty reduction programmes were accessed by </a:t>
            </a:r>
            <a:r>
              <a:rPr lang="en-ZA" altLang="en-US" sz="1600" b="1" dirty="0">
                <a:cs typeface="Arial" charset="0"/>
              </a:rPr>
              <a:t>2 195 965 (T:2 815 414) </a:t>
            </a:r>
            <a:r>
              <a:rPr lang="en-ZA" altLang="en-US" sz="1600" dirty="0">
                <a:cs typeface="Arial" charset="0"/>
              </a:rPr>
              <a:t>beneficiaries.</a:t>
            </a:r>
          </a:p>
          <a:p>
            <a:pPr lvl="1" algn="just">
              <a:buFont typeface="Wingdings" panose="05000000000000000000" pitchFamily="2" charset="2"/>
              <a:buChar char="§"/>
            </a:pPr>
            <a:endParaRPr lang="en-ZA" altLang="en-US" sz="1600" dirty="0">
              <a:cs typeface="Arial" charset="0"/>
            </a:endParaRPr>
          </a:p>
          <a:p>
            <a:pPr lvl="1" algn="just">
              <a:buFont typeface="Wingdings" panose="05000000000000000000" pitchFamily="2" charset="2"/>
              <a:buChar char="§"/>
            </a:pPr>
            <a:r>
              <a:rPr lang="en-ZA" altLang="en-US" sz="1600" dirty="0">
                <a:cs typeface="Arial" charset="0"/>
              </a:rPr>
              <a:t>Distributed  </a:t>
            </a:r>
            <a:r>
              <a:rPr lang="en-ZA" altLang="en-US" sz="1600" b="1" dirty="0">
                <a:cs typeface="Arial" charset="0"/>
              </a:rPr>
              <a:t>636 119 (T:2 100 000)</a:t>
            </a:r>
            <a:r>
              <a:rPr lang="en-ZA" altLang="en-US" sz="1600" b="1" dirty="0"/>
              <a:t> </a:t>
            </a:r>
            <a:r>
              <a:rPr lang="en-ZA" altLang="en-US" sz="1600" dirty="0">
                <a:cs typeface="Arial" charset="0"/>
              </a:rPr>
              <a:t>dignity packs for the year to date.</a:t>
            </a:r>
          </a:p>
          <a:p>
            <a:pPr lvl="1" algn="just">
              <a:buFont typeface="Wingdings" panose="05000000000000000000" pitchFamily="2" charset="2"/>
              <a:buChar char="§"/>
            </a:pPr>
            <a:endParaRPr lang="en-ZA" altLang="en-US" sz="1600" dirty="0">
              <a:cs typeface="Arial" charset="0"/>
            </a:endParaRPr>
          </a:p>
          <a:p>
            <a:pPr lvl="1" algn="just">
              <a:buFont typeface="Wingdings" panose="05000000000000000000" pitchFamily="2" charset="2"/>
              <a:buChar char="§"/>
            </a:pPr>
            <a:r>
              <a:rPr lang="en-ZA" altLang="en-US" sz="1600" dirty="0">
                <a:cs typeface="Arial" charset="0"/>
              </a:rPr>
              <a:t>Enabled the participation of </a:t>
            </a:r>
            <a:r>
              <a:rPr lang="en-ZA" altLang="en-US" sz="1600" b="1" dirty="0">
                <a:cs typeface="Arial" charset="0"/>
              </a:rPr>
              <a:t> 72 858 (T:44 846)  </a:t>
            </a:r>
            <a:r>
              <a:rPr lang="en-ZA" altLang="en-US" sz="1600" dirty="0">
                <a:cs typeface="Arial" charset="0"/>
              </a:rPr>
              <a:t>people in income generation programmes.</a:t>
            </a:r>
          </a:p>
          <a:p>
            <a:pPr lvl="1" algn="just">
              <a:buFont typeface="Wingdings" panose="05000000000000000000" pitchFamily="2" charset="2"/>
              <a:buChar char="§"/>
            </a:pPr>
            <a:endParaRPr lang="en-ZA" altLang="en-US" sz="1600" dirty="0">
              <a:cs typeface="Arial" charset="0"/>
            </a:endParaRPr>
          </a:p>
          <a:p>
            <a:pPr lvl="1" algn="just">
              <a:buFont typeface="Wingdings" panose="05000000000000000000" pitchFamily="2" charset="2"/>
              <a:buChar char="§"/>
            </a:pPr>
            <a:r>
              <a:rPr lang="en-ZA" altLang="en-US" sz="1600" dirty="0">
                <a:cs typeface="Arial" charset="0"/>
              </a:rPr>
              <a:t>Distributed </a:t>
            </a:r>
            <a:r>
              <a:rPr lang="en-ZA" altLang="en-US" sz="1600" b="1" dirty="0">
                <a:cs typeface="Arial" charset="0"/>
              </a:rPr>
              <a:t>1 020 202 (T:261 640) </a:t>
            </a:r>
            <a:r>
              <a:rPr lang="en-ZA" altLang="en-US" sz="1600" dirty="0">
                <a:cs typeface="Arial" charset="0"/>
              </a:rPr>
              <a:t>food parcels through foodbanks and </a:t>
            </a:r>
          </a:p>
          <a:p>
            <a:pPr marL="457188" lvl="1" indent="0" algn="just">
              <a:buNone/>
            </a:pPr>
            <a:r>
              <a:rPr lang="en-ZA" altLang="en-US" sz="1600" dirty="0">
                <a:cs typeface="Arial" charset="0"/>
              </a:rPr>
              <a:t>     </a:t>
            </a:r>
            <a:r>
              <a:rPr lang="en-ZA" altLang="en-US" sz="1600" b="1" dirty="0">
                <a:cs typeface="Arial" charset="0"/>
              </a:rPr>
              <a:t>77 129 (T:12 190)</a:t>
            </a:r>
            <a:r>
              <a:rPr lang="en-ZA" altLang="en-US" sz="1600" dirty="0">
                <a:cs typeface="Arial" charset="0"/>
              </a:rPr>
              <a:t> persons received food through feeding programmes; to date.</a:t>
            </a:r>
          </a:p>
          <a:p>
            <a:pPr lvl="1" algn="just">
              <a:buFont typeface="Wingdings" panose="05000000000000000000" pitchFamily="2" charset="2"/>
              <a:buChar char="§"/>
            </a:pPr>
            <a:endParaRPr lang="en-ZA" altLang="en-US" sz="1600" dirty="0">
              <a:cs typeface="Arial" charset="0"/>
            </a:endParaRPr>
          </a:p>
          <a:p>
            <a:pPr lvl="1" algn="just">
              <a:buFont typeface="Wingdings" panose="05000000000000000000" pitchFamily="2" charset="2"/>
              <a:buChar char="§"/>
            </a:pPr>
            <a:r>
              <a:rPr lang="en-ZA" altLang="en-US" sz="1600" b="1" dirty="0">
                <a:cs typeface="Arial" charset="0"/>
              </a:rPr>
              <a:t>16 021 (T:15 400) </a:t>
            </a:r>
            <a:r>
              <a:rPr lang="en-ZA" altLang="en-US" sz="1600" dirty="0">
                <a:cs typeface="Arial" charset="0"/>
              </a:rPr>
              <a:t>beneficiaries participated in the Welfare to work programmes; to date.</a:t>
            </a:r>
          </a:p>
          <a:p>
            <a:pPr marL="457189" lvl="1" indent="0" algn="just">
              <a:buNone/>
            </a:pPr>
            <a:endParaRPr lang="en-ZA" altLang="en-US" sz="1600" b="1" dirty="0">
              <a:cs typeface="Arial" charset="0"/>
            </a:endParaRPr>
          </a:p>
          <a:p>
            <a:pPr lvl="1" algn="just">
              <a:buFont typeface="Wingdings" panose="05000000000000000000" pitchFamily="2" charset="2"/>
              <a:buChar char="§"/>
            </a:pPr>
            <a:r>
              <a:rPr lang="en-ZA" altLang="en-US" sz="1600" b="1" dirty="0">
                <a:cs typeface="Arial" charset="0"/>
              </a:rPr>
              <a:t>561 (T:444) </a:t>
            </a:r>
            <a:r>
              <a:rPr lang="en-ZA" altLang="en-US" sz="1600" dirty="0">
                <a:cs typeface="Arial" charset="0"/>
              </a:rPr>
              <a:t>cooperatives provide goods and services to the Department.</a:t>
            </a:r>
            <a:endParaRPr lang="en-ZA" altLang="en-US" sz="1600" dirty="0">
              <a:solidFill>
                <a:srgbClr val="FF0000"/>
              </a:solidFill>
              <a:cs typeface="Arial" charset="0"/>
            </a:endParaRPr>
          </a:p>
        </p:txBody>
      </p:sp>
      <p:sp>
        <p:nvSpPr>
          <p:cNvPr id="132098" name="Title 1"/>
          <p:cNvSpPr>
            <a:spLocks noGrp="1"/>
          </p:cNvSpPr>
          <p:nvPr>
            <p:ph type="title"/>
          </p:nvPr>
        </p:nvSpPr>
        <p:spPr>
          <a:xfrm>
            <a:off x="1125538" y="935038"/>
            <a:ext cx="8018462" cy="342900"/>
          </a:xfrm>
        </p:spPr>
        <p:txBody>
          <a:bodyPr/>
          <a:lstStyle/>
          <a:p>
            <a:r>
              <a:rPr lang="en-ZA" altLang="en-US" sz="2000" dirty="0"/>
              <a:t>Poverty Alleviation and Sustainable Livelihoods</a:t>
            </a:r>
            <a:endParaRPr lang="en-ZA" altLang="en-US" dirty="0"/>
          </a:p>
        </p:txBody>
      </p:sp>
      <p:sp>
        <p:nvSpPr>
          <p:cNvPr id="132099" name="TextBox 3"/>
          <p:cNvSpPr txBox="1">
            <a:spLocks noChangeArrowheads="1"/>
          </p:cNvSpPr>
          <p:nvPr/>
        </p:nvSpPr>
        <p:spPr bwMode="auto">
          <a:xfrm>
            <a:off x="8270878" y="6350003"/>
            <a:ext cx="588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fld id="{FB32933D-7DC3-4234-8ED9-91539CE92B3D}" type="slidenum">
              <a:rPr lang="en-ZA" altLang="en-US" sz="1200">
                <a:latin typeface="Arial" panose="020B0604020202020204" pitchFamily="34" charset="0"/>
                <a:cs typeface="Arial" panose="020B0604020202020204" pitchFamily="34" charset="0"/>
              </a:rPr>
              <a:pPr/>
              <a:t>31</a:t>
            </a:fld>
            <a:endParaRPr lang="en-ZA" altLang="en-US" sz="1200" dirty="0">
              <a:latin typeface="Arial" panose="020B0604020202020204" pitchFamily="34" charset="0"/>
              <a:cs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p:txBody>
          <a:bodyPr>
            <a:noAutofit/>
          </a:bodyPr>
          <a:lstStyle/>
          <a:p>
            <a:pPr marL="0" indent="0" algn="just">
              <a:buNone/>
              <a:defRPr/>
            </a:pPr>
            <a:r>
              <a:rPr lang="en-US" sz="1800" b="1" dirty="0"/>
              <a:t>During the period under review the following were achieved:</a:t>
            </a:r>
          </a:p>
          <a:p>
            <a:pPr marL="0" indent="0" algn="just" fontAlgn="base">
              <a:spcAft>
                <a:spcPct val="0"/>
              </a:spcAft>
              <a:buNone/>
              <a:defRPr/>
            </a:pPr>
            <a:endParaRPr lang="en-US" altLang="en-US" sz="1800" dirty="0">
              <a:cs typeface="Arial" charset="0"/>
            </a:endParaRPr>
          </a:p>
          <a:p>
            <a:pPr lvl="0" algn="just">
              <a:buFont typeface="Wingdings" panose="05000000000000000000" pitchFamily="2" charset="2"/>
              <a:buChar char="§"/>
              <a:defRPr/>
            </a:pPr>
            <a:r>
              <a:rPr lang="en-US" altLang="en-US" sz="1800" b="1" dirty="0">
                <a:cs typeface="Arial" charset="0"/>
              </a:rPr>
              <a:t>63 416 </a:t>
            </a:r>
            <a:r>
              <a:rPr lang="en-ZA" altLang="en-US" sz="1800" b="1" dirty="0">
                <a:cs typeface="Arial" charset="0"/>
              </a:rPr>
              <a:t>(T:38 616)</a:t>
            </a:r>
            <a:r>
              <a:rPr lang="en-US" altLang="en-US" sz="1800" b="1" dirty="0">
                <a:cs typeface="Arial" charset="0"/>
              </a:rPr>
              <a:t> </a:t>
            </a:r>
            <a:r>
              <a:rPr lang="en-US" altLang="en-US" sz="1800" dirty="0">
                <a:cs typeface="Arial" charset="0"/>
              </a:rPr>
              <a:t>work opportunities for youth have been created through the Youth Structures Programme EPWP and Job Centre Programme.</a:t>
            </a:r>
          </a:p>
          <a:p>
            <a:pPr lvl="0" algn="just" fontAlgn="base">
              <a:spcAft>
                <a:spcPct val="0"/>
              </a:spcAft>
              <a:buFont typeface="Wingdings" panose="05000000000000000000" pitchFamily="2" charset="2"/>
              <a:buChar char="§"/>
              <a:defRPr/>
            </a:pPr>
            <a:endParaRPr lang="en-US" altLang="en-US" sz="1800" dirty="0">
              <a:cs typeface="Arial" charset="0"/>
            </a:endParaRPr>
          </a:p>
          <a:p>
            <a:pPr lvl="0" algn="just">
              <a:buFont typeface="Wingdings" panose="05000000000000000000" pitchFamily="2" charset="2"/>
              <a:buChar char="§"/>
              <a:defRPr/>
            </a:pPr>
            <a:r>
              <a:rPr lang="en-US" altLang="en-US" sz="1800" dirty="0">
                <a:cs typeface="Arial" charset="0"/>
              </a:rPr>
              <a:t>The programme has further enabled </a:t>
            </a:r>
            <a:r>
              <a:rPr lang="en-US" altLang="en-US" sz="1800" b="1" dirty="0">
                <a:cs typeface="Arial" charset="0"/>
              </a:rPr>
              <a:t>73 591 </a:t>
            </a:r>
            <a:r>
              <a:rPr lang="en-ZA" altLang="en-US" sz="1800" b="1" dirty="0">
                <a:cs typeface="Arial" charset="0"/>
              </a:rPr>
              <a:t>(T:46 417) </a:t>
            </a:r>
            <a:r>
              <a:rPr lang="en-US" altLang="en-US" sz="1800" dirty="0">
                <a:cs typeface="Arial" charset="0"/>
              </a:rPr>
              <a:t>youth to participate in various skills development programmes through youth structures.  </a:t>
            </a:r>
          </a:p>
          <a:p>
            <a:pPr marL="0" lvl="0" indent="0" algn="just" fontAlgn="base">
              <a:spcAft>
                <a:spcPct val="0"/>
              </a:spcAft>
              <a:buNone/>
              <a:defRPr/>
            </a:pPr>
            <a:endParaRPr lang="en-US" altLang="en-US" sz="1800" b="1" dirty="0">
              <a:cs typeface="Arial" charset="0"/>
            </a:endParaRPr>
          </a:p>
          <a:p>
            <a:pPr lvl="0" algn="just">
              <a:buFont typeface="Wingdings" panose="05000000000000000000" pitchFamily="2" charset="2"/>
              <a:buChar char="§"/>
              <a:defRPr/>
            </a:pPr>
            <a:r>
              <a:rPr lang="en-US" altLang="en-US" sz="1800" b="1" dirty="0">
                <a:cs typeface="Arial" charset="0"/>
              </a:rPr>
              <a:t>25 470 </a:t>
            </a:r>
            <a:r>
              <a:rPr lang="en-ZA" altLang="en-US" sz="1800" b="1" dirty="0">
                <a:cs typeface="Arial" charset="0"/>
              </a:rPr>
              <a:t>(T:18 499)</a:t>
            </a:r>
            <a:r>
              <a:rPr lang="en-US" altLang="en-US" sz="1800" b="1" dirty="0">
                <a:cs typeface="Arial" charset="0"/>
              </a:rPr>
              <a:t> </a:t>
            </a:r>
            <a:r>
              <a:rPr lang="en-ZA" altLang="en-US" sz="1800" dirty="0">
                <a:cs typeface="Arial" charset="0"/>
              </a:rPr>
              <a:t>youth participated in the Entrepreneurship Development Programme.</a:t>
            </a:r>
          </a:p>
          <a:p>
            <a:pPr lvl="0" algn="just" fontAlgn="base">
              <a:spcAft>
                <a:spcPct val="0"/>
              </a:spcAft>
              <a:buFont typeface="Wingdings" panose="05000000000000000000" pitchFamily="2" charset="2"/>
              <a:buChar char="§"/>
              <a:defRPr/>
            </a:pPr>
            <a:endParaRPr lang="en-ZA" altLang="en-US" sz="1800" dirty="0">
              <a:cs typeface="Arial" charset="0"/>
            </a:endParaRPr>
          </a:p>
          <a:p>
            <a:pPr lvl="0" algn="just" fontAlgn="base">
              <a:spcAft>
                <a:spcPct val="0"/>
              </a:spcAft>
              <a:buFont typeface="Wingdings" panose="05000000000000000000" pitchFamily="2" charset="2"/>
              <a:buChar char="§"/>
              <a:defRPr/>
            </a:pPr>
            <a:endParaRPr lang="en-US" altLang="en-US" sz="1800" dirty="0">
              <a:cs typeface="Arial" charset="0"/>
            </a:endParaRPr>
          </a:p>
        </p:txBody>
      </p:sp>
      <p:sp>
        <p:nvSpPr>
          <p:cNvPr id="136194" name="Title 1"/>
          <p:cNvSpPr>
            <a:spLocks noGrp="1"/>
          </p:cNvSpPr>
          <p:nvPr>
            <p:ph type="title"/>
          </p:nvPr>
        </p:nvSpPr>
        <p:spPr>
          <a:xfrm>
            <a:off x="1125538" y="935038"/>
            <a:ext cx="8018462" cy="342900"/>
          </a:xfrm>
        </p:spPr>
        <p:txBody>
          <a:bodyPr/>
          <a:lstStyle/>
          <a:p>
            <a:r>
              <a:rPr lang="en-ZA" altLang="en-US" sz="2000" dirty="0"/>
              <a:t>Youth Development</a:t>
            </a:r>
            <a:endParaRPr lang="en-ZA" altLang="en-US" dirty="0"/>
          </a:p>
        </p:txBody>
      </p:sp>
      <p:sp>
        <p:nvSpPr>
          <p:cNvPr id="136195" name="TextBox 3"/>
          <p:cNvSpPr txBox="1">
            <a:spLocks noChangeArrowheads="1"/>
          </p:cNvSpPr>
          <p:nvPr/>
        </p:nvSpPr>
        <p:spPr bwMode="auto">
          <a:xfrm>
            <a:off x="8270878" y="6350003"/>
            <a:ext cx="588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fld id="{4CFE3A07-A5B9-4889-B1F3-7BD76C8C9E4C}" type="slidenum">
              <a:rPr lang="en-ZA" altLang="en-US" sz="1200">
                <a:latin typeface="Arial" panose="020B0604020202020204" pitchFamily="34" charset="0"/>
                <a:cs typeface="Arial" panose="020B0604020202020204" pitchFamily="34" charset="0"/>
              </a:rPr>
              <a:pPr/>
              <a:t>32</a:t>
            </a:fld>
            <a:endParaRPr lang="en-ZA" altLang="en-US" sz="1200" dirty="0">
              <a:latin typeface="Arial" panose="020B0604020202020204" pitchFamily="34" charset="0"/>
              <a:cs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p:txBody>
          <a:bodyPr>
            <a:normAutofit lnSpcReduction="10000"/>
          </a:bodyPr>
          <a:lstStyle/>
          <a:p>
            <a:pPr marL="0" indent="0" algn="just">
              <a:buNone/>
              <a:defRPr/>
            </a:pPr>
            <a:r>
              <a:rPr lang="en-US" sz="1800" dirty="0"/>
              <a:t>During the period under review the following were achieved:</a:t>
            </a:r>
          </a:p>
          <a:p>
            <a:pPr lvl="0" algn="just">
              <a:buFont typeface="Wingdings" panose="05000000000000000000" pitchFamily="2" charset="2"/>
              <a:buChar char="§"/>
              <a:defRPr/>
            </a:pPr>
            <a:endParaRPr lang="en-ZA" altLang="en-US" sz="1800" dirty="0">
              <a:cs typeface="Arial" charset="0"/>
            </a:endParaRPr>
          </a:p>
          <a:p>
            <a:pPr lvl="0" algn="just">
              <a:buFont typeface="Wingdings" panose="05000000000000000000" pitchFamily="2" charset="2"/>
              <a:buChar char="§"/>
              <a:defRPr/>
            </a:pPr>
            <a:r>
              <a:rPr lang="en-ZA" altLang="en-US" sz="1800" dirty="0">
                <a:cs typeface="Arial" charset="0"/>
              </a:rPr>
              <a:t>The Department has established partnerships with various training institutions, development agencies, the private sector and other government agencies to train women in skills such as financial management, marketing, business development and procurement procedures.</a:t>
            </a:r>
          </a:p>
          <a:p>
            <a:pPr lvl="0" algn="just">
              <a:buFont typeface="Wingdings" panose="05000000000000000000" pitchFamily="2" charset="2"/>
              <a:buChar char="§"/>
              <a:defRPr/>
            </a:pPr>
            <a:endParaRPr lang="en-ZA" altLang="en-US" sz="1800" dirty="0">
              <a:cs typeface="Arial" charset="0"/>
            </a:endParaRPr>
          </a:p>
          <a:p>
            <a:pPr lvl="0" algn="just">
              <a:buFont typeface="Wingdings" panose="05000000000000000000" pitchFamily="2" charset="2"/>
              <a:buChar char="§"/>
              <a:defRPr/>
            </a:pPr>
            <a:r>
              <a:rPr lang="en-ZA" altLang="en-US" sz="1800" b="1" dirty="0">
                <a:cs typeface="Arial" charset="0"/>
              </a:rPr>
              <a:t>21 380 (T:20 674) </a:t>
            </a:r>
            <a:r>
              <a:rPr lang="en-ZA" altLang="en-US" sz="1800" dirty="0">
                <a:cs typeface="Arial" charset="0"/>
              </a:rPr>
              <a:t>women participated in empowerment programmes; to date.</a:t>
            </a:r>
          </a:p>
          <a:p>
            <a:pPr lvl="0" algn="just">
              <a:buFont typeface="Wingdings" panose="05000000000000000000" pitchFamily="2" charset="2"/>
              <a:buChar char="§"/>
              <a:defRPr/>
            </a:pPr>
            <a:endParaRPr lang="en-ZA" altLang="en-US" sz="1800" dirty="0">
              <a:cs typeface="Arial" charset="0"/>
            </a:endParaRPr>
          </a:p>
          <a:p>
            <a:pPr lvl="0" algn="just">
              <a:buFont typeface="Wingdings" panose="05000000000000000000" pitchFamily="2" charset="2"/>
              <a:buChar char="§"/>
              <a:defRPr/>
            </a:pPr>
            <a:r>
              <a:rPr lang="en-ZA" altLang="en-US" sz="1800" b="1" dirty="0">
                <a:cs typeface="Arial" charset="0"/>
              </a:rPr>
              <a:t>5 343 (T:5 200) </a:t>
            </a:r>
            <a:r>
              <a:rPr lang="en-ZA" altLang="en-US" sz="1800" dirty="0">
                <a:cs typeface="Arial" charset="0"/>
              </a:rPr>
              <a:t>women on child support grant were linked to economic opportunities.</a:t>
            </a:r>
          </a:p>
          <a:p>
            <a:pPr lvl="0" algn="just">
              <a:buFont typeface="Wingdings" panose="05000000000000000000" pitchFamily="2" charset="2"/>
              <a:buChar char="§"/>
              <a:defRPr/>
            </a:pPr>
            <a:endParaRPr lang="en-ZA" altLang="en-US" sz="1800" dirty="0">
              <a:cs typeface="Arial" charset="0"/>
            </a:endParaRPr>
          </a:p>
          <a:p>
            <a:pPr lvl="0" algn="just">
              <a:buFont typeface="Wingdings" panose="05000000000000000000" pitchFamily="2" charset="2"/>
              <a:buChar char="§"/>
              <a:defRPr/>
            </a:pPr>
            <a:r>
              <a:rPr lang="en-US" altLang="en-US" sz="1800" dirty="0">
                <a:cs typeface="Arial" charset="0"/>
              </a:rPr>
              <a:t>The Department successfully launched The Beauty Hub Academy  in Partnership with the SANDF in Lenasia Military  Base on 14 October 2021. The academy will train 120 young women in its first year of operation.</a:t>
            </a:r>
          </a:p>
          <a:p>
            <a:pPr lvl="0" algn="just">
              <a:buFont typeface="Wingdings" panose="05000000000000000000" pitchFamily="2" charset="2"/>
              <a:buChar char="§"/>
              <a:defRPr/>
            </a:pPr>
            <a:endParaRPr lang="en-ZA" altLang="en-US" sz="1800" dirty="0">
              <a:cs typeface="Arial" charset="0"/>
            </a:endParaRPr>
          </a:p>
        </p:txBody>
      </p:sp>
      <p:sp>
        <p:nvSpPr>
          <p:cNvPr id="136194" name="Title 1"/>
          <p:cNvSpPr>
            <a:spLocks noGrp="1"/>
          </p:cNvSpPr>
          <p:nvPr>
            <p:ph type="title"/>
          </p:nvPr>
        </p:nvSpPr>
        <p:spPr>
          <a:xfrm>
            <a:off x="1125538" y="935038"/>
            <a:ext cx="8018462" cy="342900"/>
          </a:xfrm>
        </p:spPr>
        <p:txBody>
          <a:bodyPr/>
          <a:lstStyle/>
          <a:p>
            <a:r>
              <a:rPr lang="en-ZA" altLang="en-US" sz="2000" dirty="0"/>
              <a:t>Women Development </a:t>
            </a:r>
            <a:endParaRPr lang="en-ZA" altLang="en-US" dirty="0"/>
          </a:p>
        </p:txBody>
      </p:sp>
      <p:sp>
        <p:nvSpPr>
          <p:cNvPr id="136195" name="TextBox 3"/>
          <p:cNvSpPr txBox="1">
            <a:spLocks noChangeArrowheads="1"/>
          </p:cNvSpPr>
          <p:nvPr/>
        </p:nvSpPr>
        <p:spPr bwMode="auto">
          <a:xfrm>
            <a:off x="8270878" y="6350003"/>
            <a:ext cx="588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fld id="{4CFE3A07-A5B9-4889-B1F3-7BD76C8C9E4C}" type="slidenum">
              <a:rPr lang="en-ZA" altLang="en-US" sz="1200">
                <a:latin typeface="Arial" panose="020B0604020202020204" pitchFamily="34" charset="0"/>
                <a:cs typeface="Arial" panose="020B0604020202020204" pitchFamily="34" charset="0"/>
              </a:rPr>
              <a:pPr/>
              <a:t>33</a:t>
            </a:fld>
            <a:endParaRPr lang="en-ZA"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01231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1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32" indent="-285744">
              <a:spcBef>
                <a:spcPct val="20000"/>
              </a:spcBef>
              <a:buFont typeface="Arial" pitchFamily="34" charset="0"/>
              <a:buChar char="–"/>
              <a:defRPr sz="2800">
                <a:solidFill>
                  <a:schemeClr val="tx1"/>
                </a:solidFill>
                <a:latin typeface="Calibri" pitchFamily="34" charset="0"/>
              </a:defRPr>
            </a:lvl2pPr>
            <a:lvl3pPr marL="1142971" indent="-228594">
              <a:spcBef>
                <a:spcPct val="20000"/>
              </a:spcBef>
              <a:buFont typeface="Arial" pitchFamily="34" charset="0"/>
              <a:buChar char="•"/>
              <a:defRPr sz="2400">
                <a:solidFill>
                  <a:schemeClr val="tx1"/>
                </a:solidFill>
                <a:latin typeface="Calibri" pitchFamily="34" charset="0"/>
              </a:defRPr>
            </a:lvl3pPr>
            <a:lvl4pPr marL="1600160" indent="-228594">
              <a:spcBef>
                <a:spcPct val="20000"/>
              </a:spcBef>
              <a:buFont typeface="Arial" pitchFamily="34" charset="0"/>
              <a:buChar char="–"/>
              <a:defRPr sz="2000">
                <a:solidFill>
                  <a:schemeClr val="tx1"/>
                </a:solidFill>
                <a:latin typeface="Calibri" pitchFamily="34" charset="0"/>
              </a:defRPr>
            </a:lvl4pPr>
            <a:lvl5pPr marL="2057349" indent="-228594">
              <a:spcBef>
                <a:spcPct val="20000"/>
              </a:spcBef>
              <a:buFont typeface="Arial" pitchFamily="34" charset="0"/>
              <a:buChar char="»"/>
              <a:defRPr sz="2000">
                <a:solidFill>
                  <a:schemeClr val="tx1"/>
                </a:solidFill>
                <a:latin typeface="Calibri" pitchFamily="34" charset="0"/>
              </a:defRPr>
            </a:lvl5pPr>
            <a:lvl6pPr marL="2514537" indent="-228594"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726" indent="-228594"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8914" indent="-228594"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103" indent="-228594"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fld id="{B9340844-E92C-4229-9E01-3B569FF6A4BE}"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ct val="0"/>
                </a:spcBef>
                <a:spcAft>
                  <a:spcPts val="0"/>
                </a:spcAft>
                <a:buClrTx/>
                <a:buSzTx/>
                <a:buFontTx/>
                <a:buNone/>
                <a:tabLst/>
                <a:defRPr/>
              </a:pPr>
              <a:t>34</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0178" name="Rectangle 2"/>
          <p:cNvSpPr>
            <a:spLocks noGrp="1" noChangeArrowheads="1"/>
          </p:cNvSpPr>
          <p:nvPr>
            <p:ph type="title"/>
          </p:nvPr>
        </p:nvSpPr>
        <p:spPr>
          <a:xfrm>
            <a:off x="998621" y="935038"/>
            <a:ext cx="8145379" cy="342900"/>
          </a:xfrm>
        </p:spPr>
        <p:txBody>
          <a:bodyPr/>
          <a:lstStyle/>
          <a:p>
            <a:r>
              <a:rPr lang="en-US" dirty="0">
                <a:solidFill>
                  <a:schemeClr val="bg1"/>
                </a:solidFill>
                <a:ea typeface="Times New Roman" panose="02020603050405020304" pitchFamily="18" charset="0"/>
                <a:cs typeface="Times New Roman" panose="02020603050405020304" pitchFamily="18" charset="0"/>
              </a:rPr>
              <a:t>Departmental  Infrastructure/ Capital Projects</a:t>
            </a:r>
            <a:endParaRPr lang="en-US" altLang="en-US" dirty="0">
              <a:solidFill>
                <a:schemeClr val="bg1"/>
              </a:solidFill>
            </a:endParaRPr>
          </a:p>
        </p:txBody>
      </p:sp>
      <p:graphicFrame>
        <p:nvGraphicFramePr>
          <p:cNvPr id="7" name="Content Placeholder 6">
            <a:extLst>
              <a:ext uri="{FF2B5EF4-FFF2-40B4-BE49-F238E27FC236}">
                <a16:creationId xmlns:a16="http://schemas.microsoft.com/office/drawing/2014/main" id="{B833D142-0737-4C07-8315-C44A9C2A17C7}"/>
              </a:ext>
            </a:extLst>
          </p:cNvPr>
          <p:cNvGraphicFramePr>
            <a:graphicFrameLocks noGrp="1"/>
          </p:cNvGraphicFramePr>
          <p:nvPr>
            <p:ph idx="1"/>
            <p:extLst>
              <p:ext uri="{D42A27DB-BD31-4B8C-83A1-F6EECF244321}">
                <p14:modId xmlns:p14="http://schemas.microsoft.com/office/powerpoint/2010/main" val="387317574"/>
              </p:ext>
            </p:extLst>
          </p:nvPr>
        </p:nvGraphicFramePr>
        <p:xfrm>
          <a:off x="559558" y="1410733"/>
          <a:ext cx="8541961" cy="5324698"/>
        </p:xfrm>
        <a:graphic>
          <a:graphicData uri="http://schemas.openxmlformats.org/drawingml/2006/table">
            <a:tbl>
              <a:tblPr firstRow="1" firstCol="1" bandRow="1">
                <a:tableStyleId>{5C22544A-7EE6-4342-B048-85BDC9FD1C3A}</a:tableStyleId>
              </a:tblPr>
              <a:tblGrid>
                <a:gridCol w="1218192">
                  <a:extLst>
                    <a:ext uri="{9D8B030D-6E8A-4147-A177-3AD203B41FA5}">
                      <a16:colId xmlns:a16="http://schemas.microsoft.com/office/drawing/2014/main" val="3101911694"/>
                    </a:ext>
                  </a:extLst>
                </a:gridCol>
                <a:gridCol w="1189385">
                  <a:extLst>
                    <a:ext uri="{9D8B030D-6E8A-4147-A177-3AD203B41FA5}">
                      <a16:colId xmlns:a16="http://schemas.microsoft.com/office/drawing/2014/main" val="3827649237"/>
                    </a:ext>
                  </a:extLst>
                </a:gridCol>
                <a:gridCol w="1007706">
                  <a:extLst>
                    <a:ext uri="{9D8B030D-6E8A-4147-A177-3AD203B41FA5}">
                      <a16:colId xmlns:a16="http://schemas.microsoft.com/office/drawing/2014/main" val="1038761998"/>
                    </a:ext>
                  </a:extLst>
                </a:gridCol>
                <a:gridCol w="1091681">
                  <a:extLst>
                    <a:ext uri="{9D8B030D-6E8A-4147-A177-3AD203B41FA5}">
                      <a16:colId xmlns:a16="http://schemas.microsoft.com/office/drawing/2014/main" val="2061627907"/>
                    </a:ext>
                  </a:extLst>
                </a:gridCol>
                <a:gridCol w="802433">
                  <a:extLst>
                    <a:ext uri="{9D8B030D-6E8A-4147-A177-3AD203B41FA5}">
                      <a16:colId xmlns:a16="http://schemas.microsoft.com/office/drawing/2014/main" val="3767926152"/>
                    </a:ext>
                  </a:extLst>
                </a:gridCol>
                <a:gridCol w="1240972">
                  <a:extLst>
                    <a:ext uri="{9D8B030D-6E8A-4147-A177-3AD203B41FA5}">
                      <a16:colId xmlns:a16="http://schemas.microsoft.com/office/drawing/2014/main" val="3317528730"/>
                    </a:ext>
                  </a:extLst>
                </a:gridCol>
                <a:gridCol w="1991592">
                  <a:extLst>
                    <a:ext uri="{9D8B030D-6E8A-4147-A177-3AD203B41FA5}">
                      <a16:colId xmlns:a16="http://schemas.microsoft.com/office/drawing/2014/main" val="91926809"/>
                    </a:ext>
                  </a:extLst>
                </a:gridCol>
              </a:tblGrid>
              <a:tr h="423081">
                <a:tc gridSpan="7">
                  <a:txBody>
                    <a:bodyPr/>
                    <a:lstStyle/>
                    <a:p>
                      <a:pPr>
                        <a:lnSpc>
                          <a:spcPct val="150000"/>
                        </a:lnSpc>
                      </a:pPr>
                      <a:r>
                        <a:rPr lang="en-US" sz="1000" dirty="0">
                          <a:effectLst/>
                          <a:latin typeface="Arial" panose="020B0604020202020204" pitchFamily="34" charset="0"/>
                          <a:cs typeface="Arial" panose="020B0604020202020204" pitchFamily="34" charset="0"/>
                        </a:rPr>
                        <a:t>DEPARTMENT INFRASTRUCTURE / CAPITAL PROJECTS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845254060"/>
                  </a:ext>
                </a:extLst>
              </a:tr>
              <a:tr h="533903">
                <a:tc>
                  <a:txBody>
                    <a:bodyPr/>
                    <a:lstStyle/>
                    <a:p>
                      <a:pPr>
                        <a:lnSpc>
                          <a:spcPct val="150000"/>
                        </a:lnSpc>
                      </a:pPr>
                      <a:r>
                        <a:rPr lang="en-US" sz="1000" dirty="0">
                          <a:effectLst/>
                          <a:latin typeface="Arial" panose="020B0604020202020204" pitchFamily="34" charset="0"/>
                          <a:cs typeface="Arial" panose="020B0604020202020204" pitchFamily="34" charset="0"/>
                        </a:rPr>
                        <a:t>Name of Project</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a:txBody>
                    <a:bodyPr/>
                    <a:lstStyle/>
                    <a:p>
                      <a:pPr>
                        <a:lnSpc>
                          <a:spcPct val="150000"/>
                        </a:lnSpc>
                      </a:pPr>
                      <a:r>
                        <a:rPr lang="en-US" sz="1000" b="1" dirty="0">
                          <a:effectLst/>
                          <a:latin typeface="Arial" panose="020B0604020202020204" pitchFamily="34" charset="0"/>
                          <a:cs typeface="Arial" panose="020B0604020202020204" pitchFamily="34" charset="0"/>
                        </a:rPr>
                        <a:t>Brief description of project</a:t>
                      </a:r>
                      <a:endParaRPr lang="en-ZA" sz="1000" b="1"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a:txBody>
                    <a:bodyPr/>
                    <a:lstStyle/>
                    <a:p>
                      <a:pPr>
                        <a:lnSpc>
                          <a:spcPct val="150000"/>
                        </a:lnSpc>
                      </a:pPr>
                      <a:r>
                        <a:rPr lang="en-US" sz="1000" b="1" dirty="0">
                          <a:effectLst/>
                          <a:latin typeface="Arial" panose="020B0604020202020204" pitchFamily="34" charset="0"/>
                          <a:cs typeface="Arial" panose="020B0604020202020204" pitchFamily="34" charset="0"/>
                        </a:rPr>
                        <a:t>Start Date</a:t>
                      </a:r>
                      <a:endParaRPr lang="en-ZA" sz="1000" b="1"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a:txBody>
                    <a:bodyPr/>
                    <a:lstStyle/>
                    <a:p>
                      <a:pPr>
                        <a:lnSpc>
                          <a:spcPct val="150000"/>
                        </a:lnSpc>
                      </a:pPr>
                      <a:r>
                        <a:rPr lang="en-US" sz="1000" b="1" dirty="0">
                          <a:effectLst/>
                          <a:latin typeface="Arial" panose="020B0604020202020204" pitchFamily="34" charset="0"/>
                          <a:cs typeface="Arial" panose="020B0604020202020204" pitchFamily="34" charset="0"/>
                        </a:rPr>
                        <a:t>End Date</a:t>
                      </a:r>
                      <a:endParaRPr lang="en-ZA" sz="1000" b="1"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a:txBody>
                    <a:bodyPr/>
                    <a:lstStyle/>
                    <a:p>
                      <a:pPr>
                        <a:lnSpc>
                          <a:spcPct val="150000"/>
                        </a:lnSpc>
                      </a:pPr>
                      <a:r>
                        <a:rPr lang="en-US" sz="1000" b="1" dirty="0">
                          <a:effectLst/>
                          <a:latin typeface="Arial" panose="020B0604020202020204" pitchFamily="34" charset="0"/>
                          <a:cs typeface="Arial" panose="020B0604020202020204" pitchFamily="34" charset="0"/>
                        </a:rPr>
                        <a:t>Current Status</a:t>
                      </a:r>
                      <a:endParaRPr lang="en-ZA" sz="1000" b="1"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a:txBody>
                    <a:bodyPr/>
                    <a:lstStyle/>
                    <a:p>
                      <a:pPr>
                        <a:lnSpc>
                          <a:spcPct val="150000"/>
                        </a:lnSpc>
                      </a:pPr>
                      <a:r>
                        <a:rPr lang="en-US" sz="1000" b="1" dirty="0">
                          <a:effectLst/>
                          <a:latin typeface="Arial" panose="020B0604020202020204" pitchFamily="34" charset="0"/>
                          <a:cs typeface="Arial" panose="020B0604020202020204" pitchFamily="34" charset="0"/>
                        </a:rPr>
                        <a:t>Challenges</a:t>
                      </a:r>
                      <a:endParaRPr lang="en-ZA" sz="1000" b="1"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a:txBody>
                    <a:bodyPr/>
                    <a:lstStyle/>
                    <a:p>
                      <a:pPr>
                        <a:lnSpc>
                          <a:spcPct val="150000"/>
                        </a:lnSpc>
                      </a:pPr>
                      <a:r>
                        <a:rPr lang="en-US" sz="1000" b="1" dirty="0">
                          <a:effectLst/>
                          <a:latin typeface="Arial" panose="020B0604020202020204" pitchFamily="34" charset="0"/>
                          <a:cs typeface="Arial" panose="020B0604020202020204" pitchFamily="34" charset="0"/>
                        </a:rPr>
                        <a:t>Requests for Intervention</a:t>
                      </a:r>
                      <a:endParaRPr lang="en-ZA" sz="1000" b="1"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extLst>
                  <a:ext uri="{0D108BD9-81ED-4DB2-BD59-A6C34878D82A}">
                    <a16:rowId xmlns:a16="http://schemas.microsoft.com/office/drawing/2014/main" val="1854006710"/>
                  </a:ext>
                </a:extLst>
              </a:tr>
              <a:tr h="794885">
                <a:tc>
                  <a:txBody>
                    <a:bodyPr/>
                    <a:lstStyle/>
                    <a:p>
                      <a:pPr>
                        <a:lnSpc>
                          <a:spcPct val="150000"/>
                        </a:lnSpc>
                      </a:pPr>
                      <a:r>
                        <a:rPr lang="en-US" sz="1000" dirty="0">
                          <a:effectLst/>
                          <a:latin typeface="Arial" panose="020B0604020202020204" pitchFamily="34" charset="0"/>
                          <a:cs typeface="Arial" panose="020B0604020202020204" pitchFamily="34" charset="0"/>
                        </a:rPr>
                        <a:t>Devon Early Childhood Centre</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a:txBody>
                    <a:bodyPr/>
                    <a:lstStyle/>
                    <a:p>
                      <a:pPr>
                        <a:lnSpc>
                          <a:spcPct val="150000"/>
                        </a:lnSpc>
                      </a:pPr>
                      <a:r>
                        <a:rPr lang="en-US" sz="1000" dirty="0">
                          <a:effectLst/>
                          <a:latin typeface="Arial" panose="020B0604020202020204" pitchFamily="34" charset="0"/>
                          <a:cs typeface="Arial" panose="020B0604020202020204" pitchFamily="34" charset="0"/>
                        </a:rPr>
                        <a:t>Construction of Early Childhood Centre</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a:txBody>
                    <a:bodyPr/>
                    <a:lstStyle/>
                    <a:p>
                      <a:pPr>
                        <a:lnSpc>
                          <a:spcPct val="150000"/>
                        </a:lnSpc>
                      </a:pPr>
                      <a:r>
                        <a:rPr lang="en-US" sz="1000" dirty="0">
                          <a:effectLst/>
                          <a:latin typeface="Arial" panose="020B0604020202020204" pitchFamily="34" charset="0"/>
                          <a:cs typeface="Arial" panose="020B0604020202020204" pitchFamily="34" charset="0"/>
                        </a:rPr>
                        <a:t>30 April 2018</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a:txBody>
                    <a:bodyPr/>
                    <a:lstStyle/>
                    <a:p>
                      <a:pPr>
                        <a:lnSpc>
                          <a:spcPct val="150000"/>
                        </a:lnSpc>
                      </a:pPr>
                      <a:r>
                        <a:rPr lang="en-US" sz="1000" dirty="0">
                          <a:effectLst/>
                          <a:latin typeface="Arial" panose="020B0604020202020204" pitchFamily="34" charset="0"/>
                          <a:cs typeface="Arial" panose="020B0604020202020204" pitchFamily="34" charset="0"/>
                        </a:rPr>
                        <a:t>24 March 2021</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a:txBody>
                    <a:bodyPr/>
                    <a:lstStyle/>
                    <a:p>
                      <a:pPr>
                        <a:lnSpc>
                          <a:spcPct val="150000"/>
                        </a:lnSpc>
                      </a:pPr>
                      <a:r>
                        <a:rPr lang="en-US" sz="1000" dirty="0">
                          <a:effectLst/>
                          <a:latin typeface="Arial" panose="020B0604020202020204" pitchFamily="34" charset="0"/>
                          <a:cs typeface="Arial" panose="020B0604020202020204" pitchFamily="34" charset="0"/>
                        </a:rPr>
                        <a:t>Completed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a:txBody>
                    <a:bodyPr/>
                    <a:lstStyle/>
                    <a:p>
                      <a:pPr>
                        <a:lnSpc>
                          <a:spcPct val="150000"/>
                        </a:lnSpc>
                      </a:pPr>
                      <a:r>
                        <a:rPr lang="en-US" sz="1000" dirty="0">
                          <a:effectLst/>
                          <a:latin typeface="Arial" panose="020B0604020202020204" pitchFamily="34" charset="0"/>
                          <a:cs typeface="Arial" panose="020B0604020202020204" pitchFamily="34" charset="0"/>
                        </a:rPr>
                        <a:t>None</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a:txBody>
                    <a:bodyPr/>
                    <a:lstStyle/>
                    <a:p>
                      <a:pPr>
                        <a:lnSpc>
                          <a:spcPct val="150000"/>
                        </a:lnSpc>
                      </a:pPr>
                      <a:r>
                        <a:rPr lang="en-US" sz="1000" dirty="0">
                          <a:effectLst/>
                          <a:latin typeface="Arial" panose="020B0604020202020204" pitchFamily="34" charset="0"/>
                          <a:cs typeface="Arial" panose="020B0604020202020204" pitchFamily="34" charset="0"/>
                        </a:rPr>
                        <a:t>None</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extLst>
                  <a:ext uri="{0D108BD9-81ED-4DB2-BD59-A6C34878D82A}">
                    <a16:rowId xmlns:a16="http://schemas.microsoft.com/office/drawing/2014/main" val="2783508227"/>
                  </a:ext>
                </a:extLst>
              </a:tr>
              <a:tr h="794885">
                <a:tc>
                  <a:txBody>
                    <a:bodyPr/>
                    <a:lstStyle/>
                    <a:p>
                      <a:pPr>
                        <a:lnSpc>
                          <a:spcPct val="150000"/>
                        </a:lnSpc>
                      </a:pPr>
                      <a:r>
                        <a:rPr lang="en-US" sz="1000" dirty="0">
                          <a:effectLst/>
                          <a:latin typeface="Arial" panose="020B0604020202020204" pitchFamily="34" charset="0"/>
                          <a:cs typeface="Arial" panose="020B0604020202020204" pitchFamily="34" charset="0"/>
                        </a:rPr>
                        <a:t>Garankuwa CYCC Office Facility</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a:txBody>
                    <a:bodyPr/>
                    <a:lstStyle/>
                    <a:p>
                      <a:pPr>
                        <a:lnSpc>
                          <a:spcPct val="150000"/>
                        </a:lnSpc>
                      </a:pPr>
                      <a:r>
                        <a:rPr lang="en-US" sz="1000" dirty="0">
                          <a:effectLst/>
                          <a:latin typeface="Arial" panose="020B0604020202020204" pitchFamily="34" charset="0"/>
                          <a:cs typeface="Arial" panose="020B0604020202020204" pitchFamily="34" charset="0"/>
                        </a:rPr>
                        <a:t>Construction of Garankuwa CYCC office accommodation</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a:txBody>
                    <a:bodyPr/>
                    <a:lstStyle/>
                    <a:p>
                      <a:pPr>
                        <a:lnSpc>
                          <a:spcPct val="150000"/>
                        </a:lnSpc>
                      </a:pPr>
                      <a:r>
                        <a:rPr lang="en-US" sz="1000" dirty="0">
                          <a:effectLst/>
                          <a:latin typeface="Arial" panose="020B0604020202020204" pitchFamily="34" charset="0"/>
                          <a:cs typeface="Arial" panose="020B0604020202020204" pitchFamily="34" charset="0"/>
                        </a:rPr>
                        <a:t>01 April 2014</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a:txBody>
                    <a:bodyPr/>
                    <a:lstStyle/>
                    <a:p>
                      <a:pPr>
                        <a:lnSpc>
                          <a:spcPct val="150000"/>
                        </a:lnSpc>
                      </a:pPr>
                      <a:r>
                        <a:rPr lang="en-US" sz="1000" dirty="0">
                          <a:effectLst/>
                          <a:latin typeface="Arial" panose="020B0604020202020204" pitchFamily="34" charset="0"/>
                          <a:cs typeface="Arial" panose="020B0604020202020204" pitchFamily="34" charset="0"/>
                        </a:rPr>
                        <a:t>26 March 2021</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a:txBody>
                    <a:bodyPr/>
                    <a:lstStyle/>
                    <a:p>
                      <a:pPr>
                        <a:lnSpc>
                          <a:spcPct val="150000"/>
                        </a:lnSpc>
                      </a:pPr>
                      <a:r>
                        <a:rPr lang="en-US" sz="1000" dirty="0">
                          <a:effectLst/>
                          <a:latin typeface="Arial" panose="020B0604020202020204" pitchFamily="34" charset="0"/>
                          <a:cs typeface="Arial" panose="020B0604020202020204" pitchFamily="34" charset="0"/>
                        </a:rPr>
                        <a:t>Completed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a:txBody>
                    <a:bodyPr/>
                    <a:lstStyle/>
                    <a:p>
                      <a:pPr>
                        <a:lnSpc>
                          <a:spcPct val="150000"/>
                        </a:lnSpc>
                      </a:pPr>
                      <a:r>
                        <a:rPr lang="en-US" sz="1000" dirty="0">
                          <a:effectLst/>
                          <a:latin typeface="Arial" panose="020B0604020202020204" pitchFamily="34" charset="0"/>
                          <a:cs typeface="Arial" panose="020B0604020202020204" pitchFamily="34" charset="0"/>
                        </a:rPr>
                        <a:t>None</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a:txBody>
                    <a:bodyPr/>
                    <a:lstStyle/>
                    <a:p>
                      <a:pPr>
                        <a:lnSpc>
                          <a:spcPct val="150000"/>
                        </a:lnSpc>
                      </a:pPr>
                      <a:r>
                        <a:rPr lang="en-US" sz="1000" dirty="0">
                          <a:effectLst/>
                          <a:latin typeface="Arial" panose="020B0604020202020204" pitchFamily="34" charset="0"/>
                          <a:cs typeface="Arial" panose="020B0604020202020204" pitchFamily="34" charset="0"/>
                        </a:rPr>
                        <a:t>None</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extLst>
                  <a:ext uri="{0D108BD9-81ED-4DB2-BD59-A6C34878D82A}">
                    <a16:rowId xmlns:a16="http://schemas.microsoft.com/office/drawing/2014/main" val="3198127963"/>
                  </a:ext>
                </a:extLst>
              </a:tr>
              <a:tr h="794885">
                <a:tc>
                  <a:txBody>
                    <a:bodyPr/>
                    <a:lstStyle/>
                    <a:p>
                      <a:pPr>
                        <a:lnSpc>
                          <a:spcPct val="150000"/>
                        </a:lnSpc>
                      </a:pPr>
                      <a:r>
                        <a:rPr lang="en-US" sz="1000" dirty="0">
                          <a:effectLst/>
                          <a:latin typeface="Arial" panose="020B0604020202020204" pitchFamily="34" charset="0"/>
                          <a:cs typeface="Arial" panose="020B0604020202020204" pitchFamily="34" charset="0"/>
                        </a:rPr>
                        <a:t>Bantubonke Early Childhood Centre</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a:txBody>
                    <a:bodyPr/>
                    <a:lstStyle/>
                    <a:p>
                      <a:pPr>
                        <a:lnSpc>
                          <a:spcPct val="150000"/>
                        </a:lnSpc>
                      </a:pPr>
                      <a:r>
                        <a:rPr lang="en-US" sz="1000" dirty="0">
                          <a:effectLst/>
                          <a:latin typeface="Arial" panose="020B0604020202020204" pitchFamily="34" charset="0"/>
                          <a:cs typeface="Arial" panose="020B0604020202020204" pitchFamily="34" charset="0"/>
                        </a:rPr>
                        <a:t>Construction of Early Childhood Centre</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a:txBody>
                    <a:bodyPr/>
                    <a:lstStyle/>
                    <a:p>
                      <a:pPr>
                        <a:lnSpc>
                          <a:spcPct val="150000"/>
                        </a:lnSpc>
                      </a:pPr>
                      <a:r>
                        <a:rPr lang="en-US" sz="1000" dirty="0">
                          <a:effectLst/>
                          <a:latin typeface="Arial" panose="020B0604020202020204" pitchFamily="34" charset="0"/>
                          <a:cs typeface="Arial" panose="020B0604020202020204" pitchFamily="34" charset="0"/>
                        </a:rPr>
                        <a:t>31 August 2017</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a:txBody>
                    <a:bodyPr/>
                    <a:lstStyle/>
                    <a:p>
                      <a:pPr>
                        <a:lnSpc>
                          <a:spcPct val="150000"/>
                        </a:lnSpc>
                      </a:pPr>
                      <a:r>
                        <a:rPr lang="en-US" sz="1000" dirty="0">
                          <a:effectLst/>
                          <a:latin typeface="Arial" panose="020B0604020202020204" pitchFamily="34" charset="0"/>
                          <a:cs typeface="Arial" panose="020B0604020202020204" pitchFamily="34" charset="0"/>
                        </a:rPr>
                        <a:t>31 August 2022</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a:txBody>
                    <a:bodyPr/>
                    <a:lstStyle/>
                    <a:p>
                      <a:pPr>
                        <a:lnSpc>
                          <a:spcPct val="150000"/>
                        </a:lnSpc>
                      </a:pPr>
                      <a:r>
                        <a:rPr lang="en-US" sz="1000" dirty="0">
                          <a:effectLst/>
                          <a:latin typeface="Arial" panose="020B0604020202020204" pitchFamily="34" charset="0"/>
                          <a:cs typeface="Arial" panose="020B0604020202020204" pitchFamily="34" charset="0"/>
                        </a:rPr>
                        <a:t>Construction (90%) stage</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a:txBody>
                    <a:bodyPr/>
                    <a:lstStyle/>
                    <a:p>
                      <a:pPr>
                        <a:lnSpc>
                          <a:spcPct val="150000"/>
                        </a:lnSpc>
                      </a:pPr>
                      <a:r>
                        <a:rPr lang="en-US" sz="1000" dirty="0">
                          <a:effectLst/>
                          <a:latin typeface="Arial" panose="020B0604020202020204" pitchFamily="34" charset="0"/>
                          <a:cs typeface="Arial" panose="020B0604020202020204" pitchFamily="34" charset="0"/>
                        </a:rPr>
                        <a:t>Delays in approval by the municipality and cashflow challenges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a:txBody>
                    <a:bodyPr/>
                    <a:lstStyle/>
                    <a:p>
                      <a:pPr>
                        <a:lnSpc>
                          <a:spcPct val="150000"/>
                        </a:lnSpc>
                      </a:pPr>
                      <a:r>
                        <a:rPr lang="en-US" sz="1000" dirty="0">
                          <a:effectLst/>
                          <a:latin typeface="Arial" panose="020B0604020202020204" pitchFamily="34" charset="0"/>
                          <a:cs typeface="Arial" panose="020B0604020202020204" pitchFamily="34" charset="0"/>
                        </a:rPr>
                        <a:t>As the implementing agent, the Department of Infrastructure is currently assisting the contractor with outstanding compensation events (Variation Order) so that the project can be completed.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extLst>
                  <a:ext uri="{0D108BD9-81ED-4DB2-BD59-A6C34878D82A}">
                    <a16:rowId xmlns:a16="http://schemas.microsoft.com/office/drawing/2014/main" val="2046286384"/>
                  </a:ext>
                </a:extLst>
              </a:tr>
              <a:tr h="794885">
                <a:tc>
                  <a:txBody>
                    <a:bodyPr/>
                    <a:lstStyle/>
                    <a:p>
                      <a:pPr>
                        <a:lnSpc>
                          <a:spcPct val="150000"/>
                        </a:lnSpc>
                      </a:pPr>
                      <a:r>
                        <a:rPr lang="en-US" sz="1000" dirty="0">
                          <a:effectLst/>
                          <a:latin typeface="Arial" panose="020B0604020202020204" pitchFamily="34" charset="0"/>
                          <a:cs typeface="Arial" panose="020B0604020202020204" pitchFamily="34" charset="0"/>
                        </a:rPr>
                        <a:t>Bekkersdal Social Integrated Facility</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a:txBody>
                    <a:bodyPr/>
                    <a:lstStyle/>
                    <a:p>
                      <a:pPr>
                        <a:lnSpc>
                          <a:spcPct val="150000"/>
                        </a:lnSpc>
                      </a:pPr>
                      <a:r>
                        <a:rPr lang="en-US" sz="1000" dirty="0">
                          <a:effectLst/>
                          <a:latin typeface="Arial" panose="020B0604020202020204" pitchFamily="34" charset="0"/>
                          <a:cs typeface="Arial" panose="020B0604020202020204" pitchFamily="34" charset="0"/>
                        </a:rPr>
                        <a:t>Construction of Early Childhood Centre; community facility for older persons; and regional offices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a:txBody>
                    <a:bodyPr/>
                    <a:lstStyle/>
                    <a:p>
                      <a:pPr>
                        <a:lnSpc>
                          <a:spcPct val="150000"/>
                        </a:lnSpc>
                      </a:pPr>
                      <a:r>
                        <a:rPr lang="en-US" sz="1000" dirty="0">
                          <a:effectLst/>
                          <a:latin typeface="Arial" panose="020B0604020202020204" pitchFamily="34" charset="0"/>
                          <a:cs typeface="Arial" panose="020B0604020202020204" pitchFamily="34" charset="0"/>
                        </a:rPr>
                        <a:t>31 July 2017</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a:txBody>
                    <a:bodyPr/>
                    <a:lstStyle/>
                    <a:p>
                      <a:pPr>
                        <a:lnSpc>
                          <a:spcPct val="150000"/>
                        </a:lnSpc>
                      </a:pPr>
                      <a:r>
                        <a:rPr lang="en-US" sz="1000" dirty="0">
                          <a:effectLst/>
                          <a:latin typeface="Arial" panose="020B0604020202020204" pitchFamily="34" charset="0"/>
                          <a:cs typeface="Arial" panose="020B0604020202020204" pitchFamily="34" charset="0"/>
                        </a:rPr>
                        <a:t>30 September 2022</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a:txBody>
                    <a:bodyPr/>
                    <a:lstStyle/>
                    <a:p>
                      <a:pPr>
                        <a:lnSpc>
                          <a:spcPct val="150000"/>
                        </a:lnSpc>
                      </a:pPr>
                      <a:r>
                        <a:rPr lang="en-US" sz="1000" dirty="0">
                          <a:effectLst/>
                          <a:latin typeface="Arial" panose="020B0604020202020204" pitchFamily="34" charset="0"/>
                          <a:cs typeface="Arial" panose="020B0604020202020204" pitchFamily="34" charset="0"/>
                        </a:rPr>
                        <a:t>Construction (93%) stage</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a:txBody>
                    <a:bodyPr/>
                    <a:lstStyle/>
                    <a:p>
                      <a:pPr>
                        <a:lnSpc>
                          <a:spcPct val="150000"/>
                        </a:lnSpc>
                      </a:pPr>
                      <a:r>
                        <a:rPr lang="en-US" sz="1000" dirty="0">
                          <a:effectLst/>
                          <a:latin typeface="Arial" panose="020B0604020202020204" pitchFamily="34" charset="0"/>
                          <a:cs typeface="Arial" panose="020B0604020202020204" pitchFamily="34" charset="0"/>
                        </a:rPr>
                        <a:t>Cashflow challenges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a:txBody>
                    <a:bodyPr/>
                    <a:lstStyle/>
                    <a:p>
                      <a:pPr>
                        <a:lnSpc>
                          <a:spcPct val="150000"/>
                        </a:lnSpc>
                      </a:pPr>
                      <a:r>
                        <a:rPr lang="en-US" sz="1000" dirty="0">
                          <a:effectLst/>
                          <a:latin typeface="Arial" panose="020B0604020202020204" pitchFamily="34" charset="0"/>
                          <a:cs typeface="Arial" panose="020B0604020202020204" pitchFamily="34" charset="0"/>
                        </a:rPr>
                        <a:t>As the implementing agent, the Department of Infrastructure is currently assisting the contractor with outstanding compensation events (Variation Order) so that the project can be completed.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extLst>
                  <a:ext uri="{0D108BD9-81ED-4DB2-BD59-A6C34878D82A}">
                    <a16:rowId xmlns:a16="http://schemas.microsoft.com/office/drawing/2014/main" val="457498205"/>
                  </a:ext>
                </a:extLst>
              </a:tr>
            </a:tbl>
          </a:graphicData>
        </a:graphic>
      </p:graphicFrame>
    </p:spTree>
    <p:extLst>
      <p:ext uri="{BB962C8B-B14F-4D97-AF65-F5344CB8AC3E}">
        <p14:creationId xmlns:p14="http://schemas.microsoft.com/office/powerpoint/2010/main" val="5514887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1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32" indent="-285744">
              <a:spcBef>
                <a:spcPct val="20000"/>
              </a:spcBef>
              <a:buFont typeface="Arial" pitchFamily="34" charset="0"/>
              <a:buChar char="–"/>
              <a:defRPr sz="2800">
                <a:solidFill>
                  <a:schemeClr val="tx1"/>
                </a:solidFill>
                <a:latin typeface="Calibri" pitchFamily="34" charset="0"/>
              </a:defRPr>
            </a:lvl2pPr>
            <a:lvl3pPr marL="1142971" indent="-228594">
              <a:spcBef>
                <a:spcPct val="20000"/>
              </a:spcBef>
              <a:buFont typeface="Arial" pitchFamily="34" charset="0"/>
              <a:buChar char="•"/>
              <a:defRPr sz="2400">
                <a:solidFill>
                  <a:schemeClr val="tx1"/>
                </a:solidFill>
                <a:latin typeface="Calibri" pitchFamily="34" charset="0"/>
              </a:defRPr>
            </a:lvl3pPr>
            <a:lvl4pPr marL="1600160" indent="-228594">
              <a:spcBef>
                <a:spcPct val="20000"/>
              </a:spcBef>
              <a:buFont typeface="Arial" pitchFamily="34" charset="0"/>
              <a:buChar char="–"/>
              <a:defRPr sz="2000">
                <a:solidFill>
                  <a:schemeClr val="tx1"/>
                </a:solidFill>
                <a:latin typeface="Calibri" pitchFamily="34" charset="0"/>
              </a:defRPr>
            </a:lvl4pPr>
            <a:lvl5pPr marL="2057349" indent="-228594">
              <a:spcBef>
                <a:spcPct val="20000"/>
              </a:spcBef>
              <a:buFont typeface="Arial" pitchFamily="34" charset="0"/>
              <a:buChar char="»"/>
              <a:defRPr sz="2000">
                <a:solidFill>
                  <a:schemeClr val="tx1"/>
                </a:solidFill>
                <a:latin typeface="Calibri" pitchFamily="34" charset="0"/>
              </a:defRPr>
            </a:lvl5pPr>
            <a:lvl6pPr marL="2514537" indent="-228594"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726" indent="-228594"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8914" indent="-228594"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103" indent="-228594"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fld id="{B9340844-E92C-4229-9E01-3B569FF6A4BE}"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ct val="0"/>
                </a:spcBef>
                <a:spcAft>
                  <a:spcPts val="0"/>
                </a:spcAft>
                <a:buClrTx/>
                <a:buSzTx/>
                <a:buFontTx/>
                <a:buNone/>
                <a:tabLst/>
                <a:defRPr/>
              </a:pPr>
              <a:t>35</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0178" name="Rectangle 2"/>
          <p:cNvSpPr>
            <a:spLocks noGrp="1" noChangeArrowheads="1"/>
          </p:cNvSpPr>
          <p:nvPr>
            <p:ph type="title"/>
          </p:nvPr>
        </p:nvSpPr>
        <p:spPr>
          <a:xfrm>
            <a:off x="998621" y="935038"/>
            <a:ext cx="8145379" cy="342900"/>
          </a:xfrm>
        </p:spPr>
        <p:txBody>
          <a:bodyPr/>
          <a:lstStyle/>
          <a:p>
            <a:r>
              <a:rPr lang="en-US" dirty="0">
                <a:solidFill>
                  <a:schemeClr val="bg1"/>
                </a:solidFill>
                <a:ea typeface="Times New Roman" panose="02020603050405020304" pitchFamily="18" charset="0"/>
                <a:cs typeface="Times New Roman" panose="02020603050405020304" pitchFamily="18" charset="0"/>
              </a:rPr>
              <a:t>Departmental  Infrastructure/ Capital Projects</a:t>
            </a:r>
            <a:endParaRPr lang="en-US" altLang="en-US" dirty="0">
              <a:solidFill>
                <a:schemeClr val="bg1"/>
              </a:solidFill>
            </a:endParaRPr>
          </a:p>
        </p:txBody>
      </p:sp>
      <p:graphicFrame>
        <p:nvGraphicFramePr>
          <p:cNvPr id="4" name="Content Placeholder 3">
            <a:extLst>
              <a:ext uri="{FF2B5EF4-FFF2-40B4-BE49-F238E27FC236}">
                <a16:creationId xmlns:a16="http://schemas.microsoft.com/office/drawing/2014/main" id="{AE30EE83-13B2-4147-B28A-64E59097FE95}"/>
              </a:ext>
            </a:extLst>
          </p:cNvPr>
          <p:cNvGraphicFramePr>
            <a:graphicFrameLocks noGrp="1"/>
          </p:cNvGraphicFramePr>
          <p:nvPr>
            <p:ph idx="1"/>
            <p:extLst>
              <p:ext uri="{D42A27DB-BD31-4B8C-83A1-F6EECF244321}">
                <p14:modId xmlns:p14="http://schemas.microsoft.com/office/powerpoint/2010/main" val="1164666696"/>
              </p:ext>
            </p:extLst>
          </p:nvPr>
        </p:nvGraphicFramePr>
        <p:xfrm>
          <a:off x="532263" y="1381633"/>
          <a:ext cx="8447963" cy="4653644"/>
        </p:xfrm>
        <a:graphic>
          <a:graphicData uri="http://schemas.openxmlformats.org/drawingml/2006/table">
            <a:tbl>
              <a:tblPr firstRow="1" firstCol="1" bandRow="1">
                <a:tableStyleId>{5C22544A-7EE6-4342-B048-85BDC9FD1C3A}</a:tableStyleId>
              </a:tblPr>
              <a:tblGrid>
                <a:gridCol w="1624083">
                  <a:extLst>
                    <a:ext uri="{9D8B030D-6E8A-4147-A177-3AD203B41FA5}">
                      <a16:colId xmlns:a16="http://schemas.microsoft.com/office/drawing/2014/main" val="1781951930"/>
                    </a:ext>
                  </a:extLst>
                </a:gridCol>
                <a:gridCol w="1734519">
                  <a:extLst>
                    <a:ext uri="{9D8B030D-6E8A-4147-A177-3AD203B41FA5}">
                      <a16:colId xmlns:a16="http://schemas.microsoft.com/office/drawing/2014/main" val="1407109353"/>
                    </a:ext>
                  </a:extLst>
                </a:gridCol>
                <a:gridCol w="1408923">
                  <a:extLst>
                    <a:ext uri="{9D8B030D-6E8A-4147-A177-3AD203B41FA5}">
                      <a16:colId xmlns:a16="http://schemas.microsoft.com/office/drawing/2014/main" val="1291518571"/>
                    </a:ext>
                  </a:extLst>
                </a:gridCol>
                <a:gridCol w="828057">
                  <a:extLst>
                    <a:ext uri="{9D8B030D-6E8A-4147-A177-3AD203B41FA5}">
                      <a16:colId xmlns:a16="http://schemas.microsoft.com/office/drawing/2014/main" val="917705656"/>
                    </a:ext>
                  </a:extLst>
                </a:gridCol>
                <a:gridCol w="955343">
                  <a:extLst>
                    <a:ext uri="{9D8B030D-6E8A-4147-A177-3AD203B41FA5}">
                      <a16:colId xmlns:a16="http://schemas.microsoft.com/office/drawing/2014/main" val="4220299373"/>
                    </a:ext>
                  </a:extLst>
                </a:gridCol>
                <a:gridCol w="903816">
                  <a:extLst>
                    <a:ext uri="{9D8B030D-6E8A-4147-A177-3AD203B41FA5}">
                      <a16:colId xmlns:a16="http://schemas.microsoft.com/office/drawing/2014/main" val="2151790749"/>
                    </a:ext>
                  </a:extLst>
                </a:gridCol>
                <a:gridCol w="993222">
                  <a:extLst>
                    <a:ext uri="{9D8B030D-6E8A-4147-A177-3AD203B41FA5}">
                      <a16:colId xmlns:a16="http://schemas.microsoft.com/office/drawing/2014/main" val="2120221056"/>
                    </a:ext>
                  </a:extLst>
                </a:gridCol>
              </a:tblGrid>
              <a:tr h="454837">
                <a:tc gridSpan="7">
                  <a:txBody>
                    <a:bodyPr/>
                    <a:lstStyle/>
                    <a:p>
                      <a:pPr>
                        <a:lnSpc>
                          <a:spcPct val="150000"/>
                        </a:lnSpc>
                      </a:pPr>
                      <a:r>
                        <a:rPr lang="en-US" sz="1100" dirty="0">
                          <a:effectLst/>
                          <a:latin typeface="Arial" panose="020B0604020202020204" pitchFamily="34" charset="0"/>
                          <a:cs typeface="Arial" panose="020B0604020202020204" pitchFamily="34" charset="0"/>
                        </a:rPr>
                        <a:t>DEPARTMENT INFRASTRUCTURE / CAPITAL PROJECTS  </a:t>
                      </a:r>
                    </a:p>
                    <a:p>
                      <a:pPr>
                        <a:lnSpc>
                          <a:spcPct val="150000"/>
                        </a:lnSpc>
                      </a:pP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854780283"/>
                  </a:ext>
                </a:extLst>
              </a:tr>
              <a:tr h="454837">
                <a:tc>
                  <a:txBody>
                    <a:bodyPr/>
                    <a:lstStyle/>
                    <a:p>
                      <a:pPr>
                        <a:lnSpc>
                          <a:spcPct val="150000"/>
                        </a:lnSpc>
                      </a:pPr>
                      <a:r>
                        <a:rPr lang="en-US" sz="1100" b="1" dirty="0">
                          <a:effectLst/>
                          <a:latin typeface="Arial" panose="020B0604020202020204" pitchFamily="34" charset="0"/>
                          <a:cs typeface="Arial" panose="020B0604020202020204" pitchFamily="34" charset="0"/>
                        </a:rPr>
                        <a:t>Name of Project</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a:txBody>
                    <a:bodyPr/>
                    <a:lstStyle/>
                    <a:p>
                      <a:pPr>
                        <a:lnSpc>
                          <a:spcPct val="150000"/>
                        </a:lnSpc>
                      </a:pPr>
                      <a:r>
                        <a:rPr lang="en-US" sz="1100" b="1" dirty="0">
                          <a:effectLst/>
                          <a:latin typeface="Arial" panose="020B0604020202020204" pitchFamily="34" charset="0"/>
                          <a:cs typeface="Arial" panose="020B0604020202020204" pitchFamily="34" charset="0"/>
                        </a:rPr>
                        <a:t>Brief description of project</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a:txBody>
                    <a:bodyPr/>
                    <a:lstStyle/>
                    <a:p>
                      <a:pPr>
                        <a:lnSpc>
                          <a:spcPct val="150000"/>
                        </a:lnSpc>
                      </a:pPr>
                      <a:r>
                        <a:rPr lang="en-US" sz="1100" b="1" dirty="0">
                          <a:effectLst/>
                          <a:latin typeface="Arial" panose="020B0604020202020204" pitchFamily="34" charset="0"/>
                          <a:cs typeface="Arial" panose="020B0604020202020204" pitchFamily="34" charset="0"/>
                        </a:rPr>
                        <a:t>Start Date</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a:txBody>
                    <a:bodyPr/>
                    <a:lstStyle/>
                    <a:p>
                      <a:pPr>
                        <a:lnSpc>
                          <a:spcPct val="150000"/>
                        </a:lnSpc>
                      </a:pPr>
                      <a:r>
                        <a:rPr lang="en-US" sz="1100" b="1" dirty="0">
                          <a:effectLst/>
                          <a:latin typeface="Arial" panose="020B0604020202020204" pitchFamily="34" charset="0"/>
                          <a:cs typeface="Arial" panose="020B0604020202020204" pitchFamily="34" charset="0"/>
                        </a:rPr>
                        <a:t>End Date</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a:txBody>
                    <a:bodyPr/>
                    <a:lstStyle/>
                    <a:p>
                      <a:pPr>
                        <a:lnSpc>
                          <a:spcPct val="150000"/>
                        </a:lnSpc>
                      </a:pPr>
                      <a:r>
                        <a:rPr lang="en-US" sz="1100" b="1" dirty="0">
                          <a:effectLst/>
                          <a:latin typeface="Arial" panose="020B0604020202020204" pitchFamily="34" charset="0"/>
                          <a:cs typeface="Arial" panose="020B0604020202020204" pitchFamily="34" charset="0"/>
                        </a:rPr>
                        <a:t>Current Status</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a:txBody>
                    <a:bodyPr/>
                    <a:lstStyle/>
                    <a:p>
                      <a:pPr>
                        <a:lnSpc>
                          <a:spcPct val="150000"/>
                        </a:lnSpc>
                      </a:pPr>
                      <a:r>
                        <a:rPr lang="en-US" sz="1100" b="1" dirty="0">
                          <a:effectLst/>
                          <a:latin typeface="Arial" panose="020B0604020202020204" pitchFamily="34" charset="0"/>
                          <a:cs typeface="Arial" panose="020B0604020202020204" pitchFamily="34" charset="0"/>
                        </a:rPr>
                        <a:t>Challenges</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a:txBody>
                    <a:bodyPr/>
                    <a:lstStyle/>
                    <a:p>
                      <a:pPr>
                        <a:lnSpc>
                          <a:spcPct val="150000"/>
                        </a:lnSpc>
                      </a:pPr>
                      <a:r>
                        <a:rPr lang="en-US" sz="1100" b="1" dirty="0">
                          <a:effectLst/>
                          <a:latin typeface="Arial" panose="020B0604020202020204" pitchFamily="34" charset="0"/>
                          <a:cs typeface="Arial" panose="020B0604020202020204" pitchFamily="34" charset="0"/>
                        </a:rPr>
                        <a:t>Requests for Intervention</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extLst>
                  <a:ext uri="{0D108BD9-81ED-4DB2-BD59-A6C34878D82A}">
                    <a16:rowId xmlns:a16="http://schemas.microsoft.com/office/drawing/2014/main" val="577891537"/>
                  </a:ext>
                </a:extLst>
              </a:tr>
              <a:tr h="670596">
                <a:tc>
                  <a:txBody>
                    <a:bodyPr/>
                    <a:lstStyle/>
                    <a:p>
                      <a:pPr>
                        <a:lnSpc>
                          <a:spcPct val="150000"/>
                        </a:lnSpc>
                      </a:pPr>
                      <a:r>
                        <a:rPr lang="en-US" sz="1100" dirty="0">
                          <a:effectLst/>
                          <a:latin typeface="Arial" panose="020B0604020202020204" pitchFamily="34" charset="0"/>
                          <a:cs typeface="Arial" panose="020B0604020202020204" pitchFamily="34" charset="0"/>
                        </a:rPr>
                        <a:t>Ratanda Shelter</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a:txBody>
                    <a:bodyPr/>
                    <a:lstStyle/>
                    <a:p>
                      <a:pPr>
                        <a:lnSpc>
                          <a:spcPct val="150000"/>
                        </a:lnSpc>
                      </a:pPr>
                      <a:r>
                        <a:rPr lang="en-US" sz="1100" dirty="0">
                          <a:effectLst/>
                          <a:latin typeface="Arial" panose="020B0604020202020204" pitchFamily="34" charset="0"/>
                          <a:cs typeface="Arial" panose="020B0604020202020204" pitchFamily="34" charset="0"/>
                        </a:rPr>
                        <a:t>Construction of shelter for vulnerable women and children</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a:txBody>
                    <a:bodyPr/>
                    <a:lstStyle/>
                    <a:p>
                      <a:pPr>
                        <a:lnSpc>
                          <a:spcPct val="150000"/>
                        </a:lnSpc>
                      </a:pPr>
                      <a:r>
                        <a:rPr lang="en-US" sz="1100" dirty="0">
                          <a:effectLst/>
                          <a:latin typeface="Arial" panose="020B0604020202020204" pitchFamily="34" charset="0"/>
                          <a:cs typeface="Arial" panose="020B0604020202020204" pitchFamily="34" charset="0"/>
                        </a:rPr>
                        <a:t>31 July 2017</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rowSpan="5">
                  <a:txBody>
                    <a:bodyPr/>
                    <a:lstStyle/>
                    <a:p>
                      <a:pPr>
                        <a:lnSpc>
                          <a:spcPct val="150000"/>
                        </a:lnSpc>
                      </a:pPr>
                      <a:r>
                        <a:rPr lang="en-US" sz="1100" dirty="0">
                          <a:effectLst/>
                          <a:latin typeface="Arial" panose="020B0604020202020204" pitchFamily="34" charset="0"/>
                          <a:cs typeface="Arial" panose="020B0604020202020204" pitchFamily="34" charset="0"/>
                        </a:rPr>
                        <a:t>Not yet available</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rowSpan="5">
                  <a:txBody>
                    <a:bodyPr/>
                    <a:lstStyle/>
                    <a:p>
                      <a:pPr>
                        <a:lnSpc>
                          <a:spcPct val="150000"/>
                        </a:lnSpc>
                      </a:pPr>
                      <a:r>
                        <a:rPr lang="en-US" sz="1100" dirty="0">
                          <a:effectLst/>
                          <a:latin typeface="Arial" panose="020B0604020202020204" pitchFamily="34" charset="0"/>
                          <a:cs typeface="Arial" panose="020B0604020202020204" pitchFamily="34" charset="0"/>
                        </a:rPr>
                        <a:t>Planning Stage</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rowSpan="5">
                  <a:txBody>
                    <a:bodyPr/>
                    <a:lstStyle/>
                    <a:p>
                      <a:pPr>
                        <a:lnSpc>
                          <a:spcPct val="150000"/>
                        </a:lnSpc>
                      </a:pPr>
                      <a:r>
                        <a:rPr lang="en-US" sz="1100" dirty="0">
                          <a:effectLst/>
                          <a:latin typeface="Arial" panose="020B0604020202020204" pitchFamily="34" charset="0"/>
                          <a:cs typeface="Arial" panose="020B0604020202020204" pitchFamily="34" charset="0"/>
                        </a:rPr>
                        <a:t>None</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rowSpan="5">
                  <a:txBody>
                    <a:bodyPr/>
                    <a:lstStyle/>
                    <a:p>
                      <a:pPr>
                        <a:lnSpc>
                          <a:spcPct val="150000"/>
                        </a:lnSpc>
                      </a:pPr>
                      <a:r>
                        <a:rPr lang="en-US" sz="1100" dirty="0">
                          <a:effectLst/>
                          <a:latin typeface="Arial" panose="020B0604020202020204" pitchFamily="34" charset="0"/>
                          <a:cs typeface="Arial" panose="020B0604020202020204" pitchFamily="34" charset="0"/>
                        </a:rPr>
                        <a:t>None</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extLst>
                  <a:ext uri="{0D108BD9-81ED-4DB2-BD59-A6C34878D82A}">
                    <a16:rowId xmlns:a16="http://schemas.microsoft.com/office/drawing/2014/main" val="343927913"/>
                  </a:ext>
                </a:extLst>
              </a:tr>
              <a:tr h="670596">
                <a:tc>
                  <a:txBody>
                    <a:bodyPr/>
                    <a:lstStyle/>
                    <a:p>
                      <a:pPr>
                        <a:lnSpc>
                          <a:spcPct val="150000"/>
                        </a:lnSpc>
                      </a:pPr>
                      <a:r>
                        <a:rPr lang="en-US" sz="1100" dirty="0">
                          <a:effectLst/>
                          <a:latin typeface="Arial" panose="020B0604020202020204" pitchFamily="34" charset="0"/>
                          <a:cs typeface="Arial" panose="020B0604020202020204" pitchFamily="34" charset="0"/>
                        </a:rPr>
                        <a:t>Sebokeng Inpatient Rehab centre</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a:txBody>
                    <a:bodyPr/>
                    <a:lstStyle/>
                    <a:p>
                      <a:pPr>
                        <a:lnSpc>
                          <a:spcPct val="150000"/>
                        </a:lnSpc>
                      </a:pPr>
                      <a:r>
                        <a:rPr lang="en-US" sz="1100" dirty="0">
                          <a:effectLst/>
                          <a:latin typeface="Arial" panose="020B0604020202020204" pitchFamily="34" charset="0"/>
                          <a:cs typeface="Arial" panose="020B0604020202020204" pitchFamily="34" charset="0"/>
                        </a:rPr>
                        <a:t>Construction of Inpatient Rehabilitation Centre</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a:txBody>
                    <a:bodyPr/>
                    <a:lstStyle/>
                    <a:p>
                      <a:pPr>
                        <a:lnSpc>
                          <a:spcPct val="150000"/>
                        </a:lnSpc>
                      </a:pPr>
                      <a:r>
                        <a:rPr lang="en-US" sz="1100" dirty="0">
                          <a:effectLst/>
                          <a:latin typeface="Arial" panose="020B0604020202020204" pitchFamily="34" charset="0"/>
                          <a:cs typeface="Arial" panose="020B0604020202020204" pitchFamily="34" charset="0"/>
                        </a:rPr>
                        <a:t>31 July 2017</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vMerge="1">
                  <a:txBody>
                    <a:bodyPr/>
                    <a:lstStyle/>
                    <a:p>
                      <a:pPr>
                        <a:lnSpc>
                          <a:spcPct val="150000"/>
                        </a:lnSpc>
                      </a:pP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vMerge="1">
                  <a:txBody>
                    <a:bodyPr/>
                    <a:lstStyle/>
                    <a:p>
                      <a:pPr>
                        <a:lnSpc>
                          <a:spcPct val="150000"/>
                        </a:lnSpc>
                      </a:pP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vMerge="1">
                  <a:txBody>
                    <a:bodyPr/>
                    <a:lstStyle/>
                    <a:p>
                      <a:pPr>
                        <a:lnSpc>
                          <a:spcPct val="150000"/>
                        </a:lnSpc>
                      </a:pP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vMerge="1">
                  <a:txBody>
                    <a:bodyPr/>
                    <a:lstStyle/>
                    <a:p>
                      <a:pPr>
                        <a:lnSpc>
                          <a:spcPct val="150000"/>
                        </a:lnSpc>
                      </a:pP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extLst>
                  <a:ext uri="{0D108BD9-81ED-4DB2-BD59-A6C34878D82A}">
                    <a16:rowId xmlns:a16="http://schemas.microsoft.com/office/drawing/2014/main" val="1635713920"/>
                  </a:ext>
                </a:extLst>
              </a:tr>
              <a:tr h="670596">
                <a:tc>
                  <a:txBody>
                    <a:bodyPr/>
                    <a:lstStyle/>
                    <a:p>
                      <a:pPr>
                        <a:lnSpc>
                          <a:spcPct val="150000"/>
                        </a:lnSpc>
                      </a:pPr>
                      <a:r>
                        <a:rPr lang="en-US" sz="1100" dirty="0">
                          <a:effectLst/>
                          <a:latin typeface="Arial" panose="020B0604020202020204" pitchFamily="34" charset="0"/>
                          <a:cs typeface="Arial" panose="020B0604020202020204" pitchFamily="34" charset="0"/>
                        </a:rPr>
                        <a:t>Soshanguve Inpatient Rehab centre</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a:txBody>
                    <a:bodyPr/>
                    <a:lstStyle/>
                    <a:p>
                      <a:pPr>
                        <a:lnSpc>
                          <a:spcPct val="150000"/>
                        </a:lnSpc>
                      </a:pPr>
                      <a:r>
                        <a:rPr lang="en-US" sz="1100" dirty="0">
                          <a:effectLst/>
                          <a:latin typeface="Arial" panose="020B0604020202020204" pitchFamily="34" charset="0"/>
                          <a:cs typeface="Arial" panose="020B0604020202020204" pitchFamily="34" charset="0"/>
                        </a:rPr>
                        <a:t>Construction of Inpatient Rehabilitation Centre</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a:txBody>
                    <a:bodyPr/>
                    <a:lstStyle/>
                    <a:p>
                      <a:pPr>
                        <a:lnSpc>
                          <a:spcPct val="150000"/>
                        </a:lnSpc>
                      </a:pPr>
                      <a:r>
                        <a:rPr lang="en-US" sz="1100" dirty="0">
                          <a:effectLst/>
                          <a:latin typeface="Arial" panose="020B0604020202020204" pitchFamily="34" charset="0"/>
                          <a:cs typeface="Arial" panose="020B0604020202020204" pitchFamily="34" charset="0"/>
                        </a:rPr>
                        <a:t>01 October 2018</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vMerge="1">
                  <a:txBody>
                    <a:bodyPr/>
                    <a:lstStyle/>
                    <a:p>
                      <a:pPr>
                        <a:lnSpc>
                          <a:spcPct val="150000"/>
                        </a:lnSpc>
                      </a:pP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vMerge="1">
                  <a:txBody>
                    <a:bodyPr/>
                    <a:lstStyle/>
                    <a:p>
                      <a:pPr>
                        <a:lnSpc>
                          <a:spcPct val="150000"/>
                        </a:lnSpc>
                      </a:pP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vMerge="1">
                  <a:txBody>
                    <a:bodyPr/>
                    <a:lstStyle/>
                    <a:p>
                      <a:pPr>
                        <a:lnSpc>
                          <a:spcPct val="150000"/>
                        </a:lnSpc>
                      </a:pP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vMerge="1">
                  <a:txBody>
                    <a:bodyPr/>
                    <a:lstStyle/>
                    <a:p>
                      <a:pPr>
                        <a:lnSpc>
                          <a:spcPct val="150000"/>
                        </a:lnSpc>
                      </a:pP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extLst>
                  <a:ext uri="{0D108BD9-81ED-4DB2-BD59-A6C34878D82A}">
                    <a16:rowId xmlns:a16="http://schemas.microsoft.com/office/drawing/2014/main" val="2208940995"/>
                  </a:ext>
                </a:extLst>
              </a:tr>
              <a:tr h="670596">
                <a:tc>
                  <a:txBody>
                    <a:bodyPr/>
                    <a:lstStyle/>
                    <a:p>
                      <a:pPr>
                        <a:lnSpc>
                          <a:spcPct val="150000"/>
                        </a:lnSpc>
                      </a:pPr>
                      <a:r>
                        <a:rPr lang="en-US" sz="1100" dirty="0">
                          <a:effectLst/>
                          <a:latin typeface="Arial" panose="020B0604020202020204" pitchFamily="34" charset="0"/>
                          <a:cs typeface="Arial" panose="020B0604020202020204" pitchFamily="34" charset="0"/>
                        </a:rPr>
                        <a:t>Tembisa Inpatient Rehab centre</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a:txBody>
                    <a:bodyPr/>
                    <a:lstStyle/>
                    <a:p>
                      <a:pPr>
                        <a:lnSpc>
                          <a:spcPct val="150000"/>
                        </a:lnSpc>
                      </a:pPr>
                      <a:r>
                        <a:rPr lang="en-US" sz="1100" dirty="0">
                          <a:effectLst/>
                          <a:latin typeface="Arial" panose="020B0604020202020204" pitchFamily="34" charset="0"/>
                          <a:cs typeface="Arial" panose="020B0604020202020204" pitchFamily="34" charset="0"/>
                        </a:rPr>
                        <a:t>Construction of Inpatient Rehabilitation Centre</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a:txBody>
                    <a:bodyPr/>
                    <a:lstStyle/>
                    <a:p>
                      <a:pPr>
                        <a:lnSpc>
                          <a:spcPct val="150000"/>
                        </a:lnSpc>
                      </a:pPr>
                      <a:r>
                        <a:rPr lang="en-US" sz="1100" dirty="0">
                          <a:effectLst/>
                          <a:latin typeface="Arial" panose="020B0604020202020204" pitchFamily="34" charset="0"/>
                          <a:cs typeface="Arial" panose="020B0604020202020204" pitchFamily="34" charset="0"/>
                        </a:rPr>
                        <a:t>01 April 2018</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vMerge="1">
                  <a:txBody>
                    <a:bodyPr/>
                    <a:lstStyle/>
                    <a:p>
                      <a:pPr>
                        <a:lnSpc>
                          <a:spcPct val="150000"/>
                        </a:lnSpc>
                      </a:pP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vMerge="1">
                  <a:txBody>
                    <a:bodyPr/>
                    <a:lstStyle/>
                    <a:p>
                      <a:pPr>
                        <a:lnSpc>
                          <a:spcPct val="150000"/>
                        </a:lnSpc>
                      </a:pP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vMerge="1">
                  <a:txBody>
                    <a:bodyPr/>
                    <a:lstStyle/>
                    <a:p>
                      <a:pPr>
                        <a:lnSpc>
                          <a:spcPct val="150000"/>
                        </a:lnSpc>
                      </a:pP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vMerge="1">
                  <a:txBody>
                    <a:bodyPr/>
                    <a:lstStyle/>
                    <a:p>
                      <a:pPr>
                        <a:lnSpc>
                          <a:spcPct val="150000"/>
                        </a:lnSpc>
                      </a:pP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extLst>
                  <a:ext uri="{0D108BD9-81ED-4DB2-BD59-A6C34878D82A}">
                    <a16:rowId xmlns:a16="http://schemas.microsoft.com/office/drawing/2014/main" val="3686104839"/>
                  </a:ext>
                </a:extLst>
              </a:tr>
              <a:tr h="902375">
                <a:tc>
                  <a:txBody>
                    <a:bodyPr/>
                    <a:lstStyle/>
                    <a:p>
                      <a:pPr>
                        <a:lnSpc>
                          <a:spcPct val="150000"/>
                        </a:lnSpc>
                      </a:pPr>
                      <a:r>
                        <a:rPr lang="en-US" sz="1100" dirty="0">
                          <a:effectLst/>
                          <a:latin typeface="Arial" panose="020B0604020202020204" pitchFamily="34" charset="0"/>
                          <a:cs typeface="Arial" panose="020B0604020202020204" pitchFamily="34" charset="0"/>
                        </a:rPr>
                        <a:t>Walter Sisulu CYCC (demolition and reconstruction)</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a:txBody>
                    <a:bodyPr/>
                    <a:lstStyle/>
                    <a:p>
                      <a:pPr>
                        <a:lnSpc>
                          <a:spcPct val="150000"/>
                        </a:lnSpc>
                      </a:pPr>
                      <a:r>
                        <a:rPr lang="en-US" sz="1100" dirty="0">
                          <a:effectLst/>
                          <a:latin typeface="Arial" panose="020B0604020202020204" pitchFamily="34" charset="0"/>
                          <a:cs typeface="Arial" panose="020B0604020202020204" pitchFamily="34" charset="0"/>
                        </a:rPr>
                        <a:t>Demolition of office accommodation and construction of new office accommodation</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a:txBody>
                    <a:bodyPr/>
                    <a:lstStyle/>
                    <a:p>
                      <a:pPr>
                        <a:lnSpc>
                          <a:spcPct val="150000"/>
                        </a:lnSpc>
                      </a:pPr>
                      <a:r>
                        <a:rPr lang="en-US" sz="1100" dirty="0">
                          <a:effectLst/>
                          <a:latin typeface="Arial" panose="020B0604020202020204" pitchFamily="34" charset="0"/>
                          <a:cs typeface="Arial" panose="020B0604020202020204" pitchFamily="34" charset="0"/>
                        </a:rPr>
                        <a:t>31 July 2016</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vMerge="1">
                  <a:txBody>
                    <a:bodyPr/>
                    <a:lstStyle/>
                    <a:p>
                      <a:pPr>
                        <a:lnSpc>
                          <a:spcPct val="150000"/>
                        </a:lnSpc>
                      </a:pP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vMerge="1">
                  <a:txBody>
                    <a:bodyPr/>
                    <a:lstStyle/>
                    <a:p>
                      <a:pPr>
                        <a:lnSpc>
                          <a:spcPct val="150000"/>
                        </a:lnSpc>
                      </a:pP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vMerge="1">
                  <a:txBody>
                    <a:bodyPr/>
                    <a:lstStyle/>
                    <a:p>
                      <a:pPr>
                        <a:lnSpc>
                          <a:spcPct val="150000"/>
                        </a:lnSpc>
                      </a:pP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tc vMerge="1">
                  <a:txBody>
                    <a:bodyPr/>
                    <a:lstStyle/>
                    <a:p>
                      <a:pPr>
                        <a:lnSpc>
                          <a:spcPct val="150000"/>
                        </a:lnSpc>
                      </a:pP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43460" marR="43460" marT="0" marB="0"/>
                </a:tc>
                <a:extLst>
                  <a:ext uri="{0D108BD9-81ED-4DB2-BD59-A6C34878D82A}">
                    <a16:rowId xmlns:a16="http://schemas.microsoft.com/office/drawing/2014/main" val="2496444245"/>
                  </a:ext>
                </a:extLst>
              </a:tr>
            </a:tbl>
          </a:graphicData>
        </a:graphic>
      </p:graphicFrame>
    </p:spTree>
    <p:extLst>
      <p:ext uri="{BB962C8B-B14F-4D97-AF65-F5344CB8AC3E}">
        <p14:creationId xmlns:p14="http://schemas.microsoft.com/office/powerpoint/2010/main" val="38788768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7E1278-67C7-4F03-AB3C-1BBD87226603}"/>
              </a:ext>
            </a:extLst>
          </p:cNvPr>
          <p:cNvSpPr>
            <a:spLocks noGrp="1"/>
          </p:cNvSpPr>
          <p:nvPr>
            <p:ph type="title"/>
          </p:nvPr>
        </p:nvSpPr>
        <p:spPr/>
        <p:txBody>
          <a:bodyPr/>
          <a:lstStyle/>
          <a:p>
            <a:r>
              <a:rPr lang="en-ZA" dirty="0"/>
              <a:t>Human Resource Capacity</a:t>
            </a:r>
          </a:p>
        </p:txBody>
      </p:sp>
      <p:sp>
        <p:nvSpPr>
          <p:cNvPr id="2" name="Slide Number Placeholder 1">
            <a:extLst>
              <a:ext uri="{FF2B5EF4-FFF2-40B4-BE49-F238E27FC236}">
                <a16:creationId xmlns:a16="http://schemas.microsoft.com/office/drawing/2014/main" id="{253790CC-A970-40C0-93D1-131C104499C5}"/>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56CAB2-3D05-49B8-85A2-5FF6912E2710}"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36</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1413971059"/>
              </p:ext>
            </p:extLst>
          </p:nvPr>
        </p:nvGraphicFramePr>
        <p:xfrm>
          <a:off x="836024" y="1364783"/>
          <a:ext cx="8184820" cy="5116569"/>
        </p:xfrm>
        <a:graphic>
          <a:graphicData uri="http://schemas.openxmlformats.org/drawingml/2006/table">
            <a:tbl>
              <a:tblPr firstRow="1" firstCol="1" bandRow="1">
                <a:tableStyleId>{BC89EF96-8CEA-46FF-86C4-4CE0E7609802}</a:tableStyleId>
              </a:tblPr>
              <a:tblGrid>
                <a:gridCol w="2716068">
                  <a:extLst>
                    <a:ext uri="{9D8B030D-6E8A-4147-A177-3AD203B41FA5}">
                      <a16:colId xmlns:a16="http://schemas.microsoft.com/office/drawing/2014/main" val="3209082830"/>
                    </a:ext>
                  </a:extLst>
                </a:gridCol>
                <a:gridCol w="1470580">
                  <a:extLst>
                    <a:ext uri="{9D8B030D-6E8A-4147-A177-3AD203B41FA5}">
                      <a16:colId xmlns:a16="http://schemas.microsoft.com/office/drawing/2014/main" val="3763537328"/>
                    </a:ext>
                  </a:extLst>
                </a:gridCol>
                <a:gridCol w="1332724">
                  <a:extLst>
                    <a:ext uri="{9D8B030D-6E8A-4147-A177-3AD203B41FA5}">
                      <a16:colId xmlns:a16="http://schemas.microsoft.com/office/drawing/2014/main" val="2370336334"/>
                    </a:ext>
                  </a:extLst>
                </a:gridCol>
                <a:gridCol w="1332724">
                  <a:extLst>
                    <a:ext uri="{9D8B030D-6E8A-4147-A177-3AD203B41FA5}">
                      <a16:colId xmlns:a16="http://schemas.microsoft.com/office/drawing/2014/main" val="3506199849"/>
                    </a:ext>
                  </a:extLst>
                </a:gridCol>
                <a:gridCol w="1332724">
                  <a:extLst>
                    <a:ext uri="{9D8B030D-6E8A-4147-A177-3AD203B41FA5}">
                      <a16:colId xmlns:a16="http://schemas.microsoft.com/office/drawing/2014/main" val="1110610127"/>
                    </a:ext>
                  </a:extLst>
                </a:gridCol>
              </a:tblGrid>
              <a:tr h="388211">
                <a:tc gridSpan="5">
                  <a:txBody>
                    <a:bodyPr/>
                    <a:lstStyle/>
                    <a:p>
                      <a:pPr>
                        <a:spcAft>
                          <a:spcPts val="0"/>
                        </a:spcAft>
                      </a:pPr>
                      <a:r>
                        <a:rPr lang="en-ZA" sz="1100" dirty="0">
                          <a:effectLst/>
                          <a:latin typeface="Arial" panose="020B0604020202020204" pitchFamily="34" charset="0"/>
                          <a:cs typeface="Arial" panose="020B0604020202020204" pitchFamily="34" charset="0"/>
                        </a:rPr>
                        <a:t>Human Resource Capacity</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37691" marR="37691"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338517289"/>
                  </a:ext>
                </a:extLst>
              </a:tr>
              <a:tr h="325794">
                <a:tc gridSpan="5">
                  <a:txBody>
                    <a:bodyPr/>
                    <a:lstStyle/>
                    <a:p>
                      <a:pPr>
                        <a:spcAft>
                          <a:spcPts val="0"/>
                        </a:spcAft>
                      </a:pPr>
                      <a:r>
                        <a:rPr lang="en-ZA" sz="1100" b="0" dirty="0">
                          <a:effectLst/>
                          <a:latin typeface="Arial" panose="020B0604020202020204" pitchFamily="34" charset="0"/>
                          <a:cs typeface="Arial" panose="020B0604020202020204" pitchFamily="34" charset="0"/>
                        </a:rPr>
                        <a:t>During the period under review </a:t>
                      </a:r>
                      <a:r>
                        <a:rPr lang="en-US" sz="1100" b="0" dirty="0">
                          <a:effectLst/>
                          <a:latin typeface="Arial" panose="020B0604020202020204" pitchFamily="34" charset="0"/>
                          <a:cs typeface="Arial" panose="020B0604020202020204" pitchFamily="34" charset="0"/>
                        </a:rPr>
                        <a:t>01 January to 31 March 2022</a:t>
                      </a:r>
                      <a:endParaRPr lang="en-ZA" sz="1100" b="0" dirty="0">
                        <a:effectLst/>
                        <a:latin typeface="Arial" panose="020B0604020202020204" pitchFamily="34" charset="0"/>
                        <a:ea typeface="Times New Roman" panose="02020603050405020304" pitchFamily="18" charset="0"/>
                        <a:cs typeface="Arial" panose="020B0604020202020204" pitchFamily="34" charset="0"/>
                      </a:endParaRPr>
                    </a:p>
                  </a:txBody>
                  <a:tcPr marL="37691" marR="37691"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4082222697"/>
                  </a:ext>
                </a:extLst>
              </a:tr>
              <a:tr h="616315">
                <a:tc>
                  <a:txBody>
                    <a:bodyPr/>
                    <a:lstStyle/>
                    <a:p>
                      <a:pPr>
                        <a:lnSpc>
                          <a:spcPct val="100000"/>
                        </a:lnSpc>
                        <a:spcAft>
                          <a:spcPts val="0"/>
                        </a:spcAft>
                      </a:pPr>
                      <a:r>
                        <a:rPr lang="en-ZA" sz="1100" b="1" dirty="0">
                          <a:effectLst/>
                          <a:latin typeface="Arial" panose="020B0604020202020204" pitchFamily="34" charset="0"/>
                          <a:cs typeface="Arial" panose="020B0604020202020204" pitchFamily="34" charset="0"/>
                        </a:rPr>
                        <a:t>Total number of posts on the Dept. Structure as at the last day of the period under review</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37691" marR="37691" marT="0" marB="0"/>
                </a:tc>
                <a:tc gridSpan="2">
                  <a:txBody>
                    <a:bodyPr/>
                    <a:lstStyle/>
                    <a:p>
                      <a:pPr>
                        <a:lnSpc>
                          <a:spcPct val="100000"/>
                        </a:lnSpc>
                        <a:spcAft>
                          <a:spcPts val="0"/>
                        </a:spcAft>
                      </a:pPr>
                      <a:r>
                        <a:rPr lang="en-ZA" sz="1100" b="1" dirty="0">
                          <a:effectLst/>
                          <a:latin typeface="Arial" panose="020B0604020202020204" pitchFamily="34" charset="0"/>
                          <a:cs typeface="Arial" panose="020B0604020202020204" pitchFamily="34" charset="0"/>
                        </a:rPr>
                        <a:t>Total number of posts currently filled as at the last day of the period under review</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37691" marR="37691" marT="0" marB="0"/>
                </a:tc>
                <a:tc hMerge="1">
                  <a:txBody>
                    <a:bodyPr/>
                    <a:lstStyle/>
                    <a:p>
                      <a:endParaRPr lang="en-ZA"/>
                    </a:p>
                  </a:txBody>
                  <a:tcPr/>
                </a:tc>
                <a:tc gridSpan="2">
                  <a:txBody>
                    <a:bodyPr/>
                    <a:lstStyle/>
                    <a:p>
                      <a:pPr>
                        <a:lnSpc>
                          <a:spcPct val="100000"/>
                        </a:lnSpc>
                        <a:spcAft>
                          <a:spcPts val="0"/>
                        </a:spcAft>
                      </a:pPr>
                      <a:r>
                        <a:rPr lang="en-ZA" sz="1100" b="1" dirty="0">
                          <a:effectLst/>
                          <a:latin typeface="Arial" panose="020B0604020202020204" pitchFamily="34" charset="0"/>
                          <a:cs typeface="Arial" panose="020B0604020202020204" pitchFamily="34" charset="0"/>
                        </a:rPr>
                        <a:t>Total number of vacant posts as at the last day of period under review</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37691" marR="37691" marT="0" marB="0"/>
                </a:tc>
                <a:tc hMerge="1">
                  <a:txBody>
                    <a:bodyPr/>
                    <a:lstStyle/>
                    <a:p>
                      <a:endParaRPr lang="en-ZA"/>
                    </a:p>
                  </a:txBody>
                  <a:tcPr/>
                </a:tc>
                <a:extLst>
                  <a:ext uri="{0D108BD9-81ED-4DB2-BD59-A6C34878D82A}">
                    <a16:rowId xmlns:a16="http://schemas.microsoft.com/office/drawing/2014/main" val="1504832670"/>
                  </a:ext>
                </a:extLst>
              </a:tr>
              <a:tr h="415636">
                <a:tc>
                  <a:txBody>
                    <a:bodyPr/>
                    <a:lstStyle/>
                    <a:p>
                      <a:pPr algn="ctr">
                        <a:lnSpc>
                          <a:spcPct val="150000"/>
                        </a:lnSpc>
                        <a:spcAft>
                          <a:spcPts val="0"/>
                        </a:spcAft>
                      </a:pPr>
                      <a:r>
                        <a:rPr lang="en-ZA" sz="1100" b="0" dirty="0">
                          <a:effectLst/>
                          <a:latin typeface="Arial" panose="020B0604020202020204" pitchFamily="34" charset="0"/>
                          <a:cs typeface="Arial" panose="020B0604020202020204" pitchFamily="34" charset="0"/>
                        </a:rPr>
                        <a:t>5 961</a:t>
                      </a:r>
                      <a:endParaRPr lang="en-ZA" sz="1100" b="0" dirty="0">
                        <a:effectLst/>
                        <a:latin typeface="Arial" panose="020B0604020202020204" pitchFamily="34" charset="0"/>
                        <a:ea typeface="Times New Roman" panose="02020603050405020304" pitchFamily="18" charset="0"/>
                        <a:cs typeface="Arial" panose="020B0604020202020204" pitchFamily="34" charset="0"/>
                      </a:endParaRPr>
                    </a:p>
                  </a:txBody>
                  <a:tcPr marL="37691" marR="37691" marT="0" marB="0"/>
                </a:tc>
                <a:tc gridSpan="2">
                  <a:txBody>
                    <a:bodyPr/>
                    <a:lstStyle/>
                    <a:p>
                      <a:pPr algn="ctr">
                        <a:lnSpc>
                          <a:spcPct val="150000"/>
                        </a:lnSpc>
                        <a:spcAft>
                          <a:spcPts val="0"/>
                        </a:spcAft>
                      </a:pPr>
                      <a:r>
                        <a:rPr lang="en-ZA" sz="1100" b="0" dirty="0">
                          <a:effectLst/>
                          <a:latin typeface="Arial" panose="020B0604020202020204" pitchFamily="34" charset="0"/>
                          <a:cs typeface="Arial" panose="020B0604020202020204" pitchFamily="34" charset="0"/>
                        </a:rPr>
                        <a:t>5 340</a:t>
                      </a:r>
                      <a:endParaRPr lang="en-ZA" sz="1100" b="0" dirty="0">
                        <a:effectLst/>
                        <a:latin typeface="Arial" panose="020B0604020202020204" pitchFamily="34" charset="0"/>
                        <a:ea typeface="Times New Roman" panose="02020603050405020304" pitchFamily="18" charset="0"/>
                        <a:cs typeface="Arial" panose="020B0604020202020204" pitchFamily="34" charset="0"/>
                      </a:endParaRPr>
                    </a:p>
                  </a:txBody>
                  <a:tcPr marL="37691" marR="37691" marT="0" marB="0"/>
                </a:tc>
                <a:tc hMerge="1">
                  <a:txBody>
                    <a:bodyPr/>
                    <a:lstStyle/>
                    <a:p>
                      <a:endParaRPr lang="en-ZA"/>
                    </a:p>
                  </a:txBody>
                  <a:tcPr/>
                </a:tc>
                <a:tc gridSpan="2">
                  <a:txBody>
                    <a:bodyPr/>
                    <a:lstStyle/>
                    <a:p>
                      <a:pPr algn="ctr">
                        <a:lnSpc>
                          <a:spcPct val="150000"/>
                        </a:lnSpc>
                        <a:spcAft>
                          <a:spcPts val="0"/>
                        </a:spcAft>
                      </a:pPr>
                      <a:r>
                        <a:rPr lang="en-ZA" sz="1100" b="0" dirty="0">
                          <a:effectLst/>
                          <a:latin typeface="Arial" panose="020B0604020202020204" pitchFamily="34" charset="0"/>
                          <a:cs typeface="Arial" panose="020B0604020202020204" pitchFamily="34" charset="0"/>
                        </a:rPr>
                        <a:t>621</a:t>
                      </a:r>
                      <a:endParaRPr lang="en-ZA" sz="1100" b="0" dirty="0">
                        <a:effectLst/>
                        <a:latin typeface="Arial" panose="020B0604020202020204" pitchFamily="34" charset="0"/>
                        <a:ea typeface="Times New Roman" panose="02020603050405020304" pitchFamily="18" charset="0"/>
                        <a:cs typeface="Arial" panose="020B0604020202020204" pitchFamily="34" charset="0"/>
                      </a:endParaRPr>
                    </a:p>
                  </a:txBody>
                  <a:tcPr marL="37691" marR="37691" marT="0" marB="0"/>
                </a:tc>
                <a:tc hMerge="1">
                  <a:txBody>
                    <a:bodyPr/>
                    <a:lstStyle/>
                    <a:p>
                      <a:endParaRPr lang="en-ZA"/>
                    </a:p>
                  </a:txBody>
                  <a:tcPr/>
                </a:tc>
                <a:extLst>
                  <a:ext uri="{0D108BD9-81ED-4DB2-BD59-A6C34878D82A}">
                    <a16:rowId xmlns:a16="http://schemas.microsoft.com/office/drawing/2014/main" val="939425751"/>
                  </a:ext>
                </a:extLst>
              </a:tr>
              <a:tr h="429491">
                <a:tc>
                  <a:txBody>
                    <a:bodyPr/>
                    <a:lstStyle/>
                    <a:p>
                      <a:pPr>
                        <a:lnSpc>
                          <a:spcPct val="100000"/>
                        </a:lnSpc>
                        <a:spcAft>
                          <a:spcPts val="0"/>
                        </a:spcAft>
                      </a:pPr>
                      <a:r>
                        <a:rPr lang="en-ZA" sz="1100" b="1" dirty="0">
                          <a:effectLst/>
                          <a:latin typeface="Arial" panose="020B0604020202020204" pitchFamily="34" charset="0"/>
                          <a:cs typeface="Arial" panose="020B0604020202020204" pitchFamily="34" charset="0"/>
                        </a:rPr>
                        <a:t>Total number of acting positions as at the last day of the period under review</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37691" marR="37691" marT="0" marB="0"/>
                </a:tc>
                <a:tc gridSpan="2">
                  <a:txBody>
                    <a:bodyPr/>
                    <a:lstStyle/>
                    <a:p>
                      <a:pPr>
                        <a:lnSpc>
                          <a:spcPct val="100000"/>
                        </a:lnSpc>
                        <a:spcAft>
                          <a:spcPts val="0"/>
                        </a:spcAft>
                      </a:pPr>
                      <a:r>
                        <a:rPr lang="en-ZA" sz="1100" b="1" dirty="0">
                          <a:effectLst/>
                          <a:latin typeface="Arial" panose="020B0604020202020204" pitchFamily="34" charset="0"/>
                          <a:cs typeface="Arial" panose="020B0604020202020204" pitchFamily="34" charset="0"/>
                        </a:rPr>
                        <a:t>Total number of terminations during the period under review</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37691" marR="37691" marT="0" marB="0"/>
                </a:tc>
                <a:tc hMerge="1">
                  <a:txBody>
                    <a:bodyPr/>
                    <a:lstStyle/>
                    <a:p>
                      <a:endParaRPr lang="en-ZA"/>
                    </a:p>
                  </a:txBody>
                  <a:tcPr/>
                </a:tc>
                <a:tc gridSpan="2">
                  <a:txBody>
                    <a:bodyPr/>
                    <a:lstStyle/>
                    <a:p>
                      <a:pPr>
                        <a:lnSpc>
                          <a:spcPct val="100000"/>
                        </a:lnSpc>
                        <a:spcAft>
                          <a:spcPts val="0"/>
                        </a:spcAft>
                      </a:pPr>
                      <a:r>
                        <a:rPr lang="en-ZA" sz="1100" b="1" dirty="0">
                          <a:effectLst/>
                          <a:latin typeface="Arial" panose="020B0604020202020204" pitchFamily="34" charset="0"/>
                          <a:cs typeface="Arial" panose="020B0604020202020204" pitchFamily="34" charset="0"/>
                        </a:rPr>
                        <a:t>Total number of new appointments during the period under review</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37691" marR="37691" marT="0" marB="0"/>
                </a:tc>
                <a:tc hMerge="1">
                  <a:txBody>
                    <a:bodyPr/>
                    <a:lstStyle/>
                    <a:p>
                      <a:endParaRPr lang="en-ZA"/>
                    </a:p>
                  </a:txBody>
                  <a:tcPr/>
                </a:tc>
                <a:extLst>
                  <a:ext uri="{0D108BD9-81ED-4DB2-BD59-A6C34878D82A}">
                    <a16:rowId xmlns:a16="http://schemas.microsoft.com/office/drawing/2014/main" val="294382849"/>
                  </a:ext>
                </a:extLst>
              </a:tr>
              <a:tr h="694742">
                <a:tc>
                  <a:txBody>
                    <a:bodyPr/>
                    <a:lstStyle/>
                    <a:p>
                      <a:pPr algn="ctr">
                        <a:lnSpc>
                          <a:spcPct val="100000"/>
                        </a:lnSpc>
                        <a:spcAft>
                          <a:spcPts val="0"/>
                        </a:spcAft>
                      </a:pPr>
                      <a:r>
                        <a:rPr lang="en-ZA" sz="1100" b="0" dirty="0">
                          <a:effectLst/>
                          <a:latin typeface="Arial" panose="020B0604020202020204" pitchFamily="34" charset="0"/>
                          <a:cs typeface="Arial" panose="020B0604020202020204" pitchFamily="34" charset="0"/>
                        </a:rPr>
                        <a:t>7</a:t>
                      </a:r>
                      <a:endParaRPr lang="en-ZA" sz="1100" b="0" dirty="0">
                        <a:effectLst/>
                        <a:latin typeface="Arial" panose="020B0604020202020204" pitchFamily="34" charset="0"/>
                        <a:ea typeface="Times New Roman" panose="02020603050405020304" pitchFamily="18" charset="0"/>
                        <a:cs typeface="Arial" panose="020B0604020202020204" pitchFamily="34" charset="0"/>
                      </a:endParaRPr>
                    </a:p>
                  </a:txBody>
                  <a:tcPr marL="37691" marR="37691" marT="0" marB="0"/>
                </a:tc>
                <a:tc gridSpan="2">
                  <a:txBody>
                    <a:bodyPr/>
                    <a:lstStyle/>
                    <a:p>
                      <a:pPr algn="ctr">
                        <a:lnSpc>
                          <a:spcPct val="100000"/>
                        </a:lnSpc>
                        <a:spcAft>
                          <a:spcPts val="0"/>
                        </a:spcAft>
                      </a:pPr>
                      <a:r>
                        <a:rPr lang="en-US" sz="1100" b="0" dirty="0">
                          <a:effectLst/>
                          <a:latin typeface="Arial" panose="020B0604020202020204" pitchFamily="34" charset="0"/>
                          <a:cs typeface="Arial" panose="020B0604020202020204" pitchFamily="34" charset="0"/>
                        </a:rPr>
                        <a:t>1 633 of which 1 442 were contracts that expired (4-month short term and stimulus)</a:t>
                      </a:r>
                      <a:endParaRPr lang="en-ZA" sz="1100" b="0" dirty="0">
                        <a:effectLst/>
                        <a:latin typeface="Arial" panose="020B0604020202020204" pitchFamily="34" charset="0"/>
                        <a:ea typeface="Times New Roman" panose="02020603050405020304" pitchFamily="18" charset="0"/>
                        <a:cs typeface="Arial" panose="020B0604020202020204" pitchFamily="34" charset="0"/>
                      </a:endParaRPr>
                    </a:p>
                  </a:txBody>
                  <a:tcPr marL="37691" marR="37691" marT="0" marB="0"/>
                </a:tc>
                <a:tc hMerge="1">
                  <a:txBody>
                    <a:bodyPr/>
                    <a:lstStyle/>
                    <a:p>
                      <a:endParaRPr lang="en-ZA"/>
                    </a:p>
                  </a:txBody>
                  <a:tcPr/>
                </a:tc>
                <a:tc gridSpan="2">
                  <a:txBody>
                    <a:bodyPr/>
                    <a:lstStyle/>
                    <a:p>
                      <a:pPr>
                        <a:lnSpc>
                          <a:spcPct val="100000"/>
                        </a:lnSpc>
                        <a:spcAft>
                          <a:spcPts val="0"/>
                        </a:spcAft>
                      </a:pPr>
                      <a:r>
                        <a:rPr lang="en-US" sz="1100" b="0" dirty="0">
                          <a:effectLst/>
                          <a:latin typeface="Arial" panose="020B0604020202020204" pitchFamily="34" charset="0"/>
                          <a:cs typeface="Arial" panose="020B0604020202020204" pitchFamily="34" charset="0"/>
                        </a:rPr>
                        <a:t>2 235 of which 1 910 appointments are on contract (4-month short term and stimulus)</a:t>
                      </a:r>
                      <a:endParaRPr lang="en-ZA" sz="1100" b="0" dirty="0">
                        <a:effectLst/>
                        <a:latin typeface="Arial" panose="020B0604020202020204" pitchFamily="34" charset="0"/>
                        <a:ea typeface="Times New Roman" panose="02020603050405020304" pitchFamily="18" charset="0"/>
                        <a:cs typeface="Arial" panose="020B0604020202020204" pitchFamily="34" charset="0"/>
                      </a:endParaRPr>
                    </a:p>
                  </a:txBody>
                  <a:tcPr marL="37691" marR="37691" marT="0" marB="0"/>
                </a:tc>
                <a:tc hMerge="1">
                  <a:txBody>
                    <a:bodyPr/>
                    <a:lstStyle/>
                    <a:p>
                      <a:endParaRPr lang="en-ZA"/>
                    </a:p>
                  </a:txBody>
                  <a:tcPr/>
                </a:tc>
                <a:extLst>
                  <a:ext uri="{0D108BD9-81ED-4DB2-BD59-A6C34878D82A}">
                    <a16:rowId xmlns:a16="http://schemas.microsoft.com/office/drawing/2014/main" val="1736023282"/>
                  </a:ext>
                </a:extLst>
              </a:tr>
              <a:tr h="465384">
                <a:tc>
                  <a:txBody>
                    <a:bodyPr/>
                    <a:lstStyle/>
                    <a:p>
                      <a:pPr>
                        <a:spcAft>
                          <a:spcPts val="0"/>
                        </a:spcAft>
                      </a:pPr>
                      <a:r>
                        <a:rPr lang="en-ZA" sz="1100" b="1" dirty="0">
                          <a:effectLst/>
                          <a:latin typeface="Arial" panose="020B0604020202020204" pitchFamily="34" charset="0"/>
                          <a:cs typeface="Arial" panose="020B0604020202020204" pitchFamily="34" charset="0"/>
                        </a:rPr>
                        <a:t>Total number of suspensions during the period under review</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37691" marR="37691" marT="0" marB="0"/>
                </a:tc>
                <a:tc gridSpan="4">
                  <a:txBody>
                    <a:bodyPr/>
                    <a:lstStyle/>
                    <a:p>
                      <a:pPr>
                        <a:spcAft>
                          <a:spcPts val="0"/>
                        </a:spcAft>
                      </a:pPr>
                      <a:r>
                        <a:rPr lang="en-ZA" sz="1100" b="1" dirty="0">
                          <a:effectLst/>
                          <a:latin typeface="Arial" panose="020B0604020202020204" pitchFamily="34" charset="0"/>
                          <a:cs typeface="Arial" panose="020B0604020202020204" pitchFamily="34" charset="0"/>
                        </a:rPr>
                        <a:t>Summarized information on the GEYODI / HDI compliance for the period under review</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37691" marR="37691" marT="0" marB="0"/>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948002587"/>
                  </a:ext>
                </a:extLst>
              </a:tr>
              <a:tr h="478739">
                <a:tc rowSpan="4">
                  <a:txBody>
                    <a:bodyPr/>
                    <a:lstStyle/>
                    <a:p>
                      <a:pPr>
                        <a:spcAft>
                          <a:spcPts val="0"/>
                        </a:spcAft>
                      </a:pPr>
                      <a:r>
                        <a:rPr lang="en-ZA" sz="1100" b="0" dirty="0">
                          <a:effectLst/>
                          <a:latin typeface="Arial" panose="020B0604020202020204" pitchFamily="34" charset="0"/>
                          <a:cs typeface="Arial" panose="020B0604020202020204" pitchFamily="34" charset="0"/>
                        </a:rPr>
                        <a:t>1</a:t>
                      </a:r>
                      <a:r>
                        <a:rPr lang="en-US" sz="1100" b="0" dirty="0">
                          <a:effectLst/>
                          <a:latin typeface="Arial" panose="020B0604020202020204" pitchFamily="34" charset="0"/>
                          <a:cs typeface="Arial" panose="020B0604020202020204" pitchFamily="34" charset="0"/>
                        </a:rPr>
                        <a:t> employee was placed on precautionary suspension for the period under review. </a:t>
                      </a:r>
                      <a:endParaRPr lang="en-ZA" sz="1100" b="0" dirty="0">
                        <a:effectLst/>
                        <a:latin typeface="Arial" panose="020B0604020202020204" pitchFamily="34" charset="0"/>
                        <a:ea typeface="Times New Roman" panose="02020603050405020304" pitchFamily="18" charset="0"/>
                        <a:cs typeface="Arial" panose="020B0604020202020204" pitchFamily="34" charset="0"/>
                      </a:endParaRPr>
                    </a:p>
                  </a:txBody>
                  <a:tcPr marL="37691" marR="37691" marT="0" marB="0"/>
                </a:tc>
                <a:tc>
                  <a:txBody>
                    <a:bodyPr/>
                    <a:lstStyle/>
                    <a:p>
                      <a:pPr>
                        <a:lnSpc>
                          <a:spcPct val="150000"/>
                        </a:lnSpc>
                        <a:spcAft>
                          <a:spcPts val="0"/>
                        </a:spcAft>
                      </a:pPr>
                      <a:r>
                        <a:rPr lang="en-ZA" sz="1100" b="0" dirty="0">
                          <a:effectLst/>
                          <a:latin typeface="Arial" panose="020B0604020202020204" pitchFamily="34" charset="0"/>
                          <a:cs typeface="Arial" panose="020B0604020202020204" pitchFamily="34" charset="0"/>
                        </a:rPr>
                        <a:t>Females= </a:t>
                      </a:r>
                      <a:r>
                        <a:rPr lang="en-US" sz="1100" b="0" dirty="0">
                          <a:effectLst/>
                          <a:latin typeface="Arial" panose="020B0604020202020204" pitchFamily="34" charset="0"/>
                          <a:cs typeface="Arial" panose="020B0604020202020204" pitchFamily="34" charset="0"/>
                        </a:rPr>
                        <a:t>75% </a:t>
                      </a:r>
                    </a:p>
                    <a:p>
                      <a:pPr>
                        <a:lnSpc>
                          <a:spcPct val="150000"/>
                        </a:lnSpc>
                        <a:spcAft>
                          <a:spcPts val="0"/>
                        </a:spcAft>
                      </a:pPr>
                      <a:r>
                        <a:rPr lang="en-US" sz="1100" b="0" dirty="0">
                          <a:effectLst/>
                          <a:latin typeface="Arial" panose="020B0604020202020204" pitchFamily="34" charset="0"/>
                          <a:cs typeface="Arial" panose="020B0604020202020204" pitchFamily="34" charset="0"/>
                        </a:rPr>
                        <a:t>(4 006 out of 5 340)</a:t>
                      </a:r>
                      <a:endParaRPr lang="en-ZA" sz="1100" b="0" dirty="0">
                        <a:effectLst/>
                        <a:latin typeface="Arial" panose="020B0604020202020204" pitchFamily="34" charset="0"/>
                        <a:ea typeface="Times New Roman" panose="02020603050405020304" pitchFamily="18" charset="0"/>
                        <a:cs typeface="Arial" panose="020B0604020202020204" pitchFamily="34" charset="0"/>
                      </a:endParaRPr>
                    </a:p>
                  </a:txBody>
                  <a:tcPr marL="37691" marR="37691" marT="0" marB="0"/>
                </a:tc>
                <a:tc>
                  <a:txBody>
                    <a:bodyPr/>
                    <a:lstStyle/>
                    <a:p>
                      <a:pPr>
                        <a:lnSpc>
                          <a:spcPct val="150000"/>
                        </a:lnSpc>
                        <a:spcAft>
                          <a:spcPts val="0"/>
                        </a:spcAft>
                      </a:pPr>
                      <a:r>
                        <a:rPr lang="en-ZA" sz="1100" b="0" dirty="0">
                          <a:effectLst/>
                          <a:latin typeface="Arial" panose="020B0604020202020204" pitchFamily="34" charset="0"/>
                          <a:cs typeface="Arial" panose="020B0604020202020204" pitchFamily="34" charset="0"/>
                        </a:rPr>
                        <a:t>Youth=</a:t>
                      </a:r>
                      <a:r>
                        <a:rPr lang="en-US" sz="1100" b="0" dirty="0">
                          <a:effectLst/>
                          <a:latin typeface="Arial" panose="020B0604020202020204" pitchFamily="34" charset="0"/>
                          <a:cs typeface="Arial" panose="020B0604020202020204" pitchFamily="34" charset="0"/>
                        </a:rPr>
                        <a:t>36%</a:t>
                      </a:r>
                    </a:p>
                    <a:p>
                      <a:pPr>
                        <a:lnSpc>
                          <a:spcPct val="150000"/>
                        </a:lnSpc>
                        <a:spcAft>
                          <a:spcPts val="0"/>
                        </a:spcAft>
                      </a:pPr>
                      <a:r>
                        <a:rPr lang="en-US" sz="1100" b="0" dirty="0">
                          <a:effectLst/>
                          <a:latin typeface="Arial" panose="020B0604020202020204" pitchFamily="34" charset="0"/>
                          <a:cs typeface="Arial" panose="020B0604020202020204" pitchFamily="34" charset="0"/>
                        </a:rPr>
                        <a:t>(1 948 out of 5 340)</a:t>
                      </a:r>
                      <a:endParaRPr lang="en-ZA" sz="1100" b="0" dirty="0">
                        <a:effectLst/>
                        <a:latin typeface="Arial" panose="020B0604020202020204" pitchFamily="34" charset="0"/>
                        <a:ea typeface="Times New Roman" panose="02020603050405020304" pitchFamily="18" charset="0"/>
                        <a:cs typeface="Arial" panose="020B0604020202020204" pitchFamily="34" charset="0"/>
                      </a:endParaRPr>
                    </a:p>
                  </a:txBody>
                  <a:tcPr marL="37691" marR="37691" marT="0" marB="0"/>
                </a:tc>
                <a:tc gridSpan="2">
                  <a:txBody>
                    <a:bodyPr/>
                    <a:lstStyle/>
                    <a:p>
                      <a:pPr algn="just">
                        <a:lnSpc>
                          <a:spcPct val="150000"/>
                        </a:lnSpc>
                        <a:spcAft>
                          <a:spcPts val="0"/>
                        </a:spcAft>
                      </a:pPr>
                      <a:r>
                        <a:rPr lang="en-US" sz="1100" b="0" dirty="0">
                          <a:effectLst/>
                          <a:latin typeface="Arial" panose="020B0604020202020204" pitchFamily="34" charset="0"/>
                          <a:cs typeface="Arial" panose="020B0604020202020204" pitchFamily="34" charset="0"/>
                        </a:rPr>
                        <a:t>Persons with disabilities= 4% </a:t>
                      </a:r>
                    </a:p>
                    <a:p>
                      <a:pPr algn="just">
                        <a:lnSpc>
                          <a:spcPct val="150000"/>
                        </a:lnSpc>
                        <a:spcAft>
                          <a:spcPts val="0"/>
                        </a:spcAft>
                      </a:pPr>
                      <a:r>
                        <a:rPr lang="en-US" sz="1100" b="0" dirty="0">
                          <a:effectLst/>
                          <a:latin typeface="Arial" panose="020B0604020202020204" pitchFamily="34" charset="0"/>
                          <a:cs typeface="Arial" panose="020B0604020202020204" pitchFamily="34" charset="0"/>
                        </a:rPr>
                        <a:t>(216 out of 5 340)</a:t>
                      </a:r>
                      <a:endParaRPr lang="en-ZA" sz="1100" b="0" dirty="0">
                        <a:effectLst/>
                        <a:latin typeface="Arial" panose="020B0604020202020204" pitchFamily="34" charset="0"/>
                        <a:ea typeface="Times New Roman" panose="02020603050405020304" pitchFamily="18" charset="0"/>
                        <a:cs typeface="Arial" panose="020B0604020202020204" pitchFamily="34" charset="0"/>
                      </a:endParaRPr>
                    </a:p>
                  </a:txBody>
                  <a:tcPr marL="37691" marR="37691" marT="0" marB="0"/>
                </a:tc>
                <a:tc hMerge="1">
                  <a:txBody>
                    <a:bodyPr/>
                    <a:lstStyle/>
                    <a:p>
                      <a:endParaRPr lang="en-ZA"/>
                    </a:p>
                  </a:txBody>
                  <a:tcPr/>
                </a:tc>
                <a:extLst>
                  <a:ext uri="{0D108BD9-81ED-4DB2-BD59-A6C34878D82A}">
                    <a16:rowId xmlns:a16="http://schemas.microsoft.com/office/drawing/2014/main" val="254935462"/>
                  </a:ext>
                </a:extLst>
              </a:tr>
              <a:tr h="242153">
                <a:tc vMerge="1">
                  <a:txBody>
                    <a:bodyPr/>
                    <a:lstStyle/>
                    <a:p>
                      <a:endParaRPr lang="en-ZA"/>
                    </a:p>
                  </a:txBody>
                  <a:tcPr/>
                </a:tc>
                <a:tc gridSpan="4">
                  <a:txBody>
                    <a:bodyPr/>
                    <a:lstStyle/>
                    <a:p>
                      <a:pPr algn="ctr">
                        <a:spcAft>
                          <a:spcPts val="0"/>
                        </a:spcAft>
                      </a:pPr>
                      <a:r>
                        <a:rPr lang="en-ZA" sz="1100" b="1" dirty="0">
                          <a:effectLst/>
                          <a:latin typeface="Arial" panose="020B0604020202020204" pitchFamily="34" charset="0"/>
                          <a:cs typeface="Arial" panose="020B0604020202020204" pitchFamily="34" charset="0"/>
                        </a:rPr>
                        <a:t>Race</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37691" marR="37691" marT="0" marB="0" anchor="ct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325003006"/>
                  </a:ext>
                </a:extLst>
              </a:tr>
              <a:tr h="336775">
                <a:tc vMerge="1">
                  <a:txBody>
                    <a:bodyPr/>
                    <a:lstStyle/>
                    <a:p>
                      <a:endParaRPr lang="en-ZA"/>
                    </a:p>
                  </a:txBody>
                  <a:tcPr/>
                </a:tc>
                <a:tc>
                  <a:txBody>
                    <a:bodyPr/>
                    <a:lstStyle/>
                    <a:p>
                      <a:pPr algn="ctr">
                        <a:lnSpc>
                          <a:spcPct val="150000"/>
                        </a:lnSpc>
                        <a:spcAft>
                          <a:spcPts val="0"/>
                        </a:spcAft>
                      </a:pPr>
                      <a:r>
                        <a:rPr lang="en-ZA" sz="1100" b="1" dirty="0">
                          <a:effectLst/>
                          <a:latin typeface="Arial" panose="020B0604020202020204" pitchFamily="34" charset="0"/>
                          <a:cs typeface="Arial" panose="020B0604020202020204" pitchFamily="34" charset="0"/>
                        </a:rPr>
                        <a:t>African</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37691" marR="37691" marT="0" marB="0"/>
                </a:tc>
                <a:tc>
                  <a:txBody>
                    <a:bodyPr/>
                    <a:lstStyle/>
                    <a:p>
                      <a:pPr algn="ctr">
                        <a:lnSpc>
                          <a:spcPct val="150000"/>
                        </a:lnSpc>
                        <a:spcAft>
                          <a:spcPts val="0"/>
                        </a:spcAft>
                      </a:pPr>
                      <a:r>
                        <a:rPr lang="en-ZA" sz="1100" b="1" dirty="0">
                          <a:effectLst/>
                          <a:latin typeface="Arial" panose="020B0604020202020204" pitchFamily="34" charset="0"/>
                          <a:cs typeface="Arial" panose="020B0604020202020204" pitchFamily="34" charset="0"/>
                        </a:rPr>
                        <a:t>Coloured</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37691" marR="37691" marT="0" marB="0"/>
                </a:tc>
                <a:tc>
                  <a:txBody>
                    <a:bodyPr/>
                    <a:lstStyle/>
                    <a:p>
                      <a:pPr algn="ctr">
                        <a:lnSpc>
                          <a:spcPct val="150000"/>
                        </a:lnSpc>
                        <a:spcAft>
                          <a:spcPts val="0"/>
                        </a:spcAft>
                      </a:pPr>
                      <a:r>
                        <a:rPr lang="en-ZA" sz="1100" b="1" dirty="0">
                          <a:effectLst/>
                          <a:latin typeface="Arial" panose="020B0604020202020204" pitchFamily="34" charset="0"/>
                          <a:cs typeface="Arial" panose="020B0604020202020204" pitchFamily="34" charset="0"/>
                        </a:rPr>
                        <a:t>Indian</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37691" marR="37691" marT="0" marB="0"/>
                </a:tc>
                <a:tc>
                  <a:txBody>
                    <a:bodyPr/>
                    <a:lstStyle/>
                    <a:p>
                      <a:pPr algn="ctr">
                        <a:lnSpc>
                          <a:spcPct val="150000"/>
                        </a:lnSpc>
                        <a:spcAft>
                          <a:spcPts val="0"/>
                        </a:spcAft>
                      </a:pPr>
                      <a:r>
                        <a:rPr lang="en-ZA" sz="1100" b="1" dirty="0">
                          <a:effectLst/>
                          <a:latin typeface="Arial" panose="020B0604020202020204" pitchFamily="34" charset="0"/>
                          <a:cs typeface="Arial" panose="020B0604020202020204" pitchFamily="34" charset="0"/>
                        </a:rPr>
                        <a:t>White</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37691" marR="37691" marT="0" marB="0"/>
                </a:tc>
                <a:extLst>
                  <a:ext uri="{0D108BD9-81ED-4DB2-BD59-A6C34878D82A}">
                    <a16:rowId xmlns:a16="http://schemas.microsoft.com/office/drawing/2014/main" val="4013253685"/>
                  </a:ext>
                </a:extLst>
              </a:tr>
              <a:tr h="615068">
                <a:tc vMerge="1">
                  <a:txBody>
                    <a:bodyPr/>
                    <a:lstStyle/>
                    <a:p>
                      <a:endParaRPr lang="en-ZA"/>
                    </a:p>
                  </a:txBody>
                  <a:tcPr/>
                </a:tc>
                <a:tc>
                  <a:txBody>
                    <a:bodyPr/>
                    <a:lstStyle/>
                    <a:p>
                      <a:pPr algn="ctr">
                        <a:lnSpc>
                          <a:spcPct val="150000"/>
                        </a:lnSpc>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 96% </a:t>
                      </a:r>
                      <a:br>
                        <a:rPr lang="en-ZA" sz="1100" dirty="0">
                          <a:effectLst/>
                          <a:latin typeface="Arial" panose="020B0604020202020204" pitchFamily="34" charset="0"/>
                          <a:ea typeface="Times New Roman" panose="02020603050405020304" pitchFamily="18" charset="0"/>
                          <a:cs typeface="Arial" panose="020B0604020202020204" pitchFamily="34" charset="0"/>
                        </a:rPr>
                      </a:br>
                      <a:r>
                        <a:rPr lang="en-ZA" sz="1100" dirty="0">
                          <a:effectLst/>
                          <a:latin typeface="Arial" panose="020B0604020202020204" pitchFamily="34" charset="0"/>
                          <a:ea typeface="Times New Roman" panose="02020603050405020304" pitchFamily="18" charset="0"/>
                          <a:cs typeface="Arial" panose="020B0604020202020204" pitchFamily="34" charset="0"/>
                        </a:rPr>
                        <a:t>(5 105 out of 5 340)</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2% </a:t>
                      </a:r>
                      <a:br>
                        <a:rPr lang="en-ZA" sz="1100" dirty="0">
                          <a:effectLst/>
                          <a:latin typeface="Arial" panose="020B0604020202020204" pitchFamily="34" charset="0"/>
                          <a:ea typeface="Times New Roman" panose="02020603050405020304" pitchFamily="18" charset="0"/>
                          <a:cs typeface="Arial" panose="020B0604020202020204" pitchFamily="34" charset="0"/>
                        </a:rPr>
                      </a:br>
                      <a:r>
                        <a:rPr lang="en-ZA" sz="1100" dirty="0">
                          <a:effectLst/>
                          <a:latin typeface="Arial" panose="020B0604020202020204" pitchFamily="34" charset="0"/>
                          <a:ea typeface="Times New Roman" panose="02020603050405020304" pitchFamily="18" charset="0"/>
                          <a:cs typeface="Arial" panose="020B0604020202020204" pitchFamily="34" charset="0"/>
                        </a:rPr>
                        <a:t>(121 out of 5 340)</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0.3% </a:t>
                      </a:r>
                      <a:br>
                        <a:rPr lang="en-ZA" sz="1100" dirty="0">
                          <a:effectLst/>
                          <a:latin typeface="Arial" panose="020B0604020202020204" pitchFamily="34" charset="0"/>
                          <a:ea typeface="Times New Roman" panose="02020603050405020304" pitchFamily="18" charset="0"/>
                          <a:cs typeface="Arial" panose="020B0604020202020204" pitchFamily="34" charset="0"/>
                        </a:rPr>
                      </a:br>
                      <a:r>
                        <a:rPr lang="en-ZA" sz="1100" dirty="0">
                          <a:effectLst/>
                          <a:latin typeface="Arial" panose="020B0604020202020204" pitchFamily="34" charset="0"/>
                          <a:ea typeface="Times New Roman" panose="02020603050405020304" pitchFamily="18" charset="0"/>
                          <a:cs typeface="Arial" panose="020B0604020202020204" pitchFamily="34" charset="0"/>
                        </a:rPr>
                        <a:t>(18 out of 5 340)</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1.7% </a:t>
                      </a:r>
                      <a:br>
                        <a:rPr lang="en-ZA" sz="1100" dirty="0">
                          <a:effectLst/>
                          <a:latin typeface="Arial" panose="020B0604020202020204" pitchFamily="34" charset="0"/>
                          <a:ea typeface="Times New Roman" panose="02020603050405020304" pitchFamily="18" charset="0"/>
                          <a:cs typeface="Arial" panose="020B0604020202020204" pitchFamily="34" charset="0"/>
                        </a:rPr>
                      </a:br>
                      <a:r>
                        <a:rPr lang="en-ZA" sz="1100" dirty="0">
                          <a:effectLst/>
                          <a:latin typeface="Arial" panose="020B0604020202020204" pitchFamily="34" charset="0"/>
                          <a:ea typeface="Times New Roman" panose="02020603050405020304" pitchFamily="18" charset="0"/>
                          <a:cs typeface="Arial" panose="020B0604020202020204" pitchFamily="34" charset="0"/>
                        </a:rPr>
                        <a:t>(96 out of 5 340)</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658558845"/>
                  </a:ext>
                </a:extLst>
              </a:tr>
            </a:tbl>
          </a:graphicData>
        </a:graphic>
      </p:graphicFrame>
    </p:spTree>
    <p:extLst>
      <p:ext uri="{BB962C8B-B14F-4D97-AF65-F5344CB8AC3E}">
        <p14:creationId xmlns:p14="http://schemas.microsoft.com/office/powerpoint/2010/main" val="35690849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br>
              <a:rPr lang="en-ZA" sz="2000" dirty="0">
                <a:solidFill>
                  <a:schemeClr val="accent2">
                    <a:lumMod val="60000"/>
                    <a:lumOff val="40000"/>
                  </a:schemeClr>
                </a:solidFill>
              </a:rPr>
            </a:br>
            <a:br>
              <a:rPr lang="en-ZA" sz="2000" dirty="0">
                <a:solidFill>
                  <a:schemeClr val="accent2">
                    <a:lumMod val="60000"/>
                    <a:lumOff val="40000"/>
                  </a:schemeClr>
                </a:solidFill>
              </a:rPr>
            </a:br>
            <a:br>
              <a:rPr lang="en-ZA" sz="2000" dirty="0">
                <a:solidFill>
                  <a:schemeClr val="accent2">
                    <a:lumMod val="60000"/>
                    <a:lumOff val="40000"/>
                  </a:schemeClr>
                </a:solidFill>
              </a:rPr>
            </a:br>
            <a:r>
              <a:rPr lang="en-ZA" sz="2000" b="0" cap="none" dirty="0">
                <a:solidFill>
                  <a:schemeClr val="bg1">
                    <a:lumMod val="50000"/>
                  </a:schemeClr>
                </a:solidFill>
              </a:rPr>
              <a:t>2. Governance/ Administration </a:t>
            </a:r>
            <a:endParaRPr lang="en-ZA" sz="2000" b="0" dirty="0">
              <a:solidFill>
                <a:schemeClr val="bg1">
                  <a:lumMod val="50000"/>
                </a:schemeClr>
              </a:solidFill>
            </a:endParaRPr>
          </a:p>
        </p:txBody>
      </p:sp>
      <p:sp>
        <p:nvSpPr>
          <p:cNvPr id="64515" name="Content Placeholder 2"/>
          <p:cNvSpPr>
            <a:spLocks noGrp="1"/>
          </p:cNvSpPr>
          <p:nvPr>
            <p:ph type="body" idx="1"/>
          </p:nvPr>
        </p:nvSpPr>
        <p:spPr/>
        <p:txBody>
          <a:bodyPr anchor="b">
            <a:normAutofit fontScale="70000" lnSpcReduction="20000"/>
          </a:bodyPr>
          <a:lstStyle/>
          <a:p>
            <a:pPr algn="r"/>
            <a:endParaRPr lang="en-ZA" altLang="en-US" sz="3200" dirty="0">
              <a:solidFill>
                <a:schemeClr val="bg1">
                  <a:lumMod val="50000"/>
                </a:schemeClr>
              </a:solidFill>
            </a:endParaRPr>
          </a:p>
          <a:p>
            <a:pPr algn="r"/>
            <a:endParaRPr lang="en-ZA" altLang="en-US" sz="3200" dirty="0">
              <a:solidFill>
                <a:schemeClr val="bg1">
                  <a:lumMod val="50000"/>
                </a:schemeClr>
              </a:solidFill>
            </a:endParaRPr>
          </a:p>
          <a:p>
            <a:pPr algn="r"/>
            <a:r>
              <a:rPr lang="en-ZA" altLang="en-US" sz="3200" dirty="0">
                <a:solidFill>
                  <a:schemeClr val="accent6"/>
                </a:solidFill>
              </a:rPr>
              <a:t>Part B:</a:t>
            </a:r>
          </a:p>
          <a:p>
            <a:pPr algn="r"/>
            <a:r>
              <a:rPr lang="en-ZA" altLang="en-US" sz="3200" dirty="0">
                <a:solidFill>
                  <a:schemeClr val="bg1">
                    <a:lumMod val="50000"/>
                  </a:schemeClr>
                </a:solidFill>
              </a:rPr>
              <a:t>Non-financial Performance</a:t>
            </a:r>
          </a:p>
          <a:p>
            <a:pPr algn="r"/>
            <a:endParaRPr lang="en-ZA" altLang="en-US" sz="3200" dirty="0">
              <a:solidFill>
                <a:schemeClr val="bg1">
                  <a:lumMod val="50000"/>
                </a:schemeClr>
              </a:solidFill>
            </a:endParaRPr>
          </a:p>
          <a:p>
            <a:pPr algn="r"/>
            <a:endParaRPr lang="en-ZA" altLang="en-US" sz="3200" dirty="0">
              <a:solidFill>
                <a:schemeClr val="bg1">
                  <a:lumMod val="50000"/>
                </a:schemeClr>
              </a:solidFill>
            </a:endParaRPr>
          </a:p>
        </p:txBody>
      </p:sp>
      <p:sp>
        <p:nvSpPr>
          <p:cNvPr id="64516" name="TextBox 3"/>
          <p:cNvSpPr txBox="1">
            <a:spLocks noChangeArrowheads="1"/>
          </p:cNvSpPr>
          <p:nvPr/>
        </p:nvSpPr>
        <p:spPr bwMode="auto">
          <a:xfrm>
            <a:off x="8270878" y="6350003"/>
            <a:ext cx="588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D60DF790-7D89-48D2-9BFD-F870E7062E10}" type="slidenum">
              <a:rPr kumimoji="0" lang="en-ZA"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37</a:t>
            </a:fld>
            <a:endParaRPr kumimoji="0" lang="en-ZA"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62773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636E30-67AD-4D0C-A91A-07B6A5A760FE}"/>
              </a:ext>
            </a:extLst>
          </p:cNvPr>
          <p:cNvSpPr>
            <a:spLocks noGrp="1"/>
          </p:cNvSpPr>
          <p:nvPr>
            <p:ph type="title"/>
          </p:nvPr>
        </p:nvSpPr>
        <p:spPr/>
        <p:txBody>
          <a:bodyPr/>
          <a:lstStyle/>
          <a:p>
            <a:r>
              <a:rPr lang="en-ZA" sz="2200" dirty="0"/>
              <a:t>Resolution Management </a:t>
            </a:r>
          </a:p>
        </p:txBody>
      </p:sp>
      <p:sp>
        <p:nvSpPr>
          <p:cNvPr id="4" name="Slide Number Placeholder 3">
            <a:extLst>
              <a:ext uri="{FF2B5EF4-FFF2-40B4-BE49-F238E27FC236}">
                <a16:creationId xmlns:a16="http://schemas.microsoft.com/office/drawing/2014/main" id="{68C23A77-9845-4C0E-B54A-C86B253E13E3}"/>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E0FBF77-33DA-4DB4-BDC1-930D16BE5C8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38</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Content Placeholder 6">
            <a:extLst>
              <a:ext uri="{FF2B5EF4-FFF2-40B4-BE49-F238E27FC236}">
                <a16:creationId xmlns:a16="http://schemas.microsoft.com/office/drawing/2014/main" id="{B2DD7867-1084-4BB1-9FAD-BA0D9B091701}"/>
              </a:ext>
            </a:extLst>
          </p:cNvPr>
          <p:cNvGraphicFramePr>
            <a:graphicFrameLocks noGrp="1"/>
          </p:cNvGraphicFramePr>
          <p:nvPr>
            <p:ph idx="1"/>
            <p:extLst>
              <p:ext uri="{D42A27DB-BD31-4B8C-83A1-F6EECF244321}">
                <p14:modId xmlns:p14="http://schemas.microsoft.com/office/powerpoint/2010/main" val="1702184204"/>
              </p:ext>
            </p:extLst>
          </p:nvPr>
        </p:nvGraphicFramePr>
        <p:xfrm>
          <a:off x="417095" y="1459831"/>
          <a:ext cx="8603743" cy="4934834"/>
        </p:xfrm>
        <a:graphic>
          <a:graphicData uri="http://schemas.openxmlformats.org/drawingml/2006/table">
            <a:tbl>
              <a:tblPr firstRow="1" firstCol="1" bandRow="1">
                <a:tableStyleId>{5C22544A-7EE6-4342-B048-85BDC9FD1C3A}</a:tableStyleId>
              </a:tblPr>
              <a:tblGrid>
                <a:gridCol w="1140400">
                  <a:extLst>
                    <a:ext uri="{9D8B030D-6E8A-4147-A177-3AD203B41FA5}">
                      <a16:colId xmlns:a16="http://schemas.microsoft.com/office/drawing/2014/main" val="3029258220"/>
                    </a:ext>
                  </a:extLst>
                </a:gridCol>
                <a:gridCol w="743578">
                  <a:extLst>
                    <a:ext uri="{9D8B030D-6E8A-4147-A177-3AD203B41FA5}">
                      <a16:colId xmlns:a16="http://schemas.microsoft.com/office/drawing/2014/main" val="3221488987"/>
                    </a:ext>
                  </a:extLst>
                </a:gridCol>
                <a:gridCol w="783771">
                  <a:extLst>
                    <a:ext uri="{9D8B030D-6E8A-4147-A177-3AD203B41FA5}">
                      <a16:colId xmlns:a16="http://schemas.microsoft.com/office/drawing/2014/main" val="1330416016"/>
                    </a:ext>
                  </a:extLst>
                </a:gridCol>
                <a:gridCol w="1938490">
                  <a:extLst>
                    <a:ext uri="{9D8B030D-6E8A-4147-A177-3AD203B41FA5}">
                      <a16:colId xmlns:a16="http://schemas.microsoft.com/office/drawing/2014/main" val="1636651229"/>
                    </a:ext>
                  </a:extLst>
                </a:gridCol>
                <a:gridCol w="2867708">
                  <a:extLst>
                    <a:ext uri="{9D8B030D-6E8A-4147-A177-3AD203B41FA5}">
                      <a16:colId xmlns:a16="http://schemas.microsoft.com/office/drawing/2014/main" val="3156824364"/>
                    </a:ext>
                  </a:extLst>
                </a:gridCol>
                <a:gridCol w="1129796">
                  <a:extLst>
                    <a:ext uri="{9D8B030D-6E8A-4147-A177-3AD203B41FA5}">
                      <a16:colId xmlns:a16="http://schemas.microsoft.com/office/drawing/2014/main" val="573870801"/>
                    </a:ext>
                  </a:extLst>
                </a:gridCol>
              </a:tblGrid>
              <a:tr h="182875">
                <a:tc gridSpan="6">
                  <a:txBody>
                    <a:bodyPr/>
                    <a:lstStyle/>
                    <a:p>
                      <a:pPr>
                        <a:lnSpc>
                          <a:spcPct val="115000"/>
                        </a:lnSpc>
                      </a:pPr>
                      <a:r>
                        <a:rPr lang="en-ZA" sz="1200" dirty="0">
                          <a:effectLst/>
                          <a:latin typeface="Arial" panose="020B0604020202020204" pitchFamily="34" charset="0"/>
                          <a:cs typeface="Arial" panose="020B0604020202020204" pitchFamily="34" charset="0"/>
                        </a:rPr>
                        <a:t>RESOLUTION MANAGEMENT</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466803637"/>
                  </a:ext>
                </a:extLst>
              </a:tr>
              <a:tr h="378317">
                <a:tc>
                  <a:txBody>
                    <a:bodyPr/>
                    <a:lstStyle/>
                    <a:p>
                      <a:pPr>
                        <a:lnSpc>
                          <a:spcPct val="115000"/>
                        </a:lnSpc>
                      </a:pPr>
                      <a:r>
                        <a:rPr lang="en-ZA" sz="1200" b="1" dirty="0">
                          <a:effectLst/>
                          <a:latin typeface="Arial" panose="020B0604020202020204" pitchFamily="34" charset="0"/>
                          <a:cs typeface="Arial" panose="020B0604020202020204" pitchFamily="34" charset="0"/>
                        </a:rPr>
                        <a:t>Ref Nr</a:t>
                      </a:r>
                      <a:endParaRPr lang="en-ZA" sz="1200" b="1"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200" b="1" dirty="0">
                          <a:effectLst/>
                          <a:latin typeface="Arial" panose="020B0604020202020204" pitchFamily="34" charset="0"/>
                          <a:cs typeface="Arial" panose="020B0604020202020204" pitchFamily="34" charset="0"/>
                        </a:rPr>
                        <a:t>Date Received </a:t>
                      </a:r>
                      <a:endParaRPr lang="en-ZA" sz="1200" b="1"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200" b="1" dirty="0">
                          <a:effectLst/>
                          <a:latin typeface="Arial" panose="020B0604020202020204" pitchFamily="34" charset="0"/>
                          <a:cs typeface="Arial" panose="020B0604020202020204" pitchFamily="34" charset="0"/>
                        </a:rPr>
                        <a:t>Due Date</a:t>
                      </a:r>
                      <a:endParaRPr lang="en-ZA" sz="1200" b="1"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200" b="1" dirty="0">
                          <a:effectLst/>
                          <a:latin typeface="Arial" panose="020B0604020202020204" pitchFamily="34" charset="0"/>
                          <a:cs typeface="Arial" panose="020B0604020202020204" pitchFamily="34" charset="0"/>
                        </a:rPr>
                        <a:t>Detail / Title of Resolution</a:t>
                      </a:r>
                      <a:endParaRPr lang="en-ZA" sz="1200" b="1"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200" b="1" dirty="0">
                          <a:effectLst/>
                          <a:latin typeface="Arial" panose="020B0604020202020204" pitchFamily="34" charset="0"/>
                          <a:cs typeface="Arial" panose="020B0604020202020204" pitchFamily="34" charset="0"/>
                        </a:rPr>
                        <a:t>Progress to Date / Current Status</a:t>
                      </a:r>
                      <a:endParaRPr lang="en-ZA" sz="1200" b="1"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200" b="1" dirty="0">
                          <a:effectLst/>
                          <a:latin typeface="Arial" panose="020B0604020202020204" pitchFamily="34" charset="0"/>
                          <a:cs typeface="Arial" panose="020B0604020202020204" pitchFamily="34" charset="0"/>
                        </a:rPr>
                        <a:t>Date submitted to GPL</a:t>
                      </a:r>
                      <a:endParaRPr lang="en-ZA" sz="1200" b="1"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extLst>
                  <a:ext uri="{0D108BD9-81ED-4DB2-BD59-A6C34878D82A}">
                    <a16:rowId xmlns:a16="http://schemas.microsoft.com/office/drawing/2014/main" val="3974860699"/>
                  </a:ext>
                </a:extLst>
              </a:tr>
              <a:tr h="4339584">
                <a:tc>
                  <a:txBody>
                    <a:bodyPr/>
                    <a:lstStyle/>
                    <a:p>
                      <a:pPr>
                        <a:lnSpc>
                          <a:spcPct val="115000"/>
                        </a:lnSpc>
                      </a:pPr>
                      <a:r>
                        <a:rPr lang="en-ZA" sz="1200" dirty="0">
                          <a:effectLst/>
                          <a:latin typeface="Arial" panose="020B0604020202020204" pitchFamily="34" charset="0"/>
                          <a:cs typeface="Arial" panose="020B0604020202020204" pitchFamily="34" charset="0"/>
                        </a:rPr>
                        <a:t>SDSCOPAOR006</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200" dirty="0">
                          <a:effectLst/>
                          <a:latin typeface="Arial" panose="020B0604020202020204" pitchFamily="34" charset="0"/>
                          <a:cs typeface="Arial" panose="020B0604020202020204" pitchFamily="34" charset="0"/>
                        </a:rPr>
                        <a:t>25</a:t>
                      </a:r>
                      <a:r>
                        <a:rPr lang="en-ZA" sz="1200" baseline="30000" dirty="0">
                          <a:effectLst/>
                          <a:latin typeface="Arial" panose="020B0604020202020204" pitchFamily="34" charset="0"/>
                          <a:cs typeface="Arial" panose="020B0604020202020204" pitchFamily="34" charset="0"/>
                        </a:rPr>
                        <a:t>th</a:t>
                      </a:r>
                      <a:r>
                        <a:rPr lang="en-ZA" sz="1200" dirty="0">
                          <a:effectLst/>
                          <a:latin typeface="Arial" panose="020B0604020202020204" pitchFamily="34" charset="0"/>
                          <a:cs typeface="Arial" panose="020B0604020202020204" pitchFamily="34" charset="0"/>
                        </a:rPr>
                        <a:t> March 2021</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200" dirty="0">
                          <a:effectLst/>
                          <a:latin typeface="Arial" panose="020B0604020202020204" pitchFamily="34" charset="0"/>
                          <a:cs typeface="Arial" panose="020B0604020202020204" pitchFamily="34" charset="0"/>
                        </a:rPr>
                        <a:t>31</a:t>
                      </a:r>
                      <a:r>
                        <a:rPr lang="en-ZA" sz="1200" baseline="30000" dirty="0">
                          <a:effectLst/>
                          <a:latin typeface="Arial" panose="020B0604020202020204" pitchFamily="34" charset="0"/>
                          <a:cs typeface="Arial" panose="020B0604020202020204" pitchFamily="34" charset="0"/>
                        </a:rPr>
                        <a:t>st</a:t>
                      </a:r>
                      <a:r>
                        <a:rPr lang="en-ZA" sz="1200" dirty="0">
                          <a:effectLst/>
                          <a:latin typeface="Arial" panose="020B0604020202020204" pitchFamily="34" charset="0"/>
                          <a:cs typeface="Arial" panose="020B0604020202020204" pitchFamily="34" charset="0"/>
                        </a:rPr>
                        <a:t> July 2021</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200" dirty="0">
                          <a:effectLst/>
                          <a:latin typeface="Arial" panose="020B0604020202020204" pitchFamily="34" charset="0"/>
                          <a:cs typeface="Arial" panose="020B0604020202020204" pitchFamily="34" charset="0"/>
                        </a:rPr>
                        <a:t>Resolutions for responses on SCOPA oversight report on the report of Auditor-General of South Africa (AGSA) on the financial statements and performance information to the Gauteng provincial legislature on vote 6: Gauteng Department of Social Development for the year ended 31 March 2020.</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marL="0" lvl="0" algn="l">
                        <a:lnSpc>
                          <a:spcPct val="115000"/>
                        </a:lnSpc>
                        <a:spcBef>
                          <a:spcPts val="300"/>
                        </a:spcBef>
                        <a:spcAft>
                          <a:spcPts val="300"/>
                        </a:spcAft>
                      </a:pPr>
                      <a:r>
                        <a:rPr lang="en-GB" sz="1200" spc="-25" dirty="0">
                          <a:effectLst/>
                          <a:latin typeface="Arial" panose="020B0604020202020204" pitchFamily="34" charset="0"/>
                          <a:cs typeface="Arial" panose="020B0604020202020204" pitchFamily="34" charset="0"/>
                        </a:rPr>
                        <a:t>The Department submitted the response on the 26</a:t>
                      </a:r>
                      <a:r>
                        <a:rPr lang="en-GB" sz="1200" spc="-25" baseline="30000" dirty="0">
                          <a:effectLst/>
                          <a:latin typeface="Arial" panose="020B0604020202020204" pitchFamily="34" charset="0"/>
                          <a:cs typeface="Arial" panose="020B0604020202020204" pitchFamily="34" charset="0"/>
                        </a:rPr>
                        <a:t>th</a:t>
                      </a:r>
                      <a:r>
                        <a:rPr lang="en-GB" sz="1200" spc="-25" dirty="0">
                          <a:effectLst/>
                          <a:latin typeface="Arial" panose="020B0604020202020204" pitchFamily="34" charset="0"/>
                          <a:cs typeface="Arial" panose="020B0604020202020204" pitchFamily="34" charset="0"/>
                        </a:rPr>
                        <a:t> July 2021.</a:t>
                      </a:r>
                      <a:endParaRPr lang="en-ZA" sz="1200" spc="-25" dirty="0">
                        <a:effectLst/>
                        <a:latin typeface="Arial" panose="020B0604020202020204" pitchFamily="34" charset="0"/>
                        <a:cs typeface="Arial" panose="020B0604020202020204" pitchFamily="34" charset="0"/>
                      </a:endParaRPr>
                    </a:p>
                    <a:p>
                      <a:pPr marL="0" lvl="0" algn="l">
                        <a:lnSpc>
                          <a:spcPct val="115000"/>
                        </a:lnSpc>
                        <a:spcBef>
                          <a:spcPts val="300"/>
                        </a:spcBef>
                        <a:spcAft>
                          <a:spcPts val="300"/>
                        </a:spcAft>
                      </a:pPr>
                      <a:r>
                        <a:rPr lang="en-GB" sz="1200" spc="-25" dirty="0">
                          <a:effectLst/>
                          <a:latin typeface="Arial" panose="020B0604020202020204" pitchFamily="34" charset="0"/>
                          <a:cs typeface="Arial" panose="020B0604020202020204" pitchFamily="34" charset="0"/>
                        </a:rPr>
                        <a:t> A detailed progress report on lawsuits was submitted to the Committee.</a:t>
                      </a:r>
                      <a:endParaRPr lang="en-ZA" sz="1200" spc="-25" dirty="0">
                        <a:effectLst/>
                        <a:latin typeface="Arial" panose="020B0604020202020204" pitchFamily="34" charset="0"/>
                        <a:cs typeface="Arial" panose="020B0604020202020204" pitchFamily="34" charset="0"/>
                      </a:endParaRPr>
                    </a:p>
                    <a:p>
                      <a:pPr algn="l">
                        <a:lnSpc>
                          <a:spcPct val="115000"/>
                        </a:lnSpc>
                      </a:pPr>
                      <a:r>
                        <a:rPr lang="en-ZA" sz="1200" dirty="0">
                          <a:effectLst/>
                          <a:latin typeface="Arial" panose="020B0604020202020204" pitchFamily="34" charset="0"/>
                          <a:cs typeface="Arial" panose="020B0604020202020204" pitchFamily="34" charset="0"/>
                        </a:rPr>
                        <a:t>In response to mitigate against underspending, the Department established and strengthened its monitoring and oversight function to track and monitor expenditure and ensure that potential areas of slow or underspending is identified timeously. These interventions included In-year-monitoring reports submitted to Provincial Treasury on the 15</a:t>
                      </a:r>
                      <a:r>
                        <a:rPr lang="en-ZA" sz="1200" baseline="30000" dirty="0">
                          <a:effectLst/>
                          <a:latin typeface="Arial" panose="020B0604020202020204" pitchFamily="34" charset="0"/>
                          <a:cs typeface="Arial" panose="020B0604020202020204" pitchFamily="34" charset="0"/>
                        </a:rPr>
                        <a:t>th</a:t>
                      </a:r>
                      <a:r>
                        <a:rPr lang="en-ZA" sz="1200" dirty="0">
                          <a:effectLst/>
                          <a:latin typeface="Arial" panose="020B0604020202020204" pitchFamily="34" charset="0"/>
                          <a:cs typeface="Arial" panose="020B0604020202020204" pitchFamily="34" charset="0"/>
                        </a:rPr>
                        <a:t> of each month; Monthly budget bilateral meetings with programme managers; Quarterly review sessions with MEC, HOD and Management and Expenditure reports are sent to managers on a monthly basis to provide status of expenditure on their allocated budget.</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200" dirty="0">
                          <a:effectLst/>
                          <a:latin typeface="Arial" panose="020B0604020202020204" pitchFamily="34" charset="0"/>
                          <a:cs typeface="Arial" panose="020B0604020202020204" pitchFamily="34" charset="0"/>
                        </a:rPr>
                        <a:t>27</a:t>
                      </a:r>
                      <a:r>
                        <a:rPr lang="en-ZA" sz="1200" baseline="30000" dirty="0">
                          <a:effectLst/>
                          <a:latin typeface="Arial" panose="020B0604020202020204" pitchFamily="34" charset="0"/>
                          <a:cs typeface="Arial" panose="020B0604020202020204" pitchFamily="34" charset="0"/>
                        </a:rPr>
                        <a:t>th</a:t>
                      </a:r>
                      <a:r>
                        <a:rPr lang="en-ZA" sz="1200" dirty="0">
                          <a:effectLst/>
                          <a:latin typeface="Arial" panose="020B0604020202020204" pitchFamily="34" charset="0"/>
                          <a:cs typeface="Arial" panose="020B0604020202020204" pitchFamily="34" charset="0"/>
                        </a:rPr>
                        <a:t> July 2021</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extLst>
                  <a:ext uri="{0D108BD9-81ED-4DB2-BD59-A6C34878D82A}">
                    <a16:rowId xmlns:a16="http://schemas.microsoft.com/office/drawing/2014/main" val="3718917711"/>
                  </a:ext>
                </a:extLst>
              </a:tr>
            </a:tbl>
          </a:graphicData>
        </a:graphic>
      </p:graphicFrame>
    </p:spTree>
    <p:extLst>
      <p:ext uri="{BB962C8B-B14F-4D97-AF65-F5344CB8AC3E}">
        <p14:creationId xmlns:p14="http://schemas.microsoft.com/office/powerpoint/2010/main" val="2771422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636E30-67AD-4D0C-A91A-07B6A5A760FE}"/>
              </a:ext>
            </a:extLst>
          </p:cNvPr>
          <p:cNvSpPr>
            <a:spLocks noGrp="1"/>
          </p:cNvSpPr>
          <p:nvPr>
            <p:ph type="title"/>
          </p:nvPr>
        </p:nvSpPr>
        <p:spPr/>
        <p:txBody>
          <a:bodyPr/>
          <a:lstStyle/>
          <a:p>
            <a:r>
              <a:rPr lang="en-ZA" sz="2200" dirty="0"/>
              <a:t>Resolution Management </a:t>
            </a:r>
          </a:p>
        </p:txBody>
      </p:sp>
      <p:sp>
        <p:nvSpPr>
          <p:cNvPr id="4" name="Slide Number Placeholder 3">
            <a:extLst>
              <a:ext uri="{FF2B5EF4-FFF2-40B4-BE49-F238E27FC236}">
                <a16:creationId xmlns:a16="http://schemas.microsoft.com/office/drawing/2014/main" id="{68C23A77-9845-4C0E-B54A-C86B253E13E3}"/>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E0FBF77-33DA-4DB4-BDC1-930D16BE5C8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39</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Content Placeholder 6">
            <a:extLst>
              <a:ext uri="{FF2B5EF4-FFF2-40B4-BE49-F238E27FC236}">
                <a16:creationId xmlns:a16="http://schemas.microsoft.com/office/drawing/2014/main" id="{B2DD7867-1084-4BB1-9FAD-BA0D9B091701}"/>
              </a:ext>
            </a:extLst>
          </p:cNvPr>
          <p:cNvGraphicFramePr>
            <a:graphicFrameLocks noGrp="1"/>
          </p:cNvGraphicFramePr>
          <p:nvPr>
            <p:ph idx="1"/>
            <p:extLst>
              <p:ext uri="{D42A27DB-BD31-4B8C-83A1-F6EECF244321}">
                <p14:modId xmlns:p14="http://schemas.microsoft.com/office/powerpoint/2010/main" val="4150729051"/>
              </p:ext>
            </p:extLst>
          </p:nvPr>
        </p:nvGraphicFramePr>
        <p:xfrm>
          <a:off x="565484" y="1419367"/>
          <a:ext cx="8455356" cy="5127294"/>
        </p:xfrm>
        <a:graphic>
          <a:graphicData uri="http://schemas.openxmlformats.org/drawingml/2006/table">
            <a:tbl>
              <a:tblPr firstRow="1" firstCol="1" bandRow="1">
                <a:tableStyleId>{5C22544A-7EE6-4342-B048-85BDC9FD1C3A}</a:tableStyleId>
              </a:tblPr>
              <a:tblGrid>
                <a:gridCol w="1107300">
                  <a:extLst>
                    <a:ext uri="{9D8B030D-6E8A-4147-A177-3AD203B41FA5}">
                      <a16:colId xmlns:a16="http://schemas.microsoft.com/office/drawing/2014/main" val="3029258220"/>
                    </a:ext>
                  </a:extLst>
                </a:gridCol>
                <a:gridCol w="697437">
                  <a:extLst>
                    <a:ext uri="{9D8B030D-6E8A-4147-A177-3AD203B41FA5}">
                      <a16:colId xmlns:a16="http://schemas.microsoft.com/office/drawing/2014/main" val="3221488987"/>
                    </a:ext>
                  </a:extLst>
                </a:gridCol>
                <a:gridCol w="637674">
                  <a:extLst>
                    <a:ext uri="{9D8B030D-6E8A-4147-A177-3AD203B41FA5}">
                      <a16:colId xmlns:a16="http://schemas.microsoft.com/office/drawing/2014/main" val="1330416016"/>
                    </a:ext>
                  </a:extLst>
                </a:gridCol>
                <a:gridCol w="1840831">
                  <a:extLst>
                    <a:ext uri="{9D8B030D-6E8A-4147-A177-3AD203B41FA5}">
                      <a16:colId xmlns:a16="http://schemas.microsoft.com/office/drawing/2014/main" val="1636651229"/>
                    </a:ext>
                  </a:extLst>
                </a:gridCol>
                <a:gridCol w="3344779">
                  <a:extLst>
                    <a:ext uri="{9D8B030D-6E8A-4147-A177-3AD203B41FA5}">
                      <a16:colId xmlns:a16="http://schemas.microsoft.com/office/drawing/2014/main" val="3156824364"/>
                    </a:ext>
                  </a:extLst>
                </a:gridCol>
                <a:gridCol w="827335">
                  <a:extLst>
                    <a:ext uri="{9D8B030D-6E8A-4147-A177-3AD203B41FA5}">
                      <a16:colId xmlns:a16="http://schemas.microsoft.com/office/drawing/2014/main" val="573870801"/>
                    </a:ext>
                  </a:extLst>
                </a:gridCol>
              </a:tblGrid>
              <a:tr h="219417">
                <a:tc gridSpan="6">
                  <a:txBody>
                    <a:bodyPr/>
                    <a:lstStyle/>
                    <a:p>
                      <a:pPr>
                        <a:lnSpc>
                          <a:spcPct val="115000"/>
                        </a:lnSpc>
                      </a:pPr>
                      <a:r>
                        <a:rPr lang="en-ZA" sz="1200" dirty="0">
                          <a:effectLst/>
                          <a:latin typeface="Arial" panose="020B0604020202020204" pitchFamily="34" charset="0"/>
                          <a:cs typeface="Arial" panose="020B0604020202020204" pitchFamily="34" charset="0"/>
                        </a:rPr>
                        <a:t>RESOLUTION MANAGEMENT</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466803637"/>
                  </a:ext>
                </a:extLst>
              </a:tr>
              <a:tr h="698933">
                <a:tc>
                  <a:txBody>
                    <a:bodyPr/>
                    <a:lstStyle/>
                    <a:p>
                      <a:pPr>
                        <a:lnSpc>
                          <a:spcPct val="115000"/>
                        </a:lnSpc>
                      </a:pPr>
                      <a:r>
                        <a:rPr lang="en-ZA" sz="1200" dirty="0">
                          <a:effectLst/>
                          <a:latin typeface="Arial" panose="020B0604020202020204" pitchFamily="34" charset="0"/>
                          <a:cs typeface="Arial" panose="020B0604020202020204" pitchFamily="34" charset="0"/>
                        </a:rPr>
                        <a:t>Ref Nr</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200" b="1" dirty="0">
                          <a:effectLst/>
                          <a:latin typeface="Arial" panose="020B0604020202020204" pitchFamily="34" charset="0"/>
                          <a:cs typeface="Arial" panose="020B0604020202020204" pitchFamily="34" charset="0"/>
                        </a:rPr>
                        <a:t>Date Received </a:t>
                      </a:r>
                      <a:endParaRPr lang="en-ZA" sz="1200" b="1"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200" b="1" dirty="0">
                          <a:effectLst/>
                          <a:latin typeface="Arial" panose="020B0604020202020204" pitchFamily="34" charset="0"/>
                          <a:cs typeface="Arial" panose="020B0604020202020204" pitchFamily="34" charset="0"/>
                        </a:rPr>
                        <a:t>Due Date</a:t>
                      </a:r>
                      <a:endParaRPr lang="en-ZA" sz="1200" b="1"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200" b="1" dirty="0">
                          <a:effectLst/>
                          <a:latin typeface="Arial" panose="020B0604020202020204" pitchFamily="34" charset="0"/>
                          <a:cs typeface="Arial" panose="020B0604020202020204" pitchFamily="34" charset="0"/>
                        </a:rPr>
                        <a:t>Detail / Title of Resolution</a:t>
                      </a:r>
                      <a:endParaRPr lang="en-ZA" sz="1200" b="1"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200" b="1" dirty="0">
                          <a:effectLst/>
                          <a:latin typeface="Arial" panose="020B0604020202020204" pitchFamily="34" charset="0"/>
                          <a:cs typeface="Arial" panose="020B0604020202020204" pitchFamily="34" charset="0"/>
                        </a:rPr>
                        <a:t>Progress to Date / Current Status</a:t>
                      </a:r>
                      <a:endParaRPr lang="en-ZA" sz="1200" b="1"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200" b="1" dirty="0">
                          <a:effectLst/>
                          <a:latin typeface="Arial" panose="020B0604020202020204" pitchFamily="34" charset="0"/>
                          <a:cs typeface="Arial" panose="020B0604020202020204" pitchFamily="34" charset="0"/>
                        </a:rPr>
                        <a:t>Date submitted to GPL</a:t>
                      </a:r>
                      <a:endParaRPr lang="en-ZA" sz="1200" b="1"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extLst>
                  <a:ext uri="{0D108BD9-81ED-4DB2-BD59-A6C34878D82A}">
                    <a16:rowId xmlns:a16="http://schemas.microsoft.com/office/drawing/2014/main" val="3974860699"/>
                  </a:ext>
                </a:extLst>
              </a:tr>
              <a:tr h="1897724">
                <a:tc>
                  <a:txBody>
                    <a:bodyPr/>
                    <a:lstStyle/>
                    <a:p>
                      <a:pPr>
                        <a:lnSpc>
                          <a:spcPct val="115000"/>
                        </a:lnSpc>
                      </a:pPr>
                      <a:r>
                        <a:rPr lang="en-ZA" sz="1200" dirty="0">
                          <a:effectLst/>
                          <a:latin typeface="Arial" panose="020B0604020202020204" pitchFamily="34" charset="0"/>
                          <a:cs typeface="Arial" panose="020B0604020202020204" pitchFamily="34" charset="0"/>
                        </a:rPr>
                        <a:t>SDQ3OR001</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200" dirty="0">
                          <a:effectLst/>
                          <a:latin typeface="Arial" panose="020B0604020202020204" pitchFamily="34" charset="0"/>
                          <a:cs typeface="Arial" panose="020B0604020202020204" pitchFamily="34" charset="0"/>
                        </a:rPr>
                        <a:t>23</a:t>
                      </a:r>
                      <a:r>
                        <a:rPr lang="en-ZA" sz="1200" baseline="30000" dirty="0">
                          <a:effectLst/>
                          <a:latin typeface="Arial" panose="020B0604020202020204" pitchFamily="34" charset="0"/>
                          <a:cs typeface="Arial" panose="020B0604020202020204" pitchFamily="34" charset="0"/>
                        </a:rPr>
                        <a:t>rd</a:t>
                      </a:r>
                      <a:r>
                        <a:rPr lang="en-ZA" sz="1200" dirty="0">
                          <a:effectLst/>
                          <a:latin typeface="Arial" panose="020B0604020202020204" pitchFamily="34" charset="0"/>
                          <a:cs typeface="Arial" panose="020B0604020202020204" pitchFamily="34" charset="0"/>
                        </a:rPr>
                        <a:t> March 2021</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200" dirty="0">
                          <a:effectLst/>
                          <a:latin typeface="Arial" panose="020B0604020202020204" pitchFamily="34" charset="0"/>
                          <a:cs typeface="Arial" panose="020B0604020202020204" pitchFamily="34" charset="0"/>
                        </a:rPr>
                        <a:t>30</a:t>
                      </a:r>
                      <a:r>
                        <a:rPr lang="en-ZA" sz="1200" baseline="30000" dirty="0">
                          <a:effectLst/>
                          <a:latin typeface="Arial" panose="020B0604020202020204" pitchFamily="34" charset="0"/>
                          <a:cs typeface="Arial" panose="020B0604020202020204" pitchFamily="34" charset="0"/>
                        </a:rPr>
                        <a:t>th</a:t>
                      </a:r>
                      <a:r>
                        <a:rPr lang="en-ZA" sz="1200" dirty="0">
                          <a:effectLst/>
                          <a:latin typeface="Arial" panose="020B0604020202020204" pitchFamily="34" charset="0"/>
                          <a:cs typeface="Arial" panose="020B0604020202020204" pitchFamily="34" charset="0"/>
                        </a:rPr>
                        <a:t> April 2021</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200" dirty="0">
                          <a:effectLst/>
                          <a:latin typeface="Arial" panose="020B0604020202020204" pitchFamily="34" charset="0"/>
                          <a:cs typeface="Arial" panose="020B0604020202020204" pitchFamily="34" charset="0"/>
                        </a:rPr>
                        <a:t>Social Development Portfolio Committee Oversight Report on the 3</a:t>
                      </a:r>
                      <a:r>
                        <a:rPr lang="en-ZA" sz="1200" baseline="30000" dirty="0">
                          <a:effectLst/>
                          <a:latin typeface="Arial" panose="020B0604020202020204" pitchFamily="34" charset="0"/>
                          <a:cs typeface="Arial" panose="020B0604020202020204" pitchFamily="34" charset="0"/>
                        </a:rPr>
                        <a:t>rd</a:t>
                      </a:r>
                      <a:r>
                        <a:rPr lang="en-ZA" sz="1200" dirty="0">
                          <a:effectLst/>
                          <a:latin typeface="Arial" panose="020B0604020202020204" pitchFamily="34" charset="0"/>
                          <a:cs typeface="Arial" panose="020B0604020202020204" pitchFamily="34" charset="0"/>
                        </a:rPr>
                        <a:t> Quarter Report of the Department of Social Development for the 2020/21 Financial Year  </a:t>
                      </a:r>
                    </a:p>
                    <a:p>
                      <a:pPr>
                        <a:lnSpc>
                          <a:spcPct val="115000"/>
                        </a:lnSpc>
                      </a:pPr>
                      <a:r>
                        <a:rPr lang="en-ZA" sz="1200" dirty="0">
                          <a:effectLst/>
                          <a:latin typeface="Arial" panose="020B0604020202020204" pitchFamily="34" charset="0"/>
                          <a:cs typeface="Arial" panose="020B0604020202020204" pitchFamily="34" charset="0"/>
                        </a:rPr>
                        <a:t>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marL="0" algn="just">
                        <a:lnSpc>
                          <a:spcPct val="115000"/>
                        </a:lnSpc>
                        <a:spcBef>
                          <a:spcPts val="300"/>
                        </a:spcBef>
                        <a:spcAft>
                          <a:spcPts val="300"/>
                        </a:spcAft>
                      </a:pPr>
                      <a:r>
                        <a:rPr lang="en-GB" sz="1200" spc="-25" dirty="0">
                          <a:effectLst/>
                          <a:latin typeface="Arial" panose="020B0604020202020204" pitchFamily="34" charset="0"/>
                          <a:cs typeface="Arial" panose="020B0604020202020204" pitchFamily="34" charset="0"/>
                        </a:rPr>
                        <a:t>The Department submitted the response on the 23</a:t>
                      </a:r>
                      <a:r>
                        <a:rPr lang="en-GB" sz="1200" spc="-25" baseline="30000" dirty="0">
                          <a:effectLst/>
                          <a:latin typeface="Arial" panose="020B0604020202020204" pitchFamily="34" charset="0"/>
                          <a:cs typeface="Arial" panose="020B0604020202020204" pitchFamily="34" charset="0"/>
                        </a:rPr>
                        <a:t>rd</a:t>
                      </a:r>
                      <a:r>
                        <a:rPr lang="en-GB" sz="1200" spc="-25" dirty="0">
                          <a:effectLst/>
                          <a:latin typeface="Arial" panose="020B0604020202020204" pitchFamily="34" charset="0"/>
                          <a:cs typeface="Arial" panose="020B0604020202020204" pitchFamily="34" charset="0"/>
                        </a:rPr>
                        <a:t> April 2021.</a:t>
                      </a:r>
                      <a:endParaRPr lang="en-ZA" sz="1200" spc="-25" dirty="0">
                        <a:effectLst/>
                        <a:latin typeface="Arial" panose="020B0604020202020204" pitchFamily="34" charset="0"/>
                        <a:cs typeface="Arial" panose="020B0604020202020204" pitchFamily="34" charset="0"/>
                      </a:endParaRPr>
                    </a:p>
                    <a:p>
                      <a:pPr marL="0" algn="just">
                        <a:lnSpc>
                          <a:spcPct val="115000"/>
                        </a:lnSpc>
                        <a:spcBef>
                          <a:spcPts val="300"/>
                        </a:spcBef>
                        <a:spcAft>
                          <a:spcPts val="300"/>
                        </a:spcAft>
                      </a:pPr>
                      <a:r>
                        <a:rPr lang="en-GB" sz="1200" spc="-25" dirty="0">
                          <a:effectLst/>
                          <a:latin typeface="Arial" panose="020B0604020202020204" pitchFamily="34" charset="0"/>
                          <a:cs typeface="Arial" panose="020B0604020202020204" pitchFamily="34" charset="0"/>
                        </a:rPr>
                        <a:t>The resolution noted that the Department should put a plan in place that will ensure underspending does not recur especially under those programmes that are service delivery orientated. </a:t>
                      </a:r>
                      <a:endParaRPr lang="en-ZA" sz="1200" b="1" spc="-25"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200" dirty="0">
                          <a:effectLst/>
                          <a:latin typeface="Arial" panose="020B0604020202020204" pitchFamily="34" charset="0"/>
                          <a:cs typeface="Arial" panose="020B0604020202020204" pitchFamily="34" charset="0"/>
                        </a:rPr>
                        <a:t>23</a:t>
                      </a:r>
                      <a:r>
                        <a:rPr lang="en-ZA" sz="1200" baseline="30000" dirty="0">
                          <a:effectLst/>
                          <a:latin typeface="Arial" panose="020B0604020202020204" pitchFamily="34" charset="0"/>
                          <a:cs typeface="Arial" panose="020B0604020202020204" pitchFamily="34" charset="0"/>
                        </a:rPr>
                        <a:t>rd</a:t>
                      </a:r>
                      <a:r>
                        <a:rPr lang="en-ZA" sz="1200" dirty="0">
                          <a:effectLst/>
                          <a:latin typeface="Arial" panose="020B0604020202020204" pitchFamily="34" charset="0"/>
                          <a:cs typeface="Arial" panose="020B0604020202020204" pitchFamily="34" charset="0"/>
                        </a:rPr>
                        <a:t> April 2021</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extLst>
                  <a:ext uri="{0D108BD9-81ED-4DB2-BD59-A6C34878D82A}">
                    <a16:rowId xmlns:a16="http://schemas.microsoft.com/office/drawing/2014/main" val="4014924259"/>
                  </a:ext>
                </a:extLst>
              </a:tr>
              <a:tr h="2311220">
                <a:tc>
                  <a:txBody>
                    <a:bodyPr/>
                    <a:lstStyle/>
                    <a:p>
                      <a:pPr>
                        <a:lnSpc>
                          <a:spcPct val="115000"/>
                        </a:lnSpc>
                      </a:pPr>
                      <a:r>
                        <a:rPr lang="en-ZA" sz="1200" dirty="0">
                          <a:effectLst/>
                          <a:latin typeface="Arial" panose="020B0604020202020204" pitchFamily="34" charset="0"/>
                          <a:cs typeface="Arial" panose="020B0604020202020204" pitchFamily="34" charset="0"/>
                        </a:rPr>
                        <a:t>No Reference Number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200" dirty="0">
                          <a:effectLst/>
                          <a:latin typeface="Arial" panose="020B0604020202020204" pitchFamily="34" charset="0"/>
                          <a:cs typeface="Arial" panose="020B0604020202020204" pitchFamily="34" charset="0"/>
                        </a:rPr>
                        <a:t>20</a:t>
                      </a:r>
                      <a:r>
                        <a:rPr lang="en-ZA" sz="1200" baseline="30000" dirty="0">
                          <a:effectLst/>
                          <a:latin typeface="Arial" panose="020B0604020202020204" pitchFamily="34" charset="0"/>
                          <a:cs typeface="Arial" panose="020B0604020202020204" pitchFamily="34" charset="0"/>
                        </a:rPr>
                        <a:t>th</a:t>
                      </a:r>
                      <a:r>
                        <a:rPr lang="en-ZA" sz="1200" dirty="0">
                          <a:effectLst/>
                          <a:latin typeface="Arial" panose="020B0604020202020204" pitchFamily="34" charset="0"/>
                          <a:cs typeface="Arial" panose="020B0604020202020204" pitchFamily="34" charset="0"/>
                        </a:rPr>
                        <a:t> June 2021</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200" dirty="0">
                          <a:effectLst/>
                          <a:latin typeface="Arial" panose="020B0604020202020204" pitchFamily="34" charset="0"/>
                          <a:cs typeface="Arial" panose="020B0604020202020204" pitchFamily="34" charset="0"/>
                        </a:rPr>
                        <a:t>31</a:t>
                      </a:r>
                      <a:r>
                        <a:rPr lang="en-ZA" sz="1200" baseline="30000" dirty="0">
                          <a:effectLst/>
                          <a:latin typeface="Arial" panose="020B0604020202020204" pitchFamily="34" charset="0"/>
                          <a:cs typeface="Arial" panose="020B0604020202020204" pitchFamily="34" charset="0"/>
                        </a:rPr>
                        <a:t>st</a:t>
                      </a:r>
                      <a:r>
                        <a:rPr lang="en-ZA" sz="1200" dirty="0">
                          <a:effectLst/>
                          <a:latin typeface="Arial" panose="020B0604020202020204" pitchFamily="34" charset="0"/>
                          <a:cs typeface="Arial" panose="020B0604020202020204" pitchFamily="34" charset="0"/>
                        </a:rPr>
                        <a:t> July 2021</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200" dirty="0">
                          <a:effectLst/>
                          <a:latin typeface="Arial" panose="020B0604020202020204" pitchFamily="34" charset="0"/>
                          <a:cs typeface="Arial" panose="020B0604020202020204" pitchFamily="34" charset="0"/>
                        </a:rPr>
                        <a:t>Reports – SCOPA In-Year Oversight in compliance with Rule 178(1)(A) of the Gauteng Provincial Legislature.</a:t>
                      </a:r>
                    </a:p>
                    <a:p>
                      <a:pPr>
                        <a:lnSpc>
                          <a:spcPct val="115000"/>
                        </a:lnSpc>
                      </a:pPr>
                      <a:r>
                        <a:rPr lang="en-ZA" sz="1200" dirty="0">
                          <a:effectLst/>
                          <a:latin typeface="Arial" panose="020B0604020202020204" pitchFamily="34" charset="0"/>
                          <a:cs typeface="Arial" panose="020B0604020202020204" pitchFamily="34" charset="0"/>
                        </a:rPr>
                        <a:t>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marL="0">
                        <a:lnSpc>
                          <a:spcPct val="115000"/>
                        </a:lnSpc>
                        <a:spcBef>
                          <a:spcPts val="300"/>
                        </a:spcBef>
                        <a:spcAft>
                          <a:spcPts val="300"/>
                        </a:spcAft>
                      </a:pPr>
                      <a:r>
                        <a:rPr lang="en-GB" sz="1200" spc="-25" dirty="0">
                          <a:effectLst/>
                          <a:latin typeface="Arial" panose="020B0604020202020204" pitchFamily="34" charset="0"/>
                          <a:cs typeface="Arial" panose="020B0604020202020204" pitchFamily="34" charset="0"/>
                        </a:rPr>
                        <a:t>The Department submitted the response on the 19</a:t>
                      </a:r>
                      <a:r>
                        <a:rPr lang="en-GB" sz="1200" spc="-25" baseline="30000" dirty="0">
                          <a:effectLst/>
                          <a:latin typeface="Arial" panose="020B0604020202020204" pitchFamily="34" charset="0"/>
                          <a:cs typeface="Arial" panose="020B0604020202020204" pitchFamily="34" charset="0"/>
                        </a:rPr>
                        <a:t>th</a:t>
                      </a:r>
                      <a:r>
                        <a:rPr lang="en-GB" sz="1200" spc="-25" dirty="0">
                          <a:effectLst/>
                          <a:latin typeface="Arial" panose="020B0604020202020204" pitchFamily="34" charset="0"/>
                          <a:cs typeface="Arial" panose="020B0604020202020204" pitchFamily="34" charset="0"/>
                        </a:rPr>
                        <a:t> July 2021.</a:t>
                      </a:r>
                      <a:endParaRPr lang="en-ZA" sz="1200" spc="-25" dirty="0">
                        <a:effectLst/>
                        <a:latin typeface="Arial" panose="020B0604020202020204" pitchFamily="34" charset="0"/>
                        <a:cs typeface="Arial" panose="020B0604020202020204" pitchFamily="34" charset="0"/>
                      </a:endParaRPr>
                    </a:p>
                    <a:p>
                      <a:pPr marL="0">
                        <a:lnSpc>
                          <a:spcPct val="115000"/>
                        </a:lnSpc>
                        <a:spcBef>
                          <a:spcPts val="300"/>
                        </a:spcBef>
                        <a:spcAft>
                          <a:spcPts val="300"/>
                        </a:spcAft>
                      </a:pPr>
                      <a:r>
                        <a:rPr lang="en-GB" sz="1200" spc="-25" dirty="0">
                          <a:effectLst/>
                          <a:latin typeface="Arial" panose="020B0604020202020204" pitchFamily="34" charset="0"/>
                          <a:cs typeface="Arial" panose="020B0604020202020204" pitchFamily="34" charset="0"/>
                        </a:rPr>
                        <a:t>The Department responded to the Committee noting it had incurred no unauthorised expenditure and provided details and mitigation plans on the fruitless and wasteful expenditure as well as irregular expenditure.</a:t>
                      </a:r>
                      <a:endParaRPr lang="en-ZA" sz="1200" spc="-25" dirty="0">
                        <a:effectLst/>
                        <a:latin typeface="Arial" panose="020B0604020202020204" pitchFamily="34" charset="0"/>
                        <a:cs typeface="Arial" panose="020B0604020202020204" pitchFamily="34" charset="0"/>
                      </a:endParaRPr>
                    </a:p>
                    <a:p>
                      <a:pPr marL="0">
                        <a:lnSpc>
                          <a:spcPct val="115000"/>
                        </a:lnSpc>
                        <a:spcBef>
                          <a:spcPts val="300"/>
                        </a:spcBef>
                        <a:spcAft>
                          <a:spcPts val="300"/>
                        </a:spcAft>
                      </a:pPr>
                      <a:r>
                        <a:rPr lang="en-GB" sz="1200" spc="-25" dirty="0">
                          <a:effectLst/>
                          <a:latin typeface="Arial" panose="020B0604020202020204" pitchFamily="34" charset="0"/>
                          <a:cs typeface="Arial" panose="020B0604020202020204" pitchFamily="34" charset="0"/>
                        </a:rPr>
                        <a:t>There has been no further follow ups from the Committee on the responses provided.</a:t>
                      </a:r>
                      <a:endParaRPr lang="en-ZA" sz="1200" b="1" spc="-25"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200" dirty="0">
                          <a:effectLst/>
                          <a:latin typeface="Arial" panose="020B0604020202020204" pitchFamily="34" charset="0"/>
                          <a:cs typeface="Arial" panose="020B0604020202020204" pitchFamily="34" charset="0"/>
                        </a:rPr>
                        <a:t>19</a:t>
                      </a:r>
                      <a:r>
                        <a:rPr lang="en-ZA" sz="1200" baseline="30000" dirty="0">
                          <a:effectLst/>
                          <a:latin typeface="Arial" panose="020B0604020202020204" pitchFamily="34" charset="0"/>
                          <a:cs typeface="Arial" panose="020B0604020202020204" pitchFamily="34" charset="0"/>
                        </a:rPr>
                        <a:t>th</a:t>
                      </a:r>
                      <a:r>
                        <a:rPr lang="en-ZA" sz="1200" dirty="0">
                          <a:effectLst/>
                          <a:latin typeface="Arial" panose="020B0604020202020204" pitchFamily="34" charset="0"/>
                          <a:cs typeface="Arial" panose="020B0604020202020204" pitchFamily="34" charset="0"/>
                        </a:rPr>
                        <a:t> July 2021</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extLst>
                  <a:ext uri="{0D108BD9-81ED-4DB2-BD59-A6C34878D82A}">
                    <a16:rowId xmlns:a16="http://schemas.microsoft.com/office/drawing/2014/main" val="4078077039"/>
                  </a:ext>
                </a:extLst>
              </a:tr>
            </a:tbl>
          </a:graphicData>
        </a:graphic>
      </p:graphicFrame>
    </p:spTree>
    <p:extLst>
      <p:ext uri="{BB962C8B-B14F-4D97-AF65-F5344CB8AC3E}">
        <p14:creationId xmlns:p14="http://schemas.microsoft.com/office/powerpoint/2010/main" val="18216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9604F-6B18-4691-BD08-E1166FDBCA75}"/>
              </a:ext>
            </a:extLst>
          </p:cNvPr>
          <p:cNvSpPr>
            <a:spLocks noGrp="1"/>
          </p:cNvSpPr>
          <p:nvPr>
            <p:ph type="title"/>
          </p:nvPr>
        </p:nvSpPr>
        <p:spPr>
          <a:xfrm>
            <a:off x="838200" y="4038601"/>
            <a:ext cx="7921336" cy="1905000"/>
          </a:xfrm>
        </p:spPr>
        <p:txBody>
          <a:bodyPr/>
          <a:lstStyle/>
          <a:p>
            <a:br>
              <a:rPr lang="en-US" altLang="en-US" sz="2000" cap="none" dirty="0">
                <a:solidFill>
                  <a:prstClr val="white">
                    <a:lumMod val="50000"/>
                  </a:prstClr>
                </a:solidFill>
              </a:rPr>
            </a:br>
            <a:r>
              <a:rPr lang="en-US" altLang="en-US" sz="2000" cap="none" dirty="0">
                <a:solidFill>
                  <a:prstClr val="white">
                    <a:lumMod val="50000"/>
                  </a:prstClr>
                </a:solidFill>
              </a:rPr>
              <a:t>Non-financial performance report</a:t>
            </a:r>
            <a:br>
              <a:rPr lang="en-US" altLang="en-US" sz="2000" b="0" cap="none" dirty="0">
                <a:solidFill>
                  <a:prstClr val="white">
                    <a:lumMod val="50000"/>
                  </a:prstClr>
                </a:solidFill>
              </a:rPr>
            </a:br>
            <a:br>
              <a:rPr lang="en-US" altLang="en-US" sz="2000" cap="none" dirty="0">
                <a:solidFill>
                  <a:prstClr val="white">
                    <a:lumMod val="50000"/>
                  </a:prstClr>
                </a:solidFill>
              </a:rPr>
            </a:br>
            <a:r>
              <a:rPr lang="en-US" altLang="en-US" sz="2000" b="0" cap="none" dirty="0">
                <a:solidFill>
                  <a:prstClr val="white">
                    <a:lumMod val="50000"/>
                  </a:prstClr>
                </a:solidFill>
              </a:rPr>
              <a:t>Technical analysis per programme/sub-programme</a:t>
            </a:r>
            <a:br>
              <a:rPr lang="en-US" altLang="en-US" sz="2000" b="0" cap="none" dirty="0">
                <a:solidFill>
                  <a:prstClr val="white">
                    <a:lumMod val="50000"/>
                  </a:prstClr>
                </a:solidFill>
              </a:rPr>
            </a:br>
            <a:endParaRPr lang="en-ZA" dirty="0">
              <a:solidFill>
                <a:schemeClr val="accent1">
                  <a:lumMod val="20000"/>
                  <a:lumOff val="80000"/>
                </a:schemeClr>
              </a:solidFill>
            </a:endParaRPr>
          </a:p>
        </p:txBody>
      </p:sp>
      <p:sp>
        <p:nvSpPr>
          <p:cNvPr id="64515" name="Content Placeholder 2"/>
          <p:cNvSpPr>
            <a:spLocks noGrp="1"/>
          </p:cNvSpPr>
          <p:nvPr>
            <p:ph type="body" idx="1"/>
          </p:nvPr>
        </p:nvSpPr>
        <p:spPr>
          <a:xfrm>
            <a:off x="987136" y="1701009"/>
            <a:ext cx="7921336" cy="2136557"/>
          </a:xfrm>
        </p:spPr>
        <p:txBody>
          <a:bodyPr/>
          <a:lstStyle/>
          <a:p>
            <a:pPr algn="r"/>
            <a:endParaRPr lang="en-ZA" altLang="en-US" dirty="0">
              <a:solidFill>
                <a:schemeClr val="accent6"/>
              </a:solidFill>
            </a:endParaRPr>
          </a:p>
          <a:p>
            <a:pPr algn="r"/>
            <a:r>
              <a:rPr lang="en-ZA" altLang="en-US" dirty="0">
                <a:solidFill>
                  <a:schemeClr val="accent6"/>
                </a:solidFill>
              </a:rPr>
              <a:t>PART A</a:t>
            </a:r>
            <a:endParaRPr lang="en-ZA" altLang="en-US" dirty="0">
              <a:solidFill>
                <a:schemeClr val="bg1">
                  <a:lumMod val="50000"/>
                </a:schemeClr>
              </a:solidFill>
            </a:endParaRPr>
          </a:p>
          <a:p>
            <a:pPr algn="r"/>
            <a:r>
              <a:rPr lang="en-ZA" altLang="en-US" dirty="0">
                <a:solidFill>
                  <a:schemeClr val="bg1">
                    <a:lumMod val="50000"/>
                  </a:schemeClr>
                </a:solidFill>
              </a:rPr>
              <a:t>Overview of Department Performance</a:t>
            </a:r>
          </a:p>
          <a:p>
            <a:pPr algn="r"/>
            <a:endParaRPr lang="en-ZA" altLang="en-US" dirty="0">
              <a:solidFill>
                <a:schemeClr val="bg1">
                  <a:lumMod val="50000"/>
                </a:schemeClr>
              </a:solidFill>
            </a:endParaRPr>
          </a:p>
          <a:p>
            <a:pPr algn="r"/>
            <a:r>
              <a:rPr lang="en-ZA" altLang="en-US" dirty="0">
                <a:solidFill>
                  <a:schemeClr val="bg1">
                    <a:lumMod val="50000"/>
                  </a:schemeClr>
                </a:solidFill>
              </a:rPr>
              <a:t> </a:t>
            </a:r>
          </a:p>
          <a:p>
            <a:pPr algn="r"/>
            <a:endParaRPr lang="en-ZA" altLang="en-US" dirty="0">
              <a:solidFill>
                <a:schemeClr val="accent6"/>
              </a:solidFill>
            </a:endParaRPr>
          </a:p>
        </p:txBody>
      </p:sp>
      <p:sp>
        <p:nvSpPr>
          <p:cNvPr id="64516" name="TextBox 3"/>
          <p:cNvSpPr txBox="1">
            <a:spLocks noChangeArrowheads="1"/>
          </p:cNvSpPr>
          <p:nvPr/>
        </p:nvSpPr>
        <p:spPr bwMode="auto">
          <a:xfrm>
            <a:off x="8270878" y="6350003"/>
            <a:ext cx="58896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fld id="{D60DF790-7D89-48D2-9BFD-F870E7062E10}" type="slidenum">
              <a:rPr lang="en-ZA" altLang="en-US" sz="1500"/>
              <a:pPr/>
              <a:t>4</a:t>
            </a:fld>
            <a:endParaRPr lang="en-ZA" altLang="en-US" sz="15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636E30-67AD-4D0C-A91A-07B6A5A760FE}"/>
              </a:ext>
            </a:extLst>
          </p:cNvPr>
          <p:cNvSpPr>
            <a:spLocks noGrp="1"/>
          </p:cNvSpPr>
          <p:nvPr>
            <p:ph type="title"/>
          </p:nvPr>
        </p:nvSpPr>
        <p:spPr/>
        <p:txBody>
          <a:bodyPr/>
          <a:lstStyle/>
          <a:p>
            <a:r>
              <a:rPr lang="en-ZA" sz="2200" dirty="0"/>
              <a:t>Resolution Management </a:t>
            </a:r>
          </a:p>
        </p:txBody>
      </p:sp>
      <p:sp>
        <p:nvSpPr>
          <p:cNvPr id="4" name="Slide Number Placeholder 3">
            <a:extLst>
              <a:ext uri="{FF2B5EF4-FFF2-40B4-BE49-F238E27FC236}">
                <a16:creationId xmlns:a16="http://schemas.microsoft.com/office/drawing/2014/main" id="{68C23A77-9845-4C0E-B54A-C86B253E13E3}"/>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E0FBF77-33DA-4DB4-BDC1-930D16BE5C8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40</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Content Placeholder 6">
            <a:extLst>
              <a:ext uri="{FF2B5EF4-FFF2-40B4-BE49-F238E27FC236}">
                <a16:creationId xmlns:a16="http://schemas.microsoft.com/office/drawing/2014/main" id="{B2DD7867-1084-4BB1-9FAD-BA0D9B091701}"/>
              </a:ext>
            </a:extLst>
          </p:cNvPr>
          <p:cNvGraphicFramePr>
            <a:graphicFrameLocks noGrp="1"/>
          </p:cNvGraphicFramePr>
          <p:nvPr>
            <p:ph idx="1"/>
            <p:extLst>
              <p:ext uri="{D42A27DB-BD31-4B8C-83A1-F6EECF244321}">
                <p14:modId xmlns:p14="http://schemas.microsoft.com/office/powerpoint/2010/main" val="3061501633"/>
              </p:ext>
            </p:extLst>
          </p:nvPr>
        </p:nvGraphicFramePr>
        <p:xfrm>
          <a:off x="348916" y="1442923"/>
          <a:ext cx="8671923" cy="5116662"/>
        </p:xfrm>
        <a:graphic>
          <a:graphicData uri="http://schemas.openxmlformats.org/drawingml/2006/table">
            <a:tbl>
              <a:tblPr firstRow="1" firstCol="1" bandRow="1">
                <a:tableStyleId>{5C22544A-7EE6-4342-B048-85BDC9FD1C3A}</a:tableStyleId>
              </a:tblPr>
              <a:tblGrid>
                <a:gridCol w="1135661">
                  <a:extLst>
                    <a:ext uri="{9D8B030D-6E8A-4147-A177-3AD203B41FA5}">
                      <a16:colId xmlns:a16="http://schemas.microsoft.com/office/drawing/2014/main" val="3029258220"/>
                    </a:ext>
                  </a:extLst>
                </a:gridCol>
                <a:gridCol w="632981">
                  <a:extLst>
                    <a:ext uri="{9D8B030D-6E8A-4147-A177-3AD203B41FA5}">
                      <a16:colId xmlns:a16="http://schemas.microsoft.com/office/drawing/2014/main" val="3221488987"/>
                    </a:ext>
                  </a:extLst>
                </a:gridCol>
                <a:gridCol w="625642">
                  <a:extLst>
                    <a:ext uri="{9D8B030D-6E8A-4147-A177-3AD203B41FA5}">
                      <a16:colId xmlns:a16="http://schemas.microsoft.com/office/drawing/2014/main" val="1330416016"/>
                    </a:ext>
                  </a:extLst>
                </a:gridCol>
                <a:gridCol w="1925053">
                  <a:extLst>
                    <a:ext uri="{9D8B030D-6E8A-4147-A177-3AD203B41FA5}">
                      <a16:colId xmlns:a16="http://schemas.microsoft.com/office/drawing/2014/main" val="1636651229"/>
                    </a:ext>
                  </a:extLst>
                </a:gridCol>
                <a:gridCol w="3489158">
                  <a:extLst>
                    <a:ext uri="{9D8B030D-6E8A-4147-A177-3AD203B41FA5}">
                      <a16:colId xmlns:a16="http://schemas.microsoft.com/office/drawing/2014/main" val="3156824364"/>
                    </a:ext>
                  </a:extLst>
                </a:gridCol>
                <a:gridCol w="863428">
                  <a:extLst>
                    <a:ext uri="{9D8B030D-6E8A-4147-A177-3AD203B41FA5}">
                      <a16:colId xmlns:a16="http://schemas.microsoft.com/office/drawing/2014/main" val="573870801"/>
                    </a:ext>
                  </a:extLst>
                </a:gridCol>
              </a:tblGrid>
              <a:tr h="356267">
                <a:tc gridSpan="6">
                  <a:txBody>
                    <a:bodyPr/>
                    <a:lstStyle/>
                    <a:p>
                      <a:pPr>
                        <a:lnSpc>
                          <a:spcPct val="115000"/>
                        </a:lnSpc>
                      </a:pPr>
                      <a:r>
                        <a:rPr lang="en-ZA" sz="1100" dirty="0">
                          <a:effectLst/>
                          <a:latin typeface="Arial" panose="020B0604020202020204" pitchFamily="34" charset="0"/>
                          <a:cs typeface="Arial" panose="020B0604020202020204" pitchFamily="34" charset="0"/>
                        </a:rPr>
                        <a:t>RESOLUTION MANAGEMENT </a:t>
                      </a:r>
                    </a:p>
                    <a:p>
                      <a:pPr>
                        <a:lnSpc>
                          <a:spcPct val="115000"/>
                        </a:lnSpc>
                      </a:pP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466803637"/>
                  </a:ext>
                </a:extLst>
              </a:tr>
              <a:tr h="565897">
                <a:tc>
                  <a:txBody>
                    <a:bodyPr/>
                    <a:lstStyle/>
                    <a:p>
                      <a:pPr>
                        <a:lnSpc>
                          <a:spcPct val="115000"/>
                        </a:lnSpc>
                      </a:pPr>
                      <a:r>
                        <a:rPr lang="en-ZA" sz="1100" b="1" dirty="0">
                          <a:effectLst/>
                          <a:latin typeface="Arial" panose="020B0604020202020204" pitchFamily="34" charset="0"/>
                          <a:cs typeface="Arial" panose="020B0604020202020204" pitchFamily="34" charset="0"/>
                        </a:rPr>
                        <a:t>Ref Nr</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100" b="1" dirty="0">
                          <a:effectLst/>
                          <a:latin typeface="Arial" panose="020B0604020202020204" pitchFamily="34" charset="0"/>
                          <a:cs typeface="Arial" panose="020B0604020202020204" pitchFamily="34" charset="0"/>
                        </a:rPr>
                        <a:t>Date Received </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100" b="1" dirty="0">
                          <a:effectLst/>
                          <a:latin typeface="Arial" panose="020B0604020202020204" pitchFamily="34" charset="0"/>
                          <a:cs typeface="Arial" panose="020B0604020202020204" pitchFamily="34" charset="0"/>
                        </a:rPr>
                        <a:t>Due Date</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100" b="1" dirty="0">
                          <a:effectLst/>
                          <a:latin typeface="Arial" panose="020B0604020202020204" pitchFamily="34" charset="0"/>
                          <a:cs typeface="Arial" panose="020B0604020202020204" pitchFamily="34" charset="0"/>
                        </a:rPr>
                        <a:t>Detail / Title of Resolution</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100" b="1" dirty="0">
                          <a:effectLst/>
                          <a:latin typeface="Arial" panose="020B0604020202020204" pitchFamily="34" charset="0"/>
                          <a:cs typeface="Arial" panose="020B0604020202020204" pitchFamily="34" charset="0"/>
                        </a:rPr>
                        <a:t>Progress to Date / Current Status</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100" b="1" dirty="0">
                          <a:effectLst/>
                          <a:latin typeface="Arial" panose="020B0604020202020204" pitchFamily="34" charset="0"/>
                          <a:cs typeface="Arial" panose="020B0604020202020204" pitchFamily="34" charset="0"/>
                        </a:rPr>
                        <a:t>Date submitted to GPL</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extLst>
                  <a:ext uri="{0D108BD9-81ED-4DB2-BD59-A6C34878D82A}">
                    <a16:rowId xmlns:a16="http://schemas.microsoft.com/office/drawing/2014/main" val="3974860699"/>
                  </a:ext>
                </a:extLst>
              </a:tr>
              <a:tr h="2466542">
                <a:tc>
                  <a:txBody>
                    <a:bodyPr/>
                    <a:lstStyle/>
                    <a:p>
                      <a:pPr>
                        <a:lnSpc>
                          <a:spcPct val="115000"/>
                        </a:lnSpc>
                      </a:pPr>
                      <a:r>
                        <a:rPr lang="en-ZA" sz="1100" dirty="0">
                          <a:effectLst/>
                          <a:latin typeface="Arial" panose="020B0604020202020204" pitchFamily="34" charset="0"/>
                          <a:cs typeface="Arial" panose="020B0604020202020204" pitchFamily="34" charset="0"/>
                        </a:rPr>
                        <a:t>SDAOR002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100" dirty="0">
                          <a:effectLst/>
                          <a:latin typeface="Arial" panose="020B0604020202020204" pitchFamily="34" charset="0"/>
                          <a:cs typeface="Arial" panose="020B0604020202020204" pitchFamily="34" charset="0"/>
                        </a:rPr>
                        <a:t>23</a:t>
                      </a:r>
                      <a:r>
                        <a:rPr lang="en-ZA" sz="1100" baseline="30000" dirty="0">
                          <a:effectLst/>
                          <a:latin typeface="Arial" panose="020B0604020202020204" pitchFamily="34" charset="0"/>
                          <a:cs typeface="Arial" panose="020B0604020202020204" pitchFamily="34" charset="0"/>
                        </a:rPr>
                        <a:t>rd</a:t>
                      </a:r>
                      <a:r>
                        <a:rPr lang="en-ZA" sz="1100" dirty="0">
                          <a:effectLst/>
                          <a:latin typeface="Arial" panose="020B0604020202020204" pitchFamily="34" charset="0"/>
                          <a:cs typeface="Arial" panose="020B0604020202020204" pitchFamily="34" charset="0"/>
                        </a:rPr>
                        <a:t> March 2021</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100" dirty="0">
                          <a:effectLst/>
                          <a:latin typeface="Arial" panose="020B0604020202020204" pitchFamily="34" charset="0"/>
                          <a:cs typeface="Arial" panose="020B0604020202020204" pitchFamily="34" charset="0"/>
                        </a:rPr>
                        <a:t>30</a:t>
                      </a:r>
                      <a:r>
                        <a:rPr lang="en-ZA" sz="1100" baseline="30000" dirty="0">
                          <a:effectLst/>
                          <a:latin typeface="Arial" panose="020B0604020202020204" pitchFamily="34" charset="0"/>
                          <a:cs typeface="Arial" panose="020B0604020202020204" pitchFamily="34" charset="0"/>
                        </a:rPr>
                        <a:t>th</a:t>
                      </a:r>
                      <a:r>
                        <a:rPr lang="en-ZA" sz="1100" dirty="0">
                          <a:effectLst/>
                          <a:latin typeface="Arial" panose="020B0604020202020204" pitchFamily="34" charset="0"/>
                          <a:cs typeface="Arial" panose="020B0604020202020204" pitchFamily="34" charset="0"/>
                        </a:rPr>
                        <a:t> April 2021</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100" dirty="0">
                          <a:effectLst/>
                          <a:latin typeface="Arial" panose="020B0604020202020204" pitchFamily="34" charset="0"/>
                          <a:cs typeface="Arial" panose="020B0604020202020204" pitchFamily="34" charset="0"/>
                        </a:rPr>
                        <a:t>Request for the response On Social Development Portfolio Committee Oversight Report on the Annual Report of the Department of Social Development for the 2019/20 financial year.</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marL="0" algn="l">
                        <a:lnSpc>
                          <a:spcPct val="115000"/>
                        </a:lnSpc>
                        <a:spcBef>
                          <a:spcPts val="300"/>
                        </a:spcBef>
                        <a:spcAft>
                          <a:spcPts val="300"/>
                        </a:spcAft>
                      </a:pPr>
                      <a:r>
                        <a:rPr lang="en-GB" sz="1100" spc="-25" dirty="0">
                          <a:effectLst/>
                          <a:latin typeface="Arial" panose="020B0604020202020204" pitchFamily="34" charset="0"/>
                          <a:cs typeface="Arial" panose="020B0604020202020204" pitchFamily="34" charset="0"/>
                        </a:rPr>
                        <a:t>The Department submitted the response on the 24</a:t>
                      </a:r>
                      <a:r>
                        <a:rPr lang="en-GB" sz="1100" spc="-25" baseline="30000" dirty="0">
                          <a:effectLst/>
                          <a:latin typeface="Arial" panose="020B0604020202020204" pitchFamily="34" charset="0"/>
                          <a:cs typeface="Arial" panose="020B0604020202020204" pitchFamily="34" charset="0"/>
                        </a:rPr>
                        <a:t>th</a:t>
                      </a:r>
                      <a:r>
                        <a:rPr lang="en-GB" sz="1100" spc="-25" dirty="0">
                          <a:effectLst/>
                          <a:latin typeface="Arial" panose="020B0604020202020204" pitchFamily="34" charset="0"/>
                          <a:cs typeface="Arial" panose="020B0604020202020204" pitchFamily="34" charset="0"/>
                        </a:rPr>
                        <a:t> April 2021.</a:t>
                      </a:r>
                      <a:endParaRPr lang="en-ZA" sz="1100" spc="-25" dirty="0">
                        <a:effectLst/>
                        <a:latin typeface="Arial" panose="020B0604020202020204" pitchFamily="34" charset="0"/>
                        <a:cs typeface="Arial" panose="020B0604020202020204" pitchFamily="34" charset="0"/>
                      </a:endParaRPr>
                    </a:p>
                    <a:p>
                      <a:pPr marL="0" algn="l">
                        <a:lnSpc>
                          <a:spcPct val="115000"/>
                        </a:lnSpc>
                        <a:spcBef>
                          <a:spcPts val="300"/>
                        </a:spcBef>
                        <a:spcAft>
                          <a:spcPts val="300"/>
                        </a:spcAft>
                      </a:pPr>
                      <a:r>
                        <a:rPr lang="en-GB" sz="1100" spc="-25" dirty="0">
                          <a:effectLst/>
                          <a:latin typeface="Arial" panose="020B0604020202020204" pitchFamily="34" charset="0"/>
                          <a:cs typeface="Arial" panose="020B0604020202020204" pitchFamily="34" charset="0"/>
                        </a:rPr>
                        <a:t> The Department was requested to provide a progress report on the filling of key vacant posts especially those that are located within the monitoring and evaluation of NPOs as well as a report on the distribution of dignity packs and school uniform. </a:t>
                      </a:r>
                      <a:endParaRPr lang="en-ZA" sz="1100" spc="-25" dirty="0">
                        <a:effectLst/>
                        <a:latin typeface="Arial" panose="020B0604020202020204" pitchFamily="34" charset="0"/>
                        <a:cs typeface="Arial" panose="020B0604020202020204" pitchFamily="34" charset="0"/>
                      </a:endParaRPr>
                    </a:p>
                    <a:p>
                      <a:pPr marL="0" algn="l">
                        <a:lnSpc>
                          <a:spcPct val="115000"/>
                        </a:lnSpc>
                        <a:spcBef>
                          <a:spcPts val="300"/>
                        </a:spcBef>
                        <a:spcAft>
                          <a:spcPts val="300"/>
                        </a:spcAft>
                      </a:pPr>
                      <a:r>
                        <a:rPr lang="en-GB" sz="1100" spc="-25" dirty="0">
                          <a:effectLst/>
                          <a:latin typeface="Arial" panose="020B0604020202020204" pitchFamily="34" charset="0"/>
                          <a:cs typeface="Arial" panose="020B0604020202020204" pitchFamily="34" charset="0"/>
                        </a:rPr>
                        <a:t> The Department noted it had </a:t>
                      </a:r>
                      <a:r>
                        <a:rPr lang="en-ZA" sz="1100" spc="-25" dirty="0">
                          <a:effectLst/>
                          <a:latin typeface="Arial" panose="020B0604020202020204" pitchFamily="34" charset="0"/>
                          <a:cs typeface="Arial" panose="020B0604020202020204" pitchFamily="34" charset="0"/>
                        </a:rPr>
                        <a:t>implemented the Post-Filling Plan to address the vacancy rate. However, there are critical posts that were prioritised by the Department, of which most of them were posts in the NPO unit. These Posts had since been filled.</a:t>
                      </a:r>
                      <a:endParaRPr lang="en-ZA" sz="1100" b="1" spc="-25"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100" dirty="0">
                          <a:effectLst/>
                          <a:latin typeface="Arial" panose="020B0604020202020204" pitchFamily="34" charset="0"/>
                          <a:cs typeface="Arial" panose="020B0604020202020204" pitchFamily="34" charset="0"/>
                        </a:rPr>
                        <a:t>24</a:t>
                      </a:r>
                      <a:r>
                        <a:rPr lang="en-ZA" sz="1100" baseline="30000" dirty="0">
                          <a:effectLst/>
                          <a:latin typeface="Arial" panose="020B0604020202020204" pitchFamily="34" charset="0"/>
                          <a:cs typeface="Arial" panose="020B0604020202020204" pitchFamily="34" charset="0"/>
                        </a:rPr>
                        <a:t>th</a:t>
                      </a:r>
                      <a:r>
                        <a:rPr lang="en-ZA" sz="1100" dirty="0">
                          <a:effectLst/>
                          <a:latin typeface="Arial" panose="020B0604020202020204" pitchFamily="34" charset="0"/>
                          <a:cs typeface="Arial" panose="020B0604020202020204" pitchFamily="34" charset="0"/>
                        </a:rPr>
                        <a:t> April 2021</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extLst>
                  <a:ext uri="{0D108BD9-81ED-4DB2-BD59-A6C34878D82A}">
                    <a16:rowId xmlns:a16="http://schemas.microsoft.com/office/drawing/2014/main" val="2966602309"/>
                  </a:ext>
                </a:extLst>
              </a:tr>
              <a:tr h="1715034">
                <a:tc>
                  <a:txBody>
                    <a:bodyPr/>
                    <a:lstStyle/>
                    <a:p>
                      <a:pPr>
                        <a:lnSpc>
                          <a:spcPct val="115000"/>
                        </a:lnSpc>
                      </a:pPr>
                      <a:r>
                        <a:rPr lang="en-ZA" sz="1100" dirty="0">
                          <a:effectLst/>
                          <a:latin typeface="Arial" panose="020B0604020202020204" pitchFamily="34" charset="0"/>
                          <a:cs typeface="Arial" panose="020B0604020202020204" pitchFamily="34" charset="0"/>
                        </a:rPr>
                        <a:t>SDQ3GPGOR001</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100" dirty="0">
                          <a:effectLst/>
                          <a:latin typeface="Arial" panose="020B0604020202020204" pitchFamily="34" charset="0"/>
                          <a:cs typeface="Arial" panose="020B0604020202020204" pitchFamily="34" charset="0"/>
                        </a:rPr>
                        <a:t>26</a:t>
                      </a:r>
                      <a:r>
                        <a:rPr lang="en-ZA" sz="1100" baseline="30000" dirty="0">
                          <a:effectLst/>
                          <a:latin typeface="Arial" panose="020B0604020202020204" pitchFamily="34" charset="0"/>
                          <a:cs typeface="Arial" panose="020B0604020202020204" pitchFamily="34" charset="0"/>
                        </a:rPr>
                        <a:t>th</a:t>
                      </a:r>
                      <a:r>
                        <a:rPr lang="en-ZA" sz="1100" dirty="0">
                          <a:effectLst/>
                          <a:latin typeface="Arial" panose="020B0604020202020204" pitchFamily="34" charset="0"/>
                          <a:cs typeface="Arial" panose="020B0604020202020204" pitchFamily="34" charset="0"/>
                        </a:rPr>
                        <a:t> March 2021</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100" dirty="0">
                          <a:effectLst/>
                          <a:latin typeface="Arial" panose="020B0604020202020204" pitchFamily="34" charset="0"/>
                          <a:cs typeface="Arial" panose="020B0604020202020204" pitchFamily="34" charset="0"/>
                        </a:rPr>
                        <a:t>15</a:t>
                      </a:r>
                      <a:r>
                        <a:rPr lang="en-ZA" sz="1100" baseline="30000" dirty="0">
                          <a:effectLst/>
                          <a:latin typeface="Arial" panose="020B0604020202020204" pitchFamily="34" charset="0"/>
                          <a:cs typeface="Arial" panose="020B0604020202020204" pitchFamily="34" charset="0"/>
                        </a:rPr>
                        <a:t>th</a:t>
                      </a:r>
                      <a:r>
                        <a:rPr lang="en-ZA" sz="1100" dirty="0">
                          <a:effectLst/>
                          <a:latin typeface="Arial" panose="020B0604020202020204" pitchFamily="34" charset="0"/>
                          <a:cs typeface="Arial" panose="020B0604020202020204" pitchFamily="34" charset="0"/>
                        </a:rPr>
                        <a:t> April 2021</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100" dirty="0">
                          <a:effectLst/>
                          <a:latin typeface="Arial" panose="020B0604020202020204" pitchFamily="34" charset="0"/>
                          <a:cs typeface="Arial" panose="020B0604020202020204" pitchFamily="34" charset="0"/>
                        </a:rPr>
                        <a:t>Resolutions for responses on Finance Portfolio Committee adopted oversight report on the 3</a:t>
                      </a:r>
                      <a:r>
                        <a:rPr lang="en-ZA" sz="1100" baseline="30000" dirty="0">
                          <a:effectLst/>
                          <a:latin typeface="Arial" panose="020B0604020202020204" pitchFamily="34" charset="0"/>
                          <a:cs typeface="Arial" panose="020B0604020202020204" pitchFamily="34" charset="0"/>
                        </a:rPr>
                        <a:t>rd</a:t>
                      </a:r>
                      <a:r>
                        <a:rPr lang="en-ZA" sz="1100" dirty="0">
                          <a:effectLst/>
                          <a:latin typeface="Arial" panose="020B0604020202020204" pitchFamily="34" charset="0"/>
                          <a:cs typeface="Arial" panose="020B0604020202020204" pitchFamily="34" charset="0"/>
                        </a:rPr>
                        <a:t> quarter financial performance report of the Gauteng Provincial Government for the 2020/21 financial year.</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marL="0" algn="l">
                        <a:lnSpc>
                          <a:spcPct val="115000"/>
                        </a:lnSpc>
                        <a:spcBef>
                          <a:spcPts val="300"/>
                        </a:spcBef>
                        <a:spcAft>
                          <a:spcPts val="300"/>
                        </a:spcAft>
                      </a:pPr>
                      <a:r>
                        <a:rPr lang="en-GB" sz="1100" spc="-25" dirty="0">
                          <a:effectLst/>
                          <a:latin typeface="Arial" panose="020B0604020202020204" pitchFamily="34" charset="0"/>
                          <a:cs typeface="Arial" panose="020B0604020202020204" pitchFamily="34" charset="0"/>
                        </a:rPr>
                        <a:t>The Department submitted the response on the 14</a:t>
                      </a:r>
                      <a:r>
                        <a:rPr lang="en-GB" sz="1100" spc="-25" baseline="30000" dirty="0">
                          <a:effectLst/>
                          <a:latin typeface="Arial" panose="020B0604020202020204" pitchFamily="34" charset="0"/>
                          <a:cs typeface="Arial" panose="020B0604020202020204" pitchFamily="34" charset="0"/>
                        </a:rPr>
                        <a:t>th</a:t>
                      </a:r>
                      <a:r>
                        <a:rPr lang="en-GB" sz="1100" spc="-25" dirty="0">
                          <a:effectLst/>
                          <a:latin typeface="Arial" panose="020B0604020202020204" pitchFamily="34" charset="0"/>
                          <a:cs typeface="Arial" panose="020B0604020202020204" pitchFamily="34" charset="0"/>
                        </a:rPr>
                        <a:t> April 2021.</a:t>
                      </a:r>
                      <a:endParaRPr lang="en-ZA" sz="1100" spc="-25" dirty="0">
                        <a:effectLst/>
                        <a:latin typeface="Arial" panose="020B0604020202020204" pitchFamily="34" charset="0"/>
                        <a:cs typeface="Arial" panose="020B0604020202020204" pitchFamily="34" charset="0"/>
                      </a:endParaRPr>
                    </a:p>
                    <a:p>
                      <a:pPr marL="0" algn="l">
                        <a:lnSpc>
                          <a:spcPct val="115000"/>
                        </a:lnSpc>
                        <a:spcBef>
                          <a:spcPts val="300"/>
                        </a:spcBef>
                        <a:spcAft>
                          <a:spcPts val="300"/>
                        </a:spcAft>
                      </a:pPr>
                      <a:r>
                        <a:rPr lang="en-GB" sz="1100" spc="-25" dirty="0">
                          <a:effectLst/>
                          <a:latin typeface="Arial" panose="020B0604020202020204" pitchFamily="34" charset="0"/>
                          <a:cs typeface="Arial" panose="020B0604020202020204" pitchFamily="34" charset="0"/>
                        </a:rPr>
                        <a:t>The resolutions requested a response on under expenditure related to infrastructure and its impact on service delivery.</a:t>
                      </a:r>
                      <a:endParaRPr lang="en-ZA" sz="1100" b="1" spc="-25"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100" dirty="0">
                          <a:effectLst/>
                          <a:latin typeface="Arial" panose="020B0604020202020204" pitchFamily="34" charset="0"/>
                          <a:cs typeface="Arial" panose="020B0604020202020204" pitchFamily="34" charset="0"/>
                        </a:rPr>
                        <a:t>14</a:t>
                      </a:r>
                      <a:r>
                        <a:rPr lang="en-ZA" sz="1100" baseline="30000" dirty="0">
                          <a:effectLst/>
                          <a:latin typeface="Arial" panose="020B0604020202020204" pitchFamily="34" charset="0"/>
                          <a:cs typeface="Arial" panose="020B0604020202020204" pitchFamily="34" charset="0"/>
                        </a:rPr>
                        <a:t>th</a:t>
                      </a:r>
                      <a:r>
                        <a:rPr lang="en-ZA" sz="1100" dirty="0">
                          <a:effectLst/>
                          <a:latin typeface="Arial" panose="020B0604020202020204" pitchFamily="34" charset="0"/>
                          <a:cs typeface="Arial" panose="020B0604020202020204" pitchFamily="34" charset="0"/>
                        </a:rPr>
                        <a:t> April 2021</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extLst>
                  <a:ext uri="{0D108BD9-81ED-4DB2-BD59-A6C34878D82A}">
                    <a16:rowId xmlns:a16="http://schemas.microsoft.com/office/drawing/2014/main" val="3922297366"/>
                  </a:ext>
                </a:extLst>
              </a:tr>
            </a:tbl>
          </a:graphicData>
        </a:graphic>
      </p:graphicFrame>
    </p:spTree>
    <p:extLst>
      <p:ext uri="{BB962C8B-B14F-4D97-AF65-F5344CB8AC3E}">
        <p14:creationId xmlns:p14="http://schemas.microsoft.com/office/powerpoint/2010/main" val="9717096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636E30-67AD-4D0C-A91A-07B6A5A760FE}"/>
              </a:ext>
            </a:extLst>
          </p:cNvPr>
          <p:cNvSpPr>
            <a:spLocks noGrp="1"/>
          </p:cNvSpPr>
          <p:nvPr>
            <p:ph type="title"/>
          </p:nvPr>
        </p:nvSpPr>
        <p:spPr/>
        <p:txBody>
          <a:bodyPr/>
          <a:lstStyle/>
          <a:p>
            <a:r>
              <a:rPr lang="en-ZA" sz="2200" dirty="0"/>
              <a:t>Resolution Management </a:t>
            </a:r>
          </a:p>
        </p:txBody>
      </p:sp>
      <p:sp>
        <p:nvSpPr>
          <p:cNvPr id="4" name="Slide Number Placeholder 3">
            <a:extLst>
              <a:ext uri="{FF2B5EF4-FFF2-40B4-BE49-F238E27FC236}">
                <a16:creationId xmlns:a16="http://schemas.microsoft.com/office/drawing/2014/main" id="{68C23A77-9845-4C0E-B54A-C86B253E13E3}"/>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E0FBF77-33DA-4DB4-BDC1-930D16BE5C8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41</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Content Placeholder 6">
            <a:extLst>
              <a:ext uri="{FF2B5EF4-FFF2-40B4-BE49-F238E27FC236}">
                <a16:creationId xmlns:a16="http://schemas.microsoft.com/office/drawing/2014/main" id="{B2DD7867-1084-4BB1-9FAD-BA0D9B091701}"/>
              </a:ext>
            </a:extLst>
          </p:cNvPr>
          <p:cNvGraphicFramePr>
            <a:graphicFrameLocks noGrp="1"/>
          </p:cNvGraphicFramePr>
          <p:nvPr>
            <p:ph idx="1"/>
            <p:extLst>
              <p:ext uri="{D42A27DB-BD31-4B8C-83A1-F6EECF244321}">
                <p14:modId xmlns:p14="http://schemas.microsoft.com/office/powerpoint/2010/main" val="3441703430"/>
              </p:ext>
            </p:extLst>
          </p:nvPr>
        </p:nvGraphicFramePr>
        <p:xfrm>
          <a:off x="649705" y="1380438"/>
          <a:ext cx="8371133" cy="5292090"/>
        </p:xfrm>
        <a:graphic>
          <a:graphicData uri="http://schemas.openxmlformats.org/drawingml/2006/table">
            <a:tbl>
              <a:tblPr firstRow="1" firstCol="1" bandRow="1">
                <a:tableStyleId>{5C22544A-7EE6-4342-B048-85BDC9FD1C3A}</a:tableStyleId>
              </a:tblPr>
              <a:tblGrid>
                <a:gridCol w="1096270">
                  <a:extLst>
                    <a:ext uri="{9D8B030D-6E8A-4147-A177-3AD203B41FA5}">
                      <a16:colId xmlns:a16="http://schemas.microsoft.com/office/drawing/2014/main" val="3029258220"/>
                    </a:ext>
                  </a:extLst>
                </a:gridCol>
                <a:gridCol w="929862">
                  <a:extLst>
                    <a:ext uri="{9D8B030D-6E8A-4147-A177-3AD203B41FA5}">
                      <a16:colId xmlns:a16="http://schemas.microsoft.com/office/drawing/2014/main" val="3221488987"/>
                    </a:ext>
                  </a:extLst>
                </a:gridCol>
                <a:gridCol w="679949">
                  <a:extLst>
                    <a:ext uri="{9D8B030D-6E8A-4147-A177-3AD203B41FA5}">
                      <a16:colId xmlns:a16="http://schemas.microsoft.com/office/drawing/2014/main" val="1330416016"/>
                    </a:ext>
                  </a:extLst>
                </a:gridCol>
                <a:gridCol w="1775624">
                  <a:extLst>
                    <a:ext uri="{9D8B030D-6E8A-4147-A177-3AD203B41FA5}">
                      <a16:colId xmlns:a16="http://schemas.microsoft.com/office/drawing/2014/main" val="1636651229"/>
                    </a:ext>
                  </a:extLst>
                </a:gridCol>
                <a:gridCol w="2790177">
                  <a:extLst>
                    <a:ext uri="{9D8B030D-6E8A-4147-A177-3AD203B41FA5}">
                      <a16:colId xmlns:a16="http://schemas.microsoft.com/office/drawing/2014/main" val="3156824364"/>
                    </a:ext>
                  </a:extLst>
                </a:gridCol>
                <a:gridCol w="1099251">
                  <a:extLst>
                    <a:ext uri="{9D8B030D-6E8A-4147-A177-3AD203B41FA5}">
                      <a16:colId xmlns:a16="http://schemas.microsoft.com/office/drawing/2014/main" val="573870801"/>
                    </a:ext>
                  </a:extLst>
                </a:gridCol>
              </a:tblGrid>
              <a:tr h="33770">
                <a:tc gridSpan="6">
                  <a:txBody>
                    <a:bodyPr/>
                    <a:lstStyle/>
                    <a:p>
                      <a:pPr>
                        <a:lnSpc>
                          <a:spcPct val="115000"/>
                        </a:lnSpc>
                      </a:pPr>
                      <a:r>
                        <a:rPr lang="en-ZA" sz="1100" dirty="0">
                          <a:effectLst/>
                          <a:latin typeface="Arial" panose="020B0604020202020204" pitchFamily="34" charset="0"/>
                          <a:cs typeface="Arial" panose="020B0604020202020204" pitchFamily="34" charset="0"/>
                        </a:rPr>
                        <a:t>RESOLUTION MANAGEMENT </a:t>
                      </a:r>
                    </a:p>
                    <a:p>
                      <a:pPr>
                        <a:lnSpc>
                          <a:spcPct val="115000"/>
                        </a:lnSpc>
                      </a:pP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466803637"/>
                  </a:ext>
                </a:extLst>
              </a:tr>
              <a:tr h="70557">
                <a:tc>
                  <a:txBody>
                    <a:bodyPr/>
                    <a:lstStyle/>
                    <a:p>
                      <a:pPr>
                        <a:lnSpc>
                          <a:spcPct val="115000"/>
                        </a:lnSpc>
                      </a:pPr>
                      <a:r>
                        <a:rPr lang="en-ZA" sz="1100" b="1" dirty="0">
                          <a:effectLst/>
                          <a:latin typeface="Arial" panose="020B0604020202020204" pitchFamily="34" charset="0"/>
                          <a:cs typeface="Arial" panose="020B0604020202020204" pitchFamily="34" charset="0"/>
                        </a:rPr>
                        <a:t>Ref Nr</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100" b="1" dirty="0">
                          <a:effectLst/>
                          <a:latin typeface="Arial" panose="020B0604020202020204" pitchFamily="34" charset="0"/>
                          <a:cs typeface="Arial" panose="020B0604020202020204" pitchFamily="34" charset="0"/>
                        </a:rPr>
                        <a:t>Date Received </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100" b="1" dirty="0">
                          <a:effectLst/>
                          <a:latin typeface="Arial" panose="020B0604020202020204" pitchFamily="34" charset="0"/>
                          <a:cs typeface="Arial" panose="020B0604020202020204" pitchFamily="34" charset="0"/>
                        </a:rPr>
                        <a:t>Due Date</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100" b="1" dirty="0">
                          <a:effectLst/>
                          <a:latin typeface="Arial" panose="020B0604020202020204" pitchFamily="34" charset="0"/>
                          <a:cs typeface="Arial" panose="020B0604020202020204" pitchFamily="34" charset="0"/>
                        </a:rPr>
                        <a:t>Detail / Title of Resolution</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100" b="1" dirty="0">
                          <a:effectLst/>
                          <a:latin typeface="Arial" panose="020B0604020202020204" pitchFamily="34" charset="0"/>
                          <a:cs typeface="Arial" panose="020B0604020202020204" pitchFamily="34" charset="0"/>
                        </a:rPr>
                        <a:t>Progress to Date / Current Status</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100" b="1" dirty="0">
                          <a:effectLst/>
                          <a:latin typeface="Arial" panose="020B0604020202020204" pitchFamily="34" charset="0"/>
                          <a:cs typeface="Arial" panose="020B0604020202020204" pitchFamily="34" charset="0"/>
                        </a:rPr>
                        <a:t>Date submitted to GPL</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extLst>
                  <a:ext uri="{0D108BD9-81ED-4DB2-BD59-A6C34878D82A}">
                    <a16:rowId xmlns:a16="http://schemas.microsoft.com/office/drawing/2014/main" val="3974860699"/>
                  </a:ext>
                </a:extLst>
              </a:tr>
              <a:tr h="0">
                <a:tc>
                  <a:txBody>
                    <a:bodyPr/>
                    <a:lstStyle/>
                    <a:p>
                      <a:pPr>
                        <a:lnSpc>
                          <a:spcPct val="115000"/>
                        </a:lnSpc>
                      </a:pPr>
                      <a:r>
                        <a:rPr lang="en-ZA" sz="1100" dirty="0">
                          <a:effectLst/>
                          <a:latin typeface="Arial" panose="020B0604020202020204" pitchFamily="34" charset="0"/>
                          <a:cs typeface="Arial" panose="020B0604020202020204" pitchFamily="34" charset="0"/>
                        </a:rPr>
                        <a:t>SOCDEV / Q4PR / 001</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100" dirty="0">
                          <a:effectLst/>
                          <a:latin typeface="Arial" panose="020B0604020202020204" pitchFamily="34" charset="0"/>
                          <a:cs typeface="Arial" panose="020B0604020202020204" pitchFamily="34" charset="0"/>
                        </a:rPr>
                        <a:t>15</a:t>
                      </a:r>
                      <a:r>
                        <a:rPr lang="en-ZA" sz="1100" baseline="30000" dirty="0">
                          <a:effectLst/>
                          <a:latin typeface="Arial" panose="020B0604020202020204" pitchFamily="34" charset="0"/>
                          <a:cs typeface="Arial" panose="020B0604020202020204" pitchFamily="34" charset="0"/>
                        </a:rPr>
                        <a:t>th</a:t>
                      </a:r>
                      <a:r>
                        <a:rPr lang="en-ZA" sz="1100" dirty="0">
                          <a:effectLst/>
                          <a:latin typeface="Arial" panose="020B0604020202020204" pitchFamily="34" charset="0"/>
                          <a:cs typeface="Arial" panose="020B0604020202020204" pitchFamily="34" charset="0"/>
                        </a:rPr>
                        <a:t> June 2021</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100" dirty="0">
                          <a:effectLst/>
                          <a:latin typeface="Arial" panose="020B0604020202020204" pitchFamily="34" charset="0"/>
                          <a:cs typeface="Arial" panose="020B0604020202020204" pitchFamily="34" charset="0"/>
                        </a:rPr>
                        <a:t>30</a:t>
                      </a:r>
                      <a:r>
                        <a:rPr lang="en-ZA" sz="1100" baseline="30000" dirty="0">
                          <a:effectLst/>
                          <a:latin typeface="Arial" panose="020B0604020202020204" pitchFamily="34" charset="0"/>
                          <a:cs typeface="Arial" panose="020B0604020202020204" pitchFamily="34" charset="0"/>
                        </a:rPr>
                        <a:t>th</a:t>
                      </a:r>
                      <a:r>
                        <a:rPr lang="en-ZA" sz="1100" dirty="0">
                          <a:effectLst/>
                          <a:latin typeface="Arial" panose="020B0604020202020204" pitchFamily="34" charset="0"/>
                          <a:cs typeface="Arial" panose="020B0604020202020204" pitchFamily="34" charset="0"/>
                        </a:rPr>
                        <a:t> July 2021</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100" dirty="0">
                          <a:effectLst/>
                          <a:latin typeface="Arial" panose="020B0604020202020204" pitchFamily="34" charset="0"/>
                          <a:cs typeface="Arial" panose="020B0604020202020204" pitchFamily="34" charset="0"/>
                        </a:rPr>
                        <a:t>Resolutions for responses on request for the response on Portfolio Committee on Social Development Oversight Report on the fourth quarterly report of the Department of Social Development for the 2020/21 financial year.</a:t>
                      </a:r>
                    </a:p>
                    <a:p>
                      <a:pPr>
                        <a:lnSpc>
                          <a:spcPct val="115000"/>
                        </a:lnSpc>
                      </a:pPr>
                      <a:r>
                        <a:rPr lang="en-ZA" sz="1100" dirty="0">
                          <a:effectLst/>
                          <a:latin typeface="Arial" panose="020B0604020202020204" pitchFamily="34"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marL="0">
                        <a:lnSpc>
                          <a:spcPct val="115000"/>
                        </a:lnSpc>
                        <a:spcBef>
                          <a:spcPts val="300"/>
                        </a:spcBef>
                        <a:spcAft>
                          <a:spcPts val="300"/>
                        </a:spcAft>
                      </a:pPr>
                      <a:r>
                        <a:rPr lang="en-GB" sz="1100" spc="-25" dirty="0">
                          <a:effectLst/>
                          <a:latin typeface="Arial" panose="020B0604020202020204" pitchFamily="34" charset="0"/>
                          <a:cs typeface="Arial" panose="020B0604020202020204" pitchFamily="34" charset="0"/>
                        </a:rPr>
                        <a:t>The Department submitted the response on the 27</a:t>
                      </a:r>
                      <a:r>
                        <a:rPr lang="en-GB" sz="1100" spc="-25" baseline="30000" dirty="0">
                          <a:effectLst/>
                          <a:latin typeface="Arial" panose="020B0604020202020204" pitchFamily="34" charset="0"/>
                          <a:cs typeface="Arial" panose="020B0604020202020204" pitchFamily="34" charset="0"/>
                        </a:rPr>
                        <a:t>th</a:t>
                      </a:r>
                      <a:r>
                        <a:rPr lang="en-GB" sz="1100" spc="-25" dirty="0">
                          <a:effectLst/>
                          <a:latin typeface="Arial" panose="020B0604020202020204" pitchFamily="34" charset="0"/>
                          <a:cs typeface="Arial" panose="020B0604020202020204" pitchFamily="34" charset="0"/>
                        </a:rPr>
                        <a:t> July 2021.</a:t>
                      </a:r>
                      <a:endParaRPr lang="en-ZA" sz="1100" spc="-25" dirty="0">
                        <a:effectLst/>
                        <a:latin typeface="Arial" panose="020B0604020202020204" pitchFamily="34" charset="0"/>
                        <a:cs typeface="Arial" panose="020B0604020202020204" pitchFamily="34" charset="0"/>
                      </a:endParaRPr>
                    </a:p>
                    <a:p>
                      <a:pPr>
                        <a:lnSpc>
                          <a:spcPct val="115000"/>
                        </a:lnSpc>
                      </a:pPr>
                      <a:r>
                        <a:rPr lang="en-ZA" sz="1100" dirty="0">
                          <a:effectLst/>
                          <a:latin typeface="Arial" panose="020B0604020202020204" pitchFamily="34" charset="0"/>
                          <a:cs typeface="Arial" panose="020B0604020202020204" pitchFamily="34" charset="0"/>
                        </a:rPr>
                        <a:t>The Department was requested to provide a detailed report on the </a:t>
                      </a:r>
                      <a:r>
                        <a:rPr lang="en-GB" sz="1100" spc="-25" dirty="0">
                          <a:effectLst/>
                          <a:latin typeface="Arial" panose="020B0604020202020204" pitchFamily="34" charset="0"/>
                          <a:cs typeface="Arial" panose="020B0604020202020204" pitchFamily="34" charset="0"/>
                        </a:rPr>
                        <a:t>underspending of R304 million on </a:t>
                      </a:r>
                      <a:r>
                        <a:rPr lang="en-ZA" sz="1100" dirty="0">
                          <a:effectLst/>
                          <a:latin typeface="Arial" panose="020B0604020202020204" pitchFamily="34" charset="0"/>
                          <a:cs typeface="Arial" panose="020B0604020202020204" pitchFamily="34" charset="0"/>
                        </a:rPr>
                        <a:t>programme 3.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gn="just">
                        <a:lnSpc>
                          <a:spcPct val="115000"/>
                        </a:lnSpc>
                      </a:pPr>
                      <a:r>
                        <a:rPr lang="en-ZA" sz="1100" dirty="0">
                          <a:effectLst/>
                          <a:latin typeface="Arial" panose="020B0604020202020204" pitchFamily="34" charset="0"/>
                          <a:cs typeface="Arial" panose="020B0604020202020204" pitchFamily="34" charset="0"/>
                        </a:rPr>
                        <a:t>27</a:t>
                      </a:r>
                      <a:r>
                        <a:rPr lang="en-ZA" sz="1100" baseline="30000" dirty="0">
                          <a:effectLst/>
                          <a:latin typeface="Arial" panose="020B0604020202020204" pitchFamily="34" charset="0"/>
                          <a:cs typeface="Arial" panose="020B0604020202020204" pitchFamily="34" charset="0"/>
                        </a:rPr>
                        <a:t>th</a:t>
                      </a:r>
                      <a:r>
                        <a:rPr lang="en-ZA" sz="1100" dirty="0">
                          <a:effectLst/>
                          <a:latin typeface="Arial" panose="020B0604020202020204" pitchFamily="34" charset="0"/>
                          <a:cs typeface="Arial" panose="020B0604020202020204" pitchFamily="34" charset="0"/>
                        </a:rPr>
                        <a:t> July 2021</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extLst>
                  <a:ext uri="{0D108BD9-81ED-4DB2-BD59-A6C34878D82A}">
                    <a16:rowId xmlns:a16="http://schemas.microsoft.com/office/drawing/2014/main" val="2318561815"/>
                  </a:ext>
                </a:extLst>
              </a:tr>
              <a:tr h="430586">
                <a:tc>
                  <a:txBody>
                    <a:bodyPr/>
                    <a:lstStyle/>
                    <a:p>
                      <a:pPr>
                        <a:lnSpc>
                          <a:spcPct val="115000"/>
                        </a:lnSpc>
                      </a:pPr>
                      <a:r>
                        <a:rPr lang="en-ZA" sz="1100" dirty="0">
                          <a:effectLst/>
                          <a:latin typeface="Arial" panose="020B0604020202020204" pitchFamily="34" charset="0"/>
                          <a:cs typeface="Arial" panose="020B0604020202020204" pitchFamily="34" charset="0"/>
                        </a:rPr>
                        <a:t>SDQ4BV003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100" dirty="0">
                          <a:effectLst/>
                          <a:latin typeface="Arial" panose="020B0604020202020204" pitchFamily="34" charset="0"/>
                          <a:cs typeface="Arial" panose="020B0604020202020204" pitchFamily="34" charset="0"/>
                        </a:rPr>
                        <a:t>15</a:t>
                      </a:r>
                      <a:r>
                        <a:rPr lang="en-ZA" sz="1100" baseline="30000" dirty="0">
                          <a:effectLst/>
                          <a:latin typeface="Arial" panose="020B0604020202020204" pitchFamily="34" charset="0"/>
                          <a:cs typeface="Arial" panose="020B0604020202020204" pitchFamily="34" charset="0"/>
                        </a:rPr>
                        <a:t>th</a:t>
                      </a:r>
                      <a:r>
                        <a:rPr lang="en-ZA" sz="1100" dirty="0">
                          <a:effectLst/>
                          <a:latin typeface="Arial" panose="020B0604020202020204" pitchFamily="34" charset="0"/>
                          <a:cs typeface="Arial" panose="020B0604020202020204" pitchFamily="34" charset="0"/>
                        </a:rPr>
                        <a:t> June 2021</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100" dirty="0">
                          <a:effectLst/>
                          <a:latin typeface="Arial" panose="020B0604020202020204" pitchFamily="34" charset="0"/>
                          <a:cs typeface="Arial" panose="020B0604020202020204" pitchFamily="34" charset="0"/>
                        </a:rPr>
                        <a:t>30</a:t>
                      </a:r>
                      <a:r>
                        <a:rPr lang="en-ZA" sz="1100" baseline="30000" dirty="0">
                          <a:effectLst/>
                          <a:latin typeface="Arial" panose="020B0604020202020204" pitchFamily="34" charset="0"/>
                          <a:cs typeface="Arial" panose="020B0604020202020204" pitchFamily="34" charset="0"/>
                        </a:rPr>
                        <a:t>th</a:t>
                      </a:r>
                      <a:r>
                        <a:rPr lang="en-ZA" sz="1100" dirty="0">
                          <a:effectLst/>
                          <a:latin typeface="Arial" panose="020B0604020202020204" pitchFamily="34" charset="0"/>
                          <a:cs typeface="Arial" panose="020B0604020202020204" pitchFamily="34" charset="0"/>
                        </a:rPr>
                        <a:t> July 2021</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100" dirty="0">
                          <a:effectLst/>
                          <a:latin typeface="Arial" panose="020B0604020202020204" pitchFamily="34" charset="0"/>
                          <a:cs typeface="Arial" panose="020B0604020202020204" pitchFamily="34" charset="0"/>
                        </a:rPr>
                        <a:t>Social development committee oversight report on the budget vote report of the department of social development for 2021/22 financial year</a:t>
                      </a:r>
                    </a:p>
                    <a:p>
                      <a:pPr>
                        <a:lnSpc>
                          <a:spcPct val="115000"/>
                        </a:lnSpc>
                      </a:pPr>
                      <a:r>
                        <a:rPr lang="en-ZA" sz="1100" dirty="0">
                          <a:effectLst/>
                          <a:latin typeface="Arial" panose="020B0604020202020204" pitchFamily="34"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marL="0" algn="l">
                        <a:lnSpc>
                          <a:spcPct val="115000"/>
                        </a:lnSpc>
                        <a:spcBef>
                          <a:spcPts val="300"/>
                        </a:spcBef>
                        <a:spcAft>
                          <a:spcPts val="300"/>
                        </a:spcAft>
                      </a:pPr>
                      <a:r>
                        <a:rPr lang="en-GB" sz="1100" spc="-25" dirty="0">
                          <a:effectLst/>
                          <a:latin typeface="Arial" panose="020B0604020202020204" pitchFamily="34" charset="0"/>
                          <a:cs typeface="Arial" panose="020B0604020202020204" pitchFamily="34" charset="0"/>
                        </a:rPr>
                        <a:t>The Department submitted the response on the 27</a:t>
                      </a:r>
                      <a:r>
                        <a:rPr lang="en-GB" sz="1100" spc="-25" baseline="30000" dirty="0">
                          <a:effectLst/>
                          <a:latin typeface="Arial" panose="020B0604020202020204" pitchFamily="34" charset="0"/>
                          <a:cs typeface="Arial" panose="020B0604020202020204" pitchFamily="34" charset="0"/>
                        </a:rPr>
                        <a:t>th</a:t>
                      </a:r>
                      <a:r>
                        <a:rPr lang="en-GB" sz="1100" spc="-25" dirty="0">
                          <a:effectLst/>
                          <a:latin typeface="Arial" panose="020B0604020202020204" pitchFamily="34" charset="0"/>
                          <a:cs typeface="Arial" panose="020B0604020202020204" pitchFamily="34" charset="0"/>
                        </a:rPr>
                        <a:t> July 2021.</a:t>
                      </a:r>
                      <a:endParaRPr lang="en-ZA" sz="1100" spc="-25" dirty="0">
                        <a:effectLst/>
                        <a:latin typeface="Arial" panose="020B0604020202020204" pitchFamily="34" charset="0"/>
                        <a:cs typeface="Arial" panose="020B0604020202020204" pitchFamily="34" charset="0"/>
                      </a:endParaRPr>
                    </a:p>
                    <a:p>
                      <a:pPr marL="0" algn="l">
                        <a:lnSpc>
                          <a:spcPct val="115000"/>
                        </a:lnSpc>
                        <a:spcBef>
                          <a:spcPts val="300"/>
                        </a:spcBef>
                        <a:spcAft>
                          <a:spcPts val="300"/>
                        </a:spcAft>
                      </a:pPr>
                      <a:r>
                        <a:rPr lang="en-GB" sz="1100" spc="-25" dirty="0">
                          <a:effectLst/>
                          <a:latin typeface="Arial" panose="020B0604020202020204" pitchFamily="34" charset="0"/>
                          <a:cs typeface="Arial" panose="020B0604020202020204" pitchFamily="34" charset="0"/>
                        </a:rPr>
                        <a:t>The Department was requested to provide details on the </a:t>
                      </a:r>
                      <a:r>
                        <a:rPr lang="en-ZA" sz="1100" spc="-25" dirty="0">
                          <a:effectLst/>
                          <a:latin typeface="Arial" panose="020B0604020202020204" pitchFamily="34" charset="0"/>
                          <a:cs typeface="Arial" panose="020B0604020202020204" pitchFamily="34" charset="0"/>
                        </a:rPr>
                        <a:t>ECD Employment Stimulus Relief Fund allocated during the adjustment budget period of the 2020/21 financial year that was not spent as at 31 March 2021. </a:t>
                      </a:r>
                    </a:p>
                    <a:p>
                      <a:pPr marL="0" algn="l">
                        <a:lnSpc>
                          <a:spcPct val="115000"/>
                        </a:lnSpc>
                        <a:spcBef>
                          <a:spcPts val="300"/>
                        </a:spcBef>
                        <a:spcAft>
                          <a:spcPts val="300"/>
                        </a:spcAft>
                      </a:pPr>
                      <a:r>
                        <a:rPr lang="en-ZA" sz="1100" spc="-25" dirty="0">
                          <a:effectLst/>
                          <a:latin typeface="Arial" panose="020B0604020202020204" pitchFamily="34" charset="0"/>
                          <a:cs typeface="Arial" panose="020B0604020202020204" pitchFamily="34" charset="0"/>
                        </a:rPr>
                        <a:t>The Department had responded noting that approval to roll-over ECD Employment Stimulus Relief Fund from 2020/21 to the 2021/22 financial year was granted and it is anticipated that full allocation will be spent by the end of the financial year. </a:t>
                      </a:r>
                      <a:endParaRPr lang="en-ZA" sz="1100" b="1" spc="-25"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gn="just">
                        <a:lnSpc>
                          <a:spcPct val="115000"/>
                        </a:lnSpc>
                      </a:pPr>
                      <a:r>
                        <a:rPr lang="en-ZA" sz="1100" dirty="0">
                          <a:effectLst/>
                          <a:latin typeface="Arial" panose="020B0604020202020204" pitchFamily="34" charset="0"/>
                          <a:cs typeface="Arial" panose="020B0604020202020204" pitchFamily="34" charset="0"/>
                        </a:rPr>
                        <a:t>27</a:t>
                      </a:r>
                      <a:r>
                        <a:rPr lang="en-ZA" sz="1100" baseline="30000" dirty="0">
                          <a:effectLst/>
                          <a:latin typeface="Arial" panose="020B0604020202020204" pitchFamily="34" charset="0"/>
                          <a:cs typeface="Arial" panose="020B0604020202020204" pitchFamily="34" charset="0"/>
                        </a:rPr>
                        <a:t>th</a:t>
                      </a:r>
                      <a:r>
                        <a:rPr lang="en-ZA" sz="1100" dirty="0">
                          <a:effectLst/>
                          <a:latin typeface="Arial" panose="020B0604020202020204" pitchFamily="34" charset="0"/>
                          <a:cs typeface="Arial" panose="020B0604020202020204" pitchFamily="34" charset="0"/>
                        </a:rPr>
                        <a:t> July 2021</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extLst>
                  <a:ext uri="{0D108BD9-81ED-4DB2-BD59-A6C34878D82A}">
                    <a16:rowId xmlns:a16="http://schemas.microsoft.com/office/drawing/2014/main" val="2499852360"/>
                  </a:ext>
                </a:extLst>
              </a:tr>
            </a:tbl>
          </a:graphicData>
        </a:graphic>
      </p:graphicFrame>
    </p:spTree>
    <p:extLst>
      <p:ext uri="{BB962C8B-B14F-4D97-AF65-F5344CB8AC3E}">
        <p14:creationId xmlns:p14="http://schemas.microsoft.com/office/powerpoint/2010/main" val="36977626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636E30-67AD-4D0C-A91A-07B6A5A760FE}"/>
              </a:ext>
            </a:extLst>
          </p:cNvPr>
          <p:cNvSpPr>
            <a:spLocks noGrp="1"/>
          </p:cNvSpPr>
          <p:nvPr>
            <p:ph type="title"/>
          </p:nvPr>
        </p:nvSpPr>
        <p:spPr/>
        <p:txBody>
          <a:bodyPr/>
          <a:lstStyle/>
          <a:p>
            <a:r>
              <a:rPr lang="en-ZA" sz="2200" dirty="0"/>
              <a:t>Resolution Management </a:t>
            </a:r>
          </a:p>
        </p:txBody>
      </p:sp>
      <p:sp>
        <p:nvSpPr>
          <p:cNvPr id="4" name="Slide Number Placeholder 3">
            <a:extLst>
              <a:ext uri="{FF2B5EF4-FFF2-40B4-BE49-F238E27FC236}">
                <a16:creationId xmlns:a16="http://schemas.microsoft.com/office/drawing/2014/main" id="{68C23A77-9845-4C0E-B54A-C86B253E13E3}"/>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E0FBF77-33DA-4DB4-BDC1-930D16BE5C8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42</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Content Placeholder 6">
            <a:extLst>
              <a:ext uri="{FF2B5EF4-FFF2-40B4-BE49-F238E27FC236}">
                <a16:creationId xmlns:a16="http://schemas.microsoft.com/office/drawing/2014/main" id="{B2DD7867-1084-4BB1-9FAD-BA0D9B091701}"/>
              </a:ext>
            </a:extLst>
          </p:cNvPr>
          <p:cNvGraphicFramePr>
            <a:graphicFrameLocks noGrp="1"/>
          </p:cNvGraphicFramePr>
          <p:nvPr>
            <p:ph idx="1"/>
            <p:extLst>
              <p:ext uri="{D42A27DB-BD31-4B8C-83A1-F6EECF244321}">
                <p14:modId xmlns:p14="http://schemas.microsoft.com/office/powerpoint/2010/main" val="389196861"/>
              </p:ext>
            </p:extLst>
          </p:nvPr>
        </p:nvGraphicFramePr>
        <p:xfrm>
          <a:off x="697832" y="1485529"/>
          <a:ext cx="8323007" cy="5061134"/>
        </p:xfrm>
        <a:graphic>
          <a:graphicData uri="http://schemas.openxmlformats.org/drawingml/2006/table">
            <a:tbl>
              <a:tblPr firstRow="1" firstCol="1" bandRow="1">
                <a:tableStyleId>{5C22544A-7EE6-4342-B048-85BDC9FD1C3A}</a:tableStyleId>
              </a:tblPr>
              <a:tblGrid>
                <a:gridCol w="1089968">
                  <a:extLst>
                    <a:ext uri="{9D8B030D-6E8A-4147-A177-3AD203B41FA5}">
                      <a16:colId xmlns:a16="http://schemas.microsoft.com/office/drawing/2014/main" val="3029258220"/>
                    </a:ext>
                  </a:extLst>
                </a:gridCol>
                <a:gridCol w="924516">
                  <a:extLst>
                    <a:ext uri="{9D8B030D-6E8A-4147-A177-3AD203B41FA5}">
                      <a16:colId xmlns:a16="http://schemas.microsoft.com/office/drawing/2014/main" val="3221488987"/>
                    </a:ext>
                  </a:extLst>
                </a:gridCol>
                <a:gridCol w="676040">
                  <a:extLst>
                    <a:ext uri="{9D8B030D-6E8A-4147-A177-3AD203B41FA5}">
                      <a16:colId xmlns:a16="http://schemas.microsoft.com/office/drawing/2014/main" val="1330416016"/>
                    </a:ext>
                  </a:extLst>
                </a:gridCol>
                <a:gridCol w="1765416">
                  <a:extLst>
                    <a:ext uri="{9D8B030D-6E8A-4147-A177-3AD203B41FA5}">
                      <a16:colId xmlns:a16="http://schemas.microsoft.com/office/drawing/2014/main" val="1636651229"/>
                    </a:ext>
                  </a:extLst>
                </a:gridCol>
                <a:gridCol w="2774136">
                  <a:extLst>
                    <a:ext uri="{9D8B030D-6E8A-4147-A177-3AD203B41FA5}">
                      <a16:colId xmlns:a16="http://schemas.microsoft.com/office/drawing/2014/main" val="3156824364"/>
                    </a:ext>
                  </a:extLst>
                </a:gridCol>
                <a:gridCol w="1092931">
                  <a:extLst>
                    <a:ext uri="{9D8B030D-6E8A-4147-A177-3AD203B41FA5}">
                      <a16:colId xmlns:a16="http://schemas.microsoft.com/office/drawing/2014/main" val="573870801"/>
                    </a:ext>
                  </a:extLst>
                </a:gridCol>
              </a:tblGrid>
              <a:tr h="374827">
                <a:tc gridSpan="6">
                  <a:txBody>
                    <a:bodyPr/>
                    <a:lstStyle/>
                    <a:p>
                      <a:pPr>
                        <a:lnSpc>
                          <a:spcPct val="115000"/>
                        </a:lnSpc>
                      </a:pPr>
                      <a:r>
                        <a:rPr lang="en-ZA" sz="1100" dirty="0">
                          <a:effectLst/>
                          <a:latin typeface="Arial" panose="020B0604020202020204" pitchFamily="34" charset="0"/>
                          <a:cs typeface="Arial" panose="020B0604020202020204" pitchFamily="34" charset="0"/>
                        </a:rPr>
                        <a:t>RESOLUTION MANAGEMENT</a:t>
                      </a:r>
                    </a:p>
                    <a:p>
                      <a:pPr>
                        <a:lnSpc>
                          <a:spcPct val="115000"/>
                        </a:lnSpc>
                      </a:pPr>
                      <a:r>
                        <a:rPr lang="en-ZA" sz="1100" dirty="0">
                          <a:effectLst/>
                          <a:latin typeface="Arial" panose="020B0604020202020204" pitchFamily="34"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466803637"/>
                  </a:ext>
                </a:extLst>
              </a:tr>
              <a:tr h="374827">
                <a:tc>
                  <a:txBody>
                    <a:bodyPr/>
                    <a:lstStyle/>
                    <a:p>
                      <a:pPr>
                        <a:lnSpc>
                          <a:spcPct val="115000"/>
                        </a:lnSpc>
                      </a:pPr>
                      <a:r>
                        <a:rPr lang="en-ZA" sz="1100" b="1" dirty="0">
                          <a:effectLst/>
                          <a:latin typeface="Arial" panose="020B0604020202020204" pitchFamily="34" charset="0"/>
                          <a:cs typeface="Arial" panose="020B0604020202020204" pitchFamily="34" charset="0"/>
                        </a:rPr>
                        <a:t>Ref Nr</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100" b="1" dirty="0">
                          <a:effectLst/>
                          <a:latin typeface="Arial" panose="020B0604020202020204" pitchFamily="34" charset="0"/>
                          <a:cs typeface="Arial" panose="020B0604020202020204" pitchFamily="34" charset="0"/>
                        </a:rPr>
                        <a:t>Date Received </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100" b="1" dirty="0">
                          <a:effectLst/>
                          <a:latin typeface="Arial" panose="020B0604020202020204" pitchFamily="34" charset="0"/>
                          <a:cs typeface="Arial" panose="020B0604020202020204" pitchFamily="34" charset="0"/>
                        </a:rPr>
                        <a:t>Due Date</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100" b="1" dirty="0">
                          <a:effectLst/>
                          <a:latin typeface="Arial" panose="020B0604020202020204" pitchFamily="34" charset="0"/>
                          <a:cs typeface="Arial" panose="020B0604020202020204" pitchFamily="34" charset="0"/>
                        </a:rPr>
                        <a:t>Detail / Title of Resolution</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100" b="1" dirty="0">
                          <a:effectLst/>
                          <a:latin typeface="Arial" panose="020B0604020202020204" pitchFamily="34" charset="0"/>
                          <a:cs typeface="Arial" panose="020B0604020202020204" pitchFamily="34" charset="0"/>
                        </a:rPr>
                        <a:t>Progress to Date / Current Status</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100" b="1" dirty="0">
                          <a:effectLst/>
                          <a:latin typeface="Arial" panose="020B0604020202020204" pitchFamily="34" charset="0"/>
                          <a:cs typeface="Arial" panose="020B0604020202020204" pitchFamily="34" charset="0"/>
                        </a:rPr>
                        <a:t>Date submitted to GPL</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extLst>
                  <a:ext uri="{0D108BD9-81ED-4DB2-BD59-A6C34878D82A}">
                    <a16:rowId xmlns:a16="http://schemas.microsoft.com/office/drawing/2014/main" val="3974860699"/>
                  </a:ext>
                </a:extLst>
              </a:tr>
              <a:tr h="2136399">
                <a:tc>
                  <a:txBody>
                    <a:bodyPr/>
                    <a:lstStyle/>
                    <a:p>
                      <a:pPr>
                        <a:lnSpc>
                          <a:spcPct val="115000"/>
                        </a:lnSpc>
                      </a:pPr>
                      <a:r>
                        <a:rPr lang="en-ZA" sz="1100" dirty="0">
                          <a:effectLst/>
                          <a:latin typeface="Arial" panose="020B0604020202020204" pitchFamily="34" charset="0"/>
                          <a:cs typeface="Arial" panose="020B0604020202020204" pitchFamily="34" charset="0"/>
                        </a:rPr>
                        <a:t>No Reference Number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100" dirty="0">
                          <a:effectLst/>
                          <a:latin typeface="Arial" panose="020B0604020202020204" pitchFamily="34" charset="0"/>
                          <a:cs typeface="Arial" panose="020B0604020202020204" pitchFamily="34" charset="0"/>
                        </a:rPr>
                        <a:t>2</a:t>
                      </a:r>
                      <a:r>
                        <a:rPr lang="en-ZA" sz="1100" baseline="30000" dirty="0">
                          <a:effectLst/>
                          <a:latin typeface="Arial" panose="020B0604020202020204" pitchFamily="34" charset="0"/>
                          <a:cs typeface="Arial" panose="020B0604020202020204" pitchFamily="34" charset="0"/>
                        </a:rPr>
                        <a:t>nd</a:t>
                      </a:r>
                      <a:r>
                        <a:rPr lang="en-ZA" sz="1100" dirty="0">
                          <a:effectLst/>
                          <a:latin typeface="Arial" panose="020B0604020202020204" pitchFamily="34" charset="0"/>
                          <a:cs typeface="Arial" panose="020B0604020202020204" pitchFamily="34" charset="0"/>
                        </a:rPr>
                        <a:t> Aug 2021</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100" dirty="0">
                          <a:effectLst/>
                          <a:latin typeface="Arial" panose="020B0604020202020204" pitchFamily="34" charset="0"/>
                          <a:cs typeface="Arial" panose="020B0604020202020204" pitchFamily="34" charset="0"/>
                        </a:rPr>
                        <a:t>31</a:t>
                      </a:r>
                      <a:r>
                        <a:rPr lang="en-ZA" sz="1100" baseline="30000" dirty="0">
                          <a:effectLst/>
                          <a:latin typeface="Arial" panose="020B0604020202020204" pitchFamily="34" charset="0"/>
                          <a:cs typeface="Arial" panose="020B0604020202020204" pitchFamily="34" charset="0"/>
                        </a:rPr>
                        <a:t>st</a:t>
                      </a:r>
                      <a:r>
                        <a:rPr lang="en-ZA" sz="1100" dirty="0">
                          <a:effectLst/>
                          <a:latin typeface="Arial" panose="020B0604020202020204" pitchFamily="34" charset="0"/>
                          <a:cs typeface="Arial" panose="020B0604020202020204" pitchFamily="34" charset="0"/>
                        </a:rPr>
                        <a:t> Aug 2021</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100" dirty="0">
                          <a:effectLst/>
                          <a:latin typeface="Arial" panose="020B0604020202020204" pitchFamily="34" charset="0"/>
                          <a:cs typeface="Arial" panose="020B0604020202020204" pitchFamily="34" charset="0"/>
                        </a:rPr>
                        <a:t>SCOPA Preliminary questions emanating from Report of the Auditor-General of South Africa to Gauteng Provincial Legislature on the First Special Report on Financial Management of the Government’s COVID-19 Initiatives.</a:t>
                      </a:r>
                    </a:p>
                    <a:p>
                      <a:pPr>
                        <a:lnSpc>
                          <a:spcPct val="115000"/>
                        </a:lnSpc>
                      </a:pPr>
                      <a:r>
                        <a:rPr lang="en-ZA" sz="1100" dirty="0">
                          <a:effectLst/>
                          <a:latin typeface="Arial" panose="020B0604020202020204" pitchFamily="34"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marL="0">
                        <a:lnSpc>
                          <a:spcPct val="115000"/>
                        </a:lnSpc>
                        <a:spcBef>
                          <a:spcPts val="300"/>
                        </a:spcBef>
                        <a:spcAft>
                          <a:spcPts val="300"/>
                        </a:spcAft>
                      </a:pPr>
                      <a:r>
                        <a:rPr lang="en-GB" sz="1100" spc="-25" dirty="0">
                          <a:effectLst/>
                          <a:latin typeface="Arial" panose="020B0604020202020204" pitchFamily="34" charset="0"/>
                          <a:cs typeface="Arial" panose="020B0604020202020204" pitchFamily="34" charset="0"/>
                        </a:rPr>
                        <a:t>The Department submitted the response on the 31</a:t>
                      </a:r>
                      <a:r>
                        <a:rPr lang="en-GB" sz="1100" spc="-25" baseline="30000" dirty="0">
                          <a:effectLst/>
                          <a:latin typeface="Arial" panose="020B0604020202020204" pitchFamily="34" charset="0"/>
                          <a:cs typeface="Arial" panose="020B0604020202020204" pitchFamily="34" charset="0"/>
                        </a:rPr>
                        <a:t>st</a:t>
                      </a:r>
                      <a:r>
                        <a:rPr lang="en-GB" sz="1100" spc="-25" dirty="0">
                          <a:effectLst/>
                          <a:latin typeface="Arial" panose="020B0604020202020204" pitchFamily="34" charset="0"/>
                          <a:cs typeface="Arial" panose="020B0604020202020204" pitchFamily="34" charset="0"/>
                        </a:rPr>
                        <a:t> Aug 2021.</a:t>
                      </a:r>
                      <a:endParaRPr lang="en-ZA" sz="1100" spc="-25" dirty="0">
                        <a:effectLst/>
                        <a:latin typeface="Arial" panose="020B0604020202020204" pitchFamily="34" charset="0"/>
                        <a:cs typeface="Arial" panose="020B0604020202020204" pitchFamily="34" charset="0"/>
                      </a:endParaRPr>
                    </a:p>
                    <a:p>
                      <a:pPr marL="0">
                        <a:lnSpc>
                          <a:spcPct val="115000"/>
                        </a:lnSpc>
                        <a:spcBef>
                          <a:spcPts val="300"/>
                        </a:spcBef>
                        <a:spcAft>
                          <a:spcPts val="300"/>
                        </a:spcAft>
                      </a:pPr>
                      <a:r>
                        <a:rPr lang="en-ZA" sz="1100" dirty="0">
                          <a:effectLst/>
                          <a:latin typeface="Arial" panose="020B0604020202020204" pitchFamily="34" charset="0"/>
                          <a:cs typeface="Arial" panose="020B0604020202020204" pitchFamily="34" charset="0"/>
                        </a:rPr>
                        <a:t>The Department noted that it did not act against the facilities in terms of the audit findings instead it reviewed the controls at the Food banks and all areas related to the findings were strengthened. Furthermore, the Department continues to monitor the controls during its site visits to the food banks.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gn="just">
                        <a:lnSpc>
                          <a:spcPct val="115000"/>
                        </a:lnSpc>
                      </a:pPr>
                      <a:r>
                        <a:rPr lang="en-ZA" sz="1100" dirty="0">
                          <a:effectLst/>
                          <a:latin typeface="Arial" panose="020B0604020202020204" pitchFamily="34" charset="0"/>
                          <a:cs typeface="Arial" panose="020B0604020202020204" pitchFamily="34" charset="0"/>
                        </a:rPr>
                        <a:t>31</a:t>
                      </a:r>
                      <a:r>
                        <a:rPr lang="en-ZA" sz="1100" baseline="30000" dirty="0">
                          <a:effectLst/>
                          <a:latin typeface="Arial" panose="020B0604020202020204" pitchFamily="34" charset="0"/>
                          <a:cs typeface="Arial" panose="020B0604020202020204" pitchFamily="34" charset="0"/>
                        </a:rPr>
                        <a:t>st</a:t>
                      </a:r>
                      <a:r>
                        <a:rPr lang="en-ZA" sz="1100" dirty="0">
                          <a:effectLst/>
                          <a:latin typeface="Arial" panose="020B0604020202020204" pitchFamily="34" charset="0"/>
                          <a:cs typeface="Arial" panose="020B0604020202020204" pitchFamily="34" charset="0"/>
                        </a:rPr>
                        <a:t> Aug 2021</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extLst>
                  <a:ext uri="{0D108BD9-81ED-4DB2-BD59-A6C34878D82A}">
                    <a16:rowId xmlns:a16="http://schemas.microsoft.com/office/drawing/2014/main" val="2999260664"/>
                  </a:ext>
                </a:extLst>
              </a:tr>
              <a:tr h="2175081">
                <a:tc>
                  <a:txBody>
                    <a:bodyPr/>
                    <a:lstStyle/>
                    <a:p>
                      <a:pPr>
                        <a:lnSpc>
                          <a:spcPct val="115000"/>
                        </a:lnSpc>
                      </a:pPr>
                      <a:r>
                        <a:rPr lang="en-ZA" sz="1100" dirty="0">
                          <a:effectLst/>
                          <a:latin typeface="Arial" panose="020B0604020202020204" pitchFamily="34" charset="0"/>
                          <a:cs typeface="Arial" panose="020B0604020202020204" pitchFamily="34" charset="0"/>
                        </a:rPr>
                        <a:t>SDQ1OR001</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100" dirty="0">
                          <a:effectLst/>
                          <a:latin typeface="Arial" panose="020B0604020202020204" pitchFamily="34" charset="0"/>
                          <a:cs typeface="Arial" panose="020B0604020202020204" pitchFamily="34" charset="0"/>
                        </a:rPr>
                        <a:t>17</a:t>
                      </a:r>
                      <a:r>
                        <a:rPr lang="en-ZA" sz="1100" baseline="30000" dirty="0">
                          <a:effectLst/>
                          <a:latin typeface="Arial" panose="020B0604020202020204" pitchFamily="34" charset="0"/>
                          <a:cs typeface="Arial" panose="020B0604020202020204" pitchFamily="34" charset="0"/>
                        </a:rPr>
                        <a:t>th </a:t>
                      </a:r>
                      <a:r>
                        <a:rPr lang="en-ZA" sz="1100" dirty="0">
                          <a:effectLst/>
                          <a:latin typeface="Arial" panose="020B0604020202020204" pitchFamily="34" charset="0"/>
                          <a:cs typeface="Arial" panose="020B0604020202020204" pitchFamily="34" charset="0"/>
                        </a:rPr>
                        <a:t>Nov 2021</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100" dirty="0">
                          <a:effectLst/>
                          <a:latin typeface="Arial" panose="020B0604020202020204" pitchFamily="34" charset="0"/>
                          <a:cs typeface="Arial" panose="020B0604020202020204" pitchFamily="34" charset="0"/>
                        </a:rPr>
                        <a:t>31</a:t>
                      </a:r>
                      <a:r>
                        <a:rPr lang="en-ZA" sz="1100" baseline="30000" dirty="0">
                          <a:effectLst/>
                          <a:latin typeface="Arial" panose="020B0604020202020204" pitchFamily="34" charset="0"/>
                          <a:cs typeface="Arial" panose="020B0604020202020204" pitchFamily="34" charset="0"/>
                        </a:rPr>
                        <a:t>st</a:t>
                      </a:r>
                      <a:r>
                        <a:rPr lang="en-ZA" sz="1100" dirty="0">
                          <a:effectLst/>
                          <a:latin typeface="Arial" panose="020B0604020202020204" pitchFamily="34" charset="0"/>
                          <a:cs typeface="Arial" panose="020B0604020202020204" pitchFamily="34" charset="0"/>
                        </a:rPr>
                        <a:t> Jan 2022</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100" dirty="0">
                          <a:effectLst/>
                          <a:latin typeface="Arial" panose="020B0604020202020204" pitchFamily="34" charset="0"/>
                          <a:cs typeface="Arial" panose="020B0604020202020204" pitchFamily="34" charset="0"/>
                        </a:rPr>
                        <a:t>Resolutions for responses on request for the response on Portfolio Committee on Social Development Oversight Report on the first quarter report of the Department of Social Development for the 2021/22 financial year.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marL="0" algn="l">
                        <a:lnSpc>
                          <a:spcPct val="115000"/>
                        </a:lnSpc>
                        <a:spcBef>
                          <a:spcPts val="300"/>
                        </a:spcBef>
                        <a:spcAft>
                          <a:spcPts val="300"/>
                        </a:spcAft>
                      </a:pPr>
                      <a:r>
                        <a:rPr lang="en-GB" sz="1100" spc="-25" dirty="0">
                          <a:effectLst/>
                          <a:latin typeface="Arial" panose="020B0604020202020204" pitchFamily="34" charset="0"/>
                          <a:cs typeface="Arial" panose="020B0604020202020204" pitchFamily="34" charset="0"/>
                        </a:rPr>
                        <a:t>The Department submitted the response on the 29</a:t>
                      </a:r>
                      <a:r>
                        <a:rPr lang="en-GB" sz="1100" spc="-25" baseline="30000" dirty="0">
                          <a:effectLst/>
                          <a:latin typeface="Arial" panose="020B0604020202020204" pitchFamily="34" charset="0"/>
                          <a:cs typeface="Arial" panose="020B0604020202020204" pitchFamily="34" charset="0"/>
                        </a:rPr>
                        <a:t>th</a:t>
                      </a:r>
                      <a:r>
                        <a:rPr lang="en-GB" sz="1100" spc="-25" dirty="0">
                          <a:effectLst/>
                          <a:latin typeface="Arial" panose="020B0604020202020204" pitchFamily="34" charset="0"/>
                          <a:cs typeface="Arial" panose="020B0604020202020204" pitchFamily="34" charset="0"/>
                        </a:rPr>
                        <a:t> January 2022.</a:t>
                      </a:r>
                      <a:endParaRPr lang="en-ZA" sz="1100" spc="-25" dirty="0">
                        <a:effectLst/>
                        <a:latin typeface="Arial" panose="020B0604020202020204" pitchFamily="34" charset="0"/>
                        <a:cs typeface="Arial" panose="020B0604020202020204" pitchFamily="34" charset="0"/>
                      </a:endParaRPr>
                    </a:p>
                    <a:p>
                      <a:pPr algn="just">
                        <a:lnSpc>
                          <a:spcPct val="115000"/>
                        </a:lnSpc>
                      </a:pPr>
                      <a:r>
                        <a:rPr lang="en-ZA" sz="1100" dirty="0">
                          <a:effectLst/>
                          <a:latin typeface="Arial" panose="020B0604020202020204" pitchFamily="34" charset="0"/>
                          <a:cs typeface="Arial" panose="020B0604020202020204" pitchFamily="34" charset="0"/>
                        </a:rPr>
                        <a:t>The Department was requested to explore and implement other necessary interventions to ensure the achievement of its targets and ensure its beneficiaries receive services.</a:t>
                      </a:r>
                    </a:p>
                    <a:p>
                      <a:pPr algn="just">
                        <a:lnSpc>
                          <a:spcPct val="115000"/>
                        </a:lnSpc>
                      </a:pPr>
                      <a:r>
                        <a:rPr lang="en-ZA" sz="1100" dirty="0">
                          <a:effectLst/>
                          <a:latin typeface="Arial" panose="020B0604020202020204" pitchFamily="34" charset="0"/>
                          <a:cs typeface="Arial" panose="020B0604020202020204" pitchFamily="34" charset="0"/>
                        </a:rPr>
                        <a:t> </a:t>
                      </a:r>
                    </a:p>
                    <a:p>
                      <a:pPr algn="just">
                        <a:lnSpc>
                          <a:spcPct val="115000"/>
                        </a:lnSpc>
                      </a:pPr>
                      <a:r>
                        <a:rPr lang="en-ZA" sz="1100" dirty="0">
                          <a:effectLst/>
                          <a:latin typeface="Arial" panose="020B0604020202020204" pitchFamily="34" charset="0"/>
                          <a:cs typeface="Arial" panose="020B0604020202020204" pitchFamily="34" charset="0"/>
                        </a:rPr>
                        <a:t>The Department noted its innovative interventions as part of its continuity of services midst the COVID-19 Pandemic.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100" dirty="0">
                          <a:effectLst/>
                          <a:latin typeface="Arial" panose="020B0604020202020204" pitchFamily="34" charset="0"/>
                          <a:cs typeface="Arial" panose="020B0604020202020204" pitchFamily="34" charset="0"/>
                        </a:rPr>
                        <a:t>29</a:t>
                      </a:r>
                      <a:r>
                        <a:rPr lang="en-ZA" sz="1100" baseline="30000" dirty="0">
                          <a:effectLst/>
                          <a:latin typeface="Arial" panose="020B0604020202020204" pitchFamily="34" charset="0"/>
                          <a:cs typeface="Arial" panose="020B0604020202020204" pitchFamily="34" charset="0"/>
                        </a:rPr>
                        <a:t>th</a:t>
                      </a:r>
                      <a:r>
                        <a:rPr lang="en-ZA" sz="1100" dirty="0">
                          <a:effectLst/>
                          <a:latin typeface="Arial" panose="020B0604020202020204" pitchFamily="34" charset="0"/>
                          <a:cs typeface="Arial" panose="020B0604020202020204" pitchFamily="34" charset="0"/>
                        </a:rPr>
                        <a:t> Jan 2022</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extLst>
                  <a:ext uri="{0D108BD9-81ED-4DB2-BD59-A6C34878D82A}">
                    <a16:rowId xmlns:a16="http://schemas.microsoft.com/office/drawing/2014/main" val="255692380"/>
                  </a:ext>
                </a:extLst>
              </a:tr>
            </a:tbl>
          </a:graphicData>
        </a:graphic>
      </p:graphicFrame>
    </p:spTree>
    <p:extLst>
      <p:ext uri="{BB962C8B-B14F-4D97-AF65-F5344CB8AC3E}">
        <p14:creationId xmlns:p14="http://schemas.microsoft.com/office/powerpoint/2010/main" val="880911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636E30-67AD-4D0C-A91A-07B6A5A760FE}"/>
              </a:ext>
            </a:extLst>
          </p:cNvPr>
          <p:cNvSpPr>
            <a:spLocks noGrp="1"/>
          </p:cNvSpPr>
          <p:nvPr>
            <p:ph type="title"/>
          </p:nvPr>
        </p:nvSpPr>
        <p:spPr/>
        <p:txBody>
          <a:bodyPr/>
          <a:lstStyle/>
          <a:p>
            <a:r>
              <a:rPr lang="en-ZA" sz="2200" dirty="0"/>
              <a:t>Resolution Management </a:t>
            </a:r>
          </a:p>
        </p:txBody>
      </p:sp>
      <p:sp>
        <p:nvSpPr>
          <p:cNvPr id="4" name="Slide Number Placeholder 3">
            <a:extLst>
              <a:ext uri="{FF2B5EF4-FFF2-40B4-BE49-F238E27FC236}">
                <a16:creationId xmlns:a16="http://schemas.microsoft.com/office/drawing/2014/main" id="{68C23A77-9845-4C0E-B54A-C86B253E13E3}"/>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E0FBF77-33DA-4DB4-BDC1-930D16BE5C8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43</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Content Placeholder 6">
            <a:extLst>
              <a:ext uri="{FF2B5EF4-FFF2-40B4-BE49-F238E27FC236}">
                <a16:creationId xmlns:a16="http://schemas.microsoft.com/office/drawing/2014/main" id="{B2DD7867-1084-4BB1-9FAD-BA0D9B091701}"/>
              </a:ext>
            </a:extLst>
          </p:cNvPr>
          <p:cNvGraphicFramePr>
            <a:graphicFrameLocks noGrp="1"/>
          </p:cNvGraphicFramePr>
          <p:nvPr>
            <p:ph idx="1"/>
            <p:extLst>
              <p:ext uri="{D42A27DB-BD31-4B8C-83A1-F6EECF244321}">
                <p14:modId xmlns:p14="http://schemas.microsoft.com/office/powerpoint/2010/main" val="2574859858"/>
              </p:ext>
            </p:extLst>
          </p:nvPr>
        </p:nvGraphicFramePr>
        <p:xfrm>
          <a:off x="517358" y="1452628"/>
          <a:ext cx="8503479" cy="5094035"/>
        </p:xfrm>
        <a:graphic>
          <a:graphicData uri="http://schemas.openxmlformats.org/drawingml/2006/table">
            <a:tbl>
              <a:tblPr firstRow="1" firstCol="1" bandRow="1">
                <a:tableStyleId>{5C22544A-7EE6-4342-B048-85BDC9FD1C3A}</a:tableStyleId>
              </a:tblPr>
              <a:tblGrid>
                <a:gridCol w="1113602">
                  <a:extLst>
                    <a:ext uri="{9D8B030D-6E8A-4147-A177-3AD203B41FA5}">
                      <a16:colId xmlns:a16="http://schemas.microsoft.com/office/drawing/2014/main" val="3029258220"/>
                    </a:ext>
                  </a:extLst>
                </a:gridCol>
                <a:gridCol w="787387">
                  <a:extLst>
                    <a:ext uri="{9D8B030D-6E8A-4147-A177-3AD203B41FA5}">
                      <a16:colId xmlns:a16="http://schemas.microsoft.com/office/drawing/2014/main" val="3221488987"/>
                    </a:ext>
                  </a:extLst>
                </a:gridCol>
                <a:gridCol w="745958">
                  <a:extLst>
                    <a:ext uri="{9D8B030D-6E8A-4147-A177-3AD203B41FA5}">
                      <a16:colId xmlns:a16="http://schemas.microsoft.com/office/drawing/2014/main" val="1330416016"/>
                    </a:ext>
                  </a:extLst>
                </a:gridCol>
                <a:gridCol w="1720516">
                  <a:extLst>
                    <a:ext uri="{9D8B030D-6E8A-4147-A177-3AD203B41FA5}">
                      <a16:colId xmlns:a16="http://schemas.microsoft.com/office/drawing/2014/main" val="1636651229"/>
                    </a:ext>
                  </a:extLst>
                </a:gridCol>
                <a:gridCol w="3248526">
                  <a:extLst>
                    <a:ext uri="{9D8B030D-6E8A-4147-A177-3AD203B41FA5}">
                      <a16:colId xmlns:a16="http://schemas.microsoft.com/office/drawing/2014/main" val="3156824364"/>
                    </a:ext>
                  </a:extLst>
                </a:gridCol>
                <a:gridCol w="887490">
                  <a:extLst>
                    <a:ext uri="{9D8B030D-6E8A-4147-A177-3AD203B41FA5}">
                      <a16:colId xmlns:a16="http://schemas.microsoft.com/office/drawing/2014/main" val="573870801"/>
                    </a:ext>
                  </a:extLst>
                </a:gridCol>
              </a:tblGrid>
              <a:tr h="397593">
                <a:tc gridSpan="6">
                  <a:txBody>
                    <a:bodyPr/>
                    <a:lstStyle/>
                    <a:p>
                      <a:pPr>
                        <a:lnSpc>
                          <a:spcPct val="115000"/>
                        </a:lnSpc>
                      </a:pPr>
                      <a:r>
                        <a:rPr lang="en-ZA" sz="1100" dirty="0">
                          <a:effectLst/>
                          <a:latin typeface="Arial" panose="020B0604020202020204" pitchFamily="34" charset="0"/>
                          <a:cs typeface="Arial" panose="020B0604020202020204" pitchFamily="34" charset="0"/>
                        </a:rPr>
                        <a:t>RESOLUTION MANAGEMENT</a:t>
                      </a:r>
                    </a:p>
                    <a:p>
                      <a:pPr>
                        <a:lnSpc>
                          <a:spcPct val="115000"/>
                        </a:lnSpc>
                      </a:pPr>
                      <a:r>
                        <a:rPr lang="en-ZA" sz="1100" dirty="0">
                          <a:effectLst/>
                          <a:latin typeface="Arial" panose="020B0604020202020204" pitchFamily="34"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466803637"/>
                  </a:ext>
                </a:extLst>
              </a:tr>
              <a:tr h="605212">
                <a:tc>
                  <a:txBody>
                    <a:bodyPr/>
                    <a:lstStyle/>
                    <a:p>
                      <a:pPr>
                        <a:lnSpc>
                          <a:spcPct val="115000"/>
                        </a:lnSpc>
                      </a:pPr>
                      <a:r>
                        <a:rPr lang="en-ZA" sz="1100" b="1" dirty="0">
                          <a:effectLst/>
                          <a:latin typeface="Arial" panose="020B0604020202020204" pitchFamily="34" charset="0"/>
                          <a:cs typeface="Arial" panose="020B0604020202020204" pitchFamily="34" charset="0"/>
                        </a:rPr>
                        <a:t>Ref Nr</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100" b="1" dirty="0">
                          <a:effectLst/>
                          <a:latin typeface="Arial" panose="020B0604020202020204" pitchFamily="34" charset="0"/>
                          <a:cs typeface="Arial" panose="020B0604020202020204" pitchFamily="34" charset="0"/>
                        </a:rPr>
                        <a:t>Date Received </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100" b="1" dirty="0">
                          <a:effectLst/>
                          <a:latin typeface="Arial" panose="020B0604020202020204" pitchFamily="34" charset="0"/>
                          <a:cs typeface="Arial" panose="020B0604020202020204" pitchFamily="34" charset="0"/>
                        </a:rPr>
                        <a:t>Due Date</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100" b="1" dirty="0">
                          <a:effectLst/>
                          <a:latin typeface="Arial" panose="020B0604020202020204" pitchFamily="34" charset="0"/>
                          <a:cs typeface="Arial" panose="020B0604020202020204" pitchFamily="34" charset="0"/>
                        </a:rPr>
                        <a:t>Detail / Title of Resolution</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100" b="1" dirty="0">
                          <a:effectLst/>
                          <a:latin typeface="Arial" panose="020B0604020202020204" pitchFamily="34" charset="0"/>
                          <a:cs typeface="Arial" panose="020B0604020202020204" pitchFamily="34" charset="0"/>
                        </a:rPr>
                        <a:t>Progress to Date / Current Status</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100" b="1" dirty="0">
                          <a:effectLst/>
                          <a:latin typeface="Arial" panose="020B0604020202020204" pitchFamily="34" charset="0"/>
                          <a:cs typeface="Arial" panose="020B0604020202020204" pitchFamily="34" charset="0"/>
                        </a:rPr>
                        <a:t>Date submitted to GPL</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extLst>
                  <a:ext uri="{0D108BD9-81ED-4DB2-BD59-A6C34878D82A}">
                    <a16:rowId xmlns:a16="http://schemas.microsoft.com/office/drawing/2014/main" val="3974860699"/>
                  </a:ext>
                </a:extLst>
              </a:tr>
              <a:tr h="4091230">
                <a:tc>
                  <a:txBody>
                    <a:bodyPr/>
                    <a:lstStyle/>
                    <a:p>
                      <a:pPr>
                        <a:lnSpc>
                          <a:spcPct val="115000"/>
                        </a:lnSpc>
                      </a:pPr>
                      <a:r>
                        <a:rPr lang="en-ZA" sz="1100" dirty="0">
                          <a:effectLst/>
                          <a:latin typeface="Arial" panose="020B0604020202020204" pitchFamily="34" charset="0"/>
                          <a:cs typeface="Arial" panose="020B0604020202020204" pitchFamily="34" charset="0"/>
                        </a:rPr>
                        <a:t>No Reference Number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100" dirty="0">
                          <a:effectLst/>
                          <a:latin typeface="Arial" panose="020B0604020202020204" pitchFamily="34" charset="0"/>
                          <a:cs typeface="Arial" panose="020B0604020202020204" pitchFamily="34" charset="0"/>
                        </a:rPr>
                        <a:t>10</a:t>
                      </a:r>
                      <a:r>
                        <a:rPr lang="en-ZA" sz="1100" baseline="30000" dirty="0">
                          <a:effectLst/>
                          <a:latin typeface="Arial" panose="020B0604020202020204" pitchFamily="34" charset="0"/>
                          <a:cs typeface="Arial" panose="020B0604020202020204" pitchFamily="34" charset="0"/>
                        </a:rPr>
                        <a:t>th</a:t>
                      </a:r>
                      <a:r>
                        <a:rPr lang="en-ZA" sz="1100" dirty="0">
                          <a:effectLst/>
                          <a:latin typeface="Arial" panose="020B0604020202020204" pitchFamily="34" charset="0"/>
                          <a:cs typeface="Arial" panose="020B0604020202020204" pitchFamily="34" charset="0"/>
                        </a:rPr>
                        <a:t> Dec 2021</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100" dirty="0">
                          <a:effectLst/>
                          <a:latin typeface="Arial" panose="020B0604020202020204" pitchFamily="34" charset="0"/>
                          <a:cs typeface="Arial" panose="020B0604020202020204" pitchFamily="34" charset="0"/>
                        </a:rPr>
                        <a:t>31</a:t>
                      </a:r>
                      <a:r>
                        <a:rPr lang="en-ZA" sz="1100" baseline="30000" dirty="0">
                          <a:effectLst/>
                          <a:latin typeface="Arial" panose="020B0604020202020204" pitchFamily="34" charset="0"/>
                          <a:cs typeface="Arial" panose="020B0604020202020204" pitchFamily="34" charset="0"/>
                        </a:rPr>
                        <a:t>st</a:t>
                      </a:r>
                      <a:r>
                        <a:rPr lang="en-ZA" sz="1100" dirty="0">
                          <a:effectLst/>
                          <a:latin typeface="Arial" panose="020B0604020202020204" pitchFamily="34" charset="0"/>
                          <a:cs typeface="Arial" panose="020B0604020202020204" pitchFamily="34" charset="0"/>
                        </a:rPr>
                        <a:t> Jan 2022</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100" dirty="0">
                          <a:effectLst/>
                          <a:latin typeface="Arial" panose="020B0604020202020204" pitchFamily="34" charset="0"/>
                          <a:cs typeface="Arial" panose="020B0604020202020204" pitchFamily="34" charset="0"/>
                        </a:rPr>
                        <a:t>Resolutions on Standing Committee on Public Accounts Oversight Report of the Auditor-General of South Africa to Gauteng Provincial Legislature on Financial Statements of Vote 6: Gauteng Department of Social Development year ended 31 March 2021.</a:t>
                      </a:r>
                    </a:p>
                    <a:p>
                      <a:pPr marL="228600">
                        <a:lnSpc>
                          <a:spcPct val="115000"/>
                        </a:lnSpc>
                        <a:spcBef>
                          <a:spcPts val="300"/>
                        </a:spcBef>
                        <a:spcAft>
                          <a:spcPts val="300"/>
                        </a:spcAft>
                      </a:pPr>
                      <a:r>
                        <a:rPr lang="en-GB" sz="1100" spc="-25" dirty="0">
                          <a:effectLst/>
                          <a:latin typeface="Arial" panose="020B0604020202020204" pitchFamily="34" charset="0"/>
                          <a:cs typeface="Arial" panose="020B0604020202020204" pitchFamily="34" charset="0"/>
                        </a:rPr>
                        <a:t> </a:t>
                      </a:r>
                      <a:endParaRPr lang="en-ZA" sz="1100" b="1" spc="-25"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marL="0" algn="l">
                        <a:lnSpc>
                          <a:spcPct val="115000"/>
                        </a:lnSpc>
                        <a:spcBef>
                          <a:spcPts val="300"/>
                        </a:spcBef>
                        <a:spcAft>
                          <a:spcPts val="300"/>
                        </a:spcAft>
                      </a:pPr>
                      <a:r>
                        <a:rPr lang="en-GB" sz="1100" spc="-25" dirty="0">
                          <a:effectLst/>
                          <a:latin typeface="Arial" panose="020B0604020202020204" pitchFamily="34" charset="0"/>
                          <a:cs typeface="Arial" panose="020B0604020202020204" pitchFamily="34" charset="0"/>
                        </a:rPr>
                        <a:t>The Department submitted the response on the 31</a:t>
                      </a:r>
                      <a:r>
                        <a:rPr lang="en-GB" sz="1100" spc="-25" baseline="30000" dirty="0">
                          <a:effectLst/>
                          <a:latin typeface="Arial" panose="020B0604020202020204" pitchFamily="34" charset="0"/>
                          <a:cs typeface="Arial" panose="020B0604020202020204" pitchFamily="34" charset="0"/>
                        </a:rPr>
                        <a:t>st</a:t>
                      </a:r>
                      <a:r>
                        <a:rPr lang="en-GB" sz="1100" spc="-25" dirty="0">
                          <a:effectLst/>
                          <a:latin typeface="Arial" panose="020B0604020202020204" pitchFamily="34" charset="0"/>
                          <a:cs typeface="Arial" panose="020B0604020202020204" pitchFamily="34" charset="0"/>
                        </a:rPr>
                        <a:t> January 2022.</a:t>
                      </a:r>
                      <a:endParaRPr lang="en-ZA" sz="1100" spc="-25" dirty="0">
                        <a:effectLst/>
                        <a:latin typeface="Arial" panose="020B0604020202020204" pitchFamily="34" charset="0"/>
                        <a:cs typeface="Arial" panose="020B0604020202020204" pitchFamily="34" charset="0"/>
                      </a:endParaRPr>
                    </a:p>
                    <a:p>
                      <a:pPr marL="0" algn="l">
                        <a:lnSpc>
                          <a:spcPct val="115000"/>
                        </a:lnSpc>
                        <a:spcBef>
                          <a:spcPts val="300"/>
                        </a:spcBef>
                        <a:spcAft>
                          <a:spcPts val="300"/>
                        </a:spcAft>
                      </a:pPr>
                      <a:r>
                        <a:rPr lang="en-GB" sz="1100" spc="-25" dirty="0">
                          <a:effectLst/>
                          <a:latin typeface="Arial" panose="020B0604020202020204" pitchFamily="34" charset="0"/>
                          <a:cs typeface="Arial" panose="020B0604020202020204" pitchFamily="34" charset="0"/>
                        </a:rPr>
                        <a:t>A detailed progress report on lawsuits was submitted to the Committee.</a:t>
                      </a:r>
                      <a:endParaRPr lang="en-ZA" sz="1100" spc="-25" dirty="0">
                        <a:effectLst/>
                        <a:latin typeface="Arial" panose="020B0604020202020204" pitchFamily="34" charset="0"/>
                        <a:cs typeface="Arial" panose="020B0604020202020204" pitchFamily="34" charset="0"/>
                      </a:endParaRPr>
                    </a:p>
                    <a:p>
                      <a:pPr algn="l">
                        <a:lnSpc>
                          <a:spcPct val="115000"/>
                        </a:lnSpc>
                      </a:pPr>
                      <a:r>
                        <a:rPr lang="en-ZA" sz="1100" dirty="0">
                          <a:effectLst/>
                          <a:latin typeface="Arial" panose="020B0604020202020204" pitchFamily="34" charset="0"/>
                          <a:cs typeface="Arial" panose="020B0604020202020204" pitchFamily="34" charset="0"/>
                        </a:rPr>
                        <a:t>In response to mitigate against underspending, the Department established and strengthened its monitoring and oversight function to track and monitor expenditure and ensure that potential areas of slow or underspending is identified timeously. </a:t>
                      </a:r>
                    </a:p>
                    <a:p>
                      <a:pPr algn="l">
                        <a:lnSpc>
                          <a:spcPct val="115000"/>
                        </a:lnSpc>
                      </a:pPr>
                      <a:r>
                        <a:rPr lang="en-ZA" sz="1100" dirty="0">
                          <a:effectLst/>
                          <a:latin typeface="Arial" panose="020B0604020202020204" pitchFamily="34" charset="0"/>
                          <a:cs typeface="Arial" panose="020B0604020202020204" pitchFamily="34" charset="0"/>
                        </a:rPr>
                        <a:t>These interventions included In-year-monitoring reports submitted to Provincial Treasury on the 15</a:t>
                      </a:r>
                      <a:r>
                        <a:rPr lang="en-ZA" sz="1100" baseline="30000" dirty="0">
                          <a:effectLst/>
                          <a:latin typeface="Arial" panose="020B0604020202020204" pitchFamily="34" charset="0"/>
                          <a:cs typeface="Arial" panose="020B0604020202020204" pitchFamily="34" charset="0"/>
                        </a:rPr>
                        <a:t>th</a:t>
                      </a:r>
                      <a:r>
                        <a:rPr lang="en-ZA" sz="1100" dirty="0">
                          <a:effectLst/>
                          <a:latin typeface="Arial" panose="020B0604020202020204" pitchFamily="34" charset="0"/>
                          <a:cs typeface="Arial" panose="020B0604020202020204" pitchFamily="34" charset="0"/>
                        </a:rPr>
                        <a:t> of each month; Monthly budget bilateral meetings with programme managers; Quarterly review sessions with MEC, HOD and Management and Expenditure reports are sent to managers on a monthly basis to provide status of expenditure on their allocated budget.</a:t>
                      </a:r>
                    </a:p>
                    <a:p>
                      <a:pPr marL="0" algn="l">
                        <a:lnSpc>
                          <a:spcPct val="115000"/>
                        </a:lnSpc>
                        <a:spcBef>
                          <a:spcPts val="300"/>
                        </a:spcBef>
                        <a:spcAft>
                          <a:spcPts val="300"/>
                        </a:spcAft>
                      </a:pPr>
                      <a:r>
                        <a:rPr lang="en-GB" sz="1100" spc="-25" dirty="0">
                          <a:effectLst/>
                          <a:latin typeface="Arial" panose="020B0604020202020204" pitchFamily="34" charset="0"/>
                          <a:cs typeface="Arial" panose="020B0604020202020204" pitchFamily="34" charset="0"/>
                        </a:rPr>
                        <a:t>There has been no further follow ups from the Committee on the responses provided.</a:t>
                      </a:r>
                      <a:endParaRPr lang="en-ZA" sz="1100" b="1" spc="-25"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100" dirty="0">
                          <a:effectLst/>
                          <a:latin typeface="Arial" panose="020B0604020202020204" pitchFamily="34" charset="0"/>
                          <a:cs typeface="Arial" panose="020B0604020202020204" pitchFamily="34" charset="0"/>
                        </a:rPr>
                        <a:t>31</a:t>
                      </a:r>
                      <a:r>
                        <a:rPr lang="en-ZA" sz="1100" baseline="30000" dirty="0">
                          <a:effectLst/>
                          <a:latin typeface="Arial" panose="020B0604020202020204" pitchFamily="34" charset="0"/>
                          <a:cs typeface="Arial" panose="020B0604020202020204" pitchFamily="34" charset="0"/>
                        </a:rPr>
                        <a:t>th </a:t>
                      </a:r>
                      <a:r>
                        <a:rPr lang="en-ZA" sz="1100" dirty="0">
                          <a:effectLst/>
                          <a:latin typeface="Arial" panose="020B0604020202020204" pitchFamily="34" charset="0"/>
                          <a:cs typeface="Arial" panose="020B0604020202020204" pitchFamily="34" charset="0"/>
                        </a:rPr>
                        <a:t>Jan 2022</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extLst>
                  <a:ext uri="{0D108BD9-81ED-4DB2-BD59-A6C34878D82A}">
                    <a16:rowId xmlns:a16="http://schemas.microsoft.com/office/drawing/2014/main" val="1278732759"/>
                  </a:ext>
                </a:extLst>
              </a:tr>
            </a:tbl>
          </a:graphicData>
        </a:graphic>
      </p:graphicFrame>
    </p:spTree>
    <p:extLst>
      <p:ext uri="{BB962C8B-B14F-4D97-AF65-F5344CB8AC3E}">
        <p14:creationId xmlns:p14="http://schemas.microsoft.com/office/powerpoint/2010/main" val="10769580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636E30-67AD-4D0C-A91A-07B6A5A760FE}"/>
              </a:ext>
            </a:extLst>
          </p:cNvPr>
          <p:cNvSpPr>
            <a:spLocks noGrp="1"/>
          </p:cNvSpPr>
          <p:nvPr>
            <p:ph type="title"/>
          </p:nvPr>
        </p:nvSpPr>
        <p:spPr/>
        <p:txBody>
          <a:bodyPr/>
          <a:lstStyle/>
          <a:p>
            <a:r>
              <a:rPr lang="en-ZA" sz="2200" dirty="0"/>
              <a:t>Resolution Management </a:t>
            </a:r>
          </a:p>
        </p:txBody>
      </p:sp>
      <p:sp>
        <p:nvSpPr>
          <p:cNvPr id="4" name="Slide Number Placeholder 3">
            <a:extLst>
              <a:ext uri="{FF2B5EF4-FFF2-40B4-BE49-F238E27FC236}">
                <a16:creationId xmlns:a16="http://schemas.microsoft.com/office/drawing/2014/main" id="{68C23A77-9845-4C0E-B54A-C86B253E13E3}"/>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E0FBF77-33DA-4DB4-BDC1-930D16BE5C8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44</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Content Placeholder 6">
            <a:extLst>
              <a:ext uri="{FF2B5EF4-FFF2-40B4-BE49-F238E27FC236}">
                <a16:creationId xmlns:a16="http://schemas.microsoft.com/office/drawing/2014/main" id="{B2DD7867-1084-4BB1-9FAD-BA0D9B091701}"/>
              </a:ext>
            </a:extLst>
          </p:cNvPr>
          <p:cNvGraphicFramePr>
            <a:graphicFrameLocks noGrp="1"/>
          </p:cNvGraphicFramePr>
          <p:nvPr>
            <p:ph idx="1"/>
            <p:extLst>
              <p:ext uri="{D42A27DB-BD31-4B8C-83A1-F6EECF244321}">
                <p14:modId xmlns:p14="http://schemas.microsoft.com/office/powerpoint/2010/main" val="3968469253"/>
              </p:ext>
            </p:extLst>
          </p:nvPr>
        </p:nvGraphicFramePr>
        <p:xfrm>
          <a:off x="1007180" y="1452628"/>
          <a:ext cx="8013658" cy="4695511"/>
        </p:xfrm>
        <a:graphic>
          <a:graphicData uri="http://schemas.openxmlformats.org/drawingml/2006/table">
            <a:tbl>
              <a:tblPr firstRow="1" firstCol="1" bandRow="1">
                <a:tableStyleId>{5C22544A-7EE6-4342-B048-85BDC9FD1C3A}</a:tableStyleId>
              </a:tblPr>
              <a:tblGrid>
                <a:gridCol w="1049456">
                  <a:extLst>
                    <a:ext uri="{9D8B030D-6E8A-4147-A177-3AD203B41FA5}">
                      <a16:colId xmlns:a16="http://schemas.microsoft.com/office/drawing/2014/main" val="3029258220"/>
                    </a:ext>
                  </a:extLst>
                </a:gridCol>
                <a:gridCol w="890154">
                  <a:extLst>
                    <a:ext uri="{9D8B030D-6E8A-4147-A177-3AD203B41FA5}">
                      <a16:colId xmlns:a16="http://schemas.microsoft.com/office/drawing/2014/main" val="3221488987"/>
                    </a:ext>
                  </a:extLst>
                </a:gridCol>
                <a:gridCol w="650913">
                  <a:extLst>
                    <a:ext uri="{9D8B030D-6E8A-4147-A177-3AD203B41FA5}">
                      <a16:colId xmlns:a16="http://schemas.microsoft.com/office/drawing/2014/main" val="1330416016"/>
                    </a:ext>
                  </a:extLst>
                </a:gridCol>
                <a:gridCol w="1699799">
                  <a:extLst>
                    <a:ext uri="{9D8B030D-6E8A-4147-A177-3AD203B41FA5}">
                      <a16:colId xmlns:a16="http://schemas.microsoft.com/office/drawing/2014/main" val="1636651229"/>
                    </a:ext>
                  </a:extLst>
                </a:gridCol>
                <a:gridCol w="2671027">
                  <a:extLst>
                    <a:ext uri="{9D8B030D-6E8A-4147-A177-3AD203B41FA5}">
                      <a16:colId xmlns:a16="http://schemas.microsoft.com/office/drawing/2014/main" val="3156824364"/>
                    </a:ext>
                  </a:extLst>
                </a:gridCol>
                <a:gridCol w="1052309">
                  <a:extLst>
                    <a:ext uri="{9D8B030D-6E8A-4147-A177-3AD203B41FA5}">
                      <a16:colId xmlns:a16="http://schemas.microsoft.com/office/drawing/2014/main" val="573870801"/>
                    </a:ext>
                  </a:extLst>
                </a:gridCol>
              </a:tblGrid>
              <a:tr h="416243">
                <a:tc gridSpan="6">
                  <a:txBody>
                    <a:bodyPr/>
                    <a:lstStyle/>
                    <a:p>
                      <a:pPr>
                        <a:lnSpc>
                          <a:spcPct val="115000"/>
                        </a:lnSpc>
                      </a:pPr>
                      <a:r>
                        <a:rPr lang="en-ZA" sz="1100" dirty="0">
                          <a:effectLst/>
                          <a:latin typeface="Arial" panose="020B0604020202020204" pitchFamily="34" charset="0"/>
                          <a:cs typeface="Arial" panose="020B0604020202020204" pitchFamily="34" charset="0"/>
                        </a:rPr>
                        <a:t>RESOLUTION MANAGEMENT</a:t>
                      </a:r>
                    </a:p>
                    <a:p>
                      <a:pPr>
                        <a:lnSpc>
                          <a:spcPct val="115000"/>
                        </a:lnSpc>
                      </a:pPr>
                      <a:r>
                        <a:rPr lang="en-ZA" sz="1100" dirty="0">
                          <a:effectLst/>
                          <a:latin typeface="Arial" panose="020B0604020202020204" pitchFamily="34"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466803637"/>
                  </a:ext>
                </a:extLst>
              </a:tr>
              <a:tr h="416243">
                <a:tc>
                  <a:txBody>
                    <a:bodyPr/>
                    <a:lstStyle/>
                    <a:p>
                      <a:pPr>
                        <a:lnSpc>
                          <a:spcPct val="115000"/>
                        </a:lnSpc>
                      </a:pPr>
                      <a:r>
                        <a:rPr lang="en-ZA" sz="1100" b="1" dirty="0">
                          <a:effectLst/>
                          <a:latin typeface="Arial" panose="020B0604020202020204" pitchFamily="34" charset="0"/>
                          <a:cs typeface="Arial" panose="020B0604020202020204" pitchFamily="34" charset="0"/>
                        </a:rPr>
                        <a:t>Ref Nr</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100" b="1" dirty="0">
                          <a:effectLst/>
                          <a:latin typeface="Arial" panose="020B0604020202020204" pitchFamily="34" charset="0"/>
                          <a:cs typeface="Arial" panose="020B0604020202020204" pitchFamily="34" charset="0"/>
                        </a:rPr>
                        <a:t>Date Received </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100" b="1" dirty="0">
                          <a:effectLst/>
                          <a:latin typeface="Arial" panose="020B0604020202020204" pitchFamily="34" charset="0"/>
                          <a:cs typeface="Arial" panose="020B0604020202020204" pitchFamily="34" charset="0"/>
                        </a:rPr>
                        <a:t>Due Date</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100" b="1" dirty="0">
                          <a:effectLst/>
                          <a:latin typeface="Arial" panose="020B0604020202020204" pitchFamily="34" charset="0"/>
                          <a:cs typeface="Arial" panose="020B0604020202020204" pitchFamily="34" charset="0"/>
                        </a:rPr>
                        <a:t>Detail / Title of Resolution</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100" b="1" dirty="0">
                          <a:effectLst/>
                          <a:latin typeface="Arial" panose="020B0604020202020204" pitchFamily="34" charset="0"/>
                          <a:cs typeface="Arial" panose="020B0604020202020204" pitchFamily="34" charset="0"/>
                        </a:rPr>
                        <a:t>Progress to Date / Current Status</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100" b="1" dirty="0">
                          <a:effectLst/>
                          <a:latin typeface="Arial" panose="020B0604020202020204" pitchFamily="34" charset="0"/>
                          <a:cs typeface="Arial" panose="020B0604020202020204" pitchFamily="34" charset="0"/>
                        </a:rPr>
                        <a:t>Date submitted to GPL</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extLst>
                  <a:ext uri="{0D108BD9-81ED-4DB2-BD59-A6C34878D82A}">
                    <a16:rowId xmlns:a16="http://schemas.microsoft.com/office/drawing/2014/main" val="3974860699"/>
                  </a:ext>
                </a:extLst>
              </a:tr>
              <a:tr h="2850124">
                <a:tc>
                  <a:txBody>
                    <a:bodyPr/>
                    <a:lstStyle/>
                    <a:p>
                      <a:pPr>
                        <a:lnSpc>
                          <a:spcPct val="115000"/>
                        </a:lnSpc>
                      </a:pPr>
                      <a:r>
                        <a:rPr lang="en-ZA" sz="1100" dirty="0">
                          <a:effectLst/>
                          <a:latin typeface="Arial" panose="020B0604020202020204" pitchFamily="34" charset="0"/>
                          <a:cs typeface="Arial" panose="020B0604020202020204" pitchFamily="34" charset="0"/>
                        </a:rPr>
                        <a:t>SDQOR001</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100" dirty="0">
                          <a:effectLst/>
                          <a:latin typeface="Arial" panose="020B0604020202020204" pitchFamily="34" charset="0"/>
                          <a:cs typeface="Arial" panose="020B0604020202020204" pitchFamily="34" charset="0"/>
                        </a:rPr>
                        <a:t>10</a:t>
                      </a:r>
                      <a:r>
                        <a:rPr lang="en-ZA" sz="1100" baseline="30000" dirty="0">
                          <a:effectLst/>
                          <a:latin typeface="Arial" panose="020B0604020202020204" pitchFamily="34" charset="0"/>
                          <a:cs typeface="Arial" panose="020B0604020202020204" pitchFamily="34" charset="0"/>
                        </a:rPr>
                        <a:t>th</a:t>
                      </a:r>
                      <a:r>
                        <a:rPr lang="en-ZA" sz="1100" dirty="0">
                          <a:effectLst/>
                          <a:latin typeface="Arial" panose="020B0604020202020204" pitchFamily="34" charset="0"/>
                          <a:cs typeface="Arial" panose="020B0604020202020204" pitchFamily="34" charset="0"/>
                        </a:rPr>
                        <a:t> Dec 2021</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100" dirty="0">
                          <a:effectLst/>
                          <a:latin typeface="Arial" panose="020B0604020202020204" pitchFamily="34" charset="0"/>
                          <a:cs typeface="Arial" panose="020B0604020202020204" pitchFamily="34" charset="0"/>
                        </a:rPr>
                        <a:t>28</a:t>
                      </a:r>
                      <a:r>
                        <a:rPr lang="en-ZA" sz="1100" baseline="30000" dirty="0">
                          <a:effectLst/>
                          <a:latin typeface="Arial" panose="020B0604020202020204" pitchFamily="34" charset="0"/>
                          <a:cs typeface="Arial" panose="020B0604020202020204" pitchFamily="34" charset="0"/>
                        </a:rPr>
                        <a:t>th</a:t>
                      </a:r>
                      <a:r>
                        <a:rPr lang="en-ZA" sz="1100" dirty="0">
                          <a:effectLst/>
                          <a:latin typeface="Arial" panose="020B0604020202020204" pitchFamily="34" charset="0"/>
                          <a:cs typeface="Arial" panose="020B0604020202020204" pitchFamily="34" charset="0"/>
                        </a:rPr>
                        <a:t> Feb 2022</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100" dirty="0">
                          <a:effectLst/>
                          <a:latin typeface="Arial" panose="020B0604020202020204" pitchFamily="34" charset="0"/>
                          <a:cs typeface="Arial" panose="020B0604020202020204" pitchFamily="34" charset="0"/>
                        </a:rPr>
                        <a:t>Resolutions for responses on request for the response on Portfolio Committee on the 2</a:t>
                      </a:r>
                      <a:r>
                        <a:rPr lang="en-ZA" sz="1100" baseline="30000" dirty="0">
                          <a:effectLst/>
                          <a:latin typeface="Arial" panose="020B0604020202020204" pitchFamily="34" charset="0"/>
                          <a:cs typeface="Arial" panose="020B0604020202020204" pitchFamily="34" charset="0"/>
                        </a:rPr>
                        <a:t>nd</a:t>
                      </a:r>
                      <a:r>
                        <a:rPr lang="en-ZA" sz="1100" dirty="0">
                          <a:effectLst/>
                          <a:latin typeface="Arial" panose="020B0604020202020204" pitchFamily="34" charset="0"/>
                          <a:cs typeface="Arial" panose="020B0604020202020204" pitchFamily="34" charset="0"/>
                        </a:rPr>
                        <a:t> quarter report of the Department of Social Development for the 2021/22 financial year.</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marL="228600" algn="l">
                        <a:lnSpc>
                          <a:spcPct val="115000"/>
                        </a:lnSpc>
                        <a:spcBef>
                          <a:spcPts val="300"/>
                        </a:spcBef>
                        <a:spcAft>
                          <a:spcPts val="300"/>
                        </a:spcAft>
                      </a:pPr>
                      <a:r>
                        <a:rPr lang="en-GB" sz="1100" spc="-25" dirty="0">
                          <a:effectLst/>
                          <a:latin typeface="Arial" panose="020B0604020202020204" pitchFamily="34" charset="0"/>
                          <a:cs typeface="Arial" panose="020B0604020202020204" pitchFamily="34" charset="0"/>
                        </a:rPr>
                        <a:t>The Department submitted the response on the 29</a:t>
                      </a:r>
                      <a:r>
                        <a:rPr lang="en-GB" sz="1100" spc="-25" baseline="30000" dirty="0">
                          <a:effectLst/>
                          <a:latin typeface="Arial" panose="020B0604020202020204" pitchFamily="34" charset="0"/>
                          <a:cs typeface="Arial" panose="020B0604020202020204" pitchFamily="34" charset="0"/>
                        </a:rPr>
                        <a:t>th</a:t>
                      </a:r>
                      <a:r>
                        <a:rPr lang="en-GB" sz="1100" spc="-25" dirty="0">
                          <a:effectLst/>
                          <a:latin typeface="Arial" panose="020B0604020202020204" pitchFamily="34" charset="0"/>
                          <a:cs typeface="Arial" panose="020B0604020202020204" pitchFamily="34" charset="0"/>
                        </a:rPr>
                        <a:t> January 2022.</a:t>
                      </a:r>
                      <a:endParaRPr lang="en-ZA" sz="1100" spc="-25" dirty="0">
                        <a:effectLst/>
                        <a:latin typeface="Arial" panose="020B0604020202020204" pitchFamily="34" charset="0"/>
                        <a:cs typeface="Arial" panose="020B0604020202020204" pitchFamily="34" charset="0"/>
                      </a:endParaRPr>
                    </a:p>
                    <a:p>
                      <a:pPr algn="l">
                        <a:lnSpc>
                          <a:spcPct val="115000"/>
                        </a:lnSpc>
                      </a:pPr>
                      <a:r>
                        <a:rPr lang="en-ZA" sz="1100" dirty="0">
                          <a:effectLst/>
                          <a:latin typeface="Arial" panose="020B0604020202020204" pitchFamily="34" charset="0"/>
                          <a:cs typeface="Arial" panose="020B0604020202020204" pitchFamily="34" charset="0"/>
                        </a:rPr>
                        <a:t> </a:t>
                      </a:r>
                    </a:p>
                    <a:p>
                      <a:pPr algn="l">
                        <a:lnSpc>
                          <a:spcPct val="115000"/>
                        </a:lnSpc>
                      </a:pPr>
                      <a:r>
                        <a:rPr lang="en-ZA" sz="1100" dirty="0">
                          <a:effectLst/>
                          <a:latin typeface="Arial" panose="020B0604020202020204" pitchFamily="34" charset="0"/>
                          <a:cs typeface="Arial" panose="020B0604020202020204" pitchFamily="34" charset="0"/>
                        </a:rPr>
                        <a:t>The Department was requested to provide an action plan/ progress report with realistic time frames indicating how 300 learners would be placed back into the Isibindi Programme and how this has impacted learners. The Department had adequately responded noting that there were delays in the awarding of tenders hence the Programme commenced in February 2022.</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a:txBody>
                    <a:bodyPr/>
                    <a:lstStyle/>
                    <a:p>
                      <a:pPr>
                        <a:lnSpc>
                          <a:spcPct val="115000"/>
                        </a:lnSpc>
                      </a:pPr>
                      <a:r>
                        <a:rPr lang="en-ZA" sz="1100" dirty="0">
                          <a:effectLst/>
                          <a:latin typeface="Arial" panose="020B0604020202020204" pitchFamily="34" charset="0"/>
                          <a:cs typeface="Arial" panose="020B0604020202020204" pitchFamily="34" charset="0"/>
                        </a:rPr>
                        <a:t>29</a:t>
                      </a:r>
                      <a:r>
                        <a:rPr lang="en-ZA" sz="1100" baseline="30000" dirty="0">
                          <a:effectLst/>
                          <a:latin typeface="Arial" panose="020B0604020202020204" pitchFamily="34" charset="0"/>
                          <a:cs typeface="Arial" panose="020B0604020202020204" pitchFamily="34" charset="0"/>
                        </a:rPr>
                        <a:t>th</a:t>
                      </a:r>
                      <a:r>
                        <a:rPr lang="en-ZA" sz="1100" dirty="0">
                          <a:effectLst/>
                          <a:latin typeface="Arial" panose="020B0604020202020204" pitchFamily="34" charset="0"/>
                          <a:cs typeface="Arial" panose="020B0604020202020204" pitchFamily="34" charset="0"/>
                        </a:rPr>
                        <a:t> Jan 2022</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extLst>
                  <a:ext uri="{0D108BD9-81ED-4DB2-BD59-A6C34878D82A}">
                    <a16:rowId xmlns:a16="http://schemas.microsoft.com/office/drawing/2014/main" val="3650166112"/>
                  </a:ext>
                </a:extLst>
              </a:tr>
              <a:tr h="198886">
                <a:tc gridSpan="6">
                  <a:txBody>
                    <a:bodyPr/>
                    <a:lstStyle/>
                    <a:p>
                      <a:pPr>
                        <a:lnSpc>
                          <a:spcPct val="115000"/>
                        </a:lnSpc>
                      </a:pPr>
                      <a:r>
                        <a:rPr lang="en-ZA" sz="1100" dirty="0">
                          <a:effectLst/>
                          <a:latin typeface="Arial" panose="020B0604020202020204" pitchFamily="34"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833682767"/>
                  </a:ext>
                </a:extLst>
              </a:tr>
              <a:tr h="198886">
                <a:tc gridSpan="5">
                  <a:txBody>
                    <a:bodyPr/>
                    <a:lstStyle/>
                    <a:p>
                      <a:pPr>
                        <a:lnSpc>
                          <a:spcPct val="115000"/>
                        </a:lnSpc>
                      </a:pPr>
                      <a:r>
                        <a:rPr lang="en-ZA" sz="1100" dirty="0">
                          <a:effectLst/>
                          <a:latin typeface="Arial" panose="020B0604020202020204" pitchFamily="34" charset="0"/>
                          <a:cs typeface="Arial" panose="020B0604020202020204" pitchFamily="34" charset="0"/>
                        </a:rPr>
                        <a:t>Total number of Resolutions received from GPL during the Financial Year under review</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a:lnSpc>
                          <a:spcPct val="115000"/>
                        </a:lnSpc>
                      </a:pPr>
                      <a:r>
                        <a:rPr lang="en-ZA" sz="1100" dirty="0">
                          <a:effectLst/>
                          <a:latin typeface="Arial" panose="020B0604020202020204" pitchFamily="34" charset="0"/>
                          <a:cs typeface="Arial" panose="020B0604020202020204" pitchFamily="34" charset="0"/>
                        </a:rPr>
                        <a:t>11</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extLst>
                  <a:ext uri="{0D108BD9-81ED-4DB2-BD59-A6C34878D82A}">
                    <a16:rowId xmlns:a16="http://schemas.microsoft.com/office/drawing/2014/main" val="939713292"/>
                  </a:ext>
                </a:extLst>
              </a:tr>
              <a:tr h="198886">
                <a:tc gridSpan="5">
                  <a:txBody>
                    <a:bodyPr/>
                    <a:lstStyle/>
                    <a:p>
                      <a:pPr>
                        <a:lnSpc>
                          <a:spcPct val="115000"/>
                        </a:lnSpc>
                      </a:pPr>
                      <a:r>
                        <a:rPr lang="en-ZA" sz="1100" dirty="0">
                          <a:effectLst/>
                          <a:latin typeface="Arial" panose="020B0604020202020204" pitchFamily="34" charset="0"/>
                          <a:cs typeface="Arial" panose="020B0604020202020204" pitchFamily="34" charset="0"/>
                        </a:rPr>
                        <a:t>Total number of Resolutions responses due to GPL during the Financial Year under review</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a:lnSpc>
                          <a:spcPct val="115000"/>
                        </a:lnSpc>
                      </a:pPr>
                      <a:r>
                        <a:rPr lang="en-ZA" sz="1100" dirty="0">
                          <a:effectLst/>
                          <a:latin typeface="Arial" panose="020B0604020202020204" pitchFamily="34" charset="0"/>
                          <a:cs typeface="Arial" panose="020B0604020202020204" pitchFamily="34" charset="0"/>
                        </a:rPr>
                        <a:t>11</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extLst>
                  <a:ext uri="{0D108BD9-81ED-4DB2-BD59-A6C34878D82A}">
                    <a16:rowId xmlns:a16="http://schemas.microsoft.com/office/drawing/2014/main" val="1156286056"/>
                  </a:ext>
                </a:extLst>
              </a:tr>
              <a:tr h="416243">
                <a:tc gridSpan="5">
                  <a:txBody>
                    <a:bodyPr/>
                    <a:lstStyle/>
                    <a:p>
                      <a:pPr>
                        <a:lnSpc>
                          <a:spcPct val="115000"/>
                        </a:lnSpc>
                      </a:pPr>
                      <a:r>
                        <a:rPr lang="en-ZA" sz="1100" dirty="0">
                          <a:effectLst/>
                          <a:latin typeface="Arial" panose="020B0604020202020204" pitchFamily="34" charset="0"/>
                          <a:cs typeface="Arial" panose="020B0604020202020204" pitchFamily="34" charset="0"/>
                        </a:rPr>
                        <a:t>Total number of Resolutions responded to and submitted back to GPL during the Financial Year under review</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a:lnSpc>
                          <a:spcPct val="115000"/>
                        </a:lnSpc>
                      </a:pPr>
                      <a:r>
                        <a:rPr lang="en-ZA" sz="1100" dirty="0">
                          <a:effectLst/>
                          <a:latin typeface="Arial" panose="020B0604020202020204" pitchFamily="34" charset="0"/>
                          <a:cs typeface="Arial" panose="020B0604020202020204" pitchFamily="34" charset="0"/>
                        </a:rPr>
                        <a:t>11</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3086" marR="13086" marT="0" marB="0"/>
                </a:tc>
                <a:extLst>
                  <a:ext uri="{0D108BD9-81ED-4DB2-BD59-A6C34878D82A}">
                    <a16:rowId xmlns:a16="http://schemas.microsoft.com/office/drawing/2014/main" val="2409244605"/>
                  </a:ext>
                </a:extLst>
              </a:tr>
            </a:tbl>
          </a:graphicData>
        </a:graphic>
      </p:graphicFrame>
    </p:spTree>
    <p:extLst>
      <p:ext uri="{BB962C8B-B14F-4D97-AF65-F5344CB8AC3E}">
        <p14:creationId xmlns:p14="http://schemas.microsoft.com/office/powerpoint/2010/main" val="22438712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75A52A-FB51-4455-9C14-3BF9E3D3A7BC}"/>
              </a:ext>
            </a:extLst>
          </p:cNvPr>
          <p:cNvSpPr>
            <a:spLocks noGrp="1"/>
          </p:cNvSpPr>
          <p:nvPr>
            <p:ph type="title"/>
          </p:nvPr>
        </p:nvSpPr>
        <p:spPr/>
        <p:txBody>
          <a:bodyPr/>
          <a:lstStyle/>
          <a:p>
            <a:r>
              <a:rPr lang="en-ZA" sz="2200" dirty="0"/>
              <a:t>Petitions Management </a:t>
            </a:r>
          </a:p>
        </p:txBody>
      </p:sp>
      <p:sp>
        <p:nvSpPr>
          <p:cNvPr id="4" name="Slide Number Placeholder 3">
            <a:extLst>
              <a:ext uri="{FF2B5EF4-FFF2-40B4-BE49-F238E27FC236}">
                <a16:creationId xmlns:a16="http://schemas.microsoft.com/office/drawing/2014/main" id="{053C947D-9B67-4FF9-9D7E-3E1C77E45C45}"/>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E0FBF77-33DA-4DB4-BDC1-930D16BE5C8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45</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Content Placeholder 7">
            <a:extLst>
              <a:ext uri="{FF2B5EF4-FFF2-40B4-BE49-F238E27FC236}">
                <a16:creationId xmlns:a16="http://schemas.microsoft.com/office/drawing/2014/main" id="{473BA97D-B045-4325-A1F7-BE5E9EA22BF9}"/>
              </a:ext>
            </a:extLst>
          </p:cNvPr>
          <p:cNvGraphicFramePr>
            <a:graphicFrameLocks noGrp="1"/>
          </p:cNvGraphicFramePr>
          <p:nvPr>
            <p:ph idx="1"/>
            <p:extLst>
              <p:ext uri="{D42A27DB-BD31-4B8C-83A1-F6EECF244321}">
                <p14:modId xmlns:p14="http://schemas.microsoft.com/office/powerpoint/2010/main" val="926681119"/>
              </p:ext>
            </p:extLst>
          </p:nvPr>
        </p:nvGraphicFramePr>
        <p:xfrm>
          <a:off x="541421" y="1356180"/>
          <a:ext cx="8479415" cy="4996494"/>
        </p:xfrm>
        <a:graphic>
          <a:graphicData uri="http://schemas.openxmlformats.org/drawingml/2006/table">
            <a:tbl>
              <a:tblPr firstRow="1" firstCol="1" bandRow="1">
                <a:tableStyleId>{5C22544A-7EE6-4342-B048-85BDC9FD1C3A}</a:tableStyleId>
              </a:tblPr>
              <a:tblGrid>
                <a:gridCol w="1576137">
                  <a:extLst>
                    <a:ext uri="{9D8B030D-6E8A-4147-A177-3AD203B41FA5}">
                      <a16:colId xmlns:a16="http://schemas.microsoft.com/office/drawing/2014/main" val="2460537132"/>
                    </a:ext>
                  </a:extLst>
                </a:gridCol>
                <a:gridCol w="770021">
                  <a:extLst>
                    <a:ext uri="{9D8B030D-6E8A-4147-A177-3AD203B41FA5}">
                      <a16:colId xmlns:a16="http://schemas.microsoft.com/office/drawing/2014/main" val="1805763738"/>
                    </a:ext>
                  </a:extLst>
                </a:gridCol>
                <a:gridCol w="649705">
                  <a:extLst>
                    <a:ext uri="{9D8B030D-6E8A-4147-A177-3AD203B41FA5}">
                      <a16:colId xmlns:a16="http://schemas.microsoft.com/office/drawing/2014/main" val="3463386606"/>
                    </a:ext>
                  </a:extLst>
                </a:gridCol>
                <a:gridCol w="1143000">
                  <a:extLst>
                    <a:ext uri="{9D8B030D-6E8A-4147-A177-3AD203B41FA5}">
                      <a16:colId xmlns:a16="http://schemas.microsoft.com/office/drawing/2014/main" val="2465853572"/>
                    </a:ext>
                  </a:extLst>
                </a:gridCol>
                <a:gridCol w="3284621">
                  <a:extLst>
                    <a:ext uri="{9D8B030D-6E8A-4147-A177-3AD203B41FA5}">
                      <a16:colId xmlns:a16="http://schemas.microsoft.com/office/drawing/2014/main" val="1612687431"/>
                    </a:ext>
                  </a:extLst>
                </a:gridCol>
                <a:gridCol w="1055931">
                  <a:extLst>
                    <a:ext uri="{9D8B030D-6E8A-4147-A177-3AD203B41FA5}">
                      <a16:colId xmlns:a16="http://schemas.microsoft.com/office/drawing/2014/main" val="3109920917"/>
                    </a:ext>
                  </a:extLst>
                </a:gridCol>
              </a:tblGrid>
              <a:tr h="308151">
                <a:tc gridSpan="6">
                  <a:txBody>
                    <a:bodyPr/>
                    <a:lstStyle/>
                    <a:p>
                      <a:pPr>
                        <a:lnSpc>
                          <a:spcPct val="150000"/>
                        </a:lnSpc>
                      </a:pPr>
                      <a:r>
                        <a:rPr lang="en-ZA" sz="1200" dirty="0">
                          <a:effectLst/>
                          <a:latin typeface="Arial" panose="020B0604020202020204" pitchFamily="34" charset="0"/>
                          <a:cs typeface="Arial" panose="020B0604020202020204" pitchFamily="34" charset="0"/>
                        </a:rPr>
                        <a:t>PETITIONS MANAGEMENT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3830" marR="383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468528709"/>
                  </a:ext>
                </a:extLst>
              </a:tr>
              <a:tr h="856094">
                <a:tc>
                  <a:txBody>
                    <a:bodyPr/>
                    <a:lstStyle/>
                    <a:p>
                      <a:pPr>
                        <a:lnSpc>
                          <a:spcPct val="150000"/>
                        </a:lnSpc>
                      </a:pPr>
                      <a:r>
                        <a:rPr lang="en-ZA" sz="1200" b="1" dirty="0">
                          <a:effectLst/>
                          <a:latin typeface="Arial" panose="020B0604020202020204" pitchFamily="34" charset="0"/>
                          <a:cs typeface="Arial" panose="020B0604020202020204" pitchFamily="34" charset="0"/>
                        </a:rPr>
                        <a:t>Ref Nr</a:t>
                      </a:r>
                      <a:endParaRPr lang="en-ZA" sz="1200" b="1" dirty="0">
                        <a:effectLst/>
                        <a:latin typeface="Arial" panose="020B0604020202020204" pitchFamily="34" charset="0"/>
                        <a:ea typeface="Times New Roman" panose="02020603050405020304" pitchFamily="18" charset="0"/>
                        <a:cs typeface="Arial" panose="020B0604020202020204" pitchFamily="34" charset="0"/>
                      </a:endParaRPr>
                    </a:p>
                  </a:txBody>
                  <a:tcPr marL="3830" marR="3830" marT="0" marB="0"/>
                </a:tc>
                <a:tc>
                  <a:txBody>
                    <a:bodyPr/>
                    <a:lstStyle/>
                    <a:p>
                      <a:pPr>
                        <a:lnSpc>
                          <a:spcPct val="150000"/>
                        </a:lnSpc>
                      </a:pPr>
                      <a:r>
                        <a:rPr lang="en-ZA" sz="1200" b="1" dirty="0">
                          <a:effectLst/>
                          <a:latin typeface="Arial" panose="020B0604020202020204" pitchFamily="34" charset="0"/>
                          <a:cs typeface="Arial" panose="020B0604020202020204" pitchFamily="34" charset="0"/>
                        </a:rPr>
                        <a:t>Date Received </a:t>
                      </a:r>
                      <a:endParaRPr lang="en-ZA" sz="1200" b="1" dirty="0">
                        <a:effectLst/>
                        <a:latin typeface="Arial" panose="020B0604020202020204" pitchFamily="34" charset="0"/>
                        <a:ea typeface="Times New Roman" panose="02020603050405020304" pitchFamily="18" charset="0"/>
                        <a:cs typeface="Arial" panose="020B0604020202020204" pitchFamily="34" charset="0"/>
                      </a:endParaRPr>
                    </a:p>
                  </a:txBody>
                  <a:tcPr marL="3830" marR="3830" marT="0" marB="0"/>
                </a:tc>
                <a:tc>
                  <a:txBody>
                    <a:bodyPr/>
                    <a:lstStyle/>
                    <a:p>
                      <a:pPr>
                        <a:lnSpc>
                          <a:spcPct val="150000"/>
                        </a:lnSpc>
                      </a:pPr>
                      <a:r>
                        <a:rPr lang="en-ZA" sz="1200" b="1" dirty="0">
                          <a:effectLst/>
                          <a:latin typeface="Arial" panose="020B0604020202020204" pitchFamily="34" charset="0"/>
                          <a:cs typeface="Arial" panose="020B0604020202020204" pitchFamily="34" charset="0"/>
                        </a:rPr>
                        <a:t>Due Date</a:t>
                      </a:r>
                      <a:endParaRPr lang="en-ZA" sz="1200" b="1" dirty="0">
                        <a:effectLst/>
                        <a:latin typeface="Arial" panose="020B0604020202020204" pitchFamily="34" charset="0"/>
                        <a:ea typeface="Times New Roman" panose="02020603050405020304" pitchFamily="18" charset="0"/>
                        <a:cs typeface="Arial" panose="020B0604020202020204" pitchFamily="34" charset="0"/>
                      </a:endParaRPr>
                    </a:p>
                  </a:txBody>
                  <a:tcPr marL="3830" marR="3830" marT="0" marB="0"/>
                </a:tc>
                <a:tc>
                  <a:txBody>
                    <a:bodyPr/>
                    <a:lstStyle/>
                    <a:p>
                      <a:pPr>
                        <a:lnSpc>
                          <a:spcPct val="150000"/>
                        </a:lnSpc>
                      </a:pPr>
                      <a:r>
                        <a:rPr lang="en-ZA" sz="1200" b="1" dirty="0">
                          <a:effectLst/>
                          <a:latin typeface="Arial" panose="020B0604020202020204" pitchFamily="34" charset="0"/>
                          <a:cs typeface="Arial" panose="020B0604020202020204" pitchFamily="34" charset="0"/>
                        </a:rPr>
                        <a:t>Detail / Title of Petition</a:t>
                      </a:r>
                      <a:endParaRPr lang="en-ZA" sz="1200" b="1" dirty="0">
                        <a:effectLst/>
                        <a:latin typeface="Arial" panose="020B0604020202020204" pitchFamily="34" charset="0"/>
                        <a:ea typeface="Times New Roman" panose="02020603050405020304" pitchFamily="18" charset="0"/>
                        <a:cs typeface="Arial" panose="020B0604020202020204" pitchFamily="34" charset="0"/>
                      </a:endParaRPr>
                    </a:p>
                  </a:txBody>
                  <a:tcPr marL="3830" marR="3830" marT="0" marB="0"/>
                </a:tc>
                <a:tc>
                  <a:txBody>
                    <a:bodyPr/>
                    <a:lstStyle/>
                    <a:p>
                      <a:pPr>
                        <a:lnSpc>
                          <a:spcPct val="150000"/>
                        </a:lnSpc>
                      </a:pPr>
                      <a:r>
                        <a:rPr lang="en-ZA" sz="1200" b="1" dirty="0">
                          <a:effectLst/>
                          <a:latin typeface="Arial" panose="020B0604020202020204" pitchFamily="34" charset="0"/>
                          <a:cs typeface="Arial" panose="020B0604020202020204" pitchFamily="34" charset="0"/>
                        </a:rPr>
                        <a:t>Progress to Date / Current Status</a:t>
                      </a:r>
                      <a:endParaRPr lang="en-ZA" sz="1200" b="1" dirty="0">
                        <a:effectLst/>
                        <a:latin typeface="Arial" panose="020B0604020202020204" pitchFamily="34" charset="0"/>
                        <a:ea typeface="Times New Roman" panose="02020603050405020304" pitchFamily="18" charset="0"/>
                        <a:cs typeface="Arial" panose="020B0604020202020204" pitchFamily="34" charset="0"/>
                      </a:endParaRPr>
                    </a:p>
                  </a:txBody>
                  <a:tcPr marL="3830" marR="3830" marT="0" marB="0"/>
                </a:tc>
                <a:tc>
                  <a:txBody>
                    <a:bodyPr/>
                    <a:lstStyle/>
                    <a:p>
                      <a:pPr>
                        <a:lnSpc>
                          <a:spcPct val="150000"/>
                        </a:lnSpc>
                      </a:pPr>
                      <a:r>
                        <a:rPr lang="en-ZA" sz="1200" b="1" dirty="0">
                          <a:effectLst/>
                          <a:latin typeface="Arial" panose="020B0604020202020204" pitchFamily="34" charset="0"/>
                          <a:cs typeface="Arial" panose="020B0604020202020204" pitchFamily="34" charset="0"/>
                        </a:rPr>
                        <a:t>Date submitted to GPL</a:t>
                      </a:r>
                      <a:endParaRPr lang="en-ZA" sz="1200" b="1" dirty="0">
                        <a:effectLst/>
                        <a:latin typeface="Arial" panose="020B0604020202020204" pitchFamily="34" charset="0"/>
                        <a:ea typeface="Times New Roman" panose="02020603050405020304" pitchFamily="18" charset="0"/>
                        <a:cs typeface="Arial" panose="020B0604020202020204" pitchFamily="34" charset="0"/>
                      </a:endParaRPr>
                    </a:p>
                  </a:txBody>
                  <a:tcPr marL="3830" marR="3830" marT="0" marB="0"/>
                </a:tc>
                <a:extLst>
                  <a:ext uri="{0D108BD9-81ED-4DB2-BD59-A6C34878D82A}">
                    <a16:rowId xmlns:a16="http://schemas.microsoft.com/office/drawing/2014/main" val="2634983423"/>
                  </a:ext>
                </a:extLst>
              </a:tr>
              <a:tr h="1365538">
                <a:tc>
                  <a:txBody>
                    <a:bodyPr/>
                    <a:lstStyle/>
                    <a:p>
                      <a:pPr>
                        <a:lnSpc>
                          <a:spcPct val="150000"/>
                        </a:lnSpc>
                      </a:pPr>
                      <a:r>
                        <a:rPr lang="en-ZA" sz="1200" dirty="0">
                          <a:effectLst/>
                          <a:latin typeface="Arial" panose="020B0604020202020204" pitchFamily="34" charset="0"/>
                          <a:cs typeface="Arial" panose="020B0604020202020204" pitchFamily="34" charset="0"/>
                        </a:rPr>
                        <a:t>PP08D/02/20/LO/SD</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3830" marR="3830" marT="0" marB="0"/>
                </a:tc>
                <a:tc>
                  <a:txBody>
                    <a:bodyPr/>
                    <a:lstStyle/>
                    <a:p>
                      <a:pPr>
                        <a:lnSpc>
                          <a:spcPct val="150000"/>
                        </a:lnSpc>
                      </a:pPr>
                      <a:r>
                        <a:rPr lang="en-ZA" sz="1200" dirty="0">
                          <a:effectLst/>
                          <a:latin typeface="Arial" panose="020B0604020202020204" pitchFamily="34" charset="0"/>
                          <a:cs typeface="Arial" panose="020B0604020202020204" pitchFamily="34" charset="0"/>
                        </a:rPr>
                        <a:t>18</a:t>
                      </a:r>
                      <a:r>
                        <a:rPr lang="en-ZA" sz="1200" baseline="30000" dirty="0">
                          <a:effectLst/>
                          <a:latin typeface="Arial" panose="020B0604020202020204" pitchFamily="34" charset="0"/>
                          <a:cs typeface="Arial" panose="020B0604020202020204" pitchFamily="34" charset="0"/>
                        </a:rPr>
                        <a:t>th</a:t>
                      </a:r>
                      <a:r>
                        <a:rPr lang="en-ZA" sz="1200" dirty="0">
                          <a:effectLst/>
                          <a:latin typeface="Arial" panose="020B0604020202020204" pitchFamily="34" charset="0"/>
                          <a:cs typeface="Arial" panose="020B0604020202020204" pitchFamily="34" charset="0"/>
                        </a:rPr>
                        <a:t> Feb 2021</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3830" marR="3830" marT="0" marB="0"/>
                </a:tc>
                <a:tc>
                  <a:txBody>
                    <a:bodyPr/>
                    <a:lstStyle/>
                    <a:p>
                      <a:pPr>
                        <a:lnSpc>
                          <a:spcPct val="150000"/>
                        </a:lnSpc>
                      </a:pPr>
                      <a:r>
                        <a:rPr lang="en-ZA" sz="1200" dirty="0">
                          <a:effectLst/>
                          <a:latin typeface="Arial" panose="020B0604020202020204" pitchFamily="34" charset="0"/>
                          <a:cs typeface="Arial" panose="020B0604020202020204" pitchFamily="34" charset="0"/>
                        </a:rPr>
                        <a:t>16</a:t>
                      </a:r>
                      <a:r>
                        <a:rPr lang="en-ZA" sz="1200" baseline="30000" dirty="0">
                          <a:effectLst/>
                          <a:latin typeface="Arial" panose="020B0604020202020204" pitchFamily="34" charset="0"/>
                          <a:cs typeface="Arial" panose="020B0604020202020204" pitchFamily="34" charset="0"/>
                        </a:rPr>
                        <a:t>th</a:t>
                      </a:r>
                      <a:r>
                        <a:rPr lang="en-ZA" sz="1200" dirty="0">
                          <a:effectLst/>
                          <a:latin typeface="Arial" panose="020B0604020202020204" pitchFamily="34" charset="0"/>
                          <a:cs typeface="Arial" panose="020B0604020202020204" pitchFamily="34" charset="0"/>
                        </a:rPr>
                        <a:t> March 2021</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3830" marR="3830" marT="0" marB="0"/>
                </a:tc>
                <a:tc>
                  <a:txBody>
                    <a:bodyPr/>
                    <a:lstStyle/>
                    <a:p>
                      <a:pPr>
                        <a:lnSpc>
                          <a:spcPct val="150000"/>
                        </a:lnSpc>
                      </a:pPr>
                      <a:r>
                        <a:rPr lang="en-ZA" sz="1200" dirty="0">
                          <a:effectLst/>
                          <a:latin typeface="Arial" panose="020B0604020202020204" pitchFamily="34" charset="0"/>
                          <a:cs typeface="Arial" panose="020B0604020202020204" pitchFamily="34" charset="0"/>
                        </a:rPr>
                        <a:t>Bongani Old Age Home</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3830" marR="3830" marT="0" marB="0"/>
                </a:tc>
                <a:tc>
                  <a:txBody>
                    <a:bodyPr/>
                    <a:lstStyle/>
                    <a:p>
                      <a:pPr algn="just">
                        <a:lnSpc>
                          <a:spcPct val="150000"/>
                        </a:lnSpc>
                      </a:pPr>
                      <a:r>
                        <a:rPr lang="en-ZA" sz="1200" dirty="0">
                          <a:effectLst/>
                          <a:latin typeface="Arial" panose="020B0604020202020204" pitchFamily="34" charset="0"/>
                          <a:cs typeface="Arial" panose="020B0604020202020204" pitchFamily="34" charset="0"/>
                        </a:rPr>
                        <a:t>The report was not submitted timeously due to the Department seeking a comprehensive report from various Departments on the status of ownership of the building.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3830" marR="3830" marT="0" marB="0"/>
                </a:tc>
                <a:tc>
                  <a:txBody>
                    <a:bodyPr/>
                    <a:lstStyle/>
                    <a:p>
                      <a:pPr>
                        <a:lnSpc>
                          <a:spcPct val="150000"/>
                        </a:lnSpc>
                      </a:pPr>
                      <a:r>
                        <a:rPr lang="en-ZA" sz="1200" dirty="0">
                          <a:effectLst/>
                          <a:latin typeface="Arial" panose="020B0604020202020204" pitchFamily="34" charset="0"/>
                          <a:cs typeface="Arial" panose="020B0604020202020204" pitchFamily="34" charset="0"/>
                        </a:rPr>
                        <a:t>26</a:t>
                      </a:r>
                      <a:r>
                        <a:rPr lang="en-ZA" sz="1200" baseline="30000" dirty="0">
                          <a:effectLst/>
                          <a:latin typeface="Arial" panose="020B0604020202020204" pitchFamily="34" charset="0"/>
                          <a:cs typeface="Arial" panose="020B0604020202020204" pitchFamily="34" charset="0"/>
                        </a:rPr>
                        <a:t>th</a:t>
                      </a:r>
                      <a:r>
                        <a:rPr lang="en-ZA" sz="1200" dirty="0">
                          <a:effectLst/>
                          <a:latin typeface="Arial" panose="020B0604020202020204" pitchFamily="34" charset="0"/>
                          <a:cs typeface="Arial" panose="020B0604020202020204" pitchFamily="34" charset="0"/>
                        </a:rPr>
                        <a:t> August 2021</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3830" marR="3830" marT="0" marB="0"/>
                </a:tc>
                <a:extLst>
                  <a:ext uri="{0D108BD9-81ED-4DB2-BD59-A6C34878D82A}">
                    <a16:rowId xmlns:a16="http://schemas.microsoft.com/office/drawing/2014/main" val="2913566930"/>
                  </a:ext>
                </a:extLst>
              </a:tr>
              <a:tr h="1011191">
                <a:tc>
                  <a:txBody>
                    <a:bodyPr/>
                    <a:lstStyle/>
                    <a:p>
                      <a:pPr>
                        <a:lnSpc>
                          <a:spcPct val="150000"/>
                        </a:lnSpc>
                      </a:pPr>
                      <a:r>
                        <a:rPr lang="en-ZA" sz="1200" dirty="0">
                          <a:effectLst/>
                          <a:latin typeface="Arial" panose="020B0604020202020204" pitchFamily="34" charset="0"/>
                          <a:cs typeface="Arial" panose="020B0604020202020204" pitchFamily="34" charset="0"/>
                        </a:rPr>
                        <a:t>PP14D02/21/SD</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3830" marR="3830" marT="0" marB="0"/>
                </a:tc>
                <a:tc>
                  <a:txBody>
                    <a:bodyPr/>
                    <a:lstStyle/>
                    <a:p>
                      <a:pPr>
                        <a:lnSpc>
                          <a:spcPct val="150000"/>
                        </a:lnSpc>
                      </a:pPr>
                      <a:r>
                        <a:rPr lang="en-ZA" sz="1200" dirty="0">
                          <a:effectLst/>
                          <a:latin typeface="Arial" panose="020B0604020202020204" pitchFamily="34" charset="0"/>
                          <a:cs typeface="Arial" panose="020B0604020202020204" pitchFamily="34" charset="0"/>
                        </a:rPr>
                        <a:t>26</a:t>
                      </a:r>
                      <a:r>
                        <a:rPr lang="en-ZA" sz="1200" baseline="30000" dirty="0">
                          <a:effectLst/>
                          <a:latin typeface="Arial" panose="020B0604020202020204" pitchFamily="34" charset="0"/>
                          <a:cs typeface="Arial" panose="020B0604020202020204" pitchFamily="34" charset="0"/>
                        </a:rPr>
                        <a:t>th</a:t>
                      </a:r>
                      <a:r>
                        <a:rPr lang="en-ZA" sz="1200" dirty="0">
                          <a:effectLst/>
                          <a:latin typeface="Arial" panose="020B0604020202020204" pitchFamily="34" charset="0"/>
                          <a:cs typeface="Arial" panose="020B0604020202020204" pitchFamily="34" charset="0"/>
                        </a:rPr>
                        <a:t> Feb 2021</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3830" marR="3830" marT="0" marB="0"/>
                </a:tc>
                <a:tc>
                  <a:txBody>
                    <a:bodyPr/>
                    <a:lstStyle/>
                    <a:p>
                      <a:pPr>
                        <a:lnSpc>
                          <a:spcPct val="150000"/>
                        </a:lnSpc>
                      </a:pPr>
                      <a:r>
                        <a:rPr lang="en-ZA" sz="1200" dirty="0">
                          <a:effectLst/>
                          <a:latin typeface="Arial" panose="020B0604020202020204" pitchFamily="34" charset="0"/>
                          <a:cs typeface="Arial" panose="020B0604020202020204" pitchFamily="34" charset="0"/>
                        </a:rPr>
                        <a:t>26</a:t>
                      </a:r>
                      <a:r>
                        <a:rPr lang="en-ZA" sz="1200" baseline="30000" dirty="0">
                          <a:effectLst/>
                          <a:latin typeface="Arial" panose="020B0604020202020204" pitchFamily="34" charset="0"/>
                          <a:cs typeface="Arial" panose="020B0604020202020204" pitchFamily="34" charset="0"/>
                        </a:rPr>
                        <a:t>th</a:t>
                      </a:r>
                      <a:r>
                        <a:rPr lang="en-ZA" sz="1200" dirty="0">
                          <a:effectLst/>
                          <a:latin typeface="Arial" panose="020B0604020202020204" pitchFamily="34" charset="0"/>
                          <a:cs typeface="Arial" panose="020B0604020202020204" pitchFamily="34" charset="0"/>
                        </a:rPr>
                        <a:t> March 2021</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3830" marR="3830" marT="0" marB="0"/>
                </a:tc>
                <a:tc>
                  <a:txBody>
                    <a:bodyPr/>
                    <a:lstStyle/>
                    <a:p>
                      <a:pPr>
                        <a:lnSpc>
                          <a:spcPct val="150000"/>
                        </a:lnSpc>
                      </a:pPr>
                      <a:r>
                        <a:rPr lang="en-ZA" sz="1200" dirty="0">
                          <a:effectLst/>
                          <a:latin typeface="Arial" panose="020B0604020202020204" pitchFamily="34" charset="0"/>
                          <a:cs typeface="Arial" panose="020B0604020202020204" pitchFamily="34" charset="0"/>
                        </a:rPr>
                        <a:t>SASSA Grant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3830" marR="3830" marT="0" marB="0"/>
                </a:tc>
                <a:tc>
                  <a:txBody>
                    <a:bodyPr/>
                    <a:lstStyle/>
                    <a:p>
                      <a:pPr algn="just">
                        <a:lnSpc>
                          <a:spcPct val="150000"/>
                        </a:lnSpc>
                      </a:pPr>
                      <a:r>
                        <a:rPr lang="en-ZA" sz="1200" dirty="0">
                          <a:effectLst/>
                          <a:latin typeface="Arial" panose="020B0604020202020204" pitchFamily="34" charset="0"/>
                          <a:cs typeface="Arial" panose="020B0604020202020204" pitchFamily="34" charset="0"/>
                        </a:rPr>
                        <a:t>A feedback report as retrieved from SASSA (26</a:t>
                      </a:r>
                      <a:r>
                        <a:rPr lang="en-ZA" sz="1200" baseline="30000" dirty="0">
                          <a:effectLst/>
                          <a:latin typeface="Arial" panose="020B0604020202020204" pitchFamily="34" charset="0"/>
                          <a:cs typeface="Arial" panose="020B0604020202020204" pitchFamily="34" charset="0"/>
                        </a:rPr>
                        <a:t>th</a:t>
                      </a:r>
                      <a:r>
                        <a:rPr lang="en-ZA" sz="1200" dirty="0">
                          <a:effectLst/>
                          <a:latin typeface="Arial" panose="020B0604020202020204" pitchFamily="34" charset="0"/>
                          <a:cs typeface="Arial" panose="020B0604020202020204" pitchFamily="34" charset="0"/>
                        </a:rPr>
                        <a:t> May 2021) was submitted to the Committee on the 4</a:t>
                      </a:r>
                      <a:r>
                        <a:rPr lang="en-ZA" sz="1200" baseline="30000" dirty="0">
                          <a:effectLst/>
                          <a:latin typeface="Arial" panose="020B0604020202020204" pitchFamily="34" charset="0"/>
                          <a:cs typeface="Arial" panose="020B0604020202020204" pitchFamily="34" charset="0"/>
                        </a:rPr>
                        <a:t>th</a:t>
                      </a:r>
                      <a:r>
                        <a:rPr lang="en-ZA" sz="1200" dirty="0">
                          <a:effectLst/>
                          <a:latin typeface="Arial" panose="020B0604020202020204" pitchFamily="34" charset="0"/>
                          <a:cs typeface="Arial" panose="020B0604020202020204" pitchFamily="34" charset="0"/>
                        </a:rPr>
                        <a:t> June 2021.</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3830" marR="3830" marT="0" marB="0"/>
                </a:tc>
                <a:tc>
                  <a:txBody>
                    <a:bodyPr/>
                    <a:lstStyle/>
                    <a:p>
                      <a:pPr>
                        <a:lnSpc>
                          <a:spcPct val="150000"/>
                        </a:lnSpc>
                      </a:pPr>
                      <a:r>
                        <a:rPr lang="en-ZA" sz="1200" dirty="0">
                          <a:effectLst/>
                          <a:latin typeface="Arial" panose="020B0604020202020204" pitchFamily="34" charset="0"/>
                          <a:cs typeface="Arial" panose="020B0604020202020204" pitchFamily="34" charset="0"/>
                        </a:rPr>
                        <a:t>4</a:t>
                      </a:r>
                      <a:r>
                        <a:rPr lang="en-ZA" sz="1200" baseline="30000" dirty="0">
                          <a:effectLst/>
                          <a:latin typeface="Arial" panose="020B0604020202020204" pitchFamily="34" charset="0"/>
                          <a:cs typeface="Arial" panose="020B0604020202020204" pitchFamily="34" charset="0"/>
                        </a:rPr>
                        <a:t>th</a:t>
                      </a:r>
                      <a:r>
                        <a:rPr lang="en-ZA" sz="1200" dirty="0">
                          <a:effectLst/>
                          <a:latin typeface="Arial" panose="020B0604020202020204" pitchFamily="34" charset="0"/>
                          <a:cs typeface="Arial" panose="020B0604020202020204" pitchFamily="34" charset="0"/>
                        </a:rPr>
                        <a:t> June 2021</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3830" marR="3830" marT="0" marB="0"/>
                </a:tc>
                <a:extLst>
                  <a:ext uri="{0D108BD9-81ED-4DB2-BD59-A6C34878D82A}">
                    <a16:rowId xmlns:a16="http://schemas.microsoft.com/office/drawing/2014/main" val="2295901387"/>
                  </a:ext>
                </a:extLst>
              </a:tr>
              <a:tr h="1455520">
                <a:tc>
                  <a:txBody>
                    <a:bodyPr/>
                    <a:lstStyle/>
                    <a:p>
                      <a:pPr>
                        <a:lnSpc>
                          <a:spcPct val="150000"/>
                        </a:lnSpc>
                      </a:pPr>
                      <a:r>
                        <a:rPr lang="en-ZA" sz="1200" dirty="0">
                          <a:effectLst/>
                          <a:latin typeface="Arial" panose="020B0604020202020204" pitchFamily="34" charset="0"/>
                          <a:cs typeface="Arial" panose="020B0604020202020204" pitchFamily="34" charset="0"/>
                        </a:rPr>
                        <a:t>PP60B/09/20/LO-SD</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3830" marR="3830" marT="0" marB="0"/>
                </a:tc>
                <a:tc>
                  <a:txBody>
                    <a:bodyPr/>
                    <a:lstStyle/>
                    <a:p>
                      <a:pPr>
                        <a:lnSpc>
                          <a:spcPct val="150000"/>
                        </a:lnSpc>
                      </a:pPr>
                      <a:r>
                        <a:rPr lang="en-ZA" sz="1200" dirty="0">
                          <a:effectLst/>
                          <a:latin typeface="Arial" panose="020B0604020202020204" pitchFamily="34" charset="0"/>
                          <a:cs typeface="Arial" panose="020B0604020202020204" pitchFamily="34" charset="0"/>
                        </a:rPr>
                        <a:t>15</a:t>
                      </a:r>
                      <a:r>
                        <a:rPr lang="en-ZA" sz="1200" baseline="30000" dirty="0">
                          <a:effectLst/>
                          <a:latin typeface="Arial" panose="020B0604020202020204" pitchFamily="34" charset="0"/>
                          <a:cs typeface="Arial" panose="020B0604020202020204" pitchFamily="34" charset="0"/>
                        </a:rPr>
                        <a:t>th</a:t>
                      </a:r>
                      <a:r>
                        <a:rPr lang="en-ZA" sz="1200" dirty="0">
                          <a:effectLst/>
                          <a:latin typeface="Arial" panose="020B0604020202020204" pitchFamily="34" charset="0"/>
                          <a:cs typeface="Arial" panose="020B0604020202020204" pitchFamily="34" charset="0"/>
                        </a:rPr>
                        <a:t> Nov 2021</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3830" marR="3830" marT="0" marB="0"/>
                </a:tc>
                <a:tc>
                  <a:txBody>
                    <a:bodyPr/>
                    <a:lstStyle/>
                    <a:p>
                      <a:pPr>
                        <a:lnSpc>
                          <a:spcPct val="150000"/>
                        </a:lnSpc>
                      </a:pPr>
                      <a:r>
                        <a:rPr lang="en-ZA" sz="1200" dirty="0">
                          <a:effectLst/>
                          <a:latin typeface="Arial" panose="020B0604020202020204" pitchFamily="34" charset="0"/>
                          <a:cs typeface="Arial" panose="020B0604020202020204" pitchFamily="34" charset="0"/>
                        </a:rPr>
                        <a:t>19</a:t>
                      </a:r>
                      <a:r>
                        <a:rPr lang="en-ZA" sz="1200" baseline="30000" dirty="0">
                          <a:effectLst/>
                          <a:latin typeface="Arial" panose="020B0604020202020204" pitchFamily="34" charset="0"/>
                          <a:cs typeface="Arial" panose="020B0604020202020204" pitchFamily="34" charset="0"/>
                        </a:rPr>
                        <a:t>th</a:t>
                      </a:r>
                      <a:r>
                        <a:rPr lang="en-ZA" sz="1200" dirty="0">
                          <a:effectLst/>
                          <a:latin typeface="Arial" panose="020B0604020202020204" pitchFamily="34" charset="0"/>
                          <a:cs typeface="Arial" panose="020B0604020202020204" pitchFamily="34" charset="0"/>
                        </a:rPr>
                        <a:t> Nov 2021</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3830" marR="3830" marT="0" marB="0"/>
                </a:tc>
                <a:tc>
                  <a:txBody>
                    <a:bodyPr/>
                    <a:lstStyle/>
                    <a:p>
                      <a:pPr>
                        <a:lnSpc>
                          <a:spcPct val="150000"/>
                        </a:lnSpc>
                      </a:pPr>
                      <a:r>
                        <a:rPr lang="en-ZA" sz="1200" dirty="0">
                          <a:effectLst/>
                          <a:latin typeface="Arial" panose="020B0604020202020204" pitchFamily="34" charset="0"/>
                          <a:cs typeface="Arial" panose="020B0604020202020204" pitchFamily="34" charset="0"/>
                        </a:rPr>
                        <a:t>COT Home (District Orphan Care Home)</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3830" marR="3830" marT="0" marB="0"/>
                </a:tc>
                <a:tc>
                  <a:txBody>
                    <a:bodyPr/>
                    <a:lstStyle/>
                    <a:p>
                      <a:pPr algn="just">
                        <a:lnSpc>
                          <a:spcPct val="150000"/>
                        </a:lnSpc>
                      </a:pPr>
                      <a:r>
                        <a:rPr lang="en-ZA" sz="1200" dirty="0">
                          <a:effectLst/>
                          <a:latin typeface="Arial" panose="020B0604020202020204" pitchFamily="34" charset="0"/>
                          <a:cs typeface="Arial" panose="020B0604020202020204" pitchFamily="34" charset="0"/>
                        </a:rPr>
                        <a:t>The Petitions Standing Committee facilitated an engagement on the District Orphan Care Home in its efforts to resolve the issues on the allocation of land and funding for the Home.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3830" marR="3830" marT="0" marB="0"/>
                </a:tc>
                <a:tc>
                  <a:txBody>
                    <a:bodyPr/>
                    <a:lstStyle/>
                    <a:p>
                      <a:pPr algn="just">
                        <a:lnSpc>
                          <a:spcPct val="150000"/>
                        </a:lnSpc>
                      </a:pPr>
                      <a:r>
                        <a:rPr lang="en-ZA" sz="1200" dirty="0">
                          <a:effectLst/>
                          <a:latin typeface="Arial" panose="020B0604020202020204" pitchFamily="34" charset="0"/>
                          <a:cs typeface="Arial" panose="020B0604020202020204" pitchFamily="34" charset="0"/>
                        </a:rPr>
                        <a:t>18</a:t>
                      </a:r>
                      <a:r>
                        <a:rPr lang="en-ZA" sz="1200" baseline="30000" dirty="0">
                          <a:effectLst/>
                          <a:latin typeface="Arial" panose="020B0604020202020204" pitchFamily="34" charset="0"/>
                          <a:cs typeface="Arial" panose="020B0604020202020204" pitchFamily="34" charset="0"/>
                        </a:rPr>
                        <a:t>th</a:t>
                      </a:r>
                      <a:r>
                        <a:rPr lang="en-ZA" sz="1200" dirty="0">
                          <a:effectLst/>
                          <a:latin typeface="Arial" panose="020B0604020202020204" pitchFamily="34" charset="0"/>
                          <a:cs typeface="Arial" panose="020B0604020202020204" pitchFamily="34" charset="0"/>
                        </a:rPr>
                        <a:t> Nov 2021</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3830" marR="3830" marT="0" marB="0"/>
                </a:tc>
                <a:extLst>
                  <a:ext uri="{0D108BD9-81ED-4DB2-BD59-A6C34878D82A}">
                    <a16:rowId xmlns:a16="http://schemas.microsoft.com/office/drawing/2014/main" val="2369286347"/>
                  </a:ext>
                </a:extLst>
              </a:tr>
            </a:tbl>
          </a:graphicData>
        </a:graphic>
      </p:graphicFrame>
    </p:spTree>
    <p:extLst>
      <p:ext uri="{BB962C8B-B14F-4D97-AF65-F5344CB8AC3E}">
        <p14:creationId xmlns:p14="http://schemas.microsoft.com/office/powerpoint/2010/main" val="16122377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75A52A-FB51-4455-9C14-3BF9E3D3A7BC}"/>
              </a:ext>
            </a:extLst>
          </p:cNvPr>
          <p:cNvSpPr>
            <a:spLocks noGrp="1"/>
          </p:cNvSpPr>
          <p:nvPr>
            <p:ph type="title"/>
          </p:nvPr>
        </p:nvSpPr>
        <p:spPr/>
        <p:txBody>
          <a:bodyPr/>
          <a:lstStyle/>
          <a:p>
            <a:r>
              <a:rPr lang="en-ZA" sz="2200" dirty="0"/>
              <a:t>Petitions Management </a:t>
            </a:r>
          </a:p>
        </p:txBody>
      </p:sp>
      <p:sp>
        <p:nvSpPr>
          <p:cNvPr id="4" name="Slide Number Placeholder 3">
            <a:extLst>
              <a:ext uri="{FF2B5EF4-FFF2-40B4-BE49-F238E27FC236}">
                <a16:creationId xmlns:a16="http://schemas.microsoft.com/office/drawing/2014/main" id="{053C947D-9B67-4FF9-9D7E-3E1C77E45C45}"/>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E0FBF77-33DA-4DB4-BDC1-930D16BE5C8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46</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Content Placeholder 7">
            <a:extLst>
              <a:ext uri="{FF2B5EF4-FFF2-40B4-BE49-F238E27FC236}">
                <a16:creationId xmlns:a16="http://schemas.microsoft.com/office/drawing/2014/main" id="{473BA97D-B045-4325-A1F7-BE5E9EA22BF9}"/>
              </a:ext>
            </a:extLst>
          </p:cNvPr>
          <p:cNvGraphicFramePr>
            <a:graphicFrameLocks noGrp="1"/>
          </p:cNvGraphicFramePr>
          <p:nvPr>
            <p:ph idx="1"/>
            <p:extLst>
              <p:ext uri="{D42A27DB-BD31-4B8C-83A1-F6EECF244321}">
                <p14:modId xmlns:p14="http://schemas.microsoft.com/office/powerpoint/2010/main" val="493733307"/>
              </p:ext>
            </p:extLst>
          </p:nvPr>
        </p:nvGraphicFramePr>
        <p:xfrm>
          <a:off x="541421" y="1356181"/>
          <a:ext cx="8479415" cy="5190211"/>
        </p:xfrm>
        <a:graphic>
          <a:graphicData uri="http://schemas.openxmlformats.org/drawingml/2006/table">
            <a:tbl>
              <a:tblPr firstRow="1" firstCol="1" bandRow="1">
                <a:tableStyleId>{5C22544A-7EE6-4342-B048-85BDC9FD1C3A}</a:tableStyleId>
              </a:tblPr>
              <a:tblGrid>
                <a:gridCol w="1070811">
                  <a:extLst>
                    <a:ext uri="{9D8B030D-6E8A-4147-A177-3AD203B41FA5}">
                      <a16:colId xmlns:a16="http://schemas.microsoft.com/office/drawing/2014/main" val="2460537132"/>
                    </a:ext>
                  </a:extLst>
                </a:gridCol>
                <a:gridCol w="854242">
                  <a:extLst>
                    <a:ext uri="{9D8B030D-6E8A-4147-A177-3AD203B41FA5}">
                      <a16:colId xmlns:a16="http://schemas.microsoft.com/office/drawing/2014/main" val="1805763738"/>
                    </a:ext>
                  </a:extLst>
                </a:gridCol>
                <a:gridCol w="986589">
                  <a:extLst>
                    <a:ext uri="{9D8B030D-6E8A-4147-A177-3AD203B41FA5}">
                      <a16:colId xmlns:a16="http://schemas.microsoft.com/office/drawing/2014/main" val="3463386606"/>
                    </a:ext>
                  </a:extLst>
                </a:gridCol>
                <a:gridCol w="938463">
                  <a:extLst>
                    <a:ext uri="{9D8B030D-6E8A-4147-A177-3AD203B41FA5}">
                      <a16:colId xmlns:a16="http://schemas.microsoft.com/office/drawing/2014/main" val="2465853572"/>
                    </a:ext>
                  </a:extLst>
                </a:gridCol>
                <a:gridCol w="3031896">
                  <a:extLst>
                    <a:ext uri="{9D8B030D-6E8A-4147-A177-3AD203B41FA5}">
                      <a16:colId xmlns:a16="http://schemas.microsoft.com/office/drawing/2014/main" val="1612687431"/>
                    </a:ext>
                  </a:extLst>
                </a:gridCol>
                <a:gridCol w="283664">
                  <a:extLst>
                    <a:ext uri="{9D8B030D-6E8A-4147-A177-3AD203B41FA5}">
                      <a16:colId xmlns:a16="http://schemas.microsoft.com/office/drawing/2014/main" val="179762832"/>
                    </a:ext>
                  </a:extLst>
                </a:gridCol>
                <a:gridCol w="1313750">
                  <a:extLst>
                    <a:ext uri="{9D8B030D-6E8A-4147-A177-3AD203B41FA5}">
                      <a16:colId xmlns:a16="http://schemas.microsoft.com/office/drawing/2014/main" val="3109920917"/>
                    </a:ext>
                  </a:extLst>
                </a:gridCol>
              </a:tblGrid>
              <a:tr h="565236">
                <a:tc gridSpan="7">
                  <a:txBody>
                    <a:bodyPr/>
                    <a:lstStyle/>
                    <a:p>
                      <a:pPr>
                        <a:lnSpc>
                          <a:spcPct val="150000"/>
                        </a:lnSpc>
                      </a:pPr>
                      <a:r>
                        <a:rPr lang="en-ZA" sz="1200" dirty="0">
                          <a:effectLst/>
                          <a:latin typeface="Arial" panose="020B0604020202020204" pitchFamily="34" charset="0"/>
                          <a:cs typeface="Arial" panose="020B0604020202020204" pitchFamily="34" charset="0"/>
                        </a:rPr>
                        <a:t>PETITIONS MANAGEMENT</a:t>
                      </a:r>
                    </a:p>
                    <a:p>
                      <a:pPr>
                        <a:lnSpc>
                          <a:spcPct val="150000"/>
                        </a:lnSpc>
                      </a:pP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3830" marR="383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468528709"/>
                  </a:ext>
                </a:extLst>
              </a:tr>
              <a:tr h="866435">
                <a:tc>
                  <a:txBody>
                    <a:bodyPr/>
                    <a:lstStyle/>
                    <a:p>
                      <a:pPr>
                        <a:lnSpc>
                          <a:spcPct val="150000"/>
                        </a:lnSpc>
                      </a:pPr>
                      <a:r>
                        <a:rPr lang="en-ZA" sz="1200" b="1" dirty="0">
                          <a:effectLst/>
                          <a:latin typeface="Arial" panose="020B0604020202020204" pitchFamily="34" charset="0"/>
                          <a:cs typeface="Arial" panose="020B0604020202020204" pitchFamily="34" charset="0"/>
                        </a:rPr>
                        <a:t>Ref Nr</a:t>
                      </a:r>
                      <a:endParaRPr lang="en-ZA" sz="1200" b="1" dirty="0">
                        <a:effectLst/>
                        <a:latin typeface="Arial" panose="020B0604020202020204" pitchFamily="34" charset="0"/>
                        <a:ea typeface="Times New Roman" panose="02020603050405020304" pitchFamily="18" charset="0"/>
                        <a:cs typeface="Arial" panose="020B0604020202020204" pitchFamily="34" charset="0"/>
                      </a:endParaRPr>
                    </a:p>
                  </a:txBody>
                  <a:tcPr marL="3830" marR="3830" marT="0" marB="0"/>
                </a:tc>
                <a:tc>
                  <a:txBody>
                    <a:bodyPr/>
                    <a:lstStyle/>
                    <a:p>
                      <a:pPr>
                        <a:lnSpc>
                          <a:spcPct val="150000"/>
                        </a:lnSpc>
                      </a:pPr>
                      <a:r>
                        <a:rPr lang="en-ZA" sz="1200" b="1" dirty="0">
                          <a:effectLst/>
                          <a:latin typeface="Arial" panose="020B0604020202020204" pitchFamily="34" charset="0"/>
                          <a:cs typeface="Arial" panose="020B0604020202020204" pitchFamily="34" charset="0"/>
                        </a:rPr>
                        <a:t>Date Received </a:t>
                      </a:r>
                      <a:endParaRPr lang="en-ZA" sz="1200" b="1" dirty="0">
                        <a:effectLst/>
                        <a:latin typeface="Arial" panose="020B0604020202020204" pitchFamily="34" charset="0"/>
                        <a:ea typeface="Times New Roman" panose="02020603050405020304" pitchFamily="18" charset="0"/>
                        <a:cs typeface="Arial" panose="020B0604020202020204" pitchFamily="34" charset="0"/>
                      </a:endParaRPr>
                    </a:p>
                  </a:txBody>
                  <a:tcPr marL="3830" marR="3830" marT="0" marB="0"/>
                </a:tc>
                <a:tc>
                  <a:txBody>
                    <a:bodyPr/>
                    <a:lstStyle/>
                    <a:p>
                      <a:pPr>
                        <a:lnSpc>
                          <a:spcPct val="150000"/>
                        </a:lnSpc>
                      </a:pPr>
                      <a:r>
                        <a:rPr lang="en-ZA" sz="1200" b="1" dirty="0">
                          <a:effectLst/>
                          <a:latin typeface="Arial" panose="020B0604020202020204" pitchFamily="34" charset="0"/>
                          <a:cs typeface="Arial" panose="020B0604020202020204" pitchFamily="34" charset="0"/>
                        </a:rPr>
                        <a:t>Due Date</a:t>
                      </a:r>
                      <a:endParaRPr lang="en-ZA" sz="1200" b="1" dirty="0">
                        <a:effectLst/>
                        <a:latin typeface="Arial" panose="020B0604020202020204" pitchFamily="34" charset="0"/>
                        <a:ea typeface="Times New Roman" panose="02020603050405020304" pitchFamily="18" charset="0"/>
                        <a:cs typeface="Arial" panose="020B0604020202020204" pitchFamily="34" charset="0"/>
                      </a:endParaRPr>
                    </a:p>
                  </a:txBody>
                  <a:tcPr marL="3830" marR="3830" marT="0" marB="0"/>
                </a:tc>
                <a:tc>
                  <a:txBody>
                    <a:bodyPr/>
                    <a:lstStyle/>
                    <a:p>
                      <a:pPr>
                        <a:lnSpc>
                          <a:spcPct val="150000"/>
                        </a:lnSpc>
                      </a:pPr>
                      <a:r>
                        <a:rPr lang="en-ZA" sz="1200" b="1" dirty="0">
                          <a:effectLst/>
                          <a:latin typeface="Arial" panose="020B0604020202020204" pitchFamily="34" charset="0"/>
                          <a:cs typeface="Arial" panose="020B0604020202020204" pitchFamily="34" charset="0"/>
                        </a:rPr>
                        <a:t>Detail / Title of Petition</a:t>
                      </a:r>
                      <a:endParaRPr lang="en-ZA" sz="1200" b="1" dirty="0">
                        <a:effectLst/>
                        <a:latin typeface="Arial" panose="020B0604020202020204" pitchFamily="34" charset="0"/>
                        <a:ea typeface="Times New Roman" panose="02020603050405020304" pitchFamily="18" charset="0"/>
                        <a:cs typeface="Arial" panose="020B0604020202020204" pitchFamily="34" charset="0"/>
                      </a:endParaRPr>
                    </a:p>
                  </a:txBody>
                  <a:tcPr marL="3830" marR="3830" marT="0" marB="0"/>
                </a:tc>
                <a:tc gridSpan="2">
                  <a:txBody>
                    <a:bodyPr/>
                    <a:lstStyle/>
                    <a:p>
                      <a:pPr>
                        <a:lnSpc>
                          <a:spcPct val="150000"/>
                        </a:lnSpc>
                      </a:pPr>
                      <a:r>
                        <a:rPr lang="en-ZA" sz="1200" b="1" dirty="0">
                          <a:effectLst/>
                          <a:latin typeface="Arial" panose="020B0604020202020204" pitchFamily="34" charset="0"/>
                          <a:cs typeface="Arial" panose="020B0604020202020204" pitchFamily="34" charset="0"/>
                        </a:rPr>
                        <a:t>Progress to Date / Current Status</a:t>
                      </a:r>
                      <a:endParaRPr lang="en-ZA" sz="1200" b="1" dirty="0">
                        <a:effectLst/>
                        <a:latin typeface="Arial" panose="020B0604020202020204" pitchFamily="34" charset="0"/>
                        <a:ea typeface="Times New Roman" panose="02020603050405020304" pitchFamily="18" charset="0"/>
                        <a:cs typeface="Arial" panose="020B0604020202020204" pitchFamily="34" charset="0"/>
                      </a:endParaRPr>
                    </a:p>
                  </a:txBody>
                  <a:tcPr marL="3830" marR="3830" marT="0" marB="0"/>
                </a:tc>
                <a:tc hMerge="1">
                  <a:txBody>
                    <a:bodyPr/>
                    <a:lstStyle/>
                    <a:p>
                      <a:endParaRPr lang="en-ZA"/>
                    </a:p>
                  </a:txBody>
                  <a:tcPr/>
                </a:tc>
                <a:tc>
                  <a:txBody>
                    <a:bodyPr/>
                    <a:lstStyle/>
                    <a:p>
                      <a:pPr>
                        <a:lnSpc>
                          <a:spcPct val="150000"/>
                        </a:lnSpc>
                      </a:pPr>
                      <a:r>
                        <a:rPr lang="en-ZA" sz="1200" b="1" dirty="0">
                          <a:effectLst/>
                          <a:latin typeface="Arial" panose="020B0604020202020204" pitchFamily="34" charset="0"/>
                          <a:cs typeface="Arial" panose="020B0604020202020204" pitchFamily="34" charset="0"/>
                        </a:rPr>
                        <a:t>Date submitted to GPL</a:t>
                      </a:r>
                      <a:endParaRPr lang="en-ZA" sz="1200" b="1" dirty="0">
                        <a:effectLst/>
                        <a:latin typeface="Arial" panose="020B0604020202020204" pitchFamily="34" charset="0"/>
                        <a:ea typeface="Times New Roman" panose="02020603050405020304" pitchFamily="18" charset="0"/>
                        <a:cs typeface="Arial" panose="020B0604020202020204" pitchFamily="34" charset="0"/>
                      </a:endParaRPr>
                    </a:p>
                  </a:txBody>
                  <a:tcPr marL="3830" marR="3830" marT="0" marB="0"/>
                </a:tc>
                <a:extLst>
                  <a:ext uri="{0D108BD9-81ED-4DB2-BD59-A6C34878D82A}">
                    <a16:rowId xmlns:a16="http://schemas.microsoft.com/office/drawing/2014/main" val="2634983423"/>
                  </a:ext>
                </a:extLst>
              </a:tr>
              <a:tr h="630355">
                <a:tc>
                  <a:txBody>
                    <a:bodyPr/>
                    <a:lstStyle/>
                    <a:p>
                      <a:pPr>
                        <a:lnSpc>
                          <a:spcPct val="150000"/>
                        </a:lnSpc>
                      </a:pPr>
                      <a:r>
                        <a:rPr lang="en-ZA" sz="1200" dirty="0">
                          <a:effectLst/>
                          <a:latin typeface="Arial" panose="020B0604020202020204" pitchFamily="34" charset="0"/>
                          <a:cs typeface="Arial" panose="020B0604020202020204" pitchFamily="34" charset="0"/>
                        </a:rPr>
                        <a:t>No Ref Number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3830" marR="3830" marT="0" marB="0"/>
                </a:tc>
                <a:tc>
                  <a:txBody>
                    <a:bodyPr/>
                    <a:lstStyle/>
                    <a:p>
                      <a:pPr>
                        <a:lnSpc>
                          <a:spcPct val="150000"/>
                        </a:lnSpc>
                      </a:pPr>
                      <a:r>
                        <a:rPr lang="en-ZA" sz="1200" dirty="0">
                          <a:effectLst/>
                          <a:latin typeface="Arial" panose="020B0604020202020204" pitchFamily="34" charset="0"/>
                          <a:cs typeface="Arial" panose="020B0604020202020204" pitchFamily="34" charset="0"/>
                        </a:rPr>
                        <a:t>1</a:t>
                      </a:r>
                      <a:r>
                        <a:rPr lang="en-ZA" sz="1200" baseline="30000" dirty="0">
                          <a:effectLst/>
                          <a:latin typeface="Arial" panose="020B0604020202020204" pitchFamily="34" charset="0"/>
                          <a:cs typeface="Arial" panose="020B0604020202020204" pitchFamily="34" charset="0"/>
                        </a:rPr>
                        <a:t>st</a:t>
                      </a:r>
                      <a:r>
                        <a:rPr lang="en-ZA" sz="1200" dirty="0">
                          <a:effectLst/>
                          <a:latin typeface="Arial" panose="020B0604020202020204" pitchFamily="34" charset="0"/>
                          <a:cs typeface="Arial" panose="020B0604020202020204" pitchFamily="34" charset="0"/>
                        </a:rPr>
                        <a:t> Dec 2021</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3830" marR="3830" marT="0" marB="0"/>
                </a:tc>
                <a:tc>
                  <a:txBody>
                    <a:bodyPr/>
                    <a:lstStyle/>
                    <a:p>
                      <a:pPr>
                        <a:lnSpc>
                          <a:spcPct val="150000"/>
                        </a:lnSpc>
                      </a:pPr>
                      <a:r>
                        <a:rPr lang="en-ZA" sz="1200" dirty="0">
                          <a:effectLst/>
                          <a:latin typeface="Arial" panose="020B0604020202020204" pitchFamily="34" charset="0"/>
                          <a:cs typeface="Arial" panose="020B0604020202020204" pitchFamily="34" charset="0"/>
                        </a:rPr>
                        <a:t>No due date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3830" marR="3830" marT="0" marB="0"/>
                </a:tc>
                <a:tc>
                  <a:txBody>
                    <a:bodyPr/>
                    <a:lstStyle/>
                    <a:p>
                      <a:pPr>
                        <a:lnSpc>
                          <a:spcPct val="150000"/>
                        </a:lnSpc>
                      </a:pPr>
                      <a:r>
                        <a:rPr lang="en-ZA" sz="1200" dirty="0">
                          <a:effectLst/>
                          <a:latin typeface="Arial" panose="020B0604020202020204" pitchFamily="34" charset="0"/>
                          <a:cs typeface="Arial" panose="020B0604020202020204" pitchFamily="34" charset="0"/>
                        </a:rPr>
                        <a:t>Phuthaijhaba Old Age Home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3830" marR="3830" marT="0" marB="0"/>
                </a:tc>
                <a:tc gridSpan="2">
                  <a:txBody>
                    <a:bodyPr/>
                    <a:lstStyle/>
                    <a:p>
                      <a:pPr algn="just">
                        <a:lnSpc>
                          <a:spcPct val="150000"/>
                        </a:lnSpc>
                      </a:pPr>
                      <a:r>
                        <a:rPr lang="en-ZA" sz="1200" dirty="0">
                          <a:effectLst/>
                          <a:latin typeface="Arial" panose="020B0604020202020204" pitchFamily="34" charset="0"/>
                          <a:cs typeface="Arial" panose="020B0604020202020204" pitchFamily="34" charset="0"/>
                        </a:rPr>
                        <a:t>The Committee requested the Department to assist the Old Age Home with fencing.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3830" marR="3830" marT="0" marB="0"/>
                </a:tc>
                <a:tc hMerge="1">
                  <a:txBody>
                    <a:bodyPr/>
                    <a:lstStyle/>
                    <a:p>
                      <a:endParaRPr lang="en-ZA"/>
                    </a:p>
                  </a:txBody>
                  <a:tcPr/>
                </a:tc>
                <a:tc>
                  <a:txBody>
                    <a:bodyPr/>
                    <a:lstStyle/>
                    <a:p>
                      <a:pPr>
                        <a:lnSpc>
                          <a:spcPct val="150000"/>
                        </a:lnSpc>
                      </a:pPr>
                      <a:r>
                        <a:rPr lang="en-ZA" sz="1200" dirty="0">
                          <a:effectLst/>
                          <a:latin typeface="Arial" panose="020B0604020202020204" pitchFamily="34" charset="0"/>
                          <a:cs typeface="Arial" panose="020B0604020202020204" pitchFamily="34" charset="0"/>
                        </a:rPr>
                        <a:t>14</a:t>
                      </a:r>
                      <a:r>
                        <a:rPr lang="en-ZA" sz="1200" baseline="30000" dirty="0">
                          <a:effectLst/>
                          <a:latin typeface="Arial" panose="020B0604020202020204" pitchFamily="34" charset="0"/>
                          <a:cs typeface="Arial" panose="020B0604020202020204" pitchFamily="34" charset="0"/>
                        </a:rPr>
                        <a:t>th</a:t>
                      </a:r>
                      <a:r>
                        <a:rPr lang="en-ZA" sz="1200" dirty="0">
                          <a:effectLst/>
                          <a:latin typeface="Arial" panose="020B0604020202020204" pitchFamily="34" charset="0"/>
                          <a:cs typeface="Arial" panose="020B0604020202020204" pitchFamily="34" charset="0"/>
                        </a:rPr>
                        <a:t> Dec 2021</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3830" marR="3830" marT="0" marB="0"/>
                </a:tc>
                <a:extLst>
                  <a:ext uri="{0D108BD9-81ED-4DB2-BD59-A6C34878D82A}">
                    <a16:rowId xmlns:a16="http://schemas.microsoft.com/office/drawing/2014/main" val="3671572707"/>
                  </a:ext>
                </a:extLst>
              </a:tr>
              <a:tr h="1468833">
                <a:tc>
                  <a:txBody>
                    <a:bodyPr/>
                    <a:lstStyle/>
                    <a:p>
                      <a:pPr>
                        <a:lnSpc>
                          <a:spcPct val="150000"/>
                        </a:lnSpc>
                      </a:pPr>
                      <a:r>
                        <a:rPr lang="en-ZA" sz="1200" dirty="0">
                          <a:effectLst/>
                          <a:latin typeface="Arial" panose="020B0604020202020204" pitchFamily="34" charset="0"/>
                          <a:cs typeface="Arial" panose="020B0604020202020204" pitchFamily="34" charset="0"/>
                        </a:rPr>
                        <a:t>PP03A/05/17/LO/SD</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3830" marR="3830" marT="0" marB="0"/>
                </a:tc>
                <a:tc>
                  <a:txBody>
                    <a:bodyPr/>
                    <a:lstStyle/>
                    <a:p>
                      <a:pPr>
                        <a:lnSpc>
                          <a:spcPct val="150000"/>
                        </a:lnSpc>
                      </a:pPr>
                      <a:r>
                        <a:rPr lang="en-ZA" sz="1200" dirty="0">
                          <a:effectLst/>
                          <a:latin typeface="Arial" panose="020B0604020202020204" pitchFamily="34" charset="0"/>
                          <a:cs typeface="Arial" panose="020B0604020202020204" pitchFamily="34" charset="0"/>
                        </a:rPr>
                        <a:t>9</a:t>
                      </a:r>
                      <a:r>
                        <a:rPr lang="en-ZA" sz="1200" baseline="30000" dirty="0">
                          <a:effectLst/>
                          <a:latin typeface="Arial" panose="020B0604020202020204" pitchFamily="34" charset="0"/>
                          <a:cs typeface="Arial" panose="020B0604020202020204" pitchFamily="34" charset="0"/>
                        </a:rPr>
                        <a:t>th </a:t>
                      </a:r>
                      <a:r>
                        <a:rPr lang="en-ZA" sz="1200" dirty="0">
                          <a:effectLst/>
                          <a:latin typeface="Arial" panose="020B0604020202020204" pitchFamily="34" charset="0"/>
                          <a:cs typeface="Arial" panose="020B0604020202020204" pitchFamily="34" charset="0"/>
                        </a:rPr>
                        <a:t>Feb 2022</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3830" marR="3830" marT="0" marB="0"/>
                </a:tc>
                <a:tc>
                  <a:txBody>
                    <a:bodyPr/>
                    <a:lstStyle/>
                    <a:p>
                      <a:pPr>
                        <a:lnSpc>
                          <a:spcPct val="150000"/>
                        </a:lnSpc>
                      </a:pPr>
                      <a:r>
                        <a:rPr lang="en-ZA" sz="1200" dirty="0">
                          <a:effectLst/>
                          <a:latin typeface="Arial" panose="020B0604020202020204" pitchFamily="34" charset="0"/>
                          <a:cs typeface="Arial" panose="020B0604020202020204" pitchFamily="34" charset="0"/>
                        </a:rPr>
                        <a:t>No Due Date however the petition was </a:t>
                      </a:r>
                    </a:p>
                    <a:p>
                      <a:pPr>
                        <a:lnSpc>
                          <a:spcPct val="150000"/>
                        </a:lnSpc>
                      </a:pPr>
                      <a:r>
                        <a:rPr lang="en-ZA" sz="1200" dirty="0">
                          <a:effectLst/>
                          <a:latin typeface="Arial" panose="020B0604020202020204" pitchFamily="34" charset="0"/>
                          <a:cs typeface="Arial" panose="020B0604020202020204" pitchFamily="34" charset="0"/>
                        </a:rPr>
                        <a:t>Received Late – 9</a:t>
                      </a:r>
                      <a:r>
                        <a:rPr lang="en-ZA" sz="1200" baseline="30000" dirty="0">
                          <a:effectLst/>
                          <a:latin typeface="Arial" panose="020B0604020202020204" pitchFamily="34" charset="0"/>
                          <a:cs typeface="Arial" panose="020B0604020202020204" pitchFamily="34" charset="0"/>
                        </a:rPr>
                        <a:t>th</a:t>
                      </a:r>
                      <a:r>
                        <a:rPr lang="en-ZA" sz="1200" dirty="0">
                          <a:effectLst/>
                          <a:latin typeface="Arial" panose="020B0604020202020204" pitchFamily="34" charset="0"/>
                          <a:cs typeface="Arial" panose="020B0604020202020204" pitchFamily="34" charset="0"/>
                        </a:rPr>
                        <a:t> Feb 2022</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3830" marR="3830" marT="0" marB="0"/>
                </a:tc>
                <a:tc>
                  <a:txBody>
                    <a:bodyPr/>
                    <a:lstStyle/>
                    <a:p>
                      <a:pPr>
                        <a:lnSpc>
                          <a:spcPct val="150000"/>
                        </a:lnSpc>
                      </a:pPr>
                      <a:r>
                        <a:rPr lang="en-ZA" sz="1200" dirty="0">
                          <a:effectLst/>
                          <a:latin typeface="Arial" panose="020B0604020202020204" pitchFamily="34" charset="0"/>
                          <a:cs typeface="Arial" panose="020B0604020202020204" pitchFamily="34" charset="0"/>
                        </a:rPr>
                        <a:t>ECD Evaton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3830" marR="3830" marT="0" marB="0"/>
                </a:tc>
                <a:tc gridSpan="2">
                  <a:txBody>
                    <a:bodyPr/>
                    <a:lstStyle/>
                    <a:p>
                      <a:pPr algn="just">
                        <a:lnSpc>
                          <a:spcPct val="150000"/>
                        </a:lnSpc>
                      </a:pPr>
                      <a:r>
                        <a:rPr lang="en-ZA" sz="1200" dirty="0">
                          <a:effectLst/>
                          <a:latin typeface="Arial" panose="020B0604020202020204" pitchFamily="34" charset="0"/>
                          <a:cs typeface="Arial" panose="020B0604020202020204" pitchFamily="34" charset="0"/>
                        </a:rPr>
                        <a:t>The Department provided information on measures put in place for ECDs in terms of compliance. The Department further noted the legislative prescripts that inform compliance for Early Childhood Development.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3830" marR="3830" marT="0" marB="0"/>
                </a:tc>
                <a:tc hMerge="1">
                  <a:txBody>
                    <a:bodyPr/>
                    <a:lstStyle/>
                    <a:p>
                      <a:endParaRPr lang="en-ZA"/>
                    </a:p>
                  </a:txBody>
                  <a:tcPr/>
                </a:tc>
                <a:tc>
                  <a:txBody>
                    <a:bodyPr/>
                    <a:lstStyle/>
                    <a:p>
                      <a:pPr>
                        <a:lnSpc>
                          <a:spcPct val="150000"/>
                        </a:lnSpc>
                      </a:pPr>
                      <a:r>
                        <a:rPr lang="en-ZA" sz="1200" dirty="0">
                          <a:effectLst/>
                          <a:latin typeface="Arial" panose="020B0604020202020204" pitchFamily="34" charset="0"/>
                          <a:cs typeface="Arial" panose="020B0604020202020204" pitchFamily="34" charset="0"/>
                        </a:rPr>
                        <a:t>15</a:t>
                      </a:r>
                      <a:r>
                        <a:rPr lang="en-ZA" sz="1200" baseline="30000" dirty="0">
                          <a:effectLst/>
                          <a:latin typeface="Arial" panose="020B0604020202020204" pitchFamily="34" charset="0"/>
                          <a:cs typeface="Arial" panose="020B0604020202020204" pitchFamily="34" charset="0"/>
                        </a:rPr>
                        <a:t>th</a:t>
                      </a:r>
                      <a:r>
                        <a:rPr lang="en-ZA" sz="1200" dirty="0">
                          <a:effectLst/>
                          <a:latin typeface="Arial" panose="020B0604020202020204" pitchFamily="34" charset="0"/>
                          <a:cs typeface="Arial" panose="020B0604020202020204" pitchFamily="34" charset="0"/>
                        </a:rPr>
                        <a:t> Feb 2022</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3830" marR="3830" marT="0" marB="0"/>
                </a:tc>
                <a:extLst>
                  <a:ext uri="{0D108BD9-81ED-4DB2-BD59-A6C34878D82A}">
                    <a16:rowId xmlns:a16="http://schemas.microsoft.com/office/drawing/2014/main" val="3983672197"/>
                  </a:ext>
                </a:extLst>
              </a:tr>
              <a:tr h="264038">
                <a:tc gridSpan="7">
                  <a:txBody>
                    <a:bodyPr/>
                    <a:lstStyle/>
                    <a:p>
                      <a:pPr>
                        <a:lnSpc>
                          <a:spcPct val="150000"/>
                        </a:lnSpc>
                      </a:pPr>
                      <a:r>
                        <a:rPr lang="en-ZA" sz="1200" dirty="0">
                          <a:effectLst/>
                          <a:latin typeface="Arial" panose="020B0604020202020204" pitchFamily="34" charset="0"/>
                          <a:cs typeface="Arial" panose="020B0604020202020204" pitchFamily="34" charset="0"/>
                        </a:rPr>
                        <a:t>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3830" marR="383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12626723"/>
                  </a:ext>
                </a:extLst>
              </a:tr>
              <a:tr h="264038">
                <a:tc gridSpan="5">
                  <a:txBody>
                    <a:bodyPr/>
                    <a:lstStyle/>
                    <a:p>
                      <a:pPr>
                        <a:lnSpc>
                          <a:spcPct val="150000"/>
                        </a:lnSpc>
                      </a:pPr>
                      <a:r>
                        <a:rPr lang="en-ZA" sz="1200" dirty="0">
                          <a:effectLst/>
                          <a:latin typeface="Arial" panose="020B0604020202020204" pitchFamily="34" charset="0"/>
                          <a:cs typeface="Arial" panose="020B0604020202020204" pitchFamily="34" charset="0"/>
                        </a:rPr>
                        <a:t>Total number of Petitions received from GPL during the Financial Year under review</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3830" marR="383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gridSpan="2">
                  <a:txBody>
                    <a:bodyPr/>
                    <a:lstStyle/>
                    <a:p>
                      <a:pPr algn="ctr">
                        <a:lnSpc>
                          <a:spcPct val="150000"/>
                        </a:lnSpc>
                      </a:pPr>
                      <a:r>
                        <a:rPr lang="en-ZA" sz="1200" dirty="0">
                          <a:effectLst/>
                          <a:latin typeface="Arial" panose="020B0604020202020204" pitchFamily="34" charset="0"/>
                          <a:cs typeface="Arial" panose="020B0604020202020204" pitchFamily="34" charset="0"/>
                        </a:rPr>
                        <a:t>5</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3830" marR="3830" marT="0" marB="0"/>
                </a:tc>
                <a:tc hMerge="1">
                  <a:txBody>
                    <a:bodyPr/>
                    <a:lstStyle/>
                    <a:p>
                      <a:endParaRPr lang="en-ZA"/>
                    </a:p>
                  </a:txBody>
                  <a:tcPr/>
                </a:tc>
                <a:extLst>
                  <a:ext uri="{0D108BD9-81ED-4DB2-BD59-A6C34878D82A}">
                    <a16:rowId xmlns:a16="http://schemas.microsoft.com/office/drawing/2014/main" val="738086605"/>
                  </a:ext>
                </a:extLst>
              </a:tr>
              <a:tr h="264038">
                <a:tc gridSpan="5">
                  <a:txBody>
                    <a:bodyPr/>
                    <a:lstStyle/>
                    <a:p>
                      <a:pPr>
                        <a:lnSpc>
                          <a:spcPct val="150000"/>
                        </a:lnSpc>
                      </a:pPr>
                      <a:r>
                        <a:rPr lang="en-ZA" sz="1200" dirty="0">
                          <a:effectLst/>
                          <a:latin typeface="Arial" panose="020B0604020202020204" pitchFamily="34" charset="0"/>
                          <a:cs typeface="Arial" panose="020B0604020202020204" pitchFamily="34" charset="0"/>
                        </a:rPr>
                        <a:t>Total number of Petitions responses due to GPL during the Financial Year under review</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3830" marR="383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gridSpan="2">
                  <a:txBody>
                    <a:bodyPr/>
                    <a:lstStyle/>
                    <a:p>
                      <a:pPr algn="ctr">
                        <a:lnSpc>
                          <a:spcPct val="150000"/>
                        </a:lnSpc>
                      </a:pPr>
                      <a:r>
                        <a:rPr lang="en-ZA" sz="1200" dirty="0">
                          <a:effectLst/>
                          <a:latin typeface="Arial" panose="020B0604020202020204" pitchFamily="34" charset="0"/>
                          <a:cs typeface="Arial" panose="020B0604020202020204" pitchFamily="34" charset="0"/>
                        </a:rPr>
                        <a:t>5</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3830" marR="3830" marT="0" marB="0"/>
                </a:tc>
                <a:tc hMerge="1">
                  <a:txBody>
                    <a:bodyPr/>
                    <a:lstStyle/>
                    <a:p>
                      <a:endParaRPr lang="en-ZA"/>
                    </a:p>
                  </a:txBody>
                  <a:tcPr/>
                </a:tc>
                <a:extLst>
                  <a:ext uri="{0D108BD9-81ED-4DB2-BD59-A6C34878D82A}">
                    <a16:rowId xmlns:a16="http://schemas.microsoft.com/office/drawing/2014/main" val="340694449"/>
                  </a:ext>
                </a:extLst>
              </a:tr>
              <a:tr h="565236">
                <a:tc gridSpan="5">
                  <a:txBody>
                    <a:bodyPr/>
                    <a:lstStyle/>
                    <a:p>
                      <a:pPr>
                        <a:lnSpc>
                          <a:spcPct val="150000"/>
                        </a:lnSpc>
                      </a:pPr>
                      <a:r>
                        <a:rPr lang="en-ZA" sz="1200" dirty="0">
                          <a:effectLst/>
                          <a:latin typeface="Arial" panose="020B0604020202020204" pitchFamily="34" charset="0"/>
                          <a:cs typeface="Arial" panose="020B0604020202020204" pitchFamily="34" charset="0"/>
                        </a:rPr>
                        <a:t>Total number of Petitions responded to and submitted back to GPL during the Financial Year under review</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3830" marR="383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gridSpan="2">
                  <a:txBody>
                    <a:bodyPr/>
                    <a:lstStyle/>
                    <a:p>
                      <a:pPr algn="ctr">
                        <a:lnSpc>
                          <a:spcPct val="150000"/>
                        </a:lnSpc>
                      </a:pPr>
                      <a:r>
                        <a:rPr lang="en-ZA" sz="1200" dirty="0">
                          <a:effectLst/>
                          <a:latin typeface="Arial" panose="020B0604020202020204" pitchFamily="34" charset="0"/>
                          <a:cs typeface="Arial" panose="020B0604020202020204" pitchFamily="34" charset="0"/>
                        </a:rPr>
                        <a:t>5</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3830" marR="3830" marT="0" marB="0"/>
                </a:tc>
                <a:tc hMerge="1">
                  <a:txBody>
                    <a:bodyPr/>
                    <a:lstStyle/>
                    <a:p>
                      <a:endParaRPr lang="en-ZA"/>
                    </a:p>
                  </a:txBody>
                  <a:tcPr/>
                </a:tc>
                <a:extLst>
                  <a:ext uri="{0D108BD9-81ED-4DB2-BD59-A6C34878D82A}">
                    <a16:rowId xmlns:a16="http://schemas.microsoft.com/office/drawing/2014/main" val="1507111241"/>
                  </a:ext>
                </a:extLst>
              </a:tr>
            </a:tbl>
          </a:graphicData>
        </a:graphic>
      </p:graphicFrame>
    </p:spTree>
    <p:extLst>
      <p:ext uri="{BB962C8B-B14F-4D97-AF65-F5344CB8AC3E}">
        <p14:creationId xmlns:p14="http://schemas.microsoft.com/office/powerpoint/2010/main" val="10779760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F35C480-613B-4ED0-A273-B0FB1045726D}"/>
              </a:ext>
            </a:extLst>
          </p:cNvPr>
          <p:cNvSpPr>
            <a:spLocks noGrp="1"/>
          </p:cNvSpPr>
          <p:nvPr>
            <p:ph type="title"/>
          </p:nvPr>
        </p:nvSpPr>
        <p:spPr/>
        <p:txBody>
          <a:bodyPr/>
          <a:lstStyle/>
          <a:p>
            <a:r>
              <a:rPr lang="en-ZA" sz="2200" dirty="0"/>
              <a:t>Auditor–General &amp; PSC Requests </a:t>
            </a:r>
          </a:p>
        </p:txBody>
      </p:sp>
      <p:sp>
        <p:nvSpPr>
          <p:cNvPr id="4" name="Slide Number Placeholder 3">
            <a:extLst>
              <a:ext uri="{FF2B5EF4-FFF2-40B4-BE49-F238E27FC236}">
                <a16:creationId xmlns:a16="http://schemas.microsoft.com/office/drawing/2014/main" id="{FA638839-CBEA-43C2-A056-FAFFD1572143}"/>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E0FBF77-33DA-4DB4-BDC1-930D16BE5C8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47</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id="{B3437ECA-D939-42E5-B97B-BCFBA42B136B}"/>
              </a:ext>
            </a:extLst>
          </p:cNvPr>
          <p:cNvSpPr/>
          <p:nvPr/>
        </p:nvSpPr>
        <p:spPr>
          <a:xfrm>
            <a:off x="578857" y="3630794"/>
            <a:ext cx="8067602" cy="2416046"/>
          </a:xfrm>
          <a:prstGeom prst="rect">
            <a:avLst/>
          </a:prstGeom>
        </p:spPr>
        <p:txBody>
          <a:bodyPr wrap="square">
            <a:spAutoFit/>
          </a:bodyPr>
          <a:lstStyle/>
          <a:p>
            <a:pPr marL="365125" marR="0" lvl="1" indent="-98425" algn="l" defTabSz="457200" rtl="0" eaLnBrk="1" fontAlgn="auto" latinLnBrk="0" hangingPunct="1">
              <a:lnSpc>
                <a:spcPct val="150000"/>
              </a:lnSpc>
              <a:spcBef>
                <a:spcPts val="1200"/>
              </a:spcBef>
              <a:spcAft>
                <a:spcPts val="0"/>
              </a:spcAft>
              <a:buClrTx/>
              <a:buSzTx/>
              <a:buFontTx/>
              <a:buNone/>
              <a:tabLst/>
              <a:defRPr/>
            </a:pPr>
            <a:r>
              <a:rPr kumimoji="0" lang="en-ZA" sz="14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PSC REQUESTS FOR INFORMATION</a:t>
            </a:r>
          </a:p>
          <a:p>
            <a:pPr marL="457200" marR="0" lvl="1" indent="0" algn="l" defTabSz="457200" rtl="0" eaLnBrk="1" fontAlgn="auto" latinLnBrk="0" hangingPunct="1">
              <a:lnSpc>
                <a:spcPct val="150000"/>
              </a:lnSpc>
              <a:spcBef>
                <a:spcPts val="1200"/>
              </a:spcBef>
              <a:spcAft>
                <a:spcPts val="0"/>
              </a:spcAft>
              <a:buClrTx/>
              <a:buSzTx/>
              <a:buFontTx/>
              <a:buNone/>
              <a:tabLst/>
              <a:defRPr/>
            </a:pPr>
            <a:endParaRPr kumimoji="0" lang="en-GB" sz="14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457200" marR="0" lvl="1" indent="0" algn="l" defTabSz="457200" rtl="0" eaLnBrk="1" fontAlgn="auto" latinLnBrk="0" hangingPunct="1">
              <a:lnSpc>
                <a:spcPct val="150000"/>
              </a:lnSpc>
              <a:spcBef>
                <a:spcPts val="1200"/>
              </a:spcBef>
              <a:spcAft>
                <a:spcPts val="0"/>
              </a:spcAft>
              <a:buClrTx/>
              <a:buSzTx/>
              <a:buFontTx/>
              <a:buNone/>
              <a:tabLst/>
              <a:defRPr/>
            </a:pPr>
            <a:endParaRPr kumimoji="0" lang="en-GB" sz="14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457200" marR="0" lvl="1" indent="0" algn="l" defTabSz="457200" rtl="0" eaLnBrk="1" fontAlgn="auto" latinLnBrk="0" hangingPunct="1">
              <a:lnSpc>
                <a:spcPct val="150000"/>
              </a:lnSpc>
              <a:spcBef>
                <a:spcPts val="1200"/>
              </a:spcBef>
              <a:spcAft>
                <a:spcPts val="0"/>
              </a:spcAft>
              <a:buClrTx/>
              <a:buSzTx/>
              <a:buFontTx/>
              <a:buNone/>
              <a:tabLst/>
              <a:defRPr/>
            </a:pPr>
            <a:endParaRPr kumimoji="0" lang="en-GB" sz="14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457200" marR="0" lvl="1" indent="0" algn="l" defTabSz="457200" rtl="0" eaLnBrk="1" fontAlgn="auto" latinLnBrk="0" hangingPunct="1">
              <a:lnSpc>
                <a:spcPct val="150000"/>
              </a:lnSpc>
              <a:spcBef>
                <a:spcPts val="1200"/>
              </a:spcBef>
              <a:spcAft>
                <a:spcPts val="0"/>
              </a:spcAft>
              <a:buClrTx/>
              <a:buSzTx/>
              <a:buFontTx/>
              <a:buNone/>
              <a:tabLst/>
              <a:defRPr/>
            </a:pPr>
            <a:endParaRPr kumimoji="0" lang="en-ZA" sz="1800" b="1" i="0" u="none" strike="noStrike" kern="0" cap="none" spc="0" normalizeH="0" baseline="0" noProof="0" dirty="0">
              <a:ln>
                <a:noFill/>
              </a:ln>
              <a:solidFill>
                <a:srgbClr val="365F91"/>
              </a:solidFill>
              <a:effectLst/>
              <a:uLnTx/>
              <a:uFillTx/>
              <a:latin typeface="Cambria" panose="02040503050406030204" pitchFamily="18" charset="0"/>
              <a:ea typeface="Times New Roman" panose="02020603050405020304" pitchFamily="18" charset="0"/>
              <a:cs typeface="Times New Roman" panose="02020603050405020304" pitchFamily="18"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07507862"/>
              </p:ext>
            </p:extLst>
          </p:nvPr>
        </p:nvGraphicFramePr>
        <p:xfrm>
          <a:off x="1006475" y="1477108"/>
          <a:ext cx="8013700" cy="1937337"/>
        </p:xfrm>
        <a:graphic>
          <a:graphicData uri="http://schemas.openxmlformats.org/drawingml/2006/table">
            <a:tbl>
              <a:tblPr firstRow="1" firstCol="1" bandRow="1">
                <a:tableStyleId>{BC89EF96-8CEA-46FF-86C4-4CE0E7609802}</a:tableStyleId>
              </a:tblPr>
              <a:tblGrid>
                <a:gridCol w="7149310">
                  <a:extLst>
                    <a:ext uri="{9D8B030D-6E8A-4147-A177-3AD203B41FA5}">
                      <a16:colId xmlns:a16="http://schemas.microsoft.com/office/drawing/2014/main" val="4141710113"/>
                    </a:ext>
                  </a:extLst>
                </a:gridCol>
                <a:gridCol w="864390">
                  <a:extLst>
                    <a:ext uri="{9D8B030D-6E8A-4147-A177-3AD203B41FA5}">
                      <a16:colId xmlns:a16="http://schemas.microsoft.com/office/drawing/2014/main" val="2863878327"/>
                    </a:ext>
                  </a:extLst>
                </a:gridCol>
              </a:tblGrid>
              <a:tr h="379827">
                <a:tc gridSpan="2">
                  <a:txBody>
                    <a:bodyPr/>
                    <a:lstStyle/>
                    <a:p>
                      <a:pPr>
                        <a:lnSpc>
                          <a:spcPct val="150000"/>
                        </a:lnSpc>
                        <a:spcAft>
                          <a:spcPts val="0"/>
                        </a:spcAft>
                      </a:pPr>
                      <a:r>
                        <a:rPr lang="en-US" sz="1100" dirty="0">
                          <a:effectLst/>
                          <a:latin typeface="Arial" panose="020B0604020202020204" pitchFamily="34" charset="0"/>
                          <a:cs typeface="Arial" panose="020B0604020202020204" pitchFamily="34" charset="0"/>
                        </a:rPr>
                        <a:t>[AUDITOR – GENERAL REQUESTS FOR INFORMATION RECEIVED DURING THE PERIOD UNDER REVIEW]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1512" marR="61512" marT="0" marB="0"/>
                </a:tc>
                <a:tc hMerge="1">
                  <a:txBody>
                    <a:bodyPr/>
                    <a:lstStyle/>
                    <a:p>
                      <a:endParaRPr lang="en-ZA"/>
                    </a:p>
                  </a:txBody>
                  <a:tcPr/>
                </a:tc>
                <a:extLst>
                  <a:ext uri="{0D108BD9-81ED-4DB2-BD59-A6C34878D82A}">
                    <a16:rowId xmlns:a16="http://schemas.microsoft.com/office/drawing/2014/main" val="2137878302"/>
                  </a:ext>
                </a:extLst>
              </a:tr>
              <a:tr h="519170">
                <a:tc>
                  <a:txBody>
                    <a:bodyPr/>
                    <a:lstStyle/>
                    <a:p>
                      <a:pPr>
                        <a:lnSpc>
                          <a:spcPct val="150000"/>
                        </a:lnSpc>
                        <a:spcAft>
                          <a:spcPts val="0"/>
                        </a:spcAft>
                      </a:pPr>
                      <a:r>
                        <a:rPr lang="en-ZA" sz="1200" b="0" dirty="0">
                          <a:effectLst/>
                          <a:latin typeface="Arial" panose="020B0604020202020204" pitchFamily="34" charset="0"/>
                          <a:cs typeface="Arial" panose="020B0604020202020204" pitchFamily="34" charset="0"/>
                        </a:rPr>
                        <a:t>Total number of AGSA Requests for Information received from AGSA during this Quarter</a:t>
                      </a:r>
                      <a:endParaRPr lang="en-ZA"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1512" marR="61512" marT="0" marB="0"/>
                </a:tc>
                <a:tc>
                  <a:txBody>
                    <a:bodyPr/>
                    <a:lstStyle/>
                    <a:p>
                      <a:pPr algn="ctr">
                        <a:lnSpc>
                          <a:spcPct val="115000"/>
                        </a:lnSpc>
                      </a:pPr>
                      <a:r>
                        <a:rPr lang="en-ZA" sz="1100" dirty="0">
                          <a:effectLst/>
                          <a:latin typeface="Arial Narrow" panose="020B0606020202030204" pitchFamily="34" charset="0"/>
                          <a:ea typeface="Arial Narrow" panose="020B0606020202030204" pitchFamily="34" charset="0"/>
                          <a:cs typeface="Arial Narrow" panose="020B0606020202030204" pitchFamily="34" charset="0"/>
                        </a:rPr>
                        <a:t>9</a:t>
                      </a: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78205236"/>
                  </a:ext>
                </a:extLst>
              </a:tr>
              <a:tr h="519170">
                <a:tc>
                  <a:txBody>
                    <a:bodyPr/>
                    <a:lstStyle/>
                    <a:p>
                      <a:pPr>
                        <a:lnSpc>
                          <a:spcPct val="150000"/>
                        </a:lnSpc>
                        <a:spcAft>
                          <a:spcPts val="0"/>
                        </a:spcAft>
                      </a:pPr>
                      <a:r>
                        <a:rPr lang="en-ZA" sz="1200" b="0" dirty="0">
                          <a:effectLst/>
                          <a:latin typeface="Arial" panose="020B0604020202020204" pitchFamily="34" charset="0"/>
                          <a:cs typeface="Arial" panose="020B0604020202020204" pitchFamily="34" charset="0"/>
                        </a:rPr>
                        <a:t>Total number of AGSA Requests for Information due during this Quarter</a:t>
                      </a:r>
                      <a:endParaRPr lang="en-ZA"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1512" marR="61512" marT="0" marB="0"/>
                </a:tc>
                <a:tc>
                  <a:txBody>
                    <a:bodyPr/>
                    <a:lstStyle/>
                    <a:p>
                      <a:pPr algn="ctr">
                        <a:lnSpc>
                          <a:spcPct val="115000"/>
                        </a:lnSpc>
                      </a:pPr>
                      <a:r>
                        <a:rPr lang="en-ZA" sz="1100" dirty="0">
                          <a:effectLst/>
                          <a:latin typeface="Arial Narrow" panose="020B0606020202030204" pitchFamily="34" charset="0"/>
                          <a:ea typeface="Arial Narrow" panose="020B0606020202030204" pitchFamily="34" charset="0"/>
                          <a:cs typeface="Arial Narrow" panose="020B0606020202030204" pitchFamily="34" charset="0"/>
                        </a:rPr>
                        <a:t>9</a:t>
                      </a: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609573184"/>
                  </a:ext>
                </a:extLst>
              </a:tr>
              <a:tr h="519170">
                <a:tc>
                  <a:txBody>
                    <a:bodyPr/>
                    <a:lstStyle/>
                    <a:p>
                      <a:pPr>
                        <a:lnSpc>
                          <a:spcPct val="150000"/>
                        </a:lnSpc>
                        <a:spcAft>
                          <a:spcPts val="0"/>
                        </a:spcAft>
                      </a:pPr>
                      <a:r>
                        <a:rPr lang="en-ZA" sz="1200" b="0" dirty="0">
                          <a:effectLst/>
                          <a:latin typeface="Arial" panose="020B0604020202020204" pitchFamily="34" charset="0"/>
                          <a:cs typeface="Arial" panose="020B0604020202020204" pitchFamily="34" charset="0"/>
                        </a:rPr>
                        <a:t>Total number of AGSA Requests for Information responded to and submitted back to AGSA during this Quarter</a:t>
                      </a:r>
                      <a:endParaRPr lang="en-ZA"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1512" marR="61512" marT="0" marB="0"/>
                </a:tc>
                <a:tc>
                  <a:txBody>
                    <a:bodyPr/>
                    <a:lstStyle/>
                    <a:p>
                      <a:pPr algn="ctr">
                        <a:lnSpc>
                          <a:spcPct val="115000"/>
                        </a:lnSpc>
                      </a:pPr>
                      <a:r>
                        <a:rPr lang="en-ZA" sz="1100" dirty="0">
                          <a:effectLst/>
                          <a:latin typeface="Arial Narrow" panose="020B0606020202030204" pitchFamily="34" charset="0"/>
                          <a:ea typeface="Arial Narrow" panose="020B0606020202030204" pitchFamily="34" charset="0"/>
                          <a:cs typeface="Arial Narrow" panose="020B0606020202030204" pitchFamily="34" charset="0"/>
                        </a:rPr>
                        <a:t>9</a:t>
                      </a: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4750419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285881467"/>
              </p:ext>
            </p:extLst>
          </p:nvPr>
        </p:nvGraphicFramePr>
        <p:xfrm>
          <a:off x="1007180" y="4095969"/>
          <a:ext cx="8013700" cy="1853141"/>
        </p:xfrm>
        <a:graphic>
          <a:graphicData uri="http://schemas.openxmlformats.org/drawingml/2006/table">
            <a:tbl>
              <a:tblPr firstRow="1" firstCol="1" bandRow="1">
                <a:tableStyleId>{BC89EF96-8CEA-46FF-86C4-4CE0E7609802}</a:tableStyleId>
              </a:tblPr>
              <a:tblGrid>
                <a:gridCol w="7152082">
                  <a:extLst>
                    <a:ext uri="{9D8B030D-6E8A-4147-A177-3AD203B41FA5}">
                      <a16:colId xmlns:a16="http://schemas.microsoft.com/office/drawing/2014/main" val="3058052853"/>
                    </a:ext>
                  </a:extLst>
                </a:gridCol>
                <a:gridCol w="861618">
                  <a:extLst>
                    <a:ext uri="{9D8B030D-6E8A-4147-A177-3AD203B41FA5}">
                      <a16:colId xmlns:a16="http://schemas.microsoft.com/office/drawing/2014/main" val="3611273359"/>
                    </a:ext>
                  </a:extLst>
                </a:gridCol>
              </a:tblGrid>
              <a:tr h="433270">
                <a:tc gridSpan="2">
                  <a:txBody>
                    <a:bodyPr/>
                    <a:lstStyle/>
                    <a:p>
                      <a:pPr algn="just">
                        <a:lnSpc>
                          <a:spcPct val="150000"/>
                        </a:lnSpc>
                        <a:spcAft>
                          <a:spcPts val="0"/>
                        </a:spcAft>
                      </a:pPr>
                      <a:r>
                        <a:rPr lang="en-US" sz="1200" dirty="0">
                          <a:effectLst/>
                          <a:latin typeface="Arial" panose="020B0604020202020204" pitchFamily="34" charset="0"/>
                          <a:cs typeface="Arial" panose="020B0604020202020204" pitchFamily="34" charset="0"/>
                        </a:rPr>
                        <a:t>[PUBLIC SERVICE </a:t>
                      </a:r>
                      <a:r>
                        <a:rPr lang="en-US" sz="1100" dirty="0">
                          <a:effectLst/>
                          <a:latin typeface="Arial" panose="020B0604020202020204" pitchFamily="34" charset="0"/>
                          <a:cs typeface="Arial" panose="020B0604020202020204" pitchFamily="34" charset="0"/>
                        </a:rPr>
                        <a:t>COMMISSION REQUESTS FOR INFORMATION RECEIVED DURING THE PERIOD UNDER REVIEW]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1710" marR="61710" marT="0" marB="0"/>
                </a:tc>
                <a:tc hMerge="1">
                  <a:txBody>
                    <a:bodyPr/>
                    <a:lstStyle/>
                    <a:p>
                      <a:endParaRPr lang="en-ZA"/>
                    </a:p>
                  </a:txBody>
                  <a:tcPr/>
                </a:tc>
                <a:extLst>
                  <a:ext uri="{0D108BD9-81ED-4DB2-BD59-A6C34878D82A}">
                    <a16:rowId xmlns:a16="http://schemas.microsoft.com/office/drawing/2014/main" val="1161244153"/>
                  </a:ext>
                </a:extLst>
              </a:tr>
              <a:tr h="452538">
                <a:tc>
                  <a:txBody>
                    <a:bodyPr/>
                    <a:lstStyle/>
                    <a:p>
                      <a:pPr>
                        <a:lnSpc>
                          <a:spcPct val="150000"/>
                        </a:lnSpc>
                        <a:spcAft>
                          <a:spcPts val="0"/>
                        </a:spcAft>
                      </a:pPr>
                      <a:r>
                        <a:rPr lang="en-ZA" sz="1200" b="0" dirty="0">
                          <a:effectLst/>
                          <a:latin typeface="Arial" panose="020B0604020202020204" pitchFamily="34" charset="0"/>
                          <a:cs typeface="Arial" panose="020B0604020202020204" pitchFamily="34" charset="0"/>
                        </a:rPr>
                        <a:t>Total number of PSC Requests for Information received from the PSC during this Quarter</a:t>
                      </a:r>
                      <a:endParaRPr lang="en-ZA"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1710" marR="61710" marT="0" marB="0"/>
                </a:tc>
                <a:tc>
                  <a:txBody>
                    <a:bodyPr/>
                    <a:lstStyle/>
                    <a:p>
                      <a:pPr algn="ctr">
                        <a:lnSpc>
                          <a:spcPct val="115000"/>
                        </a:lnSpc>
                      </a:pPr>
                      <a:r>
                        <a:rPr lang="en-ZA" sz="1100" dirty="0">
                          <a:effectLst/>
                          <a:latin typeface="Arial Narrow" panose="020B0606020202030204" pitchFamily="34" charset="0"/>
                          <a:ea typeface="Arial Narrow" panose="020B0606020202030204" pitchFamily="34" charset="0"/>
                          <a:cs typeface="Arial Narrow" panose="020B0606020202030204" pitchFamily="34" charset="0"/>
                        </a:rPr>
                        <a:t>1</a:t>
                      </a: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75979151"/>
                  </a:ext>
                </a:extLst>
              </a:tr>
              <a:tr h="452538">
                <a:tc>
                  <a:txBody>
                    <a:bodyPr/>
                    <a:lstStyle/>
                    <a:p>
                      <a:pPr>
                        <a:lnSpc>
                          <a:spcPct val="150000"/>
                        </a:lnSpc>
                        <a:spcAft>
                          <a:spcPts val="0"/>
                        </a:spcAft>
                      </a:pPr>
                      <a:r>
                        <a:rPr lang="en-ZA" sz="1200" b="0" dirty="0">
                          <a:effectLst/>
                          <a:latin typeface="Arial" panose="020B0604020202020204" pitchFamily="34" charset="0"/>
                          <a:cs typeface="Arial" panose="020B0604020202020204" pitchFamily="34" charset="0"/>
                        </a:rPr>
                        <a:t>Total number of PSC Requests for Information due during this Quarter</a:t>
                      </a:r>
                      <a:endParaRPr lang="en-ZA"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1710" marR="61710" marT="0" marB="0"/>
                </a:tc>
                <a:tc>
                  <a:txBody>
                    <a:bodyPr/>
                    <a:lstStyle/>
                    <a:p>
                      <a:pPr algn="ctr">
                        <a:lnSpc>
                          <a:spcPct val="115000"/>
                        </a:lnSpc>
                      </a:pPr>
                      <a:r>
                        <a:rPr lang="en-ZA" sz="1100" dirty="0">
                          <a:effectLst/>
                          <a:latin typeface="Arial Narrow" panose="020B0606020202030204" pitchFamily="34" charset="0"/>
                          <a:ea typeface="Arial Narrow" panose="020B0606020202030204" pitchFamily="34" charset="0"/>
                          <a:cs typeface="Arial Narrow" panose="020B0606020202030204" pitchFamily="34" charset="0"/>
                        </a:rPr>
                        <a:t>1</a:t>
                      </a: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54446434"/>
                  </a:ext>
                </a:extLst>
              </a:tr>
              <a:tr h="452538">
                <a:tc>
                  <a:txBody>
                    <a:bodyPr/>
                    <a:lstStyle/>
                    <a:p>
                      <a:pPr>
                        <a:lnSpc>
                          <a:spcPct val="150000"/>
                        </a:lnSpc>
                        <a:spcAft>
                          <a:spcPts val="0"/>
                        </a:spcAft>
                      </a:pPr>
                      <a:r>
                        <a:rPr lang="en-ZA" sz="1200" b="0" dirty="0">
                          <a:effectLst/>
                          <a:latin typeface="Arial" panose="020B0604020202020204" pitchFamily="34" charset="0"/>
                          <a:cs typeface="Arial" panose="020B0604020202020204" pitchFamily="34" charset="0"/>
                        </a:rPr>
                        <a:t>Total number of PSC Requests for Information responded to and submitted back to the PSC during this Quarter</a:t>
                      </a:r>
                      <a:endParaRPr lang="en-ZA"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1710" marR="61710" marT="0" marB="0"/>
                </a:tc>
                <a:tc>
                  <a:txBody>
                    <a:bodyPr/>
                    <a:lstStyle/>
                    <a:p>
                      <a:pPr algn="ctr">
                        <a:lnSpc>
                          <a:spcPct val="115000"/>
                        </a:lnSpc>
                      </a:pPr>
                      <a:r>
                        <a:rPr lang="en-ZA" sz="1100" dirty="0">
                          <a:effectLst/>
                          <a:latin typeface="Arial Narrow" panose="020B0606020202030204" pitchFamily="34" charset="0"/>
                          <a:ea typeface="Arial Narrow" panose="020B0606020202030204" pitchFamily="34" charset="0"/>
                          <a:cs typeface="Arial Narrow" panose="020B0606020202030204" pitchFamily="34" charset="0"/>
                        </a:rPr>
                        <a:t>1</a:t>
                      </a: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58490720"/>
                  </a:ext>
                </a:extLst>
              </a:tr>
            </a:tbl>
          </a:graphicData>
        </a:graphic>
      </p:graphicFrame>
    </p:spTree>
    <p:extLst>
      <p:ext uri="{BB962C8B-B14F-4D97-AF65-F5344CB8AC3E}">
        <p14:creationId xmlns:p14="http://schemas.microsoft.com/office/powerpoint/2010/main" val="12257438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754114-074B-450A-81A8-6708A75CD9F4}"/>
              </a:ext>
            </a:extLst>
          </p:cNvPr>
          <p:cNvSpPr>
            <a:spLocks noGrp="1"/>
          </p:cNvSpPr>
          <p:nvPr>
            <p:ph type="title"/>
          </p:nvPr>
        </p:nvSpPr>
        <p:spPr/>
        <p:txBody>
          <a:bodyPr/>
          <a:lstStyle/>
          <a:p>
            <a:r>
              <a:rPr lang="en-US" sz="2000" dirty="0"/>
              <a:t>Departmental Achievement on Actual GEYODI Empowerment</a:t>
            </a:r>
            <a:endParaRPr lang="en-ZA" sz="2000" dirty="0"/>
          </a:p>
        </p:txBody>
      </p:sp>
      <p:sp>
        <p:nvSpPr>
          <p:cNvPr id="4" name="Slide Number Placeholder 3">
            <a:extLst>
              <a:ext uri="{FF2B5EF4-FFF2-40B4-BE49-F238E27FC236}">
                <a16:creationId xmlns:a16="http://schemas.microsoft.com/office/drawing/2014/main" id="{8349298D-229A-4977-9506-D9994F5678D4}"/>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E0FBF77-33DA-4DB4-BDC1-930D16BE5C8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48</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82310393"/>
              </p:ext>
            </p:extLst>
          </p:nvPr>
        </p:nvGraphicFramePr>
        <p:xfrm>
          <a:off x="381000" y="1412869"/>
          <a:ext cx="8639836" cy="5021030"/>
        </p:xfrm>
        <a:graphic>
          <a:graphicData uri="http://schemas.openxmlformats.org/drawingml/2006/table">
            <a:tbl>
              <a:tblPr firstRow="1" firstCol="1" bandRow="1">
                <a:tableStyleId>{BC89EF96-8CEA-46FF-86C4-4CE0E7609802}</a:tableStyleId>
              </a:tblPr>
              <a:tblGrid>
                <a:gridCol w="406400">
                  <a:extLst>
                    <a:ext uri="{9D8B030D-6E8A-4147-A177-3AD203B41FA5}">
                      <a16:colId xmlns:a16="http://schemas.microsoft.com/office/drawing/2014/main" val="3557934506"/>
                    </a:ext>
                  </a:extLst>
                </a:gridCol>
                <a:gridCol w="2273300">
                  <a:extLst>
                    <a:ext uri="{9D8B030D-6E8A-4147-A177-3AD203B41FA5}">
                      <a16:colId xmlns:a16="http://schemas.microsoft.com/office/drawing/2014/main" val="1721545964"/>
                    </a:ext>
                  </a:extLst>
                </a:gridCol>
                <a:gridCol w="993356">
                  <a:extLst>
                    <a:ext uri="{9D8B030D-6E8A-4147-A177-3AD203B41FA5}">
                      <a16:colId xmlns:a16="http://schemas.microsoft.com/office/drawing/2014/main" val="3889260514"/>
                    </a:ext>
                  </a:extLst>
                </a:gridCol>
                <a:gridCol w="993356">
                  <a:extLst>
                    <a:ext uri="{9D8B030D-6E8A-4147-A177-3AD203B41FA5}">
                      <a16:colId xmlns:a16="http://schemas.microsoft.com/office/drawing/2014/main" val="3587210283"/>
                    </a:ext>
                  </a:extLst>
                </a:gridCol>
                <a:gridCol w="993356">
                  <a:extLst>
                    <a:ext uri="{9D8B030D-6E8A-4147-A177-3AD203B41FA5}">
                      <a16:colId xmlns:a16="http://schemas.microsoft.com/office/drawing/2014/main" val="2071192887"/>
                    </a:ext>
                  </a:extLst>
                </a:gridCol>
                <a:gridCol w="993356">
                  <a:extLst>
                    <a:ext uri="{9D8B030D-6E8A-4147-A177-3AD203B41FA5}">
                      <a16:colId xmlns:a16="http://schemas.microsoft.com/office/drawing/2014/main" val="1604122024"/>
                    </a:ext>
                  </a:extLst>
                </a:gridCol>
                <a:gridCol w="993356">
                  <a:extLst>
                    <a:ext uri="{9D8B030D-6E8A-4147-A177-3AD203B41FA5}">
                      <a16:colId xmlns:a16="http://schemas.microsoft.com/office/drawing/2014/main" val="2659898494"/>
                    </a:ext>
                  </a:extLst>
                </a:gridCol>
                <a:gridCol w="993356">
                  <a:extLst>
                    <a:ext uri="{9D8B030D-6E8A-4147-A177-3AD203B41FA5}">
                      <a16:colId xmlns:a16="http://schemas.microsoft.com/office/drawing/2014/main" val="2207839584"/>
                    </a:ext>
                  </a:extLst>
                </a:gridCol>
              </a:tblGrid>
              <a:tr h="294093">
                <a:tc gridSpan="8">
                  <a:txBody>
                    <a:bodyPr/>
                    <a:lstStyle/>
                    <a:p>
                      <a:pPr>
                        <a:spcAft>
                          <a:spcPts val="0"/>
                        </a:spcAft>
                      </a:pPr>
                      <a:r>
                        <a:rPr lang="en-ZA" sz="1000" dirty="0">
                          <a:effectLst/>
                          <a:latin typeface="Arial" panose="020B0604020202020204" pitchFamily="34" charset="0"/>
                          <a:cs typeface="Arial" panose="020B0604020202020204" pitchFamily="34" charset="0"/>
                        </a:rPr>
                        <a:t>GEYODI EMPOWERMENT</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9250" marR="49250" marT="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250101865"/>
                  </a:ext>
                </a:extLst>
              </a:tr>
              <a:tr h="325618">
                <a:tc rowSpan="7">
                  <a:txBody>
                    <a:bodyPr/>
                    <a:lstStyle/>
                    <a:p>
                      <a:pPr>
                        <a:spcAft>
                          <a:spcPts val="0"/>
                        </a:spcAft>
                      </a:pPr>
                      <a:r>
                        <a:rPr lang="en-ZA" sz="1000" b="1" dirty="0">
                          <a:effectLst/>
                          <a:latin typeface="Arial" panose="020B0604020202020204" pitchFamily="34" charset="0"/>
                          <a:cs typeface="Arial" panose="020B0604020202020204" pitchFamily="34" charset="0"/>
                        </a:rPr>
                        <a:t>Gender</a:t>
                      </a:r>
                      <a:endParaRPr lang="en-ZA" sz="1000" b="1" dirty="0">
                        <a:effectLst/>
                        <a:latin typeface="Arial" panose="020B0604020202020204" pitchFamily="34" charset="0"/>
                        <a:ea typeface="Times New Roman" panose="02020603050405020304" pitchFamily="18" charset="0"/>
                        <a:cs typeface="Arial" panose="020B0604020202020204" pitchFamily="34" charset="0"/>
                      </a:endParaRPr>
                    </a:p>
                  </a:txBody>
                  <a:tcPr marL="49250" marR="49250" marT="0" marB="0" vert="vert"/>
                </a:tc>
                <a:tc>
                  <a:txBody>
                    <a:bodyPr/>
                    <a:lstStyle/>
                    <a:p>
                      <a:pPr>
                        <a:spcAft>
                          <a:spcPts val="0"/>
                        </a:spcAft>
                      </a:pPr>
                      <a:r>
                        <a:rPr lang="en-ZA" sz="1000" b="1" dirty="0">
                          <a:effectLst/>
                          <a:latin typeface="Arial" panose="020B0604020202020204" pitchFamily="34" charset="0"/>
                          <a:cs typeface="Arial" panose="020B0604020202020204" pitchFamily="34" charset="0"/>
                        </a:rPr>
                        <a:t>Indicator</a:t>
                      </a:r>
                      <a:endParaRPr lang="en-ZA" sz="1000" b="1" dirty="0">
                        <a:effectLst/>
                        <a:latin typeface="Arial" panose="020B0604020202020204" pitchFamily="34" charset="0"/>
                        <a:ea typeface="Times New Roman" panose="02020603050405020304" pitchFamily="18" charset="0"/>
                        <a:cs typeface="Arial" panose="020B0604020202020204" pitchFamily="34" charset="0"/>
                      </a:endParaRPr>
                    </a:p>
                  </a:txBody>
                  <a:tcPr marL="49250" marR="49250" marT="0" marB="0"/>
                </a:tc>
                <a:tc>
                  <a:txBody>
                    <a:bodyPr/>
                    <a:lstStyle/>
                    <a:p>
                      <a:pPr algn="ctr">
                        <a:spcAft>
                          <a:spcPts val="0"/>
                        </a:spcAft>
                      </a:pPr>
                      <a:r>
                        <a:rPr lang="en-ZA" sz="1000" b="1" dirty="0">
                          <a:effectLst/>
                          <a:latin typeface="Arial" panose="020B0604020202020204" pitchFamily="34" charset="0"/>
                          <a:cs typeface="Arial" panose="020B0604020202020204" pitchFamily="34" charset="0"/>
                        </a:rPr>
                        <a:t>Male</a:t>
                      </a:r>
                      <a:endParaRPr lang="en-ZA" sz="1000" b="1" dirty="0">
                        <a:effectLst/>
                        <a:latin typeface="Arial" panose="020B0604020202020204" pitchFamily="34" charset="0"/>
                        <a:ea typeface="Times New Roman" panose="02020603050405020304" pitchFamily="18" charset="0"/>
                        <a:cs typeface="Arial" panose="020B0604020202020204" pitchFamily="34" charset="0"/>
                      </a:endParaRPr>
                    </a:p>
                  </a:txBody>
                  <a:tcPr marL="49250" marR="49250" marT="0" marB="0"/>
                </a:tc>
                <a:tc>
                  <a:txBody>
                    <a:bodyPr/>
                    <a:lstStyle/>
                    <a:p>
                      <a:pPr algn="ctr">
                        <a:spcAft>
                          <a:spcPts val="0"/>
                        </a:spcAft>
                      </a:pPr>
                      <a:r>
                        <a:rPr lang="en-ZA" sz="1000" b="1" dirty="0">
                          <a:effectLst/>
                          <a:latin typeface="Arial" panose="020B0604020202020204" pitchFamily="34" charset="0"/>
                          <a:cs typeface="Arial" panose="020B0604020202020204" pitchFamily="34" charset="0"/>
                        </a:rPr>
                        <a:t>Female</a:t>
                      </a:r>
                      <a:endParaRPr lang="en-ZA" sz="1000" b="1" dirty="0">
                        <a:effectLst/>
                        <a:latin typeface="Arial" panose="020B0604020202020204" pitchFamily="34" charset="0"/>
                        <a:ea typeface="Times New Roman" panose="02020603050405020304" pitchFamily="18" charset="0"/>
                        <a:cs typeface="Arial" panose="020B0604020202020204" pitchFamily="34" charset="0"/>
                      </a:endParaRPr>
                    </a:p>
                  </a:txBody>
                  <a:tcPr marL="49250" marR="49250" marT="0" marB="0"/>
                </a:tc>
                <a:tc>
                  <a:txBody>
                    <a:bodyPr/>
                    <a:lstStyle/>
                    <a:p>
                      <a:pPr algn="ctr">
                        <a:spcAft>
                          <a:spcPts val="0"/>
                        </a:spcAft>
                      </a:pPr>
                      <a:r>
                        <a:rPr lang="en-ZA" sz="1000" b="1" dirty="0">
                          <a:effectLst/>
                          <a:latin typeface="Arial" panose="020B0604020202020204" pitchFamily="34" charset="0"/>
                          <a:cs typeface="Arial" panose="020B0604020202020204" pitchFamily="34" charset="0"/>
                        </a:rPr>
                        <a:t>Undisclosed</a:t>
                      </a:r>
                      <a:endParaRPr lang="en-ZA" sz="1000" b="1" dirty="0">
                        <a:effectLst/>
                        <a:latin typeface="Arial" panose="020B0604020202020204" pitchFamily="34" charset="0"/>
                        <a:ea typeface="Times New Roman" panose="02020603050405020304" pitchFamily="18" charset="0"/>
                        <a:cs typeface="Arial" panose="020B0604020202020204" pitchFamily="34" charset="0"/>
                      </a:endParaRPr>
                    </a:p>
                  </a:txBody>
                  <a:tcPr marL="49250" marR="49250" marT="0" marB="0"/>
                </a:tc>
                <a:tc>
                  <a:txBody>
                    <a:bodyPr/>
                    <a:lstStyle/>
                    <a:p>
                      <a:pPr algn="ctr">
                        <a:spcAft>
                          <a:spcPts val="0"/>
                        </a:spcAft>
                      </a:pPr>
                      <a:r>
                        <a:rPr lang="en-ZA" sz="1000" b="1" dirty="0">
                          <a:effectLst/>
                          <a:latin typeface="Arial" panose="020B0604020202020204" pitchFamily="34" charset="0"/>
                          <a:cs typeface="Arial" panose="020B0604020202020204" pitchFamily="34" charset="0"/>
                        </a:rPr>
                        <a:t>Youth</a:t>
                      </a:r>
                      <a:endParaRPr lang="en-ZA" sz="1000" b="1" dirty="0">
                        <a:effectLst/>
                        <a:latin typeface="Arial" panose="020B0604020202020204" pitchFamily="34" charset="0"/>
                        <a:ea typeface="Times New Roman" panose="02020603050405020304" pitchFamily="18" charset="0"/>
                        <a:cs typeface="Arial" panose="020B0604020202020204" pitchFamily="34" charset="0"/>
                      </a:endParaRPr>
                    </a:p>
                  </a:txBody>
                  <a:tcPr marL="49250" marR="49250" marT="0" marB="0"/>
                </a:tc>
                <a:tc>
                  <a:txBody>
                    <a:bodyPr/>
                    <a:lstStyle/>
                    <a:p>
                      <a:pPr algn="ctr">
                        <a:spcAft>
                          <a:spcPts val="0"/>
                        </a:spcAft>
                      </a:pPr>
                      <a:r>
                        <a:rPr lang="en-ZA" sz="1000" b="1" dirty="0">
                          <a:effectLst/>
                          <a:latin typeface="Arial" panose="020B0604020202020204" pitchFamily="34" charset="0"/>
                          <a:cs typeface="Arial" panose="020B0604020202020204" pitchFamily="34" charset="0"/>
                        </a:rPr>
                        <a:t>Persons with Disabilities</a:t>
                      </a:r>
                      <a:endParaRPr lang="en-ZA" sz="1000" b="1" dirty="0">
                        <a:effectLst/>
                        <a:latin typeface="Arial" panose="020B0604020202020204" pitchFamily="34" charset="0"/>
                        <a:ea typeface="Times New Roman" panose="02020603050405020304" pitchFamily="18" charset="0"/>
                        <a:cs typeface="Arial" panose="020B0604020202020204" pitchFamily="34" charset="0"/>
                      </a:endParaRPr>
                    </a:p>
                  </a:txBody>
                  <a:tcPr marL="49250" marR="49250" marT="0" marB="0"/>
                </a:tc>
                <a:tc>
                  <a:txBody>
                    <a:bodyPr/>
                    <a:lstStyle/>
                    <a:p>
                      <a:pPr algn="ctr">
                        <a:spcAft>
                          <a:spcPts val="0"/>
                        </a:spcAft>
                      </a:pPr>
                      <a:r>
                        <a:rPr lang="en-ZA" sz="1000" b="1" dirty="0">
                          <a:effectLst/>
                          <a:latin typeface="Arial" panose="020B0604020202020204" pitchFamily="34" charset="0"/>
                          <a:cs typeface="Arial" panose="020B0604020202020204" pitchFamily="34" charset="0"/>
                        </a:rPr>
                        <a:t>Total</a:t>
                      </a:r>
                      <a:endParaRPr lang="en-ZA" sz="1000" b="1" dirty="0">
                        <a:effectLst/>
                        <a:latin typeface="Arial" panose="020B0604020202020204" pitchFamily="34" charset="0"/>
                        <a:ea typeface="Times New Roman" panose="02020603050405020304" pitchFamily="18" charset="0"/>
                        <a:cs typeface="Arial" panose="020B0604020202020204" pitchFamily="34" charset="0"/>
                      </a:endParaRPr>
                    </a:p>
                  </a:txBody>
                  <a:tcPr marL="49250" marR="49250" marT="0" marB="0"/>
                </a:tc>
                <a:extLst>
                  <a:ext uri="{0D108BD9-81ED-4DB2-BD59-A6C34878D82A}">
                    <a16:rowId xmlns:a16="http://schemas.microsoft.com/office/drawing/2014/main" val="3696857198"/>
                  </a:ext>
                </a:extLst>
              </a:tr>
              <a:tr h="259820">
                <a:tc vMerge="1">
                  <a:txBody>
                    <a:bodyPr/>
                    <a:lstStyle/>
                    <a:p>
                      <a:endParaRPr lang="en-ZA"/>
                    </a:p>
                  </a:txBody>
                  <a:tcPr/>
                </a:tc>
                <a:tc>
                  <a:txBody>
                    <a:bodyPr/>
                    <a:lstStyle/>
                    <a:p>
                      <a:pPr algn="l">
                        <a:spcAft>
                          <a:spcPts val="0"/>
                        </a:spcAft>
                      </a:pPr>
                      <a:r>
                        <a:rPr lang="en-ZA" sz="1000" dirty="0">
                          <a:effectLst/>
                          <a:latin typeface="Arial" panose="020B0604020202020204" pitchFamily="34" charset="0"/>
                          <a:ea typeface="Arial Unicode MS"/>
                          <a:cs typeface="Arial" panose="020B0604020202020204" pitchFamily="34" charset="0"/>
                        </a:rPr>
                        <a:t>HIV/AIDS programmes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en-ZA" sz="1000" dirty="0">
                          <a:effectLst/>
                          <a:latin typeface="Arial" panose="020B0604020202020204" pitchFamily="34" charset="0"/>
                          <a:ea typeface="Times New Roman" panose="02020603050405020304" pitchFamily="18" charset="0"/>
                          <a:cs typeface="Arial" panose="020B0604020202020204" pitchFamily="34" charset="0"/>
                        </a:rPr>
                        <a:t>319673(31%)</a:t>
                      </a:r>
                    </a:p>
                  </a:txBody>
                  <a:tcPr marL="68580" marR="68580" marT="0" marB="0" anchor="ctr"/>
                </a:tc>
                <a:tc>
                  <a:txBody>
                    <a:bodyPr/>
                    <a:lstStyle/>
                    <a:p>
                      <a:r>
                        <a:rPr lang="en-ZA" sz="1000" dirty="0">
                          <a:effectLst/>
                          <a:latin typeface="Arial" panose="020B0604020202020204" pitchFamily="34" charset="0"/>
                          <a:ea typeface="Times New Roman" panose="02020603050405020304" pitchFamily="18" charset="0"/>
                          <a:cs typeface="Arial" panose="020B0604020202020204" pitchFamily="34" charset="0"/>
                        </a:rPr>
                        <a:t>714685(69%)</a:t>
                      </a:r>
                    </a:p>
                  </a:txBody>
                  <a:tcPr marL="68580" marR="68580" marT="0" marB="0" anchor="ctr"/>
                </a:tc>
                <a:tc>
                  <a:txBody>
                    <a:bodyPr/>
                    <a:lstStyle/>
                    <a:p>
                      <a:r>
                        <a:rPr lang="en-ZA" sz="1000" dirty="0">
                          <a:effectLst/>
                          <a:latin typeface="Arial" panose="020B0604020202020204" pitchFamily="34" charset="0"/>
                          <a:ea typeface="Times New Roman" panose="02020603050405020304" pitchFamily="18" charset="0"/>
                          <a:cs typeface="Arial" panose="020B0604020202020204" pitchFamily="34" charset="0"/>
                        </a:rPr>
                        <a:t>76(0%)</a:t>
                      </a:r>
                    </a:p>
                  </a:txBody>
                  <a:tcPr marL="68580" marR="68580" marT="0" marB="0" anchor="ctr"/>
                </a:tc>
                <a:tc>
                  <a:txBody>
                    <a:bodyPr/>
                    <a:lstStyle/>
                    <a:p>
                      <a:r>
                        <a:rPr lang="en-ZA" sz="1000" dirty="0">
                          <a:effectLst/>
                          <a:latin typeface="Arial" panose="020B0604020202020204" pitchFamily="34" charset="0"/>
                          <a:ea typeface="Times New Roman" panose="02020603050405020304" pitchFamily="18" charset="0"/>
                          <a:cs typeface="Arial" panose="020B0604020202020204" pitchFamily="34" charset="0"/>
                        </a:rPr>
                        <a:t>201589(19%)</a:t>
                      </a:r>
                    </a:p>
                  </a:txBody>
                  <a:tcPr marL="68580" marR="68580" marT="0" marB="0" anchor="ctr"/>
                </a:tc>
                <a:tc>
                  <a:txBody>
                    <a:bodyPr/>
                    <a:lstStyle/>
                    <a:p>
                      <a:r>
                        <a:rPr lang="en-ZA" sz="1000" dirty="0">
                          <a:effectLst/>
                          <a:latin typeface="Arial" panose="020B0604020202020204" pitchFamily="34" charset="0"/>
                          <a:ea typeface="Times New Roman" panose="02020603050405020304" pitchFamily="18" charset="0"/>
                          <a:cs typeface="Arial" panose="020B0604020202020204" pitchFamily="34" charset="0"/>
                        </a:rPr>
                        <a:t>8972(1%)</a:t>
                      </a:r>
                    </a:p>
                  </a:txBody>
                  <a:tcPr marL="68580" marR="68580" marT="0" marB="0" anchor="ctr"/>
                </a:tc>
                <a:tc>
                  <a:txBody>
                    <a:bodyPr/>
                    <a:lstStyle/>
                    <a:p>
                      <a:r>
                        <a:rPr lang="en-ZA" sz="1000" dirty="0">
                          <a:effectLst/>
                          <a:latin typeface="Arial" panose="020B0604020202020204" pitchFamily="34" charset="0"/>
                          <a:ea typeface="Times New Roman" panose="02020603050405020304" pitchFamily="18" charset="0"/>
                          <a:cs typeface="Arial" panose="020B0604020202020204" pitchFamily="34" charset="0"/>
                        </a:rPr>
                        <a:t>1034434</a:t>
                      </a:r>
                    </a:p>
                  </a:txBody>
                  <a:tcPr marL="68580" marR="68580" marT="0" marB="0" anchor="ctr"/>
                </a:tc>
                <a:extLst>
                  <a:ext uri="{0D108BD9-81ED-4DB2-BD59-A6C34878D82A}">
                    <a16:rowId xmlns:a16="http://schemas.microsoft.com/office/drawing/2014/main" val="2493354619"/>
                  </a:ext>
                </a:extLst>
              </a:tr>
              <a:tr h="488426">
                <a:tc vMerge="1">
                  <a:txBody>
                    <a:bodyPr/>
                    <a:lstStyle/>
                    <a:p>
                      <a:endParaRPr lang="en-ZA"/>
                    </a:p>
                  </a:txBody>
                  <a:tcPr/>
                </a:tc>
                <a:tc>
                  <a:txBody>
                    <a:bodyPr/>
                    <a:lstStyle/>
                    <a:p>
                      <a:pPr algn="l">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Victim Empowerment Programme</a:t>
                      </a:r>
                    </a:p>
                  </a:txBody>
                  <a:tcPr marL="68580" marR="68580" marT="0" marB="0"/>
                </a:tc>
                <a:tc>
                  <a:txBody>
                    <a:bodyPr/>
                    <a:lstStyle/>
                    <a:p>
                      <a:r>
                        <a:rPr lang="en-ZA" sz="1000" dirty="0">
                          <a:effectLst/>
                          <a:latin typeface="Arial" panose="020B0604020202020204" pitchFamily="34" charset="0"/>
                          <a:ea typeface="Times New Roman" panose="02020603050405020304" pitchFamily="18" charset="0"/>
                          <a:cs typeface="Arial" panose="020B0604020202020204" pitchFamily="34" charset="0"/>
                        </a:rPr>
                        <a:t>39462(10%)</a:t>
                      </a:r>
                    </a:p>
                  </a:txBody>
                  <a:tcPr marL="68580" marR="68580" marT="0" marB="0" anchor="ctr"/>
                </a:tc>
                <a:tc>
                  <a:txBody>
                    <a:bodyPr/>
                    <a:lstStyle/>
                    <a:p>
                      <a:r>
                        <a:rPr lang="en-ZA" sz="1000" dirty="0">
                          <a:effectLst/>
                          <a:latin typeface="Arial" panose="020B0604020202020204" pitchFamily="34" charset="0"/>
                          <a:ea typeface="Times New Roman" panose="02020603050405020304" pitchFamily="18" charset="0"/>
                          <a:cs typeface="Arial" panose="020B0604020202020204" pitchFamily="34" charset="0"/>
                        </a:rPr>
                        <a:t>43304(12%)</a:t>
                      </a:r>
                    </a:p>
                  </a:txBody>
                  <a:tcPr marL="68580" marR="68580" marT="0" marB="0" anchor="ctr"/>
                </a:tc>
                <a:tc>
                  <a:txBody>
                    <a:bodyPr/>
                    <a:lstStyle/>
                    <a:p>
                      <a:r>
                        <a:rPr lang="en-ZA" sz="1000" dirty="0">
                          <a:effectLst/>
                          <a:latin typeface="Arial" panose="020B0604020202020204" pitchFamily="34" charset="0"/>
                          <a:ea typeface="Times New Roman" panose="02020603050405020304" pitchFamily="18" charset="0"/>
                          <a:cs typeface="Arial" panose="020B0604020202020204" pitchFamily="34" charset="0"/>
                        </a:rPr>
                        <a:t>296288(78%)</a:t>
                      </a:r>
                    </a:p>
                  </a:txBody>
                  <a:tcPr marL="68580" marR="68580" marT="0" marB="0" anchor="ctr"/>
                </a:tc>
                <a:tc>
                  <a:txBody>
                    <a:bodyPr/>
                    <a:lstStyle/>
                    <a:p>
                      <a:r>
                        <a:rPr lang="en-ZA" sz="1000" dirty="0">
                          <a:effectLst/>
                          <a:latin typeface="Arial" panose="020B0604020202020204" pitchFamily="34" charset="0"/>
                          <a:ea typeface="Times New Roman" panose="02020603050405020304" pitchFamily="18" charset="0"/>
                          <a:cs typeface="Arial" panose="020B0604020202020204" pitchFamily="34" charset="0"/>
                        </a:rPr>
                        <a:t>35736(9%)</a:t>
                      </a:r>
                    </a:p>
                  </a:txBody>
                  <a:tcPr marL="68580" marR="68580" marT="0" marB="0" anchor="ctr"/>
                </a:tc>
                <a:tc>
                  <a:txBody>
                    <a:bodyPr/>
                    <a:lstStyle/>
                    <a:p>
                      <a:r>
                        <a:rPr lang="en-ZA" sz="1000" dirty="0">
                          <a:effectLst/>
                          <a:latin typeface="Arial" panose="020B0604020202020204" pitchFamily="34" charset="0"/>
                          <a:ea typeface="Times New Roman" panose="02020603050405020304" pitchFamily="18" charset="0"/>
                          <a:cs typeface="Arial" panose="020B0604020202020204" pitchFamily="34" charset="0"/>
                        </a:rPr>
                        <a:t>2987(1%)</a:t>
                      </a:r>
                    </a:p>
                  </a:txBody>
                  <a:tcPr marL="68580" marR="68580" marT="0" marB="0" anchor="ctr"/>
                </a:tc>
                <a:tc>
                  <a:txBody>
                    <a:bodyPr/>
                    <a:lstStyle/>
                    <a:p>
                      <a:r>
                        <a:rPr lang="en-ZA" sz="1000" dirty="0">
                          <a:effectLst/>
                          <a:latin typeface="Arial" panose="020B0604020202020204" pitchFamily="34" charset="0"/>
                          <a:ea typeface="Times New Roman" panose="02020603050405020304" pitchFamily="18" charset="0"/>
                          <a:cs typeface="Arial" panose="020B0604020202020204" pitchFamily="34" charset="0"/>
                        </a:rPr>
                        <a:t>379054</a:t>
                      </a:r>
                    </a:p>
                  </a:txBody>
                  <a:tcPr marL="68580" marR="68580" marT="0" marB="0" anchor="ctr"/>
                </a:tc>
                <a:extLst>
                  <a:ext uri="{0D108BD9-81ED-4DB2-BD59-A6C34878D82A}">
                    <a16:rowId xmlns:a16="http://schemas.microsoft.com/office/drawing/2014/main" val="4134060699"/>
                  </a:ext>
                </a:extLst>
              </a:tr>
              <a:tr h="406874">
                <a:tc vMerge="1">
                  <a:txBody>
                    <a:bodyPr/>
                    <a:lstStyle/>
                    <a:p>
                      <a:endParaRPr lang="en-ZA"/>
                    </a:p>
                  </a:txBody>
                  <a:tcPr/>
                </a:tc>
                <a:tc>
                  <a:txBody>
                    <a:bodyPr/>
                    <a:lstStyle/>
                    <a:p>
                      <a:pPr algn="l">
                        <a:spcAft>
                          <a:spcPts val="0"/>
                        </a:spcAft>
                      </a:pPr>
                      <a:r>
                        <a:rPr lang="en-ZA" sz="1000" dirty="0">
                          <a:effectLst/>
                          <a:latin typeface="Arial" panose="020B0604020202020204" pitchFamily="34" charset="0"/>
                          <a:ea typeface="Arial Unicode MS"/>
                          <a:cs typeface="Arial" panose="020B0604020202020204" pitchFamily="34" charset="0"/>
                        </a:rPr>
                        <a:t>Poverty Alleviation and Sustainable Livelihoods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en-ZA" sz="1000" dirty="0">
                          <a:effectLst/>
                          <a:latin typeface="Arial" panose="020B0604020202020204" pitchFamily="34" charset="0"/>
                          <a:ea typeface="Times New Roman" panose="02020603050405020304" pitchFamily="18" charset="0"/>
                          <a:cs typeface="Arial" panose="020B0604020202020204" pitchFamily="34" charset="0"/>
                        </a:rPr>
                        <a:t>849536(43%)</a:t>
                      </a:r>
                    </a:p>
                  </a:txBody>
                  <a:tcPr marL="68580" marR="68580" marT="0" marB="0" anchor="ctr"/>
                </a:tc>
                <a:tc>
                  <a:txBody>
                    <a:bodyPr/>
                    <a:lstStyle/>
                    <a:p>
                      <a:r>
                        <a:rPr lang="en-ZA" sz="1000" dirty="0">
                          <a:effectLst/>
                          <a:latin typeface="Arial" panose="020B0604020202020204" pitchFamily="34" charset="0"/>
                          <a:ea typeface="Times New Roman" panose="02020603050405020304" pitchFamily="18" charset="0"/>
                          <a:cs typeface="Arial" panose="020B0604020202020204" pitchFamily="34" charset="0"/>
                        </a:rPr>
                        <a:t>1109247(57%)</a:t>
                      </a:r>
                    </a:p>
                  </a:txBody>
                  <a:tcPr marL="68580" marR="68580" marT="0" marB="0" anchor="ctr"/>
                </a:tc>
                <a:tc>
                  <a:txBody>
                    <a:bodyPr/>
                    <a:lstStyle/>
                    <a:p>
                      <a:r>
                        <a:rPr lang="en-ZA" sz="1000" dirty="0">
                          <a:effectLst/>
                          <a:latin typeface="Arial" panose="020B0604020202020204" pitchFamily="34" charset="0"/>
                          <a:ea typeface="Times New Roman" panose="02020603050405020304" pitchFamily="18" charset="0"/>
                          <a:cs typeface="Arial" panose="020B0604020202020204" pitchFamily="34" charset="0"/>
                        </a:rPr>
                        <a:t>3713(0%)</a:t>
                      </a:r>
                    </a:p>
                  </a:txBody>
                  <a:tcPr marL="68580" marR="68580" marT="0" marB="0" anchor="ctr"/>
                </a:tc>
                <a:tc>
                  <a:txBody>
                    <a:bodyPr/>
                    <a:lstStyle/>
                    <a:p>
                      <a:r>
                        <a:rPr lang="en-ZA" sz="1000" dirty="0">
                          <a:effectLst/>
                          <a:latin typeface="Arial" panose="020B0604020202020204" pitchFamily="34" charset="0"/>
                          <a:ea typeface="Times New Roman" panose="02020603050405020304" pitchFamily="18" charset="0"/>
                          <a:cs typeface="Arial" panose="020B0604020202020204" pitchFamily="34" charset="0"/>
                        </a:rPr>
                        <a:t>655970(33%)</a:t>
                      </a:r>
                    </a:p>
                  </a:txBody>
                  <a:tcPr marL="68580" marR="68580" marT="0" marB="0" anchor="ctr"/>
                </a:tc>
                <a:tc>
                  <a:txBody>
                    <a:bodyPr/>
                    <a:lstStyle/>
                    <a:p>
                      <a:r>
                        <a:rPr lang="en-ZA" sz="1000" dirty="0">
                          <a:effectLst/>
                          <a:latin typeface="Arial" panose="020B0604020202020204" pitchFamily="34" charset="0"/>
                          <a:ea typeface="Times New Roman" panose="02020603050405020304" pitchFamily="18" charset="0"/>
                          <a:cs typeface="Arial" panose="020B0604020202020204" pitchFamily="34" charset="0"/>
                        </a:rPr>
                        <a:t>14564(1%)</a:t>
                      </a:r>
                    </a:p>
                  </a:txBody>
                  <a:tcPr marL="68580" marR="68580" marT="0" marB="0" anchor="ctr"/>
                </a:tc>
                <a:tc>
                  <a:txBody>
                    <a:bodyPr/>
                    <a:lstStyle/>
                    <a:p>
                      <a:r>
                        <a:rPr lang="en-ZA" sz="1000" dirty="0">
                          <a:effectLst/>
                          <a:latin typeface="Arial" panose="020B0604020202020204" pitchFamily="34" charset="0"/>
                          <a:ea typeface="Times New Roman" panose="02020603050405020304" pitchFamily="18" charset="0"/>
                          <a:cs typeface="Arial" panose="020B0604020202020204" pitchFamily="34" charset="0"/>
                        </a:rPr>
                        <a:t>1962496</a:t>
                      </a:r>
                    </a:p>
                  </a:txBody>
                  <a:tcPr marL="68580" marR="68580" marT="0" marB="0" anchor="ctr"/>
                </a:tc>
                <a:extLst>
                  <a:ext uri="{0D108BD9-81ED-4DB2-BD59-A6C34878D82A}">
                    <a16:rowId xmlns:a16="http://schemas.microsoft.com/office/drawing/2014/main" val="2522065341"/>
                  </a:ext>
                </a:extLst>
              </a:tr>
              <a:tr h="389730">
                <a:tc vMerge="1">
                  <a:txBody>
                    <a:bodyPr/>
                    <a:lstStyle/>
                    <a:p>
                      <a:endParaRPr lang="en-ZA"/>
                    </a:p>
                  </a:txBody>
                  <a:tcPr/>
                </a:tc>
                <a:tc>
                  <a:txBody>
                    <a:bodyPr/>
                    <a:lstStyle/>
                    <a:p>
                      <a:pPr algn="l">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Women Development Programme</a:t>
                      </a:r>
                    </a:p>
                  </a:txBody>
                  <a:tcPr marL="68580" marR="68580" marT="0" marB="0"/>
                </a:tc>
                <a:tc>
                  <a:txBody>
                    <a:bodyPr/>
                    <a:lstStyle/>
                    <a:p>
                      <a:r>
                        <a:rPr lang="en-ZA" sz="1000" dirty="0">
                          <a:effectLst/>
                          <a:latin typeface="Arial" panose="020B0604020202020204" pitchFamily="34" charset="0"/>
                          <a:ea typeface="Times New Roman" panose="02020603050405020304" pitchFamily="18" charset="0"/>
                          <a:cs typeface="Arial" panose="020B0604020202020204" pitchFamily="34" charset="0"/>
                        </a:rPr>
                        <a:t>0(0%)</a:t>
                      </a:r>
                    </a:p>
                  </a:txBody>
                  <a:tcPr marL="68580" marR="68580" marT="0" marB="0" anchor="ctr"/>
                </a:tc>
                <a:tc>
                  <a:txBody>
                    <a:bodyPr/>
                    <a:lstStyle/>
                    <a:p>
                      <a:r>
                        <a:rPr lang="en-ZA" sz="1000" dirty="0">
                          <a:effectLst/>
                          <a:latin typeface="Arial" panose="020B0604020202020204" pitchFamily="34" charset="0"/>
                          <a:ea typeface="Times New Roman" panose="02020603050405020304" pitchFamily="18" charset="0"/>
                          <a:cs typeface="Arial" panose="020B0604020202020204" pitchFamily="34" charset="0"/>
                        </a:rPr>
                        <a:t>26723(100%)</a:t>
                      </a:r>
                    </a:p>
                  </a:txBody>
                  <a:tcPr marL="68580" marR="68580" marT="0" marB="0" anchor="ctr"/>
                </a:tc>
                <a:tc>
                  <a:txBody>
                    <a:bodyPr/>
                    <a:lstStyle/>
                    <a:p>
                      <a:r>
                        <a:rPr lang="en-ZA" sz="1000" dirty="0">
                          <a:effectLst/>
                          <a:latin typeface="Arial" panose="020B0604020202020204" pitchFamily="34" charset="0"/>
                          <a:ea typeface="Times New Roman" panose="02020603050405020304" pitchFamily="18" charset="0"/>
                          <a:cs typeface="Arial" panose="020B0604020202020204" pitchFamily="34" charset="0"/>
                        </a:rPr>
                        <a:t>0(0%)</a:t>
                      </a:r>
                    </a:p>
                  </a:txBody>
                  <a:tcPr marL="68580" marR="68580" marT="0" marB="0" anchor="ctr"/>
                </a:tc>
                <a:tc>
                  <a:txBody>
                    <a:bodyPr/>
                    <a:lstStyle/>
                    <a:p>
                      <a:r>
                        <a:rPr lang="en-ZA" sz="1000" dirty="0">
                          <a:effectLst/>
                          <a:latin typeface="Arial" panose="020B0604020202020204" pitchFamily="34" charset="0"/>
                          <a:ea typeface="Times New Roman" panose="02020603050405020304" pitchFamily="18" charset="0"/>
                          <a:cs typeface="Arial" panose="020B0604020202020204" pitchFamily="34" charset="0"/>
                        </a:rPr>
                        <a:t>25268(95%)</a:t>
                      </a:r>
                    </a:p>
                  </a:txBody>
                  <a:tcPr marL="68580" marR="68580" marT="0" marB="0" anchor="ctr"/>
                </a:tc>
                <a:tc>
                  <a:txBody>
                    <a:bodyPr/>
                    <a:lstStyle/>
                    <a:p>
                      <a:r>
                        <a:rPr lang="en-ZA" sz="1000" dirty="0">
                          <a:effectLst/>
                          <a:latin typeface="Arial" panose="020B0604020202020204" pitchFamily="34" charset="0"/>
                          <a:ea typeface="Times New Roman" panose="02020603050405020304" pitchFamily="18" charset="0"/>
                          <a:cs typeface="Arial" panose="020B0604020202020204" pitchFamily="34" charset="0"/>
                        </a:rPr>
                        <a:t>49(0%)</a:t>
                      </a:r>
                    </a:p>
                  </a:txBody>
                  <a:tcPr marL="68580" marR="68580" marT="0" marB="0" anchor="ctr"/>
                </a:tc>
                <a:tc>
                  <a:txBody>
                    <a:bodyPr/>
                    <a:lstStyle/>
                    <a:p>
                      <a:r>
                        <a:rPr lang="en-ZA" sz="1000" dirty="0">
                          <a:effectLst/>
                          <a:latin typeface="Arial" panose="020B0604020202020204" pitchFamily="34" charset="0"/>
                          <a:ea typeface="Times New Roman" panose="02020603050405020304" pitchFamily="18" charset="0"/>
                          <a:cs typeface="Arial" panose="020B0604020202020204" pitchFamily="34" charset="0"/>
                        </a:rPr>
                        <a:t>26723</a:t>
                      </a:r>
                    </a:p>
                  </a:txBody>
                  <a:tcPr marL="68580" marR="68580" marT="0" marB="0" anchor="ctr"/>
                </a:tc>
                <a:extLst>
                  <a:ext uri="{0D108BD9-81ED-4DB2-BD59-A6C34878D82A}">
                    <a16:rowId xmlns:a16="http://schemas.microsoft.com/office/drawing/2014/main" val="2003876370"/>
                  </a:ext>
                </a:extLst>
              </a:tr>
              <a:tr h="325618">
                <a:tc vMerge="1">
                  <a:txBody>
                    <a:bodyPr/>
                    <a:lstStyle/>
                    <a:p>
                      <a:endParaRPr lang="en-ZA"/>
                    </a:p>
                  </a:txBody>
                  <a:tcPr/>
                </a:tc>
                <a:tc>
                  <a:txBody>
                    <a:bodyPr/>
                    <a:lstStyle/>
                    <a:p>
                      <a:pPr algn="l">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16 Days of Activism</a:t>
                      </a:r>
                    </a:p>
                  </a:txBody>
                  <a:tcPr marL="68580" marR="68580" marT="0" marB="0"/>
                </a:tc>
                <a:tc>
                  <a:txBody>
                    <a:bodyPr/>
                    <a:lstStyle/>
                    <a:p>
                      <a:r>
                        <a:rPr lang="en-ZA" sz="1000" dirty="0">
                          <a:effectLst/>
                          <a:latin typeface="Arial" panose="020B0604020202020204" pitchFamily="34" charset="0"/>
                          <a:ea typeface="Times New Roman" panose="02020603050405020304" pitchFamily="18" charset="0"/>
                          <a:cs typeface="Arial" panose="020B0604020202020204" pitchFamily="34" charset="0"/>
                        </a:rPr>
                        <a:t>181301(10%)</a:t>
                      </a:r>
                    </a:p>
                  </a:txBody>
                  <a:tcPr marL="68580" marR="68580" marT="0" marB="0" anchor="ctr"/>
                </a:tc>
                <a:tc>
                  <a:txBody>
                    <a:bodyPr/>
                    <a:lstStyle/>
                    <a:p>
                      <a:r>
                        <a:rPr lang="en-ZA" sz="1000" dirty="0">
                          <a:effectLst/>
                          <a:latin typeface="Arial" panose="020B0604020202020204" pitchFamily="34" charset="0"/>
                          <a:ea typeface="Times New Roman" panose="02020603050405020304" pitchFamily="18" charset="0"/>
                          <a:cs typeface="Arial" panose="020B0604020202020204" pitchFamily="34" charset="0"/>
                        </a:rPr>
                        <a:t>232571(13%)</a:t>
                      </a:r>
                    </a:p>
                  </a:txBody>
                  <a:tcPr marL="68580" marR="68580" marT="0" marB="0" anchor="ctr"/>
                </a:tc>
                <a:tc>
                  <a:txBody>
                    <a:bodyPr/>
                    <a:lstStyle/>
                    <a:p>
                      <a:r>
                        <a:rPr lang="en-ZA" sz="1000" dirty="0">
                          <a:effectLst/>
                          <a:latin typeface="Arial" panose="020B0604020202020204" pitchFamily="34" charset="0"/>
                          <a:ea typeface="Times New Roman" panose="02020603050405020304" pitchFamily="18" charset="0"/>
                          <a:cs typeface="Arial" panose="020B0604020202020204" pitchFamily="34" charset="0"/>
                        </a:rPr>
                        <a:t>1408554(77%)</a:t>
                      </a:r>
                    </a:p>
                  </a:txBody>
                  <a:tcPr marL="68580" marR="68580" marT="0" marB="0" anchor="ctr"/>
                </a:tc>
                <a:tc>
                  <a:txBody>
                    <a:bodyPr/>
                    <a:lstStyle/>
                    <a:p>
                      <a:r>
                        <a:rPr lang="en-ZA" sz="1000" dirty="0">
                          <a:effectLst/>
                          <a:latin typeface="Arial" panose="020B0604020202020204" pitchFamily="34" charset="0"/>
                          <a:ea typeface="Times New Roman" panose="02020603050405020304" pitchFamily="18" charset="0"/>
                          <a:cs typeface="Arial" panose="020B0604020202020204" pitchFamily="34" charset="0"/>
                        </a:rPr>
                        <a:t>147637(8%)</a:t>
                      </a:r>
                    </a:p>
                  </a:txBody>
                  <a:tcPr marL="68580" marR="68580" marT="0" marB="0" anchor="ctr"/>
                </a:tc>
                <a:tc>
                  <a:txBody>
                    <a:bodyPr/>
                    <a:lstStyle/>
                    <a:p>
                      <a:r>
                        <a:rPr lang="en-ZA" sz="1000" dirty="0">
                          <a:effectLst/>
                          <a:latin typeface="Arial" panose="020B0604020202020204" pitchFamily="34" charset="0"/>
                          <a:ea typeface="Times New Roman" panose="02020603050405020304" pitchFamily="18" charset="0"/>
                          <a:cs typeface="Arial" panose="020B0604020202020204" pitchFamily="34" charset="0"/>
                        </a:rPr>
                        <a:t>2857(0%)</a:t>
                      </a:r>
                    </a:p>
                  </a:txBody>
                  <a:tcPr marL="68580" marR="68580" marT="0" marB="0" anchor="ctr"/>
                </a:tc>
                <a:tc>
                  <a:txBody>
                    <a:bodyPr/>
                    <a:lstStyle/>
                    <a:p>
                      <a:r>
                        <a:rPr lang="en-ZA" sz="1000" dirty="0">
                          <a:effectLst/>
                          <a:latin typeface="Arial" panose="020B0604020202020204" pitchFamily="34" charset="0"/>
                          <a:ea typeface="Times New Roman" panose="02020603050405020304" pitchFamily="18" charset="0"/>
                          <a:cs typeface="Arial" panose="020B0604020202020204" pitchFamily="34" charset="0"/>
                        </a:rPr>
                        <a:t>1822426</a:t>
                      </a:r>
                    </a:p>
                  </a:txBody>
                  <a:tcPr marL="68580" marR="68580" marT="0" marB="0" anchor="ctr"/>
                </a:tc>
                <a:extLst>
                  <a:ext uri="{0D108BD9-81ED-4DB2-BD59-A6C34878D82A}">
                    <a16:rowId xmlns:a16="http://schemas.microsoft.com/office/drawing/2014/main" val="3018647753"/>
                  </a:ext>
                </a:extLst>
              </a:tr>
              <a:tr h="314387">
                <a:tc vMerge="1">
                  <a:txBody>
                    <a:bodyPr/>
                    <a:lstStyle/>
                    <a:p>
                      <a:endParaRPr lang="en-ZA"/>
                    </a:p>
                  </a:txBody>
                  <a:tcPr/>
                </a:tc>
                <a:tc>
                  <a:txBody>
                    <a:bodyPr/>
                    <a:lstStyle/>
                    <a:p>
                      <a:pPr algn="l">
                        <a:spcAft>
                          <a:spcPts val="0"/>
                        </a:spcAft>
                      </a:pPr>
                      <a:r>
                        <a:rPr lang="en-ZA" sz="1000" b="1" dirty="0">
                          <a:effectLst/>
                          <a:latin typeface="Arial" panose="020B0604020202020204" pitchFamily="34" charset="0"/>
                          <a:ea typeface="Times New Roman" panose="02020603050405020304" pitchFamily="18" charset="0"/>
                          <a:cs typeface="Arial" panose="020B0604020202020204" pitchFamily="34" charset="0"/>
                        </a:rPr>
                        <a:t> Grand Total</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l">
                        <a:spcAft>
                          <a:spcPts val="0"/>
                        </a:spcAft>
                      </a:pPr>
                      <a:r>
                        <a:rPr lang="en-ZA" sz="1000" b="1" dirty="0">
                          <a:effectLst/>
                          <a:latin typeface="Arial" panose="020B0604020202020204" pitchFamily="34" charset="0"/>
                          <a:ea typeface="Times New Roman" panose="02020603050405020304" pitchFamily="18" charset="0"/>
                          <a:cs typeface="Arial" panose="020B0604020202020204" pitchFamily="34" charset="0"/>
                        </a:rPr>
                        <a:t>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en-ZA" sz="1000" b="1" dirty="0">
                          <a:effectLst/>
                          <a:latin typeface="Arial" panose="020B0604020202020204" pitchFamily="34" charset="0"/>
                          <a:ea typeface="Times New Roman" panose="02020603050405020304" pitchFamily="18" charset="0"/>
                          <a:cs typeface="Arial" panose="020B0604020202020204" pitchFamily="34" charset="0"/>
                        </a:rPr>
                        <a:t>1389972(27%)</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r>
                        <a:rPr lang="en-ZA" sz="1000" b="1" dirty="0">
                          <a:effectLst/>
                          <a:latin typeface="Arial" panose="020B0604020202020204" pitchFamily="34" charset="0"/>
                          <a:ea typeface="Times New Roman" panose="02020603050405020304" pitchFamily="18" charset="0"/>
                          <a:cs typeface="Arial" panose="020B0604020202020204" pitchFamily="34" charset="0"/>
                        </a:rPr>
                        <a:t>2126530(41%)</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r>
                        <a:rPr lang="en-ZA" sz="1000" b="1" dirty="0">
                          <a:effectLst/>
                          <a:latin typeface="Arial" panose="020B0604020202020204" pitchFamily="34" charset="0"/>
                          <a:ea typeface="Times New Roman" panose="02020603050405020304" pitchFamily="18" charset="0"/>
                          <a:cs typeface="Arial" panose="020B0604020202020204" pitchFamily="34" charset="0"/>
                        </a:rPr>
                        <a:t>1708631(32%)</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r>
                        <a:rPr lang="en-ZA" sz="1000" b="1" dirty="0">
                          <a:effectLst/>
                          <a:latin typeface="Arial" panose="020B0604020202020204" pitchFamily="34" charset="0"/>
                          <a:ea typeface="Times New Roman" panose="02020603050405020304" pitchFamily="18" charset="0"/>
                          <a:cs typeface="Arial" panose="020B0604020202020204" pitchFamily="34" charset="0"/>
                        </a:rPr>
                        <a:t>1066200(20%)</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r>
                        <a:rPr lang="en-ZA" sz="1000" b="1" dirty="0">
                          <a:effectLst/>
                          <a:latin typeface="Arial" panose="020B0604020202020204" pitchFamily="34" charset="0"/>
                          <a:ea typeface="Times New Roman" panose="02020603050405020304" pitchFamily="18" charset="0"/>
                          <a:cs typeface="Arial" panose="020B0604020202020204" pitchFamily="34" charset="0"/>
                        </a:rPr>
                        <a:t>29429(1%)</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r>
                        <a:rPr lang="en-ZA" sz="1000" b="1" dirty="0">
                          <a:effectLst/>
                          <a:latin typeface="Arial" panose="020B0604020202020204" pitchFamily="34" charset="0"/>
                          <a:ea typeface="Times New Roman" panose="02020603050405020304" pitchFamily="18" charset="0"/>
                          <a:cs typeface="Arial" panose="020B0604020202020204" pitchFamily="34" charset="0"/>
                        </a:rPr>
                        <a:t>5225133</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359877436"/>
                  </a:ext>
                </a:extLst>
              </a:tr>
              <a:tr h="325618">
                <a:tc rowSpan="6">
                  <a:txBody>
                    <a:bodyPr/>
                    <a:lstStyle/>
                    <a:p>
                      <a:pPr>
                        <a:spcAft>
                          <a:spcPts val="0"/>
                        </a:spcAft>
                      </a:pPr>
                      <a:r>
                        <a:rPr lang="en-ZA" sz="1000" dirty="0">
                          <a:effectLst/>
                          <a:latin typeface="Arial" panose="020B0604020202020204" pitchFamily="34" charset="0"/>
                          <a:cs typeface="Arial" panose="020B0604020202020204" pitchFamily="34" charset="0"/>
                        </a:rPr>
                        <a:t>Youth</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9250" marR="49250" marT="0" marB="0" vert="vert"/>
                </a:tc>
                <a:tc>
                  <a:txBody>
                    <a:bodyPr/>
                    <a:lstStyle/>
                    <a:p>
                      <a:pPr algn="l">
                        <a:spcAft>
                          <a:spcPts val="0"/>
                        </a:spcAft>
                      </a:pPr>
                      <a:r>
                        <a:rPr lang="en-ZA" sz="1000" b="1" dirty="0">
                          <a:effectLst/>
                          <a:latin typeface="Arial" panose="020B0604020202020204" pitchFamily="34" charset="0"/>
                          <a:cs typeface="Arial" panose="020B0604020202020204" pitchFamily="34" charset="0"/>
                        </a:rPr>
                        <a:t>Indicator</a:t>
                      </a:r>
                      <a:endParaRPr lang="en-ZA" sz="1000" b="1" dirty="0">
                        <a:effectLst/>
                        <a:latin typeface="Arial" panose="020B0604020202020204" pitchFamily="34" charset="0"/>
                        <a:ea typeface="Times New Roman" panose="02020603050405020304" pitchFamily="18" charset="0"/>
                        <a:cs typeface="Arial" panose="020B0604020202020204" pitchFamily="34" charset="0"/>
                      </a:endParaRPr>
                    </a:p>
                  </a:txBody>
                  <a:tcPr marL="49250" marR="49250" marT="0" marB="0"/>
                </a:tc>
                <a:tc>
                  <a:txBody>
                    <a:bodyPr/>
                    <a:lstStyle/>
                    <a:p>
                      <a:pPr algn="l">
                        <a:spcAft>
                          <a:spcPts val="0"/>
                        </a:spcAft>
                      </a:pPr>
                      <a:r>
                        <a:rPr lang="en-ZA" sz="1000" b="1" dirty="0">
                          <a:effectLst/>
                          <a:latin typeface="Arial" panose="020B0604020202020204" pitchFamily="34" charset="0"/>
                          <a:cs typeface="Arial" panose="020B0604020202020204" pitchFamily="34" charset="0"/>
                        </a:rPr>
                        <a:t>Male</a:t>
                      </a:r>
                      <a:endParaRPr lang="en-ZA" sz="1000" b="1" dirty="0">
                        <a:effectLst/>
                        <a:latin typeface="Arial" panose="020B0604020202020204" pitchFamily="34" charset="0"/>
                        <a:ea typeface="Times New Roman" panose="02020603050405020304" pitchFamily="18" charset="0"/>
                        <a:cs typeface="Arial" panose="020B0604020202020204" pitchFamily="34" charset="0"/>
                      </a:endParaRPr>
                    </a:p>
                  </a:txBody>
                  <a:tcPr marL="49250" marR="49250" marT="0" marB="0"/>
                </a:tc>
                <a:tc>
                  <a:txBody>
                    <a:bodyPr/>
                    <a:lstStyle/>
                    <a:p>
                      <a:pPr algn="l">
                        <a:spcAft>
                          <a:spcPts val="0"/>
                        </a:spcAft>
                      </a:pPr>
                      <a:r>
                        <a:rPr lang="en-ZA" sz="1000" b="1" dirty="0">
                          <a:effectLst/>
                          <a:latin typeface="Arial" panose="020B0604020202020204" pitchFamily="34" charset="0"/>
                          <a:cs typeface="Arial" panose="020B0604020202020204" pitchFamily="34" charset="0"/>
                        </a:rPr>
                        <a:t>Female</a:t>
                      </a:r>
                      <a:endParaRPr lang="en-ZA" sz="1000" b="1" dirty="0">
                        <a:effectLst/>
                        <a:latin typeface="Arial" panose="020B0604020202020204" pitchFamily="34" charset="0"/>
                        <a:ea typeface="Times New Roman" panose="02020603050405020304" pitchFamily="18" charset="0"/>
                        <a:cs typeface="Arial" panose="020B0604020202020204" pitchFamily="34" charset="0"/>
                      </a:endParaRPr>
                    </a:p>
                  </a:txBody>
                  <a:tcPr marL="49250" marR="49250" marT="0" marB="0"/>
                </a:tc>
                <a:tc>
                  <a:txBody>
                    <a:bodyPr/>
                    <a:lstStyle/>
                    <a:p>
                      <a:pPr algn="l">
                        <a:spcAft>
                          <a:spcPts val="0"/>
                        </a:spcAft>
                      </a:pPr>
                      <a:r>
                        <a:rPr lang="en-ZA" sz="1000" b="1" dirty="0">
                          <a:effectLst/>
                          <a:latin typeface="Arial" panose="020B0604020202020204" pitchFamily="34" charset="0"/>
                          <a:cs typeface="Arial" panose="020B0604020202020204" pitchFamily="34" charset="0"/>
                        </a:rPr>
                        <a:t>Undisclosed</a:t>
                      </a:r>
                      <a:endParaRPr lang="en-ZA" sz="1000" b="1" dirty="0">
                        <a:effectLst/>
                        <a:latin typeface="Arial" panose="020B0604020202020204" pitchFamily="34" charset="0"/>
                        <a:ea typeface="Times New Roman" panose="02020603050405020304" pitchFamily="18" charset="0"/>
                        <a:cs typeface="Arial" panose="020B0604020202020204" pitchFamily="34" charset="0"/>
                      </a:endParaRPr>
                    </a:p>
                  </a:txBody>
                  <a:tcPr marL="49250" marR="49250" marT="0" marB="0"/>
                </a:tc>
                <a:tc>
                  <a:txBody>
                    <a:bodyPr/>
                    <a:lstStyle/>
                    <a:p>
                      <a:pPr algn="l">
                        <a:spcAft>
                          <a:spcPts val="0"/>
                        </a:spcAft>
                      </a:pPr>
                      <a:r>
                        <a:rPr lang="en-ZA" sz="1000" b="1" dirty="0">
                          <a:effectLst/>
                          <a:latin typeface="Arial" panose="020B0604020202020204" pitchFamily="34" charset="0"/>
                          <a:cs typeface="Arial" panose="020B0604020202020204" pitchFamily="34" charset="0"/>
                        </a:rPr>
                        <a:t>Youth</a:t>
                      </a:r>
                      <a:endParaRPr lang="en-ZA" sz="1000" b="1" dirty="0">
                        <a:effectLst/>
                        <a:latin typeface="Arial" panose="020B0604020202020204" pitchFamily="34" charset="0"/>
                        <a:ea typeface="Times New Roman" panose="02020603050405020304" pitchFamily="18" charset="0"/>
                        <a:cs typeface="Arial" panose="020B0604020202020204" pitchFamily="34" charset="0"/>
                      </a:endParaRPr>
                    </a:p>
                  </a:txBody>
                  <a:tcPr marL="49250" marR="49250" marT="0" marB="0"/>
                </a:tc>
                <a:tc>
                  <a:txBody>
                    <a:bodyPr/>
                    <a:lstStyle/>
                    <a:p>
                      <a:pPr algn="l">
                        <a:spcAft>
                          <a:spcPts val="0"/>
                        </a:spcAft>
                      </a:pPr>
                      <a:r>
                        <a:rPr lang="en-ZA" sz="1000" b="1" dirty="0">
                          <a:effectLst/>
                          <a:latin typeface="Arial" panose="020B0604020202020204" pitchFamily="34" charset="0"/>
                          <a:cs typeface="Arial" panose="020B0604020202020204" pitchFamily="34" charset="0"/>
                        </a:rPr>
                        <a:t>Persons with Disabilities</a:t>
                      </a:r>
                      <a:endParaRPr lang="en-ZA" sz="1000" b="1" dirty="0">
                        <a:effectLst/>
                        <a:latin typeface="Arial" panose="020B0604020202020204" pitchFamily="34" charset="0"/>
                        <a:ea typeface="Times New Roman" panose="02020603050405020304" pitchFamily="18" charset="0"/>
                        <a:cs typeface="Arial" panose="020B0604020202020204" pitchFamily="34" charset="0"/>
                      </a:endParaRPr>
                    </a:p>
                  </a:txBody>
                  <a:tcPr marL="49250" marR="49250" marT="0" marB="0"/>
                </a:tc>
                <a:tc>
                  <a:txBody>
                    <a:bodyPr/>
                    <a:lstStyle/>
                    <a:p>
                      <a:pPr algn="l">
                        <a:spcAft>
                          <a:spcPts val="0"/>
                        </a:spcAft>
                      </a:pPr>
                      <a:r>
                        <a:rPr lang="en-ZA" sz="1000" b="1" dirty="0">
                          <a:effectLst/>
                          <a:latin typeface="Arial" panose="020B0604020202020204" pitchFamily="34" charset="0"/>
                          <a:cs typeface="Arial" panose="020B0604020202020204" pitchFamily="34" charset="0"/>
                        </a:rPr>
                        <a:t>Total</a:t>
                      </a:r>
                      <a:endParaRPr lang="en-ZA" sz="1000" b="1" dirty="0">
                        <a:effectLst/>
                        <a:latin typeface="Arial" panose="020B0604020202020204" pitchFamily="34" charset="0"/>
                        <a:ea typeface="Times New Roman" panose="02020603050405020304" pitchFamily="18" charset="0"/>
                        <a:cs typeface="Arial" panose="020B0604020202020204" pitchFamily="34" charset="0"/>
                      </a:endParaRPr>
                    </a:p>
                  </a:txBody>
                  <a:tcPr marL="49250" marR="49250" marT="0" marB="0"/>
                </a:tc>
                <a:extLst>
                  <a:ext uri="{0D108BD9-81ED-4DB2-BD59-A6C34878D82A}">
                    <a16:rowId xmlns:a16="http://schemas.microsoft.com/office/drawing/2014/main" val="1828072153"/>
                  </a:ext>
                </a:extLst>
              </a:tr>
              <a:tr h="389730">
                <a:tc vMerge="1">
                  <a:txBody>
                    <a:bodyPr/>
                    <a:lstStyle/>
                    <a:p>
                      <a:endParaRPr lang="en-ZA"/>
                    </a:p>
                  </a:txBody>
                  <a:tcPr/>
                </a:tc>
                <a:tc>
                  <a:txBody>
                    <a:bodyPr/>
                    <a:lstStyle/>
                    <a:p>
                      <a:pPr algn="l">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All beneficiaries in Child &amp; Youth Care Centres</a:t>
                      </a:r>
                    </a:p>
                  </a:txBody>
                  <a:tcPr marL="68580" marR="68580" marT="0" marB="0"/>
                </a:tc>
                <a:tc>
                  <a:txBody>
                    <a:bodyPr/>
                    <a:lstStyle/>
                    <a:p>
                      <a:r>
                        <a:rPr lang="en-ZA" sz="1000" dirty="0">
                          <a:effectLst/>
                          <a:latin typeface="Arial" panose="020B0604020202020204" pitchFamily="34" charset="0"/>
                          <a:ea typeface="Times New Roman" panose="02020603050405020304" pitchFamily="18" charset="0"/>
                          <a:cs typeface="Arial" panose="020B0604020202020204" pitchFamily="34" charset="0"/>
                        </a:rPr>
                        <a:t>8152(50%)</a:t>
                      </a:r>
                    </a:p>
                  </a:txBody>
                  <a:tcPr marL="68580" marR="68580" marT="0" marB="0" anchor="ctr"/>
                </a:tc>
                <a:tc>
                  <a:txBody>
                    <a:bodyPr/>
                    <a:lstStyle/>
                    <a:p>
                      <a:r>
                        <a:rPr lang="en-ZA" sz="1000" dirty="0">
                          <a:effectLst/>
                          <a:latin typeface="Arial" panose="020B0604020202020204" pitchFamily="34" charset="0"/>
                          <a:ea typeface="Times New Roman" panose="02020603050405020304" pitchFamily="18" charset="0"/>
                          <a:cs typeface="Arial" panose="020B0604020202020204" pitchFamily="34" charset="0"/>
                        </a:rPr>
                        <a:t>8301(50%)</a:t>
                      </a:r>
                    </a:p>
                  </a:txBody>
                  <a:tcPr marL="68580" marR="68580" marT="0" marB="0" anchor="ctr"/>
                </a:tc>
                <a:tc>
                  <a:txBody>
                    <a:bodyPr/>
                    <a:lstStyle/>
                    <a:p>
                      <a:r>
                        <a:rPr lang="en-ZA" sz="1000" dirty="0">
                          <a:effectLst/>
                          <a:latin typeface="Arial" panose="020B0604020202020204" pitchFamily="34" charset="0"/>
                          <a:ea typeface="Times New Roman" panose="02020603050405020304" pitchFamily="18" charset="0"/>
                          <a:cs typeface="Arial" panose="020B0604020202020204" pitchFamily="34" charset="0"/>
                        </a:rPr>
                        <a:t>3(0%)</a:t>
                      </a:r>
                    </a:p>
                  </a:txBody>
                  <a:tcPr marL="68580" marR="68580" marT="0" marB="0" anchor="ctr"/>
                </a:tc>
                <a:tc>
                  <a:txBody>
                    <a:bodyPr/>
                    <a:lstStyle/>
                    <a:p>
                      <a:r>
                        <a:rPr lang="en-ZA" sz="1000" dirty="0">
                          <a:effectLst/>
                          <a:latin typeface="Arial" panose="020B0604020202020204" pitchFamily="34" charset="0"/>
                          <a:ea typeface="Times New Roman" panose="02020603050405020304" pitchFamily="18" charset="0"/>
                          <a:cs typeface="Arial" panose="020B0604020202020204" pitchFamily="34" charset="0"/>
                        </a:rPr>
                        <a:t>564(3%)</a:t>
                      </a:r>
                    </a:p>
                  </a:txBody>
                  <a:tcPr marL="68580" marR="68580" marT="0" marB="0" anchor="ctr"/>
                </a:tc>
                <a:tc>
                  <a:txBody>
                    <a:bodyPr/>
                    <a:lstStyle/>
                    <a:p>
                      <a:r>
                        <a:rPr lang="en-ZA" sz="1000" dirty="0">
                          <a:effectLst/>
                          <a:latin typeface="Arial" panose="020B0604020202020204" pitchFamily="34" charset="0"/>
                          <a:ea typeface="Times New Roman" panose="02020603050405020304" pitchFamily="18" charset="0"/>
                          <a:cs typeface="Arial" panose="020B0604020202020204" pitchFamily="34" charset="0"/>
                        </a:rPr>
                        <a:t>1811(11%)</a:t>
                      </a:r>
                    </a:p>
                  </a:txBody>
                  <a:tcPr marL="68580" marR="68580" marT="0" marB="0" anchor="ctr"/>
                </a:tc>
                <a:tc>
                  <a:txBody>
                    <a:bodyPr/>
                    <a:lstStyle/>
                    <a:p>
                      <a:r>
                        <a:rPr lang="en-ZA" sz="1000" dirty="0">
                          <a:effectLst/>
                          <a:latin typeface="Arial" panose="020B0604020202020204" pitchFamily="34" charset="0"/>
                          <a:ea typeface="Times New Roman" panose="02020603050405020304" pitchFamily="18" charset="0"/>
                          <a:cs typeface="Arial" panose="020B0604020202020204" pitchFamily="34" charset="0"/>
                        </a:rPr>
                        <a:t>16456</a:t>
                      </a:r>
                    </a:p>
                  </a:txBody>
                  <a:tcPr marL="68580" marR="68580" marT="0" marB="0" anchor="ctr"/>
                </a:tc>
                <a:extLst>
                  <a:ext uri="{0D108BD9-81ED-4DB2-BD59-A6C34878D82A}">
                    <a16:rowId xmlns:a16="http://schemas.microsoft.com/office/drawing/2014/main" val="3739875934"/>
                  </a:ext>
                </a:extLst>
              </a:tr>
              <a:tr h="389730">
                <a:tc vMerge="1">
                  <a:txBody>
                    <a:bodyPr/>
                    <a:lstStyle/>
                    <a:p>
                      <a:endParaRPr lang="en-ZA"/>
                    </a:p>
                  </a:txBody>
                  <a:tcPr/>
                </a:tc>
                <a:tc>
                  <a:txBody>
                    <a:bodyPr/>
                    <a:lstStyle/>
                    <a:p>
                      <a:pPr algn="l">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Youth Development Programme</a:t>
                      </a:r>
                    </a:p>
                  </a:txBody>
                  <a:tcPr marL="68580" marR="68580" marT="0" marB="0"/>
                </a:tc>
                <a:tc>
                  <a:txBody>
                    <a:bodyPr/>
                    <a:lstStyle/>
                    <a:p>
                      <a:r>
                        <a:rPr lang="en-ZA" sz="1000" dirty="0">
                          <a:effectLst/>
                          <a:latin typeface="Arial" panose="020B0604020202020204" pitchFamily="34" charset="0"/>
                          <a:ea typeface="Times New Roman" panose="02020603050405020304" pitchFamily="18" charset="0"/>
                          <a:cs typeface="Arial" panose="020B0604020202020204" pitchFamily="34" charset="0"/>
                        </a:rPr>
                        <a:t>102380(25%)</a:t>
                      </a:r>
                    </a:p>
                  </a:txBody>
                  <a:tcPr marL="68580" marR="68580" marT="0" marB="0" anchor="ctr"/>
                </a:tc>
                <a:tc>
                  <a:txBody>
                    <a:bodyPr/>
                    <a:lstStyle/>
                    <a:p>
                      <a:r>
                        <a:rPr lang="en-ZA" sz="1000" dirty="0">
                          <a:effectLst/>
                          <a:latin typeface="Arial" panose="020B0604020202020204" pitchFamily="34" charset="0"/>
                          <a:ea typeface="Times New Roman" panose="02020603050405020304" pitchFamily="18" charset="0"/>
                          <a:cs typeface="Arial" panose="020B0604020202020204" pitchFamily="34" charset="0"/>
                        </a:rPr>
                        <a:t>164215(40%)</a:t>
                      </a:r>
                    </a:p>
                  </a:txBody>
                  <a:tcPr marL="68580" marR="68580" marT="0" marB="0" anchor="ctr"/>
                </a:tc>
                <a:tc>
                  <a:txBody>
                    <a:bodyPr/>
                    <a:lstStyle/>
                    <a:p>
                      <a:r>
                        <a:rPr lang="en-ZA" sz="1000" dirty="0">
                          <a:effectLst/>
                          <a:latin typeface="Arial" panose="020B0604020202020204" pitchFamily="34" charset="0"/>
                          <a:ea typeface="Times New Roman" panose="02020603050405020304" pitchFamily="18" charset="0"/>
                          <a:cs typeface="Arial" panose="020B0604020202020204" pitchFamily="34" charset="0"/>
                        </a:rPr>
                        <a:t>142243(35%)</a:t>
                      </a:r>
                    </a:p>
                  </a:txBody>
                  <a:tcPr marL="68580" marR="68580" marT="0" marB="0" anchor="ctr"/>
                </a:tc>
                <a:tc>
                  <a:txBody>
                    <a:bodyPr/>
                    <a:lstStyle/>
                    <a:p>
                      <a:r>
                        <a:rPr lang="en-ZA" sz="1000" dirty="0">
                          <a:effectLst/>
                          <a:latin typeface="Arial" panose="020B0604020202020204" pitchFamily="34" charset="0"/>
                          <a:ea typeface="Times New Roman" panose="02020603050405020304" pitchFamily="18" charset="0"/>
                          <a:cs typeface="Arial" panose="020B0604020202020204" pitchFamily="34" charset="0"/>
                        </a:rPr>
                        <a:t>261076(64%)</a:t>
                      </a:r>
                    </a:p>
                  </a:txBody>
                  <a:tcPr marL="68580" marR="68580" marT="0" marB="0" anchor="ctr"/>
                </a:tc>
                <a:tc>
                  <a:txBody>
                    <a:bodyPr/>
                    <a:lstStyle/>
                    <a:p>
                      <a:r>
                        <a:rPr lang="en-ZA" sz="1000" dirty="0">
                          <a:effectLst/>
                          <a:latin typeface="Arial" panose="020B0604020202020204" pitchFamily="34" charset="0"/>
                          <a:ea typeface="Times New Roman" panose="02020603050405020304" pitchFamily="18" charset="0"/>
                          <a:cs typeface="Arial" panose="020B0604020202020204" pitchFamily="34" charset="0"/>
                        </a:rPr>
                        <a:t>1168(0%)</a:t>
                      </a:r>
                    </a:p>
                  </a:txBody>
                  <a:tcPr marL="68580" marR="68580" marT="0" marB="0" anchor="ctr"/>
                </a:tc>
                <a:tc>
                  <a:txBody>
                    <a:bodyPr/>
                    <a:lstStyle/>
                    <a:p>
                      <a:r>
                        <a:rPr lang="en-ZA" sz="1000" dirty="0">
                          <a:effectLst/>
                          <a:latin typeface="Arial" panose="020B0604020202020204" pitchFamily="34" charset="0"/>
                          <a:ea typeface="Times New Roman" panose="02020603050405020304" pitchFamily="18" charset="0"/>
                          <a:cs typeface="Arial" panose="020B0604020202020204" pitchFamily="34" charset="0"/>
                        </a:rPr>
                        <a:t>408838</a:t>
                      </a:r>
                    </a:p>
                  </a:txBody>
                  <a:tcPr marL="68580" marR="68580" marT="0" marB="0" anchor="ctr"/>
                </a:tc>
                <a:extLst>
                  <a:ext uri="{0D108BD9-81ED-4DB2-BD59-A6C34878D82A}">
                    <a16:rowId xmlns:a16="http://schemas.microsoft.com/office/drawing/2014/main" val="25156363"/>
                  </a:ext>
                </a:extLst>
              </a:tr>
              <a:tr h="325618">
                <a:tc vMerge="1">
                  <a:txBody>
                    <a:bodyPr/>
                    <a:lstStyle/>
                    <a:p>
                      <a:endParaRPr lang="en-ZA"/>
                    </a:p>
                  </a:txBody>
                  <a:tcPr/>
                </a:tc>
                <a:tc>
                  <a:txBody>
                    <a:bodyPr/>
                    <a:lstStyle/>
                    <a:p>
                      <a:pPr algn="l">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Crime Prevention Programme</a:t>
                      </a:r>
                    </a:p>
                  </a:txBody>
                  <a:tcPr marL="68580" marR="68580" marT="0" marB="0"/>
                </a:tc>
                <a:tc>
                  <a:txBody>
                    <a:bodyPr/>
                    <a:lstStyle/>
                    <a:p>
                      <a:r>
                        <a:rPr lang="en-ZA" sz="1000" dirty="0">
                          <a:effectLst/>
                          <a:latin typeface="Arial" panose="020B0604020202020204" pitchFamily="34" charset="0"/>
                          <a:ea typeface="Times New Roman" panose="02020603050405020304" pitchFamily="18" charset="0"/>
                          <a:cs typeface="Arial" panose="020B0604020202020204" pitchFamily="34" charset="0"/>
                        </a:rPr>
                        <a:t>174304(10%)</a:t>
                      </a:r>
                    </a:p>
                  </a:txBody>
                  <a:tcPr marL="68580" marR="68580" marT="0" marB="0"/>
                </a:tc>
                <a:tc>
                  <a:txBody>
                    <a:bodyPr/>
                    <a:lstStyle/>
                    <a:p>
                      <a:r>
                        <a:rPr lang="en-ZA" sz="1000" dirty="0">
                          <a:effectLst/>
                          <a:latin typeface="Arial" panose="020B0604020202020204" pitchFamily="34" charset="0"/>
                          <a:ea typeface="Times New Roman" panose="02020603050405020304" pitchFamily="18" charset="0"/>
                          <a:cs typeface="Arial" panose="020B0604020202020204" pitchFamily="34" charset="0"/>
                        </a:rPr>
                        <a:t>192296(11%)</a:t>
                      </a:r>
                    </a:p>
                  </a:txBody>
                  <a:tcPr marL="68580" marR="68580" marT="0" marB="0"/>
                </a:tc>
                <a:tc>
                  <a:txBody>
                    <a:bodyPr/>
                    <a:lstStyle/>
                    <a:p>
                      <a:r>
                        <a:rPr lang="en-ZA" sz="1000" dirty="0">
                          <a:effectLst/>
                          <a:latin typeface="Arial" panose="020B0604020202020204" pitchFamily="34" charset="0"/>
                          <a:ea typeface="Times New Roman" panose="02020603050405020304" pitchFamily="18" charset="0"/>
                          <a:cs typeface="Arial" panose="020B0604020202020204" pitchFamily="34" charset="0"/>
                        </a:rPr>
                        <a:t>1439216(79%)</a:t>
                      </a:r>
                    </a:p>
                  </a:txBody>
                  <a:tcPr marL="68580" marR="68580" marT="0" marB="0"/>
                </a:tc>
                <a:tc>
                  <a:txBody>
                    <a:bodyPr/>
                    <a:lstStyle/>
                    <a:p>
                      <a:r>
                        <a:rPr lang="en-ZA" sz="1000" dirty="0">
                          <a:effectLst/>
                          <a:latin typeface="Arial" panose="020B0604020202020204" pitchFamily="34" charset="0"/>
                          <a:ea typeface="Times New Roman" panose="02020603050405020304" pitchFamily="18" charset="0"/>
                          <a:cs typeface="Arial" panose="020B0604020202020204" pitchFamily="34" charset="0"/>
                        </a:rPr>
                        <a:t>88030(5%)</a:t>
                      </a:r>
                    </a:p>
                  </a:txBody>
                  <a:tcPr marL="68580" marR="68580" marT="0" marB="0"/>
                </a:tc>
                <a:tc>
                  <a:txBody>
                    <a:bodyPr/>
                    <a:lstStyle/>
                    <a:p>
                      <a:r>
                        <a:rPr lang="en-ZA" sz="1000" dirty="0">
                          <a:effectLst/>
                          <a:latin typeface="Arial" panose="020B0604020202020204" pitchFamily="34" charset="0"/>
                          <a:ea typeface="Times New Roman" panose="02020603050405020304" pitchFamily="18" charset="0"/>
                          <a:cs typeface="Arial" panose="020B0604020202020204" pitchFamily="34" charset="0"/>
                        </a:rPr>
                        <a:t>3394(0%)</a:t>
                      </a:r>
                    </a:p>
                  </a:txBody>
                  <a:tcPr marL="68580" marR="68580" marT="0" marB="0"/>
                </a:tc>
                <a:tc>
                  <a:txBody>
                    <a:bodyPr/>
                    <a:lstStyle/>
                    <a:p>
                      <a:r>
                        <a:rPr lang="en-ZA" sz="1000" dirty="0">
                          <a:effectLst/>
                          <a:latin typeface="Arial" panose="020B0604020202020204" pitchFamily="34" charset="0"/>
                          <a:ea typeface="Times New Roman" panose="02020603050405020304" pitchFamily="18" charset="0"/>
                          <a:cs typeface="Arial" panose="020B0604020202020204" pitchFamily="34" charset="0"/>
                        </a:rPr>
                        <a:t>1805816</a:t>
                      </a:r>
                    </a:p>
                  </a:txBody>
                  <a:tcPr marL="68580" marR="68580" marT="0" marB="0"/>
                </a:tc>
                <a:extLst>
                  <a:ext uri="{0D108BD9-81ED-4DB2-BD59-A6C34878D82A}">
                    <a16:rowId xmlns:a16="http://schemas.microsoft.com/office/drawing/2014/main" val="4183501737"/>
                  </a:ext>
                </a:extLst>
              </a:tr>
              <a:tr h="314387">
                <a:tc vMerge="1">
                  <a:txBody>
                    <a:bodyPr/>
                    <a:lstStyle/>
                    <a:p>
                      <a:endParaRPr lang="en-ZA"/>
                    </a:p>
                  </a:txBody>
                  <a:tcPr/>
                </a:tc>
                <a:tc>
                  <a:txBody>
                    <a:bodyPr/>
                    <a:lstStyle/>
                    <a:p>
                      <a:pPr algn="l">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Substance Abuse </a:t>
                      </a:r>
                      <a:r>
                        <a:rPr lang="en-ZA" sz="1000" dirty="0">
                          <a:effectLst/>
                          <a:latin typeface="Arial" panose="020B0604020202020204" pitchFamily="34" charset="0"/>
                          <a:ea typeface="Arial Unicode MS"/>
                          <a:cs typeface="Arial" panose="020B0604020202020204" pitchFamily="34" charset="0"/>
                        </a:rPr>
                        <a:t>Prevention, Treatment &amp; Rehabilitation</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en-ZA" sz="1000" dirty="0">
                          <a:effectLst/>
                          <a:latin typeface="Arial" panose="020B0604020202020204" pitchFamily="34" charset="0"/>
                          <a:ea typeface="Times New Roman" panose="02020603050405020304" pitchFamily="18" charset="0"/>
                          <a:cs typeface="Arial" panose="020B0604020202020204" pitchFamily="34" charset="0"/>
                        </a:rPr>
                        <a:t>1105355(21%)</a:t>
                      </a:r>
                    </a:p>
                  </a:txBody>
                  <a:tcPr marL="68580" marR="68580" marT="0" marB="0" anchor="ctr"/>
                </a:tc>
                <a:tc>
                  <a:txBody>
                    <a:bodyPr/>
                    <a:lstStyle/>
                    <a:p>
                      <a:r>
                        <a:rPr lang="en-ZA" sz="1000" dirty="0">
                          <a:effectLst/>
                          <a:latin typeface="Arial" panose="020B0604020202020204" pitchFamily="34" charset="0"/>
                          <a:ea typeface="Times New Roman" panose="02020603050405020304" pitchFamily="18" charset="0"/>
                          <a:cs typeface="Arial" panose="020B0604020202020204" pitchFamily="34" charset="0"/>
                        </a:rPr>
                        <a:t>1376484(26%)</a:t>
                      </a:r>
                    </a:p>
                  </a:txBody>
                  <a:tcPr marL="68580" marR="68580" marT="0" marB="0" anchor="ctr"/>
                </a:tc>
                <a:tc>
                  <a:txBody>
                    <a:bodyPr/>
                    <a:lstStyle/>
                    <a:p>
                      <a:r>
                        <a:rPr lang="en-ZA" sz="1000" dirty="0">
                          <a:effectLst/>
                          <a:latin typeface="Arial" panose="020B0604020202020204" pitchFamily="34" charset="0"/>
                          <a:ea typeface="Times New Roman" panose="02020603050405020304" pitchFamily="18" charset="0"/>
                          <a:cs typeface="Arial" panose="020B0604020202020204" pitchFamily="34" charset="0"/>
                        </a:rPr>
                        <a:t>2880743(53%)</a:t>
                      </a:r>
                    </a:p>
                  </a:txBody>
                  <a:tcPr marL="68580" marR="68580" marT="0" marB="0" anchor="ctr"/>
                </a:tc>
                <a:tc>
                  <a:txBody>
                    <a:bodyPr/>
                    <a:lstStyle/>
                    <a:p>
                      <a:r>
                        <a:rPr lang="en-ZA" sz="1000" dirty="0">
                          <a:effectLst/>
                          <a:latin typeface="Arial" panose="020B0604020202020204" pitchFamily="34" charset="0"/>
                          <a:ea typeface="Times New Roman" panose="02020603050405020304" pitchFamily="18" charset="0"/>
                          <a:cs typeface="Arial" panose="020B0604020202020204" pitchFamily="34" charset="0"/>
                        </a:rPr>
                        <a:t>999040(17%)</a:t>
                      </a:r>
                    </a:p>
                  </a:txBody>
                  <a:tcPr marL="68580" marR="68580" marT="0" marB="0" anchor="ctr"/>
                </a:tc>
                <a:tc>
                  <a:txBody>
                    <a:bodyPr/>
                    <a:lstStyle/>
                    <a:p>
                      <a:r>
                        <a:rPr lang="en-ZA" sz="1000" dirty="0">
                          <a:effectLst/>
                          <a:latin typeface="Arial" panose="020B0604020202020204" pitchFamily="34" charset="0"/>
                          <a:ea typeface="Times New Roman" panose="02020603050405020304" pitchFamily="18" charset="0"/>
                          <a:cs typeface="Arial" panose="020B0604020202020204" pitchFamily="34" charset="0"/>
                        </a:rPr>
                        <a:t>7157(0%)</a:t>
                      </a:r>
                    </a:p>
                  </a:txBody>
                  <a:tcPr marL="68580" marR="68580" marT="0" marB="0" anchor="ctr"/>
                </a:tc>
                <a:tc>
                  <a:txBody>
                    <a:bodyPr/>
                    <a:lstStyle/>
                    <a:p>
                      <a:r>
                        <a:rPr lang="en-ZA" sz="1000" dirty="0">
                          <a:effectLst/>
                          <a:latin typeface="Arial" panose="020B0604020202020204" pitchFamily="34" charset="0"/>
                          <a:ea typeface="Times New Roman" panose="02020603050405020304" pitchFamily="18" charset="0"/>
                          <a:cs typeface="Arial" panose="020B0604020202020204" pitchFamily="34" charset="0"/>
                        </a:rPr>
                        <a:t>5362582</a:t>
                      </a:r>
                    </a:p>
                  </a:txBody>
                  <a:tcPr marL="68580" marR="68580" marT="0" marB="0" anchor="ctr"/>
                </a:tc>
                <a:extLst>
                  <a:ext uri="{0D108BD9-81ED-4DB2-BD59-A6C34878D82A}">
                    <a16:rowId xmlns:a16="http://schemas.microsoft.com/office/drawing/2014/main" val="129668281"/>
                  </a:ext>
                </a:extLst>
              </a:tr>
              <a:tr h="471381">
                <a:tc vMerge="1">
                  <a:txBody>
                    <a:bodyPr/>
                    <a:lstStyle/>
                    <a:p>
                      <a:endParaRPr lang="en-ZA"/>
                    </a:p>
                  </a:txBody>
                  <a:tcPr/>
                </a:tc>
                <a:tc>
                  <a:txBody>
                    <a:bodyPr/>
                    <a:lstStyle/>
                    <a:p>
                      <a:pPr algn="l">
                        <a:spcAft>
                          <a:spcPts val="0"/>
                        </a:spcAft>
                      </a:pPr>
                      <a:r>
                        <a:rPr lang="en-ZA" sz="1000" b="1" dirty="0">
                          <a:effectLst/>
                          <a:latin typeface="Arial" panose="020B0604020202020204" pitchFamily="34" charset="0"/>
                          <a:ea typeface="Times New Roman" panose="02020603050405020304" pitchFamily="18" charset="0"/>
                          <a:cs typeface="Arial" panose="020B0604020202020204" pitchFamily="34" charset="0"/>
                        </a:rPr>
                        <a:t>Grand Total</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en-ZA" sz="1000" b="1" dirty="0">
                          <a:effectLst/>
                          <a:latin typeface="Arial" panose="020B0604020202020204" pitchFamily="34" charset="0"/>
                          <a:ea typeface="Times New Roman" panose="02020603050405020304" pitchFamily="18" charset="0"/>
                          <a:cs typeface="Arial" panose="020B0604020202020204" pitchFamily="34" charset="0"/>
                        </a:rPr>
                        <a:t>1390191(18%)</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r>
                        <a:rPr lang="en-ZA" sz="1000" b="1" dirty="0">
                          <a:effectLst/>
                          <a:latin typeface="Arial" panose="020B0604020202020204" pitchFamily="34" charset="0"/>
                          <a:ea typeface="Times New Roman" panose="02020603050405020304" pitchFamily="18" charset="0"/>
                          <a:cs typeface="Arial" panose="020B0604020202020204" pitchFamily="34" charset="0"/>
                        </a:rPr>
                        <a:t>1741296(23%)</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r>
                        <a:rPr lang="en-ZA" sz="1000" b="1" dirty="0">
                          <a:effectLst/>
                          <a:latin typeface="Arial" panose="020B0604020202020204" pitchFamily="34" charset="0"/>
                          <a:ea typeface="Times New Roman" panose="02020603050405020304" pitchFamily="18" charset="0"/>
                          <a:cs typeface="Arial" panose="020B0604020202020204" pitchFamily="34" charset="0"/>
                        </a:rPr>
                        <a:t>4462205(59%)</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r>
                        <a:rPr lang="en-ZA" sz="1000" b="1" dirty="0">
                          <a:effectLst/>
                          <a:latin typeface="Arial" panose="020B0604020202020204" pitchFamily="34" charset="0"/>
                          <a:ea typeface="Times New Roman" panose="02020603050405020304" pitchFamily="18" charset="0"/>
                          <a:cs typeface="Arial" panose="020B0604020202020204" pitchFamily="34" charset="0"/>
                        </a:rPr>
                        <a:t>1348710(18%)</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r>
                        <a:rPr lang="en-ZA" sz="1000" b="1" dirty="0">
                          <a:effectLst/>
                          <a:latin typeface="Arial" panose="020B0604020202020204" pitchFamily="34" charset="0"/>
                          <a:ea typeface="Times New Roman" panose="02020603050405020304" pitchFamily="18" charset="0"/>
                          <a:cs typeface="Arial" panose="020B0604020202020204" pitchFamily="34" charset="0"/>
                        </a:rPr>
                        <a:t>13530(0%)</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r>
                        <a:rPr lang="en-ZA" sz="1000" b="1" dirty="0">
                          <a:effectLst/>
                          <a:latin typeface="Arial" panose="020B0604020202020204" pitchFamily="34" charset="0"/>
                          <a:ea typeface="Times New Roman" panose="02020603050405020304" pitchFamily="18" charset="0"/>
                          <a:cs typeface="Arial" panose="020B0604020202020204" pitchFamily="34" charset="0"/>
                        </a:rPr>
                        <a:t>7593692</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55315450"/>
                  </a:ext>
                </a:extLst>
              </a:tr>
            </a:tbl>
          </a:graphicData>
        </a:graphic>
      </p:graphicFrame>
    </p:spTree>
    <p:extLst>
      <p:ext uri="{BB962C8B-B14F-4D97-AF65-F5344CB8AC3E}">
        <p14:creationId xmlns:p14="http://schemas.microsoft.com/office/powerpoint/2010/main" val="397322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754114-074B-450A-81A8-6708A75CD9F4}"/>
              </a:ext>
            </a:extLst>
          </p:cNvPr>
          <p:cNvSpPr>
            <a:spLocks noGrp="1"/>
          </p:cNvSpPr>
          <p:nvPr>
            <p:ph type="title"/>
          </p:nvPr>
        </p:nvSpPr>
        <p:spPr/>
        <p:txBody>
          <a:bodyPr/>
          <a:lstStyle/>
          <a:p>
            <a:r>
              <a:rPr lang="en-US" sz="2000" dirty="0"/>
              <a:t>Departmental Achievement on Actual GEYODI Empowerment</a:t>
            </a:r>
            <a:endParaRPr lang="en-ZA" sz="2000" dirty="0"/>
          </a:p>
        </p:txBody>
      </p:sp>
      <p:sp>
        <p:nvSpPr>
          <p:cNvPr id="4" name="Slide Number Placeholder 3">
            <a:extLst>
              <a:ext uri="{FF2B5EF4-FFF2-40B4-BE49-F238E27FC236}">
                <a16:creationId xmlns:a16="http://schemas.microsoft.com/office/drawing/2014/main" id="{8349298D-229A-4977-9506-D9994F5678D4}"/>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E0FBF77-33DA-4DB4-BDC1-930D16BE5C8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49</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99828410"/>
              </p:ext>
            </p:extLst>
          </p:nvPr>
        </p:nvGraphicFramePr>
        <p:xfrm>
          <a:off x="955534" y="1496955"/>
          <a:ext cx="8065306" cy="2921340"/>
        </p:xfrm>
        <a:graphic>
          <a:graphicData uri="http://schemas.openxmlformats.org/drawingml/2006/table">
            <a:tbl>
              <a:tblPr firstRow="1" firstCol="1" bandRow="1">
                <a:tableStyleId>{BC89EF96-8CEA-46FF-86C4-4CE0E7609802}</a:tableStyleId>
              </a:tblPr>
              <a:tblGrid>
                <a:gridCol w="314466">
                  <a:extLst>
                    <a:ext uri="{9D8B030D-6E8A-4147-A177-3AD203B41FA5}">
                      <a16:colId xmlns:a16="http://schemas.microsoft.com/office/drawing/2014/main" val="3557934506"/>
                    </a:ext>
                  </a:extLst>
                </a:gridCol>
                <a:gridCol w="1847580">
                  <a:extLst>
                    <a:ext uri="{9D8B030D-6E8A-4147-A177-3AD203B41FA5}">
                      <a16:colId xmlns:a16="http://schemas.microsoft.com/office/drawing/2014/main" val="1721545964"/>
                    </a:ext>
                  </a:extLst>
                </a:gridCol>
                <a:gridCol w="980660">
                  <a:extLst>
                    <a:ext uri="{9D8B030D-6E8A-4147-A177-3AD203B41FA5}">
                      <a16:colId xmlns:a16="http://schemas.microsoft.com/office/drawing/2014/main" val="3889260514"/>
                    </a:ext>
                  </a:extLst>
                </a:gridCol>
                <a:gridCol w="986337">
                  <a:extLst>
                    <a:ext uri="{9D8B030D-6E8A-4147-A177-3AD203B41FA5}">
                      <a16:colId xmlns:a16="http://schemas.microsoft.com/office/drawing/2014/main" val="3587210283"/>
                    </a:ext>
                  </a:extLst>
                </a:gridCol>
                <a:gridCol w="986337">
                  <a:extLst>
                    <a:ext uri="{9D8B030D-6E8A-4147-A177-3AD203B41FA5}">
                      <a16:colId xmlns:a16="http://schemas.microsoft.com/office/drawing/2014/main" val="2071192887"/>
                    </a:ext>
                  </a:extLst>
                </a:gridCol>
                <a:gridCol w="985202">
                  <a:extLst>
                    <a:ext uri="{9D8B030D-6E8A-4147-A177-3AD203B41FA5}">
                      <a16:colId xmlns:a16="http://schemas.microsoft.com/office/drawing/2014/main" val="1604122024"/>
                    </a:ext>
                  </a:extLst>
                </a:gridCol>
                <a:gridCol w="985202">
                  <a:extLst>
                    <a:ext uri="{9D8B030D-6E8A-4147-A177-3AD203B41FA5}">
                      <a16:colId xmlns:a16="http://schemas.microsoft.com/office/drawing/2014/main" val="2659898494"/>
                    </a:ext>
                  </a:extLst>
                </a:gridCol>
                <a:gridCol w="979522">
                  <a:extLst>
                    <a:ext uri="{9D8B030D-6E8A-4147-A177-3AD203B41FA5}">
                      <a16:colId xmlns:a16="http://schemas.microsoft.com/office/drawing/2014/main" val="2207839584"/>
                    </a:ext>
                  </a:extLst>
                </a:gridCol>
              </a:tblGrid>
              <a:tr h="654446">
                <a:tc gridSpan="8">
                  <a:txBody>
                    <a:bodyPr/>
                    <a:lstStyle/>
                    <a:p>
                      <a:pPr>
                        <a:spcAft>
                          <a:spcPts val="0"/>
                        </a:spcAft>
                      </a:pPr>
                      <a:r>
                        <a:rPr lang="en-ZA" sz="1000" dirty="0">
                          <a:effectLst/>
                          <a:latin typeface="Arial" panose="020B0604020202020204" pitchFamily="34" charset="0"/>
                          <a:cs typeface="Arial" panose="020B0604020202020204" pitchFamily="34" charset="0"/>
                        </a:rPr>
                        <a:t>GEYODI EMPOWERMENT</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9250" marR="49250" marT="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250101865"/>
                  </a:ext>
                </a:extLst>
              </a:tr>
              <a:tr h="351167">
                <a:tc rowSpan="2">
                  <a:txBody>
                    <a:bodyPr/>
                    <a:lstStyle/>
                    <a:p>
                      <a:pPr>
                        <a:spcAft>
                          <a:spcPts val="0"/>
                        </a:spcAft>
                      </a:pPr>
                      <a:r>
                        <a:rPr lang="en-ZA" sz="1000" dirty="0">
                          <a:effectLst/>
                          <a:latin typeface="Arial" panose="020B0604020202020204" pitchFamily="34" charset="0"/>
                          <a:cs typeface="Arial" panose="020B0604020202020204" pitchFamily="34" charset="0"/>
                        </a:rPr>
                        <a:t>Disabled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9250" marR="49250" marT="0" marB="0" vert="vert"/>
                </a:tc>
                <a:tc>
                  <a:txBody>
                    <a:bodyPr/>
                    <a:lstStyle/>
                    <a:p>
                      <a:pPr>
                        <a:spcAft>
                          <a:spcPts val="0"/>
                        </a:spcAft>
                      </a:pPr>
                      <a:r>
                        <a:rPr lang="en-ZA" sz="1000" b="1" dirty="0">
                          <a:effectLst/>
                          <a:latin typeface="Arial" panose="020B0604020202020204" pitchFamily="34" charset="0"/>
                          <a:cs typeface="Arial" panose="020B0604020202020204" pitchFamily="34" charset="0"/>
                        </a:rPr>
                        <a:t>Indicator</a:t>
                      </a:r>
                      <a:endParaRPr lang="en-ZA" sz="1000" b="1" dirty="0">
                        <a:effectLst/>
                        <a:latin typeface="Arial" panose="020B0604020202020204" pitchFamily="34" charset="0"/>
                        <a:ea typeface="Times New Roman" panose="02020603050405020304" pitchFamily="18" charset="0"/>
                        <a:cs typeface="Arial" panose="020B0604020202020204" pitchFamily="34" charset="0"/>
                      </a:endParaRPr>
                    </a:p>
                  </a:txBody>
                  <a:tcPr marL="49250" marR="49250" marT="0" marB="0"/>
                </a:tc>
                <a:tc>
                  <a:txBody>
                    <a:bodyPr/>
                    <a:lstStyle/>
                    <a:p>
                      <a:pPr algn="ctr">
                        <a:spcAft>
                          <a:spcPts val="0"/>
                        </a:spcAft>
                      </a:pPr>
                      <a:r>
                        <a:rPr lang="en-ZA" sz="1000" b="1" dirty="0">
                          <a:effectLst/>
                          <a:latin typeface="Arial" panose="020B0604020202020204" pitchFamily="34" charset="0"/>
                          <a:cs typeface="Arial" panose="020B0604020202020204" pitchFamily="34" charset="0"/>
                        </a:rPr>
                        <a:t>Male</a:t>
                      </a:r>
                      <a:endParaRPr lang="en-ZA" sz="1000" b="1" dirty="0">
                        <a:effectLst/>
                        <a:latin typeface="Arial" panose="020B0604020202020204" pitchFamily="34" charset="0"/>
                        <a:ea typeface="Times New Roman" panose="02020603050405020304" pitchFamily="18" charset="0"/>
                        <a:cs typeface="Arial" panose="020B0604020202020204" pitchFamily="34" charset="0"/>
                      </a:endParaRPr>
                    </a:p>
                  </a:txBody>
                  <a:tcPr marL="49250" marR="49250" marT="0" marB="0"/>
                </a:tc>
                <a:tc>
                  <a:txBody>
                    <a:bodyPr/>
                    <a:lstStyle/>
                    <a:p>
                      <a:pPr algn="ctr">
                        <a:spcAft>
                          <a:spcPts val="0"/>
                        </a:spcAft>
                      </a:pPr>
                      <a:r>
                        <a:rPr lang="en-ZA" sz="1000" b="1" dirty="0">
                          <a:effectLst/>
                          <a:latin typeface="Arial" panose="020B0604020202020204" pitchFamily="34" charset="0"/>
                          <a:cs typeface="Arial" panose="020B0604020202020204" pitchFamily="34" charset="0"/>
                        </a:rPr>
                        <a:t>Female</a:t>
                      </a:r>
                      <a:endParaRPr lang="en-ZA" sz="1000" b="1" dirty="0">
                        <a:effectLst/>
                        <a:latin typeface="Arial" panose="020B0604020202020204" pitchFamily="34" charset="0"/>
                        <a:ea typeface="Times New Roman" panose="02020603050405020304" pitchFamily="18" charset="0"/>
                        <a:cs typeface="Arial" panose="020B0604020202020204" pitchFamily="34" charset="0"/>
                      </a:endParaRPr>
                    </a:p>
                  </a:txBody>
                  <a:tcPr marL="49250" marR="49250" marT="0" marB="0"/>
                </a:tc>
                <a:tc>
                  <a:txBody>
                    <a:bodyPr/>
                    <a:lstStyle/>
                    <a:p>
                      <a:pPr algn="ctr">
                        <a:spcAft>
                          <a:spcPts val="0"/>
                        </a:spcAft>
                      </a:pPr>
                      <a:r>
                        <a:rPr lang="en-ZA" sz="1000" b="1" dirty="0">
                          <a:effectLst/>
                          <a:latin typeface="Arial" panose="020B0604020202020204" pitchFamily="34" charset="0"/>
                          <a:cs typeface="Arial" panose="020B0604020202020204" pitchFamily="34" charset="0"/>
                        </a:rPr>
                        <a:t>Undisclosed</a:t>
                      </a:r>
                      <a:endParaRPr lang="en-ZA" sz="1000" b="1" dirty="0">
                        <a:effectLst/>
                        <a:latin typeface="Arial" panose="020B0604020202020204" pitchFamily="34" charset="0"/>
                        <a:ea typeface="Times New Roman" panose="02020603050405020304" pitchFamily="18" charset="0"/>
                        <a:cs typeface="Arial" panose="020B0604020202020204" pitchFamily="34" charset="0"/>
                      </a:endParaRPr>
                    </a:p>
                  </a:txBody>
                  <a:tcPr marL="49250" marR="49250" marT="0" marB="0"/>
                </a:tc>
                <a:tc>
                  <a:txBody>
                    <a:bodyPr/>
                    <a:lstStyle/>
                    <a:p>
                      <a:pPr algn="ctr">
                        <a:spcAft>
                          <a:spcPts val="0"/>
                        </a:spcAft>
                      </a:pPr>
                      <a:r>
                        <a:rPr lang="en-ZA" sz="1000" b="1" dirty="0">
                          <a:effectLst/>
                          <a:latin typeface="Arial" panose="020B0604020202020204" pitchFamily="34" charset="0"/>
                          <a:cs typeface="Arial" panose="020B0604020202020204" pitchFamily="34" charset="0"/>
                        </a:rPr>
                        <a:t>Youth</a:t>
                      </a:r>
                      <a:endParaRPr lang="en-ZA" sz="1000" b="1" dirty="0">
                        <a:effectLst/>
                        <a:latin typeface="Arial" panose="020B0604020202020204" pitchFamily="34" charset="0"/>
                        <a:ea typeface="Times New Roman" panose="02020603050405020304" pitchFamily="18" charset="0"/>
                        <a:cs typeface="Arial" panose="020B0604020202020204" pitchFamily="34" charset="0"/>
                      </a:endParaRPr>
                    </a:p>
                  </a:txBody>
                  <a:tcPr marL="49250" marR="49250" marT="0" marB="0"/>
                </a:tc>
                <a:tc>
                  <a:txBody>
                    <a:bodyPr/>
                    <a:lstStyle/>
                    <a:p>
                      <a:pPr algn="ctr">
                        <a:spcAft>
                          <a:spcPts val="0"/>
                        </a:spcAft>
                      </a:pPr>
                      <a:r>
                        <a:rPr lang="en-ZA" sz="1000" b="1" dirty="0">
                          <a:effectLst/>
                          <a:latin typeface="Arial" panose="020B0604020202020204" pitchFamily="34" charset="0"/>
                          <a:cs typeface="Arial" panose="020B0604020202020204" pitchFamily="34" charset="0"/>
                        </a:rPr>
                        <a:t>Persons with Disabilities</a:t>
                      </a:r>
                      <a:endParaRPr lang="en-ZA" sz="1000" b="1" dirty="0">
                        <a:effectLst/>
                        <a:latin typeface="Arial" panose="020B0604020202020204" pitchFamily="34" charset="0"/>
                        <a:ea typeface="Times New Roman" panose="02020603050405020304" pitchFamily="18" charset="0"/>
                        <a:cs typeface="Arial" panose="020B0604020202020204" pitchFamily="34" charset="0"/>
                      </a:endParaRPr>
                    </a:p>
                  </a:txBody>
                  <a:tcPr marL="49250" marR="49250" marT="0" marB="0"/>
                </a:tc>
                <a:tc>
                  <a:txBody>
                    <a:bodyPr/>
                    <a:lstStyle/>
                    <a:p>
                      <a:pPr algn="ctr">
                        <a:spcAft>
                          <a:spcPts val="0"/>
                        </a:spcAft>
                      </a:pPr>
                      <a:r>
                        <a:rPr lang="en-ZA" sz="1000" b="1" dirty="0">
                          <a:effectLst/>
                          <a:latin typeface="Arial" panose="020B0604020202020204" pitchFamily="34" charset="0"/>
                          <a:cs typeface="Arial" panose="020B0604020202020204" pitchFamily="34" charset="0"/>
                        </a:rPr>
                        <a:t>Total</a:t>
                      </a:r>
                      <a:endParaRPr lang="en-ZA" sz="1000" b="1" dirty="0">
                        <a:effectLst/>
                        <a:latin typeface="Arial" panose="020B0604020202020204" pitchFamily="34" charset="0"/>
                        <a:ea typeface="Times New Roman" panose="02020603050405020304" pitchFamily="18" charset="0"/>
                        <a:cs typeface="Arial" panose="020B0604020202020204" pitchFamily="34" charset="0"/>
                      </a:endParaRPr>
                    </a:p>
                  </a:txBody>
                  <a:tcPr marL="49250" marR="49250" marT="0" marB="0"/>
                </a:tc>
                <a:extLst>
                  <a:ext uri="{0D108BD9-81ED-4DB2-BD59-A6C34878D82A}">
                    <a16:rowId xmlns:a16="http://schemas.microsoft.com/office/drawing/2014/main" val="2138997385"/>
                  </a:ext>
                </a:extLst>
              </a:tr>
              <a:tr h="818298">
                <a:tc vMerge="1">
                  <a:txBody>
                    <a:bodyPr/>
                    <a:lstStyle/>
                    <a:p>
                      <a:endParaRPr lang="en-ZA"/>
                    </a:p>
                  </a:txBody>
                  <a:tcPr/>
                </a:tc>
                <a:tc>
                  <a:txBody>
                    <a:bodyPr/>
                    <a:lstStyle/>
                    <a:p>
                      <a:pPr>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Services to Persons with Disabilities</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en-ZA" sz="1100" dirty="0">
                          <a:effectLst/>
                          <a:latin typeface="Arial" panose="020B0604020202020204" pitchFamily="34" charset="0"/>
                          <a:ea typeface="Times New Roman" panose="02020603050405020304" pitchFamily="18" charset="0"/>
                          <a:cs typeface="Arial" panose="020B0604020202020204" pitchFamily="34" charset="0"/>
                        </a:rPr>
                        <a:t>35588(1%)</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r>
                        <a:rPr lang="en-ZA" sz="1100" dirty="0">
                          <a:effectLst/>
                          <a:latin typeface="Arial" panose="020B0604020202020204" pitchFamily="34" charset="0"/>
                          <a:ea typeface="Times New Roman" panose="02020603050405020304" pitchFamily="18" charset="0"/>
                          <a:cs typeface="Arial" panose="020B0604020202020204" pitchFamily="34" charset="0"/>
                        </a:rPr>
                        <a:t>39563(1%)</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r>
                        <a:rPr lang="en-ZA" sz="1100" dirty="0">
                          <a:effectLst/>
                          <a:latin typeface="Arial" panose="020B0604020202020204" pitchFamily="34" charset="0"/>
                          <a:ea typeface="Times New Roman" panose="02020603050405020304" pitchFamily="18" charset="0"/>
                          <a:cs typeface="Arial" panose="020B0604020202020204" pitchFamily="34" charset="0"/>
                        </a:rPr>
                        <a:t>4233697(98%)</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r>
                        <a:rPr lang="en-ZA" sz="1100" dirty="0">
                          <a:effectLst/>
                          <a:latin typeface="Arial" panose="020B0604020202020204" pitchFamily="34" charset="0"/>
                          <a:ea typeface="Times New Roman" panose="02020603050405020304" pitchFamily="18" charset="0"/>
                          <a:cs typeface="Arial" panose="020B0604020202020204" pitchFamily="34" charset="0"/>
                        </a:rPr>
                        <a:t>31181(1%)</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r>
                        <a:rPr lang="en-ZA" sz="1100" dirty="0">
                          <a:effectLst/>
                          <a:latin typeface="Arial" panose="020B0604020202020204" pitchFamily="34" charset="0"/>
                          <a:ea typeface="Times New Roman" panose="02020603050405020304" pitchFamily="18" charset="0"/>
                          <a:cs typeface="Arial" panose="020B0604020202020204" pitchFamily="34" charset="0"/>
                        </a:rPr>
                        <a:t>47650(1%)</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r>
                        <a:rPr lang="en-ZA" sz="1100" dirty="0">
                          <a:effectLst/>
                          <a:latin typeface="Arial" panose="020B0604020202020204" pitchFamily="34" charset="0"/>
                          <a:ea typeface="Times New Roman" panose="02020603050405020304" pitchFamily="18" charset="0"/>
                          <a:cs typeface="Arial" panose="020B0604020202020204" pitchFamily="34" charset="0"/>
                        </a:rPr>
                        <a:t>4308848</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118840172"/>
                  </a:ext>
                </a:extLst>
              </a:tr>
              <a:tr h="372829">
                <a:tc rowSpan="2">
                  <a:txBody>
                    <a:bodyPr/>
                    <a:lstStyle/>
                    <a:p>
                      <a:pPr>
                        <a:spcAft>
                          <a:spcPts val="0"/>
                        </a:spcAft>
                      </a:pPr>
                      <a:r>
                        <a:rPr lang="en-ZA" sz="1000" dirty="0">
                          <a:effectLst/>
                          <a:latin typeface="Arial" panose="020B0604020202020204" pitchFamily="34" charset="0"/>
                          <a:cs typeface="Arial" panose="020B0604020202020204" pitchFamily="34" charset="0"/>
                        </a:rPr>
                        <a:t>Senior Citizens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9250" marR="49250" marT="0" marB="0" vert="vert"/>
                </a:tc>
                <a:tc>
                  <a:txBody>
                    <a:bodyPr/>
                    <a:lstStyle/>
                    <a:p>
                      <a:pPr>
                        <a:spcAft>
                          <a:spcPts val="0"/>
                        </a:spcAft>
                      </a:pPr>
                      <a:r>
                        <a:rPr lang="en-ZA" sz="1000" b="1" dirty="0">
                          <a:effectLst/>
                          <a:latin typeface="Arial" panose="020B0604020202020204" pitchFamily="34" charset="0"/>
                          <a:cs typeface="Arial" panose="020B0604020202020204" pitchFamily="34" charset="0"/>
                        </a:rPr>
                        <a:t>Indicator</a:t>
                      </a:r>
                      <a:endParaRPr lang="en-ZA" sz="1000" b="1" dirty="0">
                        <a:effectLst/>
                        <a:latin typeface="Arial" panose="020B0604020202020204" pitchFamily="34" charset="0"/>
                        <a:ea typeface="Times New Roman" panose="02020603050405020304" pitchFamily="18" charset="0"/>
                        <a:cs typeface="Arial" panose="020B0604020202020204" pitchFamily="34" charset="0"/>
                      </a:endParaRPr>
                    </a:p>
                  </a:txBody>
                  <a:tcPr marL="49250" marR="49250" marT="0" marB="0"/>
                </a:tc>
                <a:tc>
                  <a:txBody>
                    <a:bodyPr/>
                    <a:lstStyle/>
                    <a:p>
                      <a:pPr algn="ctr">
                        <a:spcAft>
                          <a:spcPts val="0"/>
                        </a:spcAft>
                      </a:pPr>
                      <a:r>
                        <a:rPr lang="en-ZA" sz="1000" b="1" dirty="0">
                          <a:effectLst/>
                          <a:latin typeface="Arial" panose="020B0604020202020204" pitchFamily="34" charset="0"/>
                          <a:cs typeface="Arial" panose="020B0604020202020204" pitchFamily="34" charset="0"/>
                        </a:rPr>
                        <a:t>Male</a:t>
                      </a:r>
                      <a:endParaRPr lang="en-ZA" sz="1000" b="1" dirty="0">
                        <a:effectLst/>
                        <a:latin typeface="Arial" panose="020B0604020202020204" pitchFamily="34" charset="0"/>
                        <a:ea typeface="Times New Roman" panose="02020603050405020304" pitchFamily="18" charset="0"/>
                        <a:cs typeface="Arial" panose="020B0604020202020204" pitchFamily="34" charset="0"/>
                      </a:endParaRPr>
                    </a:p>
                  </a:txBody>
                  <a:tcPr marL="49250" marR="49250" marT="0" marB="0"/>
                </a:tc>
                <a:tc>
                  <a:txBody>
                    <a:bodyPr/>
                    <a:lstStyle/>
                    <a:p>
                      <a:pPr algn="ctr">
                        <a:spcAft>
                          <a:spcPts val="0"/>
                        </a:spcAft>
                      </a:pPr>
                      <a:r>
                        <a:rPr lang="en-ZA" sz="1000" b="1" dirty="0">
                          <a:effectLst/>
                          <a:latin typeface="Arial" panose="020B0604020202020204" pitchFamily="34" charset="0"/>
                          <a:cs typeface="Arial" panose="020B0604020202020204" pitchFamily="34" charset="0"/>
                        </a:rPr>
                        <a:t>Female</a:t>
                      </a:r>
                      <a:endParaRPr lang="en-ZA" sz="1000" b="1" dirty="0">
                        <a:effectLst/>
                        <a:latin typeface="Arial" panose="020B0604020202020204" pitchFamily="34" charset="0"/>
                        <a:ea typeface="Times New Roman" panose="02020603050405020304" pitchFamily="18" charset="0"/>
                        <a:cs typeface="Arial" panose="020B0604020202020204" pitchFamily="34" charset="0"/>
                      </a:endParaRPr>
                    </a:p>
                  </a:txBody>
                  <a:tcPr marL="49250" marR="49250" marT="0" marB="0"/>
                </a:tc>
                <a:tc>
                  <a:txBody>
                    <a:bodyPr/>
                    <a:lstStyle/>
                    <a:p>
                      <a:pPr algn="ctr">
                        <a:spcAft>
                          <a:spcPts val="0"/>
                        </a:spcAft>
                      </a:pPr>
                      <a:r>
                        <a:rPr lang="en-ZA" sz="1000" b="1" dirty="0">
                          <a:effectLst/>
                          <a:latin typeface="Arial" panose="020B0604020202020204" pitchFamily="34" charset="0"/>
                          <a:cs typeface="Arial" panose="020B0604020202020204" pitchFamily="34" charset="0"/>
                        </a:rPr>
                        <a:t>Undisclosed</a:t>
                      </a:r>
                      <a:endParaRPr lang="en-ZA" sz="1000" b="1" dirty="0">
                        <a:effectLst/>
                        <a:latin typeface="Arial" panose="020B0604020202020204" pitchFamily="34" charset="0"/>
                        <a:ea typeface="Times New Roman" panose="02020603050405020304" pitchFamily="18" charset="0"/>
                        <a:cs typeface="Arial" panose="020B0604020202020204" pitchFamily="34" charset="0"/>
                      </a:endParaRPr>
                    </a:p>
                  </a:txBody>
                  <a:tcPr marL="49250" marR="49250" marT="0" marB="0"/>
                </a:tc>
                <a:tc>
                  <a:txBody>
                    <a:bodyPr/>
                    <a:lstStyle/>
                    <a:p>
                      <a:pPr algn="ctr">
                        <a:spcAft>
                          <a:spcPts val="0"/>
                        </a:spcAft>
                      </a:pPr>
                      <a:r>
                        <a:rPr lang="en-ZA" sz="1000" b="1" dirty="0">
                          <a:effectLst/>
                          <a:latin typeface="Arial" panose="020B0604020202020204" pitchFamily="34" charset="0"/>
                          <a:cs typeface="Arial" panose="020B0604020202020204" pitchFamily="34" charset="0"/>
                        </a:rPr>
                        <a:t>Youth</a:t>
                      </a:r>
                      <a:endParaRPr lang="en-ZA" sz="1000" b="1" dirty="0">
                        <a:effectLst/>
                        <a:latin typeface="Arial" panose="020B0604020202020204" pitchFamily="34" charset="0"/>
                        <a:ea typeface="Times New Roman" panose="02020603050405020304" pitchFamily="18" charset="0"/>
                        <a:cs typeface="Arial" panose="020B0604020202020204" pitchFamily="34" charset="0"/>
                      </a:endParaRPr>
                    </a:p>
                  </a:txBody>
                  <a:tcPr marL="49250" marR="49250" marT="0" marB="0"/>
                </a:tc>
                <a:tc>
                  <a:txBody>
                    <a:bodyPr/>
                    <a:lstStyle/>
                    <a:p>
                      <a:pPr algn="ctr">
                        <a:spcAft>
                          <a:spcPts val="0"/>
                        </a:spcAft>
                      </a:pPr>
                      <a:r>
                        <a:rPr lang="en-ZA" sz="1000" b="1" dirty="0">
                          <a:effectLst/>
                          <a:latin typeface="Arial" panose="020B0604020202020204" pitchFamily="34" charset="0"/>
                          <a:cs typeface="Arial" panose="020B0604020202020204" pitchFamily="34" charset="0"/>
                        </a:rPr>
                        <a:t>Persons with Disabilities</a:t>
                      </a:r>
                      <a:endParaRPr lang="en-ZA" sz="1000" b="1" dirty="0">
                        <a:effectLst/>
                        <a:latin typeface="Arial" panose="020B0604020202020204" pitchFamily="34" charset="0"/>
                        <a:ea typeface="Times New Roman" panose="02020603050405020304" pitchFamily="18" charset="0"/>
                        <a:cs typeface="Arial" panose="020B0604020202020204" pitchFamily="34" charset="0"/>
                      </a:endParaRPr>
                    </a:p>
                  </a:txBody>
                  <a:tcPr marL="49250" marR="49250" marT="0" marB="0"/>
                </a:tc>
                <a:tc>
                  <a:txBody>
                    <a:bodyPr/>
                    <a:lstStyle/>
                    <a:p>
                      <a:pPr algn="ctr">
                        <a:spcAft>
                          <a:spcPts val="0"/>
                        </a:spcAft>
                      </a:pPr>
                      <a:r>
                        <a:rPr lang="en-ZA" sz="1000" b="1" dirty="0">
                          <a:effectLst/>
                          <a:latin typeface="Arial" panose="020B0604020202020204" pitchFamily="34" charset="0"/>
                          <a:cs typeface="Arial" panose="020B0604020202020204" pitchFamily="34" charset="0"/>
                        </a:rPr>
                        <a:t>Total</a:t>
                      </a:r>
                      <a:endParaRPr lang="en-ZA" sz="1000" b="1" dirty="0">
                        <a:effectLst/>
                        <a:latin typeface="Arial" panose="020B0604020202020204" pitchFamily="34" charset="0"/>
                        <a:ea typeface="Times New Roman" panose="02020603050405020304" pitchFamily="18" charset="0"/>
                        <a:cs typeface="Arial" panose="020B0604020202020204" pitchFamily="34" charset="0"/>
                      </a:endParaRPr>
                    </a:p>
                  </a:txBody>
                  <a:tcPr marL="49250" marR="49250" marT="0" marB="0"/>
                </a:tc>
                <a:extLst>
                  <a:ext uri="{0D108BD9-81ED-4DB2-BD59-A6C34878D82A}">
                    <a16:rowId xmlns:a16="http://schemas.microsoft.com/office/drawing/2014/main" val="2181923691"/>
                  </a:ext>
                </a:extLst>
              </a:tr>
              <a:tr h="724600">
                <a:tc vMerge="1">
                  <a:txBody>
                    <a:bodyPr/>
                    <a:lstStyle/>
                    <a:p>
                      <a:endParaRPr lang="en-ZA"/>
                    </a:p>
                  </a:txBody>
                  <a:tcPr/>
                </a:tc>
                <a:tc>
                  <a:txBody>
                    <a:bodyPr/>
                    <a:lstStyle/>
                    <a:p>
                      <a:pPr>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Services to Older Persons</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en-ZA" sz="1100" dirty="0">
                          <a:effectLst/>
                          <a:latin typeface="Arial" panose="020B0604020202020204" pitchFamily="34" charset="0"/>
                          <a:ea typeface="Times New Roman" panose="02020603050405020304" pitchFamily="18" charset="0"/>
                          <a:cs typeface="Arial" panose="020B0604020202020204" pitchFamily="34" charset="0"/>
                        </a:rPr>
                        <a:t>52558(2%)</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r>
                        <a:rPr lang="en-ZA" sz="1100" dirty="0">
                          <a:effectLst/>
                          <a:latin typeface="Arial" panose="020B0604020202020204" pitchFamily="34" charset="0"/>
                          <a:ea typeface="Times New Roman" panose="02020603050405020304" pitchFamily="18" charset="0"/>
                          <a:cs typeface="Arial" panose="020B0604020202020204" pitchFamily="34" charset="0"/>
                        </a:rPr>
                        <a:t>149067(7%)</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r>
                        <a:rPr lang="en-ZA" sz="1100" dirty="0">
                          <a:effectLst/>
                          <a:latin typeface="Arial" panose="020B0604020202020204" pitchFamily="34" charset="0"/>
                          <a:ea typeface="Times New Roman" panose="02020603050405020304" pitchFamily="18" charset="0"/>
                          <a:cs typeface="Arial" panose="020B0604020202020204" pitchFamily="34" charset="0"/>
                        </a:rPr>
                        <a:t>2028039(91%)</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r>
                        <a:rPr lang="en-ZA" sz="1100" dirty="0">
                          <a:effectLst/>
                          <a:latin typeface="Arial" panose="020B0604020202020204" pitchFamily="34" charset="0"/>
                          <a:ea typeface="Times New Roman" panose="02020603050405020304" pitchFamily="18" charset="0"/>
                          <a:cs typeface="Arial" panose="020B0604020202020204" pitchFamily="34" charset="0"/>
                        </a:rPr>
                        <a:t>6859(0%)</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r>
                        <a:rPr lang="en-ZA" sz="1100" dirty="0">
                          <a:effectLst/>
                          <a:latin typeface="Arial" panose="020B0604020202020204" pitchFamily="34" charset="0"/>
                          <a:ea typeface="Times New Roman" panose="02020603050405020304" pitchFamily="18" charset="0"/>
                          <a:cs typeface="Arial" panose="020B0604020202020204" pitchFamily="34" charset="0"/>
                        </a:rPr>
                        <a:t>20697(1%)</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r>
                        <a:rPr lang="en-ZA" sz="1100" dirty="0">
                          <a:effectLst/>
                          <a:latin typeface="Arial" panose="020B0604020202020204" pitchFamily="34" charset="0"/>
                          <a:ea typeface="Times New Roman" panose="02020603050405020304" pitchFamily="18" charset="0"/>
                          <a:cs typeface="Arial" panose="020B0604020202020204" pitchFamily="34" charset="0"/>
                        </a:rPr>
                        <a:t>2229664</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519591474"/>
                  </a:ext>
                </a:extLst>
              </a:tr>
            </a:tbl>
          </a:graphicData>
        </a:graphic>
      </p:graphicFrame>
    </p:spTree>
    <p:extLst>
      <p:ext uri="{BB962C8B-B14F-4D97-AF65-F5344CB8AC3E}">
        <p14:creationId xmlns:p14="http://schemas.microsoft.com/office/powerpoint/2010/main" val="3680650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Content Placeholder 2"/>
          <p:cNvSpPr>
            <a:spLocks noGrp="1"/>
          </p:cNvSpPr>
          <p:nvPr>
            <p:ph idx="1"/>
          </p:nvPr>
        </p:nvSpPr>
        <p:spPr>
          <a:xfrm>
            <a:off x="1066800" y="1457919"/>
            <a:ext cx="7848600" cy="4668247"/>
          </a:xfrm>
        </p:spPr>
        <p:txBody>
          <a:bodyPr/>
          <a:lstStyle/>
          <a:p>
            <a:pPr marL="0" indent="0">
              <a:buNone/>
            </a:pPr>
            <a:r>
              <a:rPr lang="en-US" altLang="en-US" sz="1800" dirty="0"/>
              <a:t>The performance for the Department is disaggregated according to the threshold represented </a:t>
            </a:r>
            <a:r>
              <a:rPr lang="en-US" altLang="en-US" sz="1800" dirty="0">
                <a:solidFill>
                  <a:srgbClr val="000000"/>
                </a:solidFill>
              </a:rPr>
              <a:t>by the following ratings categories and definitions</a:t>
            </a:r>
            <a:r>
              <a:rPr lang="en-US" altLang="en-US" sz="2000" dirty="0">
                <a:solidFill>
                  <a:srgbClr val="000000"/>
                </a:solidFill>
              </a:rPr>
              <a:t>:   </a:t>
            </a:r>
          </a:p>
          <a:p>
            <a:pPr marL="0" indent="0">
              <a:buNone/>
            </a:pPr>
            <a:endParaRPr lang="en-US" altLang="en-US" dirty="0"/>
          </a:p>
        </p:txBody>
      </p:sp>
      <p:sp>
        <p:nvSpPr>
          <p:cNvPr id="90116" name="Slide Number Placeholder 1"/>
          <p:cNvSpPr>
            <a:spLocks noGrp="1"/>
          </p:cNvSpPr>
          <p:nvPr>
            <p:ph type="sldNum" sz="quarter" idx="12"/>
          </p:nvPr>
        </p:nvSpPr>
        <p:spPr bwMode="auto">
          <a:xfrm>
            <a:off x="8439150" y="6356350"/>
            <a:ext cx="58168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32" indent="-285744">
              <a:spcBef>
                <a:spcPct val="20000"/>
              </a:spcBef>
              <a:buFont typeface="Arial" charset="0"/>
              <a:buChar char="–"/>
              <a:defRPr sz="2800">
                <a:solidFill>
                  <a:schemeClr val="tx1"/>
                </a:solidFill>
                <a:latin typeface="Calibri" pitchFamily="34" charset="0"/>
              </a:defRPr>
            </a:lvl2pPr>
            <a:lvl3pPr marL="1142971" indent="-228594">
              <a:spcBef>
                <a:spcPct val="20000"/>
              </a:spcBef>
              <a:buFont typeface="Arial" charset="0"/>
              <a:buChar char="•"/>
              <a:defRPr sz="2400">
                <a:solidFill>
                  <a:schemeClr val="tx1"/>
                </a:solidFill>
                <a:latin typeface="Calibri" pitchFamily="34" charset="0"/>
              </a:defRPr>
            </a:lvl3pPr>
            <a:lvl4pPr marL="1600160" indent="-228594">
              <a:spcBef>
                <a:spcPct val="20000"/>
              </a:spcBef>
              <a:buFont typeface="Arial" charset="0"/>
              <a:buChar char="–"/>
              <a:defRPr sz="2000">
                <a:solidFill>
                  <a:schemeClr val="tx1"/>
                </a:solidFill>
                <a:latin typeface="Calibri" pitchFamily="34" charset="0"/>
              </a:defRPr>
            </a:lvl4pPr>
            <a:lvl5pPr marL="2057349" indent="-228594">
              <a:spcBef>
                <a:spcPct val="20000"/>
              </a:spcBef>
              <a:buFont typeface="Arial" charset="0"/>
              <a:buChar char="»"/>
              <a:defRPr sz="2000">
                <a:solidFill>
                  <a:schemeClr val="tx1"/>
                </a:solidFill>
                <a:latin typeface="Calibri" pitchFamily="34" charset="0"/>
              </a:defRPr>
            </a:lvl5pPr>
            <a:lvl6pPr marL="2514537" indent="-228594" eaLnBrk="0" fontAlgn="base" hangingPunct="0">
              <a:spcBef>
                <a:spcPct val="20000"/>
              </a:spcBef>
              <a:spcAft>
                <a:spcPct val="0"/>
              </a:spcAft>
              <a:buFont typeface="Arial" charset="0"/>
              <a:buChar char="»"/>
              <a:defRPr sz="2000">
                <a:solidFill>
                  <a:schemeClr val="tx1"/>
                </a:solidFill>
                <a:latin typeface="Calibri" pitchFamily="34" charset="0"/>
              </a:defRPr>
            </a:lvl6pPr>
            <a:lvl7pPr marL="2971726" indent="-228594" eaLnBrk="0" fontAlgn="base" hangingPunct="0">
              <a:spcBef>
                <a:spcPct val="20000"/>
              </a:spcBef>
              <a:spcAft>
                <a:spcPct val="0"/>
              </a:spcAft>
              <a:buFont typeface="Arial" charset="0"/>
              <a:buChar char="»"/>
              <a:defRPr sz="2000">
                <a:solidFill>
                  <a:schemeClr val="tx1"/>
                </a:solidFill>
                <a:latin typeface="Calibri" pitchFamily="34" charset="0"/>
              </a:defRPr>
            </a:lvl7pPr>
            <a:lvl8pPr marL="3428914" indent="-228594" eaLnBrk="0" fontAlgn="base" hangingPunct="0">
              <a:spcBef>
                <a:spcPct val="20000"/>
              </a:spcBef>
              <a:spcAft>
                <a:spcPct val="0"/>
              </a:spcAft>
              <a:buFont typeface="Arial" charset="0"/>
              <a:buChar char="»"/>
              <a:defRPr sz="2000">
                <a:solidFill>
                  <a:schemeClr val="tx1"/>
                </a:solidFill>
                <a:latin typeface="Calibri" pitchFamily="34" charset="0"/>
              </a:defRPr>
            </a:lvl8pPr>
            <a:lvl9pPr marL="3886103" indent="-228594"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898E05A1-8E35-4595-99C6-9D8B4FF3F210}" type="slidenum">
              <a:rPr lang="en-US" altLang="en-US" sz="1500">
                <a:solidFill>
                  <a:prstClr val="black"/>
                </a:solidFill>
                <a:latin typeface="Arial" charset="0"/>
                <a:cs typeface="Arial" charset="0"/>
              </a:rPr>
              <a:pPr>
                <a:spcBef>
                  <a:spcPct val="0"/>
                </a:spcBef>
                <a:buFontTx/>
                <a:buNone/>
              </a:pPr>
              <a:t>5</a:t>
            </a:fld>
            <a:endParaRPr lang="en-US" altLang="en-US" sz="1500" dirty="0">
              <a:solidFill>
                <a:prstClr val="black"/>
              </a:solidFill>
              <a:latin typeface="Arial" charset="0"/>
              <a:cs typeface="Arial" charset="0"/>
            </a:endParaRPr>
          </a:p>
        </p:txBody>
      </p:sp>
      <p:sp>
        <p:nvSpPr>
          <p:cNvPr id="4101" name="Title 2"/>
          <p:cNvSpPr>
            <a:spLocks noGrp="1"/>
          </p:cNvSpPr>
          <p:nvPr>
            <p:ph type="title"/>
          </p:nvPr>
        </p:nvSpPr>
        <p:spPr>
          <a:xfrm>
            <a:off x="1125538" y="935038"/>
            <a:ext cx="8018462" cy="342900"/>
          </a:xfrm>
        </p:spPr>
        <p:txBody>
          <a:bodyPr rtlCol="0">
            <a:noAutofit/>
          </a:bodyPr>
          <a:lstStyle/>
          <a:p>
            <a:pPr>
              <a:defRPr/>
            </a:pPr>
            <a:r>
              <a:rPr lang="en-ZA" altLang="en-US" sz="2000" dirty="0"/>
              <a:t>Rating Categories  </a:t>
            </a:r>
          </a:p>
        </p:txBody>
      </p:sp>
      <p:graphicFrame>
        <p:nvGraphicFramePr>
          <p:cNvPr id="2" name="Table 1"/>
          <p:cNvGraphicFramePr>
            <a:graphicFrameLocks noGrp="1"/>
          </p:cNvGraphicFramePr>
          <p:nvPr>
            <p:extLst>
              <p:ext uri="{D42A27DB-BD31-4B8C-83A1-F6EECF244321}">
                <p14:modId xmlns:p14="http://schemas.microsoft.com/office/powerpoint/2010/main" val="694970317"/>
              </p:ext>
            </p:extLst>
          </p:nvPr>
        </p:nvGraphicFramePr>
        <p:xfrm>
          <a:off x="899867" y="2348881"/>
          <a:ext cx="8120975" cy="3810314"/>
        </p:xfrm>
        <a:graphic>
          <a:graphicData uri="http://schemas.openxmlformats.org/drawingml/2006/table">
            <a:tbl>
              <a:tblPr firstRow="1" firstCol="1" bandRow="1"/>
              <a:tblGrid>
                <a:gridCol w="1398544">
                  <a:extLst>
                    <a:ext uri="{9D8B030D-6E8A-4147-A177-3AD203B41FA5}">
                      <a16:colId xmlns:a16="http://schemas.microsoft.com/office/drawing/2014/main" val="20000"/>
                    </a:ext>
                  </a:extLst>
                </a:gridCol>
                <a:gridCol w="2827363">
                  <a:extLst>
                    <a:ext uri="{9D8B030D-6E8A-4147-A177-3AD203B41FA5}">
                      <a16:colId xmlns:a16="http://schemas.microsoft.com/office/drawing/2014/main" val="20001"/>
                    </a:ext>
                  </a:extLst>
                </a:gridCol>
                <a:gridCol w="3895068">
                  <a:extLst>
                    <a:ext uri="{9D8B030D-6E8A-4147-A177-3AD203B41FA5}">
                      <a16:colId xmlns:a16="http://schemas.microsoft.com/office/drawing/2014/main" val="20002"/>
                    </a:ext>
                  </a:extLst>
                </a:gridCol>
              </a:tblGrid>
              <a:tr h="576063">
                <a:tc>
                  <a:txBody>
                    <a:bodyPr/>
                    <a:lstStyle/>
                    <a:p>
                      <a:pPr>
                        <a:lnSpc>
                          <a:spcPct val="115000"/>
                        </a:lnSpc>
                        <a:spcAft>
                          <a:spcPts val="1000"/>
                        </a:spcAft>
                      </a:pPr>
                      <a:r>
                        <a:rPr lang="en-ZA" sz="1200" b="1" dirty="0">
                          <a:effectLst/>
                          <a:latin typeface="Arial" panose="020B0604020202020204" pitchFamily="34" charset="0"/>
                          <a:ea typeface="Calibri"/>
                          <a:cs typeface="Arial" panose="020B0604020202020204" pitchFamily="34" charset="0"/>
                        </a:rPr>
                        <a:t>Rating Symbol</a:t>
                      </a:r>
                      <a:endParaRPr lang="en-ZA" sz="12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nSpc>
                          <a:spcPct val="115000"/>
                        </a:lnSpc>
                        <a:spcAft>
                          <a:spcPts val="1000"/>
                        </a:spcAft>
                      </a:pPr>
                      <a:r>
                        <a:rPr lang="en-ZA" sz="1200" b="1" dirty="0">
                          <a:effectLst/>
                          <a:latin typeface="Arial" panose="020B0604020202020204" pitchFamily="34" charset="0"/>
                          <a:ea typeface="Calibri"/>
                          <a:cs typeface="Arial" panose="020B0604020202020204" pitchFamily="34" charset="0"/>
                        </a:rPr>
                        <a:t>Rating Category</a:t>
                      </a:r>
                      <a:endParaRPr lang="en-ZA" sz="12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nSpc>
                          <a:spcPct val="115000"/>
                        </a:lnSpc>
                        <a:spcAft>
                          <a:spcPts val="1000"/>
                        </a:spcAft>
                      </a:pPr>
                      <a:r>
                        <a:rPr lang="en-ZA" sz="1200" b="1" dirty="0">
                          <a:effectLst/>
                          <a:latin typeface="Arial" panose="020B0604020202020204" pitchFamily="34" charset="0"/>
                          <a:ea typeface="Calibri"/>
                          <a:cs typeface="Arial" panose="020B0604020202020204" pitchFamily="34" charset="0"/>
                        </a:rPr>
                        <a:t>Value	</a:t>
                      </a:r>
                      <a:endParaRPr lang="en-ZA" sz="12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extLst>
                  <a:ext uri="{0D108BD9-81ED-4DB2-BD59-A6C34878D82A}">
                    <a16:rowId xmlns:a16="http://schemas.microsoft.com/office/drawing/2014/main" val="10000"/>
                  </a:ext>
                </a:extLst>
              </a:tr>
              <a:tr h="391555">
                <a:tc>
                  <a:txBody>
                    <a:bodyPr/>
                    <a:lstStyle/>
                    <a:p>
                      <a:pPr>
                        <a:lnSpc>
                          <a:spcPct val="115000"/>
                        </a:lnSpc>
                        <a:spcAft>
                          <a:spcPts val="1000"/>
                        </a:spcAft>
                      </a:pPr>
                      <a:r>
                        <a:rPr lang="en-ZA" sz="1500" dirty="0">
                          <a:effectLst/>
                          <a:latin typeface="Arial" panose="020B0604020202020204" pitchFamily="34" charset="0"/>
                          <a:ea typeface="Calibri"/>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1000"/>
                        </a:spcAft>
                      </a:pPr>
                      <a:r>
                        <a:rPr lang="en-ZA" sz="1500" dirty="0">
                          <a:effectLst/>
                          <a:latin typeface="Arial" panose="020B0604020202020204" pitchFamily="34" charset="0"/>
                          <a:ea typeface="Calibri"/>
                          <a:cs typeface="Arial" panose="020B0604020202020204" pitchFamily="34" charset="0"/>
                        </a:rPr>
                        <a:t>Achieved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500" dirty="0">
                          <a:effectLst/>
                          <a:latin typeface="Arial" panose="020B0604020202020204" pitchFamily="34" charset="0"/>
                          <a:ea typeface="Calibri"/>
                          <a:cs typeface="Arial" panose="020B0604020202020204" pitchFamily="34" charset="0"/>
                        </a:rPr>
                        <a:t>100% and greater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51735">
                <a:tc>
                  <a:txBody>
                    <a:bodyPr/>
                    <a:lstStyle/>
                    <a:p>
                      <a:pPr>
                        <a:lnSpc>
                          <a:spcPct val="115000"/>
                        </a:lnSpc>
                        <a:spcAft>
                          <a:spcPts val="1000"/>
                        </a:spcAft>
                      </a:pPr>
                      <a:r>
                        <a:rPr lang="en-ZA" sz="1500" dirty="0">
                          <a:effectLst/>
                          <a:latin typeface="Arial" panose="020B0604020202020204" pitchFamily="34" charset="0"/>
                          <a:ea typeface="Calibri"/>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1000"/>
                        </a:spcAft>
                      </a:pPr>
                      <a:r>
                        <a:rPr lang="en-ZA" sz="1500" dirty="0">
                          <a:effectLst/>
                          <a:latin typeface="Arial" panose="020B0604020202020204" pitchFamily="34" charset="0"/>
                          <a:ea typeface="Calibri"/>
                          <a:cs typeface="Arial" panose="020B0604020202020204" pitchFamily="34" charset="0"/>
                        </a:rPr>
                        <a:t>Not Achieved: Good progress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500" dirty="0">
                          <a:effectLst/>
                          <a:latin typeface="Arial" panose="020B0604020202020204" pitchFamily="34" charset="0"/>
                          <a:ea typeface="Calibri"/>
                          <a:cs typeface="Arial" panose="020B0604020202020204" pitchFamily="34" charset="0"/>
                        </a:rPr>
                        <a:t>76% - 99%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3420">
                <a:tc>
                  <a:txBody>
                    <a:bodyPr/>
                    <a:lstStyle/>
                    <a:p>
                      <a:pPr>
                        <a:lnSpc>
                          <a:spcPct val="115000"/>
                        </a:lnSpc>
                        <a:spcAft>
                          <a:spcPts val="1000"/>
                        </a:spcAft>
                      </a:pPr>
                      <a:r>
                        <a:rPr lang="en-ZA" sz="1500" dirty="0">
                          <a:effectLst/>
                          <a:latin typeface="Arial" panose="020B0604020202020204" pitchFamily="34" charset="0"/>
                          <a:ea typeface="Calibri"/>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upDiag">
                      <a:fgClr>
                        <a:srgbClr val="00B050"/>
                      </a:fgClr>
                      <a:bgClr>
                        <a:srgbClr val="B4DB39"/>
                      </a:bgClr>
                    </a:pattFill>
                  </a:tcPr>
                </a:tc>
                <a:tc>
                  <a:txBody>
                    <a:bodyPr/>
                    <a:lstStyle/>
                    <a:p>
                      <a:pPr>
                        <a:lnSpc>
                          <a:spcPct val="115000"/>
                        </a:lnSpc>
                        <a:spcAft>
                          <a:spcPts val="1000"/>
                        </a:spcAft>
                      </a:pPr>
                      <a:r>
                        <a:rPr lang="en-ZA" sz="1500" dirty="0">
                          <a:effectLst/>
                          <a:latin typeface="Arial" panose="020B0604020202020204" pitchFamily="34" charset="0"/>
                          <a:ea typeface="Calibri"/>
                          <a:cs typeface="Arial" panose="020B0604020202020204" pitchFamily="34" charset="0"/>
                        </a:rPr>
                        <a:t>Not Achieved: Fair progress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500" dirty="0">
                          <a:effectLst/>
                          <a:latin typeface="Arial" panose="020B0604020202020204" pitchFamily="34" charset="0"/>
                          <a:ea typeface="Calibri"/>
                          <a:cs typeface="Arial" panose="020B0604020202020204" pitchFamily="34" charset="0"/>
                        </a:rPr>
                        <a:t>51% - 75%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76589">
                <a:tc>
                  <a:txBody>
                    <a:bodyPr/>
                    <a:lstStyle/>
                    <a:p>
                      <a:pPr>
                        <a:lnSpc>
                          <a:spcPct val="115000"/>
                        </a:lnSpc>
                        <a:spcAft>
                          <a:spcPts val="1000"/>
                        </a:spcAft>
                      </a:pPr>
                      <a:r>
                        <a:rPr lang="en-ZA" sz="1500" dirty="0">
                          <a:effectLst/>
                          <a:latin typeface="Arial" panose="020B0604020202020204" pitchFamily="34" charset="0"/>
                          <a:ea typeface="Calibri"/>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0000"/>
                      </a:fgClr>
                      <a:bgClr>
                        <a:srgbClr val="FFB400"/>
                      </a:bgClr>
                    </a:pattFill>
                  </a:tcPr>
                </a:tc>
                <a:tc>
                  <a:txBody>
                    <a:bodyPr/>
                    <a:lstStyle/>
                    <a:p>
                      <a:pPr>
                        <a:lnSpc>
                          <a:spcPct val="115000"/>
                        </a:lnSpc>
                        <a:spcAft>
                          <a:spcPts val="1000"/>
                        </a:spcAft>
                      </a:pPr>
                      <a:r>
                        <a:rPr lang="en-ZA" sz="1500" dirty="0">
                          <a:effectLst/>
                          <a:latin typeface="Arial" panose="020B0604020202020204" pitchFamily="34" charset="0"/>
                          <a:ea typeface="Calibri"/>
                          <a:cs typeface="Arial" panose="020B0604020202020204" pitchFamily="34" charset="0"/>
                        </a:rPr>
                        <a:t>Not Achieved: Poor  Progress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500" dirty="0">
                          <a:effectLst/>
                          <a:latin typeface="Arial" panose="020B0604020202020204" pitchFamily="34" charset="0"/>
                          <a:ea typeface="Calibri"/>
                          <a:cs typeface="Arial" panose="020B0604020202020204" pitchFamily="34" charset="0"/>
                        </a:rPr>
                        <a:t>26% - 50%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12813">
                <a:tc>
                  <a:txBody>
                    <a:bodyPr/>
                    <a:lstStyle/>
                    <a:p>
                      <a:pPr>
                        <a:lnSpc>
                          <a:spcPct val="115000"/>
                        </a:lnSpc>
                        <a:spcAft>
                          <a:spcPts val="1000"/>
                        </a:spcAft>
                      </a:pPr>
                      <a:r>
                        <a:rPr lang="en-ZA" sz="1500" dirty="0">
                          <a:effectLst/>
                          <a:latin typeface="Arial" panose="020B0604020202020204" pitchFamily="34" charset="0"/>
                          <a:ea typeface="Calibri"/>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spcAft>
                          <a:spcPts val="1000"/>
                        </a:spcAft>
                      </a:pPr>
                      <a:r>
                        <a:rPr lang="en-ZA" sz="1500" dirty="0">
                          <a:effectLst/>
                          <a:latin typeface="Arial" panose="020B0604020202020204" pitchFamily="34" charset="0"/>
                          <a:ea typeface="Calibri"/>
                          <a:cs typeface="Arial" panose="020B0604020202020204" pitchFamily="34" charset="0"/>
                        </a:rPr>
                        <a:t>Not Achieved: Very Poor Progress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500" dirty="0">
                          <a:effectLst/>
                          <a:latin typeface="Arial" panose="020B0604020202020204" pitchFamily="34" charset="0"/>
                          <a:ea typeface="Calibri"/>
                          <a:cs typeface="Arial" panose="020B0604020202020204" pitchFamily="34" charset="0"/>
                        </a:rPr>
                        <a:t>Less than 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98139">
                <a:tc>
                  <a:txBody>
                    <a:bodyPr/>
                    <a:lstStyle/>
                    <a:p>
                      <a:pPr>
                        <a:lnSpc>
                          <a:spcPct val="115000"/>
                        </a:lnSpc>
                        <a:spcAft>
                          <a:spcPts val="1000"/>
                        </a:spcAft>
                      </a:pPr>
                      <a:r>
                        <a:rPr lang="en-ZA" sz="1500" dirty="0">
                          <a:effectLst/>
                          <a:latin typeface="Arial" panose="020B0604020202020204" pitchFamily="34" charset="0"/>
                          <a:ea typeface="Calibri"/>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15000"/>
                        </a:lnSpc>
                        <a:spcAft>
                          <a:spcPts val="1000"/>
                        </a:spcAft>
                      </a:pPr>
                      <a:r>
                        <a:rPr lang="en-ZA" sz="1500" dirty="0">
                          <a:effectLst/>
                          <a:latin typeface="Arial" panose="020B0604020202020204" pitchFamily="34" charset="0"/>
                          <a:ea typeface="Calibri"/>
                          <a:cs typeface="Arial" panose="020B0604020202020204" pitchFamily="34" charset="0"/>
                        </a:rPr>
                        <a:t>Not targeted for the Q</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500" dirty="0">
                          <a:effectLst/>
                          <a:latin typeface="Arial" panose="020B0604020202020204" pitchFamily="34" charset="0"/>
                          <a:ea typeface="Calibri"/>
                          <a:cs typeface="Arial" panose="020B0604020202020204" pitchFamily="34" charset="0"/>
                        </a:rPr>
                        <a:t>No quarterly targets set for the quarter under review.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397023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1ADFBEA8-27AE-43B8-9080-CDB1FD3FDF85}" type="slidenum">
              <a:rPr lang="en-US" sz="1200">
                <a:solidFill>
                  <a:prstClr val="black"/>
                </a:solidFill>
              </a:rPr>
              <a:pPr>
                <a:defRPr/>
              </a:pPr>
              <a:t>50</a:t>
            </a:fld>
            <a:endParaRPr lang="en-US" sz="1200" dirty="0">
              <a:solidFill>
                <a:prstClr val="black"/>
              </a:solidFill>
            </a:endParaRPr>
          </a:p>
        </p:txBody>
      </p:sp>
      <p:sp>
        <p:nvSpPr>
          <p:cNvPr id="4" name="Title 3"/>
          <p:cNvSpPr>
            <a:spLocks noGrp="1"/>
          </p:cNvSpPr>
          <p:nvPr>
            <p:ph type="title"/>
          </p:nvPr>
        </p:nvSpPr>
        <p:spPr>
          <a:xfrm>
            <a:off x="1125538" y="935038"/>
            <a:ext cx="8018462" cy="342900"/>
          </a:xfrm>
        </p:spPr>
        <p:txBody>
          <a:bodyPr/>
          <a:lstStyle/>
          <a:p>
            <a:r>
              <a:rPr lang="en-ZA" sz="2000" dirty="0"/>
              <a:t>Governance/ Administration</a:t>
            </a:r>
          </a:p>
        </p:txBody>
      </p:sp>
      <p:sp>
        <p:nvSpPr>
          <p:cNvPr id="7" name="Content Placeholder 6">
            <a:extLst>
              <a:ext uri="{FF2B5EF4-FFF2-40B4-BE49-F238E27FC236}">
                <a16:creationId xmlns:a16="http://schemas.microsoft.com/office/drawing/2014/main" id="{6F3F6487-2A04-49FB-92D0-2E05D13471AE}"/>
              </a:ext>
            </a:extLst>
          </p:cNvPr>
          <p:cNvSpPr>
            <a:spLocks noGrp="1"/>
          </p:cNvSpPr>
          <p:nvPr>
            <p:ph idx="1"/>
          </p:nvPr>
        </p:nvSpPr>
        <p:spPr>
          <a:xfrm>
            <a:off x="477672" y="1412875"/>
            <a:ext cx="8542503" cy="5025478"/>
          </a:xfrm>
          <a:prstGeom prst="rect">
            <a:avLst/>
          </a:prstGeom>
        </p:spPr>
        <p:txBody>
          <a:bodyPr wrap="square">
            <a:spAutoFit/>
          </a:bodyPr>
          <a:lstStyle/>
          <a:p>
            <a:pPr lvl="0" algn="just">
              <a:lnSpc>
                <a:spcPct val="150000"/>
              </a:lnSpc>
              <a:spcAft>
                <a:spcPts val="1000"/>
              </a:spcAft>
              <a:buFont typeface="Wingdings" panose="05000000000000000000" pitchFamily="2" charset="2"/>
              <a:buChar char="§"/>
            </a:pPr>
            <a:r>
              <a:rPr lang="en-ZA" sz="1600" dirty="0">
                <a:ea typeface="Times New Roman" panose="02020603050405020304" pitchFamily="18" charset="0"/>
              </a:rPr>
              <a:t>Performance on foster care placements is </a:t>
            </a:r>
            <a:r>
              <a:rPr lang="en-ZA" sz="1600" dirty="0">
                <a:ea typeface="Calibri" panose="020F0502020204030204" pitchFamily="34" charset="0"/>
              </a:rPr>
              <a:t>due to compliance with Lockdown regulations. Inability to acquire relevant reports from Psychologist &amp; Psychiatric services from DoH, NDSD, as well as relevant legal documents from prospective foster parents for submission to Courts. The achievement of the target is also dependent on the courts.</a:t>
            </a:r>
            <a:r>
              <a:rPr lang="en-ZA" sz="1600" dirty="0">
                <a:ea typeface="Times New Roman" panose="02020603050405020304" pitchFamily="18" charset="0"/>
              </a:rPr>
              <a:t> </a:t>
            </a:r>
            <a:r>
              <a:rPr lang="en-ZA" sz="1600" dirty="0">
                <a:ea typeface="Calibri" panose="020F0502020204030204" pitchFamily="34" charset="0"/>
              </a:rPr>
              <a:t>The Department will continuously monitor the foster care implementation plan which includes the engagements with the NDSD and other stakeholders.</a:t>
            </a:r>
          </a:p>
          <a:p>
            <a:pPr lvl="0" algn="just">
              <a:lnSpc>
                <a:spcPct val="150000"/>
              </a:lnSpc>
              <a:spcAft>
                <a:spcPts val="1000"/>
              </a:spcAft>
              <a:buFont typeface="Wingdings" panose="05000000000000000000" pitchFamily="2" charset="2"/>
              <a:buChar char="§"/>
            </a:pPr>
            <a:r>
              <a:rPr lang="en-US" sz="1600" dirty="0">
                <a:ea typeface="Times New Roman" panose="02020603050405020304" pitchFamily="18" charset="0"/>
              </a:rPr>
              <a:t>The provision of dignity packs and school uniform was affected due to unavailability of stock, as the 2021/2022 Supply Chain Management tender was suspended due to concourt ruling. The tender will be re-advertised/ the closing date will be extended after receiving guidelines from the National Treasury on the Constitutional Court judgement. The Department requested for exemption from the National Treasury to deviate from the provision of the Preferential Procurement Regulations, 2017 and the Department is still awaiting a response.</a:t>
            </a:r>
            <a:endParaRPr lang="en-ZA" sz="1400" dirty="0">
              <a:ea typeface="Times New Roman" panose="02020603050405020304" pitchFamily="18" charset="0"/>
            </a:endParaRPr>
          </a:p>
        </p:txBody>
      </p:sp>
    </p:spTree>
    <p:extLst>
      <p:ext uri="{BB962C8B-B14F-4D97-AF65-F5344CB8AC3E}">
        <p14:creationId xmlns:p14="http://schemas.microsoft.com/office/powerpoint/2010/main" val="15716563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1ADFBEA8-27AE-43B8-9080-CDB1FD3FDF85}" type="slidenum">
              <a:rPr lang="en-US" sz="1200">
                <a:solidFill>
                  <a:prstClr val="black"/>
                </a:solidFill>
              </a:rPr>
              <a:pPr>
                <a:defRPr/>
              </a:pPr>
              <a:t>51</a:t>
            </a:fld>
            <a:endParaRPr lang="en-US" sz="1200" dirty="0">
              <a:solidFill>
                <a:prstClr val="black"/>
              </a:solidFill>
            </a:endParaRPr>
          </a:p>
        </p:txBody>
      </p:sp>
      <p:sp>
        <p:nvSpPr>
          <p:cNvPr id="4" name="Title 3"/>
          <p:cNvSpPr>
            <a:spLocks noGrp="1"/>
          </p:cNvSpPr>
          <p:nvPr>
            <p:ph type="title"/>
          </p:nvPr>
        </p:nvSpPr>
        <p:spPr>
          <a:xfrm>
            <a:off x="1125538" y="935038"/>
            <a:ext cx="8018462" cy="342900"/>
          </a:xfrm>
        </p:spPr>
        <p:txBody>
          <a:bodyPr/>
          <a:lstStyle/>
          <a:p>
            <a:r>
              <a:rPr lang="en-ZA" sz="2000" dirty="0"/>
              <a:t>Governance/ Administration</a:t>
            </a:r>
          </a:p>
        </p:txBody>
      </p:sp>
      <p:sp>
        <p:nvSpPr>
          <p:cNvPr id="7" name="Content Placeholder 6">
            <a:extLst>
              <a:ext uri="{FF2B5EF4-FFF2-40B4-BE49-F238E27FC236}">
                <a16:creationId xmlns:a16="http://schemas.microsoft.com/office/drawing/2014/main" id="{6F3F6487-2A04-49FB-92D0-2E05D13471AE}"/>
              </a:ext>
            </a:extLst>
          </p:cNvPr>
          <p:cNvSpPr>
            <a:spLocks noGrp="1"/>
          </p:cNvSpPr>
          <p:nvPr>
            <p:ph idx="1"/>
          </p:nvPr>
        </p:nvSpPr>
        <p:spPr>
          <a:xfrm>
            <a:off x="477672" y="1412875"/>
            <a:ext cx="8542503" cy="3689023"/>
          </a:xfrm>
          <a:prstGeom prst="rect">
            <a:avLst/>
          </a:prstGeom>
        </p:spPr>
        <p:txBody>
          <a:bodyPr wrap="square">
            <a:spAutoFit/>
          </a:bodyPr>
          <a:lstStyle/>
          <a:p>
            <a:pPr algn="just">
              <a:lnSpc>
                <a:spcPct val="150000"/>
              </a:lnSpc>
              <a:spcAft>
                <a:spcPts val="1000"/>
              </a:spcAft>
              <a:buFont typeface="Wingdings" panose="05000000000000000000" pitchFamily="2" charset="2"/>
              <a:buChar char="§"/>
            </a:pPr>
            <a:r>
              <a:rPr lang="en-US" sz="1500" dirty="0"/>
              <a:t>New ECD programmes  could not be funded as a result of COVID-19 restrictions. Tshwane ECD centers were affected by the change in by-laws by City of Tshwane and could not sign SLA with most of the ECD . </a:t>
            </a:r>
            <a:r>
              <a:rPr lang="en-ZA" sz="1500" dirty="0"/>
              <a:t>The Department continued to capacitate ECDs to meet compliance status for registration and will also liaise with key stakeholders such as Local government. </a:t>
            </a:r>
          </a:p>
          <a:p>
            <a:pPr algn="just">
              <a:lnSpc>
                <a:spcPct val="150000"/>
              </a:lnSpc>
              <a:spcAft>
                <a:spcPts val="1000"/>
              </a:spcAft>
              <a:buFont typeface="Wingdings" panose="05000000000000000000" pitchFamily="2" charset="2"/>
              <a:buChar char="§"/>
            </a:pPr>
            <a:r>
              <a:rPr lang="en-US" sz="1500" dirty="0"/>
              <a:t>The Department ensured successful shift of the ECD Function to the Gauteng Department of Education with concomitant resources. The extensive work done by both Departments ensured seamless migration.</a:t>
            </a:r>
          </a:p>
          <a:p>
            <a:pPr marL="0" indent="0" algn="just">
              <a:lnSpc>
                <a:spcPct val="150000"/>
              </a:lnSpc>
              <a:spcAft>
                <a:spcPts val="1000"/>
              </a:spcAft>
              <a:buNone/>
            </a:pPr>
            <a:r>
              <a:rPr lang="en-US" sz="1500" dirty="0"/>
              <a:t>. </a:t>
            </a:r>
            <a:endParaRPr lang="en-ZA" sz="1500" dirty="0"/>
          </a:p>
          <a:p>
            <a:pPr marL="228600" algn="just">
              <a:lnSpc>
                <a:spcPct val="150000"/>
              </a:lnSpc>
              <a:spcAft>
                <a:spcPts val="1000"/>
              </a:spcAft>
              <a:buFont typeface="Wingdings" panose="05000000000000000000" pitchFamily="2" charset="2"/>
              <a:buChar char="§"/>
            </a:pPr>
            <a:endParaRPr lang="en-ZA" sz="1500" dirty="0">
              <a:ea typeface="Times New Roman" panose="02020603050405020304" pitchFamily="18" charset="0"/>
            </a:endParaRPr>
          </a:p>
        </p:txBody>
      </p:sp>
    </p:spTree>
    <p:extLst>
      <p:ext uri="{BB962C8B-B14F-4D97-AF65-F5344CB8AC3E}">
        <p14:creationId xmlns:p14="http://schemas.microsoft.com/office/powerpoint/2010/main" val="4421180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1C032F-10B6-4943-B124-7E5A3BF548D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ADFBEA8-27AE-43B8-9080-CDB1FD3FDF85}"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1A072BF7-CC79-449B-8D31-6F632C655321}"/>
              </a:ext>
            </a:extLst>
          </p:cNvPr>
          <p:cNvSpPr>
            <a:spLocks noGrp="1"/>
          </p:cNvSpPr>
          <p:nvPr>
            <p:ph type="title"/>
          </p:nvPr>
        </p:nvSpPr>
        <p:spPr/>
        <p:txBody>
          <a:bodyPr/>
          <a:lstStyle/>
          <a:p>
            <a:r>
              <a:rPr lang="en-ZA" dirty="0"/>
              <a:t>Challenges</a:t>
            </a:r>
          </a:p>
        </p:txBody>
      </p:sp>
      <p:graphicFrame>
        <p:nvGraphicFramePr>
          <p:cNvPr id="6" name="Content Placeholder 5">
            <a:extLst>
              <a:ext uri="{FF2B5EF4-FFF2-40B4-BE49-F238E27FC236}">
                <a16:creationId xmlns:a16="http://schemas.microsoft.com/office/drawing/2014/main" id="{A2B0C2E2-13D6-47EA-83AA-4C5B6EECD7EA}"/>
              </a:ext>
            </a:extLst>
          </p:cNvPr>
          <p:cNvGraphicFramePr>
            <a:graphicFrameLocks noGrp="1"/>
          </p:cNvGraphicFramePr>
          <p:nvPr>
            <p:ph idx="1"/>
            <p:extLst>
              <p:ext uri="{D42A27DB-BD31-4B8C-83A1-F6EECF244321}">
                <p14:modId xmlns:p14="http://schemas.microsoft.com/office/powerpoint/2010/main" val="2232452295"/>
              </p:ext>
            </p:extLst>
          </p:nvPr>
        </p:nvGraphicFramePr>
        <p:xfrm>
          <a:off x="910929" y="1356228"/>
          <a:ext cx="8109912" cy="4813320"/>
        </p:xfrm>
        <a:graphic>
          <a:graphicData uri="http://schemas.openxmlformats.org/drawingml/2006/table">
            <a:tbl>
              <a:tblPr firstRow="1" firstCol="1" bandRow="1">
                <a:tableStyleId>{5C22544A-7EE6-4342-B048-85BDC9FD1C3A}</a:tableStyleId>
              </a:tblPr>
              <a:tblGrid>
                <a:gridCol w="2542134">
                  <a:extLst>
                    <a:ext uri="{9D8B030D-6E8A-4147-A177-3AD203B41FA5}">
                      <a16:colId xmlns:a16="http://schemas.microsoft.com/office/drawing/2014/main" val="3029096324"/>
                    </a:ext>
                  </a:extLst>
                </a:gridCol>
                <a:gridCol w="2624281">
                  <a:extLst>
                    <a:ext uri="{9D8B030D-6E8A-4147-A177-3AD203B41FA5}">
                      <a16:colId xmlns:a16="http://schemas.microsoft.com/office/drawing/2014/main" val="844592438"/>
                    </a:ext>
                  </a:extLst>
                </a:gridCol>
                <a:gridCol w="2943497">
                  <a:extLst>
                    <a:ext uri="{9D8B030D-6E8A-4147-A177-3AD203B41FA5}">
                      <a16:colId xmlns:a16="http://schemas.microsoft.com/office/drawing/2014/main" val="4237991994"/>
                    </a:ext>
                  </a:extLst>
                </a:gridCol>
              </a:tblGrid>
              <a:tr h="335324">
                <a:tc gridSpan="3">
                  <a:txBody>
                    <a:bodyPr/>
                    <a:lstStyle/>
                    <a:p>
                      <a:pPr>
                        <a:lnSpc>
                          <a:spcPct val="115000"/>
                        </a:lnSpc>
                      </a:pPr>
                      <a:r>
                        <a:rPr lang="en-US" sz="1100" dirty="0">
                          <a:effectLst/>
                          <a:latin typeface="Arial" panose="020B0604020202020204" pitchFamily="34" charset="0"/>
                          <a:cs typeface="Arial" panose="020B0604020202020204" pitchFamily="34" charset="0"/>
                        </a:rPr>
                        <a:t>CHALLENGES</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21109" marR="21109" marT="0" marB="0"/>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929220397"/>
                  </a:ext>
                </a:extLst>
              </a:tr>
              <a:tr h="311863">
                <a:tc>
                  <a:txBody>
                    <a:bodyPr/>
                    <a:lstStyle/>
                    <a:p>
                      <a:pPr>
                        <a:lnSpc>
                          <a:spcPct val="115000"/>
                        </a:lnSpc>
                      </a:pPr>
                      <a:r>
                        <a:rPr lang="en-US" sz="1100" b="1" dirty="0">
                          <a:effectLst/>
                          <a:latin typeface="Arial" panose="020B0604020202020204" pitchFamily="34" charset="0"/>
                          <a:cs typeface="Arial" panose="020B0604020202020204" pitchFamily="34" charset="0"/>
                        </a:rPr>
                        <a:t>Challenge</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21109" marR="21109" marT="0" marB="0"/>
                </a:tc>
                <a:tc>
                  <a:txBody>
                    <a:bodyPr/>
                    <a:lstStyle/>
                    <a:p>
                      <a:pPr>
                        <a:lnSpc>
                          <a:spcPct val="115000"/>
                        </a:lnSpc>
                      </a:pPr>
                      <a:r>
                        <a:rPr lang="en-US" sz="1100" b="1" dirty="0">
                          <a:effectLst/>
                          <a:latin typeface="Arial" panose="020B0604020202020204" pitchFamily="34" charset="0"/>
                          <a:cs typeface="Arial" panose="020B0604020202020204" pitchFamily="34" charset="0"/>
                        </a:rPr>
                        <a:t>Consequence</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21109" marR="21109" marT="0" marB="0"/>
                </a:tc>
                <a:tc>
                  <a:txBody>
                    <a:bodyPr/>
                    <a:lstStyle/>
                    <a:p>
                      <a:pPr>
                        <a:lnSpc>
                          <a:spcPct val="115000"/>
                        </a:lnSpc>
                      </a:pPr>
                      <a:r>
                        <a:rPr lang="en-US" sz="1100" b="1" dirty="0">
                          <a:effectLst/>
                          <a:latin typeface="Arial" panose="020B0604020202020204" pitchFamily="34" charset="0"/>
                          <a:cs typeface="Arial" panose="020B0604020202020204" pitchFamily="34" charset="0"/>
                        </a:rPr>
                        <a:t>Recommendation</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21109" marR="21109" marT="0" marB="0"/>
                </a:tc>
                <a:extLst>
                  <a:ext uri="{0D108BD9-81ED-4DB2-BD59-A6C34878D82A}">
                    <a16:rowId xmlns:a16="http://schemas.microsoft.com/office/drawing/2014/main" val="1670332824"/>
                  </a:ext>
                </a:extLst>
              </a:tr>
              <a:tr h="1114323">
                <a:tc>
                  <a:txBody>
                    <a:bodyPr/>
                    <a:lstStyle/>
                    <a:p>
                      <a:pPr algn="l">
                        <a:lnSpc>
                          <a:spcPct val="115000"/>
                        </a:lnSpc>
                      </a:pPr>
                      <a:r>
                        <a:rPr lang="en-ZA" sz="1100" dirty="0">
                          <a:effectLst/>
                          <a:latin typeface="Arial" panose="020B0604020202020204" pitchFamily="34" charset="0"/>
                          <a:cs typeface="Arial" panose="020B0604020202020204" pitchFamily="34" charset="0"/>
                        </a:rPr>
                        <a:t>The dignity packs and school uniform programmes have been temporarily put on hold due to a Constitutional Court ruling.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21109" marR="21109" marT="0" marB="0"/>
                </a:tc>
                <a:tc>
                  <a:txBody>
                    <a:bodyPr/>
                    <a:lstStyle/>
                    <a:p>
                      <a:pPr marL="342900" lvl="0" indent="-342900" algn="l">
                        <a:lnSpc>
                          <a:spcPct val="115000"/>
                        </a:lnSpc>
                        <a:buFont typeface="Arial" panose="020B0604020202020204" pitchFamily="34" charset="0"/>
                        <a:buChar char="-"/>
                      </a:pPr>
                      <a:r>
                        <a:rPr lang="en-ZA" sz="1100" dirty="0">
                          <a:effectLst/>
                          <a:latin typeface="Arial" panose="020B0604020202020204" pitchFamily="34" charset="0"/>
                          <a:cs typeface="Arial" panose="020B0604020202020204" pitchFamily="34" charset="0"/>
                        </a:rPr>
                        <a:t>Impact on orphaned and vulnerable learners in identified schools targeted to benefit from the programme, which may lead to absenteeism. </a:t>
                      </a:r>
                    </a:p>
                    <a:p>
                      <a:pPr algn="l">
                        <a:lnSpc>
                          <a:spcPct val="115000"/>
                        </a:lnSpc>
                      </a:pPr>
                      <a:r>
                        <a:rPr lang="en-ZA" sz="1100" dirty="0">
                          <a:effectLst/>
                          <a:latin typeface="Arial" panose="020B0604020202020204" pitchFamily="34" charset="0"/>
                          <a:cs typeface="Arial" panose="020B0604020202020204" pitchFamily="34" charset="0"/>
                        </a:rPr>
                        <a:t> </a:t>
                      </a:r>
                    </a:p>
                    <a:p>
                      <a:pPr algn="l">
                        <a:lnSpc>
                          <a:spcPct val="115000"/>
                        </a:lnSpc>
                      </a:pP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21109" marR="21109" marT="0" marB="0"/>
                </a:tc>
                <a:tc>
                  <a:txBody>
                    <a:bodyPr/>
                    <a:lstStyle/>
                    <a:p>
                      <a:pPr marL="342900" lvl="0" indent="-342900" algn="l">
                        <a:lnSpc>
                          <a:spcPct val="115000"/>
                        </a:lnSpc>
                        <a:buFont typeface="Arial" panose="020B0604020202020204" pitchFamily="34" charset="0"/>
                        <a:buChar char="-"/>
                      </a:pPr>
                      <a:r>
                        <a:rPr lang="en-ZA" sz="1100" dirty="0">
                          <a:effectLst/>
                          <a:latin typeface="Arial" panose="020B0604020202020204" pitchFamily="34" charset="0"/>
                          <a:cs typeface="Arial" panose="020B0604020202020204" pitchFamily="34" charset="0"/>
                        </a:rPr>
                        <a:t>The Department should fast track tender processes or request a deviation from the Gauteng Provincial Treasury.</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1109" marR="21109" marT="0" marB="0"/>
                </a:tc>
                <a:extLst>
                  <a:ext uri="{0D108BD9-81ED-4DB2-BD59-A6C34878D82A}">
                    <a16:rowId xmlns:a16="http://schemas.microsoft.com/office/drawing/2014/main" val="2517683623"/>
                  </a:ext>
                </a:extLst>
              </a:tr>
              <a:tr h="1114323">
                <a:tc>
                  <a:txBody>
                    <a:bodyPr/>
                    <a:lstStyle/>
                    <a:p>
                      <a:pPr marL="0" marR="0" lvl="0" indent="0" algn="l" defTabSz="457189" rtl="0" eaLnBrk="1" fontAlgn="auto" latinLnBrk="0" hangingPunct="1">
                        <a:lnSpc>
                          <a:spcPct val="115000"/>
                        </a:lnSpc>
                        <a:spcBef>
                          <a:spcPts val="0"/>
                        </a:spcBef>
                        <a:spcAft>
                          <a:spcPts val="0"/>
                        </a:spcAft>
                        <a:buClrTx/>
                        <a:buSzTx/>
                        <a:buFontTx/>
                        <a:buNone/>
                        <a:tabLst/>
                        <a:defRPr/>
                      </a:pPr>
                      <a:r>
                        <a:rPr lang="en-ZA" sz="1100" dirty="0">
                          <a:effectLst/>
                          <a:latin typeface="Arial" panose="020B0604020202020204" pitchFamily="34" charset="0"/>
                          <a:cs typeface="Arial" panose="020B0604020202020204" pitchFamily="34" charset="0"/>
                        </a:rPr>
                        <a:t>Community-based services for Older Persons and Persons with Disabilities were not fully operational due to COVID-19 Lockdown Regulations/third wave and the Department ensuring the protection of the aforementioned vulnerable sectors.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pP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21109" marR="21109" marT="0" marB="0"/>
                </a:tc>
                <a:tc>
                  <a:txBody>
                    <a:bodyPr/>
                    <a:lstStyle/>
                    <a:p>
                      <a:pPr marL="342900" lvl="0" indent="-342900" algn="l">
                        <a:buFont typeface="Arial" panose="020B0604020202020204" pitchFamily="34" charset="0"/>
                        <a:buChar char="-"/>
                      </a:pPr>
                      <a:r>
                        <a:rPr lang="en-ZA" sz="1100" dirty="0">
                          <a:effectLst/>
                          <a:latin typeface="Arial" panose="020B0604020202020204" pitchFamily="34" charset="0"/>
                          <a:cs typeface="Arial" panose="020B0604020202020204" pitchFamily="34" charset="0"/>
                        </a:rPr>
                        <a:t>This could have a negative impact on expenditure.</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1109" marR="21109" marT="0" marB="0"/>
                </a:tc>
                <a:tc>
                  <a:txBody>
                    <a:bodyPr/>
                    <a:lstStyle/>
                    <a:p>
                      <a:pPr marL="342900" lvl="0" indent="-342900" algn="l">
                        <a:buFont typeface="Arial" panose="020B0604020202020204" pitchFamily="34" charset="0"/>
                        <a:buChar char="-"/>
                      </a:pPr>
                      <a:r>
                        <a:rPr lang="en-ZA" sz="1100" dirty="0">
                          <a:effectLst/>
                          <a:latin typeface="Arial" panose="020B0604020202020204" pitchFamily="34" charset="0"/>
                          <a:cs typeface="Arial" panose="020B0604020202020204" pitchFamily="34" charset="0"/>
                        </a:rPr>
                        <a:t>Implementation of alternative service delivery mechanisms e.g., media education and awareness programme, visits to SASSA pay points, telephonic monitoring of residential facilities, and in some instances arrangements of virtual meetings.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1109" marR="21109" marT="0" marB="0"/>
                </a:tc>
                <a:extLst>
                  <a:ext uri="{0D108BD9-81ED-4DB2-BD59-A6C34878D82A}">
                    <a16:rowId xmlns:a16="http://schemas.microsoft.com/office/drawing/2014/main" val="2304128923"/>
                  </a:ext>
                </a:extLst>
              </a:tr>
              <a:tr h="1114323">
                <a:tc>
                  <a:txBody>
                    <a:bodyPr/>
                    <a:lstStyle/>
                    <a:p>
                      <a:pPr algn="l"/>
                      <a:r>
                        <a:rPr lang="en-ZA" sz="1100" dirty="0">
                          <a:effectLst/>
                          <a:latin typeface="Arial" panose="020B0604020202020204" pitchFamily="34" charset="0"/>
                          <a:cs typeface="Arial" panose="020B0604020202020204" pitchFamily="34" charset="0"/>
                        </a:rPr>
                        <a:t>Delayed registration of Drop-In Centres.</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21109" marR="21109" marT="0" marB="0"/>
                </a:tc>
                <a:tc>
                  <a:txBody>
                    <a:bodyPr/>
                    <a:lstStyle/>
                    <a:p>
                      <a:pPr marL="342900" lvl="0" indent="-342900" algn="l">
                        <a:buFont typeface="Arial" panose="020B0604020202020204" pitchFamily="34" charset="0"/>
                        <a:buChar char="-"/>
                      </a:pPr>
                      <a:r>
                        <a:rPr lang="en-ZA" sz="1100" dirty="0">
                          <a:effectLst/>
                          <a:latin typeface="Arial" panose="020B0604020202020204" pitchFamily="34" charset="0"/>
                          <a:cs typeface="Arial" panose="020B0604020202020204" pitchFamily="34" charset="0"/>
                        </a:rPr>
                        <a:t>Non-compliance with the Children’s Act 38 of 2005.</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1109" marR="21109" marT="0" marB="0"/>
                </a:tc>
                <a:tc>
                  <a:txBody>
                    <a:bodyPr/>
                    <a:lstStyle/>
                    <a:p>
                      <a:pPr marL="342900" lvl="0" indent="-342900" algn="l">
                        <a:buFont typeface="Arial" panose="020B0604020202020204" pitchFamily="34" charset="0"/>
                        <a:buChar char="-"/>
                      </a:pPr>
                      <a:r>
                        <a:rPr lang="en-ZA" sz="1100" dirty="0">
                          <a:effectLst/>
                          <a:latin typeface="Arial" panose="020B0604020202020204" pitchFamily="34" charset="0"/>
                          <a:cs typeface="Arial" panose="020B0604020202020204" pitchFamily="34" charset="0"/>
                        </a:rPr>
                        <a:t>Conversion of unqualifying drop-in centres to HCBC sites and provide food parcels.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1109" marR="21109" marT="0" marB="0"/>
                </a:tc>
                <a:extLst>
                  <a:ext uri="{0D108BD9-81ED-4DB2-BD59-A6C34878D82A}">
                    <a16:rowId xmlns:a16="http://schemas.microsoft.com/office/drawing/2014/main" val="4260312189"/>
                  </a:ext>
                </a:extLst>
              </a:tr>
            </a:tbl>
          </a:graphicData>
        </a:graphic>
      </p:graphicFrame>
    </p:spTree>
    <p:extLst>
      <p:ext uri="{BB962C8B-B14F-4D97-AF65-F5344CB8AC3E}">
        <p14:creationId xmlns:p14="http://schemas.microsoft.com/office/powerpoint/2010/main" val="18681829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49100D-23DD-45B2-9568-8162DDDCD997}"/>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ADFBEA8-27AE-43B8-9080-CDB1FD3FDF85}"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C1CAD5BC-CCA0-4149-882E-709AF146B789}"/>
              </a:ext>
            </a:extLst>
          </p:cNvPr>
          <p:cNvSpPr>
            <a:spLocks noGrp="1"/>
          </p:cNvSpPr>
          <p:nvPr>
            <p:ph type="title"/>
          </p:nvPr>
        </p:nvSpPr>
        <p:spPr/>
        <p:txBody>
          <a:bodyPr/>
          <a:lstStyle/>
          <a:p>
            <a:r>
              <a:rPr lang="en-ZA" sz="2400" dirty="0"/>
              <a:t>Requests for Intervention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39698042"/>
              </p:ext>
            </p:extLst>
          </p:nvPr>
        </p:nvGraphicFramePr>
        <p:xfrm>
          <a:off x="947056" y="1587848"/>
          <a:ext cx="8073784" cy="3153968"/>
        </p:xfrm>
        <a:graphic>
          <a:graphicData uri="http://schemas.openxmlformats.org/drawingml/2006/table">
            <a:tbl>
              <a:tblPr firstRow="1" firstCol="1" bandRow="1">
                <a:tableStyleId>{BC89EF96-8CEA-46FF-86C4-4CE0E7609802}</a:tableStyleId>
              </a:tblPr>
              <a:tblGrid>
                <a:gridCol w="2530947">
                  <a:extLst>
                    <a:ext uri="{9D8B030D-6E8A-4147-A177-3AD203B41FA5}">
                      <a16:colId xmlns:a16="http://schemas.microsoft.com/office/drawing/2014/main" val="928630134"/>
                    </a:ext>
                  </a:extLst>
                </a:gridCol>
                <a:gridCol w="2613060">
                  <a:extLst>
                    <a:ext uri="{9D8B030D-6E8A-4147-A177-3AD203B41FA5}">
                      <a16:colId xmlns:a16="http://schemas.microsoft.com/office/drawing/2014/main" val="2388088007"/>
                    </a:ext>
                  </a:extLst>
                </a:gridCol>
                <a:gridCol w="2929777">
                  <a:extLst>
                    <a:ext uri="{9D8B030D-6E8A-4147-A177-3AD203B41FA5}">
                      <a16:colId xmlns:a16="http://schemas.microsoft.com/office/drawing/2014/main" val="1354894451"/>
                    </a:ext>
                  </a:extLst>
                </a:gridCol>
              </a:tblGrid>
              <a:tr h="492233">
                <a:tc gridSpan="3">
                  <a:txBody>
                    <a:bodyPr/>
                    <a:lstStyle/>
                    <a:p>
                      <a:pPr>
                        <a:spcAft>
                          <a:spcPts val="0"/>
                        </a:spcAft>
                      </a:pPr>
                      <a:r>
                        <a:rPr lang="en-US" sz="1200" dirty="0">
                          <a:effectLst/>
                          <a:latin typeface="Arial" panose="020B0604020202020204" pitchFamily="34" charset="0"/>
                          <a:cs typeface="Arial" panose="020B0604020202020204" pitchFamily="34" charset="0"/>
                        </a:rPr>
                        <a:t>REQUESTS FOR INTERVENTION</a:t>
                      </a:r>
                      <a:endParaRPr lang="en-ZA" sz="1200" dirty="0">
                        <a:effectLst/>
                        <a:latin typeface="Arial" panose="020B0604020202020204" pitchFamily="34" charset="0"/>
                        <a:cs typeface="Arial" panose="020B0604020202020204" pitchFamily="34" charset="0"/>
                      </a:endParaRPr>
                    </a:p>
                    <a:p>
                      <a:pPr>
                        <a:spcAft>
                          <a:spcPts val="0"/>
                        </a:spcAft>
                      </a:pPr>
                      <a:r>
                        <a:rPr lang="en-US" sz="1200" dirty="0">
                          <a:effectLst/>
                          <a:latin typeface="Arial" panose="020B0604020202020204" pitchFamily="34" charset="0"/>
                          <a:cs typeface="Arial" panose="020B0604020202020204" pitchFamily="34" charset="0"/>
                        </a:rPr>
                        <a:t>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59853" marR="59853" marT="0" marB="0"/>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726180031"/>
                  </a:ext>
                </a:extLst>
              </a:tr>
              <a:tr h="492233">
                <a:tc>
                  <a:txBody>
                    <a:bodyPr/>
                    <a:lstStyle/>
                    <a:p>
                      <a:pPr>
                        <a:spcAft>
                          <a:spcPts val="0"/>
                        </a:spcAft>
                      </a:pPr>
                      <a:r>
                        <a:rPr lang="en-US" sz="1200" dirty="0">
                          <a:effectLst/>
                          <a:latin typeface="Arial" panose="020B0604020202020204" pitchFamily="34" charset="0"/>
                          <a:cs typeface="Arial" panose="020B0604020202020204" pitchFamily="34" charset="0"/>
                        </a:rPr>
                        <a:t>What area / subject does this relate to</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59853" marR="59853" marT="0" marB="0"/>
                </a:tc>
                <a:tc>
                  <a:txBody>
                    <a:bodyPr/>
                    <a:lstStyle/>
                    <a:p>
                      <a:pPr>
                        <a:spcAft>
                          <a:spcPts val="0"/>
                        </a:spcAft>
                      </a:pPr>
                      <a:r>
                        <a:rPr lang="en-US" sz="1200" b="1" dirty="0">
                          <a:effectLst/>
                          <a:latin typeface="Arial" panose="020B0604020202020204" pitchFamily="34" charset="0"/>
                          <a:cs typeface="Arial" panose="020B0604020202020204" pitchFamily="34" charset="0"/>
                        </a:rPr>
                        <a:t>What intervention is sought from the Legislature?</a:t>
                      </a:r>
                      <a:endParaRPr lang="en-ZA" sz="1200" b="1" dirty="0">
                        <a:effectLst/>
                        <a:latin typeface="Arial" panose="020B0604020202020204" pitchFamily="34" charset="0"/>
                        <a:ea typeface="Times New Roman" panose="02020603050405020304" pitchFamily="18" charset="0"/>
                        <a:cs typeface="Arial" panose="020B0604020202020204" pitchFamily="34" charset="0"/>
                      </a:endParaRPr>
                    </a:p>
                  </a:txBody>
                  <a:tcPr marL="59853" marR="59853" marT="0" marB="0"/>
                </a:tc>
                <a:tc>
                  <a:txBody>
                    <a:bodyPr/>
                    <a:lstStyle/>
                    <a:p>
                      <a:pPr>
                        <a:spcAft>
                          <a:spcPts val="0"/>
                        </a:spcAft>
                      </a:pPr>
                      <a:r>
                        <a:rPr lang="en-US" sz="1200" b="1" dirty="0">
                          <a:effectLst/>
                          <a:latin typeface="Arial" panose="020B0604020202020204" pitchFamily="34" charset="0"/>
                          <a:cs typeface="Arial" panose="020B0604020202020204" pitchFamily="34" charset="0"/>
                        </a:rPr>
                        <a:t>Why is this intervention sought?</a:t>
                      </a:r>
                      <a:endParaRPr lang="en-ZA" sz="1200" b="1" dirty="0">
                        <a:effectLst/>
                        <a:latin typeface="Arial" panose="020B0604020202020204" pitchFamily="34" charset="0"/>
                        <a:cs typeface="Arial" panose="020B0604020202020204" pitchFamily="34" charset="0"/>
                      </a:endParaRPr>
                    </a:p>
                    <a:p>
                      <a:pPr>
                        <a:spcAft>
                          <a:spcPts val="0"/>
                        </a:spcAft>
                      </a:pPr>
                      <a:r>
                        <a:rPr lang="en-US" sz="1200" b="1" dirty="0">
                          <a:effectLst/>
                          <a:latin typeface="Arial" panose="020B0604020202020204" pitchFamily="34" charset="0"/>
                          <a:cs typeface="Arial" panose="020B0604020202020204" pitchFamily="34" charset="0"/>
                        </a:rPr>
                        <a:t> </a:t>
                      </a:r>
                      <a:endParaRPr lang="en-ZA" sz="1200" b="1" dirty="0">
                        <a:effectLst/>
                        <a:latin typeface="Arial" panose="020B0604020202020204" pitchFamily="34" charset="0"/>
                        <a:ea typeface="Times New Roman" panose="02020603050405020304" pitchFamily="18" charset="0"/>
                        <a:cs typeface="Arial" panose="020B0604020202020204" pitchFamily="34" charset="0"/>
                      </a:endParaRPr>
                    </a:p>
                  </a:txBody>
                  <a:tcPr marL="59853" marR="59853" marT="0" marB="0"/>
                </a:tc>
                <a:extLst>
                  <a:ext uri="{0D108BD9-81ED-4DB2-BD59-A6C34878D82A}">
                    <a16:rowId xmlns:a16="http://schemas.microsoft.com/office/drawing/2014/main" val="619949730"/>
                  </a:ext>
                </a:extLst>
              </a:tr>
              <a:tr h="2169502">
                <a:tc>
                  <a:txBody>
                    <a:bodyPr/>
                    <a:lstStyle/>
                    <a:p>
                      <a:pPr>
                        <a:lnSpc>
                          <a:spcPct val="150000"/>
                        </a:lnSpc>
                        <a:spcAft>
                          <a:spcPts val="0"/>
                        </a:spcAft>
                      </a:pPr>
                      <a:r>
                        <a:rPr lang="en-ZA" sz="1200" b="0" kern="1200" dirty="0">
                          <a:effectLst/>
                          <a:latin typeface="Arial" panose="020B0604020202020204" pitchFamily="34" charset="0"/>
                          <a:cs typeface="Arial" panose="020B0604020202020204" pitchFamily="34" charset="0"/>
                        </a:rPr>
                        <a:t>None - </a:t>
                      </a:r>
                      <a:r>
                        <a:rPr lang="en-US" sz="1200" b="0" kern="1200" dirty="0">
                          <a:effectLst/>
                          <a:latin typeface="Arial" panose="020B0604020202020204" pitchFamily="34" charset="0"/>
                          <a:cs typeface="Arial" panose="020B0604020202020204" pitchFamily="34" charset="0"/>
                        </a:rPr>
                        <a:t>There were no interventions requests for GPL from the Office of the HOD. These are usually addressed during  Department’s appearance at the Portfolio Committee.</a:t>
                      </a:r>
                      <a:endParaRPr lang="en-ZA" sz="1200" b="0" dirty="0">
                        <a:effectLst/>
                        <a:latin typeface="Arial" panose="020B0604020202020204" pitchFamily="34" charset="0"/>
                        <a:ea typeface="Times New Roman" panose="02020603050405020304" pitchFamily="18" charset="0"/>
                        <a:cs typeface="Arial" panose="020B0604020202020204" pitchFamily="34" charset="0"/>
                      </a:endParaRPr>
                    </a:p>
                  </a:txBody>
                  <a:tcPr marL="59853" marR="59853" marT="0" marB="0"/>
                </a:tc>
                <a:tc>
                  <a:txBody>
                    <a:bodyPr/>
                    <a:lstStyle/>
                    <a:p>
                      <a:pPr>
                        <a:lnSpc>
                          <a:spcPct val="150000"/>
                        </a:lnSpc>
                        <a:spcAft>
                          <a:spcPts val="0"/>
                        </a:spcAft>
                      </a:pPr>
                      <a:r>
                        <a:rPr lang="en-ZA" sz="1200" kern="1200" dirty="0">
                          <a:effectLst/>
                          <a:latin typeface="Arial" panose="020B0604020202020204" pitchFamily="34" charset="0"/>
                          <a:cs typeface="Arial" panose="020B0604020202020204" pitchFamily="34" charset="0"/>
                        </a:rPr>
                        <a:t>None</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59853" marR="59853" marT="0" marB="0"/>
                </a:tc>
                <a:tc>
                  <a:txBody>
                    <a:bodyPr/>
                    <a:lstStyle/>
                    <a:p>
                      <a:pPr>
                        <a:lnSpc>
                          <a:spcPct val="150000"/>
                        </a:lnSpc>
                        <a:spcAft>
                          <a:spcPts val="0"/>
                        </a:spcAft>
                      </a:pPr>
                      <a:r>
                        <a:rPr lang="en-ZA" sz="1200" kern="1200" dirty="0">
                          <a:effectLst/>
                          <a:latin typeface="Arial" panose="020B0604020202020204" pitchFamily="34" charset="0"/>
                          <a:cs typeface="Arial" panose="020B0604020202020204" pitchFamily="34" charset="0"/>
                        </a:rPr>
                        <a:t>None</a:t>
                      </a:r>
                      <a:endParaRPr lang="en-ZA" sz="1200" dirty="0">
                        <a:effectLst/>
                        <a:latin typeface="Arial" panose="020B0604020202020204" pitchFamily="34" charset="0"/>
                        <a:cs typeface="Arial" panose="020B0604020202020204" pitchFamily="34" charset="0"/>
                      </a:endParaRPr>
                    </a:p>
                    <a:p>
                      <a:pPr>
                        <a:lnSpc>
                          <a:spcPct val="150000"/>
                        </a:lnSpc>
                        <a:spcAft>
                          <a:spcPts val="0"/>
                        </a:spcAft>
                      </a:pPr>
                      <a:r>
                        <a:rPr lang="en-ZA" sz="1200" kern="1200" dirty="0">
                          <a:effectLst/>
                          <a:latin typeface="Arial" panose="020B0604020202020204" pitchFamily="34" charset="0"/>
                          <a:cs typeface="Arial" panose="020B0604020202020204" pitchFamily="34" charset="0"/>
                        </a:rPr>
                        <a:t>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59853" marR="59853" marT="0" marB="0"/>
                </a:tc>
                <a:extLst>
                  <a:ext uri="{0D108BD9-81ED-4DB2-BD59-A6C34878D82A}">
                    <a16:rowId xmlns:a16="http://schemas.microsoft.com/office/drawing/2014/main" val="3472145538"/>
                  </a:ext>
                </a:extLst>
              </a:tr>
            </a:tbl>
          </a:graphicData>
        </a:graphic>
      </p:graphicFrame>
    </p:spTree>
    <p:extLst>
      <p:ext uri="{BB962C8B-B14F-4D97-AF65-F5344CB8AC3E}">
        <p14:creationId xmlns:p14="http://schemas.microsoft.com/office/powerpoint/2010/main" val="6929603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19091" y="3663900"/>
            <a:ext cx="8040750" cy="1821704"/>
          </a:xfrm>
        </p:spPr>
        <p:txBody>
          <a:bodyPr/>
          <a:lstStyle/>
          <a:p>
            <a:br>
              <a:rPr lang="en-ZA" sz="2000" dirty="0">
                <a:solidFill>
                  <a:schemeClr val="accent2">
                    <a:lumMod val="60000"/>
                    <a:lumOff val="40000"/>
                  </a:schemeClr>
                </a:solidFill>
              </a:rPr>
            </a:br>
            <a:br>
              <a:rPr lang="en-ZA" sz="2000" dirty="0">
                <a:solidFill>
                  <a:schemeClr val="accent2">
                    <a:lumMod val="60000"/>
                    <a:lumOff val="40000"/>
                  </a:schemeClr>
                </a:solidFill>
              </a:rPr>
            </a:br>
            <a:br>
              <a:rPr lang="en-ZA" sz="2000" dirty="0">
                <a:solidFill>
                  <a:schemeClr val="accent2">
                    <a:lumMod val="60000"/>
                    <a:lumOff val="40000"/>
                  </a:schemeClr>
                </a:solidFill>
              </a:rPr>
            </a:br>
            <a:r>
              <a:rPr lang="en-ZA" sz="2000" b="0" cap="none" dirty="0">
                <a:solidFill>
                  <a:schemeClr val="bg1">
                    <a:lumMod val="50000"/>
                  </a:schemeClr>
                </a:solidFill>
              </a:rPr>
              <a:t>3. Areas of Significant Deviation from Planned Performance</a:t>
            </a:r>
            <a:br>
              <a:rPr lang="en-ZA" sz="2000" b="0" cap="none" dirty="0">
                <a:solidFill>
                  <a:schemeClr val="bg1">
                    <a:lumMod val="50000"/>
                  </a:schemeClr>
                </a:solidFill>
              </a:rPr>
            </a:br>
            <a:endParaRPr lang="en-ZA" sz="2000" b="0" dirty="0">
              <a:solidFill>
                <a:schemeClr val="bg1">
                  <a:lumMod val="50000"/>
                </a:schemeClr>
              </a:solidFill>
            </a:endParaRPr>
          </a:p>
        </p:txBody>
      </p:sp>
      <p:sp>
        <p:nvSpPr>
          <p:cNvPr id="64515" name="Content Placeholder 2"/>
          <p:cNvSpPr>
            <a:spLocks noGrp="1"/>
          </p:cNvSpPr>
          <p:nvPr>
            <p:ph type="body" idx="1"/>
          </p:nvPr>
        </p:nvSpPr>
        <p:spPr>
          <a:xfrm>
            <a:off x="987136" y="1701010"/>
            <a:ext cx="8040750" cy="1500187"/>
          </a:xfrm>
        </p:spPr>
        <p:txBody>
          <a:bodyPr anchor="b">
            <a:normAutofit fontScale="70000" lnSpcReduction="20000"/>
          </a:bodyPr>
          <a:lstStyle/>
          <a:p>
            <a:pPr algn="r"/>
            <a:endParaRPr lang="en-ZA" altLang="en-US" sz="3200" dirty="0">
              <a:solidFill>
                <a:schemeClr val="bg1">
                  <a:lumMod val="50000"/>
                </a:schemeClr>
              </a:solidFill>
            </a:endParaRPr>
          </a:p>
          <a:p>
            <a:pPr algn="r"/>
            <a:endParaRPr lang="en-ZA" altLang="en-US" sz="3200" dirty="0">
              <a:solidFill>
                <a:schemeClr val="bg1">
                  <a:lumMod val="50000"/>
                </a:schemeClr>
              </a:solidFill>
            </a:endParaRPr>
          </a:p>
          <a:p>
            <a:pPr algn="r"/>
            <a:r>
              <a:rPr lang="en-ZA" altLang="en-US" sz="3200" dirty="0">
                <a:solidFill>
                  <a:schemeClr val="accent6"/>
                </a:solidFill>
              </a:rPr>
              <a:t>Part B:</a:t>
            </a:r>
          </a:p>
          <a:p>
            <a:pPr algn="r"/>
            <a:r>
              <a:rPr lang="en-ZA" altLang="en-US" sz="3200" dirty="0">
                <a:solidFill>
                  <a:schemeClr val="bg1">
                    <a:lumMod val="50000"/>
                  </a:schemeClr>
                </a:solidFill>
              </a:rPr>
              <a:t>Non-financial Performance</a:t>
            </a:r>
          </a:p>
          <a:p>
            <a:pPr algn="r"/>
            <a:endParaRPr lang="en-ZA" altLang="en-US" sz="3200" dirty="0">
              <a:solidFill>
                <a:schemeClr val="bg1">
                  <a:lumMod val="50000"/>
                </a:schemeClr>
              </a:solidFill>
            </a:endParaRPr>
          </a:p>
          <a:p>
            <a:pPr algn="r"/>
            <a:endParaRPr lang="en-ZA" altLang="en-US" sz="3200" dirty="0">
              <a:solidFill>
                <a:schemeClr val="bg1">
                  <a:lumMod val="50000"/>
                </a:schemeClr>
              </a:solidFill>
            </a:endParaRPr>
          </a:p>
        </p:txBody>
      </p:sp>
      <p:sp>
        <p:nvSpPr>
          <p:cNvPr id="64516" name="TextBox 3"/>
          <p:cNvSpPr txBox="1">
            <a:spLocks noChangeArrowheads="1"/>
          </p:cNvSpPr>
          <p:nvPr/>
        </p:nvSpPr>
        <p:spPr bwMode="auto">
          <a:xfrm>
            <a:off x="8270878" y="6350003"/>
            <a:ext cx="588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D60DF790-7D89-48D2-9BFD-F870E7062E10}" type="slidenum">
              <a:rPr kumimoji="0" lang="en-ZA"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54</a:t>
            </a:fld>
            <a:endParaRPr kumimoji="0" lang="en-ZA"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743426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A6DF1E0F-1623-48C1-8CCF-1099A95862CC}"/>
              </a:ext>
            </a:extLst>
          </p:cNvPr>
          <p:cNvSpPr>
            <a:spLocks noGrp="1"/>
          </p:cNvSpPr>
          <p:nvPr>
            <p:ph type="title"/>
          </p:nvPr>
        </p:nvSpPr>
        <p:spPr/>
        <p:txBody>
          <a:bodyPr/>
          <a:lstStyle/>
          <a:p>
            <a:pPr eaLnBrk="1" hangingPunct="1"/>
            <a:r>
              <a:rPr lang="en-US" altLang="en-US" sz="2000" b="1" dirty="0"/>
              <a:t> Indicators Showing Performance Below </a:t>
            </a:r>
            <a:r>
              <a:rPr lang="en-US" altLang="en-US" sz="2000" dirty="0"/>
              <a:t>80</a:t>
            </a:r>
            <a:r>
              <a:rPr lang="en-US" altLang="en-US" sz="2000" b="1" dirty="0"/>
              <a:t>%</a:t>
            </a:r>
          </a:p>
        </p:txBody>
      </p:sp>
      <p:sp>
        <p:nvSpPr>
          <p:cNvPr id="125955" name="Slide Number Placeholder 4">
            <a:extLst>
              <a:ext uri="{FF2B5EF4-FFF2-40B4-BE49-F238E27FC236}">
                <a16:creationId xmlns:a16="http://schemas.microsoft.com/office/drawing/2014/main" id="{24528914-C52C-4226-BFA7-0EBA52427EE8}"/>
              </a:ext>
            </a:extLst>
          </p:cNvPr>
          <p:cNvSpPr>
            <a:spLocks noGrp="1"/>
          </p:cNvSpPr>
          <p:nvPr>
            <p:ph type="sldNum" sz="quarter" idx="12"/>
          </p:nvPr>
        </p:nvSpPr>
        <p:spPr bwMode="auto">
          <a:xfrm>
            <a:off x="8027988" y="6356350"/>
            <a:ext cx="6588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fld id="{FEDE6498-8570-4D3B-B88F-B1E82EC3275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ct val="0"/>
                </a:spcBef>
                <a:spcAft>
                  <a:spcPts val="0"/>
                </a:spcAft>
                <a:buClrTx/>
                <a:buSzTx/>
                <a:buFontTx/>
                <a:buNone/>
                <a:tabLst/>
                <a:defRPr/>
              </a:pPr>
              <a:t>55</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18912E85-65CE-40D4-BA69-E5EE61CF72C4}"/>
              </a:ext>
            </a:extLst>
          </p:cNvPr>
          <p:cNvGraphicFramePr>
            <a:graphicFrameLocks noGrp="1"/>
          </p:cNvGraphicFramePr>
          <p:nvPr>
            <p:ph idx="1"/>
          </p:nvPr>
        </p:nvGraphicFramePr>
        <p:xfrm>
          <a:off x="899592" y="1412875"/>
          <a:ext cx="8121245" cy="4321049"/>
        </p:xfrm>
        <a:graphic>
          <a:graphicData uri="http://schemas.openxmlformats.org/drawingml/2006/table">
            <a:tbl>
              <a:tblPr/>
              <a:tblGrid>
                <a:gridCol w="1607830">
                  <a:extLst>
                    <a:ext uri="{9D8B030D-6E8A-4147-A177-3AD203B41FA5}">
                      <a16:colId xmlns:a16="http://schemas.microsoft.com/office/drawing/2014/main" val="1252205936"/>
                    </a:ext>
                  </a:extLst>
                </a:gridCol>
                <a:gridCol w="781271">
                  <a:extLst>
                    <a:ext uri="{9D8B030D-6E8A-4147-A177-3AD203B41FA5}">
                      <a16:colId xmlns:a16="http://schemas.microsoft.com/office/drawing/2014/main" val="2996534611"/>
                    </a:ext>
                  </a:extLst>
                </a:gridCol>
                <a:gridCol w="713333">
                  <a:extLst>
                    <a:ext uri="{9D8B030D-6E8A-4147-A177-3AD203B41FA5}">
                      <a16:colId xmlns:a16="http://schemas.microsoft.com/office/drawing/2014/main" val="858567223"/>
                    </a:ext>
                  </a:extLst>
                </a:gridCol>
                <a:gridCol w="2298519">
                  <a:extLst>
                    <a:ext uri="{9D8B030D-6E8A-4147-A177-3AD203B41FA5}">
                      <a16:colId xmlns:a16="http://schemas.microsoft.com/office/drawing/2014/main" val="3908187930"/>
                    </a:ext>
                  </a:extLst>
                </a:gridCol>
                <a:gridCol w="2007902">
                  <a:extLst>
                    <a:ext uri="{9D8B030D-6E8A-4147-A177-3AD203B41FA5}">
                      <a16:colId xmlns:a16="http://schemas.microsoft.com/office/drawing/2014/main" val="2885191978"/>
                    </a:ext>
                  </a:extLst>
                </a:gridCol>
                <a:gridCol w="712390">
                  <a:extLst>
                    <a:ext uri="{9D8B030D-6E8A-4147-A177-3AD203B41FA5}">
                      <a16:colId xmlns:a16="http://schemas.microsoft.com/office/drawing/2014/main" val="1223949209"/>
                    </a:ext>
                  </a:extLst>
                </a:gridCol>
              </a:tblGrid>
              <a:tr h="503957">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Performance Indicator</a:t>
                      </a:r>
                    </a:p>
                  </a:txBody>
                  <a:tcPr marL="7107" marR="7107" marT="7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2021/22 Target</a:t>
                      </a:r>
                    </a:p>
                  </a:txBody>
                  <a:tcPr marL="7107" marR="7107" marT="7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2021/22 Actual</a:t>
                      </a:r>
                    </a:p>
                  </a:txBody>
                  <a:tcPr marL="7107" marR="7107" marT="7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Reason for Deviation</a:t>
                      </a:r>
                    </a:p>
                  </a:txBody>
                  <a:tcPr marL="7107" marR="7107" marT="7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Mitigating measure </a:t>
                      </a:r>
                    </a:p>
                  </a:txBody>
                  <a:tcPr marL="7107" marR="7107" marT="7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 Achieved Annual</a:t>
                      </a:r>
                    </a:p>
                  </a:txBody>
                  <a:tcPr marL="7107" marR="7107" marT="7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3358923201"/>
                  </a:ext>
                </a:extLst>
              </a:tr>
              <a:tr h="1257799">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older persons participating in active aging programmes </a:t>
                      </a:r>
                    </a:p>
                  </a:txBody>
                  <a:tcPr marL="7107" marR="7107" marT="7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21 154</a:t>
                      </a:r>
                    </a:p>
                  </a:txBody>
                  <a:tcPr marL="7107" marR="7107" marT="7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16 490</a:t>
                      </a:r>
                    </a:p>
                  </a:txBody>
                  <a:tcPr marL="7107" marR="7107" marT="7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Target: </a:t>
                      </a:r>
                      <a:r>
                        <a:rPr lang="en-US" sz="1200" b="0" i="0" u="none" strike="noStrike" dirty="0">
                          <a:solidFill>
                            <a:srgbClr val="000000"/>
                          </a:solidFill>
                          <a:effectLst/>
                          <a:latin typeface="Arial" panose="020B0604020202020204" pitchFamily="34" charset="0"/>
                          <a:cs typeface="Arial" panose="020B0604020202020204" pitchFamily="34" charset="0"/>
                        </a:rPr>
                        <a:t>Not Achieved</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Performance is due to fewer beneficiaries  participating in  active aging programmes   than anticipated due to compliance to COVID-19 protocols.</a:t>
                      </a:r>
                    </a:p>
                  </a:txBody>
                  <a:tcPr marL="7107" marR="7107" marT="7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Department will continue to facilitate access to the programme in compliance with the current COVID-19 protocols.</a:t>
                      </a:r>
                    </a:p>
                  </a:txBody>
                  <a:tcPr marL="7107" marR="7107" marT="7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78%</a:t>
                      </a:r>
                    </a:p>
                  </a:txBody>
                  <a:tcPr marL="7107" marR="7107" marT="7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750190082"/>
                  </a:ext>
                </a:extLst>
              </a:tr>
              <a:tr h="2507503">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children with disabilities accessing registered ECD programmes</a:t>
                      </a:r>
                    </a:p>
                  </a:txBody>
                  <a:tcPr marL="7107" marR="7107" marT="7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282</a:t>
                      </a:r>
                    </a:p>
                  </a:txBody>
                  <a:tcPr marL="7107" marR="7107" marT="7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220</a:t>
                      </a:r>
                    </a:p>
                  </a:txBody>
                  <a:tcPr marL="7107" marR="7107" marT="7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Target: </a:t>
                      </a:r>
                      <a:r>
                        <a:rPr lang="en-US" sz="1200" b="0" i="0" u="none" strike="noStrike" dirty="0">
                          <a:solidFill>
                            <a:srgbClr val="000000"/>
                          </a:solidFill>
                          <a:effectLst/>
                          <a:latin typeface="Arial" panose="020B0604020202020204" pitchFamily="34" charset="0"/>
                          <a:cs typeface="Arial" panose="020B0604020202020204" pitchFamily="34" charset="0"/>
                        </a:rPr>
                        <a:t>Not Achieved</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Performance was impacted by COVID-19 Lockdown restrictions as per Disaster Management Act (DMA) and regulations. ECDs are required to comply with specified health and safety directives before they can be allowed to operate.</a:t>
                      </a:r>
                      <a:br>
                        <a:rPr lang="en-US" sz="1200" b="0" i="0" u="none" strike="noStrike" dirty="0">
                          <a:solidFill>
                            <a:srgbClr val="000000"/>
                          </a:solidFill>
                          <a:effectLst/>
                          <a:latin typeface="Arial" panose="020B0604020202020204" pitchFamily="34" charset="0"/>
                          <a:cs typeface="Arial" panose="020B0604020202020204" pitchFamily="34" charset="0"/>
                        </a:rPr>
                      </a:br>
                      <a:br>
                        <a:rPr lang="en-US" sz="1200" b="0" i="0" u="none" strike="noStrike" dirty="0">
                          <a:solidFill>
                            <a:srgbClr val="000000"/>
                          </a:solidFill>
                          <a:effectLst/>
                          <a:latin typeface="Arial" panose="020B0604020202020204" pitchFamily="34" charset="0"/>
                          <a:cs typeface="Arial" panose="020B0604020202020204" pitchFamily="34" charset="0"/>
                        </a:rPr>
                      </a:b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7107" marR="7107" marT="7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Department will continue to implement the ECD massification strategy; and monitor compliance to SOPs as per the objectives of Vangasali campaign.</a:t>
                      </a:r>
                    </a:p>
                  </a:txBody>
                  <a:tcPr marL="7107" marR="7107" marT="7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78%</a:t>
                      </a:r>
                    </a:p>
                  </a:txBody>
                  <a:tcPr marL="7107" marR="7107" marT="7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505172547"/>
                  </a:ext>
                </a:extLst>
              </a:tr>
            </a:tbl>
          </a:graphicData>
        </a:graphic>
      </p:graphicFrame>
    </p:spTree>
    <p:extLst>
      <p:ext uri="{BB962C8B-B14F-4D97-AF65-F5344CB8AC3E}">
        <p14:creationId xmlns:p14="http://schemas.microsoft.com/office/powerpoint/2010/main" val="14213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A6DF1E0F-1623-48C1-8CCF-1099A95862CC}"/>
              </a:ext>
            </a:extLst>
          </p:cNvPr>
          <p:cNvSpPr>
            <a:spLocks noGrp="1"/>
          </p:cNvSpPr>
          <p:nvPr>
            <p:ph type="title"/>
          </p:nvPr>
        </p:nvSpPr>
        <p:spPr/>
        <p:txBody>
          <a:bodyPr/>
          <a:lstStyle/>
          <a:p>
            <a:pPr eaLnBrk="1" hangingPunct="1"/>
            <a:r>
              <a:rPr lang="en-US" altLang="en-US" sz="2000" b="1" dirty="0"/>
              <a:t> Indicators Showing Performance Below </a:t>
            </a:r>
            <a:r>
              <a:rPr lang="en-US" altLang="en-US" sz="2000" dirty="0"/>
              <a:t>80</a:t>
            </a:r>
            <a:r>
              <a:rPr lang="en-US" altLang="en-US" sz="2000" b="1" dirty="0"/>
              <a:t>%</a:t>
            </a:r>
          </a:p>
        </p:txBody>
      </p:sp>
      <p:sp>
        <p:nvSpPr>
          <p:cNvPr id="125955" name="Slide Number Placeholder 4">
            <a:extLst>
              <a:ext uri="{FF2B5EF4-FFF2-40B4-BE49-F238E27FC236}">
                <a16:creationId xmlns:a16="http://schemas.microsoft.com/office/drawing/2014/main" id="{24528914-C52C-4226-BFA7-0EBA52427EE8}"/>
              </a:ext>
            </a:extLst>
          </p:cNvPr>
          <p:cNvSpPr>
            <a:spLocks noGrp="1"/>
          </p:cNvSpPr>
          <p:nvPr>
            <p:ph type="sldNum" sz="quarter" idx="12"/>
          </p:nvPr>
        </p:nvSpPr>
        <p:spPr bwMode="auto">
          <a:xfrm>
            <a:off x="8027988" y="6356350"/>
            <a:ext cx="6588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fld id="{FEDE6498-8570-4D3B-B88F-B1E82EC3275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ct val="0"/>
                </a:spcBef>
                <a:spcAft>
                  <a:spcPts val="0"/>
                </a:spcAft>
                <a:buClrTx/>
                <a:buSzTx/>
                <a:buFontTx/>
                <a:buNone/>
                <a:tabLst/>
                <a:defRPr/>
              </a:pPr>
              <a:t>56</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18912E85-65CE-40D4-BA69-E5EE61CF72C4}"/>
              </a:ext>
            </a:extLst>
          </p:cNvPr>
          <p:cNvGraphicFramePr>
            <a:graphicFrameLocks noGrp="1"/>
          </p:cNvGraphicFramePr>
          <p:nvPr>
            <p:ph idx="1"/>
          </p:nvPr>
        </p:nvGraphicFramePr>
        <p:xfrm>
          <a:off x="1007180" y="1412875"/>
          <a:ext cx="8013660" cy="4943475"/>
        </p:xfrm>
        <a:graphic>
          <a:graphicData uri="http://schemas.openxmlformats.org/drawingml/2006/table">
            <a:tbl>
              <a:tblPr/>
              <a:tblGrid>
                <a:gridCol w="1354264">
                  <a:extLst>
                    <a:ext uri="{9D8B030D-6E8A-4147-A177-3AD203B41FA5}">
                      <a16:colId xmlns:a16="http://schemas.microsoft.com/office/drawing/2014/main" val="1252205936"/>
                    </a:ext>
                  </a:extLst>
                </a:gridCol>
                <a:gridCol w="768392">
                  <a:extLst>
                    <a:ext uri="{9D8B030D-6E8A-4147-A177-3AD203B41FA5}">
                      <a16:colId xmlns:a16="http://schemas.microsoft.com/office/drawing/2014/main" val="2996534611"/>
                    </a:ext>
                  </a:extLst>
                </a:gridCol>
                <a:gridCol w="768392">
                  <a:extLst>
                    <a:ext uri="{9D8B030D-6E8A-4147-A177-3AD203B41FA5}">
                      <a16:colId xmlns:a16="http://schemas.microsoft.com/office/drawing/2014/main" val="858567223"/>
                    </a:ext>
                  </a:extLst>
                </a:gridCol>
                <a:gridCol w="2195405">
                  <a:extLst>
                    <a:ext uri="{9D8B030D-6E8A-4147-A177-3AD203B41FA5}">
                      <a16:colId xmlns:a16="http://schemas.microsoft.com/office/drawing/2014/main" val="3908187930"/>
                    </a:ext>
                  </a:extLst>
                </a:gridCol>
                <a:gridCol w="2122225">
                  <a:extLst>
                    <a:ext uri="{9D8B030D-6E8A-4147-A177-3AD203B41FA5}">
                      <a16:colId xmlns:a16="http://schemas.microsoft.com/office/drawing/2014/main" val="2885191978"/>
                    </a:ext>
                  </a:extLst>
                </a:gridCol>
                <a:gridCol w="804982">
                  <a:extLst>
                    <a:ext uri="{9D8B030D-6E8A-4147-A177-3AD203B41FA5}">
                      <a16:colId xmlns:a16="http://schemas.microsoft.com/office/drawing/2014/main" val="1223949209"/>
                    </a:ext>
                  </a:extLst>
                </a:gridCol>
              </a:tblGrid>
              <a:tr h="716897">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Performance Indicator</a:t>
                      </a:r>
                    </a:p>
                  </a:txBody>
                  <a:tcPr marL="7107" marR="7107" marT="7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2021/22 Target</a:t>
                      </a:r>
                    </a:p>
                  </a:txBody>
                  <a:tcPr marL="7107" marR="7107" marT="7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2021/22 Actual</a:t>
                      </a:r>
                    </a:p>
                  </a:txBody>
                  <a:tcPr marL="7107" marR="7107" marT="7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Reason for Deviation</a:t>
                      </a:r>
                    </a:p>
                  </a:txBody>
                  <a:tcPr marL="7107" marR="7107" marT="7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Mitigating measure </a:t>
                      </a:r>
                    </a:p>
                  </a:txBody>
                  <a:tcPr marL="7107" marR="7107" marT="7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 Achieved Annual</a:t>
                      </a:r>
                    </a:p>
                  </a:txBody>
                  <a:tcPr marL="7107" marR="7107" marT="7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3358923201"/>
                  </a:ext>
                </a:extLst>
              </a:tr>
              <a:tr h="1812504">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beneficiaries receiving daily meals at HCBC organisations </a:t>
                      </a:r>
                    </a:p>
                  </a:txBody>
                  <a:tcPr marL="7107" marR="7107" marT="7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37 900</a:t>
                      </a:r>
                    </a:p>
                  </a:txBody>
                  <a:tcPr marL="7107" marR="7107" marT="7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29 770</a:t>
                      </a:r>
                    </a:p>
                  </a:txBody>
                  <a:tcPr marL="7107" marR="7107" marT="7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Target: </a:t>
                      </a:r>
                      <a:r>
                        <a:rPr lang="en-US" sz="1200" b="0" i="0" u="none" strike="noStrike" dirty="0">
                          <a:solidFill>
                            <a:srgbClr val="000000"/>
                          </a:solidFill>
                          <a:effectLst/>
                          <a:latin typeface="Arial" panose="020B0604020202020204" pitchFamily="34" charset="0"/>
                          <a:cs typeface="Arial" panose="020B0604020202020204" pitchFamily="34" charset="0"/>
                        </a:rPr>
                        <a:t>Not Achieved</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Performance is due to  limited access to communities as a result of COVID-19 regulations.</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1" i="0" u="none" strike="noStrike" dirty="0">
                          <a:solidFill>
                            <a:srgbClr val="000000"/>
                          </a:solidFill>
                          <a:effectLst/>
                          <a:latin typeface="Arial" panose="020B0604020202020204" pitchFamily="34" charset="0"/>
                          <a:cs typeface="Arial" panose="020B0604020202020204" pitchFamily="34" charset="0"/>
                        </a:rPr>
                        <a:t>Comment:  </a:t>
                      </a:r>
                      <a:r>
                        <a:rPr lang="en-US" sz="1200" b="0" i="0" u="none" strike="noStrike" dirty="0">
                          <a:solidFill>
                            <a:srgbClr val="000000"/>
                          </a:solidFill>
                          <a:effectLst/>
                          <a:latin typeface="Arial" panose="020B0604020202020204" pitchFamily="34" charset="0"/>
                          <a:cs typeface="Arial" panose="020B0604020202020204" pitchFamily="34" charset="0"/>
                        </a:rPr>
                        <a:t>It should be noted that most of the beneficiaries were redirected to food parcels as a mitigation mechanism.</a:t>
                      </a:r>
                      <a:br>
                        <a:rPr lang="en-US" sz="1200" b="1" i="0" u="none" strike="noStrike" dirty="0">
                          <a:solidFill>
                            <a:srgbClr val="000000"/>
                          </a:solidFill>
                          <a:effectLst/>
                          <a:latin typeface="Arial" panose="020B0604020202020204" pitchFamily="34" charset="0"/>
                          <a:cs typeface="Arial" panose="020B0604020202020204" pitchFamily="34" charset="0"/>
                        </a:rPr>
                      </a:b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7107" marR="7107" marT="7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Department will continue to facilitate access to the programme in compliance with the current COVID-19 protocols.</a:t>
                      </a:r>
                    </a:p>
                  </a:txBody>
                  <a:tcPr marL="7107" marR="7107" marT="7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79%</a:t>
                      </a:r>
                    </a:p>
                  </a:txBody>
                  <a:tcPr marL="7107" marR="7107" marT="7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822156348"/>
                  </a:ext>
                </a:extLst>
              </a:tr>
              <a:tr h="2414074">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people benefitting from poverty reduction initiatives</a:t>
                      </a:r>
                    </a:p>
                  </a:txBody>
                  <a:tcPr marL="7107" marR="7107" marT="7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2 815 414</a:t>
                      </a:r>
                    </a:p>
                  </a:txBody>
                  <a:tcPr marL="7107" marR="7107" marT="7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2 195 965</a:t>
                      </a:r>
                    </a:p>
                  </a:txBody>
                  <a:tcPr marL="7107" marR="7107" marT="7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Target</a:t>
                      </a:r>
                      <a:r>
                        <a:rPr lang="en-US" sz="1200" b="0" i="0" u="none" strike="noStrike" dirty="0">
                          <a:solidFill>
                            <a:srgbClr val="000000"/>
                          </a:solidFill>
                          <a:effectLst/>
                          <a:latin typeface="Arial" panose="020B0604020202020204" pitchFamily="34" charset="0"/>
                          <a:cs typeface="Arial" panose="020B0604020202020204" pitchFamily="34" charset="0"/>
                        </a:rPr>
                        <a:t>: Not Achieved</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Performance is impacted by poverty reduction initiative where SCM process are underway.  </a:t>
                      </a:r>
                    </a:p>
                  </a:txBody>
                  <a:tcPr marL="7107" marR="7107" marT="7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SCM processes to be finalised after receiving guidelines from the National Treasury on the Constitutional Court judgement. In addition, the Department requested for exemption from the National Treasury to deviate from the provision of Preferential Procurement Regulations 2017 and still awaiting the response.</a:t>
                      </a:r>
                    </a:p>
                  </a:txBody>
                  <a:tcPr marL="7107" marR="7107" marT="7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78%</a:t>
                      </a:r>
                    </a:p>
                  </a:txBody>
                  <a:tcPr marL="7107" marR="7107" marT="7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539443570"/>
                  </a:ext>
                </a:extLst>
              </a:tr>
            </a:tbl>
          </a:graphicData>
        </a:graphic>
      </p:graphicFrame>
    </p:spTree>
    <p:extLst>
      <p:ext uri="{BB962C8B-B14F-4D97-AF65-F5344CB8AC3E}">
        <p14:creationId xmlns:p14="http://schemas.microsoft.com/office/powerpoint/2010/main" val="32282739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A6DF1E0F-1623-48C1-8CCF-1099A95862CC}"/>
              </a:ext>
            </a:extLst>
          </p:cNvPr>
          <p:cNvSpPr>
            <a:spLocks noGrp="1"/>
          </p:cNvSpPr>
          <p:nvPr>
            <p:ph type="title"/>
          </p:nvPr>
        </p:nvSpPr>
        <p:spPr/>
        <p:txBody>
          <a:bodyPr/>
          <a:lstStyle/>
          <a:p>
            <a:pPr eaLnBrk="1" hangingPunct="1"/>
            <a:r>
              <a:rPr lang="en-US" altLang="en-US" sz="2000" b="1" dirty="0"/>
              <a:t> Indicators Showing Performance Below 75%</a:t>
            </a:r>
          </a:p>
        </p:txBody>
      </p:sp>
      <p:sp>
        <p:nvSpPr>
          <p:cNvPr id="125955" name="Slide Number Placeholder 4">
            <a:extLst>
              <a:ext uri="{FF2B5EF4-FFF2-40B4-BE49-F238E27FC236}">
                <a16:creationId xmlns:a16="http://schemas.microsoft.com/office/drawing/2014/main" id="{24528914-C52C-4226-BFA7-0EBA52427EE8}"/>
              </a:ext>
            </a:extLst>
          </p:cNvPr>
          <p:cNvSpPr>
            <a:spLocks noGrp="1"/>
          </p:cNvSpPr>
          <p:nvPr>
            <p:ph type="sldNum" sz="quarter" idx="12"/>
          </p:nvPr>
        </p:nvSpPr>
        <p:spPr bwMode="auto">
          <a:xfrm>
            <a:off x="8027988" y="6356350"/>
            <a:ext cx="6588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fld id="{FEDE6498-8570-4D3B-B88F-B1E82EC3275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ct val="0"/>
                </a:spcBef>
                <a:spcAft>
                  <a:spcPts val="0"/>
                </a:spcAft>
                <a:buClrTx/>
                <a:buSzTx/>
                <a:buFontTx/>
                <a:buNone/>
                <a:tabLst/>
                <a:defRPr/>
              </a:pPr>
              <a:t>57</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B5AD141E-965A-470B-A3CD-C9C73DC5C6A0}"/>
              </a:ext>
            </a:extLst>
          </p:cNvPr>
          <p:cNvGraphicFramePr>
            <a:graphicFrameLocks noGrp="1"/>
          </p:cNvGraphicFramePr>
          <p:nvPr>
            <p:ph idx="1"/>
            <p:extLst>
              <p:ext uri="{D42A27DB-BD31-4B8C-83A1-F6EECF244321}">
                <p14:modId xmlns:p14="http://schemas.microsoft.com/office/powerpoint/2010/main" val="2940467147"/>
              </p:ext>
            </p:extLst>
          </p:nvPr>
        </p:nvGraphicFramePr>
        <p:xfrm>
          <a:off x="859809" y="1484785"/>
          <a:ext cx="8157835" cy="4871566"/>
        </p:xfrm>
        <a:graphic>
          <a:graphicData uri="http://schemas.openxmlformats.org/drawingml/2006/table">
            <a:tbl>
              <a:tblPr/>
              <a:tblGrid>
                <a:gridCol w="1388091">
                  <a:extLst>
                    <a:ext uri="{9D8B030D-6E8A-4147-A177-3AD203B41FA5}">
                      <a16:colId xmlns:a16="http://schemas.microsoft.com/office/drawing/2014/main" val="3492163502"/>
                    </a:ext>
                  </a:extLst>
                </a:gridCol>
                <a:gridCol w="647700">
                  <a:extLst>
                    <a:ext uri="{9D8B030D-6E8A-4147-A177-3AD203B41FA5}">
                      <a16:colId xmlns:a16="http://schemas.microsoft.com/office/drawing/2014/main" val="3306886847"/>
                    </a:ext>
                  </a:extLst>
                </a:gridCol>
                <a:gridCol w="628650">
                  <a:extLst>
                    <a:ext uri="{9D8B030D-6E8A-4147-A177-3AD203B41FA5}">
                      <a16:colId xmlns:a16="http://schemas.microsoft.com/office/drawing/2014/main" val="1852999532"/>
                    </a:ext>
                  </a:extLst>
                </a:gridCol>
                <a:gridCol w="3149505">
                  <a:extLst>
                    <a:ext uri="{9D8B030D-6E8A-4147-A177-3AD203B41FA5}">
                      <a16:colId xmlns:a16="http://schemas.microsoft.com/office/drawing/2014/main" val="2022675742"/>
                    </a:ext>
                  </a:extLst>
                </a:gridCol>
                <a:gridCol w="1727295">
                  <a:extLst>
                    <a:ext uri="{9D8B030D-6E8A-4147-A177-3AD203B41FA5}">
                      <a16:colId xmlns:a16="http://schemas.microsoft.com/office/drawing/2014/main" val="2633454920"/>
                    </a:ext>
                  </a:extLst>
                </a:gridCol>
                <a:gridCol w="616594">
                  <a:extLst>
                    <a:ext uri="{9D8B030D-6E8A-4147-A177-3AD203B41FA5}">
                      <a16:colId xmlns:a16="http://schemas.microsoft.com/office/drawing/2014/main" val="4111847277"/>
                    </a:ext>
                  </a:extLst>
                </a:gridCol>
              </a:tblGrid>
              <a:tr h="588043">
                <a:tc>
                  <a:txBody>
                    <a:bodyPr/>
                    <a:lstStyle/>
                    <a:p>
                      <a:pPr algn="ctr" rtl="0" fontAlgn="t"/>
                      <a:r>
                        <a:rPr lang="en-ZA" sz="1100" b="1" i="0" u="none" strike="noStrike" dirty="0">
                          <a:solidFill>
                            <a:srgbClr val="000000"/>
                          </a:solidFill>
                          <a:effectLst/>
                          <a:latin typeface="Arial" panose="020B0604020202020204" pitchFamily="34" charset="0"/>
                          <a:cs typeface="Arial" panose="020B0604020202020204" pitchFamily="34" charset="0"/>
                        </a:rPr>
                        <a:t>Performance Indicator</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100" b="1" i="0" u="none" strike="noStrike" dirty="0">
                          <a:solidFill>
                            <a:srgbClr val="000000"/>
                          </a:solidFill>
                          <a:effectLst/>
                          <a:latin typeface="Arial" panose="020B0604020202020204" pitchFamily="34" charset="0"/>
                          <a:cs typeface="Arial" panose="020B0604020202020204" pitchFamily="34" charset="0"/>
                        </a:rPr>
                        <a:t>2021/22 Target</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100" b="1" i="0" u="none" strike="noStrike" dirty="0">
                          <a:solidFill>
                            <a:srgbClr val="000000"/>
                          </a:solidFill>
                          <a:effectLst/>
                          <a:latin typeface="Arial" panose="020B0604020202020204" pitchFamily="34" charset="0"/>
                          <a:cs typeface="Arial" panose="020B0604020202020204" pitchFamily="34" charset="0"/>
                        </a:rPr>
                        <a:t>2021/22 Actual</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100" b="1" i="0" u="none" strike="noStrike" dirty="0">
                          <a:solidFill>
                            <a:srgbClr val="000000"/>
                          </a:solidFill>
                          <a:effectLst/>
                          <a:latin typeface="Arial" panose="020B0604020202020204" pitchFamily="34" charset="0"/>
                          <a:cs typeface="Arial" panose="020B0604020202020204" pitchFamily="34" charset="0"/>
                        </a:rPr>
                        <a:t>Reason for Deviation</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100" b="1" i="0" u="none" strike="noStrike" dirty="0">
                          <a:solidFill>
                            <a:srgbClr val="000000"/>
                          </a:solidFill>
                          <a:effectLst/>
                          <a:latin typeface="Arial" panose="020B0604020202020204" pitchFamily="34" charset="0"/>
                          <a:cs typeface="Arial" panose="020B0604020202020204" pitchFamily="34" charset="0"/>
                        </a:rPr>
                        <a:t>Mitigating measure </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100" b="1" i="0" u="none" strike="noStrike" dirty="0">
                          <a:solidFill>
                            <a:srgbClr val="000000"/>
                          </a:solidFill>
                          <a:effectLst/>
                          <a:latin typeface="Arial" panose="020B0604020202020204" pitchFamily="34" charset="0"/>
                          <a:cs typeface="Arial" panose="020B0604020202020204" pitchFamily="34" charset="0"/>
                        </a:rPr>
                        <a:t>% Achieved Annual</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3031808417"/>
                  </a:ext>
                </a:extLst>
              </a:tr>
              <a:tr h="1587409">
                <a:tc>
                  <a:txBody>
                    <a:bodyPr/>
                    <a:lstStyle/>
                    <a:p>
                      <a:pPr algn="l" fontAlgn="t"/>
                      <a:r>
                        <a:rPr lang="en-US" sz="1100" b="0" i="0" u="none" strike="noStrike" dirty="0">
                          <a:solidFill>
                            <a:srgbClr val="000000"/>
                          </a:solidFill>
                          <a:effectLst/>
                          <a:latin typeface="Arial" panose="020B0604020202020204" pitchFamily="34" charset="0"/>
                          <a:cs typeface="Arial" panose="020B0604020202020204" pitchFamily="34" charset="0"/>
                        </a:rPr>
                        <a:t>Vacancy rate of staff on salary level 13-16(%)</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panose="020B0604020202020204" pitchFamily="34" charset="0"/>
                          <a:cs typeface="Arial" panose="020B0604020202020204" pitchFamily="34" charset="0"/>
                        </a:rPr>
                        <a:t>10%</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panose="020B0604020202020204" pitchFamily="34" charset="0"/>
                          <a:cs typeface="Arial" panose="020B0604020202020204" pitchFamily="34" charset="0"/>
                        </a:rPr>
                        <a:t>14%</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1" i="0" u="none" strike="noStrike" dirty="0">
                          <a:solidFill>
                            <a:srgbClr val="000000"/>
                          </a:solidFill>
                          <a:effectLst/>
                          <a:latin typeface="Arial" panose="020B0604020202020204" pitchFamily="34" charset="0"/>
                          <a:cs typeface="Arial" panose="020B0604020202020204" pitchFamily="34" charset="0"/>
                        </a:rPr>
                        <a:t>Target: </a:t>
                      </a:r>
                      <a:r>
                        <a:rPr lang="en-US" sz="1100" b="0" i="0" u="none" strike="noStrike" dirty="0">
                          <a:solidFill>
                            <a:srgbClr val="000000"/>
                          </a:solidFill>
                          <a:effectLst/>
                          <a:latin typeface="Arial" panose="020B0604020202020204" pitchFamily="34" charset="0"/>
                          <a:cs typeface="Arial" panose="020B0604020202020204" pitchFamily="34" charset="0"/>
                        </a:rPr>
                        <a:t>Not Achieved</a:t>
                      </a:r>
                      <a:br>
                        <a:rPr lang="en-US" sz="1100" b="0" i="0" u="none" strike="noStrike" dirty="0">
                          <a:solidFill>
                            <a:srgbClr val="000000"/>
                          </a:solidFill>
                          <a:effectLst/>
                          <a:latin typeface="Arial" panose="020B0604020202020204" pitchFamily="34" charset="0"/>
                          <a:cs typeface="Arial" panose="020B0604020202020204" pitchFamily="34" charset="0"/>
                        </a:rPr>
                      </a:br>
                      <a:r>
                        <a:rPr lang="en-US" sz="1100" b="0" i="0" u="none" strike="noStrike" dirty="0">
                          <a:solidFill>
                            <a:srgbClr val="000000"/>
                          </a:solidFill>
                          <a:effectLst/>
                          <a:latin typeface="Arial" panose="020B0604020202020204" pitchFamily="34" charset="0"/>
                          <a:cs typeface="Arial" panose="020B0604020202020204" pitchFamily="34" charset="0"/>
                        </a:rPr>
                        <a:t>One post is filled through secondment and is currently not in the process of being advertised.  One post was re-advertised and is in the process of being filled. Four posts became vacant during the current financial, two of which during the last six months of the year.  These four posts were advertised and are at various stages of the recruitment process.</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100" b="0" i="0" u="none" strike="noStrike" dirty="0">
                          <a:solidFill>
                            <a:srgbClr val="000000"/>
                          </a:solidFill>
                          <a:effectLst/>
                          <a:latin typeface="Arial" panose="020B0604020202020204" pitchFamily="34" charset="0"/>
                          <a:cs typeface="Arial" panose="020B0604020202020204" pitchFamily="34" charset="0"/>
                        </a:rPr>
                        <a:t>All funded posts are at the recruitment phase and to be filled within the legislated timeframes</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ZA" sz="1100" b="1" i="0" u="none" strike="noStrike" dirty="0">
                          <a:solidFill>
                            <a:srgbClr val="000000"/>
                          </a:solidFill>
                          <a:effectLst/>
                          <a:latin typeface="Arial" panose="020B0604020202020204" pitchFamily="34" charset="0"/>
                          <a:cs typeface="Arial" panose="020B0604020202020204" pitchFamily="34" charset="0"/>
                        </a:rPr>
                        <a:t>71%</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B050"/>
                      </a:fgClr>
                      <a:bgClr>
                        <a:srgbClr val="FFFF00"/>
                      </a:bgClr>
                    </a:pattFill>
                  </a:tcPr>
                </a:tc>
                <a:extLst>
                  <a:ext uri="{0D108BD9-81ED-4DB2-BD59-A6C34878D82A}">
                    <a16:rowId xmlns:a16="http://schemas.microsoft.com/office/drawing/2014/main" val="3033154218"/>
                  </a:ext>
                </a:extLst>
              </a:tr>
              <a:tr h="1110511">
                <a:tc>
                  <a:txBody>
                    <a:bodyPr/>
                    <a:lstStyle/>
                    <a:p>
                      <a:pPr algn="l" fontAlgn="t"/>
                      <a:r>
                        <a:rPr lang="en-US" sz="1100" b="0" i="0" u="none" strike="noStrike" dirty="0">
                          <a:solidFill>
                            <a:srgbClr val="000000"/>
                          </a:solidFill>
                          <a:effectLst/>
                          <a:latin typeface="Arial" panose="020B0604020202020204" pitchFamily="34" charset="0"/>
                          <a:cs typeface="Arial" panose="020B0604020202020204" pitchFamily="34" charset="0"/>
                        </a:rPr>
                        <a:t>Number of written supervision contracts between social work supervisors and supervisees signed. </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panose="020B0604020202020204" pitchFamily="34" charset="0"/>
                          <a:cs typeface="Arial" panose="020B0604020202020204" pitchFamily="34" charset="0"/>
                        </a:rPr>
                        <a:t>1 920</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panose="020B0604020202020204" pitchFamily="34" charset="0"/>
                          <a:cs typeface="Arial" panose="020B0604020202020204" pitchFamily="34" charset="0"/>
                        </a:rPr>
                        <a:t>1 012</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1" i="0" u="none" strike="noStrike" dirty="0">
                          <a:solidFill>
                            <a:srgbClr val="000000"/>
                          </a:solidFill>
                          <a:effectLst/>
                          <a:latin typeface="Arial" panose="020B0604020202020204" pitchFamily="34" charset="0"/>
                          <a:cs typeface="Arial" panose="020B0604020202020204" pitchFamily="34" charset="0"/>
                        </a:rPr>
                        <a:t>Target: </a:t>
                      </a:r>
                      <a:r>
                        <a:rPr lang="en-US" sz="1100" b="0" i="0" u="none" strike="noStrike" dirty="0">
                          <a:solidFill>
                            <a:srgbClr val="000000"/>
                          </a:solidFill>
                          <a:effectLst/>
                          <a:latin typeface="Arial" panose="020B0604020202020204" pitchFamily="34" charset="0"/>
                          <a:cs typeface="Arial" panose="020B0604020202020204" pitchFamily="34" charset="0"/>
                        </a:rPr>
                        <a:t>Not Achieved</a:t>
                      </a:r>
                      <a:br>
                        <a:rPr lang="en-US" sz="1100" b="0" i="0" u="none" strike="noStrike" dirty="0">
                          <a:solidFill>
                            <a:srgbClr val="000000"/>
                          </a:solidFill>
                          <a:effectLst/>
                          <a:latin typeface="Arial" panose="020B0604020202020204" pitchFamily="34" charset="0"/>
                          <a:cs typeface="Arial" panose="020B0604020202020204" pitchFamily="34" charset="0"/>
                        </a:rPr>
                      </a:br>
                      <a:r>
                        <a:rPr lang="en-US" sz="1100" b="0" i="0" u="none" strike="noStrike" dirty="0">
                          <a:solidFill>
                            <a:srgbClr val="000000"/>
                          </a:solidFill>
                          <a:effectLst/>
                          <a:latin typeface="Arial" panose="020B0604020202020204" pitchFamily="34" charset="0"/>
                          <a:cs typeface="Arial" panose="020B0604020202020204" pitchFamily="34" charset="0"/>
                        </a:rPr>
                        <a:t>Performance is due to delays in signing the contracts between supervisors and supervisees caused by Staff Rotational system in order to comply with Lockdown Regulations.</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Arial" panose="020B0604020202020204" pitchFamily="34" charset="0"/>
                          <a:cs typeface="Arial" panose="020B0604020202020204" pitchFamily="34" charset="0"/>
                        </a:rPr>
                        <a:t>The Department will continue to motivate and capacitate social work supervisors and to sign contracts with supervisees.</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1" i="0" u="none" strike="noStrike" dirty="0">
                          <a:solidFill>
                            <a:srgbClr val="000000"/>
                          </a:solidFill>
                          <a:effectLst/>
                          <a:latin typeface="Arial" panose="020B0604020202020204" pitchFamily="34" charset="0"/>
                          <a:cs typeface="Arial" panose="020B0604020202020204" pitchFamily="34" charset="0"/>
                        </a:rPr>
                        <a:t>53%</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B050"/>
                      </a:fgClr>
                      <a:bgClr>
                        <a:srgbClr val="FFFF00"/>
                      </a:bgClr>
                    </a:pattFill>
                  </a:tcPr>
                </a:tc>
                <a:extLst>
                  <a:ext uri="{0D108BD9-81ED-4DB2-BD59-A6C34878D82A}">
                    <a16:rowId xmlns:a16="http://schemas.microsoft.com/office/drawing/2014/main" val="2820807657"/>
                  </a:ext>
                </a:extLst>
              </a:tr>
              <a:tr h="1585603">
                <a:tc>
                  <a:txBody>
                    <a:bodyPr/>
                    <a:lstStyle/>
                    <a:p>
                      <a:pPr algn="l" fontAlgn="t"/>
                      <a:r>
                        <a:rPr lang="en-US" sz="1100" b="0" i="0" u="none" strike="noStrike" dirty="0">
                          <a:solidFill>
                            <a:srgbClr val="000000"/>
                          </a:solidFill>
                          <a:effectLst/>
                          <a:latin typeface="Arial" panose="020B0604020202020204" pitchFamily="34" charset="0"/>
                          <a:cs typeface="Arial" panose="020B0604020202020204" pitchFamily="34" charset="0"/>
                        </a:rPr>
                        <a:t>Number of ECD centres maintained/ upgraded</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panose="020B0604020202020204" pitchFamily="34" charset="0"/>
                          <a:cs typeface="Arial" panose="020B0604020202020204" pitchFamily="34" charset="0"/>
                        </a:rPr>
                        <a:t>84</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panose="020B0604020202020204" pitchFamily="34" charset="0"/>
                          <a:cs typeface="Arial" panose="020B0604020202020204" pitchFamily="34" charset="0"/>
                        </a:rPr>
                        <a:t>51</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100" b="1" i="0" u="none" strike="noStrike" dirty="0">
                          <a:solidFill>
                            <a:srgbClr val="000000"/>
                          </a:solidFill>
                          <a:effectLst/>
                          <a:latin typeface="Arial" panose="020B0604020202020204" pitchFamily="34" charset="0"/>
                          <a:cs typeface="Arial" panose="020B0604020202020204" pitchFamily="34" charset="0"/>
                        </a:rPr>
                        <a:t>Target: </a:t>
                      </a:r>
                      <a:r>
                        <a:rPr lang="en-US" sz="1100" b="0" i="0" u="none" strike="noStrike" dirty="0">
                          <a:solidFill>
                            <a:srgbClr val="000000"/>
                          </a:solidFill>
                          <a:effectLst/>
                          <a:latin typeface="Arial" panose="020B0604020202020204" pitchFamily="34" charset="0"/>
                          <a:cs typeface="Arial" panose="020B0604020202020204" pitchFamily="34" charset="0"/>
                        </a:rPr>
                        <a:t>Not Achieved </a:t>
                      </a:r>
                      <a:br>
                        <a:rPr lang="en-US" sz="1100" b="0" i="0" u="none" strike="noStrike" dirty="0">
                          <a:solidFill>
                            <a:srgbClr val="000000"/>
                          </a:solidFill>
                          <a:effectLst/>
                          <a:latin typeface="Arial" panose="020B0604020202020204" pitchFamily="34" charset="0"/>
                          <a:cs typeface="Arial" panose="020B0604020202020204" pitchFamily="34" charset="0"/>
                        </a:rPr>
                      </a:br>
                      <a:r>
                        <a:rPr lang="en-US" sz="1100" b="0" i="0" u="none" strike="noStrike" dirty="0">
                          <a:solidFill>
                            <a:srgbClr val="000000"/>
                          </a:solidFill>
                          <a:effectLst/>
                          <a:latin typeface="Arial" panose="020B0604020202020204" pitchFamily="34" charset="0"/>
                          <a:cs typeface="Arial" panose="020B0604020202020204" pitchFamily="34" charset="0"/>
                        </a:rPr>
                        <a:t>51 ECDs Centres Completed (36 were reported in the 3rd quarter + 15 4th quarter).  </a:t>
                      </a:r>
                      <a:br>
                        <a:rPr lang="en-US" sz="1100" b="0" i="0" u="none" strike="noStrike" dirty="0">
                          <a:solidFill>
                            <a:srgbClr val="000000"/>
                          </a:solidFill>
                          <a:effectLst/>
                          <a:latin typeface="Arial" panose="020B0604020202020204" pitchFamily="34" charset="0"/>
                          <a:cs typeface="Arial" panose="020B0604020202020204" pitchFamily="34" charset="0"/>
                        </a:rPr>
                      </a:br>
                      <a:r>
                        <a:rPr lang="en-US" sz="1100" b="0" i="0" u="none" strike="noStrike" dirty="0">
                          <a:solidFill>
                            <a:srgbClr val="000000"/>
                          </a:solidFill>
                          <a:effectLst/>
                          <a:latin typeface="Arial" panose="020B0604020202020204" pitchFamily="34" charset="0"/>
                          <a:cs typeface="Arial" panose="020B0604020202020204" pitchFamily="34" charset="0"/>
                        </a:rPr>
                        <a:t>The 33 ECDs remains outstanding due to permanent closure of facility and others closed temporally due to Covid-19 pandemic effect.</a:t>
                      </a:r>
                      <a:br>
                        <a:rPr lang="en-US" sz="1100" b="0" i="0" u="none" strike="noStrike" dirty="0">
                          <a:solidFill>
                            <a:srgbClr val="000000"/>
                          </a:solidFill>
                          <a:effectLst/>
                          <a:latin typeface="Arial" panose="020B0604020202020204" pitchFamily="34" charset="0"/>
                          <a:cs typeface="Arial" panose="020B0604020202020204" pitchFamily="34" charset="0"/>
                        </a:rPr>
                      </a:b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100" b="0" i="0" u="none" strike="noStrike" dirty="0">
                          <a:solidFill>
                            <a:srgbClr val="000000"/>
                          </a:solidFill>
                          <a:effectLst/>
                          <a:latin typeface="Arial" panose="020B0604020202020204" pitchFamily="34" charset="0"/>
                          <a:cs typeface="Arial" panose="020B0604020202020204" pitchFamily="34" charset="0"/>
                        </a:rPr>
                        <a:t>The 33 ECDs will be renovated in the 2nd quarter of the 2022/23 FY. </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1" i="0" u="none" strike="noStrike" dirty="0">
                          <a:solidFill>
                            <a:srgbClr val="000000"/>
                          </a:solidFill>
                          <a:effectLst/>
                          <a:latin typeface="Arial" panose="020B0604020202020204" pitchFamily="34" charset="0"/>
                          <a:cs typeface="Arial" panose="020B0604020202020204" pitchFamily="34" charset="0"/>
                        </a:rPr>
                        <a:t>61%</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B050"/>
                      </a:fgClr>
                      <a:bgClr>
                        <a:srgbClr val="FFFF00"/>
                      </a:bgClr>
                    </a:pattFill>
                  </a:tcPr>
                </a:tc>
                <a:extLst>
                  <a:ext uri="{0D108BD9-81ED-4DB2-BD59-A6C34878D82A}">
                    <a16:rowId xmlns:a16="http://schemas.microsoft.com/office/drawing/2014/main" val="3727964463"/>
                  </a:ext>
                </a:extLst>
              </a:tr>
            </a:tbl>
          </a:graphicData>
        </a:graphic>
      </p:graphicFrame>
    </p:spTree>
    <p:extLst>
      <p:ext uri="{BB962C8B-B14F-4D97-AF65-F5344CB8AC3E}">
        <p14:creationId xmlns:p14="http://schemas.microsoft.com/office/powerpoint/2010/main" val="3500781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A6DF1E0F-1623-48C1-8CCF-1099A95862CC}"/>
              </a:ext>
            </a:extLst>
          </p:cNvPr>
          <p:cNvSpPr>
            <a:spLocks noGrp="1"/>
          </p:cNvSpPr>
          <p:nvPr>
            <p:ph type="title"/>
          </p:nvPr>
        </p:nvSpPr>
        <p:spPr/>
        <p:txBody>
          <a:bodyPr/>
          <a:lstStyle/>
          <a:p>
            <a:pPr eaLnBrk="1" hangingPunct="1"/>
            <a:r>
              <a:rPr lang="en-US" altLang="en-US" sz="2000" b="1" dirty="0"/>
              <a:t> Indicators Showing Performance Below 75%</a:t>
            </a:r>
          </a:p>
        </p:txBody>
      </p:sp>
      <p:sp>
        <p:nvSpPr>
          <p:cNvPr id="125955" name="Slide Number Placeholder 4">
            <a:extLst>
              <a:ext uri="{FF2B5EF4-FFF2-40B4-BE49-F238E27FC236}">
                <a16:creationId xmlns:a16="http://schemas.microsoft.com/office/drawing/2014/main" id="{24528914-C52C-4226-BFA7-0EBA52427EE8}"/>
              </a:ext>
            </a:extLst>
          </p:cNvPr>
          <p:cNvSpPr>
            <a:spLocks noGrp="1"/>
          </p:cNvSpPr>
          <p:nvPr>
            <p:ph type="sldNum" sz="quarter" idx="12"/>
          </p:nvPr>
        </p:nvSpPr>
        <p:spPr bwMode="auto">
          <a:xfrm>
            <a:off x="8027988" y="6356350"/>
            <a:ext cx="6588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fld id="{FEDE6498-8570-4D3B-B88F-B1E82EC3275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ct val="0"/>
                </a:spcBef>
                <a:spcAft>
                  <a:spcPts val="0"/>
                </a:spcAft>
                <a:buClrTx/>
                <a:buSzTx/>
                <a:buFontTx/>
                <a:buNone/>
                <a:tabLst/>
                <a:defRPr/>
              </a:pPr>
              <a:t>58</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CE964537-A272-4A63-A5A7-52659AE5CE27}"/>
              </a:ext>
            </a:extLst>
          </p:cNvPr>
          <p:cNvGraphicFramePr>
            <a:graphicFrameLocks noGrp="1"/>
          </p:cNvGraphicFramePr>
          <p:nvPr>
            <p:ph idx="1"/>
            <p:extLst>
              <p:ext uri="{D42A27DB-BD31-4B8C-83A1-F6EECF244321}">
                <p14:modId xmlns:p14="http://schemas.microsoft.com/office/powerpoint/2010/main" val="4030095481"/>
              </p:ext>
            </p:extLst>
          </p:nvPr>
        </p:nvGraphicFramePr>
        <p:xfrm>
          <a:off x="1007179" y="1484784"/>
          <a:ext cx="8013659" cy="4871565"/>
        </p:xfrm>
        <a:graphic>
          <a:graphicData uri="http://schemas.openxmlformats.org/drawingml/2006/table">
            <a:tbl>
              <a:tblPr/>
              <a:tblGrid>
                <a:gridCol w="1615955">
                  <a:extLst>
                    <a:ext uri="{9D8B030D-6E8A-4147-A177-3AD203B41FA5}">
                      <a16:colId xmlns:a16="http://schemas.microsoft.com/office/drawing/2014/main" val="3499294504"/>
                    </a:ext>
                  </a:extLst>
                </a:gridCol>
                <a:gridCol w="826541">
                  <a:extLst>
                    <a:ext uri="{9D8B030D-6E8A-4147-A177-3AD203B41FA5}">
                      <a16:colId xmlns:a16="http://schemas.microsoft.com/office/drawing/2014/main" val="1463683228"/>
                    </a:ext>
                  </a:extLst>
                </a:gridCol>
                <a:gridCol w="781131">
                  <a:extLst>
                    <a:ext uri="{9D8B030D-6E8A-4147-A177-3AD203B41FA5}">
                      <a16:colId xmlns:a16="http://schemas.microsoft.com/office/drawing/2014/main" val="2126243410"/>
                    </a:ext>
                  </a:extLst>
                </a:gridCol>
                <a:gridCol w="2142698">
                  <a:extLst>
                    <a:ext uri="{9D8B030D-6E8A-4147-A177-3AD203B41FA5}">
                      <a16:colId xmlns:a16="http://schemas.microsoft.com/office/drawing/2014/main" val="1533017982"/>
                    </a:ext>
                  </a:extLst>
                </a:gridCol>
                <a:gridCol w="1942912">
                  <a:extLst>
                    <a:ext uri="{9D8B030D-6E8A-4147-A177-3AD203B41FA5}">
                      <a16:colId xmlns:a16="http://schemas.microsoft.com/office/drawing/2014/main" val="667260454"/>
                    </a:ext>
                  </a:extLst>
                </a:gridCol>
                <a:gridCol w="704422">
                  <a:extLst>
                    <a:ext uri="{9D8B030D-6E8A-4147-A177-3AD203B41FA5}">
                      <a16:colId xmlns:a16="http://schemas.microsoft.com/office/drawing/2014/main" val="3945652606"/>
                    </a:ext>
                  </a:extLst>
                </a:gridCol>
              </a:tblGrid>
              <a:tr h="563351">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Performance Indicator</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2021/22 Target</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2021/22 Actual</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Reason for Deviation</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Mitigating measure </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 Achieved Annual</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3484804592"/>
                  </a:ext>
                </a:extLst>
              </a:tr>
              <a:tr h="2059442">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social relief applications recommended for approval by SASSA</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4 070</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2 884</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Target: </a:t>
                      </a:r>
                      <a:r>
                        <a:rPr lang="en-US" sz="1200" b="0" i="0" u="none" strike="noStrike" dirty="0">
                          <a:solidFill>
                            <a:srgbClr val="000000"/>
                          </a:solidFill>
                          <a:effectLst/>
                          <a:latin typeface="Arial" panose="020B0604020202020204" pitchFamily="34" charset="0"/>
                          <a:cs typeface="Arial" panose="020B0604020202020204" pitchFamily="34" charset="0"/>
                        </a:rPr>
                        <a:t>Not Achieved</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Performance is based on the beneficiaries eligible for social relief. Fewer social relief applications were recommended for approval due to compliance to COVID19 protocols. Furthermore, it is to be noted, SASSA focused more on COVID related grants than SRDs. </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Department will continue to facilitate access to the programme in compliance with the current COVID-19 protocols.</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71%</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B050"/>
                      </a:fgClr>
                      <a:bgClr>
                        <a:srgbClr val="FFFF00"/>
                      </a:bgClr>
                    </a:pattFill>
                  </a:tcPr>
                </a:tc>
                <a:extLst>
                  <a:ext uri="{0D108BD9-81ED-4DB2-BD59-A6C34878D82A}">
                    <a16:rowId xmlns:a16="http://schemas.microsoft.com/office/drawing/2014/main" val="243376371"/>
                  </a:ext>
                </a:extLst>
              </a:tr>
              <a:tr h="1311397">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children with valid foster care orders.</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35 617</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24 870</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Target: </a:t>
                      </a:r>
                      <a:r>
                        <a:rPr lang="en-US" sz="1200" b="0" i="0" u="none" strike="noStrike" dirty="0">
                          <a:solidFill>
                            <a:srgbClr val="000000"/>
                          </a:solidFill>
                          <a:effectLst/>
                          <a:latin typeface="Arial" panose="020B0604020202020204" pitchFamily="34" charset="0"/>
                          <a:cs typeface="Arial" panose="020B0604020202020204" pitchFamily="34" charset="0"/>
                        </a:rPr>
                        <a:t>Not  Achieved</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The performance is due  issuance of the North Gauteng High Court Order (NGHCO) in November 2020, declaring all foster care orders valid.</a:t>
                      </a:r>
                      <a:br>
                        <a:rPr lang="en-US" sz="1200" b="0" i="0" u="none" strike="noStrike" dirty="0">
                          <a:solidFill>
                            <a:srgbClr val="000000"/>
                          </a:solidFill>
                          <a:effectLst/>
                          <a:latin typeface="Arial" panose="020B0604020202020204" pitchFamily="34" charset="0"/>
                          <a:cs typeface="Arial" panose="020B0604020202020204" pitchFamily="34" charset="0"/>
                        </a:rPr>
                      </a:b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Department to continue complying with the NGHCO. Furthermore, the Department will continue taking matters to the children's court for review.</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70%</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B050"/>
                      </a:fgClr>
                      <a:bgClr>
                        <a:srgbClr val="FFFF00"/>
                      </a:bgClr>
                    </a:pattFill>
                  </a:tcPr>
                </a:tc>
                <a:extLst>
                  <a:ext uri="{0D108BD9-81ED-4DB2-BD59-A6C34878D82A}">
                    <a16:rowId xmlns:a16="http://schemas.microsoft.com/office/drawing/2014/main" val="1194948458"/>
                  </a:ext>
                </a:extLst>
              </a:tr>
              <a:tr h="937375">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children in foster care re-unified with their families. </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206</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145</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Target:  </a:t>
                      </a:r>
                      <a:r>
                        <a:rPr lang="en-US" sz="1200" b="0" i="0" u="none" strike="noStrike" dirty="0">
                          <a:solidFill>
                            <a:srgbClr val="000000"/>
                          </a:solidFill>
                          <a:effectLst/>
                          <a:latin typeface="Arial" panose="020B0604020202020204" pitchFamily="34" charset="0"/>
                          <a:cs typeface="Arial" panose="020B0604020202020204" pitchFamily="34" charset="0"/>
                        </a:rPr>
                        <a:t>Not Achieved</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Less children were reunified during the period under review.</a:t>
                      </a:r>
                      <a:br>
                        <a:rPr lang="en-US" sz="1200" b="0" i="0" u="none" strike="noStrike" dirty="0">
                          <a:solidFill>
                            <a:srgbClr val="000000"/>
                          </a:solidFill>
                          <a:effectLst/>
                          <a:latin typeface="Arial" panose="020B0604020202020204" pitchFamily="34" charset="0"/>
                          <a:cs typeface="Arial" panose="020B0604020202020204" pitchFamily="34" charset="0"/>
                        </a:rPr>
                      </a:br>
                      <a:br>
                        <a:rPr lang="en-US" sz="1200" b="0" i="0" u="none" strike="noStrike" dirty="0">
                          <a:solidFill>
                            <a:srgbClr val="000000"/>
                          </a:solidFill>
                          <a:effectLst/>
                          <a:latin typeface="Arial" panose="020B0604020202020204" pitchFamily="34" charset="0"/>
                          <a:cs typeface="Arial" panose="020B0604020202020204" pitchFamily="34" charset="0"/>
                        </a:rPr>
                      </a:b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Department will continue to facilitate access to the programme in compliance with the current COVID-19 protocols.</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70%</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B050"/>
                      </a:fgClr>
                      <a:bgClr>
                        <a:srgbClr val="FFFF00"/>
                      </a:bgClr>
                    </a:pattFill>
                  </a:tcPr>
                </a:tc>
                <a:extLst>
                  <a:ext uri="{0D108BD9-81ED-4DB2-BD59-A6C34878D82A}">
                    <a16:rowId xmlns:a16="http://schemas.microsoft.com/office/drawing/2014/main" val="2526053810"/>
                  </a:ext>
                </a:extLst>
              </a:tr>
            </a:tbl>
          </a:graphicData>
        </a:graphic>
      </p:graphicFrame>
    </p:spTree>
    <p:extLst>
      <p:ext uri="{BB962C8B-B14F-4D97-AF65-F5344CB8AC3E}">
        <p14:creationId xmlns:p14="http://schemas.microsoft.com/office/powerpoint/2010/main" val="30148090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A6DF1E0F-1623-48C1-8CCF-1099A95862CC}"/>
              </a:ext>
            </a:extLst>
          </p:cNvPr>
          <p:cNvSpPr>
            <a:spLocks noGrp="1"/>
          </p:cNvSpPr>
          <p:nvPr>
            <p:ph type="title"/>
          </p:nvPr>
        </p:nvSpPr>
        <p:spPr/>
        <p:txBody>
          <a:bodyPr/>
          <a:lstStyle/>
          <a:p>
            <a:pPr eaLnBrk="1" hangingPunct="1"/>
            <a:r>
              <a:rPr lang="en-US" altLang="en-US" sz="2000" b="1" dirty="0"/>
              <a:t> Indicators Showing Performance Below 75%</a:t>
            </a:r>
          </a:p>
        </p:txBody>
      </p:sp>
      <p:sp>
        <p:nvSpPr>
          <p:cNvPr id="125955" name="Slide Number Placeholder 4">
            <a:extLst>
              <a:ext uri="{FF2B5EF4-FFF2-40B4-BE49-F238E27FC236}">
                <a16:creationId xmlns:a16="http://schemas.microsoft.com/office/drawing/2014/main" id="{24528914-C52C-4226-BFA7-0EBA52427EE8}"/>
              </a:ext>
            </a:extLst>
          </p:cNvPr>
          <p:cNvSpPr>
            <a:spLocks noGrp="1"/>
          </p:cNvSpPr>
          <p:nvPr>
            <p:ph type="sldNum" sz="quarter" idx="12"/>
          </p:nvPr>
        </p:nvSpPr>
        <p:spPr bwMode="auto">
          <a:xfrm>
            <a:off x="8027988" y="6356350"/>
            <a:ext cx="6588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fld id="{FEDE6498-8570-4D3B-B88F-B1E82EC3275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ct val="0"/>
                </a:spcBef>
                <a:spcAft>
                  <a:spcPts val="0"/>
                </a:spcAft>
                <a:buClrTx/>
                <a:buSzTx/>
                <a:buFontTx/>
                <a:buNone/>
                <a:tabLst/>
                <a:defRPr/>
              </a:pPr>
              <a:t>59</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F7E1C587-7E36-4EF9-BE5B-33A7E78653E2}"/>
              </a:ext>
            </a:extLst>
          </p:cNvPr>
          <p:cNvGraphicFramePr>
            <a:graphicFrameLocks noGrp="1"/>
          </p:cNvGraphicFramePr>
          <p:nvPr>
            <p:ph idx="1"/>
            <p:extLst>
              <p:ext uri="{D42A27DB-BD31-4B8C-83A1-F6EECF244321}">
                <p14:modId xmlns:p14="http://schemas.microsoft.com/office/powerpoint/2010/main" val="3471856515"/>
              </p:ext>
            </p:extLst>
          </p:nvPr>
        </p:nvGraphicFramePr>
        <p:xfrm>
          <a:off x="652868" y="1380986"/>
          <a:ext cx="8347696" cy="4896544"/>
        </p:xfrm>
        <a:graphic>
          <a:graphicData uri="http://schemas.openxmlformats.org/drawingml/2006/table">
            <a:tbl>
              <a:tblPr/>
              <a:tblGrid>
                <a:gridCol w="1522593">
                  <a:extLst>
                    <a:ext uri="{9D8B030D-6E8A-4147-A177-3AD203B41FA5}">
                      <a16:colId xmlns:a16="http://schemas.microsoft.com/office/drawing/2014/main" val="2478808590"/>
                    </a:ext>
                  </a:extLst>
                </a:gridCol>
                <a:gridCol w="864096">
                  <a:extLst>
                    <a:ext uri="{9D8B030D-6E8A-4147-A177-3AD203B41FA5}">
                      <a16:colId xmlns:a16="http://schemas.microsoft.com/office/drawing/2014/main" val="3109091812"/>
                    </a:ext>
                  </a:extLst>
                </a:gridCol>
                <a:gridCol w="720080">
                  <a:extLst>
                    <a:ext uri="{9D8B030D-6E8A-4147-A177-3AD203B41FA5}">
                      <a16:colId xmlns:a16="http://schemas.microsoft.com/office/drawing/2014/main" val="3848504575"/>
                    </a:ext>
                  </a:extLst>
                </a:gridCol>
                <a:gridCol w="2160240">
                  <a:extLst>
                    <a:ext uri="{9D8B030D-6E8A-4147-A177-3AD203B41FA5}">
                      <a16:colId xmlns:a16="http://schemas.microsoft.com/office/drawing/2014/main" val="1729502006"/>
                    </a:ext>
                  </a:extLst>
                </a:gridCol>
                <a:gridCol w="2232248">
                  <a:extLst>
                    <a:ext uri="{9D8B030D-6E8A-4147-A177-3AD203B41FA5}">
                      <a16:colId xmlns:a16="http://schemas.microsoft.com/office/drawing/2014/main" val="928860546"/>
                    </a:ext>
                  </a:extLst>
                </a:gridCol>
                <a:gridCol w="848439">
                  <a:extLst>
                    <a:ext uri="{9D8B030D-6E8A-4147-A177-3AD203B41FA5}">
                      <a16:colId xmlns:a16="http://schemas.microsoft.com/office/drawing/2014/main" val="1963875636"/>
                    </a:ext>
                  </a:extLst>
                </a:gridCol>
              </a:tblGrid>
              <a:tr h="589136">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Performance Indicator</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2021/22 Target</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2021/22 Actual</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Reason for Deviation</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Mitigating measure </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 Achieved Annual</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485852447"/>
                  </a:ext>
                </a:extLst>
              </a:tr>
              <a:tr h="2153704">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children accessing non-centre based services</a:t>
                      </a:r>
                      <a:br>
                        <a:rPr lang="en-US" sz="1200" b="0" i="0" u="none" strike="noStrike" dirty="0">
                          <a:solidFill>
                            <a:srgbClr val="000000"/>
                          </a:solidFill>
                          <a:effectLst/>
                          <a:latin typeface="Arial" panose="020B0604020202020204" pitchFamily="34" charset="0"/>
                          <a:cs typeface="Arial" panose="020B0604020202020204" pitchFamily="34" charset="0"/>
                        </a:rPr>
                      </a:b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1 902</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1 342</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Target: </a:t>
                      </a:r>
                      <a:r>
                        <a:rPr lang="en-US" sz="1200" b="0" i="0" u="none" strike="noStrike" dirty="0">
                          <a:solidFill>
                            <a:srgbClr val="000000"/>
                          </a:solidFill>
                          <a:effectLst/>
                          <a:latin typeface="Arial" panose="020B0604020202020204" pitchFamily="34" charset="0"/>
                          <a:cs typeface="Arial" panose="020B0604020202020204" pitchFamily="34" charset="0"/>
                        </a:rPr>
                        <a:t>Not Achieved</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Performance was impacted by COVID-19 Lockdown restrictions as per Disaster Management Act (DMA) and regulations. ECDs are required to comply with specified health and safety directives before they can be allowed to operate.</a:t>
                      </a:r>
                      <a:br>
                        <a:rPr lang="en-US" sz="1200" b="0" i="0" u="none" strike="noStrike" dirty="0">
                          <a:solidFill>
                            <a:srgbClr val="000000"/>
                          </a:solidFill>
                          <a:effectLst/>
                          <a:latin typeface="Arial" panose="020B0604020202020204" pitchFamily="34" charset="0"/>
                          <a:cs typeface="Arial" panose="020B0604020202020204" pitchFamily="34" charset="0"/>
                        </a:rPr>
                      </a:br>
                      <a:br>
                        <a:rPr lang="en-US" sz="1200" b="0" i="0" u="none" strike="noStrike" dirty="0">
                          <a:solidFill>
                            <a:srgbClr val="000000"/>
                          </a:solidFill>
                          <a:effectLst/>
                          <a:latin typeface="Arial" panose="020B0604020202020204" pitchFamily="34" charset="0"/>
                          <a:cs typeface="Arial" panose="020B0604020202020204" pitchFamily="34" charset="0"/>
                        </a:rPr>
                      </a:b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Department will continue to implement the ECD massification strategy; and monitor compliance to SOPs as per the objectives of Vangasali campaign.                                        Regional Summits were held in collaboration with Municipalities, one of the objective was to highlight the requirements for ECD Registration.</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71%</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B050"/>
                      </a:fgClr>
                      <a:bgClr>
                        <a:srgbClr val="FFFF00"/>
                      </a:bgClr>
                    </a:pattFill>
                  </a:tcPr>
                </a:tc>
                <a:extLst>
                  <a:ext uri="{0D108BD9-81ED-4DB2-BD59-A6C34878D82A}">
                    <a16:rowId xmlns:a16="http://schemas.microsoft.com/office/drawing/2014/main" val="2418493600"/>
                  </a:ext>
                </a:extLst>
              </a:tr>
              <a:tr h="2153704">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fully registered ECD centres</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1 790</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1 338</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Target: </a:t>
                      </a:r>
                      <a:r>
                        <a:rPr lang="en-US" sz="1200" b="0" i="0" u="none" strike="noStrike" dirty="0">
                          <a:solidFill>
                            <a:srgbClr val="000000"/>
                          </a:solidFill>
                          <a:effectLst/>
                          <a:latin typeface="Arial" panose="020B0604020202020204" pitchFamily="34" charset="0"/>
                          <a:cs typeface="Arial" panose="020B0604020202020204" pitchFamily="34" charset="0"/>
                        </a:rPr>
                        <a:t>Not Achieved</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Performance was impacted by lockdown restrictions as per DMA regulation to curb the spread of COVID-19. ECDs not able to meet the minimum norms and standards as per Children’s Act 38 of 2005. Awareness raised on 15 newspapers across the Province.</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Department will continue to implement the ECD massification strategy; and monitor compliance to SOPs as per the objectives of Vangasali campaign. Regional Summits were held in collaboration with Municipalities, one of the objective was to highlight the requirements for ECD Registration.</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75%</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B050"/>
                      </a:fgClr>
                      <a:bgClr>
                        <a:srgbClr val="FFFF00"/>
                      </a:bgClr>
                    </a:pattFill>
                  </a:tcPr>
                </a:tc>
                <a:extLst>
                  <a:ext uri="{0D108BD9-81ED-4DB2-BD59-A6C34878D82A}">
                    <a16:rowId xmlns:a16="http://schemas.microsoft.com/office/drawing/2014/main" val="2620174662"/>
                  </a:ext>
                </a:extLst>
              </a:tr>
            </a:tbl>
          </a:graphicData>
        </a:graphic>
      </p:graphicFrame>
    </p:spTree>
    <p:extLst>
      <p:ext uri="{BB962C8B-B14F-4D97-AF65-F5344CB8AC3E}">
        <p14:creationId xmlns:p14="http://schemas.microsoft.com/office/powerpoint/2010/main" val="1478010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6509873C-A6E3-456B-8DFF-B9D692CB6C93}"/>
              </a:ext>
            </a:extLst>
          </p:cNvPr>
          <p:cNvSpPr>
            <a:spLocks noGrp="1"/>
          </p:cNvSpPr>
          <p:nvPr>
            <p:ph type="title"/>
          </p:nvPr>
        </p:nvSpPr>
        <p:spPr/>
        <p:txBody>
          <a:bodyPr/>
          <a:lstStyle/>
          <a:p>
            <a:pPr eaLnBrk="1" hangingPunct="1"/>
            <a:r>
              <a:rPr lang="en-US" altLang="en-US" sz="2300" b="1" dirty="0"/>
              <a:t>Overview Of Non-Financial Performance</a:t>
            </a:r>
            <a:endParaRPr lang="en-ZA" altLang="en-US" sz="2300" dirty="0"/>
          </a:p>
        </p:txBody>
      </p:sp>
      <p:sp>
        <p:nvSpPr>
          <p:cNvPr id="95235" name="Slide Number Placeholder 2">
            <a:extLst>
              <a:ext uri="{FF2B5EF4-FFF2-40B4-BE49-F238E27FC236}">
                <a16:creationId xmlns:a16="http://schemas.microsoft.com/office/drawing/2014/main" id="{1779D900-C8FD-4CD9-B962-8857DD80CE03}"/>
              </a:ext>
            </a:extLst>
          </p:cNvPr>
          <p:cNvSpPr>
            <a:spLocks noGrp="1"/>
          </p:cNvSpPr>
          <p:nvPr>
            <p:ph type="sldNum" sz="quarter" idx="12"/>
          </p:nvPr>
        </p:nvSpPr>
        <p:spPr bwMode="auto">
          <a:xfrm>
            <a:off x="8316416" y="6510337"/>
            <a:ext cx="370384" cy="211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fld id="{A1793835-9839-46F1-9570-2C6DCBF2A9B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ct val="0"/>
                </a:spcBef>
                <a:spcAft>
                  <a:spcPts val="0"/>
                </a:spcAft>
                <a:buClrTx/>
                <a:buSzTx/>
                <a:buFontTx/>
                <a:buNone/>
                <a:tabLst/>
                <a:defRPr/>
              </a:pPr>
              <a:t>6</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7" name="Content Placeholder 6">
            <a:extLst>
              <a:ext uri="{FF2B5EF4-FFF2-40B4-BE49-F238E27FC236}">
                <a16:creationId xmlns:a16="http://schemas.microsoft.com/office/drawing/2014/main" id="{0AF4FF28-E452-4353-A65D-E51D9A99117C}"/>
              </a:ext>
            </a:extLst>
          </p:cNvPr>
          <p:cNvGraphicFramePr>
            <a:graphicFrameLocks noGrp="1"/>
          </p:cNvGraphicFramePr>
          <p:nvPr>
            <p:ph idx="1"/>
            <p:extLst>
              <p:ext uri="{D42A27DB-BD31-4B8C-83A1-F6EECF244321}">
                <p14:modId xmlns:p14="http://schemas.microsoft.com/office/powerpoint/2010/main" val="4167038558"/>
              </p:ext>
            </p:extLst>
          </p:nvPr>
        </p:nvGraphicFramePr>
        <p:xfrm>
          <a:off x="1006475" y="1392071"/>
          <a:ext cx="8013700" cy="514049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A6DF1E0F-1623-48C1-8CCF-1099A95862CC}"/>
              </a:ext>
            </a:extLst>
          </p:cNvPr>
          <p:cNvSpPr>
            <a:spLocks noGrp="1"/>
          </p:cNvSpPr>
          <p:nvPr>
            <p:ph type="title"/>
          </p:nvPr>
        </p:nvSpPr>
        <p:spPr/>
        <p:txBody>
          <a:bodyPr/>
          <a:lstStyle/>
          <a:p>
            <a:pPr eaLnBrk="1" hangingPunct="1"/>
            <a:r>
              <a:rPr lang="en-US" altLang="en-US" sz="2000" b="1" dirty="0"/>
              <a:t> Indicators Showing Performance Below 75%</a:t>
            </a:r>
          </a:p>
        </p:txBody>
      </p:sp>
      <p:sp>
        <p:nvSpPr>
          <p:cNvPr id="125955" name="Slide Number Placeholder 4">
            <a:extLst>
              <a:ext uri="{FF2B5EF4-FFF2-40B4-BE49-F238E27FC236}">
                <a16:creationId xmlns:a16="http://schemas.microsoft.com/office/drawing/2014/main" id="{24528914-C52C-4226-BFA7-0EBA52427EE8}"/>
              </a:ext>
            </a:extLst>
          </p:cNvPr>
          <p:cNvSpPr>
            <a:spLocks noGrp="1"/>
          </p:cNvSpPr>
          <p:nvPr>
            <p:ph type="sldNum" sz="quarter" idx="12"/>
          </p:nvPr>
        </p:nvSpPr>
        <p:spPr bwMode="auto">
          <a:xfrm>
            <a:off x="8027988" y="6356350"/>
            <a:ext cx="6588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fld id="{FEDE6498-8570-4D3B-B88F-B1E82EC3275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ct val="0"/>
                </a:spcBef>
                <a:spcAft>
                  <a:spcPts val="0"/>
                </a:spcAft>
                <a:buClrTx/>
                <a:buSzTx/>
                <a:buFontTx/>
                <a:buNone/>
                <a:tabLst/>
                <a:defRPr/>
              </a:pPr>
              <a:t>60</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39F21135-D804-4CC1-875D-9D2BC66FE6BE}"/>
              </a:ext>
            </a:extLst>
          </p:cNvPr>
          <p:cNvGraphicFramePr>
            <a:graphicFrameLocks noGrp="1"/>
          </p:cNvGraphicFramePr>
          <p:nvPr>
            <p:ph idx="1"/>
          </p:nvPr>
        </p:nvGraphicFramePr>
        <p:xfrm>
          <a:off x="1007180" y="1402237"/>
          <a:ext cx="8013658" cy="4946587"/>
        </p:xfrm>
        <a:graphic>
          <a:graphicData uri="http://schemas.openxmlformats.org/drawingml/2006/table">
            <a:tbl>
              <a:tblPr/>
              <a:tblGrid>
                <a:gridCol w="1404580">
                  <a:extLst>
                    <a:ext uri="{9D8B030D-6E8A-4147-A177-3AD203B41FA5}">
                      <a16:colId xmlns:a16="http://schemas.microsoft.com/office/drawing/2014/main" val="1335004682"/>
                    </a:ext>
                  </a:extLst>
                </a:gridCol>
                <a:gridCol w="792088">
                  <a:extLst>
                    <a:ext uri="{9D8B030D-6E8A-4147-A177-3AD203B41FA5}">
                      <a16:colId xmlns:a16="http://schemas.microsoft.com/office/drawing/2014/main" val="114857694"/>
                    </a:ext>
                  </a:extLst>
                </a:gridCol>
                <a:gridCol w="720080">
                  <a:extLst>
                    <a:ext uri="{9D8B030D-6E8A-4147-A177-3AD203B41FA5}">
                      <a16:colId xmlns:a16="http://schemas.microsoft.com/office/drawing/2014/main" val="3398669044"/>
                    </a:ext>
                  </a:extLst>
                </a:gridCol>
                <a:gridCol w="2376264">
                  <a:extLst>
                    <a:ext uri="{9D8B030D-6E8A-4147-A177-3AD203B41FA5}">
                      <a16:colId xmlns:a16="http://schemas.microsoft.com/office/drawing/2014/main" val="3371565657"/>
                    </a:ext>
                  </a:extLst>
                </a:gridCol>
                <a:gridCol w="2016224">
                  <a:extLst>
                    <a:ext uri="{9D8B030D-6E8A-4147-A177-3AD203B41FA5}">
                      <a16:colId xmlns:a16="http://schemas.microsoft.com/office/drawing/2014/main" val="3488831329"/>
                    </a:ext>
                  </a:extLst>
                </a:gridCol>
                <a:gridCol w="704422">
                  <a:extLst>
                    <a:ext uri="{9D8B030D-6E8A-4147-A177-3AD203B41FA5}">
                      <a16:colId xmlns:a16="http://schemas.microsoft.com/office/drawing/2014/main" val="1057008467"/>
                    </a:ext>
                  </a:extLst>
                </a:gridCol>
              </a:tblGrid>
              <a:tr h="708249">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Performance Indicator</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2021/22 Target</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2021/22 Actual</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Reason for Deviation</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Mitigating measure </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 Achieved Annual</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59747821"/>
                  </a:ext>
                </a:extLst>
              </a:tr>
              <a:tr h="2196185">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ECD programmes registered</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2 335</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1 654</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Target: </a:t>
                      </a:r>
                      <a:r>
                        <a:rPr lang="en-US" sz="1200" b="0" i="0" u="none" strike="noStrike" dirty="0">
                          <a:solidFill>
                            <a:srgbClr val="000000"/>
                          </a:solidFill>
                          <a:effectLst/>
                          <a:latin typeface="Arial" panose="020B0604020202020204" pitchFamily="34" charset="0"/>
                          <a:cs typeface="Arial" panose="020B0604020202020204" pitchFamily="34" charset="0"/>
                        </a:rPr>
                        <a:t>Not Achieved</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Performance was impacted by lockdown restrictions as per DMA regulation to curb the spread of COVID-19. ECDS not able to meet the minimum norms and standards as per Children’s Act 38 of 2005. Awareness raised on 15 newspapers across the Province.</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Department will continue to implement the ECD massification strategy; and monitor compliance to SOPs as per the objectives of Vangasali campaign. Regional Summits were held in collaboration with Municipalities, one of the objective was to highlight the requirements for ECD Registration.</a:t>
                      </a:r>
                    </a:p>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71%</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B050"/>
                      </a:fgClr>
                      <a:bgClr>
                        <a:srgbClr val="FFFF00"/>
                      </a:bgClr>
                    </a:pattFill>
                  </a:tcPr>
                </a:tc>
                <a:extLst>
                  <a:ext uri="{0D108BD9-81ED-4DB2-BD59-A6C34878D82A}">
                    <a16:rowId xmlns:a16="http://schemas.microsoft.com/office/drawing/2014/main" val="3093814428"/>
                  </a:ext>
                </a:extLst>
              </a:tr>
              <a:tr h="1858632">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children subsidised through equitable share </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109 351</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69 516</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Target: </a:t>
                      </a:r>
                      <a:r>
                        <a:rPr lang="en-US" sz="1200" b="0" i="0" u="none" strike="noStrike" dirty="0">
                          <a:solidFill>
                            <a:srgbClr val="000000"/>
                          </a:solidFill>
                          <a:effectLst/>
                          <a:latin typeface="Arial" panose="020B0604020202020204" pitchFamily="34" charset="0"/>
                          <a:cs typeface="Arial" panose="020B0604020202020204" pitchFamily="34" charset="0"/>
                        </a:rPr>
                        <a:t>Not Achieved</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Performance was impacted by COVID-19 Lockdown restrictions as per Disaster Management Act (DMA) and regulations. ECDs are required to comply with specified health and safety directives before they can be allowed to operate</a:t>
                      </a:r>
                      <a:r>
                        <a:rPr lang="en-US" sz="1200" b="1" i="0" u="none" strike="noStrike" dirty="0">
                          <a:solidFill>
                            <a:srgbClr val="000000"/>
                          </a:solidFill>
                          <a:effectLst/>
                          <a:latin typeface="Arial" panose="020B0604020202020204" pitchFamily="34" charset="0"/>
                          <a:cs typeface="Arial" panose="020B0604020202020204" pitchFamily="34" charset="0"/>
                        </a:rPr>
                        <a:t>.</a:t>
                      </a:r>
                      <a:br>
                        <a:rPr lang="en-US" sz="1200" b="1" i="0" u="none" strike="noStrike" dirty="0">
                          <a:solidFill>
                            <a:srgbClr val="000000"/>
                          </a:solidFill>
                          <a:effectLst/>
                          <a:latin typeface="Arial" panose="020B0604020202020204" pitchFamily="34" charset="0"/>
                          <a:cs typeface="Arial" panose="020B0604020202020204" pitchFamily="34" charset="0"/>
                        </a:rPr>
                      </a:b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Department will continue to implement the ECD massification strategy; and monitor compliance to SOPs as per the objectives of Vangasali campaign. </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64%</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B050"/>
                      </a:fgClr>
                      <a:bgClr>
                        <a:srgbClr val="FFFF00"/>
                      </a:bgClr>
                    </a:pattFill>
                  </a:tcPr>
                </a:tc>
                <a:extLst>
                  <a:ext uri="{0D108BD9-81ED-4DB2-BD59-A6C34878D82A}">
                    <a16:rowId xmlns:a16="http://schemas.microsoft.com/office/drawing/2014/main" val="195593756"/>
                  </a:ext>
                </a:extLst>
              </a:tr>
            </a:tbl>
          </a:graphicData>
        </a:graphic>
      </p:graphicFrame>
    </p:spTree>
    <p:extLst>
      <p:ext uri="{BB962C8B-B14F-4D97-AF65-F5344CB8AC3E}">
        <p14:creationId xmlns:p14="http://schemas.microsoft.com/office/powerpoint/2010/main" val="1768246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A6DF1E0F-1623-48C1-8CCF-1099A95862CC}"/>
              </a:ext>
            </a:extLst>
          </p:cNvPr>
          <p:cNvSpPr>
            <a:spLocks noGrp="1"/>
          </p:cNvSpPr>
          <p:nvPr>
            <p:ph type="title"/>
          </p:nvPr>
        </p:nvSpPr>
        <p:spPr/>
        <p:txBody>
          <a:bodyPr/>
          <a:lstStyle/>
          <a:p>
            <a:pPr eaLnBrk="1" hangingPunct="1"/>
            <a:r>
              <a:rPr lang="en-US" altLang="en-US" sz="2000" b="1" dirty="0"/>
              <a:t> Indicators Showing Performance Below 75%</a:t>
            </a:r>
          </a:p>
        </p:txBody>
      </p:sp>
      <p:sp>
        <p:nvSpPr>
          <p:cNvPr id="125955" name="Slide Number Placeholder 4">
            <a:extLst>
              <a:ext uri="{FF2B5EF4-FFF2-40B4-BE49-F238E27FC236}">
                <a16:creationId xmlns:a16="http://schemas.microsoft.com/office/drawing/2014/main" id="{24528914-C52C-4226-BFA7-0EBA52427EE8}"/>
              </a:ext>
            </a:extLst>
          </p:cNvPr>
          <p:cNvSpPr>
            <a:spLocks noGrp="1"/>
          </p:cNvSpPr>
          <p:nvPr>
            <p:ph type="sldNum" sz="quarter" idx="12"/>
          </p:nvPr>
        </p:nvSpPr>
        <p:spPr bwMode="auto">
          <a:xfrm>
            <a:off x="8027988" y="6356350"/>
            <a:ext cx="6588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fld id="{FEDE6498-8570-4D3B-B88F-B1E82EC3275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ct val="0"/>
                </a:spcBef>
                <a:spcAft>
                  <a:spcPts val="0"/>
                </a:spcAft>
                <a:buClrTx/>
                <a:buSzTx/>
                <a:buFontTx/>
                <a:buNone/>
                <a:tabLst/>
                <a:defRPr/>
              </a:pPr>
              <a:t>61</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18422CB6-70E8-49E6-A2EB-CEFCF7F51FEF}"/>
              </a:ext>
            </a:extLst>
          </p:cNvPr>
          <p:cNvGraphicFramePr>
            <a:graphicFrameLocks noGrp="1"/>
          </p:cNvGraphicFramePr>
          <p:nvPr>
            <p:ph idx="1"/>
          </p:nvPr>
        </p:nvGraphicFramePr>
        <p:xfrm>
          <a:off x="899592" y="1412777"/>
          <a:ext cx="8121247" cy="4943573"/>
        </p:xfrm>
        <a:graphic>
          <a:graphicData uri="http://schemas.openxmlformats.org/drawingml/2006/table">
            <a:tbl>
              <a:tblPr/>
              <a:tblGrid>
                <a:gridCol w="1512168">
                  <a:extLst>
                    <a:ext uri="{9D8B030D-6E8A-4147-A177-3AD203B41FA5}">
                      <a16:colId xmlns:a16="http://schemas.microsoft.com/office/drawing/2014/main" val="1192770177"/>
                    </a:ext>
                  </a:extLst>
                </a:gridCol>
                <a:gridCol w="720080">
                  <a:extLst>
                    <a:ext uri="{9D8B030D-6E8A-4147-A177-3AD203B41FA5}">
                      <a16:colId xmlns:a16="http://schemas.microsoft.com/office/drawing/2014/main" val="1882463479"/>
                    </a:ext>
                  </a:extLst>
                </a:gridCol>
                <a:gridCol w="792088">
                  <a:extLst>
                    <a:ext uri="{9D8B030D-6E8A-4147-A177-3AD203B41FA5}">
                      <a16:colId xmlns:a16="http://schemas.microsoft.com/office/drawing/2014/main" val="3975448222"/>
                    </a:ext>
                  </a:extLst>
                </a:gridCol>
                <a:gridCol w="2088232">
                  <a:extLst>
                    <a:ext uri="{9D8B030D-6E8A-4147-A177-3AD203B41FA5}">
                      <a16:colId xmlns:a16="http://schemas.microsoft.com/office/drawing/2014/main" val="1672460436"/>
                    </a:ext>
                  </a:extLst>
                </a:gridCol>
                <a:gridCol w="2304256">
                  <a:extLst>
                    <a:ext uri="{9D8B030D-6E8A-4147-A177-3AD203B41FA5}">
                      <a16:colId xmlns:a16="http://schemas.microsoft.com/office/drawing/2014/main" val="422965834"/>
                    </a:ext>
                  </a:extLst>
                </a:gridCol>
                <a:gridCol w="704423">
                  <a:extLst>
                    <a:ext uri="{9D8B030D-6E8A-4147-A177-3AD203B41FA5}">
                      <a16:colId xmlns:a16="http://schemas.microsoft.com/office/drawing/2014/main" val="512267773"/>
                    </a:ext>
                  </a:extLst>
                </a:gridCol>
              </a:tblGrid>
              <a:tr h="756691">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Performance Indicator</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2021/22 Target</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2021/22 Actual</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Reason for Deviation</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Mitigating measure </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 Achieved Annual</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365985308"/>
                  </a:ext>
                </a:extLst>
              </a:tr>
              <a:tr h="2076810">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children accessing registered partial care facilities</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157 150</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108 440</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Target: </a:t>
                      </a:r>
                      <a:r>
                        <a:rPr lang="en-US" sz="1200" b="0" i="0" u="none" strike="noStrike" dirty="0">
                          <a:solidFill>
                            <a:srgbClr val="000000"/>
                          </a:solidFill>
                          <a:effectLst/>
                          <a:latin typeface="Arial" panose="020B0604020202020204" pitchFamily="34" charset="0"/>
                          <a:cs typeface="Arial" panose="020B0604020202020204" pitchFamily="34" charset="0"/>
                        </a:rPr>
                        <a:t>Not Achieved</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Performance was impacted by COVID-19 Lockdown restrictions as per Disaster Management Act (DMA) and regulations. ECDs are required to comply with specified health and safety directives before they can be allowed to operate.</a:t>
                      </a:r>
                      <a:br>
                        <a:rPr lang="en-US" sz="1200" b="1" i="0" u="none" strike="noStrike" dirty="0">
                          <a:solidFill>
                            <a:srgbClr val="000000"/>
                          </a:solidFill>
                          <a:effectLst/>
                          <a:latin typeface="Arial" panose="020B0604020202020204" pitchFamily="34" charset="0"/>
                          <a:cs typeface="Arial" panose="020B0604020202020204" pitchFamily="34" charset="0"/>
                        </a:rPr>
                      </a:b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Department will continue to implement the ECD massification strategy; and monitor compliance to SOPs as per the objectives of Vangasali campaign.</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69%</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B050"/>
                      </a:fgClr>
                      <a:bgClr>
                        <a:srgbClr val="FFFF00"/>
                      </a:bgClr>
                    </a:pattFill>
                  </a:tcPr>
                </a:tc>
                <a:extLst>
                  <a:ext uri="{0D108BD9-81ED-4DB2-BD59-A6C34878D82A}">
                    <a16:rowId xmlns:a16="http://schemas.microsoft.com/office/drawing/2014/main" val="2148579201"/>
                  </a:ext>
                </a:extLst>
              </a:tr>
              <a:tr h="2110072">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school uniform packs distributed</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232 098</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151 797</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Target: </a:t>
                      </a:r>
                      <a:r>
                        <a:rPr lang="en-US" sz="1200" b="0" i="0" u="none" strike="noStrike" dirty="0">
                          <a:solidFill>
                            <a:srgbClr val="000000"/>
                          </a:solidFill>
                          <a:effectLst/>
                          <a:latin typeface="Arial" panose="020B0604020202020204" pitchFamily="34" charset="0"/>
                          <a:cs typeface="Arial" panose="020B0604020202020204" pitchFamily="34" charset="0"/>
                        </a:rPr>
                        <a:t>Not Achieved</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Delay in 2021/22 SCM processes impacted the implementation of the programme. </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Finalisation of specifications and advertisement of tenders after receiving guidelines from National Treasury on the Constitutional Court judgement. In addition, the Department requested for exemption from the National Treasury to deviate from the provision of Preferential Procurement Regulations 2017 and still awaiting the response.</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65%</a:t>
                      </a:r>
                    </a:p>
                  </a:txBody>
                  <a:tcPr marL="2266" marR="2266" marT="2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B050"/>
                      </a:fgClr>
                      <a:bgClr>
                        <a:srgbClr val="FFFF00"/>
                      </a:bgClr>
                    </a:pattFill>
                  </a:tcPr>
                </a:tc>
                <a:extLst>
                  <a:ext uri="{0D108BD9-81ED-4DB2-BD59-A6C34878D82A}">
                    <a16:rowId xmlns:a16="http://schemas.microsoft.com/office/drawing/2014/main" val="2226042739"/>
                  </a:ext>
                </a:extLst>
              </a:tr>
            </a:tbl>
          </a:graphicData>
        </a:graphic>
      </p:graphicFrame>
    </p:spTree>
    <p:extLst>
      <p:ext uri="{BB962C8B-B14F-4D97-AF65-F5344CB8AC3E}">
        <p14:creationId xmlns:p14="http://schemas.microsoft.com/office/powerpoint/2010/main" val="2021949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2BC076F1-ADA4-4DC1-B700-372281980C93}"/>
              </a:ext>
            </a:extLst>
          </p:cNvPr>
          <p:cNvSpPr>
            <a:spLocks noGrp="1"/>
          </p:cNvSpPr>
          <p:nvPr>
            <p:ph type="title"/>
          </p:nvPr>
        </p:nvSpPr>
        <p:spPr/>
        <p:txBody>
          <a:bodyPr/>
          <a:lstStyle/>
          <a:p>
            <a:pPr eaLnBrk="1" hangingPunct="1"/>
            <a:r>
              <a:rPr lang="en-US" altLang="en-US" sz="2000" b="1" dirty="0">
                <a:solidFill>
                  <a:schemeClr val="bg1"/>
                </a:solidFill>
              </a:rPr>
              <a:t> Indicators Showing Performance Below 50%</a:t>
            </a:r>
          </a:p>
        </p:txBody>
      </p:sp>
      <p:sp>
        <p:nvSpPr>
          <p:cNvPr id="129027" name="Slide Number Placeholder 4">
            <a:extLst>
              <a:ext uri="{FF2B5EF4-FFF2-40B4-BE49-F238E27FC236}">
                <a16:creationId xmlns:a16="http://schemas.microsoft.com/office/drawing/2014/main" id="{95552F88-80D2-4728-B6B4-F1D174E665FC}"/>
              </a:ext>
            </a:extLst>
          </p:cNvPr>
          <p:cNvSpPr>
            <a:spLocks noGrp="1"/>
          </p:cNvSpPr>
          <p:nvPr>
            <p:ph type="sldNum" sz="quarter" idx="12"/>
          </p:nvPr>
        </p:nvSpPr>
        <p:spPr bwMode="auto">
          <a:xfrm>
            <a:off x="8027988" y="6356350"/>
            <a:ext cx="6588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fld id="{CD23A1BD-4C40-48F8-AFB7-171441911B4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ct val="0"/>
                </a:spcBef>
                <a:spcAft>
                  <a:spcPts val="0"/>
                </a:spcAft>
                <a:buClrTx/>
                <a:buSzTx/>
                <a:buFontTx/>
                <a:buNone/>
                <a:tabLst/>
                <a:defRPr/>
              </a:pPr>
              <a:t>62</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FC875FFD-12C1-430E-A625-105FC8CA0B92}"/>
              </a:ext>
            </a:extLst>
          </p:cNvPr>
          <p:cNvGraphicFramePr>
            <a:graphicFrameLocks noGrp="1"/>
          </p:cNvGraphicFramePr>
          <p:nvPr>
            <p:ph idx="1"/>
            <p:extLst>
              <p:ext uri="{D42A27DB-BD31-4B8C-83A1-F6EECF244321}">
                <p14:modId xmlns:p14="http://schemas.microsoft.com/office/powerpoint/2010/main" val="1711450470"/>
              </p:ext>
            </p:extLst>
          </p:nvPr>
        </p:nvGraphicFramePr>
        <p:xfrm>
          <a:off x="1007179" y="1412932"/>
          <a:ext cx="8013661" cy="4943418"/>
        </p:xfrm>
        <a:graphic>
          <a:graphicData uri="http://schemas.openxmlformats.org/drawingml/2006/table">
            <a:tbl>
              <a:tblPr/>
              <a:tblGrid>
                <a:gridCol w="1492116">
                  <a:extLst>
                    <a:ext uri="{9D8B030D-6E8A-4147-A177-3AD203B41FA5}">
                      <a16:colId xmlns:a16="http://schemas.microsoft.com/office/drawing/2014/main" val="2027035916"/>
                    </a:ext>
                  </a:extLst>
                </a:gridCol>
                <a:gridCol w="676313">
                  <a:extLst>
                    <a:ext uri="{9D8B030D-6E8A-4147-A177-3AD203B41FA5}">
                      <a16:colId xmlns:a16="http://schemas.microsoft.com/office/drawing/2014/main" val="3354341605"/>
                    </a:ext>
                  </a:extLst>
                </a:gridCol>
                <a:gridCol w="676313">
                  <a:extLst>
                    <a:ext uri="{9D8B030D-6E8A-4147-A177-3AD203B41FA5}">
                      <a16:colId xmlns:a16="http://schemas.microsoft.com/office/drawing/2014/main" val="1666849614"/>
                    </a:ext>
                  </a:extLst>
                </a:gridCol>
                <a:gridCol w="2664296">
                  <a:extLst>
                    <a:ext uri="{9D8B030D-6E8A-4147-A177-3AD203B41FA5}">
                      <a16:colId xmlns:a16="http://schemas.microsoft.com/office/drawing/2014/main" val="299395839"/>
                    </a:ext>
                  </a:extLst>
                </a:gridCol>
                <a:gridCol w="1728192">
                  <a:extLst>
                    <a:ext uri="{9D8B030D-6E8A-4147-A177-3AD203B41FA5}">
                      <a16:colId xmlns:a16="http://schemas.microsoft.com/office/drawing/2014/main" val="2497804758"/>
                    </a:ext>
                  </a:extLst>
                </a:gridCol>
                <a:gridCol w="776431">
                  <a:extLst>
                    <a:ext uri="{9D8B030D-6E8A-4147-A177-3AD203B41FA5}">
                      <a16:colId xmlns:a16="http://schemas.microsoft.com/office/drawing/2014/main" val="3502544578"/>
                    </a:ext>
                  </a:extLst>
                </a:gridCol>
              </a:tblGrid>
              <a:tr h="757418">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Performance Indicator</a:t>
                      </a:r>
                    </a:p>
                  </a:txBody>
                  <a:tcPr marL="2670" marR="2670" marT="2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2021/22 Target</a:t>
                      </a:r>
                    </a:p>
                  </a:txBody>
                  <a:tcPr marL="2670" marR="2670" marT="2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2021/22 Actual</a:t>
                      </a:r>
                    </a:p>
                  </a:txBody>
                  <a:tcPr marL="2670" marR="2670" marT="2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Reason for Deviation</a:t>
                      </a:r>
                    </a:p>
                  </a:txBody>
                  <a:tcPr marL="2670" marR="2670" marT="2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Mitigating measure </a:t>
                      </a:r>
                    </a:p>
                  </a:txBody>
                  <a:tcPr marL="2670" marR="2670" marT="2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 Achieved Annual</a:t>
                      </a:r>
                    </a:p>
                  </a:txBody>
                  <a:tcPr marL="2670" marR="2670" marT="2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435582453"/>
                  </a:ext>
                </a:extLst>
              </a:tr>
              <a:tr h="4186000">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contracts awarded by the Department to HDI/SMME companies.</a:t>
                      </a:r>
                    </a:p>
                  </a:txBody>
                  <a:tcPr marL="2670" marR="2670" marT="2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45</a:t>
                      </a:r>
                    </a:p>
                  </a:txBody>
                  <a:tcPr marL="2670" marR="2670" marT="2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19</a:t>
                      </a:r>
                    </a:p>
                  </a:txBody>
                  <a:tcPr marL="2670" marR="2670" marT="2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Target: </a:t>
                      </a:r>
                      <a:r>
                        <a:rPr lang="en-US" sz="1200" b="0" i="0" u="none" strike="noStrike" dirty="0">
                          <a:solidFill>
                            <a:srgbClr val="000000"/>
                          </a:solidFill>
                          <a:effectLst/>
                          <a:latin typeface="Arial" panose="020B0604020202020204" pitchFamily="34" charset="0"/>
                          <a:cs typeface="Arial" panose="020B0604020202020204" pitchFamily="34" charset="0"/>
                        </a:rPr>
                        <a:t>Not Achieved                                         </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Six (06) tenders evaluated and at the final stage of evaluation, six (06) tenders to be cancelled and re-advertised. Two (02) tenders cancelled due to non-responsiveness of bidders and project being handled by National Department of Social Development. Six (06) specifications finalised and to be presented to BAC pending the outcome of the Constitutional Court judgement on implementation of Preferential Procurement Regulations 2017. Two (02) tenders advertised and put on hold. The dignity packs tender was classified as four (04) projects and the four projects were combined into one (01) tender. Four (04) projects at probity audit stage and put on hold due to the Constitutional Court judgement.</a:t>
                      </a:r>
                    </a:p>
                  </a:txBody>
                  <a:tcPr marL="2670" marR="2670" marT="2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Bid Specification Committees to finalise specification as per the proposed project plan. Bid Evaluation Committees and probity auditors to finalise evaluation of tenders as per proposed project plan.  Probity auditors engaged to improve on the turnaround times for finalisation of projects.  Finalisation of specifications and advertisement of tenders after receiving guidelines from National Treasury on the Constitutional Court judgement.</a:t>
                      </a:r>
                    </a:p>
                  </a:txBody>
                  <a:tcPr marL="2670" marR="2670" marT="2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42%</a:t>
                      </a:r>
                    </a:p>
                  </a:txBody>
                  <a:tcPr marL="2670" marR="2670" marT="2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DnDiag">
                      <a:fgClr>
                        <a:srgbClr val="FF0000"/>
                      </a:fgClr>
                      <a:bgClr>
                        <a:srgbClr val="FFFF00"/>
                      </a:bgClr>
                    </a:pattFill>
                  </a:tcPr>
                </a:tc>
                <a:extLst>
                  <a:ext uri="{0D108BD9-81ED-4DB2-BD59-A6C34878D82A}">
                    <a16:rowId xmlns:a16="http://schemas.microsoft.com/office/drawing/2014/main" val="155281718"/>
                  </a:ext>
                </a:extLst>
              </a:tr>
            </a:tbl>
          </a:graphicData>
        </a:graphic>
      </p:graphicFrame>
    </p:spTree>
    <p:extLst>
      <p:ext uri="{BB962C8B-B14F-4D97-AF65-F5344CB8AC3E}">
        <p14:creationId xmlns:p14="http://schemas.microsoft.com/office/powerpoint/2010/main" val="17752681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2BC076F1-ADA4-4DC1-B700-372281980C93}"/>
              </a:ext>
            </a:extLst>
          </p:cNvPr>
          <p:cNvSpPr>
            <a:spLocks noGrp="1"/>
          </p:cNvSpPr>
          <p:nvPr>
            <p:ph type="title"/>
          </p:nvPr>
        </p:nvSpPr>
        <p:spPr/>
        <p:txBody>
          <a:bodyPr/>
          <a:lstStyle/>
          <a:p>
            <a:pPr eaLnBrk="1" hangingPunct="1"/>
            <a:r>
              <a:rPr lang="en-US" altLang="en-US" sz="2000" b="1" dirty="0">
                <a:solidFill>
                  <a:schemeClr val="bg1"/>
                </a:solidFill>
              </a:rPr>
              <a:t> Indicators Showing Performance Below 50%</a:t>
            </a:r>
          </a:p>
        </p:txBody>
      </p:sp>
      <p:sp>
        <p:nvSpPr>
          <p:cNvPr id="129027" name="Slide Number Placeholder 4">
            <a:extLst>
              <a:ext uri="{FF2B5EF4-FFF2-40B4-BE49-F238E27FC236}">
                <a16:creationId xmlns:a16="http://schemas.microsoft.com/office/drawing/2014/main" id="{95552F88-80D2-4728-B6B4-F1D174E665FC}"/>
              </a:ext>
            </a:extLst>
          </p:cNvPr>
          <p:cNvSpPr>
            <a:spLocks noGrp="1"/>
          </p:cNvSpPr>
          <p:nvPr>
            <p:ph type="sldNum" sz="quarter" idx="12"/>
          </p:nvPr>
        </p:nvSpPr>
        <p:spPr bwMode="auto">
          <a:xfrm>
            <a:off x="8027988" y="6356350"/>
            <a:ext cx="6588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fld id="{CD23A1BD-4C40-48F8-AFB7-171441911B4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ct val="0"/>
                </a:spcBef>
                <a:spcAft>
                  <a:spcPts val="0"/>
                </a:spcAft>
                <a:buClrTx/>
                <a:buSzTx/>
                <a:buFontTx/>
                <a:buNone/>
                <a:tabLst/>
                <a:defRPr/>
              </a:pPr>
              <a:t>63</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6C61FA0D-9867-4771-9C12-E22C54739730}"/>
              </a:ext>
            </a:extLst>
          </p:cNvPr>
          <p:cNvGraphicFramePr>
            <a:graphicFrameLocks noGrp="1"/>
          </p:cNvGraphicFramePr>
          <p:nvPr>
            <p:ph idx="1"/>
            <p:extLst>
              <p:ext uri="{D42A27DB-BD31-4B8C-83A1-F6EECF244321}">
                <p14:modId xmlns:p14="http://schemas.microsoft.com/office/powerpoint/2010/main" val="1021657496"/>
              </p:ext>
            </p:extLst>
          </p:nvPr>
        </p:nvGraphicFramePr>
        <p:xfrm>
          <a:off x="457199" y="1412874"/>
          <a:ext cx="8563640" cy="4971972"/>
        </p:xfrm>
        <a:graphic>
          <a:graphicData uri="http://schemas.openxmlformats.org/drawingml/2006/table">
            <a:tbl>
              <a:tblPr/>
              <a:tblGrid>
                <a:gridCol w="1500977">
                  <a:extLst>
                    <a:ext uri="{9D8B030D-6E8A-4147-A177-3AD203B41FA5}">
                      <a16:colId xmlns:a16="http://schemas.microsoft.com/office/drawing/2014/main" val="1800389019"/>
                    </a:ext>
                  </a:extLst>
                </a:gridCol>
                <a:gridCol w="731025">
                  <a:extLst>
                    <a:ext uri="{9D8B030D-6E8A-4147-A177-3AD203B41FA5}">
                      <a16:colId xmlns:a16="http://schemas.microsoft.com/office/drawing/2014/main" val="2683446363"/>
                    </a:ext>
                  </a:extLst>
                </a:gridCol>
                <a:gridCol w="731025">
                  <a:extLst>
                    <a:ext uri="{9D8B030D-6E8A-4147-A177-3AD203B41FA5}">
                      <a16:colId xmlns:a16="http://schemas.microsoft.com/office/drawing/2014/main" val="3917067446"/>
                    </a:ext>
                  </a:extLst>
                </a:gridCol>
                <a:gridCol w="2346973">
                  <a:extLst>
                    <a:ext uri="{9D8B030D-6E8A-4147-A177-3AD203B41FA5}">
                      <a16:colId xmlns:a16="http://schemas.microsoft.com/office/drawing/2014/main" val="2653922224"/>
                    </a:ext>
                  </a:extLst>
                </a:gridCol>
                <a:gridCol w="2346973">
                  <a:extLst>
                    <a:ext uri="{9D8B030D-6E8A-4147-A177-3AD203B41FA5}">
                      <a16:colId xmlns:a16="http://schemas.microsoft.com/office/drawing/2014/main" val="2124369841"/>
                    </a:ext>
                  </a:extLst>
                </a:gridCol>
                <a:gridCol w="906667">
                  <a:extLst>
                    <a:ext uri="{9D8B030D-6E8A-4147-A177-3AD203B41FA5}">
                      <a16:colId xmlns:a16="http://schemas.microsoft.com/office/drawing/2014/main" val="1337249807"/>
                    </a:ext>
                  </a:extLst>
                </a:gridCol>
              </a:tblGrid>
              <a:tr h="778302">
                <a:tc>
                  <a:txBody>
                    <a:bodyPr/>
                    <a:lstStyle/>
                    <a:p>
                      <a:pPr algn="ctr" rtl="0" fontAlgn="t"/>
                      <a:r>
                        <a:rPr lang="en-ZA" sz="1100" b="1" i="0" u="none" strike="noStrike" dirty="0">
                          <a:solidFill>
                            <a:srgbClr val="000000"/>
                          </a:solidFill>
                          <a:effectLst/>
                          <a:latin typeface="Arial" panose="020B0604020202020204" pitchFamily="34" charset="0"/>
                          <a:cs typeface="Arial" panose="020B0604020202020204" pitchFamily="34" charset="0"/>
                        </a:rPr>
                        <a:t>Performance Indicator</a:t>
                      </a:r>
                    </a:p>
                  </a:txBody>
                  <a:tcPr marL="2670" marR="2670" marT="2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100" b="1" i="0" u="none" strike="noStrike" dirty="0">
                          <a:solidFill>
                            <a:srgbClr val="000000"/>
                          </a:solidFill>
                          <a:effectLst/>
                          <a:latin typeface="Arial" panose="020B0604020202020204" pitchFamily="34" charset="0"/>
                          <a:cs typeface="Arial" panose="020B0604020202020204" pitchFamily="34" charset="0"/>
                        </a:rPr>
                        <a:t>2021/22 Target</a:t>
                      </a:r>
                    </a:p>
                  </a:txBody>
                  <a:tcPr marL="2670" marR="2670" marT="2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100" b="1" i="0" u="none" strike="noStrike" dirty="0">
                          <a:solidFill>
                            <a:srgbClr val="000000"/>
                          </a:solidFill>
                          <a:effectLst/>
                          <a:latin typeface="Arial" panose="020B0604020202020204" pitchFamily="34" charset="0"/>
                          <a:cs typeface="Arial" panose="020B0604020202020204" pitchFamily="34" charset="0"/>
                        </a:rPr>
                        <a:t>2021/22 Actual</a:t>
                      </a:r>
                    </a:p>
                  </a:txBody>
                  <a:tcPr marL="2670" marR="2670" marT="2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100" b="1" i="0" u="none" strike="noStrike" dirty="0">
                          <a:solidFill>
                            <a:srgbClr val="000000"/>
                          </a:solidFill>
                          <a:effectLst/>
                          <a:latin typeface="Arial" panose="020B0604020202020204" pitchFamily="34" charset="0"/>
                          <a:cs typeface="Arial" panose="020B0604020202020204" pitchFamily="34" charset="0"/>
                        </a:rPr>
                        <a:t>Reason for Deviation</a:t>
                      </a:r>
                    </a:p>
                  </a:txBody>
                  <a:tcPr marL="2670" marR="2670" marT="2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100" b="1" i="0" u="none" strike="noStrike" dirty="0">
                          <a:solidFill>
                            <a:srgbClr val="000000"/>
                          </a:solidFill>
                          <a:effectLst/>
                          <a:latin typeface="Arial" panose="020B0604020202020204" pitchFamily="34" charset="0"/>
                          <a:cs typeface="Arial" panose="020B0604020202020204" pitchFamily="34" charset="0"/>
                        </a:rPr>
                        <a:t>Mitigating measure </a:t>
                      </a:r>
                    </a:p>
                  </a:txBody>
                  <a:tcPr marL="2670" marR="2670" marT="2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100" b="1" i="0" u="none" strike="noStrike" dirty="0">
                          <a:solidFill>
                            <a:srgbClr val="000000"/>
                          </a:solidFill>
                          <a:effectLst/>
                          <a:latin typeface="Arial" panose="020B0604020202020204" pitchFamily="34" charset="0"/>
                          <a:cs typeface="Arial" panose="020B0604020202020204" pitchFamily="34" charset="0"/>
                        </a:rPr>
                        <a:t>% Achieved Annual</a:t>
                      </a:r>
                    </a:p>
                  </a:txBody>
                  <a:tcPr marL="2670" marR="2670" marT="2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343821853"/>
                  </a:ext>
                </a:extLst>
              </a:tr>
              <a:tr h="4165174">
                <a:tc>
                  <a:txBody>
                    <a:bodyPr/>
                    <a:lstStyle/>
                    <a:p>
                      <a:pPr algn="l" fontAlgn="t"/>
                      <a:r>
                        <a:rPr lang="en-US" sz="1100" b="0" i="0" u="none" strike="noStrike" dirty="0">
                          <a:solidFill>
                            <a:srgbClr val="000000"/>
                          </a:solidFill>
                          <a:effectLst/>
                          <a:latin typeface="Arial" panose="020B0604020202020204" pitchFamily="34" charset="0"/>
                          <a:cs typeface="Arial" panose="020B0604020202020204" pitchFamily="34" charset="0"/>
                        </a:rPr>
                        <a:t>Number of tenders awarded through the open tender system </a:t>
                      </a:r>
                    </a:p>
                  </a:txBody>
                  <a:tcPr marL="2670" marR="2670" marT="2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panose="020B0604020202020204" pitchFamily="34" charset="0"/>
                          <a:cs typeface="Arial" panose="020B0604020202020204" pitchFamily="34" charset="0"/>
                        </a:rPr>
                        <a:t>40</a:t>
                      </a:r>
                    </a:p>
                  </a:txBody>
                  <a:tcPr marL="2670" marR="2670" marT="2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panose="020B0604020202020204" pitchFamily="34" charset="0"/>
                          <a:cs typeface="Arial" panose="020B0604020202020204" pitchFamily="34" charset="0"/>
                        </a:rPr>
                        <a:t>11</a:t>
                      </a:r>
                    </a:p>
                  </a:txBody>
                  <a:tcPr marL="2670" marR="2670" marT="2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1" i="0" u="none" strike="noStrike" dirty="0">
                          <a:solidFill>
                            <a:srgbClr val="000000"/>
                          </a:solidFill>
                          <a:effectLst/>
                          <a:latin typeface="Arial" panose="020B0604020202020204" pitchFamily="34" charset="0"/>
                          <a:cs typeface="Arial" panose="020B0604020202020204" pitchFamily="34" charset="0"/>
                        </a:rPr>
                        <a:t>Target: </a:t>
                      </a:r>
                      <a:r>
                        <a:rPr lang="en-US" sz="1100" b="0" i="0" u="none" strike="noStrike" dirty="0">
                          <a:solidFill>
                            <a:srgbClr val="000000"/>
                          </a:solidFill>
                          <a:effectLst/>
                          <a:latin typeface="Arial" panose="020B0604020202020204" pitchFamily="34" charset="0"/>
                          <a:cs typeface="Arial" panose="020B0604020202020204" pitchFamily="34" charset="0"/>
                        </a:rPr>
                        <a:t>Not Achieved                                               Six (06) tenders evaluated and at the final stage of evaluation, six (06) tenders to be cancelled and re-advertised. Two (02) tenders cancelled due to non-responsiveness of bidders and project being handled by National Department of Social Development. Six (06) specifications finalised and to be presented to BAC pending the outcome of the Constitutional Court judgement on implementation of Preferential Procurement Regulations 2017. Two (02) tenders advertised and put on hold (catering and supply of dignity packs). Furthermore, dignity packs tender was categorised as four (04) tenders and the four tenders were combined into one (01) tender. Four (04) tenders are at specification review stage by the Probity auditors and were put on hold due to the Constitutional Court judgement.</a:t>
                      </a:r>
                    </a:p>
                    <a:p>
                      <a:pPr algn="l" fontAlgn="t"/>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2670" marR="2670" marT="2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Arial" panose="020B0604020202020204" pitchFamily="34" charset="0"/>
                          <a:cs typeface="Arial" panose="020B0604020202020204" pitchFamily="34" charset="0"/>
                        </a:rPr>
                        <a:t>Bid Specification Committees to finalise specification as per the proposed project plan.  Bid Evaluation Committees and probity auditors to finalise evaluation of tenders as per proposed project plan.  Probity auditors engaged to improve on the turnaround times for finalisation of projects.  Finalisation of specifications and advertisement of tenders after receiving guidelines from National Treasury on the Constitutional Court judgement. In addition, the Department requested for exemption from the National Treasury to deviate from the provision of Preferential Procurement Regulations 2017 and still awaiting the response.</a:t>
                      </a:r>
                    </a:p>
                  </a:txBody>
                  <a:tcPr marL="2670" marR="2670" marT="2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1" i="0" u="none" strike="noStrike" dirty="0">
                          <a:solidFill>
                            <a:srgbClr val="000000"/>
                          </a:solidFill>
                          <a:effectLst/>
                          <a:latin typeface="Arial" panose="020B0604020202020204" pitchFamily="34" charset="0"/>
                          <a:cs typeface="Arial" panose="020B0604020202020204" pitchFamily="34" charset="0"/>
                        </a:rPr>
                        <a:t>28%</a:t>
                      </a:r>
                    </a:p>
                  </a:txBody>
                  <a:tcPr marL="2670" marR="2670" marT="2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DnDiag">
                      <a:fgClr>
                        <a:srgbClr val="FF0000"/>
                      </a:fgClr>
                      <a:bgClr>
                        <a:srgbClr val="FFFF00"/>
                      </a:bgClr>
                    </a:pattFill>
                  </a:tcPr>
                </a:tc>
                <a:extLst>
                  <a:ext uri="{0D108BD9-81ED-4DB2-BD59-A6C34878D82A}">
                    <a16:rowId xmlns:a16="http://schemas.microsoft.com/office/drawing/2014/main" val="813455980"/>
                  </a:ext>
                </a:extLst>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2BC076F1-ADA4-4DC1-B700-372281980C93}"/>
              </a:ext>
            </a:extLst>
          </p:cNvPr>
          <p:cNvSpPr>
            <a:spLocks noGrp="1"/>
          </p:cNvSpPr>
          <p:nvPr>
            <p:ph type="title"/>
          </p:nvPr>
        </p:nvSpPr>
        <p:spPr/>
        <p:txBody>
          <a:bodyPr/>
          <a:lstStyle/>
          <a:p>
            <a:pPr eaLnBrk="1" hangingPunct="1"/>
            <a:r>
              <a:rPr lang="en-US" altLang="en-US" sz="2000" b="1" dirty="0">
                <a:solidFill>
                  <a:schemeClr val="bg1"/>
                </a:solidFill>
              </a:rPr>
              <a:t> Indicators Showing Performance Below 50%</a:t>
            </a:r>
          </a:p>
        </p:txBody>
      </p:sp>
      <p:sp>
        <p:nvSpPr>
          <p:cNvPr id="129027" name="Slide Number Placeholder 4">
            <a:extLst>
              <a:ext uri="{FF2B5EF4-FFF2-40B4-BE49-F238E27FC236}">
                <a16:creationId xmlns:a16="http://schemas.microsoft.com/office/drawing/2014/main" id="{95552F88-80D2-4728-B6B4-F1D174E665FC}"/>
              </a:ext>
            </a:extLst>
          </p:cNvPr>
          <p:cNvSpPr>
            <a:spLocks noGrp="1"/>
          </p:cNvSpPr>
          <p:nvPr>
            <p:ph type="sldNum" sz="quarter" idx="12"/>
          </p:nvPr>
        </p:nvSpPr>
        <p:spPr bwMode="auto">
          <a:xfrm>
            <a:off x="8027988" y="6356350"/>
            <a:ext cx="6588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fld id="{CD23A1BD-4C40-48F8-AFB7-171441911B4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ct val="0"/>
                </a:spcBef>
                <a:spcAft>
                  <a:spcPts val="0"/>
                </a:spcAft>
                <a:buClrTx/>
                <a:buSzTx/>
                <a:buFontTx/>
                <a:buNone/>
                <a:tabLst/>
                <a:defRPr/>
              </a:pPr>
              <a:t>64</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7" name="Content Placeholder 6">
            <a:extLst>
              <a:ext uri="{FF2B5EF4-FFF2-40B4-BE49-F238E27FC236}">
                <a16:creationId xmlns:a16="http://schemas.microsoft.com/office/drawing/2014/main" id="{9D313502-213D-4FCB-8D03-AF8A41BB6751}"/>
              </a:ext>
            </a:extLst>
          </p:cNvPr>
          <p:cNvGraphicFramePr>
            <a:graphicFrameLocks noGrp="1"/>
          </p:cNvGraphicFramePr>
          <p:nvPr>
            <p:ph idx="1"/>
            <p:extLst>
              <p:ext uri="{D42A27DB-BD31-4B8C-83A1-F6EECF244321}">
                <p14:modId xmlns:p14="http://schemas.microsoft.com/office/powerpoint/2010/main" val="527705270"/>
              </p:ext>
            </p:extLst>
          </p:nvPr>
        </p:nvGraphicFramePr>
        <p:xfrm>
          <a:off x="1007180" y="1412873"/>
          <a:ext cx="8013660" cy="5042517"/>
        </p:xfrm>
        <a:graphic>
          <a:graphicData uri="http://schemas.openxmlformats.org/drawingml/2006/table">
            <a:tbl>
              <a:tblPr/>
              <a:tblGrid>
                <a:gridCol w="1764620">
                  <a:extLst>
                    <a:ext uri="{9D8B030D-6E8A-4147-A177-3AD203B41FA5}">
                      <a16:colId xmlns:a16="http://schemas.microsoft.com/office/drawing/2014/main" val="3822366575"/>
                    </a:ext>
                  </a:extLst>
                </a:gridCol>
                <a:gridCol w="936104">
                  <a:extLst>
                    <a:ext uri="{9D8B030D-6E8A-4147-A177-3AD203B41FA5}">
                      <a16:colId xmlns:a16="http://schemas.microsoft.com/office/drawing/2014/main" val="2304172096"/>
                    </a:ext>
                  </a:extLst>
                </a:gridCol>
                <a:gridCol w="864096">
                  <a:extLst>
                    <a:ext uri="{9D8B030D-6E8A-4147-A177-3AD203B41FA5}">
                      <a16:colId xmlns:a16="http://schemas.microsoft.com/office/drawing/2014/main" val="3735970557"/>
                    </a:ext>
                  </a:extLst>
                </a:gridCol>
                <a:gridCol w="1512168">
                  <a:extLst>
                    <a:ext uri="{9D8B030D-6E8A-4147-A177-3AD203B41FA5}">
                      <a16:colId xmlns:a16="http://schemas.microsoft.com/office/drawing/2014/main" val="3047566958"/>
                    </a:ext>
                  </a:extLst>
                </a:gridCol>
                <a:gridCol w="2088232">
                  <a:extLst>
                    <a:ext uri="{9D8B030D-6E8A-4147-A177-3AD203B41FA5}">
                      <a16:colId xmlns:a16="http://schemas.microsoft.com/office/drawing/2014/main" val="2790850375"/>
                    </a:ext>
                  </a:extLst>
                </a:gridCol>
                <a:gridCol w="848440">
                  <a:extLst>
                    <a:ext uri="{9D8B030D-6E8A-4147-A177-3AD203B41FA5}">
                      <a16:colId xmlns:a16="http://schemas.microsoft.com/office/drawing/2014/main" val="3524803943"/>
                    </a:ext>
                  </a:extLst>
                </a:gridCol>
              </a:tblGrid>
              <a:tr h="744699">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Performance Indicator</a:t>
                      </a:r>
                    </a:p>
                  </a:txBody>
                  <a:tcPr marL="2670" marR="2670" marT="2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2021/22 Target</a:t>
                      </a:r>
                    </a:p>
                  </a:txBody>
                  <a:tcPr marL="2670" marR="2670" marT="2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2021/22 Actual</a:t>
                      </a:r>
                    </a:p>
                  </a:txBody>
                  <a:tcPr marL="2670" marR="2670" marT="2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Reason for Deviation</a:t>
                      </a:r>
                    </a:p>
                  </a:txBody>
                  <a:tcPr marL="2670" marR="2670" marT="2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Mitigating measure </a:t>
                      </a:r>
                    </a:p>
                  </a:txBody>
                  <a:tcPr marL="2670" marR="2670" marT="2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 Achieved Annual</a:t>
                      </a:r>
                    </a:p>
                  </a:txBody>
                  <a:tcPr marL="2670" marR="2670" marT="2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584950759"/>
                  </a:ext>
                </a:extLst>
              </a:tr>
              <a:tr h="1475893">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older persons in 50 poorest wards and other prioritised areas utilising gym facilities</a:t>
                      </a:r>
                    </a:p>
                  </a:txBody>
                  <a:tcPr marL="2670" marR="2670" marT="2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2 472</a:t>
                      </a:r>
                    </a:p>
                  </a:txBody>
                  <a:tcPr marL="2670" marR="2670" marT="2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966</a:t>
                      </a:r>
                    </a:p>
                  </a:txBody>
                  <a:tcPr marL="2670" marR="2670" marT="2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Target: </a:t>
                      </a:r>
                      <a:r>
                        <a:rPr lang="en-US" sz="1200" b="0" i="0" u="none" strike="noStrike" dirty="0">
                          <a:solidFill>
                            <a:srgbClr val="000000"/>
                          </a:solidFill>
                          <a:effectLst/>
                          <a:latin typeface="Arial" panose="020B0604020202020204" pitchFamily="34" charset="0"/>
                          <a:cs typeface="Arial" panose="020B0604020202020204" pitchFamily="34" charset="0"/>
                        </a:rPr>
                        <a:t>Not Achieved</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Performance is due to fewer beneficiaries  utilising gym facilities   than anticipated due to compliance to COVID-19 protocols.</a:t>
                      </a:r>
                    </a:p>
                  </a:txBody>
                  <a:tcPr marL="2670" marR="2670" marT="2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Department will continue to facilitate access to the programme in compliance with the current COVID-19 protocols.</a:t>
                      </a:r>
                    </a:p>
                  </a:txBody>
                  <a:tcPr marL="2670" marR="2670" marT="2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39%</a:t>
                      </a:r>
                    </a:p>
                  </a:txBody>
                  <a:tcPr marL="2670" marR="2670" marT="2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DnDiag">
                      <a:fgClr>
                        <a:srgbClr val="FF0000"/>
                      </a:fgClr>
                      <a:bgClr>
                        <a:srgbClr val="FFFF00"/>
                      </a:bgClr>
                    </a:pattFill>
                  </a:tcPr>
                </a:tc>
                <a:extLst>
                  <a:ext uri="{0D108BD9-81ED-4DB2-BD59-A6C34878D82A}">
                    <a16:rowId xmlns:a16="http://schemas.microsoft.com/office/drawing/2014/main" val="837318503"/>
                  </a:ext>
                </a:extLst>
              </a:tr>
              <a:tr h="2821925">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dignity packs distributed</a:t>
                      </a:r>
                    </a:p>
                  </a:txBody>
                  <a:tcPr marL="2670" marR="2670" marT="2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2 100 000</a:t>
                      </a:r>
                    </a:p>
                  </a:txBody>
                  <a:tcPr marL="2670" marR="2670" marT="2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636 119</a:t>
                      </a:r>
                    </a:p>
                  </a:txBody>
                  <a:tcPr marL="2670" marR="2670" marT="2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Target: </a:t>
                      </a:r>
                      <a:r>
                        <a:rPr lang="en-US" sz="1200" b="0" i="0" u="none" strike="noStrike" dirty="0">
                          <a:solidFill>
                            <a:srgbClr val="000000"/>
                          </a:solidFill>
                          <a:effectLst/>
                          <a:latin typeface="Arial" panose="020B0604020202020204" pitchFamily="34" charset="0"/>
                          <a:cs typeface="Arial" panose="020B0604020202020204" pitchFamily="34" charset="0"/>
                        </a:rPr>
                        <a:t>Not Achieved</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Performance is due to unavailability of stock , 2021/2022  SCM tender  was suspended due to </a:t>
                      </a:r>
                      <a:r>
                        <a:rPr lang="en-ZA" sz="1200" b="0" i="0" u="none" strike="noStrike" noProof="0" dirty="0">
                          <a:solidFill>
                            <a:srgbClr val="000000"/>
                          </a:solidFill>
                          <a:effectLst/>
                          <a:latin typeface="Arial" panose="020B0604020202020204" pitchFamily="34" charset="0"/>
                          <a:cs typeface="Arial" panose="020B0604020202020204" pitchFamily="34" charset="0"/>
                        </a:rPr>
                        <a:t>concourt</a:t>
                      </a:r>
                      <a:r>
                        <a:rPr lang="en-US" sz="1200" b="0" i="0" u="none" strike="noStrike" dirty="0">
                          <a:solidFill>
                            <a:srgbClr val="000000"/>
                          </a:solidFill>
                          <a:effectLst/>
                          <a:latin typeface="Arial" panose="020B0604020202020204" pitchFamily="34" charset="0"/>
                          <a:cs typeface="Arial" panose="020B0604020202020204" pitchFamily="34" charset="0"/>
                        </a:rPr>
                        <a:t>  ruling.</a:t>
                      </a:r>
                    </a:p>
                  </a:txBody>
                  <a:tcPr marL="2670" marR="2670" marT="2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Finalisation of specifications and advertisement of tenders after receiving guidelines from National Treasury on the Constitutional Court judgement. In addition, the Department requested for exemption from the National Treasury to deviate from the provision of Preferential Procurement Regulations 2017 and still awaiting the response.</a:t>
                      </a:r>
                    </a:p>
                  </a:txBody>
                  <a:tcPr marL="2670" marR="2670" marT="2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30%</a:t>
                      </a:r>
                    </a:p>
                  </a:txBody>
                  <a:tcPr marL="2670" marR="2670" marT="26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DnDiag">
                      <a:fgClr>
                        <a:srgbClr val="FF0000"/>
                      </a:fgClr>
                      <a:bgClr>
                        <a:srgbClr val="FFFF00"/>
                      </a:bgClr>
                    </a:pattFill>
                  </a:tcPr>
                </a:tc>
                <a:extLst>
                  <a:ext uri="{0D108BD9-81ED-4DB2-BD59-A6C34878D82A}">
                    <a16:rowId xmlns:a16="http://schemas.microsoft.com/office/drawing/2014/main" val="1768200406"/>
                  </a:ext>
                </a:extLst>
              </a:tr>
            </a:tbl>
          </a:graphicData>
        </a:graphic>
      </p:graphicFrame>
    </p:spTree>
    <p:extLst>
      <p:ext uri="{BB962C8B-B14F-4D97-AF65-F5344CB8AC3E}">
        <p14:creationId xmlns:p14="http://schemas.microsoft.com/office/powerpoint/2010/main" val="42765221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83A0CAEA-EAC5-4DFE-9320-C0CDBB54F6D5}"/>
              </a:ext>
            </a:extLst>
          </p:cNvPr>
          <p:cNvSpPr>
            <a:spLocks noGrp="1"/>
          </p:cNvSpPr>
          <p:nvPr>
            <p:ph type="title"/>
          </p:nvPr>
        </p:nvSpPr>
        <p:spPr/>
        <p:txBody>
          <a:bodyPr/>
          <a:lstStyle/>
          <a:p>
            <a:pPr eaLnBrk="1" hangingPunct="1"/>
            <a:r>
              <a:rPr lang="en-US" altLang="en-US" sz="2000" b="1" dirty="0"/>
              <a:t> Indicators Showing Performance Below 25%</a:t>
            </a:r>
          </a:p>
        </p:txBody>
      </p:sp>
      <p:sp>
        <p:nvSpPr>
          <p:cNvPr id="130051" name="Slide Number Placeholder 4">
            <a:extLst>
              <a:ext uri="{FF2B5EF4-FFF2-40B4-BE49-F238E27FC236}">
                <a16:creationId xmlns:a16="http://schemas.microsoft.com/office/drawing/2014/main" id="{F6C56B14-9CE7-4DAD-8A81-DDF8CC20D0E7}"/>
              </a:ext>
            </a:extLst>
          </p:cNvPr>
          <p:cNvSpPr>
            <a:spLocks noGrp="1"/>
          </p:cNvSpPr>
          <p:nvPr>
            <p:ph type="sldNum" sz="quarter" idx="12"/>
          </p:nvPr>
        </p:nvSpPr>
        <p:spPr bwMode="auto">
          <a:xfrm>
            <a:off x="8027988" y="6356350"/>
            <a:ext cx="6588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fld id="{DCA1B19E-ABF0-4231-A323-9D2830F7DF3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ct val="0"/>
                </a:spcBef>
                <a:spcAft>
                  <a:spcPts val="0"/>
                </a:spcAft>
                <a:buClrTx/>
                <a:buSzTx/>
                <a:buFontTx/>
                <a:buNone/>
                <a:tabLst/>
                <a:defRPr/>
              </a:pPr>
              <a:t>65</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1B62D041-2992-43CB-82A3-7CD0D2D4227F}"/>
              </a:ext>
            </a:extLst>
          </p:cNvPr>
          <p:cNvGraphicFramePr>
            <a:graphicFrameLocks noGrp="1"/>
          </p:cNvGraphicFramePr>
          <p:nvPr>
            <p:ph idx="1"/>
          </p:nvPr>
        </p:nvGraphicFramePr>
        <p:xfrm>
          <a:off x="1007139" y="1484785"/>
          <a:ext cx="8013700" cy="4906675"/>
        </p:xfrm>
        <a:graphic>
          <a:graphicData uri="http://schemas.openxmlformats.org/drawingml/2006/table">
            <a:tbl>
              <a:tblPr/>
              <a:tblGrid>
                <a:gridCol w="1332613">
                  <a:extLst>
                    <a:ext uri="{9D8B030D-6E8A-4147-A177-3AD203B41FA5}">
                      <a16:colId xmlns:a16="http://schemas.microsoft.com/office/drawing/2014/main" val="1313719060"/>
                    </a:ext>
                  </a:extLst>
                </a:gridCol>
                <a:gridCol w="648072">
                  <a:extLst>
                    <a:ext uri="{9D8B030D-6E8A-4147-A177-3AD203B41FA5}">
                      <a16:colId xmlns:a16="http://schemas.microsoft.com/office/drawing/2014/main" val="1911071099"/>
                    </a:ext>
                  </a:extLst>
                </a:gridCol>
                <a:gridCol w="792088">
                  <a:extLst>
                    <a:ext uri="{9D8B030D-6E8A-4147-A177-3AD203B41FA5}">
                      <a16:colId xmlns:a16="http://schemas.microsoft.com/office/drawing/2014/main" val="766979978"/>
                    </a:ext>
                  </a:extLst>
                </a:gridCol>
                <a:gridCol w="2735688">
                  <a:extLst>
                    <a:ext uri="{9D8B030D-6E8A-4147-A177-3AD203B41FA5}">
                      <a16:colId xmlns:a16="http://schemas.microsoft.com/office/drawing/2014/main" val="1358032470"/>
                    </a:ext>
                  </a:extLst>
                </a:gridCol>
                <a:gridCol w="1800816">
                  <a:extLst>
                    <a:ext uri="{9D8B030D-6E8A-4147-A177-3AD203B41FA5}">
                      <a16:colId xmlns:a16="http://schemas.microsoft.com/office/drawing/2014/main" val="3269984296"/>
                    </a:ext>
                  </a:extLst>
                </a:gridCol>
                <a:gridCol w="704423">
                  <a:extLst>
                    <a:ext uri="{9D8B030D-6E8A-4147-A177-3AD203B41FA5}">
                      <a16:colId xmlns:a16="http://schemas.microsoft.com/office/drawing/2014/main" val="3533629260"/>
                    </a:ext>
                  </a:extLst>
                </a:gridCol>
              </a:tblGrid>
              <a:tr h="619192">
                <a:tc>
                  <a:txBody>
                    <a:bodyPr/>
                    <a:lstStyle/>
                    <a:p>
                      <a:pPr algn="ctr" rtl="0" fontAlgn="t"/>
                      <a:r>
                        <a:rPr lang="en-ZA" sz="1200" b="1" i="0" u="none" strike="noStrike" dirty="0">
                          <a:solidFill>
                            <a:schemeClr val="tx1"/>
                          </a:solidFill>
                          <a:effectLst/>
                          <a:latin typeface="Arial" panose="020B0604020202020204" pitchFamily="34" charset="0"/>
                          <a:cs typeface="Arial" panose="020B0604020202020204" pitchFamily="34" charset="0"/>
                        </a:rPr>
                        <a:t>Performance Indicator</a:t>
                      </a:r>
                    </a:p>
                  </a:txBody>
                  <a:tcPr marL="7666" marR="7666" marT="7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chemeClr val="tx1"/>
                          </a:solidFill>
                          <a:effectLst/>
                          <a:latin typeface="Arial" panose="020B0604020202020204" pitchFamily="34" charset="0"/>
                          <a:cs typeface="Arial" panose="020B0604020202020204" pitchFamily="34" charset="0"/>
                        </a:rPr>
                        <a:t>2021/22 Target</a:t>
                      </a:r>
                    </a:p>
                  </a:txBody>
                  <a:tcPr marL="7666" marR="7666" marT="7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chemeClr val="tx1"/>
                          </a:solidFill>
                          <a:effectLst/>
                          <a:latin typeface="Arial" panose="020B0604020202020204" pitchFamily="34" charset="0"/>
                          <a:cs typeface="Arial" panose="020B0604020202020204" pitchFamily="34" charset="0"/>
                        </a:rPr>
                        <a:t>2021/22 Actual</a:t>
                      </a:r>
                    </a:p>
                  </a:txBody>
                  <a:tcPr marL="7666" marR="7666" marT="7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chemeClr val="tx1"/>
                          </a:solidFill>
                          <a:effectLst/>
                          <a:latin typeface="Arial" panose="020B0604020202020204" pitchFamily="34" charset="0"/>
                          <a:cs typeface="Arial" panose="020B0604020202020204" pitchFamily="34" charset="0"/>
                        </a:rPr>
                        <a:t>Reason for Deviation</a:t>
                      </a:r>
                    </a:p>
                  </a:txBody>
                  <a:tcPr marL="7666" marR="7666" marT="7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chemeClr val="tx1"/>
                          </a:solidFill>
                          <a:effectLst/>
                          <a:latin typeface="Arial" panose="020B0604020202020204" pitchFamily="34" charset="0"/>
                          <a:cs typeface="Arial" panose="020B0604020202020204" pitchFamily="34" charset="0"/>
                        </a:rPr>
                        <a:t>Mitigating measure </a:t>
                      </a:r>
                    </a:p>
                  </a:txBody>
                  <a:tcPr marL="7666" marR="7666" marT="7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chemeClr val="tx1"/>
                          </a:solidFill>
                          <a:effectLst/>
                          <a:latin typeface="Arial" panose="020B0604020202020204" pitchFamily="34" charset="0"/>
                          <a:cs typeface="Arial" panose="020B0604020202020204" pitchFamily="34" charset="0"/>
                        </a:rPr>
                        <a:t>% Achieved Annual</a:t>
                      </a:r>
                    </a:p>
                  </a:txBody>
                  <a:tcPr marL="7666" marR="7666" marT="7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4184595689"/>
                  </a:ext>
                </a:extLst>
              </a:tr>
              <a:tr h="1220336">
                <a:tc>
                  <a:txBody>
                    <a:bodyPr/>
                    <a:lstStyle/>
                    <a:p>
                      <a:pPr algn="l" fontAlgn="t"/>
                      <a:r>
                        <a:rPr lang="en-US" sz="1200" b="0" i="0" u="none" strike="noStrike" dirty="0">
                          <a:solidFill>
                            <a:schemeClr val="tx1"/>
                          </a:solidFill>
                          <a:effectLst/>
                          <a:latin typeface="Arial" panose="020B0604020202020204" pitchFamily="34" charset="0"/>
                          <a:cs typeface="Arial" panose="020B0604020202020204" pitchFamily="34" charset="0"/>
                        </a:rPr>
                        <a:t>Number of reports on the implementation of the SDIP</a:t>
                      </a:r>
                    </a:p>
                  </a:txBody>
                  <a:tcPr marL="7666" marR="7666" marT="7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chemeClr val="tx1"/>
                          </a:solidFill>
                          <a:effectLst/>
                          <a:latin typeface="Arial" panose="020B0604020202020204" pitchFamily="34" charset="0"/>
                          <a:cs typeface="Arial" panose="020B0604020202020204" pitchFamily="34" charset="0"/>
                        </a:rPr>
                        <a:t>4</a:t>
                      </a:r>
                    </a:p>
                  </a:txBody>
                  <a:tcPr marL="7666" marR="7666" marT="7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chemeClr val="tx1"/>
                          </a:solidFill>
                          <a:effectLst/>
                          <a:latin typeface="Arial" panose="020B0604020202020204" pitchFamily="34" charset="0"/>
                          <a:cs typeface="Arial" panose="020B0604020202020204" pitchFamily="34" charset="0"/>
                        </a:rPr>
                        <a:t>0</a:t>
                      </a:r>
                    </a:p>
                  </a:txBody>
                  <a:tcPr marL="7666" marR="7666" marT="7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chemeClr val="tx1"/>
                          </a:solidFill>
                          <a:effectLst/>
                          <a:latin typeface="Arial" panose="020B0604020202020204" pitchFamily="34" charset="0"/>
                          <a:cs typeface="Arial" panose="020B0604020202020204" pitchFamily="34" charset="0"/>
                        </a:rPr>
                        <a:t>Target: </a:t>
                      </a:r>
                      <a:r>
                        <a:rPr lang="en-US" sz="1200" b="0" i="0" u="none" strike="noStrike" dirty="0">
                          <a:solidFill>
                            <a:schemeClr val="tx1"/>
                          </a:solidFill>
                          <a:effectLst/>
                          <a:latin typeface="Arial" panose="020B0604020202020204" pitchFamily="34" charset="0"/>
                          <a:cs typeface="Arial" panose="020B0604020202020204" pitchFamily="34" charset="0"/>
                        </a:rPr>
                        <a:t>Not Achieved</a:t>
                      </a:r>
                      <a:br>
                        <a:rPr lang="en-US" sz="1200" b="0" i="0" u="none" strike="noStrike" dirty="0">
                          <a:solidFill>
                            <a:schemeClr val="tx1"/>
                          </a:solidFill>
                          <a:effectLst/>
                          <a:latin typeface="Arial" panose="020B0604020202020204" pitchFamily="34" charset="0"/>
                          <a:cs typeface="Arial" panose="020B0604020202020204" pitchFamily="34" charset="0"/>
                        </a:rPr>
                      </a:br>
                      <a:r>
                        <a:rPr lang="en-US" sz="1200" b="0" i="0" u="none" strike="noStrike" dirty="0">
                          <a:solidFill>
                            <a:schemeClr val="tx1"/>
                          </a:solidFill>
                          <a:effectLst/>
                          <a:latin typeface="Arial" panose="020B0604020202020204" pitchFamily="34" charset="0"/>
                          <a:cs typeface="Arial" panose="020B0604020202020204" pitchFamily="34" charset="0"/>
                        </a:rPr>
                        <a:t>Reporting on SDIP has been discontinued as per the DPSA Circular 1 of 2021 dated 24 March 2021, and the Circular was received by the Department after the approval of the 2021/22 APP.</a:t>
                      </a:r>
                    </a:p>
                  </a:txBody>
                  <a:tcPr marL="7666" marR="7666" marT="7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chemeClr val="tx1"/>
                          </a:solidFill>
                          <a:effectLst/>
                          <a:latin typeface="Arial" panose="020B0604020202020204" pitchFamily="34" charset="0"/>
                          <a:cs typeface="Arial" panose="020B0604020202020204" pitchFamily="34" charset="0"/>
                        </a:rPr>
                        <a:t>The Department will await further guidance from DPSA.</a:t>
                      </a:r>
                    </a:p>
                  </a:txBody>
                  <a:tcPr marL="7666" marR="7666" marT="7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chemeClr val="tx1"/>
                          </a:solidFill>
                          <a:effectLst/>
                          <a:latin typeface="Arial" panose="020B0604020202020204" pitchFamily="34" charset="0"/>
                          <a:cs typeface="Arial" panose="020B0604020202020204" pitchFamily="34" charset="0"/>
                        </a:rPr>
                        <a:t>0%</a:t>
                      </a:r>
                    </a:p>
                  </a:txBody>
                  <a:tcPr marL="7666" marR="7666" marT="7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673086755"/>
                  </a:ext>
                </a:extLst>
              </a:tr>
              <a:tr h="1566928">
                <a:tc>
                  <a:txBody>
                    <a:bodyPr/>
                    <a:lstStyle/>
                    <a:p>
                      <a:pPr algn="l" fontAlgn="t"/>
                      <a:r>
                        <a:rPr lang="en-US" sz="1200" b="0" i="0" u="none" strike="noStrike" dirty="0">
                          <a:solidFill>
                            <a:schemeClr val="tx1"/>
                          </a:solidFill>
                          <a:effectLst/>
                          <a:latin typeface="Arial" panose="020B0604020202020204" pitchFamily="34" charset="0"/>
                          <a:cs typeface="Arial" panose="020B0604020202020204" pitchFamily="34" charset="0"/>
                        </a:rPr>
                        <a:t>Number of non-center-based ECD programmes registered.</a:t>
                      </a:r>
                      <a:br>
                        <a:rPr lang="en-US" sz="1200" b="0" i="0" u="none" strike="noStrike" dirty="0">
                          <a:solidFill>
                            <a:schemeClr val="tx1"/>
                          </a:solidFill>
                          <a:effectLst/>
                          <a:latin typeface="Arial" panose="020B0604020202020204" pitchFamily="34" charset="0"/>
                          <a:cs typeface="Arial" panose="020B0604020202020204" pitchFamily="34" charset="0"/>
                        </a:rPr>
                      </a:br>
                      <a:br>
                        <a:rPr lang="en-US" sz="1200" b="0" i="0" u="none" strike="noStrike" dirty="0">
                          <a:solidFill>
                            <a:schemeClr val="tx1"/>
                          </a:solidFill>
                          <a:effectLst/>
                          <a:latin typeface="Arial" panose="020B0604020202020204" pitchFamily="34" charset="0"/>
                          <a:cs typeface="Arial" panose="020B0604020202020204" pitchFamily="34" charset="0"/>
                        </a:rPr>
                      </a:b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7666" marR="7666" marT="7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chemeClr val="tx1"/>
                          </a:solidFill>
                          <a:effectLst/>
                          <a:latin typeface="Arial" panose="020B0604020202020204" pitchFamily="34" charset="0"/>
                          <a:cs typeface="Arial" panose="020B0604020202020204" pitchFamily="34" charset="0"/>
                        </a:rPr>
                        <a:t>493</a:t>
                      </a:r>
                    </a:p>
                  </a:txBody>
                  <a:tcPr marL="7666" marR="7666" marT="7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chemeClr val="tx1"/>
                          </a:solidFill>
                          <a:effectLst/>
                          <a:latin typeface="Arial" panose="020B0604020202020204" pitchFamily="34" charset="0"/>
                          <a:cs typeface="Arial" panose="020B0604020202020204" pitchFamily="34" charset="0"/>
                        </a:rPr>
                        <a:t>32</a:t>
                      </a:r>
                    </a:p>
                  </a:txBody>
                  <a:tcPr marL="7666" marR="7666" marT="7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chemeClr val="tx1"/>
                          </a:solidFill>
                          <a:effectLst/>
                          <a:latin typeface="Arial" panose="020B0604020202020204" pitchFamily="34" charset="0"/>
                          <a:cs typeface="Arial" panose="020B0604020202020204" pitchFamily="34" charset="0"/>
                        </a:rPr>
                        <a:t>Target: </a:t>
                      </a:r>
                      <a:r>
                        <a:rPr lang="en-US" sz="1200" b="0" i="0" u="none" strike="noStrike" dirty="0">
                          <a:solidFill>
                            <a:schemeClr val="tx1"/>
                          </a:solidFill>
                          <a:effectLst/>
                          <a:latin typeface="Arial" panose="020B0604020202020204" pitchFamily="34" charset="0"/>
                          <a:cs typeface="Arial" panose="020B0604020202020204" pitchFamily="34" charset="0"/>
                        </a:rPr>
                        <a:t>Not Achieved</a:t>
                      </a:r>
                      <a:br>
                        <a:rPr lang="en-US" sz="1200" b="0" i="0" u="none" strike="noStrike" dirty="0">
                          <a:solidFill>
                            <a:schemeClr val="tx1"/>
                          </a:solidFill>
                          <a:effectLst/>
                          <a:latin typeface="Arial" panose="020B0604020202020204" pitchFamily="34" charset="0"/>
                          <a:cs typeface="Arial" panose="020B0604020202020204" pitchFamily="34" charset="0"/>
                        </a:rPr>
                      </a:br>
                      <a:r>
                        <a:rPr lang="en-US" sz="1200" b="0" i="0" u="none" strike="noStrike" dirty="0">
                          <a:solidFill>
                            <a:schemeClr val="tx1"/>
                          </a:solidFill>
                          <a:effectLst/>
                          <a:latin typeface="Arial" panose="020B0604020202020204" pitchFamily="34" charset="0"/>
                          <a:cs typeface="Arial" panose="020B0604020202020204" pitchFamily="34" charset="0"/>
                        </a:rPr>
                        <a:t>Performance was impacted by COVID-19 Lockdown restrictions as per Disaster Management Act (DMA) and regulations. ECDs are required to comply with specified health and safety directives before they can be allowed to operate.</a:t>
                      </a:r>
                      <a:br>
                        <a:rPr lang="en-US" sz="1200" b="0" i="0" u="none" strike="noStrike" dirty="0">
                          <a:solidFill>
                            <a:schemeClr val="tx1"/>
                          </a:solidFill>
                          <a:effectLst/>
                          <a:latin typeface="Arial" panose="020B0604020202020204" pitchFamily="34" charset="0"/>
                          <a:cs typeface="Arial" panose="020B0604020202020204" pitchFamily="34" charset="0"/>
                        </a:rPr>
                      </a:b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7666" marR="7666" marT="7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chemeClr val="tx1"/>
                          </a:solidFill>
                          <a:effectLst/>
                          <a:latin typeface="Arial" panose="020B0604020202020204" pitchFamily="34" charset="0"/>
                          <a:cs typeface="Arial" panose="020B0604020202020204" pitchFamily="34" charset="0"/>
                        </a:rPr>
                        <a:t>The Department will continue to implement the ECD massification strategy and monitor compliance to SOPs as per the objectives of Vangasali campaign.</a:t>
                      </a:r>
                    </a:p>
                  </a:txBody>
                  <a:tcPr marL="7666" marR="7666" marT="7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chemeClr val="tx1"/>
                          </a:solidFill>
                          <a:effectLst/>
                          <a:latin typeface="Arial" panose="020B0604020202020204" pitchFamily="34" charset="0"/>
                          <a:cs typeface="Arial" panose="020B0604020202020204" pitchFamily="34" charset="0"/>
                        </a:rPr>
                        <a:t>6%</a:t>
                      </a:r>
                    </a:p>
                  </a:txBody>
                  <a:tcPr marL="7666" marR="7666" marT="7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89036270"/>
                  </a:ext>
                </a:extLst>
              </a:tr>
              <a:tr h="1346071">
                <a:tc>
                  <a:txBody>
                    <a:bodyPr/>
                    <a:lstStyle/>
                    <a:p>
                      <a:pPr algn="l" fontAlgn="t"/>
                      <a:r>
                        <a:rPr lang="en-US" sz="1200" b="0" i="0" u="none" strike="noStrike" dirty="0">
                          <a:solidFill>
                            <a:schemeClr val="tx1"/>
                          </a:solidFill>
                          <a:effectLst/>
                          <a:latin typeface="Arial" panose="020B0604020202020204" pitchFamily="34" charset="0"/>
                          <a:cs typeface="Arial" panose="020B0604020202020204" pitchFamily="34" charset="0"/>
                        </a:rPr>
                        <a:t>Percentage of funded secure care centres</a:t>
                      </a:r>
                    </a:p>
                  </a:txBody>
                  <a:tcPr marL="7666" marR="7666" marT="7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chemeClr val="tx1"/>
                          </a:solidFill>
                          <a:effectLst/>
                          <a:latin typeface="Arial" panose="020B0604020202020204" pitchFamily="34" charset="0"/>
                          <a:cs typeface="Arial" panose="020B0604020202020204" pitchFamily="34" charset="0"/>
                        </a:rPr>
                        <a:t>1</a:t>
                      </a:r>
                    </a:p>
                  </a:txBody>
                  <a:tcPr marL="7666" marR="7666" marT="7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chemeClr val="tx1"/>
                          </a:solidFill>
                          <a:effectLst/>
                          <a:latin typeface="Arial" panose="020B0604020202020204" pitchFamily="34" charset="0"/>
                          <a:cs typeface="Arial" panose="020B0604020202020204" pitchFamily="34" charset="0"/>
                        </a:rPr>
                        <a:t>0</a:t>
                      </a:r>
                    </a:p>
                  </a:txBody>
                  <a:tcPr marL="7666" marR="7666" marT="7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chemeClr val="tx1"/>
                          </a:solidFill>
                          <a:effectLst/>
                          <a:latin typeface="Arial" panose="020B0604020202020204" pitchFamily="34" charset="0"/>
                          <a:cs typeface="Arial" panose="020B0604020202020204" pitchFamily="34" charset="0"/>
                        </a:rPr>
                        <a:t>Target: </a:t>
                      </a:r>
                      <a:r>
                        <a:rPr lang="en-US" sz="1200" b="0" i="0" u="none" strike="noStrike" dirty="0">
                          <a:solidFill>
                            <a:schemeClr val="tx1"/>
                          </a:solidFill>
                          <a:effectLst/>
                          <a:latin typeface="Arial" panose="020B0604020202020204" pitchFamily="34" charset="0"/>
                          <a:cs typeface="Arial" panose="020B0604020202020204" pitchFamily="34" charset="0"/>
                        </a:rPr>
                        <a:t>Achieved  </a:t>
                      </a:r>
                      <a:br>
                        <a:rPr lang="en-US" sz="1200" b="0" i="0" u="none" strike="noStrike" dirty="0">
                          <a:solidFill>
                            <a:schemeClr val="tx1"/>
                          </a:solidFill>
                          <a:effectLst/>
                          <a:latin typeface="Arial" panose="020B0604020202020204" pitchFamily="34" charset="0"/>
                          <a:cs typeface="Arial" panose="020B0604020202020204" pitchFamily="34" charset="0"/>
                        </a:rPr>
                      </a:br>
                      <a:r>
                        <a:rPr lang="en-US" sz="1200" b="0" i="0" u="none" strike="noStrike" dirty="0">
                          <a:solidFill>
                            <a:schemeClr val="tx1"/>
                          </a:solidFill>
                          <a:effectLst/>
                          <a:latin typeface="Arial" panose="020B0604020202020204" pitchFamily="34" charset="0"/>
                          <a:cs typeface="Arial" panose="020B0604020202020204" pitchFamily="34" charset="0"/>
                        </a:rPr>
                        <a:t>The contract has since been terminated at the end of the third quarter due to changes in the departmental mandate. </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7666" marR="7666" marT="7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chemeClr val="tx1"/>
                          </a:solidFill>
                          <a:effectLst/>
                          <a:latin typeface="Arial" panose="020B0604020202020204" pitchFamily="34" charset="0"/>
                          <a:cs typeface="Arial" panose="020B0604020202020204" pitchFamily="34" charset="0"/>
                        </a:rPr>
                        <a:t>Services are currently rendered internally.</a:t>
                      </a:r>
                    </a:p>
                  </a:txBody>
                  <a:tcPr marL="7666" marR="7666" marT="7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chemeClr val="tx1"/>
                          </a:solidFill>
                          <a:effectLst/>
                          <a:latin typeface="Arial" panose="020B0604020202020204" pitchFamily="34" charset="0"/>
                          <a:cs typeface="Arial" panose="020B0604020202020204" pitchFamily="34" charset="0"/>
                        </a:rPr>
                        <a:t>0%</a:t>
                      </a:r>
                    </a:p>
                  </a:txBody>
                  <a:tcPr marL="7666" marR="7666" marT="7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842966750"/>
                  </a:ext>
                </a:extLst>
              </a:tr>
            </a:tbl>
          </a:graphicData>
        </a:graphic>
      </p:graphicFrame>
    </p:spTree>
    <p:extLst>
      <p:ext uri="{BB962C8B-B14F-4D97-AF65-F5344CB8AC3E}">
        <p14:creationId xmlns:p14="http://schemas.microsoft.com/office/powerpoint/2010/main" val="17328526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19091" y="3663900"/>
            <a:ext cx="8040750" cy="1821704"/>
          </a:xfrm>
        </p:spPr>
        <p:txBody>
          <a:bodyPr/>
          <a:lstStyle/>
          <a:p>
            <a:br>
              <a:rPr lang="en-ZA" sz="2000" dirty="0">
                <a:solidFill>
                  <a:schemeClr val="accent2">
                    <a:lumMod val="60000"/>
                    <a:lumOff val="40000"/>
                  </a:schemeClr>
                </a:solidFill>
              </a:rPr>
            </a:br>
            <a:br>
              <a:rPr lang="en-ZA" sz="2000" dirty="0">
                <a:solidFill>
                  <a:schemeClr val="accent2">
                    <a:lumMod val="60000"/>
                    <a:lumOff val="40000"/>
                  </a:schemeClr>
                </a:solidFill>
              </a:rPr>
            </a:br>
            <a:br>
              <a:rPr lang="en-ZA" sz="2000" dirty="0">
                <a:solidFill>
                  <a:schemeClr val="accent2">
                    <a:lumMod val="60000"/>
                    <a:lumOff val="40000"/>
                  </a:schemeClr>
                </a:solidFill>
              </a:rPr>
            </a:br>
            <a:r>
              <a:rPr lang="en-ZA" sz="2000" b="0" cap="none" dirty="0">
                <a:solidFill>
                  <a:schemeClr val="bg1">
                    <a:lumMod val="50000"/>
                  </a:schemeClr>
                </a:solidFill>
              </a:rPr>
              <a:t>4. Monitoring Of NPOs</a:t>
            </a:r>
            <a:br>
              <a:rPr lang="en-ZA" sz="2000" b="0" cap="none" dirty="0">
                <a:solidFill>
                  <a:schemeClr val="bg1">
                    <a:lumMod val="50000"/>
                  </a:schemeClr>
                </a:solidFill>
              </a:rPr>
            </a:br>
            <a:br>
              <a:rPr lang="en-ZA" sz="2000" b="0" cap="none" dirty="0">
                <a:solidFill>
                  <a:schemeClr val="bg1">
                    <a:lumMod val="50000"/>
                  </a:schemeClr>
                </a:solidFill>
              </a:rPr>
            </a:br>
            <a:endParaRPr lang="en-ZA" sz="2000" b="0" dirty="0">
              <a:solidFill>
                <a:schemeClr val="bg1">
                  <a:lumMod val="50000"/>
                </a:schemeClr>
              </a:solidFill>
            </a:endParaRPr>
          </a:p>
        </p:txBody>
      </p:sp>
      <p:sp>
        <p:nvSpPr>
          <p:cNvPr id="64515" name="Content Placeholder 2"/>
          <p:cNvSpPr>
            <a:spLocks noGrp="1"/>
          </p:cNvSpPr>
          <p:nvPr>
            <p:ph type="body" idx="1"/>
          </p:nvPr>
        </p:nvSpPr>
        <p:spPr>
          <a:xfrm>
            <a:off x="987136" y="1701010"/>
            <a:ext cx="8040750" cy="1500187"/>
          </a:xfrm>
        </p:spPr>
        <p:txBody>
          <a:bodyPr anchor="b">
            <a:normAutofit fontScale="70000" lnSpcReduction="20000"/>
          </a:bodyPr>
          <a:lstStyle/>
          <a:p>
            <a:pPr algn="r"/>
            <a:endParaRPr lang="en-ZA" altLang="en-US" sz="3200" dirty="0">
              <a:solidFill>
                <a:schemeClr val="bg1">
                  <a:lumMod val="50000"/>
                </a:schemeClr>
              </a:solidFill>
            </a:endParaRPr>
          </a:p>
          <a:p>
            <a:pPr algn="r"/>
            <a:endParaRPr lang="en-ZA" altLang="en-US" sz="3200" dirty="0">
              <a:solidFill>
                <a:schemeClr val="bg1">
                  <a:lumMod val="50000"/>
                </a:schemeClr>
              </a:solidFill>
            </a:endParaRPr>
          </a:p>
          <a:p>
            <a:pPr algn="r"/>
            <a:r>
              <a:rPr lang="en-ZA" altLang="en-US" sz="3200" dirty="0">
                <a:solidFill>
                  <a:schemeClr val="accent6"/>
                </a:solidFill>
              </a:rPr>
              <a:t>Part B:</a:t>
            </a:r>
          </a:p>
          <a:p>
            <a:pPr algn="r"/>
            <a:r>
              <a:rPr lang="en-ZA" altLang="en-US" sz="3200" dirty="0">
                <a:solidFill>
                  <a:schemeClr val="bg1">
                    <a:lumMod val="50000"/>
                  </a:schemeClr>
                </a:solidFill>
              </a:rPr>
              <a:t>Non-financial Performance</a:t>
            </a:r>
          </a:p>
          <a:p>
            <a:pPr algn="r"/>
            <a:endParaRPr lang="en-ZA" altLang="en-US" sz="3200" dirty="0">
              <a:solidFill>
                <a:schemeClr val="bg1">
                  <a:lumMod val="50000"/>
                </a:schemeClr>
              </a:solidFill>
            </a:endParaRPr>
          </a:p>
          <a:p>
            <a:pPr algn="r"/>
            <a:endParaRPr lang="en-ZA" altLang="en-US" sz="3200" dirty="0">
              <a:solidFill>
                <a:schemeClr val="bg1">
                  <a:lumMod val="50000"/>
                </a:schemeClr>
              </a:solidFill>
            </a:endParaRPr>
          </a:p>
        </p:txBody>
      </p:sp>
      <p:sp>
        <p:nvSpPr>
          <p:cNvPr id="64516" name="TextBox 3"/>
          <p:cNvSpPr txBox="1">
            <a:spLocks noChangeArrowheads="1"/>
          </p:cNvSpPr>
          <p:nvPr/>
        </p:nvSpPr>
        <p:spPr bwMode="auto">
          <a:xfrm>
            <a:off x="8270878" y="6350003"/>
            <a:ext cx="588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D60DF790-7D89-48D2-9BFD-F870E7062E10}" type="slidenum">
              <a:rPr kumimoji="0" lang="en-ZA"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66</a:t>
            </a:fld>
            <a:endParaRPr kumimoji="0" lang="en-ZA"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44194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BC13BD8-82DA-4C4C-93E1-8E3915F30DFB}"/>
              </a:ext>
            </a:extLst>
          </p:cNvPr>
          <p:cNvSpPr>
            <a:spLocks noGrp="1"/>
          </p:cNvSpPr>
          <p:nvPr>
            <p:ph idx="1"/>
          </p:nvPr>
        </p:nvSpPr>
        <p:spPr>
          <a:xfrm>
            <a:off x="928468" y="1420836"/>
            <a:ext cx="8092373" cy="5112379"/>
          </a:xfrm>
        </p:spPr>
        <p:txBody>
          <a:bodyPr>
            <a:normAutofit/>
          </a:bodyPr>
          <a:lstStyle/>
          <a:p>
            <a:pPr algn="just">
              <a:lnSpc>
                <a:spcPct val="114000"/>
              </a:lnSpc>
              <a:spcAft>
                <a:spcPts val="900"/>
              </a:spcAft>
            </a:pPr>
            <a:endParaRPr lang="en-ZA" sz="2200" dirty="0"/>
          </a:p>
          <a:p>
            <a:pPr algn="just">
              <a:lnSpc>
                <a:spcPct val="114000"/>
              </a:lnSpc>
              <a:spcAft>
                <a:spcPts val="900"/>
              </a:spcAft>
            </a:pPr>
            <a:r>
              <a:rPr lang="en-ZA" sz="2200" dirty="0"/>
              <a:t>The Department funded </a:t>
            </a:r>
            <a:r>
              <a:rPr lang="en-ZA" sz="2200" b="1" dirty="0">
                <a:solidFill>
                  <a:srgbClr val="000000"/>
                </a:solidFill>
              </a:rPr>
              <a:t>2 856 </a:t>
            </a:r>
            <a:r>
              <a:rPr lang="en-ZA" sz="2200" dirty="0"/>
              <a:t>NPOs to render a variety of social welfare and developmental services. </a:t>
            </a:r>
          </a:p>
          <a:p>
            <a:pPr algn="just">
              <a:lnSpc>
                <a:spcPct val="114000"/>
              </a:lnSpc>
              <a:spcAft>
                <a:spcPts val="900"/>
              </a:spcAft>
            </a:pPr>
            <a:r>
              <a:rPr lang="en-ZA" sz="2200" dirty="0"/>
              <a:t>The Department capacitated </a:t>
            </a:r>
            <a:r>
              <a:rPr lang="en-ZA" sz="2200" b="1" dirty="0"/>
              <a:t>1 424 (T:600)  </a:t>
            </a:r>
            <a:r>
              <a:rPr lang="en-ZA" sz="2200" dirty="0"/>
              <a:t>NPOs</a:t>
            </a:r>
          </a:p>
        </p:txBody>
      </p:sp>
      <p:sp>
        <p:nvSpPr>
          <p:cNvPr id="146435" name="Slide Number Placeholder 4"/>
          <p:cNvSpPr>
            <a:spLocks noGrp="1"/>
          </p:cNvSpPr>
          <p:nvPr>
            <p:ph type="sldNum" sz="quarter" idx="12"/>
          </p:nvPr>
        </p:nvSpPr>
        <p:spPr bwMode="auto">
          <a:xfrm>
            <a:off x="8027988" y="6356350"/>
            <a:ext cx="65881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defRPr/>
            </a:pPr>
            <a:fld id="{0E692E82-684E-454A-A4E0-69751C7CEA42}" type="slidenum">
              <a:rPr lang="en-US" altLang="en-US" sz="1200">
                <a:solidFill>
                  <a:srgbClr val="000000"/>
                </a:solidFill>
                <a:latin typeface="Arial" charset="0"/>
              </a:rPr>
              <a:pPr>
                <a:defRPr/>
              </a:pPr>
              <a:t>67</a:t>
            </a:fld>
            <a:endParaRPr lang="en-US" altLang="en-US" sz="1200" dirty="0">
              <a:solidFill>
                <a:srgbClr val="000000"/>
              </a:solidFill>
              <a:latin typeface="Arial" charset="0"/>
            </a:endParaRPr>
          </a:p>
        </p:txBody>
      </p:sp>
      <p:sp>
        <p:nvSpPr>
          <p:cNvPr id="146434" name="Rectangle 2"/>
          <p:cNvSpPr>
            <a:spLocks noGrp="1" noChangeArrowheads="1"/>
          </p:cNvSpPr>
          <p:nvPr>
            <p:ph type="title"/>
          </p:nvPr>
        </p:nvSpPr>
        <p:spPr>
          <a:xfrm>
            <a:off x="1125538" y="935038"/>
            <a:ext cx="8018462" cy="342900"/>
          </a:xfrm>
        </p:spPr>
        <p:txBody>
          <a:bodyPr/>
          <a:lstStyle/>
          <a:p>
            <a:pPr eaLnBrk="1" hangingPunct="1"/>
            <a:r>
              <a:rPr lang="en-US" altLang="en-US" sz="2000" dirty="0"/>
              <a:t>Monitoring Of NPOs</a:t>
            </a:r>
          </a:p>
        </p:txBody>
      </p:sp>
    </p:spTree>
    <p:extLst>
      <p:ext uri="{BB962C8B-B14F-4D97-AF65-F5344CB8AC3E}">
        <p14:creationId xmlns:p14="http://schemas.microsoft.com/office/powerpoint/2010/main" val="7216086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ZA" sz="1200" dirty="0"/>
          </a:p>
          <a:p>
            <a:pPr marL="0" indent="0">
              <a:buNone/>
            </a:pPr>
            <a:endParaRPr lang="en-ZA" sz="1200" dirty="0"/>
          </a:p>
          <a:p>
            <a:pPr marL="0" indent="0">
              <a:buNone/>
            </a:pPr>
            <a:endParaRPr lang="en-ZA" sz="1200" dirty="0"/>
          </a:p>
        </p:txBody>
      </p:sp>
      <p:sp>
        <p:nvSpPr>
          <p:cNvPr id="146435"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0E692E82-684E-454A-A4E0-69751C7CEA42}"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68</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p:txBody>
      </p:sp>
      <p:sp>
        <p:nvSpPr>
          <p:cNvPr id="146434" name="Rectangle 2"/>
          <p:cNvSpPr>
            <a:spLocks noGrp="1" noChangeArrowheads="1"/>
          </p:cNvSpPr>
          <p:nvPr>
            <p:ph type="title"/>
          </p:nvPr>
        </p:nvSpPr>
        <p:spPr>
          <a:xfrm>
            <a:off x="1125538" y="935038"/>
            <a:ext cx="8018462" cy="342900"/>
          </a:xfrm>
        </p:spPr>
        <p:txBody>
          <a:bodyPr/>
          <a:lstStyle/>
          <a:p>
            <a:pPr eaLnBrk="1" hangingPunct="1"/>
            <a:r>
              <a:rPr lang="en-US" altLang="en-US" sz="2000" dirty="0"/>
              <a:t>Key Success Stories</a:t>
            </a:r>
          </a:p>
        </p:txBody>
      </p:sp>
      <p:graphicFrame>
        <p:nvGraphicFramePr>
          <p:cNvPr id="7" name="Table 6">
            <a:extLst>
              <a:ext uri="{FF2B5EF4-FFF2-40B4-BE49-F238E27FC236}">
                <a16:creationId xmlns:a16="http://schemas.microsoft.com/office/drawing/2014/main" id="{85A21EFB-F37D-4443-BE6B-C3B965D877B5}"/>
              </a:ext>
            </a:extLst>
          </p:cNvPr>
          <p:cNvGraphicFramePr>
            <a:graphicFrameLocks noGrp="1"/>
          </p:cNvGraphicFramePr>
          <p:nvPr>
            <p:extLst>
              <p:ext uri="{D42A27DB-BD31-4B8C-83A1-F6EECF244321}">
                <p14:modId xmlns:p14="http://schemas.microsoft.com/office/powerpoint/2010/main" val="1243335338"/>
              </p:ext>
            </p:extLst>
          </p:nvPr>
        </p:nvGraphicFramePr>
        <p:xfrm>
          <a:off x="573206" y="1508380"/>
          <a:ext cx="8447635" cy="3662222"/>
        </p:xfrm>
        <a:graphic>
          <a:graphicData uri="http://schemas.openxmlformats.org/drawingml/2006/table">
            <a:tbl>
              <a:tblPr firstRow="1" firstCol="1" bandRow="1"/>
              <a:tblGrid>
                <a:gridCol w="1828800">
                  <a:extLst>
                    <a:ext uri="{9D8B030D-6E8A-4147-A177-3AD203B41FA5}">
                      <a16:colId xmlns:a16="http://schemas.microsoft.com/office/drawing/2014/main" val="60022029"/>
                    </a:ext>
                  </a:extLst>
                </a:gridCol>
                <a:gridCol w="6618835">
                  <a:extLst>
                    <a:ext uri="{9D8B030D-6E8A-4147-A177-3AD203B41FA5}">
                      <a16:colId xmlns:a16="http://schemas.microsoft.com/office/drawing/2014/main" val="3553735686"/>
                    </a:ext>
                  </a:extLst>
                </a:gridCol>
              </a:tblGrid>
              <a:tr h="1603310">
                <a:tc>
                  <a:txBody>
                    <a:bodyPr/>
                    <a:lstStyle/>
                    <a:p>
                      <a:r>
                        <a:rPr lang="en-ZA" sz="1600" b="1" i="0" u="none" strike="noStrike" kern="1200" baseline="0" dirty="0">
                          <a:solidFill>
                            <a:schemeClr val="tx1"/>
                          </a:solidFill>
                          <a:latin typeface="Arial" panose="020B0604020202020204" pitchFamily="34" charset="0"/>
                          <a:ea typeface="+mn-ea"/>
                          <a:cs typeface="Arial" panose="020B0604020202020204" pitchFamily="34" charset="0"/>
                        </a:rPr>
                        <a:t>Social development implemented Youth Month Commemoration events</a:t>
                      </a:r>
                      <a:endParaRPr lang="en-ZA"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a:buNone/>
                      </a:pPr>
                      <a:r>
                        <a:rPr lang="en-GB" sz="1600" b="0" i="0" u="none" strike="noStrike" kern="1200" baseline="0" dirty="0">
                          <a:solidFill>
                            <a:schemeClr val="tx1"/>
                          </a:solidFill>
                          <a:latin typeface="Arial" panose="020B0604020202020204" pitchFamily="34" charset="0"/>
                          <a:ea typeface="+mn-ea"/>
                          <a:cs typeface="Arial" panose="020B0604020202020204" pitchFamily="34" charset="0"/>
                        </a:rPr>
                        <a:t>The Gauteng Department of Social Development through its youth development programme launched the Ikusasalethu Centre of Excellence on the 03</a:t>
                      </a:r>
                      <a:r>
                        <a:rPr lang="en-GB" sz="1600" b="0" i="0" u="none" strike="noStrike" kern="1200" baseline="30000" dirty="0">
                          <a:solidFill>
                            <a:schemeClr val="tx1"/>
                          </a:solidFill>
                          <a:latin typeface="Arial" panose="020B0604020202020204" pitchFamily="34" charset="0"/>
                          <a:ea typeface="+mn-ea"/>
                          <a:cs typeface="Arial" panose="020B0604020202020204" pitchFamily="34" charset="0"/>
                        </a:rPr>
                        <a:t>rd</a:t>
                      </a:r>
                      <a:r>
                        <a:rPr lang="en-GB" sz="1600" b="0" i="0" u="none" strike="noStrike" kern="1200" baseline="0" dirty="0">
                          <a:solidFill>
                            <a:schemeClr val="tx1"/>
                          </a:solidFill>
                          <a:latin typeface="Arial" panose="020B0604020202020204" pitchFamily="34" charset="0"/>
                          <a:ea typeface="+mn-ea"/>
                          <a:cs typeface="Arial" panose="020B0604020202020204" pitchFamily="34" charset="0"/>
                        </a:rPr>
                        <a:t> June 2021.  </a:t>
                      </a:r>
                    </a:p>
                    <a:p>
                      <a:pPr marL="0" indent="0" algn="just">
                        <a:buNone/>
                      </a:pPr>
                      <a:endParaRPr lang="en-GB" sz="1600" b="0" i="0" u="none" strike="noStrike" kern="1200" baseline="0" dirty="0">
                        <a:solidFill>
                          <a:schemeClr val="tx1"/>
                        </a:solidFill>
                        <a:latin typeface="Arial" panose="020B0604020202020204" pitchFamily="34" charset="0"/>
                        <a:ea typeface="+mn-ea"/>
                        <a:cs typeface="Arial" panose="020B0604020202020204" pitchFamily="34" charset="0"/>
                      </a:endParaRPr>
                    </a:p>
                    <a:p>
                      <a:pPr marL="0" indent="0" algn="just">
                        <a:buNone/>
                      </a:pPr>
                      <a:r>
                        <a:rPr lang="en-GB" sz="1600" b="0" i="0" u="none" strike="noStrike" kern="1200" baseline="0" dirty="0">
                          <a:solidFill>
                            <a:schemeClr val="tx1"/>
                          </a:solidFill>
                          <a:latin typeface="Arial" panose="020B0604020202020204" pitchFamily="34" charset="0"/>
                          <a:ea typeface="+mn-ea"/>
                          <a:cs typeface="Arial" panose="020B0604020202020204" pitchFamily="34" charset="0"/>
                        </a:rPr>
                        <a:t>The programme targeted youth , mainly rehabilitated substance users, youth at risk and welfare recipients with the aim to train them in various accredited skills, provide psychosocial support and link youth to livelihood opportunities.</a:t>
                      </a:r>
                    </a:p>
                    <a:p>
                      <a:pPr marL="0" indent="0" algn="just">
                        <a:buNone/>
                      </a:pPr>
                      <a:endParaRPr lang="en-GB" sz="16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657485"/>
                  </a:ext>
                </a:extLst>
              </a:tr>
              <a:tr h="1467662">
                <a:tc>
                  <a:txBody>
                    <a:bodyPr/>
                    <a:lstStyle/>
                    <a:p>
                      <a:r>
                        <a:rPr lang="en-US"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Lenasia</a:t>
                      </a:r>
                      <a:r>
                        <a:rPr lang="en-US" sz="16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Beauty Hub Academy</a:t>
                      </a:r>
                      <a:endParaRPr lang="en-ZA"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600" b="0" i="0" u="none" strike="noStrike" kern="1200" baseline="0" dirty="0">
                          <a:solidFill>
                            <a:schemeClr val="tx1"/>
                          </a:solidFill>
                          <a:latin typeface="Arial" panose="020B0604020202020204" pitchFamily="34" charset="0"/>
                          <a:ea typeface="+mn-ea"/>
                          <a:cs typeface="Arial" panose="020B0604020202020204" pitchFamily="34" charset="0"/>
                        </a:rPr>
                        <a:t>The Gauteng Department of Social Development, in partnership with the South African Defence Force, has established a beauty academy at the Lenasia Army Base. The academy is now operational and training of 40 young people has commenced on hair and beauty. </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5458357"/>
                  </a:ext>
                </a:extLst>
              </a:tr>
            </a:tbl>
          </a:graphicData>
        </a:graphic>
      </p:graphicFrame>
    </p:spTree>
    <p:extLst>
      <p:ext uri="{BB962C8B-B14F-4D97-AF65-F5344CB8AC3E}">
        <p14:creationId xmlns:p14="http://schemas.microsoft.com/office/powerpoint/2010/main" val="28451574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9604F-6B18-4691-BD08-E1166FDBCA75}"/>
              </a:ext>
            </a:extLst>
          </p:cNvPr>
          <p:cNvSpPr>
            <a:spLocks noGrp="1"/>
          </p:cNvSpPr>
          <p:nvPr>
            <p:ph type="title"/>
          </p:nvPr>
        </p:nvSpPr>
        <p:spPr>
          <a:xfrm>
            <a:off x="838200" y="4209143"/>
            <a:ext cx="7921336" cy="1734458"/>
          </a:xfrm>
        </p:spPr>
        <p:txBody>
          <a:bodyPr/>
          <a:lstStyle/>
          <a:p>
            <a:br>
              <a:rPr lang="en-US" altLang="en-US" sz="2000" cap="none" dirty="0">
                <a:solidFill>
                  <a:prstClr val="white">
                    <a:lumMod val="50000"/>
                  </a:prstClr>
                </a:solidFill>
              </a:rPr>
            </a:br>
            <a:br>
              <a:rPr lang="en-US" altLang="en-US" sz="2000" cap="none" dirty="0">
                <a:solidFill>
                  <a:prstClr val="white">
                    <a:lumMod val="50000"/>
                  </a:prstClr>
                </a:solidFill>
              </a:rPr>
            </a:br>
            <a:br>
              <a:rPr lang="en-US" altLang="en-US" sz="2000" cap="none" dirty="0">
                <a:solidFill>
                  <a:prstClr val="white">
                    <a:lumMod val="50000"/>
                  </a:prstClr>
                </a:solidFill>
              </a:rPr>
            </a:br>
            <a:r>
              <a:rPr lang="en-US" altLang="en-US" sz="2000" cap="none" dirty="0">
                <a:solidFill>
                  <a:prstClr val="white">
                    <a:lumMod val="50000"/>
                  </a:prstClr>
                </a:solidFill>
              </a:rPr>
              <a:t>Financial Report</a:t>
            </a:r>
            <a:br>
              <a:rPr lang="en-US" altLang="en-US" sz="2000" cap="none" dirty="0">
                <a:solidFill>
                  <a:prstClr val="white">
                    <a:lumMod val="50000"/>
                  </a:prstClr>
                </a:solidFill>
              </a:rPr>
            </a:br>
            <a:br>
              <a:rPr lang="en-US" altLang="en-US" sz="2000" b="0" cap="none" dirty="0">
                <a:solidFill>
                  <a:prstClr val="white">
                    <a:lumMod val="50000"/>
                  </a:prstClr>
                </a:solidFill>
              </a:rPr>
            </a:br>
            <a:br>
              <a:rPr lang="en-US" altLang="en-US" sz="2000" cap="none" dirty="0">
                <a:solidFill>
                  <a:prstClr val="white">
                    <a:lumMod val="50000"/>
                  </a:prstClr>
                </a:solidFill>
              </a:rPr>
            </a:br>
            <a:endParaRPr lang="en-ZA" dirty="0">
              <a:solidFill>
                <a:schemeClr val="accent1">
                  <a:lumMod val="20000"/>
                  <a:lumOff val="80000"/>
                </a:schemeClr>
              </a:solidFill>
            </a:endParaRPr>
          </a:p>
        </p:txBody>
      </p:sp>
      <p:sp>
        <p:nvSpPr>
          <p:cNvPr id="64515" name="Content Placeholder 2"/>
          <p:cNvSpPr>
            <a:spLocks noGrp="1"/>
          </p:cNvSpPr>
          <p:nvPr>
            <p:ph type="body" idx="1"/>
          </p:nvPr>
        </p:nvSpPr>
        <p:spPr>
          <a:xfrm>
            <a:off x="987136" y="1701009"/>
            <a:ext cx="7921336" cy="2136557"/>
          </a:xfrm>
        </p:spPr>
        <p:txBody>
          <a:bodyPr/>
          <a:lstStyle/>
          <a:p>
            <a:pPr algn="r"/>
            <a:endParaRPr lang="en-ZA" altLang="en-US" dirty="0">
              <a:solidFill>
                <a:schemeClr val="accent6"/>
              </a:solidFill>
            </a:endParaRPr>
          </a:p>
          <a:p>
            <a:pPr algn="r"/>
            <a:r>
              <a:rPr lang="en-ZA" altLang="en-US" dirty="0">
                <a:solidFill>
                  <a:schemeClr val="accent6"/>
                </a:solidFill>
              </a:rPr>
              <a:t>PART C</a:t>
            </a:r>
          </a:p>
          <a:p>
            <a:pPr lvl="0" algn="r"/>
            <a:r>
              <a:rPr lang="en-ZA" altLang="en-US" sz="2200" dirty="0">
                <a:solidFill>
                  <a:prstClr val="white">
                    <a:lumMod val="50000"/>
                  </a:prstClr>
                </a:solidFill>
              </a:rPr>
              <a:t>Financial Performance</a:t>
            </a:r>
          </a:p>
          <a:p>
            <a:pPr algn="r"/>
            <a:endParaRPr lang="en-ZA" altLang="en-US" dirty="0">
              <a:solidFill>
                <a:schemeClr val="bg1">
                  <a:lumMod val="50000"/>
                </a:schemeClr>
              </a:solidFill>
            </a:endParaRPr>
          </a:p>
          <a:p>
            <a:pPr algn="r"/>
            <a:r>
              <a:rPr lang="en-ZA" altLang="en-US" dirty="0">
                <a:solidFill>
                  <a:schemeClr val="bg1">
                    <a:lumMod val="50000"/>
                  </a:schemeClr>
                </a:solidFill>
              </a:rPr>
              <a:t> </a:t>
            </a:r>
          </a:p>
          <a:p>
            <a:pPr algn="r"/>
            <a:endParaRPr lang="en-ZA" altLang="en-US" dirty="0">
              <a:solidFill>
                <a:schemeClr val="accent6"/>
              </a:solidFill>
            </a:endParaRPr>
          </a:p>
        </p:txBody>
      </p:sp>
      <p:sp>
        <p:nvSpPr>
          <p:cNvPr id="64516" name="TextBox 3"/>
          <p:cNvSpPr txBox="1">
            <a:spLocks noChangeArrowheads="1"/>
          </p:cNvSpPr>
          <p:nvPr/>
        </p:nvSpPr>
        <p:spPr bwMode="auto">
          <a:xfrm>
            <a:off x="8270878" y="6350003"/>
            <a:ext cx="588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D60DF790-7D89-48D2-9BFD-F870E7062E10}" type="slidenum">
              <a:rPr kumimoji="0" lang="en-ZA" alt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69</a:t>
            </a:fld>
            <a:endParaRPr kumimoji="0" lang="en-ZA" alt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7649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BAE33-C6F1-4983-91FC-80C1FAFEE1B0}"/>
              </a:ext>
            </a:extLst>
          </p:cNvPr>
          <p:cNvSpPr>
            <a:spLocks noGrp="1"/>
          </p:cNvSpPr>
          <p:nvPr>
            <p:ph type="title"/>
          </p:nvPr>
        </p:nvSpPr>
        <p:spPr/>
        <p:txBody>
          <a:bodyPr/>
          <a:lstStyle/>
          <a:p>
            <a:r>
              <a:rPr lang="en-ZA" sz="2000" dirty="0"/>
              <a:t>Achievement vs Weighted Performance</a:t>
            </a:r>
          </a:p>
        </p:txBody>
      </p:sp>
      <p:sp>
        <p:nvSpPr>
          <p:cNvPr id="4" name="Slide Number Placeholder 3">
            <a:extLst>
              <a:ext uri="{FF2B5EF4-FFF2-40B4-BE49-F238E27FC236}">
                <a16:creationId xmlns:a16="http://schemas.microsoft.com/office/drawing/2014/main" id="{43C104A2-EA93-4E09-AD8A-3E8A2CF43FA1}"/>
              </a:ext>
            </a:extLst>
          </p:cNvPr>
          <p:cNvSpPr>
            <a:spLocks noGrp="1"/>
          </p:cNvSpPr>
          <p:nvPr>
            <p:ph type="sldNum" sz="quarter" idx="12"/>
          </p:nvPr>
        </p:nvSpPr>
        <p:spPr/>
        <p:txBody>
          <a:bodyPr/>
          <a:lstStyle/>
          <a:p>
            <a:pPr>
              <a:defRPr/>
            </a:pPr>
            <a:fld id="{9E56CAB2-3D05-49B8-85A2-5FF6912E2710}" type="slidenum">
              <a:rPr lang="en-US" altLang="en-US" sz="1200" smtClean="0">
                <a:latin typeface="Arial" panose="020B0604020202020204" pitchFamily="34" charset="0"/>
                <a:cs typeface="Arial" panose="020B0604020202020204" pitchFamily="34" charset="0"/>
              </a:rPr>
              <a:pPr>
                <a:defRPr/>
              </a:pPr>
              <a:t>7</a:t>
            </a:fld>
            <a:endParaRPr lang="en-US" altLang="en-US" sz="1200" dirty="0">
              <a:latin typeface="Arial" panose="020B0604020202020204" pitchFamily="34" charset="0"/>
              <a:cs typeface="Arial" panose="020B0604020202020204" pitchFamily="34" charset="0"/>
            </a:endParaRPr>
          </a:p>
        </p:txBody>
      </p:sp>
      <p:graphicFrame>
        <p:nvGraphicFramePr>
          <p:cNvPr id="8" name="Content Placeholder 7">
            <a:extLst>
              <a:ext uri="{FF2B5EF4-FFF2-40B4-BE49-F238E27FC236}">
                <a16:creationId xmlns:a16="http://schemas.microsoft.com/office/drawing/2014/main" id="{BEF5BCA4-3D42-486E-A15C-96E2D0EA7E42}"/>
              </a:ext>
            </a:extLst>
          </p:cNvPr>
          <p:cNvGraphicFramePr>
            <a:graphicFrameLocks noGrp="1"/>
          </p:cNvGraphicFramePr>
          <p:nvPr>
            <p:ph idx="1"/>
            <p:extLst>
              <p:ext uri="{D42A27DB-BD31-4B8C-83A1-F6EECF244321}">
                <p14:modId xmlns:p14="http://schemas.microsoft.com/office/powerpoint/2010/main" val="3536613445"/>
              </p:ext>
            </p:extLst>
          </p:nvPr>
        </p:nvGraphicFramePr>
        <p:xfrm>
          <a:off x="1006475" y="1412875"/>
          <a:ext cx="80137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10161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910" y="893638"/>
            <a:ext cx="8194929" cy="427001"/>
          </a:xfrm>
        </p:spPr>
        <p:txBody>
          <a:bodyPr>
            <a:normAutofit/>
          </a:bodyPr>
          <a:lstStyle/>
          <a:p>
            <a:r>
              <a:rPr lang="en-ZA" sz="2000" b="1" dirty="0"/>
              <a:t>DEPARTMENTAL EXPENDITURE AS AT 31 MARCH 2022: PER PROGRAMME</a:t>
            </a:r>
            <a:endParaRPr lang="en-US" dirty="0"/>
          </a:p>
        </p:txBody>
      </p:sp>
      <p:sp>
        <p:nvSpPr>
          <p:cNvPr id="4" name="Slide Number Placeholder 2">
            <a:extLst>
              <a:ext uri="{FF2B5EF4-FFF2-40B4-BE49-F238E27FC236}">
                <a16:creationId xmlns:a16="http://schemas.microsoft.com/office/drawing/2014/main" id="{1D753D5F-2A8D-4CDB-9F37-EEB12A521DB8}"/>
              </a:ext>
            </a:extLst>
          </p:cNvPr>
          <p:cNvSpPr>
            <a:spLocks noGrp="1"/>
          </p:cNvSpPr>
          <p:nvPr>
            <p:ph type="sldNum" sz="quarter" idx="12"/>
          </p:nvPr>
        </p:nvSpPr>
        <p:spPr>
          <a:xfrm>
            <a:off x="8686798" y="6453963"/>
            <a:ext cx="355303" cy="267512"/>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Content Placeholder 5">
            <a:extLst>
              <a:ext uri="{FF2B5EF4-FFF2-40B4-BE49-F238E27FC236}">
                <a16:creationId xmlns:a16="http://schemas.microsoft.com/office/drawing/2014/main" id="{7667F769-2C17-4C69-9CA9-681238A75FD7}"/>
              </a:ext>
            </a:extLst>
          </p:cNvPr>
          <p:cNvPicPr>
            <a:picLocks noGrp="1" noChangeAspect="1"/>
          </p:cNvPicPr>
          <p:nvPr>
            <p:ph idx="1"/>
          </p:nvPr>
        </p:nvPicPr>
        <p:blipFill>
          <a:blip r:embed="rId2"/>
          <a:stretch>
            <a:fillRect/>
          </a:stretch>
        </p:blipFill>
        <p:spPr>
          <a:xfrm>
            <a:off x="1006475" y="1723293"/>
            <a:ext cx="8013700" cy="4162374"/>
          </a:xfrm>
          <a:prstGeom prst="rect">
            <a:avLst/>
          </a:prstGeom>
        </p:spPr>
      </p:pic>
    </p:spTree>
    <p:extLst>
      <p:ext uri="{BB962C8B-B14F-4D97-AF65-F5344CB8AC3E}">
        <p14:creationId xmlns:p14="http://schemas.microsoft.com/office/powerpoint/2010/main" val="4841527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7180" y="855817"/>
            <a:ext cx="8013659" cy="427001"/>
          </a:xfrm>
        </p:spPr>
        <p:txBody>
          <a:bodyPr>
            <a:normAutofit/>
          </a:bodyPr>
          <a:lstStyle/>
          <a:p>
            <a:r>
              <a:rPr lang="en-ZA" sz="1800" b="1" dirty="0"/>
              <a:t>REASONS FOR DEVIATION - SUMMARY PER PROGRAMME</a:t>
            </a:r>
            <a:endParaRPr lang="en-US" sz="1800" dirty="0"/>
          </a:p>
        </p:txBody>
      </p:sp>
      <p:sp>
        <p:nvSpPr>
          <p:cNvPr id="5" name="Slide Number Placeholder 2"/>
          <p:cNvSpPr>
            <a:spLocks noGrp="1"/>
          </p:cNvSpPr>
          <p:nvPr>
            <p:ph type="sldNum" sz="quarter" idx="12"/>
          </p:nvPr>
        </p:nvSpPr>
        <p:spPr>
          <a:xfrm>
            <a:off x="8814388" y="6533951"/>
            <a:ext cx="355303" cy="267512"/>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Content Placeholder 4">
            <a:extLst>
              <a:ext uri="{FF2B5EF4-FFF2-40B4-BE49-F238E27FC236}">
                <a16:creationId xmlns:a16="http://schemas.microsoft.com/office/drawing/2014/main" id="{1ECABCA2-9886-4DE2-9DA1-27127F17E01A}"/>
              </a:ext>
            </a:extLst>
          </p:cNvPr>
          <p:cNvSpPr>
            <a:spLocks noGrp="1"/>
          </p:cNvSpPr>
          <p:nvPr>
            <p:ph idx="1"/>
          </p:nvPr>
        </p:nvSpPr>
        <p:spPr>
          <a:xfrm>
            <a:off x="1006475" y="1412875"/>
            <a:ext cx="8013700" cy="5254625"/>
          </a:xfrm>
        </p:spPr>
        <p:txBody>
          <a:bodyPr>
            <a:normAutofit/>
          </a:bodyPr>
          <a:lstStyle/>
          <a:p>
            <a:pPr marL="0" indent="0" defTabSz="457189" fontAlgn="b">
              <a:lnSpc>
                <a:spcPct val="115000"/>
              </a:lnSpc>
              <a:spcBef>
                <a:spcPts val="0"/>
              </a:spcBef>
              <a:buNone/>
              <a:tabLst>
                <a:tab pos="457189" algn="l"/>
              </a:tabLst>
              <a:defRPr/>
            </a:pPr>
            <a:endParaRPr lang="en-ZA" sz="800" dirty="0">
              <a:solidFill>
                <a:srgbClr val="000000"/>
              </a:solidFill>
              <a:latin typeface="Calibri"/>
              <a:cs typeface="Times New Roman" panose="02020603050405020304" pitchFamily="18" charset="0"/>
            </a:endParaRPr>
          </a:p>
          <a:p>
            <a:pPr marL="177796" indent="-177796" defTabSz="457189" fontAlgn="b">
              <a:lnSpc>
                <a:spcPct val="115000"/>
              </a:lnSpc>
              <a:spcBef>
                <a:spcPts val="0"/>
              </a:spcBef>
              <a:buNone/>
              <a:tabLst>
                <a:tab pos="177796" algn="l"/>
              </a:tabLst>
              <a:defRPr/>
            </a:pPr>
            <a:r>
              <a:rPr lang="en-ZA" sz="2000" b="1" dirty="0">
                <a:solidFill>
                  <a:srgbClr val="000000"/>
                </a:solidFill>
                <a:latin typeface="Calibri" panose="020F0502020204030204" pitchFamily="34" charset="0"/>
              </a:rPr>
              <a:t>	</a:t>
            </a:r>
            <a:r>
              <a:rPr lang="en-ZA" sz="1800" b="1" dirty="0">
                <a:solidFill>
                  <a:srgbClr val="000000"/>
                </a:solidFill>
                <a:latin typeface="Calibri" panose="020F0502020204030204" pitchFamily="34" charset="0"/>
              </a:rPr>
              <a:t>Programme 1: Administration - 100% </a:t>
            </a:r>
          </a:p>
          <a:p>
            <a:pPr marL="0" indent="0" algn="just" defTabSz="457189" fontAlgn="b">
              <a:lnSpc>
                <a:spcPct val="115000"/>
              </a:lnSpc>
              <a:spcBef>
                <a:spcPts val="0"/>
              </a:spcBef>
              <a:buNone/>
              <a:tabLst>
                <a:tab pos="177796" algn="l"/>
              </a:tabLst>
              <a:defRPr/>
            </a:pPr>
            <a:r>
              <a:rPr lang="en-ZA" sz="1800" dirty="0">
                <a:solidFill>
                  <a:srgbClr val="000000"/>
                </a:solidFill>
                <a:latin typeface="Calibri"/>
                <a:cs typeface="Times New Roman" panose="02020603050405020304" pitchFamily="18" charset="0"/>
              </a:rPr>
              <a:t>	The programme spent full allocation by end of the financial year. </a:t>
            </a:r>
          </a:p>
          <a:p>
            <a:pPr marL="177796" indent="-177796" algn="just" defTabSz="457189" fontAlgn="b">
              <a:lnSpc>
                <a:spcPct val="115000"/>
              </a:lnSpc>
              <a:spcBef>
                <a:spcPts val="0"/>
              </a:spcBef>
              <a:buNone/>
              <a:tabLst>
                <a:tab pos="177796" algn="l"/>
              </a:tabLst>
              <a:defRPr/>
            </a:pPr>
            <a:r>
              <a:rPr lang="en-ZA" sz="1800" b="1" dirty="0">
                <a:solidFill>
                  <a:srgbClr val="000000"/>
                </a:solidFill>
                <a:latin typeface="Calibri" panose="020F0502020204030204" pitchFamily="34" charset="0"/>
              </a:rPr>
              <a:t>	Programme 2: Social Welfare Services - 100% </a:t>
            </a:r>
          </a:p>
          <a:p>
            <a:pPr marL="0" indent="0" algn="just" defTabSz="457189" fontAlgn="b">
              <a:lnSpc>
                <a:spcPct val="115000"/>
              </a:lnSpc>
              <a:spcBef>
                <a:spcPts val="0"/>
              </a:spcBef>
              <a:buNone/>
              <a:tabLst>
                <a:tab pos="177796" algn="l"/>
              </a:tabLst>
              <a:defRPr/>
            </a:pPr>
            <a:r>
              <a:rPr lang="en-ZA" sz="1800" dirty="0">
                <a:solidFill>
                  <a:srgbClr val="000000"/>
                </a:solidFill>
                <a:latin typeface="Calibri"/>
                <a:cs typeface="Times New Roman" panose="02020603050405020304" pitchFamily="18" charset="0"/>
              </a:rPr>
              <a:t>   The programme spent full allocation by end of the financial year. </a:t>
            </a:r>
          </a:p>
          <a:p>
            <a:pPr marL="177796" indent="-177796" defTabSz="457189" fontAlgn="b">
              <a:lnSpc>
                <a:spcPct val="115000"/>
              </a:lnSpc>
              <a:spcBef>
                <a:spcPts val="312"/>
              </a:spcBef>
              <a:buNone/>
              <a:tabLst>
                <a:tab pos="457189" algn="l"/>
              </a:tabLst>
              <a:defRPr/>
            </a:pPr>
            <a:r>
              <a:rPr lang="en-ZA" sz="1800" b="1" dirty="0">
                <a:solidFill>
                  <a:srgbClr val="000000"/>
                </a:solidFill>
                <a:latin typeface="Calibri" panose="020F0502020204030204" pitchFamily="34" charset="0"/>
              </a:rPr>
              <a:t>	Programme 3: Children and Families - 97%	</a:t>
            </a:r>
          </a:p>
          <a:p>
            <a:pPr marL="177796" indent="-177796" defTabSz="457189" fontAlgn="b">
              <a:lnSpc>
                <a:spcPct val="115000"/>
              </a:lnSpc>
              <a:spcBef>
                <a:spcPts val="312"/>
              </a:spcBef>
              <a:buNone/>
              <a:tabLst>
                <a:tab pos="457189" algn="l"/>
              </a:tabLst>
              <a:defRPr/>
            </a:pPr>
            <a:r>
              <a:rPr lang="en-ZA" sz="1800" dirty="0">
                <a:solidFill>
                  <a:srgbClr val="000000"/>
                </a:solidFill>
                <a:latin typeface="Calibri"/>
                <a:cs typeface="Times New Roman" panose="02020603050405020304" pitchFamily="18" charset="0"/>
              </a:rPr>
              <a:t>   The underspending in this programme is mainly on the following areas:</a:t>
            </a:r>
          </a:p>
          <a:p>
            <a:pPr marL="742938" lvl="1" algn="just" defTabSz="457189" fontAlgn="b">
              <a:lnSpc>
                <a:spcPct val="110000"/>
              </a:lnSpc>
              <a:spcBef>
                <a:spcPts val="320"/>
              </a:spcBef>
              <a:buFont typeface="Arial" panose="020B0604020202020204" pitchFamily="34" charset="0"/>
              <a:buChar char="•"/>
              <a:tabLst>
                <a:tab pos="269868" algn="l"/>
              </a:tabLst>
              <a:defRPr/>
            </a:pPr>
            <a:r>
              <a:rPr lang="en-ZA" sz="1800" i="1" dirty="0">
                <a:solidFill>
                  <a:srgbClr val="000000"/>
                </a:solidFill>
                <a:latin typeface="Calibri"/>
                <a:cs typeface="Times New Roman" panose="02020603050405020304" pitchFamily="18" charset="0"/>
              </a:rPr>
              <a:t>Compensation of Employees </a:t>
            </a:r>
            <a:r>
              <a:rPr lang="en-ZA" sz="1800" dirty="0">
                <a:solidFill>
                  <a:srgbClr val="000000"/>
                </a:solidFill>
                <a:latin typeface="Calibri"/>
                <a:cs typeface="Times New Roman" panose="02020603050405020304" pitchFamily="18" charset="0"/>
              </a:rPr>
              <a:t>– Additional funds received in the adjustment budget to appoint Social Workers on a four-month contract was not spent in full by end of the financial year.</a:t>
            </a:r>
          </a:p>
          <a:p>
            <a:pPr marL="742938" lvl="1" algn="just" defTabSz="457189" fontAlgn="b">
              <a:lnSpc>
                <a:spcPct val="110000"/>
              </a:lnSpc>
              <a:spcBef>
                <a:spcPts val="320"/>
              </a:spcBef>
              <a:buFont typeface="Arial" panose="020B0604020202020204" pitchFamily="34" charset="0"/>
              <a:buChar char="•"/>
              <a:tabLst>
                <a:tab pos="269868" algn="l"/>
              </a:tabLst>
              <a:defRPr/>
            </a:pPr>
            <a:r>
              <a:rPr lang="en-GB" sz="1800" i="1" dirty="0">
                <a:solidFill>
                  <a:srgbClr val="000000"/>
                </a:solidFill>
                <a:latin typeface="Calibri"/>
                <a:cs typeface="Times New Roman" panose="02020603050405020304" pitchFamily="18" charset="0"/>
              </a:rPr>
              <a:t>Non-Profit Institutions </a:t>
            </a:r>
            <a:r>
              <a:rPr lang="en-GB" sz="1800" dirty="0">
                <a:solidFill>
                  <a:srgbClr val="000000"/>
                </a:solidFill>
                <a:latin typeface="Calibri"/>
                <a:cs typeface="Times New Roman" panose="02020603050405020304" pitchFamily="18" charset="0"/>
              </a:rPr>
              <a:t>- ECD Employment Stimulus Relief Fund reported an underspending of R64 million due to rejections caused by unverified bank accounts, ECD Centres registered as Companies, Partnerships and other forms of businesses other than Non-Profit Organisations.</a:t>
            </a:r>
          </a:p>
          <a:p>
            <a:pPr marL="0" indent="0">
              <a:buNone/>
            </a:pPr>
            <a:endParaRPr lang="en-US" sz="2000" dirty="0"/>
          </a:p>
          <a:p>
            <a:pPr marL="0" indent="0">
              <a:buNone/>
            </a:pPr>
            <a:endParaRPr lang="en-US" sz="3600" dirty="0"/>
          </a:p>
          <a:p>
            <a:pPr marL="0" indent="0" algn="ctr">
              <a:buNone/>
            </a:pPr>
            <a:endParaRPr lang="en-US" sz="3600" b="1" i="1" dirty="0"/>
          </a:p>
          <a:p>
            <a:pPr marL="0" indent="0">
              <a:buNone/>
            </a:pPr>
            <a:endParaRPr lang="en-US" sz="3600" dirty="0"/>
          </a:p>
        </p:txBody>
      </p:sp>
    </p:spTree>
    <p:extLst>
      <p:ext uri="{BB962C8B-B14F-4D97-AF65-F5344CB8AC3E}">
        <p14:creationId xmlns:p14="http://schemas.microsoft.com/office/powerpoint/2010/main" val="3639510253"/>
      </p:ext>
    </p:extLst>
  </p:cSld>
  <p:clrMapOvr>
    <a:overrideClrMapping bg1="lt1" tx1="dk1" bg2="lt2" tx2="dk2" accent1="accent1" accent2="accent2" accent3="accent3" accent4="accent4" accent5="accent5" accent6="accent6" hlink="hlink" folHlink="folHlink"/>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180" y="855817"/>
            <a:ext cx="8013659" cy="427001"/>
          </a:xfrm>
        </p:spPr>
        <p:txBody>
          <a:bodyPr>
            <a:normAutofit/>
          </a:bodyPr>
          <a:lstStyle/>
          <a:p>
            <a:r>
              <a:rPr lang="en-ZA" sz="1800" b="1" dirty="0"/>
              <a:t>REASONS FOR DEVIATION - SUMMARY PER PROGRAMME</a:t>
            </a:r>
            <a:endParaRPr lang="en-US" sz="1800" dirty="0"/>
          </a:p>
        </p:txBody>
      </p:sp>
      <p:sp>
        <p:nvSpPr>
          <p:cNvPr id="5" name="Slide Number Placeholder 2"/>
          <p:cNvSpPr>
            <a:spLocks noGrp="1"/>
          </p:cNvSpPr>
          <p:nvPr>
            <p:ph type="sldNum" sz="quarter" idx="12"/>
          </p:nvPr>
        </p:nvSpPr>
        <p:spPr>
          <a:xfrm>
            <a:off x="8814388" y="6533951"/>
            <a:ext cx="355303" cy="267512"/>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Content Placeholder 4">
            <a:extLst>
              <a:ext uri="{FF2B5EF4-FFF2-40B4-BE49-F238E27FC236}">
                <a16:creationId xmlns:a16="http://schemas.microsoft.com/office/drawing/2014/main" id="{8CD876F8-3FA3-498D-873F-AC76BDBD1B33}"/>
              </a:ext>
            </a:extLst>
          </p:cNvPr>
          <p:cNvSpPr>
            <a:spLocks noGrp="1"/>
          </p:cNvSpPr>
          <p:nvPr>
            <p:ph idx="1"/>
          </p:nvPr>
        </p:nvSpPr>
        <p:spPr>
          <a:xfrm>
            <a:off x="1006475" y="1412875"/>
            <a:ext cx="8013700" cy="5254625"/>
          </a:xfrm>
        </p:spPr>
        <p:txBody>
          <a:bodyPr>
            <a:normAutofit/>
          </a:bodyPr>
          <a:lstStyle/>
          <a:p>
            <a:pPr marL="0" indent="0" algn="just" defTabSz="457189" fontAlgn="b">
              <a:lnSpc>
                <a:spcPct val="110000"/>
              </a:lnSpc>
              <a:spcBef>
                <a:spcPts val="320"/>
              </a:spcBef>
              <a:buNone/>
              <a:tabLst>
                <a:tab pos="269868" algn="l"/>
              </a:tabLst>
              <a:defRPr/>
            </a:pPr>
            <a:endParaRPr lang="en-ZA" sz="2000" dirty="0">
              <a:solidFill>
                <a:srgbClr val="000000"/>
              </a:solidFill>
              <a:latin typeface="Calibri"/>
              <a:cs typeface="Times New Roman" panose="02020603050405020304" pitchFamily="18" charset="0"/>
            </a:endParaRPr>
          </a:p>
          <a:p>
            <a:pPr marL="177796" indent="-177796" algn="just" defTabSz="457189" fontAlgn="b">
              <a:lnSpc>
                <a:spcPct val="105000"/>
              </a:lnSpc>
              <a:spcBef>
                <a:spcPts val="312"/>
              </a:spcBef>
              <a:buNone/>
              <a:tabLst>
                <a:tab pos="457189" algn="l"/>
              </a:tabLst>
              <a:defRPr/>
            </a:pPr>
            <a:r>
              <a:rPr lang="en-ZA" sz="2000" b="1" dirty="0">
                <a:solidFill>
                  <a:srgbClr val="000000"/>
                </a:solidFill>
                <a:latin typeface="Calibri" panose="020F0502020204030204" pitchFamily="34" charset="0"/>
              </a:rPr>
              <a:t>Programme 4: Restorative Services - 100%</a:t>
            </a:r>
          </a:p>
          <a:p>
            <a:pPr algn="just" defTabSz="457189" fontAlgn="b">
              <a:lnSpc>
                <a:spcPct val="115000"/>
              </a:lnSpc>
              <a:spcBef>
                <a:spcPts val="0"/>
              </a:spcBef>
              <a:tabLst>
                <a:tab pos="177796" algn="l"/>
              </a:tabLst>
              <a:defRPr/>
            </a:pPr>
            <a:r>
              <a:rPr lang="en-ZA" sz="2100" dirty="0">
                <a:solidFill>
                  <a:srgbClr val="000000"/>
                </a:solidFill>
                <a:latin typeface="Calibri"/>
                <a:cs typeface="Times New Roman" panose="02020603050405020304" pitchFamily="18" charset="0"/>
              </a:rPr>
              <a:t>The programme spent full allocation by end of the financial year. </a:t>
            </a:r>
          </a:p>
          <a:p>
            <a:pPr marL="177796" indent="-177796" algn="just" defTabSz="457189" fontAlgn="b">
              <a:lnSpc>
                <a:spcPct val="105000"/>
              </a:lnSpc>
              <a:spcBef>
                <a:spcPts val="312"/>
              </a:spcBef>
              <a:buNone/>
              <a:tabLst>
                <a:tab pos="457189" algn="l"/>
              </a:tabLst>
              <a:defRPr/>
            </a:pPr>
            <a:r>
              <a:rPr lang="en-ZA" sz="2000" dirty="0">
                <a:solidFill>
                  <a:srgbClr val="000000"/>
                </a:solidFill>
                <a:latin typeface="Calibri"/>
                <a:cs typeface="Times New Roman" panose="02020603050405020304" pitchFamily="18" charset="0"/>
              </a:rPr>
              <a:t> </a:t>
            </a:r>
            <a:r>
              <a:rPr lang="en-US" sz="2000" b="1" dirty="0">
                <a:solidFill>
                  <a:srgbClr val="000000"/>
                </a:solidFill>
                <a:latin typeface="Calibri" panose="020F0502020204030204" pitchFamily="34" charset="0"/>
              </a:rPr>
              <a:t>Programme 5: Development and Research - 96%</a:t>
            </a:r>
            <a:endParaRPr lang="en-ZA" sz="2000" b="1" dirty="0">
              <a:solidFill>
                <a:srgbClr val="000000"/>
              </a:solidFill>
              <a:latin typeface="Calibri" panose="020F0502020204030204" pitchFamily="34" charset="0"/>
            </a:endParaRPr>
          </a:p>
          <a:p>
            <a:pPr algn="just" defTabSz="457189" fontAlgn="b">
              <a:lnSpc>
                <a:spcPct val="115000"/>
              </a:lnSpc>
              <a:spcBef>
                <a:spcPts val="0"/>
              </a:spcBef>
              <a:tabLst>
                <a:tab pos="177796" algn="l"/>
              </a:tabLst>
              <a:defRPr/>
            </a:pPr>
            <a:r>
              <a:rPr lang="en-ZA" sz="2100" dirty="0">
                <a:solidFill>
                  <a:srgbClr val="000000"/>
                </a:solidFill>
                <a:latin typeface="Calibri"/>
                <a:cs typeface="Times New Roman" panose="02020603050405020304" pitchFamily="18" charset="0"/>
              </a:rPr>
              <a:t>The allocated budget for dignity packs was not spent in full by end of the financial year due to late finalisation of specifications. </a:t>
            </a:r>
          </a:p>
          <a:p>
            <a:pPr algn="just" defTabSz="457189" fontAlgn="b">
              <a:lnSpc>
                <a:spcPct val="115000"/>
              </a:lnSpc>
              <a:spcBef>
                <a:spcPts val="0"/>
              </a:spcBef>
              <a:tabLst>
                <a:tab pos="177796" algn="l"/>
              </a:tabLst>
              <a:defRPr/>
            </a:pPr>
            <a:r>
              <a:rPr lang="en-ZA" sz="2100" dirty="0">
                <a:solidFill>
                  <a:srgbClr val="000000"/>
                </a:solidFill>
                <a:latin typeface="Calibri"/>
                <a:cs typeface="Times New Roman" panose="02020603050405020304" pitchFamily="18" charset="0"/>
              </a:rPr>
              <a:t>The programme also reported and underspending of R2.3 million on non-profit-institutions.</a:t>
            </a:r>
          </a:p>
          <a:p>
            <a:pPr marL="177796" indent="-177796" algn="just" defTabSz="457189" fontAlgn="b">
              <a:lnSpc>
                <a:spcPct val="105000"/>
              </a:lnSpc>
              <a:spcBef>
                <a:spcPts val="312"/>
              </a:spcBef>
              <a:tabLst>
                <a:tab pos="269868" algn="l"/>
              </a:tabLst>
              <a:defRPr/>
            </a:pPr>
            <a:endParaRPr lang="en-ZA" sz="4500" dirty="0">
              <a:solidFill>
                <a:srgbClr val="000000"/>
              </a:solidFill>
              <a:latin typeface="Calibri"/>
              <a:cs typeface="Times New Roman" panose="02020603050405020304" pitchFamily="18" charset="0"/>
            </a:endParaRPr>
          </a:p>
          <a:p>
            <a:pPr marL="0" indent="0" algn="just" defTabSz="457189" fontAlgn="b">
              <a:lnSpc>
                <a:spcPct val="105000"/>
              </a:lnSpc>
              <a:spcBef>
                <a:spcPts val="312"/>
              </a:spcBef>
              <a:buNone/>
              <a:tabLst>
                <a:tab pos="269868" algn="l"/>
              </a:tabLst>
              <a:defRPr/>
            </a:pPr>
            <a:endParaRPr lang="en-ZA" sz="4500" dirty="0">
              <a:solidFill>
                <a:srgbClr val="000000"/>
              </a:solidFill>
              <a:latin typeface="Calibri"/>
              <a:cs typeface="Times New Roman" panose="02020603050405020304" pitchFamily="18" charset="0"/>
            </a:endParaRPr>
          </a:p>
          <a:p>
            <a:pPr marL="177796" indent="-177796" algn="just" defTabSz="457189" fontAlgn="b">
              <a:lnSpc>
                <a:spcPct val="110000"/>
              </a:lnSpc>
              <a:spcBef>
                <a:spcPts val="320"/>
              </a:spcBef>
              <a:tabLst>
                <a:tab pos="269868" algn="l"/>
              </a:tabLst>
              <a:defRPr/>
            </a:pPr>
            <a:endParaRPr lang="en-ZA" sz="4500" dirty="0">
              <a:solidFill>
                <a:srgbClr val="000000"/>
              </a:solidFill>
              <a:latin typeface="Calibri"/>
              <a:cs typeface="Times New Roman" panose="02020603050405020304" pitchFamily="18" charset="0"/>
            </a:endParaRPr>
          </a:p>
          <a:p>
            <a:pPr marL="0" indent="0" algn="ctr">
              <a:buNone/>
            </a:pPr>
            <a:endParaRPr lang="en-US" b="1" i="1" dirty="0"/>
          </a:p>
          <a:p>
            <a:pPr marL="0" indent="0">
              <a:buNone/>
            </a:pPr>
            <a:endParaRPr lang="en-US" dirty="0"/>
          </a:p>
        </p:txBody>
      </p:sp>
    </p:spTree>
    <p:extLst>
      <p:ext uri="{BB962C8B-B14F-4D97-AF65-F5344CB8AC3E}">
        <p14:creationId xmlns:p14="http://schemas.microsoft.com/office/powerpoint/2010/main" val="16205726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122" y="934278"/>
            <a:ext cx="8076717" cy="461965"/>
          </a:xfrm>
        </p:spPr>
        <p:txBody>
          <a:bodyPr>
            <a:noAutofit/>
          </a:bodyPr>
          <a:lstStyle/>
          <a:p>
            <a:pPr algn="l"/>
            <a:r>
              <a:rPr lang="en-ZA" sz="1600" b="1" dirty="0"/>
              <a:t>DEPARTMENTAL EXPENDITURE AS AT </a:t>
            </a:r>
            <a:r>
              <a:rPr lang="en-US" sz="1600" b="1" dirty="0"/>
              <a:t>31 MARCH </a:t>
            </a:r>
            <a:r>
              <a:rPr lang="en-ZA" sz="1600" b="1" dirty="0"/>
              <a:t>2022 : ECONOMIC CLASSIFICATION</a:t>
            </a:r>
            <a:endParaRPr lang="en-US" sz="1600" dirty="0"/>
          </a:p>
        </p:txBody>
      </p:sp>
      <p:sp>
        <p:nvSpPr>
          <p:cNvPr id="4" name="Slide Number Placeholder 2">
            <a:extLst>
              <a:ext uri="{FF2B5EF4-FFF2-40B4-BE49-F238E27FC236}">
                <a16:creationId xmlns:a16="http://schemas.microsoft.com/office/drawing/2014/main" id="{8F2D992C-7B9F-4154-B628-D566D6EA8BCD}"/>
              </a:ext>
            </a:extLst>
          </p:cNvPr>
          <p:cNvSpPr>
            <a:spLocks noGrp="1"/>
          </p:cNvSpPr>
          <p:nvPr>
            <p:ph type="sldNum" sz="quarter" idx="12"/>
          </p:nvPr>
        </p:nvSpPr>
        <p:spPr>
          <a:xfrm>
            <a:off x="8686798" y="6453963"/>
            <a:ext cx="355303" cy="267512"/>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Content Placeholder 6">
            <a:extLst>
              <a:ext uri="{FF2B5EF4-FFF2-40B4-BE49-F238E27FC236}">
                <a16:creationId xmlns:a16="http://schemas.microsoft.com/office/drawing/2014/main" id="{32C12BC8-3A02-4195-9DDE-2AC380E054D0}"/>
              </a:ext>
            </a:extLst>
          </p:cNvPr>
          <p:cNvPicPr>
            <a:picLocks noGrp="1" noChangeAspect="1"/>
          </p:cNvPicPr>
          <p:nvPr>
            <p:ph idx="1"/>
          </p:nvPr>
        </p:nvPicPr>
        <p:blipFill>
          <a:blip r:embed="rId2"/>
          <a:stretch>
            <a:fillRect/>
          </a:stretch>
        </p:blipFill>
        <p:spPr>
          <a:xfrm>
            <a:off x="1006475" y="2002021"/>
            <a:ext cx="8013700" cy="4076332"/>
          </a:xfrm>
          <a:prstGeom prst="rect">
            <a:avLst/>
          </a:prstGeom>
        </p:spPr>
      </p:pic>
    </p:spTree>
    <p:extLst>
      <p:ext uri="{BB962C8B-B14F-4D97-AF65-F5344CB8AC3E}">
        <p14:creationId xmlns:p14="http://schemas.microsoft.com/office/powerpoint/2010/main" val="40870938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180" y="855817"/>
            <a:ext cx="8013659" cy="427001"/>
          </a:xfrm>
        </p:spPr>
        <p:txBody>
          <a:bodyPr>
            <a:normAutofit/>
          </a:bodyPr>
          <a:lstStyle/>
          <a:p>
            <a:r>
              <a:rPr lang="en-ZA" sz="1800" b="1" dirty="0"/>
              <a:t>REASONS FOR DEVIATION - SUMMARY PER ECONOMIC CLASSIFICATION</a:t>
            </a:r>
            <a:endParaRPr lang="en-US" sz="1800" dirty="0"/>
          </a:p>
        </p:txBody>
      </p:sp>
      <p:sp>
        <p:nvSpPr>
          <p:cNvPr id="5" name="Slide Number Placeholder 2"/>
          <p:cNvSpPr>
            <a:spLocks noGrp="1"/>
          </p:cNvSpPr>
          <p:nvPr>
            <p:ph type="sldNum" sz="quarter" idx="12"/>
          </p:nvPr>
        </p:nvSpPr>
        <p:spPr>
          <a:xfrm>
            <a:off x="8814388" y="6533951"/>
            <a:ext cx="355303" cy="267512"/>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Content Placeholder 5">
            <a:extLst>
              <a:ext uri="{FF2B5EF4-FFF2-40B4-BE49-F238E27FC236}">
                <a16:creationId xmlns:a16="http://schemas.microsoft.com/office/drawing/2014/main" id="{BA913E8B-3D14-4549-A146-7AB4517FE408}"/>
              </a:ext>
            </a:extLst>
          </p:cNvPr>
          <p:cNvPicPr>
            <a:picLocks noGrp="1" noChangeAspect="1"/>
          </p:cNvPicPr>
          <p:nvPr>
            <p:ph idx="1"/>
          </p:nvPr>
        </p:nvPicPr>
        <p:blipFill>
          <a:blip r:embed="rId2"/>
          <a:stretch>
            <a:fillRect/>
          </a:stretch>
        </p:blipFill>
        <p:spPr>
          <a:xfrm>
            <a:off x="1006475" y="1512277"/>
            <a:ext cx="8013700" cy="4806461"/>
          </a:xfrm>
          <a:prstGeom prst="rect">
            <a:avLst/>
          </a:prstGeom>
        </p:spPr>
      </p:pic>
    </p:spTree>
    <p:extLst>
      <p:ext uri="{BB962C8B-B14F-4D97-AF65-F5344CB8AC3E}">
        <p14:creationId xmlns:p14="http://schemas.microsoft.com/office/powerpoint/2010/main" val="33811883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1800" b="1" dirty="0"/>
              <a:t>REASONS FOR DEVIATION - SUMMARY PER ECONOMIC CLASSIFICATION</a:t>
            </a:r>
            <a:endParaRPr lang="en-ZA" dirty="0"/>
          </a:p>
        </p:txBody>
      </p:sp>
      <p:sp>
        <p:nvSpPr>
          <p:cNvPr id="4" name="Slide Number Placeholder 2">
            <a:extLst>
              <a:ext uri="{FF2B5EF4-FFF2-40B4-BE49-F238E27FC236}">
                <a16:creationId xmlns:a16="http://schemas.microsoft.com/office/drawing/2014/main" id="{BB2E3D11-E995-4C22-A3B5-BE4D0970A9EE}"/>
              </a:ext>
            </a:extLst>
          </p:cNvPr>
          <p:cNvSpPr>
            <a:spLocks noGrp="1"/>
          </p:cNvSpPr>
          <p:nvPr>
            <p:ph type="sldNum" sz="quarter" idx="12"/>
          </p:nvPr>
        </p:nvSpPr>
        <p:spPr>
          <a:xfrm>
            <a:off x="8686798" y="6453963"/>
            <a:ext cx="355303" cy="267512"/>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Content Placeholder 4">
            <a:extLst>
              <a:ext uri="{FF2B5EF4-FFF2-40B4-BE49-F238E27FC236}">
                <a16:creationId xmlns:a16="http://schemas.microsoft.com/office/drawing/2014/main" id="{F8366ED4-7D74-4129-81D4-ABE93ECD52B2}"/>
              </a:ext>
            </a:extLst>
          </p:cNvPr>
          <p:cNvSpPr>
            <a:spLocks noGrp="1"/>
          </p:cNvSpPr>
          <p:nvPr>
            <p:ph idx="1"/>
          </p:nvPr>
        </p:nvSpPr>
        <p:spPr>
          <a:xfrm>
            <a:off x="1006475" y="1412875"/>
            <a:ext cx="8013700" cy="5254625"/>
          </a:xfrm>
        </p:spPr>
        <p:txBody>
          <a:bodyPr>
            <a:normAutofit/>
          </a:bodyPr>
          <a:lstStyle/>
          <a:p>
            <a:pPr marL="0" indent="0" algn="just" fontAlgn="b">
              <a:spcBef>
                <a:spcPts val="320"/>
              </a:spcBef>
              <a:buNone/>
              <a:tabLst>
                <a:tab pos="457189" algn="l"/>
              </a:tabLst>
              <a:defRPr/>
            </a:pPr>
            <a:endParaRPr lang="en-US" sz="800" dirty="0">
              <a:solidFill>
                <a:srgbClr val="000000"/>
              </a:solidFill>
              <a:latin typeface="Calibri"/>
              <a:cs typeface="Times New Roman" panose="02020603050405020304" pitchFamily="18" charset="0"/>
            </a:endParaRPr>
          </a:p>
          <a:p>
            <a:pPr marL="0" indent="0" algn="just" fontAlgn="b">
              <a:spcBef>
                <a:spcPts val="320"/>
              </a:spcBef>
              <a:buNone/>
              <a:tabLst>
                <a:tab pos="457189" algn="l"/>
              </a:tabLst>
              <a:defRPr/>
            </a:pPr>
            <a:r>
              <a:rPr lang="en-ZA" sz="1700" b="1" dirty="0">
                <a:solidFill>
                  <a:srgbClr val="000000"/>
                </a:solidFill>
                <a:latin typeface="Calibri" panose="020F0502020204030204" pitchFamily="34" charset="0"/>
              </a:rPr>
              <a:t>Households - 100%</a:t>
            </a:r>
          </a:p>
          <a:p>
            <a:pPr lvl="1" algn="just">
              <a:spcBef>
                <a:spcPts val="320"/>
              </a:spcBef>
              <a:buFont typeface="Arial" panose="020B0604020202020204" pitchFamily="34" charset="0"/>
              <a:buChar char="•"/>
              <a:tabLst>
                <a:tab pos="457189" algn="l"/>
              </a:tabLst>
              <a:defRPr/>
            </a:pPr>
            <a:r>
              <a:rPr lang="en-ZA" sz="1800" dirty="0">
                <a:solidFill>
                  <a:srgbClr val="000000"/>
                </a:solidFill>
                <a:latin typeface="Calibri"/>
                <a:cs typeface="Times New Roman" panose="02020603050405020304" pitchFamily="18" charset="0"/>
              </a:rPr>
              <a:t>Full allocation spent by end of the financial year.</a:t>
            </a:r>
          </a:p>
          <a:p>
            <a:pPr marL="0" indent="0" algn="just" fontAlgn="b">
              <a:spcBef>
                <a:spcPts val="320"/>
              </a:spcBef>
              <a:buNone/>
              <a:tabLst>
                <a:tab pos="457189" algn="l"/>
              </a:tabLst>
              <a:defRPr/>
            </a:pPr>
            <a:endParaRPr lang="en-ZA" sz="800" dirty="0">
              <a:solidFill>
                <a:srgbClr val="000000"/>
              </a:solidFill>
              <a:latin typeface="Calibri"/>
              <a:cs typeface="Times New Roman" panose="02020603050405020304" pitchFamily="18" charset="0"/>
            </a:endParaRPr>
          </a:p>
          <a:p>
            <a:pPr marL="0" indent="0" algn="just" fontAlgn="b">
              <a:spcBef>
                <a:spcPts val="320"/>
              </a:spcBef>
              <a:buNone/>
              <a:tabLst>
                <a:tab pos="457189" algn="l"/>
              </a:tabLst>
              <a:defRPr/>
            </a:pPr>
            <a:r>
              <a:rPr lang="en-ZA" sz="1700" b="1" dirty="0">
                <a:solidFill>
                  <a:srgbClr val="000000"/>
                </a:solidFill>
                <a:latin typeface="Calibri" panose="020F0502020204030204" pitchFamily="34" charset="0"/>
              </a:rPr>
              <a:t>Building &amp; Other Fixed Structure - 99%</a:t>
            </a:r>
          </a:p>
          <a:p>
            <a:pPr lvl="1" algn="just" fontAlgn="b">
              <a:spcBef>
                <a:spcPts val="320"/>
              </a:spcBef>
              <a:buFont typeface="Arial" panose="020B0604020202020204" pitchFamily="34" charset="0"/>
              <a:buChar char="•"/>
              <a:tabLst>
                <a:tab pos="457189" algn="l"/>
              </a:tabLst>
              <a:defRPr/>
            </a:pPr>
            <a:r>
              <a:rPr lang="en-ZA" sz="1800" dirty="0">
                <a:solidFill>
                  <a:srgbClr val="000000"/>
                </a:solidFill>
                <a:latin typeface="Calibri"/>
                <a:cs typeface="Times New Roman" panose="02020603050405020304" pitchFamily="18" charset="0"/>
              </a:rPr>
              <a:t>The infrastructure budget was underspent by 1% due to delays in completion of some projects. </a:t>
            </a:r>
          </a:p>
          <a:p>
            <a:pPr marL="0" indent="0" algn="just" fontAlgn="b">
              <a:spcBef>
                <a:spcPts val="320"/>
              </a:spcBef>
              <a:buNone/>
              <a:tabLst>
                <a:tab pos="457189" algn="l"/>
              </a:tabLst>
              <a:defRPr/>
            </a:pPr>
            <a:endParaRPr lang="en-ZA" sz="900" dirty="0">
              <a:solidFill>
                <a:srgbClr val="000000"/>
              </a:solidFill>
              <a:latin typeface="Calibri"/>
              <a:cs typeface="Times New Roman" panose="02020603050405020304" pitchFamily="18" charset="0"/>
            </a:endParaRPr>
          </a:p>
          <a:p>
            <a:pPr marL="0" indent="0" algn="just" fontAlgn="b">
              <a:spcBef>
                <a:spcPts val="320"/>
              </a:spcBef>
              <a:buNone/>
              <a:tabLst>
                <a:tab pos="457189" algn="l"/>
              </a:tabLst>
              <a:defRPr/>
            </a:pPr>
            <a:r>
              <a:rPr lang="en-ZA" sz="1700" b="1" dirty="0">
                <a:solidFill>
                  <a:srgbClr val="000000"/>
                </a:solidFill>
                <a:latin typeface="Calibri" panose="020F0502020204030204" pitchFamily="34" charset="0"/>
              </a:rPr>
              <a:t>Machinery &amp; Equipment - 100%</a:t>
            </a:r>
          </a:p>
          <a:p>
            <a:pPr lvl="1" algn="just">
              <a:spcBef>
                <a:spcPts val="320"/>
              </a:spcBef>
              <a:buFont typeface="Arial" panose="020B0604020202020204" pitchFamily="34" charset="0"/>
              <a:buChar char="•"/>
              <a:tabLst>
                <a:tab pos="457189" algn="l"/>
              </a:tabLst>
              <a:defRPr/>
            </a:pPr>
            <a:r>
              <a:rPr lang="en-ZA" sz="1800" dirty="0">
                <a:solidFill>
                  <a:srgbClr val="000000"/>
                </a:solidFill>
                <a:latin typeface="Calibri"/>
                <a:cs typeface="Times New Roman" panose="02020603050405020304" pitchFamily="18" charset="0"/>
              </a:rPr>
              <a:t>Full allocation spent by end of the financial year.</a:t>
            </a:r>
          </a:p>
          <a:p>
            <a:pPr marL="0" indent="0" algn="just" fontAlgn="b">
              <a:spcBef>
                <a:spcPts val="320"/>
              </a:spcBef>
              <a:buNone/>
              <a:tabLst>
                <a:tab pos="457189" algn="l"/>
              </a:tabLst>
              <a:defRPr/>
            </a:pPr>
            <a:endParaRPr lang="en-ZA" sz="800" dirty="0">
              <a:solidFill>
                <a:srgbClr val="000000"/>
              </a:solidFill>
              <a:latin typeface="Calibri"/>
              <a:cs typeface="Times New Roman" panose="02020603050405020304" pitchFamily="18" charset="0"/>
            </a:endParaRPr>
          </a:p>
        </p:txBody>
      </p:sp>
    </p:spTree>
    <p:extLst>
      <p:ext uri="{BB962C8B-B14F-4D97-AF65-F5344CB8AC3E}">
        <p14:creationId xmlns:p14="http://schemas.microsoft.com/office/powerpoint/2010/main" val="10032586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180" y="905256"/>
            <a:ext cx="8013659" cy="353845"/>
          </a:xfrm>
        </p:spPr>
        <p:txBody>
          <a:bodyPr>
            <a:noAutofit/>
          </a:bodyPr>
          <a:lstStyle/>
          <a:p>
            <a:br>
              <a:rPr lang="en-ZA" sz="2000" b="1" dirty="0"/>
            </a:br>
            <a:r>
              <a:rPr lang="en-ZA" sz="2000" b="1" dirty="0"/>
              <a:t>CONDITIONAL GRANT AS AT </a:t>
            </a:r>
            <a:r>
              <a:rPr lang="en-US" sz="2000" b="1" dirty="0"/>
              <a:t>31 MARCH</a:t>
            </a:r>
            <a:r>
              <a:rPr lang="en-ZA" sz="2000" b="1" dirty="0"/>
              <a:t> 2022 </a:t>
            </a:r>
            <a:br>
              <a:rPr lang="en-ZA" sz="2000" b="1" dirty="0"/>
            </a:br>
            <a:endParaRPr lang="en-ZA" sz="2000" dirty="0"/>
          </a:p>
        </p:txBody>
      </p:sp>
      <p:sp>
        <p:nvSpPr>
          <p:cNvPr id="6" name="Slide Number Placeholder 2"/>
          <p:cNvSpPr>
            <a:spLocks noGrp="1"/>
          </p:cNvSpPr>
          <p:nvPr>
            <p:ph type="sldNum" sz="quarter" idx="12"/>
          </p:nvPr>
        </p:nvSpPr>
        <p:spPr>
          <a:xfrm>
            <a:off x="8686798" y="6453963"/>
            <a:ext cx="355303" cy="267512"/>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Content Placeholder 4">
            <a:extLst>
              <a:ext uri="{FF2B5EF4-FFF2-40B4-BE49-F238E27FC236}">
                <a16:creationId xmlns:a16="http://schemas.microsoft.com/office/drawing/2014/main" id="{B0AB587B-AC10-481E-868B-7BC9CB69A5F4}"/>
              </a:ext>
            </a:extLst>
          </p:cNvPr>
          <p:cNvPicPr>
            <a:picLocks noGrp="1" noChangeAspect="1"/>
          </p:cNvPicPr>
          <p:nvPr>
            <p:ph idx="1"/>
          </p:nvPr>
        </p:nvPicPr>
        <p:blipFill>
          <a:blip r:embed="rId2"/>
          <a:stretch>
            <a:fillRect/>
          </a:stretch>
        </p:blipFill>
        <p:spPr>
          <a:xfrm>
            <a:off x="750277" y="1688123"/>
            <a:ext cx="8269898" cy="4032005"/>
          </a:xfrm>
          <a:prstGeom prst="rect">
            <a:avLst/>
          </a:prstGeom>
        </p:spPr>
      </p:pic>
    </p:spTree>
    <p:extLst>
      <p:ext uri="{BB962C8B-B14F-4D97-AF65-F5344CB8AC3E}">
        <p14:creationId xmlns:p14="http://schemas.microsoft.com/office/powerpoint/2010/main" val="11575991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912" y="865771"/>
            <a:ext cx="8026925" cy="427001"/>
          </a:xfrm>
        </p:spPr>
        <p:txBody>
          <a:bodyPr>
            <a:normAutofit/>
          </a:bodyPr>
          <a:lstStyle/>
          <a:p>
            <a:r>
              <a:rPr lang="en-ZA" sz="2000" b="1" dirty="0"/>
              <a:t>REASONS FOR DEVIATION - CONDITIONAL GRANTS</a:t>
            </a:r>
          </a:p>
        </p:txBody>
      </p:sp>
      <p:sp>
        <p:nvSpPr>
          <p:cNvPr id="6" name="Slide Number Placeholder 2"/>
          <p:cNvSpPr>
            <a:spLocks noGrp="1"/>
          </p:cNvSpPr>
          <p:nvPr>
            <p:ph type="sldNum" sz="quarter" idx="12"/>
          </p:nvPr>
        </p:nvSpPr>
        <p:spPr>
          <a:xfrm>
            <a:off x="8686798" y="6453963"/>
            <a:ext cx="355303" cy="267512"/>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Content Placeholder 4">
            <a:extLst>
              <a:ext uri="{FF2B5EF4-FFF2-40B4-BE49-F238E27FC236}">
                <a16:creationId xmlns:a16="http://schemas.microsoft.com/office/drawing/2014/main" id="{B3445D83-84BF-4CD9-92B7-9040815BD8C5}"/>
              </a:ext>
            </a:extLst>
          </p:cNvPr>
          <p:cNvPicPr>
            <a:picLocks noGrp="1" noChangeAspect="1"/>
          </p:cNvPicPr>
          <p:nvPr>
            <p:ph idx="1"/>
          </p:nvPr>
        </p:nvPicPr>
        <p:blipFill>
          <a:blip r:embed="rId2"/>
          <a:stretch>
            <a:fillRect/>
          </a:stretch>
        </p:blipFill>
        <p:spPr>
          <a:xfrm>
            <a:off x="1006475" y="1652955"/>
            <a:ext cx="8013700" cy="4165516"/>
          </a:xfrm>
          <a:prstGeom prst="rect">
            <a:avLst/>
          </a:prstGeom>
        </p:spPr>
      </p:pic>
    </p:spTree>
    <p:extLst>
      <p:ext uri="{BB962C8B-B14F-4D97-AF65-F5344CB8AC3E}">
        <p14:creationId xmlns:p14="http://schemas.microsoft.com/office/powerpoint/2010/main" val="41672870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180" y="905256"/>
            <a:ext cx="8013659" cy="353845"/>
          </a:xfrm>
        </p:spPr>
        <p:txBody>
          <a:bodyPr>
            <a:noAutofit/>
          </a:bodyPr>
          <a:lstStyle/>
          <a:p>
            <a:pPr algn="l"/>
            <a:br>
              <a:rPr lang="en-ZA" sz="1500" b="1" dirty="0"/>
            </a:br>
            <a:r>
              <a:rPr lang="en-ZA" sz="1500" b="1" dirty="0"/>
              <a:t>NON - PROFIT INSTITUTIONS EXPENDITURE PER SUB PROGRAMME AS AT 31 MARCH 2022</a:t>
            </a:r>
            <a:br>
              <a:rPr lang="en-ZA" sz="1500" b="1" dirty="0"/>
            </a:br>
            <a:endParaRPr lang="en-ZA" sz="1500" dirty="0"/>
          </a:p>
        </p:txBody>
      </p:sp>
      <p:sp>
        <p:nvSpPr>
          <p:cNvPr id="6" name="Slide Number Placeholder 2"/>
          <p:cNvSpPr>
            <a:spLocks noGrp="1"/>
          </p:cNvSpPr>
          <p:nvPr>
            <p:ph type="sldNum" sz="quarter" idx="12"/>
          </p:nvPr>
        </p:nvSpPr>
        <p:spPr>
          <a:xfrm>
            <a:off x="8686798" y="6453963"/>
            <a:ext cx="355303" cy="267512"/>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Content Placeholder 6">
            <a:extLst>
              <a:ext uri="{FF2B5EF4-FFF2-40B4-BE49-F238E27FC236}">
                <a16:creationId xmlns:a16="http://schemas.microsoft.com/office/drawing/2014/main" id="{D6C0CF00-8317-4D06-A63B-2926A1A99967}"/>
              </a:ext>
            </a:extLst>
          </p:cNvPr>
          <p:cNvPicPr>
            <a:picLocks noGrp="1" noChangeAspect="1"/>
          </p:cNvPicPr>
          <p:nvPr>
            <p:ph idx="1"/>
          </p:nvPr>
        </p:nvPicPr>
        <p:blipFill>
          <a:blip r:embed="rId2"/>
          <a:stretch>
            <a:fillRect/>
          </a:stretch>
        </p:blipFill>
        <p:spPr>
          <a:xfrm>
            <a:off x="773723" y="1469867"/>
            <a:ext cx="8246452" cy="4984096"/>
          </a:xfrm>
          <a:prstGeom prst="rect">
            <a:avLst/>
          </a:prstGeom>
        </p:spPr>
      </p:pic>
    </p:spTree>
    <p:extLst>
      <p:ext uri="{BB962C8B-B14F-4D97-AF65-F5344CB8AC3E}">
        <p14:creationId xmlns:p14="http://schemas.microsoft.com/office/powerpoint/2010/main" val="33582047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000" dirty="0">
                <a:latin typeface="Calibri" panose="020F0502020204030204" pitchFamily="34" charset="0"/>
                <a:cs typeface="+mj-cs"/>
              </a:rPr>
              <a:t>PAYMENT OF INVOICES WITHIN 15 DAYS	</a:t>
            </a:r>
            <a:endParaRPr lang="en-ZA" sz="2000" dirty="0">
              <a:latin typeface="Calibri" panose="020F0502020204030204" pitchFamily="34" charset="0"/>
              <a:cs typeface="+mj-cs"/>
            </a:endParaRPr>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4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79</a:t>
            </a:fld>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Content Placeholder 6">
            <a:extLst>
              <a:ext uri="{FF2B5EF4-FFF2-40B4-BE49-F238E27FC236}">
                <a16:creationId xmlns:a16="http://schemas.microsoft.com/office/drawing/2014/main" id="{548B1FB2-AB26-4767-844E-CC23DEBBAFEB}"/>
              </a:ext>
            </a:extLst>
          </p:cNvPr>
          <p:cNvPicPr>
            <a:picLocks noGrp="1" noChangeAspect="1"/>
          </p:cNvPicPr>
          <p:nvPr>
            <p:ph idx="1"/>
          </p:nvPr>
        </p:nvPicPr>
        <p:blipFill>
          <a:blip r:embed="rId2"/>
          <a:stretch>
            <a:fillRect/>
          </a:stretch>
        </p:blipFill>
        <p:spPr>
          <a:xfrm>
            <a:off x="1048172" y="1570892"/>
            <a:ext cx="7930306" cy="4829908"/>
          </a:xfrm>
          <a:prstGeom prst="rect">
            <a:avLst/>
          </a:prstGeom>
        </p:spPr>
      </p:pic>
    </p:spTree>
    <p:extLst>
      <p:ext uri="{BB962C8B-B14F-4D97-AF65-F5344CB8AC3E}">
        <p14:creationId xmlns:p14="http://schemas.microsoft.com/office/powerpoint/2010/main" val="641129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a:extLst>
              <a:ext uri="{FF2B5EF4-FFF2-40B4-BE49-F238E27FC236}">
                <a16:creationId xmlns:a16="http://schemas.microsoft.com/office/drawing/2014/main" id="{C21F3EB2-E4CF-4E8E-9C8C-0A57153D1D34}"/>
              </a:ext>
            </a:extLst>
          </p:cNvPr>
          <p:cNvSpPr>
            <a:spLocks noGrp="1"/>
          </p:cNvSpPr>
          <p:nvPr>
            <p:ph type="title"/>
          </p:nvPr>
        </p:nvSpPr>
        <p:spPr/>
        <p:txBody>
          <a:bodyPr/>
          <a:lstStyle/>
          <a:p>
            <a:r>
              <a:rPr lang="en-ZA" altLang="en-US" sz="2300" b="1" dirty="0"/>
              <a:t>Year On Year Comparison</a:t>
            </a:r>
          </a:p>
        </p:txBody>
      </p:sp>
      <p:sp>
        <p:nvSpPr>
          <p:cNvPr id="117763" name="Slide Number Placeholder 3">
            <a:extLst>
              <a:ext uri="{FF2B5EF4-FFF2-40B4-BE49-F238E27FC236}">
                <a16:creationId xmlns:a16="http://schemas.microsoft.com/office/drawing/2014/main" id="{88323395-E34A-4380-B2F6-A707EA34D03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fld id="{A8905CA2-6C5B-4749-A76D-65E639229C14}"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ct val="0"/>
                </a:spcBef>
                <a:spcAft>
                  <a:spcPts val="0"/>
                </a:spcAft>
                <a:buClrTx/>
                <a:buSzTx/>
                <a:buFontTx/>
                <a:buNone/>
                <a:tabLst/>
                <a:defRPr/>
              </a:pPr>
              <a:t>8</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0" name="Content Placeholder 9">
            <a:extLst>
              <a:ext uri="{FF2B5EF4-FFF2-40B4-BE49-F238E27FC236}">
                <a16:creationId xmlns:a16="http://schemas.microsoft.com/office/drawing/2014/main" id="{914353C2-292C-4310-8ECA-80504291E297}"/>
              </a:ext>
            </a:extLst>
          </p:cNvPr>
          <p:cNvGraphicFramePr>
            <a:graphicFrameLocks noGrp="1"/>
          </p:cNvGraphicFramePr>
          <p:nvPr>
            <p:ph idx="1"/>
          </p:nvPr>
        </p:nvGraphicFramePr>
        <p:xfrm>
          <a:off x="1006475" y="1412875"/>
          <a:ext cx="8013700" cy="511968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000" dirty="0">
                <a:latin typeface="Calibri" panose="020F0502020204030204" pitchFamily="34" charset="0"/>
                <a:cs typeface="+mj-cs"/>
              </a:rPr>
              <a:t>PAYMENT OF INVOICES WITHIN 30 DAYS	</a:t>
            </a:r>
            <a:endParaRPr lang="en-ZA" sz="2000" dirty="0">
              <a:latin typeface="Calibri" panose="020F0502020204030204" pitchFamily="34" charset="0"/>
              <a:cs typeface="+mj-cs"/>
            </a:endParaRPr>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4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80</a:t>
            </a:fld>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Content Placeholder 6">
            <a:extLst>
              <a:ext uri="{FF2B5EF4-FFF2-40B4-BE49-F238E27FC236}">
                <a16:creationId xmlns:a16="http://schemas.microsoft.com/office/drawing/2014/main" id="{44A32FAD-BB88-4AFB-BB0F-B7564CA78CEA}"/>
              </a:ext>
            </a:extLst>
          </p:cNvPr>
          <p:cNvPicPr>
            <a:picLocks noGrp="1" noChangeAspect="1"/>
          </p:cNvPicPr>
          <p:nvPr>
            <p:ph idx="1"/>
          </p:nvPr>
        </p:nvPicPr>
        <p:blipFill>
          <a:blip r:embed="rId2"/>
          <a:stretch>
            <a:fillRect/>
          </a:stretch>
        </p:blipFill>
        <p:spPr>
          <a:xfrm>
            <a:off x="1006475" y="1570892"/>
            <a:ext cx="8013700" cy="4876800"/>
          </a:xfrm>
          <a:prstGeom prst="rect">
            <a:avLst/>
          </a:prstGeom>
        </p:spPr>
      </p:pic>
    </p:spTree>
    <p:extLst>
      <p:ext uri="{BB962C8B-B14F-4D97-AF65-F5344CB8AC3E}">
        <p14:creationId xmlns:p14="http://schemas.microsoft.com/office/powerpoint/2010/main" val="9191294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180" y="895574"/>
            <a:ext cx="8013659" cy="427001"/>
          </a:xfrm>
        </p:spPr>
        <p:txBody>
          <a:bodyPr>
            <a:normAutofit/>
          </a:bodyPr>
          <a:lstStyle/>
          <a:p>
            <a:r>
              <a:rPr lang="en-ZA" sz="2000" b="1" dirty="0"/>
              <a:t>PREFERENTIAL PROCUREMENT  SPEND </a:t>
            </a:r>
            <a:r>
              <a:rPr lang="en-US" sz="2000" b="1" dirty="0"/>
              <a:t>AS AT 31 MARCH 2022</a:t>
            </a:r>
            <a:endParaRPr lang="en-ZA" sz="2000" dirty="0"/>
          </a:p>
        </p:txBody>
      </p:sp>
      <p:sp>
        <p:nvSpPr>
          <p:cNvPr id="3" name="Slide Number Placeholder 2"/>
          <p:cNvSpPr>
            <a:spLocks noGrp="1"/>
          </p:cNvSpPr>
          <p:nvPr>
            <p:ph type="sldNum" sz="quarter" idx="12"/>
          </p:nvPr>
        </p:nvSpPr>
        <p:spPr>
          <a:xfrm>
            <a:off x="8559209" y="6443330"/>
            <a:ext cx="461630" cy="27814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4" name="Table 5">
            <a:extLst>
              <a:ext uri="{FF2B5EF4-FFF2-40B4-BE49-F238E27FC236}">
                <a16:creationId xmlns:a16="http://schemas.microsoft.com/office/drawing/2014/main" id="{8E7AD653-CA9D-E8B3-9657-0C2C36B0BFF9}"/>
              </a:ext>
            </a:extLst>
          </p:cNvPr>
          <p:cNvGraphicFramePr>
            <a:graphicFrameLocks noGrp="1"/>
          </p:cNvGraphicFramePr>
          <p:nvPr>
            <p:extLst>
              <p:ext uri="{D42A27DB-BD31-4B8C-83A1-F6EECF244321}">
                <p14:modId xmlns:p14="http://schemas.microsoft.com/office/powerpoint/2010/main" val="3682550727"/>
              </p:ext>
            </p:extLst>
          </p:nvPr>
        </p:nvGraphicFramePr>
        <p:xfrm>
          <a:off x="997320" y="1726163"/>
          <a:ext cx="7876092" cy="4107864"/>
        </p:xfrm>
        <a:graphic>
          <a:graphicData uri="http://schemas.openxmlformats.org/drawingml/2006/table">
            <a:tbl>
              <a:tblPr firstRow="1" bandRow="1">
                <a:tableStyleId>{5C22544A-7EE6-4342-B048-85BDC9FD1C3A}</a:tableStyleId>
              </a:tblPr>
              <a:tblGrid>
                <a:gridCol w="1372656">
                  <a:extLst>
                    <a:ext uri="{9D8B030D-6E8A-4147-A177-3AD203B41FA5}">
                      <a16:colId xmlns:a16="http://schemas.microsoft.com/office/drawing/2014/main" val="2053764694"/>
                    </a:ext>
                  </a:extLst>
                </a:gridCol>
                <a:gridCol w="2565390">
                  <a:extLst>
                    <a:ext uri="{9D8B030D-6E8A-4147-A177-3AD203B41FA5}">
                      <a16:colId xmlns:a16="http://schemas.microsoft.com/office/drawing/2014/main" val="3262762938"/>
                    </a:ext>
                  </a:extLst>
                </a:gridCol>
                <a:gridCol w="1969023">
                  <a:extLst>
                    <a:ext uri="{9D8B030D-6E8A-4147-A177-3AD203B41FA5}">
                      <a16:colId xmlns:a16="http://schemas.microsoft.com/office/drawing/2014/main" val="2212052961"/>
                    </a:ext>
                  </a:extLst>
                </a:gridCol>
                <a:gridCol w="1969023">
                  <a:extLst>
                    <a:ext uri="{9D8B030D-6E8A-4147-A177-3AD203B41FA5}">
                      <a16:colId xmlns:a16="http://schemas.microsoft.com/office/drawing/2014/main" val="3713645321"/>
                    </a:ext>
                  </a:extLst>
                </a:gridCol>
              </a:tblGrid>
              <a:tr h="781647">
                <a:tc>
                  <a:txBody>
                    <a:bodyPr/>
                    <a:lstStyle/>
                    <a:p>
                      <a:r>
                        <a:rPr lang="en-GB" dirty="0">
                          <a:latin typeface="+mn-lt"/>
                        </a:rPr>
                        <a:t>HDI(BBBEE)</a:t>
                      </a:r>
                    </a:p>
                    <a:p>
                      <a:r>
                        <a:rPr lang="en-GB" dirty="0">
                          <a:latin typeface="+mn-lt"/>
                        </a:rPr>
                        <a:t>CATEGORG</a:t>
                      </a:r>
                      <a:endParaRPr lang="en-ZA" dirty="0">
                        <a:latin typeface="+mn-lt"/>
                      </a:endParaRPr>
                    </a:p>
                  </a:txBody>
                  <a:tcPr/>
                </a:tc>
                <a:tc>
                  <a:txBody>
                    <a:bodyPr/>
                    <a:lstStyle/>
                    <a:p>
                      <a:r>
                        <a:rPr lang="en-GB" dirty="0">
                          <a:latin typeface="+mn-lt"/>
                        </a:rPr>
                        <a:t>FY 2021/22</a:t>
                      </a:r>
                      <a:endParaRPr lang="en-ZA" dirty="0">
                        <a:latin typeface="+mn-lt"/>
                      </a:endParaRPr>
                    </a:p>
                  </a:txBody>
                  <a:tcPr/>
                </a:tc>
                <a:tc>
                  <a:txBody>
                    <a:bodyPr/>
                    <a:lstStyle/>
                    <a:p>
                      <a:r>
                        <a:rPr lang="en-GB" dirty="0">
                          <a:latin typeface="+mn-lt"/>
                        </a:rPr>
                        <a:t>ACTUALS AS AT 31 MARCH 2022</a:t>
                      </a:r>
                      <a:endParaRPr lang="en-ZA" dirty="0">
                        <a:latin typeface="+mn-lt"/>
                      </a:endParaRPr>
                    </a:p>
                  </a:txBody>
                  <a:tcPr/>
                </a:tc>
                <a:tc>
                  <a:txBody>
                    <a:bodyPr/>
                    <a:lstStyle/>
                    <a:p>
                      <a:r>
                        <a:rPr lang="en-GB" dirty="0">
                          <a:latin typeface="+mn-lt"/>
                        </a:rPr>
                        <a:t>TOTAL SPENT</a:t>
                      </a:r>
                      <a:endParaRPr lang="en-ZA" dirty="0">
                        <a:latin typeface="+mn-lt"/>
                      </a:endParaRPr>
                    </a:p>
                  </a:txBody>
                  <a:tcPr/>
                </a:tc>
                <a:extLst>
                  <a:ext uri="{0D108BD9-81ED-4DB2-BD59-A6C34878D82A}">
                    <a16:rowId xmlns:a16="http://schemas.microsoft.com/office/drawing/2014/main" val="2428261744"/>
                  </a:ext>
                </a:extLst>
              </a:tr>
              <a:tr h="1116639">
                <a:tc>
                  <a:txBody>
                    <a:bodyPr/>
                    <a:lstStyle/>
                    <a:p>
                      <a:r>
                        <a:rPr lang="en-GB" dirty="0">
                          <a:latin typeface="+mn-lt"/>
                        </a:rPr>
                        <a:t>HDI</a:t>
                      </a:r>
                      <a:endParaRPr lang="en-ZA" dirty="0">
                        <a:latin typeface="+mn-lt"/>
                      </a:endParaRPr>
                    </a:p>
                  </a:txBody>
                  <a:tcPr/>
                </a:tc>
                <a:tc>
                  <a:txBody>
                    <a:bodyPr/>
                    <a:lstStyle/>
                    <a:p>
                      <a:r>
                        <a:rPr lang="en-GB" dirty="0">
                          <a:latin typeface="+mn-lt"/>
                        </a:rPr>
                        <a:t>BBBEE  : 80%</a:t>
                      </a:r>
                      <a:endParaRPr lang="en-ZA" dirty="0">
                        <a:latin typeface="+mn-lt"/>
                      </a:endParaRPr>
                    </a:p>
                  </a:txBody>
                  <a:tcPr/>
                </a:tc>
                <a:tc>
                  <a:txBody>
                    <a:bodyPr/>
                    <a:lstStyle/>
                    <a:p>
                      <a:r>
                        <a:rPr lang="en-GB" sz="1800" b="0" i="0" u="none" strike="noStrike" dirty="0">
                          <a:solidFill>
                            <a:srgbClr val="000000"/>
                          </a:solidFill>
                          <a:effectLst/>
                          <a:latin typeface="+mn-lt"/>
                        </a:rPr>
                        <a:t>HDI: 89.26% </a:t>
                      </a:r>
                      <a:endParaRPr lang="en-ZA" dirty="0">
                        <a:latin typeface="+mn-lt"/>
                      </a:endParaRPr>
                    </a:p>
                  </a:txBody>
                  <a:tcPr/>
                </a:tc>
                <a:tc>
                  <a:txBody>
                    <a:bodyPr/>
                    <a:lstStyle/>
                    <a:p>
                      <a:r>
                        <a:rPr lang="en-GB" dirty="0">
                          <a:latin typeface="+mn-lt"/>
                        </a:rPr>
                        <a:t>R821 545 441.10</a:t>
                      </a:r>
                    </a:p>
                    <a:p>
                      <a:endParaRPr lang="en-ZA" dirty="0">
                        <a:latin typeface="+mn-lt"/>
                      </a:endParaRPr>
                    </a:p>
                  </a:txBody>
                  <a:tcPr/>
                </a:tc>
                <a:extLst>
                  <a:ext uri="{0D108BD9-81ED-4DB2-BD59-A6C34878D82A}">
                    <a16:rowId xmlns:a16="http://schemas.microsoft.com/office/drawing/2014/main" val="3657760114"/>
                  </a:ext>
                </a:extLst>
              </a:tr>
              <a:tr h="452859">
                <a:tc>
                  <a:txBody>
                    <a:bodyPr/>
                    <a:lstStyle/>
                    <a:p>
                      <a:r>
                        <a:rPr lang="en-GB" dirty="0">
                          <a:latin typeface="+mn-lt"/>
                        </a:rPr>
                        <a:t>WOMEN</a:t>
                      </a:r>
                      <a:endParaRPr lang="en-ZA" dirty="0">
                        <a:latin typeface="+mn-lt"/>
                      </a:endParaRPr>
                    </a:p>
                  </a:txBody>
                  <a:tcPr/>
                </a:tc>
                <a:tc>
                  <a:txBody>
                    <a:bodyPr/>
                    <a:lstStyle/>
                    <a:p>
                      <a:r>
                        <a:rPr lang="en-GB" dirty="0">
                          <a:latin typeface="+mn-lt"/>
                        </a:rPr>
                        <a:t>WOMEN: 40%</a:t>
                      </a:r>
                      <a:endParaRPr lang="en-ZA" dirty="0">
                        <a:latin typeface="+mn-lt"/>
                      </a:endParaRPr>
                    </a:p>
                  </a:txBody>
                  <a:tcPr/>
                </a:tc>
                <a:tc>
                  <a:txBody>
                    <a:bodyPr/>
                    <a:lstStyle/>
                    <a:p>
                      <a:r>
                        <a:rPr lang="en-GB" sz="1800" b="0" i="0" u="none" strike="noStrike" dirty="0">
                          <a:solidFill>
                            <a:srgbClr val="000000"/>
                          </a:solidFill>
                          <a:effectLst/>
                          <a:latin typeface="+mn-lt"/>
                        </a:rPr>
                        <a:t>Women:42.80% </a:t>
                      </a:r>
                      <a:endParaRPr lang="en-ZA" dirty="0">
                        <a:latin typeface="+mn-lt"/>
                      </a:endParaRPr>
                    </a:p>
                  </a:txBody>
                  <a:tcPr/>
                </a:tc>
                <a:tc>
                  <a:txBody>
                    <a:bodyPr/>
                    <a:lstStyle/>
                    <a:p>
                      <a:r>
                        <a:rPr lang="en-GB" dirty="0">
                          <a:latin typeface="+mn-lt"/>
                        </a:rPr>
                        <a:t>R392 951 681.48</a:t>
                      </a:r>
                    </a:p>
                    <a:p>
                      <a:endParaRPr lang="en-ZA" dirty="0">
                        <a:latin typeface="+mn-lt"/>
                      </a:endParaRPr>
                    </a:p>
                  </a:txBody>
                  <a:tcPr/>
                </a:tc>
                <a:extLst>
                  <a:ext uri="{0D108BD9-81ED-4DB2-BD59-A6C34878D82A}">
                    <a16:rowId xmlns:a16="http://schemas.microsoft.com/office/drawing/2014/main" val="705970765"/>
                  </a:ext>
                </a:extLst>
              </a:tr>
              <a:tr h="452859">
                <a:tc>
                  <a:txBody>
                    <a:bodyPr/>
                    <a:lstStyle/>
                    <a:p>
                      <a:r>
                        <a:rPr lang="en-GB" dirty="0">
                          <a:latin typeface="+mn-lt"/>
                        </a:rPr>
                        <a:t>YOUTH</a:t>
                      </a:r>
                      <a:endParaRPr lang="en-ZA" dirty="0">
                        <a:latin typeface="+mn-lt"/>
                      </a:endParaRPr>
                    </a:p>
                  </a:txBody>
                  <a:tcPr/>
                </a:tc>
                <a:tc>
                  <a:txBody>
                    <a:bodyPr/>
                    <a:lstStyle/>
                    <a:p>
                      <a:r>
                        <a:rPr lang="en-GB" dirty="0">
                          <a:latin typeface="+mn-lt"/>
                        </a:rPr>
                        <a:t>YOUTH: 10%</a:t>
                      </a:r>
                      <a:endParaRPr lang="en-ZA" dirty="0">
                        <a:latin typeface="+mn-lt"/>
                      </a:endParaRPr>
                    </a:p>
                  </a:txBody>
                  <a:tcPr/>
                </a:tc>
                <a:tc>
                  <a:txBody>
                    <a:bodyPr/>
                    <a:lstStyle/>
                    <a:p>
                      <a:r>
                        <a:rPr lang="en-GB" sz="1800" b="0" i="0" u="none" strike="noStrike" dirty="0">
                          <a:solidFill>
                            <a:srgbClr val="000000"/>
                          </a:solidFill>
                          <a:effectLst/>
                          <a:latin typeface="+mn-lt"/>
                        </a:rPr>
                        <a:t>Youth: 26.86% </a:t>
                      </a:r>
                      <a:endParaRPr lang="en-ZA" dirty="0">
                        <a:latin typeface="+mn-lt"/>
                      </a:endParaRPr>
                    </a:p>
                  </a:txBody>
                  <a:tcPr/>
                </a:tc>
                <a:tc>
                  <a:txBody>
                    <a:bodyPr/>
                    <a:lstStyle/>
                    <a:p>
                      <a:r>
                        <a:rPr lang="en-GB" dirty="0">
                          <a:latin typeface="+mn-lt"/>
                        </a:rPr>
                        <a:t>R188 528 373.68</a:t>
                      </a:r>
                      <a:endParaRPr lang="en-ZA" dirty="0">
                        <a:latin typeface="+mn-lt"/>
                      </a:endParaRPr>
                    </a:p>
                  </a:txBody>
                  <a:tcPr/>
                </a:tc>
                <a:extLst>
                  <a:ext uri="{0D108BD9-81ED-4DB2-BD59-A6C34878D82A}">
                    <a16:rowId xmlns:a16="http://schemas.microsoft.com/office/drawing/2014/main" val="3809665019"/>
                  </a:ext>
                </a:extLst>
              </a:tr>
              <a:tr h="1116639">
                <a:tc>
                  <a:txBody>
                    <a:bodyPr/>
                    <a:lstStyle/>
                    <a:p>
                      <a:r>
                        <a:rPr lang="en-GB" sz="1800" b="0" i="0" u="none" strike="noStrike" dirty="0">
                          <a:solidFill>
                            <a:srgbClr val="000000"/>
                          </a:solidFill>
                          <a:effectLst/>
                          <a:latin typeface="+mn-lt"/>
                        </a:rPr>
                        <a:t>PEOPLE WITH DISABILITIES</a:t>
                      </a:r>
                      <a:endParaRPr lang="en-ZA"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mn-lt"/>
                        </a:rPr>
                        <a:t>People with Disabilities</a:t>
                      </a:r>
                      <a:endParaRPr lang="en-ZA" dirty="0">
                        <a:latin typeface="+mn-lt"/>
                      </a:endParaRPr>
                    </a:p>
                    <a:p>
                      <a:r>
                        <a:rPr lang="en-GB" dirty="0">
                          <a:latin typeface="+mn-lt"/>
                        </a:rPr>
                        <a:t>:5%</a:t>
                      </a:r>
                      <a:endParaRPr lang="en-ZA" dirty="0">
                        <a:latin typeface="+mn-lt"/>
                      </a:endParaRPr>
                    </a:p>
                  </a:txBody>
                  <a:tcPr/>
                </a:tc>
                <a:tc>
                  <a:txBody>
                    <a:bodyPr/>
                    <a:lstStyle/>
                    <a:p>
                      <a:r>
                        <a:rPr lang="en-GB" sz="1800" b="0" i="0" u="none" strike="noStrike" dirty="0">
                          <a:solidFill>
                            <a:srgbClr val="000000"/>
                          </a:solidFill>
                          <a:effectLst/>
                          <a:latin typeface="+mn-lt"/>
                        </a:rPr>
                        <a:t>People with Disabilities: 2.14%</a:t>
                      </a:r>
                      <a:r>
                        <a:rPr lang="en-GB" dirty="0">
                          <a:latin typeface="+mn-lt"/>
                        </a:rPr>
                        <a:t> </a:t>
                      </a:r>
                      <a:endParaRPr lang="en-ZA" dirty="0">
                        <a:latin typeface="+mn-lt"/>
                      </a:endParaRPr>
                    </a:p>
                  </a:txBody>
                  <a:tcPr/>
                </a:tc>
                <a:tc>
                  <a:txBody>
                    <a:bodyPr/>
                    <a:lstStyle/>
                    <a:p>
                      <a:r>
                        <a:rPr lang="en-GB" dirty="0">
                          <a:latin typeface="+mn-lt"/>
                        </a:rPr>
                        <a:t>R18 387 931.92</a:t>
                      </a:r>
                      <a:endParaRPr lang="en-ZA" dirty="0">
                        <a:latin typeface="+mn-lt"/>
                      </a:endParaRPr>
                    </a:p>
                  </a:txBody>
                  <a:tcPr/>
                </a:tc>
                <a:extLst>
                  <a:ext uri="{0D108BD9-81ED-4DB2-BD59-A6C34878D82A}">
                    <a16:rowId xmlns:a16="http://schemas.microsoft.com/office/drawing/2014/main" val="2225009966"/>
                  </a:ext>
                </a:extLst>
              </a:tr>
            </a:tbl>
          </a:graphicData>
        </a:graphic>
      </p:graphicFrame>
    </p:spTree>
    <p:extLst>
      <p:ext uri="{BB962C8B-B14F-4D97-AF65-F5344CB8AC3E}">
        <p14:creationId xmlns:p14="http://schemas.microsoft.com/office/powerpoint/2010/main" val="10958743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180" y="869070"/>
            <a:ext cx="8013659" cy="427001"/>
          </a:xfrm>
        </p:spPr>
        <p:txBody>
          <a:bodyPr>
            <a:normAutofit/>
          </a:bodyPr>
          <a:lstStyle/>
          <a:p>
            <a:pPr algn="l"/>
            <a:r>
              <a:rPr lang="en-ZA" sz="2000" b="1" dirty="0"/>
              <a:t>TOWNSHIP ECONOMY REVITILISATION SPEND</a:t>
            </a:r>
            <a:r>
              <a:rPr lang="en-US" sz="2000" b="1" dirty="0"/>
              <a:t>AS AT 31 MARCH 2022</a:t>
            </a:r>
            <a:endParaRPr lang="en-ZA" sz="2000" dirty="0"/>
          </a:p>
        </p:txBody>
      </p:sp>
      <p:sp>
        <p:nvSpPr>
          <p:cNvPr id="3" name="Slide Number Placeholder 2"/>
          <p:cNvSpPr>
            <a:spLocks noGrp="1"/>
          </p:cNvSpPr>
          <p:nvPr>
            <p:ph type="sldNum" sz="quarter" idx="12"/>
          </p:nvPr>
        </p:nvSpPr>
        <p:spPr>
          <a:xfrm>
            <a:off x="8697434" y="6591300"/>
            <a:ext cx="446566" cy="26669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4" name="Table 5">
            <a:extLst>
              <a:ext uri="{FF2B5EF4-FFF2-40B4-BE49-F238E27FC236}">
                <a16:creationId xmlns:a16="http://schemas.microsoft.com/office/drawing/2014/main" id="{9D039C73-F285-D5EC-3968-8D4DD7C42DDB}"/>
              </a:ext>
            </a:extLst>
          </p:cNvPr>
          <p:cNvGraphicFramePr>
            <a:graphicFrameLocks noGrp="1"/>
          </p:cNvGraphicFramePr>
          <p:nvPr>
            <p:extLst>
              <p:ext uri="{D42A27DB-BD31-4B8C-83A1-F6EECF244321}">
                <p14:modId xmlns:p14="http://schemas.microsoft.com/office/powerpoint/2010/main" val="3034031628"/>
              </p:ext>
            </p:extLst>
          </p:nvPr>
        </p:nvGraphicFramePr>
        <p:xfrm>
          <a:off x="844591" y="1610845"/>
          <a:ext cx="8013658" cy="914400"/>
        </p:xfrm>
        <a:graphic>
          <a:graphicData uri="http://schemas.openxmlformats.org/drawingml/2006/table">
            <a:tbl>
              <a:tblPr firstRow="1" bandRow="1">
                <a:tableStyleId>{5C22544A-7EE6-4342-B048-85BDC9FD1C3A}</a:tableStyleId>
              </a:tblPr>
              <a:tblGrid>
                <a:gridCol w="1335610">
                  <a:extLst>
                    <a:ext uri="{9D8B030D-6E8A-4147-A177-3AD203B41FA5}">
                      <a16:colId xmlns:a16="http://schemas.microsoft.com/office/drawing/2014/main" val="3658622361"/>
                    </a:ext>
                  </a:extLst>
                </a:gridCol>
                <a:gridCol w="1367089">
                  <a:extLst>
                    <a:ext uri="{9D8B030D-6E8A-4147-A177-3AD203B41FA5}">
                      <a16:colId xmlns:a16="http://schemas.microsoft.com/office/drawing/2014/main" val="3234989794"/>
                    </a:ext>
                  </a:extLst>
                </a:gridCol>
                <a:gridCol w="1477494">
                  <a:extLst>
                    <a:ext uri="{9D8B030D-6E8A-4147-A177-3AD203B41FA5}">
                      <a16:colId xmlns:a16="http://schemas.microsoft.com/office/drawing/2014/main" val="207221559"/>
                    </a:ext>
                  </a:extLst>
                </a:gridCol>
                <a:gridCol w="1331689">
                  <a:extLst>
                    <a:ext uri="{9D8B030D-6E8A-4147-A177-3AD203B41FA5}">
                      <a16:colId xmlns:a16="http://schemas.microsoft.com/office/drawing/2014/main" val="1889718133"/>
                    </a:ext>
                  </a:extLst>
                </a:gridCol>
                <a:gridCol w="1321968">
                  <a:extLst>
                    <a:ext uri="{9D8B030D-6E8A-4147-A177-3AD203B41FA5}">
                      <a16:colId xmlns:a16="http://schemas.microsoft.com/office/drawing/2014/main" val="2176191520"/>
                    </a:ext>
                  </a:extLst>
                </a:gridCol>
                <a:gridCol w="1179808">
                  <a:extLst>
                    <a:ext uri="{9D8B030D-6E8A-4147-A177-3AD203B41FA5}">
                      <a16:colId xmlns:a16="http://schemas.microsoft.com/office/drawing/2014/main" val="3152957059"/>
                    </a:ext>
                  </a:extLst>
                </a:gridCol>
              </a:tblGrid>
              <a:tr h="370840">
                <a:tc>
                  <a:txBody>
                    <a:bodyPr/>
                    <a:lstStyle/>
                    <a:p>
                      <a:r>
                        <a:rPr lang="en-GB" sz="1200" dirty="0"/>
                        <a:t>DEPARTMENT NAME</a:t>
                      </a:r>
                      <a:endParaRPr lang="en-ZA" sz="1200" dirty="0"/>
                    </a:p>
                  </a:txBody>
                  <a:tcPr/>
                </a:tc>
                <a:tc>
                  <a:txBody>
                    <a:bodyPr/>
                    <a:lstStyle/>
                    <a:p>
                      <a:r>
                        <a:rPr lang="en-GB" sz="1200" dirty="0"/>
                        <a:t>TOWNSHIP</a:t>
                      </a:r>
                      <a:endParaRPr lang="en-ZA" sz="1200" dirty="0"/>
                    </a:p>
                  </a:txBody>
                  <a:tcPr/>
                </a:tc>
                <a:tc>
                  <a:txBody>
                    <a:bodyPr/>
                    <a:lstStyle/>
                    <a:p>
                      <a:r>
                        <a:rPr lang="en-GB" sz="1200" dirty="0"/>
                        <a:t>NON-TOWNSHIP</a:t>
                      </a:r>
                      <a:endParaRPr lang="en-ZA" sz="1200" dirty="0"/>
                    </a:p>
                  </a:txBody>
                  <a:tcPr/>
                </a:tc>
                <a:tc>
                  <a:txBody>
                    <a:bodyPr/>
                    <a:lstStyle/>
                    <a:p>
                      <a:r>
                        <a:rPr lang="en-GB" sz="1200" dirty="0"/>
                        <a:t>UNCLASSIFIED</a:t>
                      </a:r>
                      <a:endParaRPr lang="en-ZA" sz="1200" dirty="0"/>
                    </a:p>
                  </a:txBody>
                  <a:tcPr/>
                </a:tc>
                <a:tc>
                  <a:txBody>
                    <a:bodyPr/>
                    <a:lstStyle/>
                    <a:p>
                      <a:r>
                        <a:rPr lang="en-GB" sz="1200" dirty="0"/>
                        <a:t>TOTAL SPEND</a:t>
                      </a:r>
                      <a:endParaRPr lang="en-ZA" sz="1200" dirty="0"/>
                    </a:p>
                  </a:txBody>
                  <a:tcPr/>
                </a:tc>
                <a:tc>
                  <a:txBody>
                    <a:bodyPr/>
                    <a:lstStyle/>
                    <a:p>
                      <a:r>
                        <a:rPr lang="en-GB" sz="1200" dirty="0"/>
                        <a:t>% TOWNSHIP</a:t>
                      </a:r>
                      <a:endParaRPr lang="en-ZA" sz="1200" dirty="0"/>
                    </a:p>
                  </a:txBody>
                  <a:tcPr/>
                </a:tc>
                <a:extLst>
                  <a:ext uri="{0D108BD9-81ED-4DB2-BD59-A6C34878D82A}">
                    <a16:rowId xmlns:a16="http://schemas.microsoft.com/office/drawing/2014/main" val="4282826962"/>
                  </a:ext>
                </a:extLst>
              </a:tr>
              <a:tr h="370840">
                <a:tc>
                  <a:txBody>
                    <a:bodyPr/>
                    <a:lstStyle/>
                    <a:p>
                      <a:r>
                        <a:rPr lang="en-GB" sz="1200" dirty="0"/>
                        <a:t>VOTE 6: SOCIAL DEVELOMENT </a:t>
                      </a:r>
                      <a:endParaRPr lang="en-ZA" sz="1200" dirty="0"/>
                    </a:p>
                  </a:txBody>
                  <a:tcPr/>
                </a:tc>
                <a:tc>
                  <a:txBody>
                    <a:bodyPr/>
                    <a:lstStyle/>
                    <a:p>
                      <a:r>
                        <a:rPr lang="en-GB" sz="1200" dirty="0"/>
                        <a:t>R340 944 899.57</a:t>
                      </a:r>
                      <a:endParaRPr lang="en-ZA" sz="1200" dirty="0"/>
                    </a:p>
                  </a:txBody>
                  <a:tcPr/>
                </a:tc>
                <a:tc>
                  <a:txBody>
                    <a:bodyPr/>
                    <a:lstStyle/>
                    <a:p>
                      <a:r>
                        <a:rPr lang="en-GB" sz="1200" dirty="0"/>
                        <a:t>R494 373 136.69</a:t>
                      </a:r>
                      <a:endParaRPr lang="en-ZA" sz="1200" dirty="0"/>
                    </a:p>
                  </a:txBody>
                  <a:tcPr/>
                </a:tc>
                <a:tc>
                  <a:txBody>
                    <a:bodyPr/>
                    <a:lstStyle/>
                    <a:p>
                      <a:r>
                        <a:rPr lang="en-GB" sz="1200" dirty="0"/>
                        <a:t>R56 624 265.84</a:t>
                      </a:r>
                      <a:endParaRPr lang="en-ZA" sz="1200" dirty="0"/>
                    </a:p>
                  </a:txBody>
                  <a:tcPr/>
                </a:tc>
                <a:tc>
                  <a:txBody>
                    <a:bodyPr/>
                    <a:lstStyle/>
                    <a:p>
                      <a:r>
                        <a:rPr lang="en-GB" sz="1200" dirty="0"/>
                        <a:t>R903 831 263.74</a:t>
                      </a:r>
                      <a:endParaRPr lang="en-ZA" sz="1200" dirty="0"/>
                    </a:p>
                  </a:txBody>
                  <a:tcPr/>
                </a:tc>
                <a:tc>
                  <a:txBody>
                    <a:bodyPr/>
                    <a:lstStyle/>
                    <a:p>
                      <a:r>
                        <a:rPr lang="en-GB" sz="1200" dirty="0"/>
                        <a:t>38%</a:t>
                      </a:r>
                      <a:endParaRPr lang="en-ZA" sz="1200" dirty="0"/>
                    </a:p>
                  </a:txBody>
                  <a:tcPr/>
                </a:tc>
                <a:extLst>
                  <a:ext uri="{0D108BD9-81ED-4DB2-BD59-A6C34878D82A}">
                    <a16:rowId xmlns:a16="http://schemas.microsoft.com/office/drawing/2014/main" val="699526633"/>
                  </a:ext>
                </a:extLst>
              </a:tr>
            </a:tbl>
          </a:graphicData>
        </a:graphic>
      </p:graphicFrame>
      <p:sp>
        <p:nvSpPr>
          <p:cNvPr id="8" name="TextBox 7">
            <a:extLst>
              <a:ext uri="{FF2B5EF4-FFF2-40B4-BE49-F238E27FC236}">
                <a16:creationId xmlns:a16="http://schemas.microsoft.com/office/drawing/2014/main" id="{25D0F4D4-15C9-7D8C-3834-FA9338BA4999}"/>
              </a:ext>
            </a:extLst>
          </p:cNvPr>
          <p:cNvSpPr txBox="1"/>
          <p:nvPr/>
        </p:nvSpPr>
        <p:spPr>
          <a:xfrm>
            <a:off x="844591" y="3125755"/>
            <a:ext cx="8013659" cy="1138773"/>
          </a:xfrm>
          <a:prstGeom prst="rect">
            <a:avLst/>
          </a:prstGeom>
          <a:noFill/>
        </p:spPr>
        <p:txBody>
          <a:bodyPr wrap="square" rtlCol="0">
            <a:spAutoFit/>
          </a:bodyPr>
          <a:lstStyle/>
          <a:p>
            <a:r>
              <a:rPr lang="en-GB" sz="1600" b="1" dirty="0"/>
              <a:t>PROGRESS ON THE IMPLEMENTATION OF TOWNSHIP ECONOMIS REVITILISATION STRATEGY</a:t>
            </a:r>
          </a:p>
          <a:p>
            <a:endParaRPr lang="en-GB" sz="1600" b="1" dirty="0"/>
          </a:p>
          <a:p>
            <a:pPr marL="742950" lvl="1" indent="-285750">
              <a:buFont typeface="Arial" panose="020B0604020202020204" pitchFamily="34" charset="0"/>
              <a:buChar char="•"/>
            </a:pPr>
            <a:r>
              <a:rPr lang="en-GB" dirty="0"/>
              <a:t>Provincial Annual Target: 40%</a:t>
            </a:r>
          </a:p>
          <a:p>
            <a:pPr marL="742950" lvl="1" indent="-285750">
              <a:buFont typeface="Arial" panose="020B0604020202020204" pitchFamily="34" charset="0"/>
              <a:buChar char="•"/>
            </a:pPr>
            <a:r>
              <a:rPr lang="en-GB" dirty="0"/>
              <a:t>Achievement as at 31 March 2022: 38%</a:t>
            </a:r>
            <a:endParaRPr lang="en-ZA" dirty="0"/>
          </a:p>
        </p:txBody>
      </p:sp>
    </p:spTree>
    <p:extLst>
      <p:ext uri="{BB962C8B-B14F-4D97-AF65-F5344CB8AC3E}">
        <p14:creationId xmlns:p14="http://schemas.microsoft.com/office/powerpoint/2010/main" val="36440507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p:txBody>
          <a:bodyPr anchor="t">
            <a:normAutofit/>
          </a:bodyPr>
          <a:lstStyle/>
          <a:p>
            <a:endParaRPr lang="en-ZA" sz="2500" dirty="0"/>
          </a:p>
          <a:p>
            <a:r>
              <a:rPr lang="en-ZA" sz="2500" dirty="0"/>
              <a:t>It is recommended that the Portfolio Committee note the report as presented.</a:t>
            </a:r>
          </a:p>
        </p:txBody>
      </p:sp>
      <p:sp>
        <p:nvSpPr>
          <p:cNvPr id="2" name="Title 1"/>
          <p:cNvSpPr>
            <a:spLocks noGrp="1"/>
          </p:cNvSpPr>
          <p:nvPr>
            <p:ph type="title"/>
          </p:nvPr>
        </p:nvSpPr>
        <p:spPr>
          <a:xfrm>
            <a:off x="1125538" y="935038"/>
            <a:ext cx="8018462" cy="342900"/>
          </a:xfrm>
        </p:spPr>
        <p:txBody>
          <a:bodyPr/>
          <a:lstStyle/>
          <a:p>
            <a:r>
              <a:rPr lang="en-ZA" b="1" dirty="0"/>
              <a:t>Recommendation</a:t>
            </a:r>
          </a:p>
        </p:txBody>
      </p:sp>
      <p:sp>
        <p:nvSpPr>
          <p:cNvPr id="4" name="TextBox 3"/>
          <p:cNvSpPr txBox="1">
            <a:spLocks noChangeArrowheads="1"/>
          </p:cNvSpPr>
          <p:nvPr/>
        </p:nvSpPr>
        <p:spPr bwMode="auto">
          <a:xfrm>
            <a:off x="8270878" y="6350003"/>
            <a:ext cx="588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fld id="{A12FA546-F599-4C47-A5DE-72B03429A154}" type="slidenum">
              <a:rPr lang="en-ZA" altLang="en-US" sz="1200">
                <a:latin typeface="Arial" panose="020B0604020202020204" pitchFamily="34" charset="0"/>
                <a:cs typeface="Arial" panose="020B0604020202020204" pitchFamily="34" charset="0"/>
              </a:rPr>
              <a:pPr/>
              <a:t>83</a:t>
            </a:fld>
            <a:endParaRPr lang="en-ZA"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108593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93A50F6C-66A7-446B-932D-77BE0C0BCE05}"/>
              </a:ext>
            </a:extLst>
          </p:cNvPr>
          <p:cNvSpPr txBox="1">
            <a:spLocks/>
          </p:cNvSpPr>
          <p:nvPr/>
        </p:nvSpPr>
        <p:spPr>
          <a:xfrm>
            <a:off x="8569051" y="5683042"/>
            <a:ext cx="455062"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fld id="{093862CD-2CE4-D846-9F15-15300DCE1BBC}" type="slidenum">
              <a:rPr lang="en-US" sz="900">
                <a:solidFill>
                  <a:prstClr val="black"/>
                </a:solidFill>
                <a:latin typeface="Arial" panose="020B0604020202020204" pitchFamily="34" charset="0"/>
                <a:cs typeface="Arial" panose="020B0604020202020204" pitchFamily="34" charset="0"/>
              </a:rPr>
              <a:pPr algn="ctr" defTabSz="685800">
                <a:defRPr/>
              </a:pPr>
              <a:t>84</a:t>
            </a:fld>
            <a:endParaRPr lang="en-US" sz="900" dirty="0">
              <a:solidFill>
                <a:prstClr val="black"/>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F104DF6-7465-4694-9CAE-28EBC3553C70}"/>
              </a:ext>
            </a:extLst>
          </p:cNvPr>
          <p:cNvPicPr>
            <a:picLocks noChangeAspect="1"/>
          </p:cNvPicPr>
          <p:nvPr/>
        </p:nvPicPr>
        <p:blipFill>
          <a:blip r:embed="rId2"/>
          <a:stretch>
            <a:fillRect/>
          </a:stretch>
        </p:blipFill>
        <p:spPr>
          <a:xfrm>
            <a:off x="723901" y="1874315"/>
            <a:ext cx="8183879" cy="4082571"/>
          </a:xfrm>
          <a:prstGeom prst="rect">
            <a:avLst/>
          </a:prstGeom>
        </p:spPr>
      </p:pic>
    </p:spTree>
    <p:extLst>
      <p:ext uri="{BB962C8B-B14F-4D97-AF65-F5344CB8AC3E}">
        <p14:creationId xmlns:p14="http://schemas.microsoft.com/office/powerpoint/2010/main" val="4245646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5ECF1-26F0-42E9-BBE9-7FAF5C5BA0CC}"/>
              </a:ext>
            </a:extLst>
          </p:cNvPr>
          <p:cNvSpPr>
            <a:spLocks noGrp="1"/>
          </p:cNvSpPr>
          <p:nvPr>
            <p:ph type="title"/>
          </p:nvPr>
        </p:nvSpPr>
        <p:spPr/>
        <p:txBody>
          <a:bodyPr>
            <a:noAutofit/>
          </a:bodyPr>
          <a:lstStyle/>
          <a:p>
            <a:pPr>
              <a:defRPr/>
            </a:pPr>
            <a:r>
              <a:rPr lang="en-ZA" altLang="en-US" sz="2300" dirty="0"/>
              <a:t>Non- Financial Vs Financial Comparison: AYTD</a:t>
            </a:r>
            <a:endParaRPr lang="en-ZA" sz="2300" b="1" dirty="0"/>
          </a:p>
        </p:txBody>
      </p:sp>
      <p:sp>
        <p:nvSpPr>
          <p:cNvPr id="3" name="Slide Number Placeholder 2">
            <a:extLst>
              <a:ext uri="{FF2B5EF4-FFF2-40B4-BE49-F238E27FC236}">
                <a16:creationId xmlns:a16="http://schemas.microsoft.com/office/drawing/2014/main" id="{F6C03437-2E37-4209-A304-6C16AA049DD7}"/>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98C0C00-10FE-43A7-AAFB-FF4866CF53AD}"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0ABA1CC1-2F66-4872-A490-F476EEBB688D}"/>
              </a:ext>
            </a:extLst>
          </p:cNvPr>
          <p:cNvSpPr txBox="1"/>
          <p:nvPr/>
        </p:nvSpPr>
        <p:spPr>
          <a:xfrm>
            <a:off x="657922" y="6379285"/>
            <a:ext cx="6892119"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prstClr val="black"/>
                </a:solidFill>
                <a:effectLst/>
                <a:uLnTx/>
                <a:uFillTx/>
                <a:latin typeface="Calibri"/>
                <a:ea typeface="+mn-ea"/>
                <a:cs typeface="+mn-cs"/>
              </a:rPr>
              <a:t>Weighted YTD Non-Financial performance against YTD financial expenditure</a:t>
            </a:r>
          </a:p>
        </p:txBody>
      </p:sp>
      <p:graphicFrame>
        <p:nvGraphicFramePr>
          <p:cNvPr id="8" name="Content Placeholder 7">
            <a:extLst>
              <a:ext uri="{FF2B5EF4-FFF2-40B4-BE49-F238E27FC236}">
                <a16:creationId xmlns:a16="http://schemas.microsoft.com/office/drawing/2014/main" id="{091909AE-A470-4CEA-AD4C-001F6ECA72E7}"/>
              </a:ext>
            </a:extLst>
          </p:cNvPr>
          <p:cNvGraphicFramePr>
            <a:graphicFrameLocks noGrp="1"/>
          </p:cNvGraphicFramePr>
          <p:nvPr>
            <p:ph idx="1"/>
            <p:extLst>
              <p:ext uri="{D42A27DB-BD31-4B8C-83A1-F6EECF244321}">
                <p14:modId xmlns:p14="http://schemas.microsoft.com/office/powerpoint/2010/main" val="3314632842"/>
              </p:ext>
            </p:extLst>
          </p:nvPr>
        </p:nvGraphicFramePr>
        <p:xfrm>
          <a:off x="1006475" y="1412875"/>
          <a:ext cx="8013700" cy="47780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992275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PG PowerPoint Template 2019_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GPG PowerPoint Template 2019_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Theme GPG 2019</Template>
  <TotalTime>44406</TotalTime>
  <Words>8762</Words>
  <Application>Microsoft Office PowerPoint</Application>
  <PresentationFormat>On-screen Show (4:3)</PresentationFormat>
  <Paragraphs>1217</Paragraphs>
  <Slides>84</Slides>
  <Notes>7</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84</vt:i4>
      </vt:variant>
    </vt:vector>
  </HeadingPairs>
  <TitlesOfParts>
    <vt:vector size="95" baseType="lpstr">
      <vt:lpstr>Arial</vt:lpstr>
      <vt:lpstr>Arial Narrow</vt:lpstr>
      <vt:lpstr>Calibri</vt:lpstr>
      <vt:lpstr>Cambria</vt:lpstr>
      <vt:lpstr>Times New Roman</vt:lpstr>
      <vt:lpstr>Wingdings</vt:lpstr>
      <vt:lpstr>Office Theme</vt:lpstr>
      <vt:lpstr>GPG PowerPoint Template 2019_3</vt:lpstr>
      <vt:lpstr>2_GPG PowerPoint Template 2019_3</vt:lpstr>
      <vt:lpstr>1_Office Theme</vt:lpstr>
      <vt:lpstr>2_Office Theme</vt:lpstr>
      <vt:lpstr>  GAUTENG DEPARTMENT OF SOCIAL DEVELOPMENT   2021/2022 FY PERFORMANCE MONITORING REPORT: ANALYSIS OF PERFORMANCE   </vt:lpstr>
      <vt:lpstr>Table Of Contents</vt:lpstr>
      <vt:lpstr>Purpose</vt:lpstr>
      <vt:lpstr> Non-financial performance report  Technical analysis per programme/sub-programme </vt:lpstr>
      <vt:lpstr>Rating Categories  </vt:lpstr>
      <vt:lpstr>Overview Of Non-Financial Performance</vt:lpstr>
      <vt:lpstr>Achievement vs Weighted Performance</vt:lpstr>
      <vt:lpstr>Year On Year Comparison</vt:lpstr>
      <vt:lpstr>Non- Financial Vs Financial Comparison: AYTD</vt:lpstr>
      <vt:lpstr>Departmental Achievement of National  and Provincial Strategic Priorities</vt:lpstr>
      <vt:lpstr>Departmental Achievement of National  and Provincial Strategic Priorities</vt:lpstr>
      <vt:lpstr>National Priorities</vt:lpstr>
      <vt:lpstr>Provincial Priorities</vt:lpstr>
      <vt:lpstr>   1. Programme Performance</vt:lpstr>
      <vt:lpstr>Overview Of Non-Financial Performance: Prog 2</vt:lpstr>
      <vt:lpstr>Care and Service to Older Persons </vt:lpstr>
      <vt:lpstr>Care and Service to Older Persons </vt:lpstr>
      <vt:lpstr>Services to Persons with Disabilities</vt:lpstr>
      <vt:lpstr>Services to Persons with Disabilities</vt:lpstr>
      <vt:lpstr>HIV And AIDS &amp; EPWP</vt:lpstr>
      <vt:lpstr>HIV And AIDS &amp; EPWP</vt:lpstr>
      <vt:lpstr>Overview of Non-Financial Performance: Prog 3</vt:lpstr>
      <vt:lpstr>Care and Support to Families </vt:lpstr>
      <vt:lpstr>Child Care and Protection</vt:lpstr>
      <vt:lpstr>Overview of Non-Financial Performance: Prog 4</vt:lpstr>
      <vt:lpstr>Crime Prevention and Support </vt:lpstr>
      <vt:lpstr> Victim Empowerment</vt:lpstr>
      <vt:lpstr>Substance Abuse Prevention and Rehabilitation</vt:lpstr>
      <vt:lpstr>Substance Abuse Prevention and Rehabilitation</vt:lpstr>
      <vt:lpstr>Overview of Non-Financial Performance: Prog 5</vt:lpstr>
      <vt:lpstr>Poverty Alleviation and Sustainable Livelihoods</vt:lpstr>
      <vt:lpstr>Youth Development</vt:lpstr>
      <vt:lpstr>Women Development </vt:lpstr>
      <vt:lpstr>Departmental  Infrastructure/ Capital Projects</vt:lpstr>
      <vt:lpstr>Departmental  Infrastructure/ Capital Projects</vt:lpstr>
      <vt:lpstr>Human Resource Capacity</vt:lpstr>
      <vt:lpstr>   2. Governance/ Administration </vt:lpstr>
      <vt:lpstr>Resolution Management </vt:lpstr>
      <vt:lpstr>Resolution Management </vt:lpstr>
      <vt:lpstr>Resolution Management </vt:lpstr>
      <vt:lpstr>Resolution Management </vt:lpstr>
      <vt:lpstr>Resolution Management </vt:lpstr>
      <vt:lpstr>Resolution Management </vt:lpstr>
      <vt:lpstr>Resolution Management </vt:lpstr>
      <vt:lpstr>Petitions Management </vt:lpstr>
      <vt:lpstr>Petitions Management </vt:lpstr>
      <vt:lpstr>Auditor–General &amp; PSC Requests </vt:lpstr>
      <vt:lpstr>Departmental Achievement on Actual GEYODI Empowerment</vt:lpstr>
      <vt:lpstr>Departmental Achievement on Actual GEYODI Empowerment</vt:lpstr>
      <vt:lpstr>Governance/ Administration</vt:lpstr>
      <vt:lpstr>Governance/ Administration</vt:lpstr>
      <vt:lpstr>Challenges</vt:lpstr>
      <vt:lpstr>Requests for Intervention</vt:lpstr>
      <vt:lpstr>   3. Areas of Significant Deviation from Planned Performance </vt:lpstr>
      <vt:lpstr> Indicators Showing Performance Below 80%</vt:lpstr>
      <vt:lpstr> Indicators Showing Performance Below 80%</vt:lpstr>
      <vt:lpstr> Indicators Showing Performance Below 75%</vt:lpstr>
      <vt:lpstr> Indicators Showing Performance Below 75%</vt:lpstr>
      <vt:lpstr> Indicators Showing Performance Below 75%</vt:lpstr>
      <vt:lpstr> Indicators Showing Performance Below 75%</vt:lpstr>
      <vt:lpstr> Indicators Showing Performance Below 75%</vt:lpstr>
      <vt:lpstr> Indicators Showing Performance Below 50%</vt:lpstr>
      <vt:lpstr> Indicators Showing Performance Below 50%</vt:lpstr>
      <vt:lpstr> Indicators Showing Performance Below 50%</vt:lpstr>
      <vt:lpstr> Indicators Showing Performance Below 25%</vt:lpstr>
      <vt:lpstr>   4. Monitoring Of NPOs  </vt:lpstr>
      <vt:lpstr>Monitoring Of NPOs</vt:lpstr>
      <vt:lpstr>Key Success Stories</vt:lpstr>
      <vt:lpstr>   Financial Report   </vt:lpstr>
      <vt:lpstr>DEPARTMENTAL EXPENDITURE AS AT 31 MARCH 2022: PER PROGRAMME</vt:lpstr>
      <vt:lpstr>REASONS FOR DEVIATION - SUMMARY PER PROGRAMME</vt:lpstr>
      <vt:lpstr>REASONS FOR DEVIATION - SUMMARY PER PROGRAMME</vt:lpstr>
      <vt:lpstr>DEPARTMENTAL EXPENDITURE AS AT 31 MARCH 2022 : ECONOMIC CLASSIFICATION</vt:lpstr>
      <vt:lpstr>REASONS FOR DEVIATION - SUMMARY PER ECONOMIC CLASSIFICATION</vt:lpstr>
      <vt:lpstr>REASONS FOR DEVIATION - SUMMARY PER ECONOMIC CLASSIFICATION</vt:lpstr>
      <vt:lpstr> CONDITIONAL GRANT AS AT 31 MARCH 2022  </vt:lpstr>
      <vt:lpstr>REASONS FOR DEVIATION - CONDITIONAL GRANTS</vt:lpstr>
      <vt:lpstr> NON - PROFIT INSTITUTIONS EXPENDITURE PER SUB PROGRAMME AS AT 31 MARCH 2022 </vt:lpstr>
      <vt:lpstr>PAYMENT OF INVOICES WITHIN 15 DAYS </vt:lpstr>
      <vt:lpstr>PAYMENT OF INVOICES WITHIN 30 DAYS </vt:lpstr>
      <vt:lpstr>PREFERENTIAL PROCUREMENT  SPEND AS AT 31 MARCH 2022</vt:lpstr>
      <vt:lpstr>TOWNSHIP ECONOMY REVITILISATION SPENDAS AT 31 MARCH 2022</vt:lpstr>
      <vt:lpstr>Recommendation</vt:lpstr>
      <vt:lpstr>PowerPoint Presentation</vt:lpstr>
    </vt:vector>
  </TitlesOfParts>
  <Company>Office of the Premier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Noble Mufhandu</dc:creator>
  <cp:lastModifiedBy>Sipho Nqwala</cp:lastModifiedBy>
  <cp:revision>1486</cp:revision>
  <cp:lastPrinted>2017-12-11T10:17:11Z</cp:lastPrinted>
  <dcterms:created xsi:type="dcterms:W3CDTF">2014-10-09T09:11:33Z</dcterms:created>
  <dcterms:modified xsi:type="dcterms:W3CDTF">2022-10-27T12:52:22Z</dcterms:modified>
</cp:coreProperties>
</file>