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226" r:id="rId1"/>
    <p:sldMasterId id="2147484238" r:id="rId2"/>
    <p:sldMasterId id="2147484250" r:id="rId3"/>
    <p:sldMasterId id="2147484262" r:id="rId4"/>
  </p:sldMasterIdLst>
  <p:notesMasterIdLst>
    <p:notesMasterId r:id="rId30"/>
  </p:notesMasterIdLst>
  <p:handoutMasterIdLst>
    <p:handoutMasterId r:id="rId31"/>
  </p:handoutMasterIdLst>
  <p:sldIdLst>
    <p:sldId id="256" r:id="rId5"/>
    <p:sldId id="258" r:id="rId6"/>
    <p:sldId id="1421" r:id="rId7"/>
    <p:sldId id="1399" r:id="rId8"/>
    <p:sldId id="1400" r:id="rId9"/>
    <p:sldId id="1401" r:id="rId10"/>
    <p:sldId id="1402" r:id="rId11"/>
    <p:sldId id="1403" r:id="rId12"/>
    <p:sldId id="1404" r:id="rId13"/>
    <p:sldId id="1405" r:id="rId14"/>
    <p:sldId id="1406" r:id="rId15"/>
    <p:sldId id="790" r:id="rId16"/>
    <p:sldId id="791" r:id="rId17"/>
    <p:sldId id="792" r:id="rId18"/>
    <p:sldId id="793" r:id="rId19"/>
    <p:sldId id="794" r:id="rId20"/>
    <p:sldId id="795" r:id="rId21"/>
    <p:sldId id="798" r:id="rId22"/>
    <p:sldId id="799" r:id="rId23"/>
    <p:sldId id="1422" r:id="rId24"/>
    <p:sldId id="1423" r:id="rId25"/>
    <p:sldId id="1424" r:id="rId26"/>
    <p:sldId id="1425" r:id="rId27"/>
    <p:sldId id="1426" r:id="rId28"/>
    <p:sldId id="1427" r:id="rId29"/>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94249" autoAdjust="0"/>
  </p:normalViewPr>
  <p:slideViewPr>
    <p:cSldViewPr snapToGrid="0" snapToObjects="1">
      <p:cViewPr varScale="1">
        <p:scale>
          <a:sx n="78" d="100"/>
          <a:sy n="78" d="100"/>
        </p:scale>
        <p:origin x="888" y="60"/>
      </p:cViewPr>
      <p:guideLst>
        <p:guide orient="horz" pos="2160"/>
        <p:guide pos="2880"/>
      </p:guideLst>
    </p:cSldViewPr>
  </p:slideViewPr>
  <p:outlineViewPr>
    <p:cViewPr>
      <p:scale>
        <a:sx n="33" d="100"/>
        <a:sy n="33" d="100"/>
      </p:scale>
      <p:origin x="0" y="3036"/>
    </p:cViewPr>
  </p:outlineViewPr>
  <p:notesTextViewPr>
    <p:cViewPr>
      <p:scale>
        <a:sx n="100" d="100"/>
        <a:sy n="100" d="100"/>
      </p:scale>
      <p:origin x="0" y="0"/>
    </p:cViewPr>
  </p:notesTextViewPr>
  <p:sorterViewPr>
    <p:cViewPr varScale="1">
      <p:scale>
        <a:sx n="1" d="1"/>
        <a:sy n="1" d="1"/>
      </p:scale>
      <p:origin x="0" y="-27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3001"/>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ZA" dirty="0"/>
          </a:p>
        </p:txBody>
      </p:sp>
      <p:sp>
        <p:nvSpPr>
          <p:cNvPr id="3" name="Date Placeholder 2"/>
          <p:cNvSpPr>
            <a:spLocks noGrp="1"/>
          </p:cNvSpPr>
          <p:nvPr>
            <p:ph type="dt" sz="quarter" idx="1"/>
          </p:nvPr>
        </p:nvSpPr>
        <p:spPr>
          <a:xfrm>
            <a:off x="3849899" y="0"/>
            <a:ext cx="2946189" cy="49300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43B0EBF-4BE1-41DA-B5B5-E857823F230A}" type="datetimeFigureOut">
              <a:rPr lang="en-ZA"/>
              <a:pPr>
                <a:defRPr/>
              </a:pPr>
              <a:t>2022/10/27</a:t>
            </a:fld>
            <a:endParaRPr lang="en-ZA" dirty="0"/>
          </a:p>
        </p:txBody>
      </p:sp>
      <p:sp>
        <p:nvSpPr>
          <p:cNvPr id="4" name="Footer Placeholder 3"/>
          <p:cNvSpPr>
            <a:spLocks noGrp="1"/>
          </p:cNvSpPr>
          <p:nvPr>
            <p:ph type="ftr" sz="quarter" idx="2"/>
          </p:nvPr>
        </p:nvSpPr>
        <p:spPr>
          <a:xfrm>
            <a:off x="1" y="9378083"/>
            <a:ext cx="2946189" cy="493001"/>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ZA" dirty="0"/>
          </a:p>
        </p:txBody>
      </p:sp>
      <p:sp>
        <p:nvSpPr>
          <p:cNvPr id="5" name="Slide Number Placeholder 4"/>
          <p:cNvSpPr>
            <a:spLocks noGrp="1"/>
          </p:cNvSpPr>
          <p:nvPr>
            <p:ph type="sldNum" sz="quarter" idx="3"/>
          </p:nvPr>
        </p:nvSpPr>
        <p:spPr>
          <a:xfrm>
            <a:off x="3849899" y="9378083"/>
            <a:ext cx="2946189" cy="49300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9D3077B-9552-4129-A5DF-6FB1A637DABF}" type="slidenum">
              <a:rPr lang="en-ZA"/>
              <a:pPr>
                <a:defRPr/>
              </a:pPr>
              <a:t>‹#›</a:t>
            </a:fld>
            <a:endParaRPr lang="en-ZA" dirty="0"/>
          </a:p>
        </p:txBody>
      </p:sp>
    </p:spTree>
    <p:extLst>
      <p:ext uri="{BB962C8B-B14F-4D97-AF65-F5344CB8AC3E}">
        <p14:creationId xmlns:p14="http://schemas.microsoft.com/office/powerpoint/2010/main" val="3945146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3001"/>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3849899" y="0"/>
            <a:ext cx="2946189" cy="49300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A9D5DA0-98AB-45E3-9B42-46EE4B69F94A}" type="datetimeFigureOut">
              <a:rPr lang="en-US"/>
              <a:pPr>
                <a:defRPr/>
              </a:pPr>
              <a:t>10/27/2022</a:t>
            </a:fld>
            <a:endParaRPr lang="en-US" dirty="0"/>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768" y="4689831"/>
            <a:ext cx="5438140" cy="444175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9378083"/>
            <a:ext cx="2946189" cy="493001"/>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899" y="9378083"/>
            <a:ext cx="2946189" cy="49300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EC57948-A865-470F-AFC8-ECAC0F0D199D}" type="slidenum">
              <a:rPr lang="en-US"/>
              <a:pPr>
                <a:defRPr/>
              </a:pPr>
              <a:t>‹#›</a:t>
            </a:fld>
            <a:endParaRPr lang="en-US" dirty="0"/>
          </a:p>
        </p:txBody>
      </p:sp>
    </p:spTree>
    <p:extLst>
      <p:ext uri="{BB962C8B-B14F-4D97-AF65-F5344CB8AC3E}">
        <p14:creationId xmlns:p14="http://schemas.microsoft.com/office/powerpoint/2010/main" val="2128244946"/>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D4AD0610-2CDA-4687-A3BE-ED694655D68E}"/>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269C7D72-A5AA-4E92-80F1-2F7CF60757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ZA" altLang="en-US" dirty="0">
              <a:latin typeface="Arial" panose="020B0604020202020204" pitchFamily="34" charset="0"/>
            </a:endParaRPr>
          </a:p>
        </p:txBody>
      </p:sp>
      <p:sp>
        <p:nvSpPr>
          <p:cNvPr id="73732" name="Slide Number Placeholder 3">
            <a:extLst>
              <a:ext uri="{FF2B5EF4-FFF2-40B4-BE49-F238E27FC236}">
                <a16:creationId xmlns:a16="http://schemas.microsoft.com/office/drawing/2014/main" id="{8A87CA8D-0239-48FD-9A3C-2CC07063557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marL="0" marR="0" lvl="0" indent="0" algn="r" defTabSz="457200" rtl="0" eaLnBrk="0" fontAlgn="auto" latinLnBrk="0" hangingPunct="0">
              <a:lnSpc>
                <a:spcPct val="100000"/>
              </a:lnSpc>
              <a:spcBef>
                <a:spcPct val="0"/>
              </a:spcBef>
              <a:spcAft>
                <a:spcPts val="0"/>
              </a:spcAft>
              <a:buClrTx/>
              <a:buSzTx/>
              <a:buFontTx/>
              <a:buNone/>
              <a:tabLst/>
              <a:defRPr/>
            </a:pPr>
            <a:fld id="{F9DA1EFE-160C-4C7D-9951-572F60DEDC6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pPr marL="0" marR="0" lvl="0" indent="0" algn="r" defTabSz="457200" rtl="0" eaLnBrk="0" fontAlgn="auto" latinLnBrk="0" hangingPunct="0">
                <a:lnSpc>
                  <a:spcPct val="100000"/>
                </a:lnSpc>
                <a:spcBef>
                  <a:spcPct val="0"/>
                </a:spcBef>
                <a:spcAft>
                  <a:spcPts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C57948-A865-470F-AFC8-ECAC0F0D199D}" type="slidenum">
              <a:rPr lang="en-US" smtClean="0"/>
              <a:pPr>
                <a:defRPr/>
              </a:pPr>
              <a:t>19</a:t>
            </a:fld>
            <a:endParaRPr lang="en-US" dirty="0"/>
          </a:p>
        </p:txBody>
      </p:sp>
    </p:spTree>
    <p:extLst>
      <p:ext uri="{BB962C8B-B14F-4D97-AF65-F5344CB8AC3E}">
        <p14:creationId xmlns:p14="http://schemas.microsoft.com/office/powerpoint/2010/main" val="8585503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865E270A-33A2-403C-972B-B748ACA9695D}" type="datetime1">
              <a:rPr lang="en-US" smtClean="0"/>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AB499368-D08F-411F-9F7E-CE0504B40BE3}" type="slidenum">
              <a:rPr lang="en-US" smtClean="0"/>
              <a:pPr>
                <a:defRPr/>
              </a:pPr>
              <a:t>‹#›</a:t>
            </a:fld>
            <a:endParaRPr lang="en-US" dirty="0"/>
          </a:p>
        </p:txBody>
      </p:sp>
    </p:spTree>
    <p:extLst>
      <p:ext uri="{BB962C8B-B14F-4D97-AF65-F5344CB8AC3E}">
        <p14:creationId xmlns:p14="http://schemas.microsoft.com/office/powerpoint/2010/main" val="11474871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1"/>
            <a:ext cx="8013659" cy="33431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31A8AB5E-6CE9-4FA1-B7B6-BEFF973FF874}" type="datetime1">
              <a:rPr lang="en-US" smtClean="0"/>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DA74A044-4D59-453E-9F42-9E363002EF4B}" type="slidenum">
              <a:rPr lang="en-US" smtClean="0"/>
              <a:pPr>
                <a:defRPr/>
              </a:pPr>
              <a:t>‹#›</a:t>
            </a:fld>
            <a:endParaRPr lang="en-US" dirty="0"/>
          </a:p>
        </p:txBody>
      </p:sp>
    </p:spTree>
    <p:extLst>
      <p:ext uri="{BB962C8B-B14F-4D97-AF65-F5344CB8AC3E}">
        <p14:creationId xmlns:p14="http://schemas.microsoft.com/office/powerpoint/2010/main" val="1714586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13164"/>
            <a:ext cx="2057400" cy="4712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4" y="1413164"/>
            <a:ext cx="5510645" cy="4712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99F5ACE5-3289-46E4-BC07-25C1BB57C62D}" type="datetime1">
              <a:rPr lang="en-US" smtClean="0"/>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F68C9E18-B17A-4D17-8CE8-D78512B2E900}" type="slidenum">
              <a:rPr lang="en-US" smtClean="0"/>
              <a:pPr>
                <a:defRPr/>
              </a:pPr>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0171234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216B992B-0F7B-4A7D-B8CB-1DD4AD502193}"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58200" y="6356354"/>
            <a:ext cx="569686" cy="365125"/>
          </a:xfrm>
          <a:prstGeom prst="rect">
            <a:avLst/>
          </a:prstGeom>
        </p:spPr>
        <p:txBody>
          <a:bodyPr/>
          <a:lstStyle>
            <a:lvl1pPr>
              <a:defRPr sz="1500">
                <a:latin typeface="Arial" panose="020B0604020202020204" pitchFamily="34" charset="0"/>
                <a:cs typeface="Arial" panose="020B0604020202020204" pitchFamily="34" charset="0"/>
              </a:defRPr>
            </a:lvl1pPr>
          </a:lstStyle>
          <a:p>
            <a:fld id="{093862CD-2CE4-D846-9F15-15300DCE1BBC}" type="slidenum">
              <a:rPr lang="en-US" smtClean="0"/>
              <a:pPr/>
              <a:t>‹#›</a:t>
            </a:fld>
            <a:endParaRPr lang="en-US" dirty="0"/>
          </a:p>
        </p:txBody>
      </p:sp>
    </p:spTree>
    <p:extLst>
      <p:ext uri="{BB962C8B-B14F-4D97-AF65-F5344CB8AC3E}">
        <p14:creationId xmlns:p14="http://schemas.microsoft.com/office/powerpoint/2010/main" val="3610014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2" y="935186"/>
            <a:ext cx="8013659" cy="325577"/>
          </a:xfrm>
        </p:spPr>
        <p:txBody>
          <a:bodyPr/>
          <a:lstStyle/>
          <a:p>
            <a:r>
              <a:rPr lang="en-US" dirty="0"/>
              <a:t>Click to edit Master title style</a:t>
            </a:r>
          </a:p>
        </p:txBody>
      </p:sp>
      <p:sp>
        <p:nvSpPr>
          <p:cNvPr id="3" name="Content Placeholder 2"/>
          <p:cNvSpPr>
            <a:spLocks noGrp="1"/>
          </p:cNvSpPr>
          <p:nvPr>
            <p:ph idx="1"/>
          </p:nvPr>
        </p:nvSpPr>
        <p:spPr>
          <a:xfrm>
            <a:off x="1007182" y="1412384"/>
            <a:ext cx="8013659" cy="51208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538916"/>
            <a:ext cx="2133600" cy="365125"/>
          </a:xfrm>
          <a:prstGeom prst="rect">
            <a:avLst/>
          </a:prstGeom>
        </p:spPr>
        <p:txBody>
          <a:bodyPr/>
          <a:lstStyle>
            <a:lvl1pPr>
              <a:defRPr sz="1400"/>
            </a:lvl1pPr>
          </a:lstStyle>
          <a:p>
            <a:fld id="{7F346608-2C98-4E48-A231-E2D002C23709}" type="datetime1">
              <a:rPr lang="en-US" smtClean="0"/>
              <a:t>10/27/2022</a:t>
            </a:fld>
            <a:endParaRPr lang="en-US" dirty="0"/>
          </a:p>
        </p:txBody>
      </p:sp>
      <p:sp>
        <p:nvSpPr>
          <p:cNvPr id="5" name="Footer Placeholder 4"/>
          <p:cNvSpPr>
            <a:spLocks noGrp="1"/>
          </p:cNvSpPr>
          <p:nvPr>
            <p:ph type="ftr" sz="quarter" idx="11"/>
          </p:nvPr>
        </p:nvSpPr>
        <p:spPr>
          <a:xfrm>
            <a:off x="3514163" y="6533220"/>
            <a:ext cx="2895600" cy="365125"/>
          </a:xfrm>
          <a:prstGeom prst="rect">
            <a:avLst/>
          </a:prstGeom>
        </p:spPr>
        <p:txBody>
          <a:bodyPr/>
          <a:lstStyle>
            <a:lvl1pPr algn="ctr">
              <a:defRPr sz="1400"/>
            </a:lvl1pPr>
          </a:lstStyle>
          <a:p>
            <a:endParaRPr lang="en-US" dirty="0"/>
          </a:p>
        </p:txBody>
      </p:sp>
      <p:sp>
        <p:nvSpPr>
          <p:cNvPr id="6" name="Slide Number Placeholder 5"/>
          <p:cNvSpPr>
            <a:spLocks noGrp="1"/>
          </p:cNvSpPr>
          <p:nvPr>
            <p:ph type="sldNum" sz="quarter" idx="12"/>
          </p:nvPr>
        </p:nvSpPr>
        <p:spPr>
          <a:xfrm>
            <a:off x="8646459" y="6546667"/>
            <a:ext cx="455062" cy="365125"/>
          </a:xfrm>
          <a:prstGeom prst="rect">
            <a:avLst/>
          </a:prstGeom>
        </p:spPr>
        <p:txBody>
          <a:bodyPr/>
          <a:lstStyle>
            <a:lvl1pPr>
              <a:defRPr sz="1400"/>
            </a:lvl1pPr>
          </a:lstStyle>
          <a:p>
            <a:fld id="{093862CD-2CE4-D846-9F15-15300DCE1BBC}" type="slidenum">
              <a:rPr lang="en-US" smtClean="0"/>
              <a:pPr/>
              <a:t>‹#›</a:t>
            </a:fld>
            <a:endParaRPr lang="en-US" dirty="0"/>
          </a:p>
        </p:txBody>
      </p:sp>
    </p:spTree>
    <p:extLst>
      <p:ext uri="{BB962C8B-B14F-4D97-AF65-F5344CB8AC3E}">
        <p14:creationId xmlns:p14="http://schemas.microsoft.com/office/powerpoint/2010/main" val="306983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53406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701010"/>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F959D1A4-C802-4610-A615-E48FA1C4A669}"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B63C3B79-85AB-484C-B635-28E848BDA4E5}"/>
              </a:ext>
            </a:extLst>
          </p:cNvPr>
          <p:cNvSpPr txBox="1">
            <a:spLocks/>
          </p:cNvSpPr>
          <p:nvPr userDrawn="1"/>
        </p:nvSpPr>
        <p:spPr>
          <a:xfrm>
            <a:off x="1007182" y="93518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562443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2" y="914762"/>
            <a:ext cx="8013659" cy="365125"/>
          </a:xfrm>
        </p:spPr>
        <p:txBody>
          <a:bodyPr/>
          <a:lstStyle/>
          <a:p>
            <a:r>
              <a:rPr lang="en-US" dirty="0"/>
              <a:t>Click to edit Master title style</a:t>
            </a:r>
          </a:p>
        </p:txBody>
      </p:sp>
      <p:sp>
        <p:nvSpPr>
          <p:cNvPr id="3" name="Content Placeholder 2"/>
          <p:cNvSpPr>
            <a:spLocks noGrp="1"/>
          </p:cNvSpPr>
          <p:nvPr>
            <p:ph sz="half" idx="1"/>
          </p:nvPr>
        </p:nvSpPr>
        <p:spPr>
          <a:xfrm>
            <a:off x="1007181" y="1600203"/>
            <a:ext cx="3834985"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98069" y="1600203"/>
            <a:ext cx="392277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fld id="{89EE255D-AE13-4819-B064-BAB071C5EAAA}" type="datetime1">
              <a:rPr lang="en-US" smtClean="0"/>
              <a:t>10/27/2022</a:t>
            </a:fld>
            <a:endParaRPr lang="en-US" dirty="0"/>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109979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2" y="924794"/>
            <a:ext cx="8013659" cy="36512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80" y="1724891"/>
            <a:ext cx="3866157" cy="449984"/>
          </a:xfrm>
        </p:spPr>
        <p:txBody>
          <a:bodyPr anchor="b">
            <a:norm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07180" y="2174875"/>
            <a:ext cx="386615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29200" y="1724893"/>
            <a:ext cx="3983124" cy="449985"/>
          </a:xfrm>
        </p:spPr>
        <p:txBody>
          <a:bodyPr anchor="b">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29200" y="2174875"/>
            <a:ext cx="39831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4"/>
            <a:ext cx="2133600" cy="365125"/>
          </a:xfrm>
          <a:prstGeom prst="rect">
            <a:avLst/>
          </a:prstGeom>
        </p:spPr>
        <p:txBody>
          <a:bodyPr/>
          <a:lstStyle/>
          <a:p>
            <a:fld id="{2E46D47B-1A03-4257-936E-2BD03B0F4BEC}" type="datetime1">
              <a:rPr lang="en-US" smtClean="0"/>
              <a:t>10/27/2022</a:t>
            </a:fld>
            <a:endParaRPr lang="en-US" dirty="0"/>
          </a:p>
        </p:txBody>
      </p:sp>
      <p:sp>
        <p:nvSpPr>
          <p:cNvPr id="8" name="Footer Placeholder 7"/>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056780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2" y="925153"/>
            <a:ext cx="8013659" cy="365125"/>
          </a:xfrm>
        </p:spPr>
        <p:txBody>
          <a:bodyPr/>
          <a:lstStyle/>
          <a:p>
            <a:r>
              <a:rPr lang="en-US" dirty="0"/>
              <a:t>Click to edit Master title style</a:t>
            </a:r>
          </a:p>
        </p:txBody>
      </p:sp>
      <p:sp>
        <p:nvSpPr>
          <p:cNvPr id="3" name="Date Placeholder 2"/>
          <p:cNvSpPr>
            <a:spLocks noGrp="1"/>
          </p:cNvSpPr>
          <p:nvPr>
            <p:ph type="dt" sz="half" idx="10"/>
          </p:nvPr>
        </p:nvSpPr>
        <p:spPr>
          <a:xfrm>
            <a:off x="457200" y="6356354"/>
            <a:ext cx="2133600" cy="365125"/>
          </a:xfrm>
          <a:prstGeom prst="rect">
            <a:avLst/>
          </a:prstGeom>
        </p:spPr>
        <p:txBody>
          <a:bodyPr/>
          <a:lstStyle/>
          <a:p>
            <a:fld id="{1F46E959-C987-48BC-96AC-2BCABAE340DB}" type="datetime1">
              <a:rPr lang="en-US" smtClean="0"/>
              <a:t>10/27/2022</a:t>
            </a:fld>
            <a:endParaRPr lang="en-US" dirty="0"/>
          </a:p>
        </p:txBody>
      </p:sp>
      <p:sp>
        <p:nvSpPr>
          <p:cNvPr id="4" name="Footer Placeholder 3"/>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35893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4"/>
            <a:ext cx="2133600" cy="365125"/>
          </a:xfrm>
          <a:prstGeom prst="rect">
            <a:avLst/>
          </a:prstGeom>
        </p:spPr>
        <p:txBody>
          <a:bodyPr/>
          <a:lstStyle/>
          <a:p>
            <a:fld id="{3EE76656-A6B4-49EC-8829-FE7E1678AA8C}" type="datetime1">
              <a:rPr lang="en-US" smtClean="0"/>
              <a:t>10/27/2022</a:t>
            </a:fld>
            <a:endParaRPr lang="en-US" dirty="0"/>
          </a:p>
        </p:txBody>
      </p:sp>
      <p:sp>
        <p:nvSpPr>
          <p:cNvPr id="3" name="Footer Placeholder 2"/>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2" y="935186"/>
            <a:ext cx="8013659" cy="325577"/>
          </a:xfrm>
        </p:spPr>
        <p:txBody>
          <a:bodyPr/>
          <a:lstStyle/>
          <a:p>
            <a:r>
              <a:rPr lang="en-US" dirty="0"/>
              <a:t>Click to edit Master title style</a:t>
            </a:r>
          </a:p>
        </p:txBody>
      </p:sp>
    </p:spTree>
    <p:extLst>
      <p:ext uri="{BB962C8B-B14F-4D97-AF65-F5344CB8AC3E}">
        <p14:creationId xmlns:p14="http://schemas.microsoft.com/office/powerpoint/2010/main" val="14446456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7" y="1435104"/>
            <a:ext cx="3699163" cy="365125"/>
          </a:xfrm>
        </p:spPr>
        <p:txBody>
          <a:bodyPr anchor="b"/>
          <a:lstStyle>
            <a:lvl1pPr algn="l">
              <a:defRPr sz="2000" b="1">
                <a:solidFill>
                  <a:srgbClr val="002060"/>
                </a:solidFill>
              </a:defRPr>
            </a:lvl1pPr>
          </a:lstStyle>
          <a:p>
            <a:r>
              <a:rPr lang="en-US" dirty="0"/>
              <a:t>Click to edit Master title style</a:t>
            </a:r>
          </a:p>
        </p:txBody>
      </p:sp>
      <p:sp>
        <p:nvSpPr>
          <p:cNvPr id="3" name="Content Placeholder 2"/>
          <p:cNvSpPr>
            <a:spLocks noGrp="1"/>
          </p:cNvSpPr>
          <p:nvPr>
            <p:ph idx="1"/>
          </p:nvPr>
        </p:nvSpPr>
        <p:spPr>
          <a:xfrm>
            <a:off x="4748649" y="1435103"/>
            <a:ext cx="4260268" cy="469106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66355" y="1800226"/>
            <a:ext cx="3699162" cy="4325938"/>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fld id="{4100D0B8-B897-4EF8-8E9C-7AF1C2F26297}" type="datetime1">
              <a:rPr lang="en-US" smtClean="0"/>
              <a:t>10/27/2022</a:t>
            </a:fld>
            <a:endParaRPr lang="en-US" dirty="0"/>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userDrawn="1"/>
        </p:nvSpPr>
        <p:spPr>
          <a:xfrm>
            <a:off x="1007182" y="93518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81205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0" y="935182"/>
            <a:ext cx="8013659" cy="325577"/>
          </a:xfrm>
        </p:spPr>
        <p:txBody>
          <a:bodyPr/>
          <a:lstStyle/>
          <a:p>
            <a:r>
              <a:rPr lang="en-US"/>
              <a:t>Click to edit Master title style</a:t>
            </a:r>
            <a:endParaRPr lang="en-US" dirty="0"/>
          </a:p>
        </p:txBody>
      </p:sp>
      <p:sp>
        <p:nvSpPr>
          <p:cNvPr id="3" name="Content Placeholder 2"/>
          <p:cNvSpPr>
            <a:spLocks noGrp="1"/>
          </p:cNvSpPr>
          <p:nvPr>
            <p:ph idx="1"/>
          </p:nvPr>
        </p:nvSpPr>
        <p:spPr>
          <a:xfrm>
            <a:off x="1007180" y="1412384"/>
            <a:ext cx="8013659" cy="51208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0" y="6538912"/>
            <a:ext cx="2133600" cy="365125"/>
          </a:xfrm>
          <a:prstGeom prst="rect">
            <a:avLst/>
          </a:prstGeom>
        </p:spPr>
        <p:txBody>
          <a:bodyPr/>
          <a:lstStyle>
            <a:lvl1pPr>
              <a:defRPr sz="1400"/>
            </a:lvl1pPr>
          </a:lstStyle>
          <a:p>
            <a:pPr>
              <a:defRPr/>
            </a:pPr>
            <a:fld id="{96CE9A5D-F23B-42FF-A275-D7F783B62BF0}" type="datetime1">
              <a:rPr lang="en-US" smtClean="0"/>
              <a:t>10/27/2022</a:t>
            </a:fld>
            <a:endParaRPr lang="en-US" dirty="0"/>
          </a:p>
        </p:txBody>
      </p:sp>
      <p:sp>
        <p:nvSpPr>
          <p:cNvPr id="5" name="Footer Placeholder 4"/>
          <p:cNvSpPr>
            <a:spLocks noGrp="1"/>
          </p:cNvSpPr>
          <p:nvPr>
            <p:ph type="ftr" sz="quarter" idx="11"/>
          </p:nvPr>
        </p:nvSpPr>
        <p:spPr>
          <a:xfrm>
            <a:off x="3514163" y="6533216"/>
            <a:ext cx="2895600" cy="365125"/>
          </a:xfrm>
          <a:prstGeom prst="rect">
            <a:avLst/>
          </a:prstGeom>
        </p:spPr>
        <p:txBody>
          <a:bodyPr/>
          <a:lstStyle>
            <a:lvl1pPr algn="ctr">
              <a:defRPr sz="1400"/>
            </a:lvl1pPr>
          </a:lstStyle>
          <a:p>
            <a:pPr>
              <a:defRPr/>
            </a:pPr>
            <a:endParaRPr lang="en-US" dirty="0"/>
          </a:p>
        </p:txBody>
      </p:sp>
      <p:sp>
        <p:nvSpPr>
          <p:cNvPr id="6" name="Slide Number Placeholder 5"/>
          <p:cNvSpPr>
            <a:spLocks noGrp="1"/>
          </p:cNvSpPr>
          <p:nvPr>
            <p:ph type="sldNum" sz="quarter" idx="12"/>
          </p:nvPr>
        </p:nvSpPr>
        <p:spPr>
          <a:xfrm>
            <a:off x="8646459" y="6546663"/>
            <a:ext cx="455062" cy="365125"/>
          </a:xfrm>
          <a:prstGeom prst="rect">
            <a:avLst/>
          </a:prstGeom>
        </p:spPr>
        <p:txBody>
          <a:bodyPr/>
          <a:lstStyle>
            <a:lvl1pPr>
              <a:defRPr sz="1400"/>
            </a:lvl1pPr>
          </a:lstStyle>
          <a:p>
            <a:pPr>
              <a:defRPr/>
            </a:pPr>
            <a:fld id="{1ADFBEA8-27AE-43B8-9080-CDB1FD3FDF85}" type="slidenum">
              <a:rPr lang="en-US" smtClean="0"/>
              <a:pPr>
                <a:defRPr/>
              </a:pPr>
              <a:t>‹#›</a:t>
            </a:fld>
            <a:endParaRPr lang="en-US" dirty="0"/>
          </a:p>
        </p:txBody>
      </p:sp>
    </p:spTree>
    <p:extLst>
      <p:ext uri="{BB962C8B-B14F-4D97-AF65-F5344CB8AC3E}">
        <p14:creationId xmlns:p14="http://schemas.microsoft.com/office/powerpoint/2010/main" val="35010088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7" y="4800600"/>
            <a:ext cx="803217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7" y="1350821"/>
            <a:ext cx="8032173" cy="3376757"/>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987137" y="5367338"/>
            <a:ext cx="8032173"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fld id="{E585A2A9-6049-4D45-AA17-0D2C643F8CA4}" type="datetime1">
              <a:rPr lang="en-US" smtClean="0"/>
              <a:t>10/27/2022</a:t>
            </a:fld>
            <a:endParaRPr lang="en-US" dirty="0"/>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
        <p:nvSpPr>
          <p:cNvPr id="8" name="Title 1">
            <a:extLst>
              <a:ext uri="{FF2B5EF4-FFF2-40B4-BE49-F238E27FC236}">
                <a16:creationId xmlns:a16="http://schemas.microsoft.com/office/drawing/2014/main" id="{D7581F9D-C64A-BB4C-8033-7795EA41917D}"/>
              </a:ext>
            </a:extLst>
          </p:cNvPr>
          <p:cNvSpPr txBox="1">
            <a:spLocks/>
          </p:cNvSpPr>
          <p:nvPr userDrawn="1"/>
        </p:nvSpPr>
        <p:spPr>
          <a:xfrm>
            <a:off x="1007182" y="93518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28371458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2" y="924791"/>
            <a:ext cx="8013659" cy="33431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1677C263-BE98-482A-AFCF-2FEA6BC89D90}"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Tree>
    <p:extLst>
      <p:ext uri="{BB962C8B-B14F-4D97-AF65-F5344CB8AC3E}">
        <p14:creationId xmlns:p14="http://schemas.microsoft.com/office/powerpoint/2010/main" val="2579296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13164"/>
            <a:ext cx="2057400" cy="4712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6" y="1413164"/>
            <a:ext cx="5510645" cy="471299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2E20A18A-ACF7-428A-A26C-C4B354637A68}"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userDrawn="1"/>
        </p:nvSpPr>
        <p:spPr>
          <a:xfrm>
            <a:off x="1007182" y="93518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529535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pPr>
              <a:defRPr/>
            </a:pPr>
            <a:fld id="{07D8DDD9-13A4-4480-9828-D1791CDBA47D}"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8287656" y="6356354"/>
            <a:ext cx="609601" cy="365125"/>
          </a:xfrm>
          <a:prstGeom prst="rect">
            <a:avLst/>
          </a:prstGeom>
        </p:spPr>
        <p:txBody>
          <a:bodyPr/>
          <a:lstStyle>
            <a:lvl1pPr>
              <a:defRPr sz="1500">
                <a:latin typeface="Arial" panose="020B0604020202020204" pitchFamily="34" charset="0"/>
                <a:cs typeface="Arial" panose="020B0604020202020204" pitchFamily="34" charset="0"/>
              </a:defRPr>
            </a:lvl1pPr>
          </a:lstStyle>
          <a:p>
            <a:pPr>
              <a:defRPr/>
            </a:pPr>
            <a:fld id="{AB499368-D08F-411F-9F7E-CE0504B40BE3}" type="slidenum">
              <a:rPr lang="en-US" smtClean="0"/>
              <a:pPr>
                <a:defRPr/>
              </a:pPr>
              <a:t>‹#›</a:t>
            </a:fld>
            <a:endParaRPr lang="en-US" dirty="0"/>
          </a:p>
        </p:txBody>
      </p:sp>
    </p:spTree>
    <p:extLst>
      <p:ext uri="{BB962C8B-B14F-4D97-AF65-F5344CB8AC3E}">
        <p14:creationId xmlns:p14="http://schemas.microsoft.com/office/powerpoint/2010/main" val="24815675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182" y="1412384"/>
            <a:ext cx="8013659" cy="51208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0" y="6538912"/>
            <a:ext cx="2133600" cy="365125"/>
          </a:xfrm>
          <a:prstGeom prst="rect">
            <a:avLst/>
          </a:prstGeom>
        </p:spPr>
        <p:txBody>
          <a:bodyPr/>
          <a:lstStyle>
            <a:lvl1pPr>
              <a:defRPr sz="1400"/>
            </a:lvl1pPr>
          </a:lstStyle>
          <a:p>
            <a:pPr>
              <a:defRPr/>
            </a:pPr>
            <a:fld id="{8FA9834A-BCC3-4DAD-9006-25765E58D297}" type="datetime1">
              <a:rPr lang="en-US" smtClean="0"/>
              <a:t>10/27/2022</a:t>
            </a:fld>
            <a:endParaRPr lang="en-US" dirty="0"/>
          </a:p>
        </p:txBody>
      </p:sp>
      <p:sp>
        <p:nvSpPr>
          <p:cNvPr id="5" name="Footer Placeholder 4"/>
          <p:cNvSpPr>
            <a:spLocks noGrp="1"/>
          </p:cNvSpPr>
          <p:nvPr>
            <p:ph type="ftr" sz="quarter" idx="11"/>
          </p:nvPr>
        </p:nvSpPr>
        <p:spPr>
          <a:xfrm>
            <a:off x="3514163" y="6533216"/>
            <a:ext cx="2895600" cy="365125"/>
          </a:xfrm>
          <a:prstGeom prst="rect">
            <a:avLst/>
          </a:prstGeom>
        </p:spPr>
        <p:txBody>
          <a:bodyPr/>
          <a:lstStyle>
            <a:lvl1pPr algn="ctr">
              <a:defRPr sz="1400"/>
            </a:lvl1pPr>
          </a:lstStyle>
          <a:p>
            <a:pPr>
              <a:defRPr/>
            </a:pPr>
            <a:endParaRPr lang="en-US" dirty="0"/>
          </a:p>
        </p:txBody>
      </p:sp>
      <p:sp>
        <p:nvSpPr>
          <p:cNvPr id="6" name="Slide Number Placeholder 5"/>
          <p:cNvSpPr>
            <a:spLocks noGrp="1"/>
          </p:cNvSpPr>
          <p:nvPr>
            <p:ph type="sldNum" sz="quarter" idx="12"/>
          </p:nvPr>
        </p:nvSpPr>
        <p:spPr>
          <a:xfrm>
            <a:off x="8646459" y="6546663"/>
            <a:ext cx="455062" cy="365125"/>
          </a:xfrm>
          <a:prstGeom prst="rect">
            <a:avLst/>
          </a:prstGeom>
        </p:spPr>
        <p:txBody>
          <a:bodyPr/>
          <a:lstStyle>
            <a:lvl1pPr>
              <a:defRPr sz="1500">
                <a:latin typeface="Arial" panose="020B0604020202020204" pitchFamily="34" charset="0"/>
                <a:cs typeface="Arial" panose="020B0604020202020204" pitchFamily="34" charset="0"/>
              </a:defRPr>
            </a:lvl1pPr>
          </a:lstStyle>
          <a:p>
            <a:pPr>
              <a:defRPr/>
            </a:pPr>
            <a:fld id="{1ADFBEA8-27AE-43B8-9080-CDB1FD3FDF85}" type="slidenum">
              <a:rPr lang="en-US" smtClean="0"/>
              <a:pPr>
                <a:defRPr/>
              </a:pPr>
              <a:t>‹#›</a:t>
            </a:fld>
            <a:endParaRPr lang="en-US" dirty="0"/>
          </a:p>
        </p:txBody>
      </p:sp>
    </p:spTree>
    <p:extLst>
      <p:ext uri="{BB962C8B-B14F-4D97-AF65-F5344CB8AC3E}">
        <p14:creationId xmlns:p14="http://schemas.microsoft.com/office/powerpoint/2010/main" val="30193432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53406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701010"/>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pPr>
              <a:defRPr/>
            </a:pPr>
            <a:fld id="{16B4E80A-77BD-4EEC-BC93-25896AADBFD8}"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pPr>
              <a:defRPr/>
            </a:pPr>
            <a:fld id="{49B71DE8-D3F0-4FD0-A657-C92286C03E5C}" type="slidenum">
              <a:rPr lang="en-US" smtClean="0"/>
              <a:pPr>
                <a:defRPr/>
              </a:pPr>
              <a:t>‹#›</a:t>
            </a:fld>
            <a:endParaRPr lang="en-US" dirty="0"/>
          </a:p>
        </p:txBody>
      </p:sp>
    </p:spTree>
    <p:extLst>
      <p:ext uri="{BB962C8B-B14F-4D97-AF65-F5344CB8AC3E}">
        <p14:creationId xmlns:p14="http://schemas.microsoft.com/office/powerpoint/2010/main" val="40222518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2" y="914762"/>
            <a:ext cx="8013659" cy="36512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07181" y="1600203"/>
            <a:ext cx="3834985"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8069" y="1600203"/>
            <a:ext cx="392277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pPr>
              <a:defRPr/>
            </a:pPr>
            <a:fld id="{6B7B0BF5-5798-4CF5-A266-ADB5EA70BC80}" type="datetime1">
              <a:rPr lang="en-US" smtClean="0"/>
              <a:t>10/27/2022</a:t>
            </a:fld>
            <a:endParaRPr lang="en-US" dirty="0"/>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pPr>
              <a:defRPr/>
            </a:pPr>
            <a:fld id="{2F9D28EC-1BFF-44D0-B477-9311156C5C9D}" type="slidenum">
              <a:rPr lang="en-US" smtClean="0"/>
              <a:pPr>
                <a:defRPr/>
              </a:pPr>
              <a:t>‹#›</a:t>
            </a:fld>
            <a:endParaRPr lang="en-US" dirty="0"/>
          </a:p>
        </p:txBody>
      </p:sp>
    </p:spTree>
    <p:extLst>
      <p:ext uri="{BB962C8B-B14F-4D97-AF65-F5344CB8AC3E}">
        <p14:creationId xmlns:p14="http://schemas.microsoft.com/office/powerpoint/2010/main" val="42323161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2" y="924794"/>
            <a:ext cx="8013659" cy="36512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80" y="1724891"/>
            <a:ext cx="3866157" cy="449984"/>
          </a:xfrm>
        </p:spPr>
        <p:txBody>
          <a:bodyPr anchor="b">
            <a:norm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1007180" y="2174875"/>
            <a:ext cx="386615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1724893"/>
            <a:ext cx="3983124" cy="449985"/>
          </a:xfrm>
        </p:spPr>
        <p:txBody>
          <a:bodyPr anchor="b">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5029200" y="2174875"/>
            <a:ext cx="39831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4"/>
            <a:ext cx="2133600" cy="365125"/>
          </a:xfrm>
          <a:prstGeom prst="rect">
            <a:avLst/>
          </a:prstGeom>
        </p:spPr>
        <p:txBody>
          <a:bodyPr/>
          <a:lstStyle/>
          <a:p>
            <a:pPr>
              <a:defRPr/>
            </a:pPr>
            <a:fld id="{2A5BE4ED-7D32-4DF9-A8A0-2D517343291B}" type="datetime1">
              <a:rPr lang="en-US" smtClean="0"/>
              <a:t>10/27/2022</a:t>
            </a:fld>
            <a:endParaRPr lang="en-US" dirty="0"/>
          </a:p>
        </p:txBody>
      </p:sp>
      <p:sp>
        <p:nvSpPr>
          <p:cNvPr id="8" name="Footer Placeholder 7"/>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9" name="Slide Number Placeholder 8"/>
          <p:cNvSpPr>
            <a:spLocks noGrp="1"/>
          </p:cNvSpPr>
          <p:nvPr>
            <p:ph type="sldNum" sz="quarter" idx="12"/>
          </p:nvPr>
        </p:nvSpPr>
        <p:spPr>
          <a:xfrm>
            <a:off x="6553200" y="6356354"/>
            <a:ext cx="2133600" cy="365125"/>
          </a:xfrm>
          <a:prstGeom prst="rect">
            <a:avLst/>
          </a:prstGeom>
        </p:spPr>
        <p:txBody>
          <a:bodyPr/>
          <a:lstStyle/>
          <a:p>
            <a:pPr>
              <a:defRPr/>
            </a:pPr>
            <a:fld id="{6CD4F2D7-42D2-470E-AC86-C0E7FC51275D}" type="slidenum">
              <a:rPr lang="en-US" smtClean="0"/>
              <a:pPr>
                <a:defRPr/>
              </a:pPr>
              <a:t>‹#›</a:t>
            </a:fld>
            <a:endParaRPr lang="en-US" dirty="0"/>
          </a:p>
        </p:txBody>
      </p:sp>
    </p:spTree>
    <p:extLst>
      <p:ext uri="{BB962C8B-B14F-4D97-AF65-F5344CB8AC3E}">
        <p14:creationId xmlns:p14="http://schemas.microsoft.com/office/powerpoint/2010/main" val="17592392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2" y="925153"/>
            <a:ext cx="8013659" cy="365125"/>
          </a:xfrm>
        </p:spPr>
        <p:txBody>
          <a:bodyPr/>
          <a:lstStyle/>
          <a:p>
            <a:r>
              <a:rPr lang="en-US"/>
              <a:t>Click to edit Master title style</a:t>
            </a:r>
            <a:endParaRPr lang="en-US" dirty="0"/>
          </a:p>
        </p:txBody>
      </p:sp>
      <p:sp>
        <p:nvSpPr>
          <p:cNvPr id="3" name="Date Placeholder 2"/>
          <p:cNvSpPr>
            <a:spLocks noGrp="1"/>
          </p:cNvSpPr>
          <p:nvPr>
            <p:ph type="dt" sz="half" idx="10"/>
          </p:nvPr>
        </p:nvSpPr>
        <p:spPr>
          <a:xfrm>
            <a:off x="457200" y="6356354"/>
            <a:ext cx="2133600" cy="365125"/>
          </a:xfrm>
          <a:prstGeom prst="rect">
            <a:avLst/>
          </a:prstGeom>
        </p:spPr>
        <p:txBody>
          <a:bodyPr/>
          <a:lstStyle/>
          <a:p>
            <a:pPr>
              <a:defRPr/>
            </a:pPr>
            <a:fld id="{CDE11D81-1D2F-42FD-9296-81648952F4FE}" type="datetime1">
              <a:rPr lang="en-US" smtClean="0"/>
              <a:t>10/27/2022</a:t>
            </a:fld>
            <a:endParaRPr lang="en-US" dirty="0"/>
          </a:p>
        </p:txBody>
      </p:sp>
      <p:sp>
        <p:nvSpPr>
          <p:cNvPr id="4" name="Footer Placeholder 3"/>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5" name="Slide Number Placeholder 4"/>
          <p:cNvSpPr>
            <a:spLocks noGrp="1"/>
          </p:cNvSpPr>
          <p:nvPr>
            <p:ph type="sldNum" sz="quarter" idx="12"/>
          </p:nvPr>
        </p:nvSpPr>
        <p:spPr>
          <a:xfrm>
            <a:off x="6553200" y="6356354"/>
            <a:ext cx="2133600" cy="365125"/>
          </a:xfrm>
          <a:prstGeom prst="rect">
            <a:avLst/>
          </a:prstGeom>
        </p:spPr>
        <p:txBody>
          <a:bodyPr/>
          <a:lstStyle/>
          <a:p>
            <a:pPr>
              <a:defRPr/>
            </a:pPr>
            <a:fld id="{659CCC7C-4370-4410-9263-0DDB44BCD74D}" type="slidenum">
              <a:rPr lang="en-US" smtClean="0"/>
              <a:pPr>
                <a:defRPr/>
              </a:pPr>
              <a:t>‹#›</a:t>
            </a:fld>
            <a:endParaRPr lang="en-US" dirty="0"/>
          </a:p>
        </p:txBody>
      </p:sp>
    </p:spTree>
    <p:extLst>
      <p:ext uri="{BB962C8B-B14F-4D97-AF65-F5344CB8AC3E}">
        <p14:creationId xmlns:p14="http://schemas.microsoft.com/office/powerpoint/2010/main" val="7183530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4"/>
            <a:ext cx="2133600" cy="365125"/>
          </a:xfrm>
          <a:prstGeom prst="rect">
            <a:avLst/>
          </a:prstGeom>
        </p:spPr>
        <p:txBody>
          <a:bodyPr/>
          <a:lstStyle/>
          <a:p>
            <a:fld id="{CC9A72E3-F5EA-4B76-9BC5-0FAA51CF5601}" type="datetime1">
              <a:rPr lang="en-US" smtClean="0"/>
              <a:t>10/27/2022</a:t>
            </a:fld>
            <a:endParaRPr lang="en-US" dirty="0"/>
          </a:p>
        </p:txBody>
      </p:sp>
      <p:sp>
        <p:nvSpPr>
          <p:cNvPr id="3" name="Footer Placeholder 2"/>
          <p:cNvSpPr>
            <a:spLocks noGrp="1"/>
          </p:cNvSpPr>
          <p:nvPr>
            <p:ph type="ftr" sz="quarter" idx="11"/>
          </p:nvPr>
        </p:nvSpPr>
        <p:spPr>
          <a:xfrm>
            <a:off x="3124200" y="6356354"/>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4"/>
            <a:ext cx="2133600" cy="365125"/>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2" y="935186"/>
            <a:ext cx="8013659" cy="325577"/>
          </a:xfrm>
        </p:spPr>
        <p:txBody>
          <a:bodyPr/>
          <a:lstStyle/>
          <a:p>
            <a:r>
              <a:rPr lang="en-US"/>
              <a:t>Click to edit Master title style</a:t>
            </a:r>
            <a:endParaRPr lang="en-US" dirty="0"/>
          </a:p>
        </p:txBody>
      </p:sp>
    </p:spTree>
    <p:extLst>
      <p:ext uri="{BB962C8B-B14F-4D97-AF65-F5344CB8AC3E}">
        <p14:creationId xmlns:p14="http://schemas.microsoft.com/office/powerpoint/2010/main" val="20333759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53406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70100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C194FB43-7ED8-43D7-8561-D95F6D8C2C90}" type="datetime1">
              <a:rPr lang="en-US" smtClean="0"/>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49B71DE8-D3F0-4FD0-A657-C92286C03E5C}" type="slidenum">
              <a:rPr lang="en-US" smtClean="0"/>
              <a:pPr>
                <a:defRPr/>
              </a:pPr>
              <a:t>‹#›</a:t>
            </a:fld>
            <a:endParaRPr lang="en-US" dirty="0"/>
          </a:p>
        </p:txBody>
      </p:sp>
      <p:sp>
        <p:nvSpPr>
          <p:cNvPr id="7" name="Title 1">
            <a:extLst>
              <a:ext uri="{FF2B5EF4-FFF2-40B4-BE49-F238E27FC236}">
                <a16:creationId xmlns:a16="http://schemas.microsoft.com/office/drawing/2014/main" id="{B63C3B79-85AB-484C-B635-28E848BDA4E5}"/>
              </a:ext>
            </a:extLst>
          </p:cNvPr>
          <p:cNvSpPr txBox="1">
            <a:spLocks/>
          </p:cNvSpPr>
          <p:nvPr/>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8147242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7" y="1435104"/>
            <a:ext cx="3699163" cy="365125"/>
          </a:xfrm>
        </p:spPr>
        <p:txBody>
          <a:bodyPr anchor="b"/>
          <a:lstStyle>
            <a:lvl1pPr algn="l">
              <a:defRPr sz="2000" b="1">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4748649" y="1435103"/>
            <a:ext cx="4260268" cy="469106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66355" y="1800226"/>
            <a:ext cx="3699162" cy="4325938"/>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pPr>
              <a:defRPr/>
            </a:pPr>
            <a:fld id="{8724EA23-2793-4A66-8A16-4C40E8E64574}" type="datetime1">
              <a:rPr lang="en-US" smtClean="0"/>
              <a:t>10/27/2022</a:t>
            </a:fld>
            <a:endParaRPr lang="en-US" dirty="0"/>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pPr>
              <a:defRPr/>
            </a:pPr>
            <a:fld id="{F18314D6-A1A9-48AA-A7F7-0DE8FEA2FC26}" type="slidenum">
              <a:rPr lang="en-US" smtClean="0"/>
              <a:pPr>
                <a:defRPr/>
              </a:pPr>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p:nvSpPr>
        <p:spPr>
          <a:xfrm>
            <a:off x="1007182" y="93518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28202267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7" y="4800600"/>
            <a:ext cx="803217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7" y="1350821"/>
            <a:ext cx="8032173" cy="3376757"/>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Click icon to add picture</a:t>
            </a:r>
          </a:p>
        </p:txBody>
      </p:sp>
      <p:sp>
        <p:nvSpPr>
          <p:cNvPr id="4" name="Text Placeholder 3"/>
          <p:cNvSpPr>
            <a:spLocks noGrp="1"/>
          </p:cNvSpPr>
          <p:nvPr>
            <p:ph type="body" sz="half" idx="2"/>
          </p:nvPr>
        </p:nvSpPr>
        <p:spPr>
          <a:xfrm>
            <a:off x="987137" y="5367338"/>
            <a:ext cx="8032173"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Date Placeholder 4"/>
          <p:cNvSpPr>
            <a:spLocks noGrp="1"/>
          </p:cNvSpPr>
          <p:nvPr>
            <p:ph type="dt" sz="half" idx="10"/>
          </p:nvPr>
        </p:nvSpPr>
        <p:spPr>
          <a:xfrm>
            <a:off x="457200" y="6356354"/>
            <a:ext cx="2133600" cy="365125"/>
          </a:xfrm>
          <a:prstGeom prst="rect">
            <a:avLst/>
          </a:prstGeom>
        </p:spPr>
        <p:txBody>
          <a:bodyPr/>
          <a:lstStyle/>
          <a:p>
            <a:pPr>
              <a:defRPr/>
            </a:pPr>
            <a:fld id="{F4704F08-FDDD-4E02-B36D-A471948A061D}" type="datetime1">
              <a:rPr lang="en-US" smtClean="0"/>
              <a:t>10/27/2022</a:t>
            </a:fld>
            <a:endParaRPr lang="en-US" dirty="0"/>
          </a:p>
        </p:txBody>
      </p:sp>
      <p:sp>
        <p:nvSpPr>
          <p:cNvPr id="6" name="Footer Placeholder 5"/>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4"/>
            <a:ext cx="2133600" cy="365125"/>
          </a:xfrm>
          <a:prstGeom prst="rect">
            <a:avLst/>
          </a:prstGeom>
        </p:spPr>
        <p:txBody>
          <a:bodyPr/>
          <a:lstStyle/>
          <a:p>
            <a:pPr>
              <a:defRPr/>
            </a:pPr>
            <a:fld id="{08A0A7D0-1C8C-4910-9B83-1390EF15979A}" type="slidenum">
              <a:rPr lang="en-US" smtClean="0"/>
              <a:pPr>
                <a:defRPr/>
              </a:pPr>
              <a:t>‹#›</a:t>
            </a:fld>
            <a:endParaRPr lang="en-US" dirty="0"/>
          </a:p>
        </p:txBody>
      </p:sp>
      <p:sp>
        <p:nvSpPr>
          <p:cNvPr id="8" name="Title 1">
            <a:extLst>
              <a:ext uri="{FF2B5EF4-FFF2-40B4-BE49-F238E27FC236}">
                <a16:creationId xmlns:a16="http://schemas.microsoft.com/office/drawing/2014/main" id="{D7581F9D-C64A-BB4C-8033-7795EA41917D}"/>
              </a:ext>
            </a:extLst>
          </p:cNvPr>
          <p:cNvSpPr txBox="1">
            <a:spLocks/>
          </p:cNvSpPr>
          <p:nvPr/>
        </p:nvSpPr>
        <p:spPr>
          <a:xfrm>
            <a:off x="1007182" y="93518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15245800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2" y="924791"/>
            <a:ext cx="8013659" cy="33431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4"/>
            <a:ext cx="2133600" cy="365125"/>
          </a:xfrm>
          <a:prstGeom prst="rect">
            <a:avLst/>
          </a:prstGeom>
        </p:spPr>
        <p:txBody>
          <a:bodyPr/>
          <a:lstStyle/>
          <a:p>
            <a:pPr>
              <a:defRPr/>
            </a:pPr>
            <a:fld id="{2953F19D-6862-4074-8694-A4DF5D19D92A}"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pPr>
              <a:defRPr/>
            </a:pPr>
            <a:fld id="{DA74A044-4D59-453E-9F42-9E363002EF4B}" type="slidenum">
              <a:rPr lang="en-US" smtClean="0"/>
              <a:pPr>
                <a:defRPr/>
              </a:pPr>
              <a:t>‹#›</a:t>
            </a:fld>
            <a:endParaRPr lang="en-US" dirty="0"/>
          </a:p>
        </p:txBody>
      </p:sp>
    </p:spTree>
    <p:extLst>
      <p:ext uri="{BB962C8B-B14F-4D97-AF65-F5344CB8AC3E}">
        <p14:creationId xmlns:p14="http://schemas.microsoft.com/office/powerpoint/2010/main" val="330819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13164"/>
            <a:ext cx="2057400" cy="4712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6" y="1413164"/>
            <a:ext cx="5510645" cy="4712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4"/>
            <a:ext cx="2133600" cy="365125"/>
          </a:xfrm>
          <a:prstGeom prst="rect">
            <a:avLst/>
          </a:prstGeom>
        </p:spPr>
        <p:txBody>
          <a:bodyPr/>
          <a:lstStyle/>
          <a:p>
            <a:pPr>
              <a:defRPr/>
            </a:pPr>
            <a:fld id="{E0D97E56-FA57-4235-B529-D806B82E10C1}" type="datetime1">
              <a:rPr lang="en-US" smtClean="0"/>
              <a:t>10/27/2022</a:t>
            </a:fld>
            <a:endParaRPr lang="en-US" dirty="0"/>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pPr>
              <a:defRPr/>
            </a:pPr>
            <a:fld id="{F68C9E18-B17A-4D17-8CE8-D78512B2E900}" type="slidenum">
              <a:rPr lang="en-US" smtClean="0"/>
              <a:pPr>
                <a:defRPr/>
              </a:pPr>
              <a:t>‹#›</a:t>
            </a:fld>
            <a:endParaRPr lang="en-US" dirty="0"/>
          </a:p>
        </p:txBody>
      </p:sp>
      <p:sp>
        <p:nvSpPr>
          <p:cNvPr id="7" name="Title 1">
            <a:extLst>
              <a:ext uri="{FF2B5EF4-FFF2-40B4-BE49-F238E27FC236}">
                <a16:creationId xmlns:a16="http://schemas.microsoft.com/office/drawing/2014/main" id="{225ACE83-0F60-CC47-802A-4D891EAD32D2}"/>
              </a:ext>
            </a:extLst>
          </p:cNvPr>
          <p:cNvSpPr txBox="1">
            <a:spLocks/>
          </p:cNvSpPr>
          <p:nvPr/>
        </p:nvSpPr>
        <p:spPr>
          <a:xfrm>
            <a:off x="1007182" y="935186"/>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sz="2500" dirty="0"/>
              <a:t>Click to edit Master title style</a:t>
            </a:r>
          </a:p>
        </p:txBody>
      </p:sp>
    </p:spTree>
    <p:extLst>
      <p:ext uri="{BB962C8B-B14F-4D97-AF65-F5344CB8AC3E}">
        <p14:creationId xmlns:p14="http://schemas.microsoft.com/office/powerpoint/2010/main" val="26417149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6802837E-D7F1-4EEB-B533-AE4308998DC7}" type="datetime1">
              <a:rPr lang="en-US" smtClean="0"/>
              <a:pPr>
                <a:defRPr/>
              </a:pPr>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03ED1F4E-9DED-4788-8393-AB03EE79DE9F}" type="slidenum">
              <a:rPr lang="en-US" altLang="en-US" smtClean="0"/>
              <a:pPr>
                <a:defRPr/>
              </a:pPr>
              <a:t>‹#›</a:t>
            </a:fld>
            <a:endParaRPr lang="en-US" altLang="en-US" dirty="0"/>
          </a:p>
        </p:txBody>
      </p:sp>
    </p:spTree>
    <p:extLst>
      <p:ext uri="{BB962C8B-B14F-4D97-AF65-F5344CB8AC3E}">
        <p14:creationId xmlns:p14="http://schemas.microsoft.com/office/powerpoint/2010/main" val="32161332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7180" y="935182"/>
            <a:ext cx="8013659" cy="325577"/>
          </a:xfrm>
        </p:spPr>
        <p:txBody>
          <a:bodyPr/>
          <a:lstStyle/>
          <a:p>
            <a:r>
              <a:rPr lang="en-US"/>
              <a:t>Click to edit Master title style</a:t>
            </a:r>
            <a:endParaRPr lang="en-US" dirty="0"/>
          </a:p>
        </p:txBody>
      </p:sp>
      <p:sp>
        <p:nvSpPr>
          <p:cNvPr id="3" name="Content Placeholder 2"/>
          <p:cNvSpPr>
            <a:spLocks noGrp="1"/>
          </p:cNvSpPr>
          <p:nvPr>
            <p:ph idx="1"/>
          </p:nvPr>
        </p:nvSpPr>
        <p:spPr>
          <a:xfrm>
            <a:off x="1007180" y="1412384"/>
            <a:ext cx="8013659" cy="51208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0" y="6538912"/>
            <a:ext cx="2133600" cy="365125"/>
          </a:xfrm>
          <a:prstGeom prst="rect">
            <a:avLst/>
          </a:prstGeom>
        </p:spPr>
        <p:txBody>
          <a:bodyPr/>
          <a:lstStyle>
            <a:lvl1pPr>
              <a:defRPr sz="1400"/>
            </a:lvl1pPr>
          </a:lstStyle>
          <a:p>
            <a:pPr>
              <a:defRPr/>
            </a:pPr>
            <a:fld id="{7C111EC0-3A08-4054-AA37-DD5F6BBF0FE3}" type="datetime1">
              <a:rPr lang="en-US" smtClean="0"/>
              <a:pPr>
                <a:defRPr/>
              </a:pPr>
              <a:t>10/27/2022</a:t>
            </a:fld>
            <a:endParaRPr lang="en-US" dirty="0"/>
          </a:p>
        </p:txBody>
      </p:sp>
      <p:sp>
        <p:nvSpPr>
          <p:cNvPr id="5" name="Footer Placeholder 4"/>
          <p:cNvSpPr>
            <a:spLocks noGrp="1"/>
          </p:cNvSpPr>
          <p:nvPr>
            <p:ph type="ftr" sz="quarter" idx="11"/>
          </p:nvPr>
        </p:nvSpPr>
        <p:spPr>
          <a:xfrm>
            <a:off x="3514163" y="6533216"/>
            <a:ext cx="2895600" cy="365125"/>
          </a:xfrm>
          <a:prstGeom prst="rect">
            <a:avLst/>
          </a:prstGeom>
        </p:spPr>
        <p:txBody>
          <a:bodyPr/>
          <a:lstStyle>
            <a:lvl1pPr algn="ctr">
              <a:defRPr sz="1400"/>
            </a:lvl1pPr>
          </a:lstStyle>
          <a:p>
            <a:pPr>
              <a:defRPr/>
            </a:pPr>
            <a:endParaRPr lang="en-US" dirty="0"/>
          </a:p>
        </p:txBody>
      </p:sp>
      <p:sp>
        <p:nvSpPr>
          <p:cNvPr id="6" name="Slide Number Placeholder 5"/>
          <p:cNvSpPr>
            <a:spLocks noGrp="1"/>
          </p:cNvSpPr>
          <p:nvPr>
            <p:ph type="sldNum" sz="quarter" idx="12"/>
          </p:nvPr>
        </p:nvSpPr>
        <p:spPr>
          <a:xfrm>
            <a:off x="8646459" y="6546663"/>
            <a:ext cx="455062" cy="365125"/>
          </a:xfrm>
          <a:prstGeom prst="rect">
            <a:avLst/>
          </a:prstGeom>
        </p:spPr>
        <p:txBody>
          <a:bodyPr/>
          <a:lstStyle>
            <a:lvl1pPr>
              <a:defRPr sz="1400"/>
            </a:lvl1pPr>
          </a:lstStyle>
          <a:p>
            <a:pPr>
              <a:defRPr/>
            </a:pPr>
            <a:fld id="{DEC8A3BB-2473-44CE-BC8F-B63DD5799BEE}" type="slidenum">
              <a:rPr lang="en-US" altLang="en-US" smtClean="0"/>
              <a:pPr>
                <a:defRPr/>
              </a:pPr>
              <a:t>‹#›</a:t>
            </a:fld>
            <a:endParaRPr lang="en-US" altLang="en-US" dirty="0"/>
          </a:p>
        </p:txBody>
      </p:sp>
    </p:spTree>
    <p:extLst>
      <p:ext uri="{BB962C8B-B14F-4D97-AF65-F5344CB8AC3E}">
        <p14:creationId xmlns:p14="http://schemas.microsoft.com/office/powerpoint/2010/main" val="33382054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136" y="353406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87136" y="170100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820C6BB3-664D-40DA-BEC6-5F53F9A112FA}" type="datetime1">
              <a:rPr lang="en-US" smtClean="0"/>
              <a:pPr>
                <a:defRPr/>
              </a:pPr>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7EE1C640-41C7-4EB2-A994-82ABB010C028}" type="slidenum">
              <a:rPr lang="en-US" altLang="en-US" smtClean="0"/>
              <a:pPr>
                <a:defRPr/>
              </a:pPr>
              <a:t>‹#›</a:t>
            </a:fld>
            <a:endParaRPr lang="en-US" altLang="en-US" dirty="0"/>
          </a:p>
        </p:txBody>
      </p:sp>
      <p:sp>
        <p:nvSpPr>
          <p:cNvPr id="7" name="Title 1">
            <a:extLst>
              <a:ext uri="{FF2B5EF4-FFF2-40B4-BE49-F238E27FC236}">
                <a16:creationId xmlns:a16="http://schemas.microsoft.com/office/drawing/2014/main" id="{B63C3B79-85AB-484C-B635-28E848BDA4E5}"/>
              </a:ext>
            </a:extLst>
          </p:cNvPr>
          <p:cNvSpPr txBox="1">
            <a:spLocks/>
          </p:cNvSpPr>
          <p:nvPr/>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0911652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0" y="914758"/>
            <a:ext cx="8013659" cy="36512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07179" y="1600199"/>
            <a:ext cx="3834985"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8069" y="1600199"/>
            <a:ext cx="392277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01796284-4FB9-45A2-99EE-A0C051E2DFA9}" type="datetime1">
              <a:rPr lang="en-US" smtClean="0"/>
              <a:pPr>
                <a:defRPr/>
              </a:pPr>
              <a:t>10/27/2022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CE781F59-3E22-456A-BAC2-60ED1271F188}" type="slidenum">
              <a:rPr lang="en-US" altLang="en-US" smtClean="0"/>
              <a:pPr>
                <a:defRPr/>
              </a:pPr>
              <a:t>‹#›</a:t>
            </a:fld>
            <a:endParaRPr lang="en-US" altLang="en-US" dirty="0"/>
          </a:p>
        </p:txBody>
      </p:sp>
    </p:spTree>
    <p:extLst>
      <p:ext uri="{BB962C8B-B14F-4D97-AF65-F5344CB8AC3E}">
        <p14:creationId xmlns:p14="http://schemas.microsoft.com/office/powerpoint/2010/main" val="3799068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0"/>
            <a:ext cx="8013659" cy="36512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79" y="1724891"/>
            <a:ext cx="3866157" cy="449984"/>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7179" y="2174875"/>
            <a:ext cx="386615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1724889"/>
            <a:ext cx="3983124" cy="44998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2174875"/>
            <a:ext cx="39831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a:defRPr/>
            </a:pPr>
            <a:fld id="{E8E0E236-69CE-40B9-80F3-21DAD2E3E96E}" type="datetime1">
              <a:rPr lang="en-US" smtClean="0"/>
              <a:pPr>
                <a:defRPr/>
              </a:pPr>
              <a:t>10/27/2022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75136FFC-8496-4BB9-9A98-C80CA8A22FBB}" type="slidenum">
              <a:rPr lang="en-US" altLang="en-US" smtClean="0"/>
              <a:pPr>
                <a:defRPr/>
              </a:pPr>
              <a:t>‹#›</a:t>
            </a:fld>
            <a:endParaRPr lang="en-US" altLang="en-US" dirty="0"/>
          </a:p>
        </p:txBody>
      </p:sp>
    </p:spTree>
    <p:extLst>
      <p:ext uri="{BB962C8B-B14F-4D97-AF65-F5344CB8AC3E}">
        <p14:creationId xmlns:p14="http://schemas.microsoft.com/office/powerpoint/2010/main" val="30228498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0" y="925149"/>
            <a:ext cx="8013659" cy="365125"/>
          </a:xfrm>
        </p:spPr>
        <p:txBody>
          <a:bodyPr/>
          <a:lstStyle/>
          <a:p>
            <a:r>
              <a:rPr lang="en-US"/>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a:defRPr/>
            </a:pPr>
            <a:fld id="{FC077DE8-66FE-4890-BD53-B03E27ED5B11}" type="datetime1">
              <a:rPr lang="en-US" smtClean="0"/>
              <a:pPr>
                <a:defRPr/>
              </a:pPr>
              <a:t>10/27/2022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CFFFF4E2-F9A1-40EF-9739-2EC513AB48BC}" type="slidenum">
              <a:rPr lang="en-US" altLang="en-US" smtClean="0"/>
              <a:pPr>
                <a:defRPr/>
              </a:pPr>
              <a:t>‹#›</a:t>
            </a:fld>
            <a:endParaRPr lang="en-US" altLang="en-US" dirty="0"/>
          </a:p>
        </p:txBody>
      </p:sp>
    </p:spTree>
    <p:extLst>
      <p:ext uri="{BB962C8B-B14F-4D97-AF65-F5344CB8AC3E}">
        <p14:creationId xmlns:p14="http://schemas.microsoft.com/office/powerpoint/2010/main" val="7542836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7180" y="914758"/>
            <a:ext cx="8013659" cy="36512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07179" y="1600199"/>
            <a:ext cx="3834985"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8069" y="1600199"/>
            <a:ext cx="392277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6A9C4571-5EE3-4025-9024-D1EF8A2BC33F}" type="datetime1">
              <a:rPr lang="en-US" smtClean="0"/>
              <a:t>10/27/2022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2F9D28EC-1BFF-44D0-B477-9311156C5C9D}" type="slidenum">
              <a:rPr lang="en-US" smtClean="0"/>
              <a:pPr>
                <a:defRPr/>
              </a:pPr>
              <a:t>‹#›</a:t>
            </a:fld>
            <a:endParaRPr lang="en-US" dirty="0"/>
          </a:p>
        </p:txBody>
      </p:sp>
    </p:spTree>
    <p:extLst>
      <p:ext uri="{BB962C8B-B14F-4D97-AF65-F5344CB8AC3E}">
        <p14:creationId xmlns:p14="http://schemas.microsoft.com/office/powerpoint/2010/main" val="34812255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EF6776-A4B7-1C4D-B1F9-2B9029E89AE3}" type="datetimeFigureOut">
              <a:rPr lang="en-US" smtClean="0"/>
              <a:t>10/27/2022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0" y="935182"/>
            <a:ext cx="8013659" cy="325577"/>
          </a:xfrm>
        </p:spPr>
        <p:txBody>
          <a:bodyPr/>
          <a:lstStyle/>
          <a:p>
            <a:r>
              <a:rPr lang="en-US"/>
              <a:t>Click to edit Master title style</a:t>
            </a:r>
            <a:endParaRPr lang="en-US" dirty="0"/>
          </a:p>
        </p:txBody>
      </p:sp>
    </p:spTree>
    <p:extLst>
      <p:ext uri="{BB962C8B-B14F-4D97-AF65-F5344CB8AC3E}">
        <p14:creationId xmlns:p14="http://schemas.microsoft.com/office/powerpoint/2010/main" val="29531708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5" y="1435100"/>
            <a:ext cx="3699163" cy="365125"/>
          </a:xfrm>
        </p:spPr>
        <p:txBody>
          <a:bodyPr anchor="b"/>
          <a:lstStyle>
            <a:lvl1pPr algn="l">
              <a:defRPr sz="2000" b="1">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4748649" y="1435100"/>
            <a:ext cx="4260268" cy="469106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66355" y="1800226"/>
            <a:ext cx="3699162" cy="43259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0FEC337B-0DF7-4680-A857-345AE0BB8D63}" type="datetime1">
              <a:rPr lang="en-US" smtClean="0"/>
              <a:pPr>
                <a:defRPr/>
              </a:pPr>
              <a:t>10/27/2022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08B4FDEE-9ED7-4481-9907-BC1832E2CA08}" type="slidenum">
              <a:rPr lang="en-US" altLang="en-US" smtClean="0"/>
              <a:pPr>
                <a:defRPr/>
              </a:pPr>
              <a:t>‹#›</a:t>
            </a:fld>
            <a:endParaRPr lang="en-US" altLang="en-US" dirty="0"/>
          </a:p>
        </p:txBody>
      </p:sp>
      <p:sp>
        <p:nvSpPr>
          <p:cNvPr id="8" name="Title 1">
            <a:extLst>
              <a:ext uri="{FF2B5EF4-FFF2-40B4-BE49-F238E27FC236}">
                <a16:creationId xmlns:a16="http://schemas.microsoft.com/office/drawing/2014/main" id="{FDB4AA36-669E-864D-BF7E-6DED31BC9FB0}"/>
              </a:ext>
            </a:extLst>
          </p:cNvPr>
          <p:cNvSpPr txBox="1">
            <a:spLocks/>
          </p:cNvSpPr>
          <p:nvPr/>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0524864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135" y="4800600"/>
            <a:ext cx="803217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135" y="1350817"/>
            <a:ext cx="8032173" cy="33767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87135" y="5367338"/>
            <a:ext cx="8032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EA88B524-976B-4B5A-A4EF-494ECC617F94}" type="datetime1">
              <a:rPr lang="en-US" smtClean="0"/>
              <a:pPr>
                <a:defRPr/>
              </a:pPr>
              <a:t>10/27/2022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00036AF9-0DEF-4A3F-A159-3E0B9A6CB0B7}" type="slidenum">
              <a:rPr lang="en-US" altLang="en-US" smtClean="0"/>
              <a:pPr>
                <a:defRPr/>
              </a:pPr>
              <a:t>‹#›</a:t>
            </a:fld>
            <a:endParaRPr lang="en-US" altLang="en-US" dirty="0"/>
          </a:p>
        </p:txBody>
      </p:sp>
      <p:sp>
        <p:nvSpPr>
          <p:cNvPr id="8" name="Title 1">
            <a:extLst>
              <a:ext uri="{FF2B5EF4-FFF2-40B4-BE49-F238E27FC236}">
                <a16:creationId xmlns:a16="http://schemas.microsoft.com/office/drawing/2014/main" id="{D7581F9D-C64A-BB4C-8033-7795EA41917D}"/>
              </a:ext>
            </a:extLst>
          </p:cNvPr>
          <p:cNvSpPr txBox="1">
            <a:spLocks/>
          </p:cNvSpPr>
          <p:nvPr/>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4969902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1"/>
            <a:ext cx="8013659" cy="33431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CC010472-FF73-4046-9903-EAB099D0900E}" type="datetime1">
              <a:rPr lang="en-US" smtClean="0"/>
              <a:pPr>
                <a:defRPr/>
              </a:pPr>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51F0897F-E61E-42B4-8203-CB381CB75989}" type="slidenum">
              <a:rPr lang="en-US" altLang="en-US" smtClean="0"/>
              <a:pPr>
                <a:defRPr/>
              </a:pPr>
              <a:t>‹#›</a:t>
            </a:fld>
            <a:endParaRPr lang="en-US" altLang="en-US" dirty="0"/>
          </a:p>
        </p:txBody>
      </p:sp>
    </p:spTree>
    <p:extLst>
      <p:ext uri="{BB962C8B-B14F-4D97-AF65-F5344CB8AC3E}">
        <p14:creationId xmlns:p14="http://schemas.microsoft.com/office/powerpoint/2010/main" val="42606870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13164"/>
            <a:ext cx="2057400" cy="47129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66354" y="1413164"/>
            <a:ext cx="5510645" cy="4712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fld id="{C838AB00-4CA5-41BD-8360-56989FEF9D84}" type="datetime1">
              <a:rPr lang="en-US" smtClean="0"/>
              <a:pPr>
                <a:defRPr/>
              </a:pPr>
              <a:t>10/27/2022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287AA50B-8F9C-4734-A349-718A35382F6C}" type="slidenum">
              <a:rPr lang="en-US" altLang="en-US" smtClean="0"/>
              <a:pPr>
                <a:defRPr/>
              </a:pPr>
              <a:t>‹#›</a:t>
            </a:fld>
            <a:endParaRPr lang="en-US" altLang="en-US" dirty="0"/>
          </a:p>
        </p:txBody>
      </p:sp>
      <p:sp>
        <p:nvSpPr>
          <p:cNvPr id="7" name="Title 1">
            <a:extLst>
              <a:ext uri="{FF2B5EF4-FFF2-40B4-BE49-F238E27FC236}">
                <a16:creationId xmlns:a16="http://schemas.microsoft.com/office/drawing/2014/main" id="{225ACE83-0F60-CC47-802A-4D891EAD32D2}"/>
              </a:ext>
            </a:extLst>
          </p:cNvPr>
          <p:cNvSpPr txBox="1">
            <a:spLocks/>
          </p:cNvSpPr>
          <p:nvPr/>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674447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180" y="924790"/>
            <a:ext cx="8013659" cy="36512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7179" y="1724891"/>
            <a:ext cx="3866157" cy="449984"/>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07179" y="2174875"/>
            <a:ext cx="386615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1724889"/>
            <a:ext cx="3983124" cy="44998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29200" y="2174875"/>
            <a:ext cx="39831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a:defRPr/>
            </a:pPr>
            <a:fld id="{502E65F4-327B-4BDA-A909-D7F277832753}" type="datetime1">
              <a:rPr lang="en-US" smtClean="0"/>
              <a:t>10/27/2022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6CD4F2D7-42D2-470E-AC86-C0E7FC51275D}" type="slidenum">
              <a:rPr lang="en-US" smtClean="0"/>
              <a:pPr>
                <a:defRPr/>
              </a:pPr>
              <a:t>‹#›</a:t>
            </a:fld>
            <a:endParaRPr lang="en-US" dirty="0"/>
          </a:p>
        </p:txBody>
      </p:sp>
    </p:spTree>
    <p:extLst>
      <p:ext uri="{BB962C8B-B14F-4D97-AF65-F5344CB8AC3E}">
        <p14:creationId xmlns:p14="http://schemas.microsoft.com/office/powerpoint/2010/main" val="3932107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07180" y="925149"/>
            <a:ext cx="8013659" cy="365125"/>
          </a:xfrm>
        </p:spPr>
        <p:txBody>
          <a:bodyPr/>
          <a:lstStyle/>
          <a:p>
            <a:r>
              <a:rPr lang="en-US"/>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a:defRPr/>
            </a:pPr>
            <a:fld id="{2F371039-BA87-46CF-B961-E31EED8B61FD}" type="datetime1">
              <a:rPr lang="en-US" smtClean="0"/>
              <a:t>10/27/2022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659CCC7C-4370-4410-9263-0DDB44BCD74D}" type="slidenum">
              <a:rPr lang="en-US" smtClean="0"/>
              <a:pPr>
                <a:defRPr/>
              </a:pPr>
              <a:t>‹#›</a:t>
            </a:fld>
            <a:endParaRPr lang="en-US" dirty="0"/>
          </a:p>
        </p:txBody>
      </p:sp>
    </p:spTree>
    <p:extLst>
      <p:ext uri="{BB962C8B-B14F-4D97-AF65-F5344CB8AC3E}">
        <p14:creationId xmlns:p14="http://schemas.microsoft.com/office/powerpoint/2010/main" val="27125228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2CBC4F7-A61C-41C0-989E-8B84FB7044C5}" type="datetime1">
              <a:rPr lang="en-US" smtClean="0"/>
              <a:t>10/27/2022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93862CD-2CE4-D846-9F15-15300DCE1BBC}" type="slidenum">
              <a:rPr lang="en-US" smtClean="0"/>
              <a:t>‹#›</a:t>
            </a:fld>
            <a:endParaRPr lang="en-US" dirty="0"/>
          </a:p>
        </p:txBody>
      </p:sp>
      <p:sp>
        <p:nvSpPr>
          <p:cNvPr id="5" name="Title 1">
            <a:extLst>
              <a:ext uri="{FF2B5EF4-FFF2-40B4-BE49-F238E27FC236}">
                <a16:creationId xmlns:a16="http://schemas.microsoft.com/office/drawing/2014/main" id="{45CE6F17-BA95-494B-91A3-DCBD76065520}"/>
              </a:ext>
            </a:extLst>
          </p:cNvPr>
          <p:cNvSpPr>
            <a:spLocks noGrp="1"/>
          </p:cNvSpPr>
          <p:nvPr>
            <p:ph type="title"/>
          </p:nvPr>
        </p:nvSpPr>
        <p:spPr>
          <a:xfrm>
            <a:off x="1007180" y="935182"/>
            <a:ext cx="8013659" cy="325577"/>
          </a:xfrm>
        </p:spPr>
        <p:txBody>
          <a:bodyPr/>
          <a:lstStyle/>
          <a:p>
            <a:r>
              <a:rPr lang="en-US"/>
              <a:t>Click to edit Master title style</a:t>
            </a:r>
            <a:endParaRPr lang="en-US" dirty="0"/>
          </a:p>
        </p:txBody>
      </p:sp>
    </p:spTree>
    <p:extLst>
      <p:ext uri="{BB962C8B-B14F-4D97-AF65-F5344CB8AC3E}">
        <p14:creationId xmlns:p14="http://schemas.microsoft.com/office/powerpoint/2010/main" val="4457839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6355" y="1435100"/>
            <a:ext cx="3699163" cy="365125"/>
          </a:xfrm>
        </p:spPr>
        <p:txBody>
          <a:bodyPr anchor="b"/>
          <a:lstStyle>
            <a:lvl1pPr algn="l">
              <a:defRPr sz="2000" b="1">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4748649" y="1435100"/>
            <a:ext cx="4260268" cy="4691063"/>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66355" y="1800226"/>
            <a:ext cx="3699162" cy="43259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C7711EE5-B2FE-4D73-997C-0DB7369EF6EA}" type="datetime1">
              <a:rPr lang="en-US" smtClean="0"/>
              <a:t>10/27/2022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F18314D6-A1A9-48AA-A7F7-0DE8FEA2FC26}" type="slidenum">
              <a:rPr lang="en-US" smtClean="0"/>
              <a:pPr>
                <a:defRPr/>
              </a:pPr>
              <a:t>‹#›</a:t>
            </a:fld>
            <a:endParaRPr lang="en-US" dirty="0"/>
          </a:p>
        </p:txBody>
      </p:sp>
      <p:sp>
        <p:nvSpPr>
          <p:cNvPr id="8" name="Title 1">
            <a:extLst>
              <a:ext uri="{FF2B5EF4-FFF2-40B4-BE49-F238E27FC236}">
                <a16:creationId xmlns:a16="http://schemas.microsoft.com/office/drawing/2014/main" id="{FDB4AA36-669E-864D-BF7E-6DED31BC9FB0}"/>
              </a:ext>
            </a:extLst>
          </p:cNvPr>
          <p:cNvSpPr txBox="1">
            <a:spLocks/>
          </p:cNvSpPr>
          <p:nvPr/>
        </p:nvSpPr>
        <p:spPr>
          <a:xfrm>
            <a:off x="1007180" y="935182"/>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9637426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87135" y="1350817"/>
            <a:ext cx="8032173" cy="33767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87135" y="5367338"/>
            <a:ext cx="803217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a:defRPr/>
            </a:pPr>
            <a:fld id="{CA2CBC06-727B-46F5-9F3A-D5AF00A13F1D}" type="datetime1">
              <a:rPr lang="en-US" smtClean="0"/>
              <a:t>10/27/2022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08A0A7D0-1C8C-4910-9B83-1390EF15979A}" type="slidenum">
              <a:rPr lang="en-US" smtClean="0"/>
              <a:pPr>
                <a:defRPr/>
              </a:pPr>
              <a:t>‹#›</a:t>
            </a:fld>
            <a:endParaRPr lang="en-US" dirty="0"/>
          </a:p>
        </p:txBody>
      </p:sp>
      <p:sp>
        <p:nvSpPr>
          <p:cNvPr id="9" name="Title 8">
            <a:extLst>
              <a:ext uri="{FF2B5EF4-FFF2-40B4-BE49-F238E27FC236}">
                <a16:creationId xmlns:a16="http://schemas.microsoft.com/office/drawing/2014/main" id="{AF8A29FD-4B7F-4BF9-9C91-34A40B39599A}"/>
              </a:ext>
            </a:extLst>
          </p:cNvPr>
          <p:cNvSpPr>
            <a:spLocks noGrp="1"/>
          </p:cNvSpPr>
          <p:nvPr>
            <p:ph type="title" hasCustomPrompt="1"/>
          </p:nvPr>
        </p:nvSpPr>
        <p:spPr/>
        <p:txBody>
          <a:bodyPr/>
          <a:lstStyle>
            <a:lvl1pPr>
              <a:defRPr/>
            </a:lvl1pPr>
          </a:lstStyle>
          <a:p>
            <a:r>
              <a:rPr lang="en-US" dirty="0"/>
              <a:t>Overview Of Q2 Non Financial Performance</a:t>
            </a:r>
            <a:endParaRPr lang="en-ZA" dirty="0"/>
          </a:p>
        </p:txBody>
      </p:sp>
    </p:spTree>
    <p:extLst>
      <p:ext uri="{BB962C8B-B14F-4D97-AF65-F5344CB8AC3E}">
        <p14:creationId xmlns:p14="http://schemas.microsoft.com/office/powerpoint/2010/main" val="28104905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0" y="955964"/>
            <a:ext cx="8013659" cy="303137"/>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7180" y="1412384"/>
            <a:ext cx="8013659" cy="52553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9654367"/>
      </p:ext>
    </p:extLst>
  </p:cSld>
  <p:clrMap bg1="lt1" tx1="dk1" bg2="lt2" tx2="dk2" accent1="accent1" accent2="accent2" accent3="accent3" accent4="accent4" accent5="accent5" accent6="accent6" hlink="hlink" folHlink="folHlink"/>
  <p:sldLayoutIdLst>
    <p:sldLayoutId id="2147484227" r:id="rId1"/>
    <p:sldLayoutId id="2147484228" r:id="rId2"/>
    <p:sldLayoutId id="2147484229" r:id="rId3"/>
    <p:sldLayoutId id="2147484230" r:id="rId4"/>
    <p:sldLayoutId id="2147484231" r:id="rId5"/>
    <p:sldLayoutId id="2147484232" r:id="rId6"/>
    <p:sldLayoutId id="2147484233" r:id="rId7"/>
    <p:sldLayoutId id="2147484234" r:id="rId8"/>
    <p:sldLayoutId id="2147484235" r:id="rId9"/>
    <p:sldLayoutId id="2147484236" r:id="rId10"/>
    <p:sldLayoutId id="2147484237"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txStyles>
    <p:title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2" y="955968"/>
            <a:ext cx="8013659" cy="30313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007182" y="1412384"/>
            <a:ext cx="8013659" cy="525538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05151674"/>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Lst>
  <p:hf hdr="0" ftr="0" dt="0"/>
  <p:txStyles>
    <p:title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p:titleStyle>
    <p:body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2" y="955968"/>
            <a:ext cx="8013659" cy="30313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007182" y="1412384"/>
            <a:ext cx="8013659" cy="52553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63961851"/>
      </p:ext>
    </p:extLst>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 id="2147484255" r:id="rId5"/>
    <p:sldLayoutId id="2147484256" r:id="rId6"/>
    <p:sldLayoutId id="2147484257" r:id="rId7"/>
    <p:sldLayoutId id="2147484258" r:id="rId8"/>
    <p:sldLayoutId id="2147484259" r:id="rId9"/>
    <p:sldLayoutId id="2147484260" r:id="rId10"/>
    <p:sldLayoutId id="2147484261"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txStyles>
    <p:title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p:titleStyle>
    <p:bodyStyle>
      <a:lvl1pPr marL="342891" indent="-342891" algn="l" defTabSz="457189"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32" indent="-285744" algn="l" defTabSz="457189"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457189"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457189"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7180" y="955964"/>
            <a:ext cx="8013659" cy="303137"/>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7180" y="1412384"/>
            <a:ext cx="8013659" cy="52553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03129975"/>
      </p:ext>
    </p:extLst>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hf hdr="0" ftr="0" dt="0"/>
  <p:txStyles>
    <p:title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2693" y="314794"/>
            <a:ext cx="7902670" cy="2970192"/>
          </a:xfrm>
        </p:spPr>
        <p:txBody>
          <a:bodyPr>
            <a:normAutofit fontScale="90000"/>
          </a:bodyPr>
          <a:lstStyle/>
          <a:p>
            <a:r>
              <a:rPr lang="en-ZA" sz="2600" dirty="0">
                <a:solidFill>
                  <a:schemeClr val="bg1"/>
                </a:solidFill>
              </a:rPr>
              <a:t>GAUTENG DEPARTMENT OF SOCIAL DEVELOPMENT</a:t>
            </a:r>
            <a:br>
              <a:rPr lang="en-ZA" sz="2800" dirty="0">
                <a:solidFill>
                  <a:schemeClr val="bg1"/>
                </a:solidFill>
              </a:rPr>
            </a:br>
            <a:br>
              <a:rPr lang="en-ZA" sz="2800" dirty="0">
                <a:solidFill>
                  <a:schemeClr val="bg1"/>
                </a:solidFill>
              </a:rPr>
            </a:br>
            <a:r>
              <a:rPr lang="en-ZA" sz="2200" dirty="0">
                <a:solidFill>
                  <a:schemeClr val="bg1">
                    <a:lumMod val="85000"/>
                  </a:schemeClr>
                </a:solidFill>
              </a:rPr>
              <a:t>2021/22 FY PERFORMANCE MONITORING REPORT:</a:t>
            </a:r>
            <a:br>
              <a:rPr lang="en-ZA" sz="2200" dirty="0">
                <a:solidFill>
                  <a:schemeClr val="bg1">
                    <a:lumMod val="85000"/>
                  </a:schemeClr>
                </a:solidFill>
              </a:rPr>
            </a:br>
            <a:br>
              <a:rPr lang="en-ZA" sz="2200" dirty="0">
                <a:solidFill>
                  <a:schemeClr val="bg1">
                    <a:lumMod val="85000"/>
                  </a:schemeClr>
                </a:solidFill>
              </a:rPr>
            </a:br>
            <a:r>
              <a:rPr lang="en-ZA" sz="2200" dirty="0">
                <a:solidFill>
                  <a:schemeClr val="bg1">
                    <a:lumMod val="85000"/>
                  </a:schemeClr>
                </a:solidFill>
              </a:rPr>
              <a:t>ANALYSIS OF PERFORMANCE </a:t>
            </a:r>
            <a:br>
              <a:rPr lang="en-ZA" sz="2200" dirty="0">
                <a:solidFill>
                  <a:schemeClr val="bg1">
                    <a:lumMod val="50000"/>
                  </a:schemeClr>
                </a:solidFill>
              </a:rPr>
            </a:br>
            <a:br>
              <a:rPr lang="en-ZA" sz="2200" b="0" dirty="0">
                <a:solidFill>
                  <a:schemeClr val="bg1"/>
                </a:solidFill>
              </a:rPr>
            </a:br>
            <a:endParaRPr lang="en-US" sz="2200" b="0" dirty="0">
              <a:solidFill>
                <a:schemeClr val="bg1"/>
              </a:solidFill>
            </a:endParaRPr>
          </a:p>
        </p:txBody>
      </p:sp>
      <p:sp>
        <p:nvSpPr>
          <p:cNvPr id="3" name="Subtitle 2"/>
          <p:cNvSpPr>
            <a:spLocks noGrp="1"/>
          </p:cNvSpPr>
          <p:nvPr>
            <p:ph type="subTitle" idx="1"/>
          </p:nvPr>
        </p:nvSpPr>
        <p:spPr>
          <a:xfrm>
            <a:off x="712696" y="3429000"/>
            <a:ext cx="7772399" cy="1296144"/>
          </a:xfrm>
        </p:spPr>
        <p:txBody>
          <a:bodyPr>
            <a:normAutofit lnSpcReduction="10000"/>
          </a:bodyPr>
          <a:lstStyle/>
          <a:p>
            <a:pPr algn="l"/>
            <a:endParaRPr lang="en-ZA" sz="1800" dirty="0">
              <a:solidFill>
                <a:schemeClr val="bg1"/>
              </a:solidFill>
            </a:endParaRPr>
          </a:p>
          <a:p>
            <a:pPr algn="r"/>
            <a:r>
              <a:rPr lang="en-ZA" sz="1800" dirty="0">
                <a:solidFill>
                  <a:schemeClr val="bg1"/>
                </a:solidFill>
              </a:rPr>
              <a:t>SOCIAL DEVELOPMENT PORTFOLIO COMMITTEE</a:t>
            </a:r>
          </a:p>
          <a:p>
            <a:pPr algn="r"/>
            <a:r>
              <a:rPr lang="en-ZA" sz="1800" dirty="0">
                <a:solidFill>
                  <a:schemeClr val="bg1"/>
                </a:solidFill>
              </a:rPr>
              <a:t>2022</a:t>
            </a:r>
          </a:p>
          <a:p>
            <a:pPr algn="r"/>
            <a:r>
              <a:rPr lang="en-ZA" sz="1800" dirty="0">
                <a:solidFill>
                  <a:schemeClr val="bg1"/>
                </a:solidFill>
              </a:rPr>
              <a:t>ANNEXURE</a:t>
            </a:r>
          </a:p>
          <a:p>
            <a:pPr algn="l"/>
            <a:endParaRPr lang="en-US" sz="1800" dirty="0">
              <a:solidFill>
                <a:schemeClr val="bg1"/>
              </a:solidFill>
            </a:endParaRPr>
          </a:p>
        </p:txBody>
      </p:sp>
    </p:spTree>
    <p:extLst>
      <p:ext uri="{BB962C8B-B14F-4D97-AF65-F5344CB8AC3E}">
        <p14:creationId xmlns:p14="http://schemas.microsoft.com/office/powerpoint/2010/main" val="3466958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ZA" altLang="en-US" sz="2000" b="1" dirty="0"/>
              <a:t>Desired Outcome: Youth Development</a:t>
            </a:r>
            <a:endParaRPr lang="en-ZA" altLang="en-US" dirty="0"/>
          </a:p>
        </p:txBody>
      </p:sp>
      <p:sp>
        <p:nvSpPr>
          <p:cNvPr id="6" name="Content Placeholder 2"/>
          <p:cNvSpPr>
            <a:spLocks noGrp="1"/>
          </p:cNvSpPr>
          <p:nvPr>
            <p:ph idx="1"/>
          </p:nvPr>
        </p:nvSpPr>
        <p:spPr/>
        <p:txBody>
          <a:bodyPr>
            <a:noAutofit/>
          </a:bodyPr>
          <a:lstStyle/>
          <a:p>
            <a:pPr lvl="0">
              <a:buFont typeface="Wingdings" panose="05000000000000000000" pitchFamily="2" charset="2"/>
              <a:buChar char="§"/>
            </a:pPr>
            <a:r>
              <a:rPr lang="en-ZA" sz="2000" dirty="0"/>
              <a:t>Youth with skills are able to penetrate the labour market, and those with entrepreneurship skills are able to start and sustain their small businesses and also absorb other youth. This happen especially in the townships. </a:t>
            </a:r>
          </a:p>
        </p:txBody>
      </p:sp>
      <p:sp>
        <p:nvSpPr>
          <p:cNvPr id="2" name="Slide Number Placeholder 1">
            <a:extLst>
              <a:ext uri="{FF2B5EF4-FFF2-40B4-BE49-F238E27FC236}">
                <a16:creationId xmlns:a16="http://schemas.microsoft.com/office/drawing/2014/main" id="{18F8FBD5-B385-4842-AAF1-4584F592CF75}"/>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10</a:t>
            </a:fld>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33866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a:xfrm>
            <a:off x="1006475" y="864524"/>
            <a:ext cx="8013700" cy="423102"/>
          </a:xfrm>
        </p:spPr>
        <p:txBody>
          <a:bodyPr/>
          <a:lstStyle/>
          <a:p>
            <a:r>
              <a:rPr lang="en-ZA" altLang="en-US" sz="1800" b="1" dirty="0"/>
              <a:t>Desired Outcomes:  Women Empowerment</a:t>
            </a:r>
            <a:endParaRPr lang="en-ZA" altLang="en-US" sz="1800" dirty="0"/>
          </a:p>
        </p:txBody>
      </p:sp>
      <p:sp>
        <p:nvSpPr>
          <p:cNvPr id="2" name="Content Placeholder 1"/>
          <p:cNvSpPr>
            <a:spLocks noGrp="1"/>
          </p:cNvSpPr>
          <p:nvPr>
            <p:ph idx="1"/>
          </p:nvPr>
        </p:nvSpPr>
        <p:spPr/>
        <p:txBody>
          <a:bodyPr/>
          <a:lstStyle/>
          <a:p>
            <a:pPr algn="just">
              <a:buFont typeface="Wingdings" panose="05000000000000000000" pitchFamily="2" charset="2"/>
              <a:buChar char="§"/>
            </a:pPr>
            <a:r>
              <a:rPr lang="en-US" sz="2000" dirty="0"/>
              <a:t>In an effort  to  reduce  dependency on  social  grants,  the  department  is  empowering  women on  child  support  grants  to  become  members  of  cooperatives,  as  well  as  strengthening  access  to  skills  development.  </a:t>
            </a:r>
          </a:p>
          <a:p>
            <a:pPr algn="just">
              <a:buFont typeface="Wingdings" panose="05000000000000000000" pitchFamily="2" charset="2"/>
              <a:buChar char="§"/>
            </a:pPr>
            <a:endParaRPr lang="en-US" sz="2000" dirty="0"/>
          </a:p>
          <a:p>
            <a:pPr algn="just">
              <a:buFont typeface="Wingdings" panose="05000000000000000000" pitchFamily="2" charset="2"/>
              <a:buChar char="§"/>
            </a:pPr>
            <a:r>
              <a:rPr lang="en-US" sz="2000" dirty="0"/>
              <a:t>Victimized  women  are  linked  to  economic  opportunities  and  activities  through  cooperatives  and  NPOs where  they  participate  in  various  programmes  including  income  generating</a:t>
            </a:r>
            <a:endParaRPr lang="en-ZA" sz="2000" dirty="0"/>
          </a:p>
          <a:p>
            <a:pPr algn="just">
              <a:buFont typeface="Wingdings" panose="05000000000000000000" pitchFamily="2" charset="2"/>
              <a:buChar char="§"/>
            </a:pPr>
            <a:endParaRPr lang="en-ZA" sz="2000" dirty="0"/>
          </a:p>
        </p:txBody>
      </p:sp>
      <p:sp>
        <p:nvSpPr>
          <p:cNvPr id="3" name="Slide Number Placeholder 2">
            <a:extLst>
              <a:ext uri="{FF2B5EF4-FFF2-40B4-BE49-F238E27FC236}">
                <a16:creationId xmlns:a16="http://schemas.microsoft.com/office/drawing/2014/main" id="{E246F6FB-64C0-413E-8C25-69E25F975E18}"/>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11</a:t>
            </a:fld>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10728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00D976A0-57E3-4AC2-9CE7-0212A30E2A60}"/>
              </a:ext>
            </a:extLst>
          </p:cNvPr>
          <p:cNvSpPr>
            <a:spLocks noGrp="1"/>
          </p:cNvSpPr>
          <p:nvPr>
            <p:ph type="title"/>
          </p:nvPr>
        </p:nvSpPr>
        <p:spPr/>
        <p:txBody>
          <a:bodyPr/>
          <a:lstStyle/>
          <a:p>
            <a:pPr eaLnBrk="1" hangingPunct="1"/>
            <a:r>
              <a:rPr lang="en-US" altLang="en-US" sz="2300" b="1" dirty="0"/>
              <a:t>Overview Of Non-Financial Performance</a:t>
            </a:r>
            <a:endParaRPr lang="en-ZA" altLang="en-US" sz="2300" dirty="0"/>
          </a:p>
        </p:txBody>
      </p:sp>
      <p:sp>
        <p:nvSpPr>
          <p:cNvPr id="70659" name="Slide Number Placeholder 3">
            <a:extLst>
              <a:ext uri="{FF2B5EF4-FFF2-40B4-BE49-F238E27FC236}">
                <a16:creationId xmlns:a16="http://schemas.microsoft.com/office/drawing/2014/main" id="{33D491AC-E0F7-494D-8272-DC41DEAB8F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DC193612-6A4C-41D8-B801-AC641394C66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4F526486-9679-43D4-B485-E57036959659}"/>
              </a:ext>
            </a:extLst>
          </p:cNvPr>
          <p:cNvGraphicFramePr>
            <a:graphicFrameLocks noGrp="1"/>
          </p:cNvGraphicFramePr>
          <p:nvPr>
            <p:ph idx="1"/>
          </p:nvPr>
        </p:nvGraphicFramePr>
        <p:xfrm>
          <a:off x="755576" y="1412875"/>
          <a:ext cx="8265266" cy="4929888"/>
        </p:xfrm>
        <a:graphic>
          <a:graphicData uri="http://schemas.openxmlformats.org/drawingml/2006/table">
            <a:tbl>
              <a:tblPr/>
              <a:tblGrid>
                <a:gridCol w="2236766">
                  <a:extLst>
                    <a:ext uri="{9D8B030D-6E8A-4147-A177-3AD203B41FA5}">
                      <a16:colId xmlns:a16="http://schemas.microsoft.com/office/drawing/2014/main" val="962099108"/>
                    </a:ext>
                  </a:extLst>
                </a:gridCol>
                <a:gridCol w="1004750">
                  <a:extLst>
                    <a:ext uri="{9D8B030D-6E8A-4147-A177-3AD203B41FA5}">
                      <a16:colId xmlns:a16="http://schemas.microsoft.com/office/drawing/2014/main" val="150860420"/>
                    </a:ext>
                  </a:extLst>
                </a:gridCol>
                <a:gridCol w="934948">
                  <a:extLst>
                    <a:ext uri="{9D8B030D-6E8A-4147-A177-3AD203B41FA5}">
                      <a16:colId xmlns:a16="http://schemas.microsoft.com/office/drawing/2014/main" val="2152580549"/>
                    </a:ext>
                  </a:extLst>
                </a:gridCol>
                <a:gridCol w="1074552">
                  <a:extLst>
                    <a:ext uri="{9D8B030D-6E8A-4147-A177-3AD203B41FA5}">
                      <a16:colId xmlns:a16="http://schemas.microsoft.com/office/drawing/2014/main" val="3310087511"/>
                    </a:ext>
                  </a:extLst>
                </a:gridCol>
                <a:gridCol w="1004750">
                  <a:extLst>
                    <a:ext uri="{9D8B030D-6E8A-4147-A177-3AD203B41FA5}">
                      <a16:colId xmlns:a16="http://schemas.microsoft.com/office/drawing/2014/main" val="1264048917"/>
                    </a:ext>
                  </a:extLst>
                </a:gridCol>
                <a:gridCol w="1004750">
                  <a:extLst>
                    <a:ext uri="{9D8B030D-6E8A-4147-A177-3AD203B41FA5}">
                      <a16:colId xmlns:a16="http://schemas.microsoft.com/office/drawing/2014/main" val="2677022887"/>
                    </a:ext>
                  </a:extLst>
                </a:gridCol>
                <a:gridCol w="1004750">
                  <a:extLst>
                    <a:ext uri="{9D8B030D-6E8A-4147-A177-3AD203B41FA5}">
                      <a16:colId xmlns:a16="http://schemas.microsoft.com/office/drawing/2014/main" val="577699885"/>
                    </a:ext>
                  </a:extLst>
                </a:gridCol>
              </a:tblGrid>
              <a:tr h="357624">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 </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Achieved (100%  and greater)</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Good Progress (greater that 75%</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Fair Progress (51% - 75%)</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Poor Progress (26% - 50%)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Very Poor Progress (Less than 25%)</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Not Targeted</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11543848"/>
                  </a:ext>
                </a:extLst>
              </a:tr>
              <a:tr h="240021">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PROG 1: ADMINISTRATION</a:t>
                      </a:r>
                      <a:br>
                        <a:rPr lang="en-ZA" sz="900" b="1" i="0" u="none" strike="noStrike" dirty="0">
                          <a:solidFill>
                            <a:srgbClr val="000000"/>
                          </a:solidFill>
                          <a:effectLst/>
                          <a:latin typeface="Arial" panose="020B0604020202020204" pitchFamily="34" charset="0"/>
                          <a:cs typeface="Arial" panose="020B0604020202020204" pitchFamily="34" charset="0"/>
                        </a:rPr>
                      </a:br>
                      <a:endParaRPr lang="en-ZA"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18</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9</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2</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1800672"/>
                  </a:ext>
                </a:extLst>
              </a:tr>
              <a:tr h="240021">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PROG 1: ADMINISTRATION</a:t>
                      </a:r>
                      <a:br>
                        <a:rPr lang="en-ZA" sz="900" b="1" i="0" u="none" strike="noStrike" dirty="0">
                          <a:solidFill>
                            <a:srgbClr val="000000"/>
                          </a:solidFill>
                          <a:effectLst/>
                          <a:latin typeface="Arial" panose="020B0604020202020204" pitchFamily="34" charset="0"/>
                          <a:cs typeface="Arial" panose="020B0604020202020204" pitchFamily="34" charset="0"/>
                        </a:rPr>
                      </a:br>
                      <a:endParaRPr lang="en-ZA"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55%</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27%</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9%</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6%</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366462445"/>
                  </a:ext>
                </a:extLst>
              </a:tr>
              <a:tr h="122418">
                <a:tc>
                  <a:txBody>
                    <a:bodyPr/>
                    <a:lstStyle/>
                    <a:p>
                      <a:pPr algn="l"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8238687"/>
                  </a:ext>
                </a:extLst>
              </a:tr>
              <a:tr h="357624">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PROG 2: SOCIAL WELFARE SERVICES</a:t>
                      </a:r>
                      <a:br>
                        <a:rPr lang="en-US" sz="900" b="1" i="0" u="none" strike="noStrike" dirty="0">
                          <a:solidFill>
                            <a:srgbClr val="000000"/>
                          </a:solidFill>
                          <a:effectLst/>
                          <a:latin typeface="Arial" panose="020B0604020202020204" pitchFamily="34" charset="0"/>
                          <a:cs typeface="Arial" panose="020B0604020202020204" pitchFamily="34" charset="0"/>
                        </a:rPr>
                      </a:b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14</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9</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897264"/>
                  </a:ext>
                </a:extLst>
              </a:tr>
              <a:tr h="357624">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PROG 2: SOCIAL WELFARE SERVICES</a:t>
                      </a:r>
                      <a:br>
                        <a:rPr lang="en-US" sz="900" b="1" i="0" u="none" strike="noStrike" dirty="0">
                          <a:solidFill>
                            <a:srgbClr val="000000"/>
                          </a:solidFill>
                          <a:effectLst/>
                          <a:latin typeface="Arial" panose="020B0604020202020204" pitchFamily="34" charset="0"/>
                          <a:cs typeface="Arial" panose="020B0604020202020204" pitchFamily="34" charset="0"/>
                        </a:rPr>
                      </a:b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56%</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36%</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4%</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4%</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120817343"/>
                  </a:ext>
                </a:extLst>
              </a:tr>
              <a:tr h="122418">
                <a:tc>
                  <a:txBody>
                    <a:bodyPr/>
                    <a:lstStyle/>
                    <a:p>
                      <a:pPr algn="l"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462123"/>
                  </a:ext>
                </a:extLst>
              </a:tr>
              <a:tr h="240021">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PROG 3: CHILDREN AND FAMILIES</a:t>
                      </a:r>
                      <a:br>
                        <a:rPr lang="en-US" sz="900" b="1" i="0" u="none" strike="noStrike" dirty="0">
                          <a:solidFill>
                            <a:srgbClr val="000000"/>
                          </a:solidFill>
                          <a:effectLst/>
                          <a:latin typeface="Arial" panose="020B0604020202020204" pitchFamily="34" charset="0"/>
                          <a:cs typeface="Arial" panose="020B0604020202020204" pitchFamily="34" charset="0"/>
                        </a:rPr>
                      </a:b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19</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6</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7</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3806957"/>
                  </a:ext>
                </a:extLst>
              </a:tr>
              <a:tr h="240021">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PROG 3: CHILDREN AND FAMILIES</a:t>
                      </a:r>
                      <a:br>
                        <a:rPr lang="en-US" sz="900" b="1" i="0" u="none" strike="noStrike" dirty="0">
                          <a:solidFill>
                            <a:srgbClr val="000000"/>
                          </a:solidFill>
                          <a:effectLst/>
                          <a:latin typeface="Arial" panose="020B0604020202020204" pitchFamily="34" charset="0"/>
                          <a:cs typeface="Arial" panose="020B0604020202020204" pitchFamily="34" charset="0"/>
                        </a:rPr>
                      </a:b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58%</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18%</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21%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355665904"/>
                  </a:ext>
                </a:extLst>
              </a:tr>
              <a:tr h="122418">
                <a:tc>
                  <a:txBody>
                    <a:bodyPr/>
                    <a:lstStyle/>
                    <a:p>
                      <a:pPr algn="l"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5380302"/>
                  </a:ext>
                </a:extLst>
              </a:tr>
              <a:tr h="240021">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PROG 4: RESTORATIVE SERVICES</a:t>
                      </a:r>
                      <a:br>
                        <a:rPr lang="en-ZA" sz="900" b="1" i="0" u="none" strike="noStrike" dirty="0">
                          <a:solidFill>
                            <a:srgbClr val="000000"/>
                          </a:solidFill>
                          <a:effectLst/>
                          <a:latin typeface="Arial" panose="020B0604020202020204" pitchFamily="34" charset="0"/>
                          <a:cs typeface="Arial" panose="020B0604020202020204" pitchFamily="34" charset="0"/>
                        </a:rPr>
                      </a:br>
                      <a:endParaRPr lang="en-ZA"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34</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6262457"/>
                  </a:ext>
                </a:extLst>
              </a:tr>
              <a:tr h="240021">
                <a:tc>
                  <a:txBody>
                    <a:bodyPr/>
                    <a:lstStyle/>
                    <a:p>
                      <a:pPr algn="l" fontAlgn="t"/>
                      <a:r>
                        <a:rPr lang="en-ZA" sz="900" b="1" i="0" u="none" strike="noStrike" dirty="0">
                          <a:solidFill>
                            <a:srgbClr val="000000"/>
                          </a:solidFill>
                          <a:effectLst/>
                          <a:latin typeface="Arial" panose="020B0604020202020204" pitchFamily="34" charset="0"/>
                          <a:cs typeface="Arial" panose="020B0604020202020204" pitchFamily="34" charset="0"/>
                        </a:rPr>
                        <a:t>PROG 4: RESTORATIVE SERVICES</a:t>
                      </a:r>
                      <a:br>
                        <a:rPr lang="en-ZA" sz="900" b="1" i="0" u="none" strike="noStrike" dirty="0">
                          <a:solidFill>
                            <a:srgbClr val="000000"/>
                          </a:solidFill>
                          <a:effectLst/>
                          <a:latin typeface="Arial" panose="020B0604020202020204" pitchFamily="34" charset="0"/>
                          <a:cs typeface="Arial" panose="020B0604020202020204" pitchFamily="34" charset="0"/>
                        </a:rPr>
                      </a:br>
                      <a:endParaRPr lang="en-ZA"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97%</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540613265"/>
                  </a:ext>
                </a:extLst>
              </a:tr>
              <a:tr h="122418">
                <a:tc>
                  <a:txBody>
                    <a:bodyPr/>
                    <a:lstStyle/>
                    <a:p>
                      <a:pPr algn="l"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7134789"/>
                  </a:ext>
                </a:extLst>
              </a:tr>
              <a:tr h="357624">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PROG 5: DEVELOPMENT AND RESEARCH</a:t>
                      </a:r>
                      <a:br>
                        <a:rPr lang="en-US" sz="900" b="1" i="0" u="none" strike="noStrike" dirty="0">
                          <a:solidFill>
                            <a:srgbClr val="000000"/>
                          </a:solidFill>
                          <a:effectLst/>
                          <a:latin typeface="Arial" panose="020B0604020202020204" pitchFamily="34" charset="0"/>
                          <a:cs typeface="Arial" panose="020B0604020202020204" pitchFamily="34" charset="0"/>
                        </a:rPr>
                      </a:b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9792569"/>
                  </a:ext>
                </a:extLst>
              </a:tr>
              <a:tr h="357624">
                <a:tc>
                  <a:txBody>
                    <a:bodyPr/>
                    <a:lstStyle/>
                    <a:p>
                      <a:pPr algn="l" fontAlgn="t"/>
                      <a:r>
                        <a:rPr lang="en-US" sz="900" b="1" i="0" u="none" strike="noStrike" dirty="0">
                          <a:solidFill>
                            <a:srgbClr val="000000"/>
                          </a:solidFill>
                          <a:effectLst/>
                          <a:latin typeface="Arial" panose="020B0604020202020204" pitchFamily="34" charset="0"/>
                          <a:cs typeface="Arial" panose="020B0604020202020204" pitchFamily="34" charset="0"/>
                        </a:rPr>
                        <a:t>PROG 5: DEVELOPMENT AND RESEARCH</a:t>
                      </a:r>
                      <a:br>
                        <a:rPr lang="en-US" sz="900" b="1" i="0" u="none" strike="noStrike" dirty="0">
                          <a:solidFill>
                            <a:srgbClr val="000000"/>
                          </a:solidFill>
                          <a:effectLst/>
                          <a:latin typeface="Arial" panose="020B0604020202020204" pitchFamily="34" charset="0"/>
                          <a:cs typeface="Arial" panose="020B0604020202020204" pitchFamily="34" charset="0"/>
                        </a:rPr>
                      </a:b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91%</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000000"/>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23294816"/>
                  </a:ext>
                </a:extLst>
              </a:tr>
              <a:tr h="122418">
                <a:tc>
                  <a:txBody>
                    <a:bodyPr/>
                    <a:lstStyle/>
                    <a:p>
                      <a:pPr algn="l" fontAlgn="b"/>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900" b="0" i="0" u="none" strike="noStrike" dirty="0">
                        <a:solidFill>
                          <a:srgbClr val="000000"/>
                        </a:solidFill>
                        <a:effectLst/>
                        <a:latin typeface="Arial" panose="020B0604020202020204" pitchFamily="34" charset="0"/>
                        <a:cs typeface="Arial" panose="020B0604020202020204" pitchFamily="34" charset="0"/>
                      </a:endParaRPr>
                    </a:p>
                  </a:txBody>
                  <a:tcPr marL="6240" marR="6240" marT="624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7874255"/>
                  </a:ext>
                </a:extLst>
              </a:tr>
              <a:tr h="240021">
                <a:tc>
                  <a:txBody>
                    <a:bodyPr/>
                    <a:lstStyle/>
                    <a:p>
                      <a:pPr algn="l" fontAlgn="t"/>
                      <a:r>
                        <a:rPr lang="en-ZA" sz="900" b="1" i="0" u="none" strike="noStrike" dirty="0">
                          <a:solidFill>
                            <a:srgbClr val="548235"/>
                          </a:solidFill>
                          <a:effectLst/>
                          <a:latin typeface="Arial" panose="020B0604020202020204" pitchFamily="34" charset="0"/>
                          <a:cs typeface="Arial" panose="020B0604020202020204" pitchFamily="34" charset="0"/>
                        </a:rPr>
                        <a:t>OVERALL PERFORMANCE</a:t>
                      </a:r>
                      <a:br>
                        <a:rPr lang="en-ZA" sz="900" b="1" i="0" u="none" strike="noStrike" dirty="0">
                          <a:solidFill>
                            <a:srgbClr val="548235"/>
                          </a:solidFill>
                          <a:effectLst/>
                          <a:latin typeface="Arial" panose="020B0604020202020204" pitchFamily="34" charset="0"/>
                          <a:cs typeface="Arial" panose="020B0604020202020204" pitchFamily="34" charset="0"/>
                        </a:rPr>
                      </a:br>
                      <a:endParaRPr lang="en-ZA" sz="900" b="1" i="0" u="none" strike="noStrike" dirty="0">
                        <a:solidFill>
                          <a:srgbClr val="548235"/>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116</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25</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12</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4</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6570414"/>
                  </a:ext>
                </a:extLst>
              </a:tr>
              <a:tr h="240021">
                <a:tc>
                  <a:txBody>
                    <a:bodyPr/>
                    <a:lstStyle/>
                    <a:p>
                      <a:pPr algn="l" fontAlgn="t"/>
                      <a:r>
                        <a:rPr lang="en-ZA" sz="900" b="1" i="0" u="none" strike="noStrike" dirty="0">
                          <a:solidFill>
                            <a:srgbClr val="548235"/>
                          </a:solidFill>
                          <a:effectLst/>
                          <a:latin typeface="Arial" panose="020B0604020202020204" pitchFamily="34" charset="0"/>
                          <a:cs typeface="Arial" panose="020B0604020202020204" pitchFamily="34" charset="0"/>
                        </a:rPr>
                        <a:t>OVERALL PERFORMANCE</a:t>
                      </a:r>
                      <a:br>
                        <a:rPr lang="en-ZA" sz="900" b="1" i="0" u="none" strike="noStrike" dirty="0">
                          <a:solidFill>
                            <a:srgbClr val="548235"/>
                          </a:solidFill>
                          <a:effectLst/>
                          <a:latin typeface="Arial" panose="020B0604020202020204" pitchFamily="34" charset="0"/>
                          <a:cs typeface="Arial" panose="020B0604020202020204" pitchFamily="34" charset="0"/>
                        </a:rPr>
                      </a:br>
                      <a:endParaRPr lang="en-ZA" sz="900" b="1" i="0" u="none" strike="noStrike" dirty="0">
                        <a:solidFill>
                          <a:srgbClr val="548235"/>
                        </a:solidFill>
                        <a:effectLst/>
                        <a:latin typeface="Arial" panose="020B0604020202020204" pitchFamily="34" charset="0"/>
                        <a:cs typeface="Arial" panose="020B0604020202020204" pitchFamily="34" charset="0"/>
                      </a:endParaRP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73%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16%</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8%</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3%</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2%</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900" b="1" i="0" u="none" strike="noStrike" dirty="0">
                          <a:solidFill>
                            <a:srgbClr val="548235"/>
                          </a:solidFill>
                          <a:effectLst/>
                          <a:latin typeface="Arial" panose="020B0604020202020204" pitchFamily="34" charset="0"/>
                          <a:cs typeface="Arial" panose="020B0604020202020204" pitchFamily="34" charset="0"/>
                        </a:rPr>
                        <a:t>0%</a:t>
                      </a:r>
                    </a:p>
                  </a:txBody>
                  <a:tcPr marL="6240" marR="6240" marT="624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651173199"/>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3B975843-9001-4F5B-BD9E-93780D66AD8F}"/>
              </a:ext>
            </a:extLst>
          </p:cNvPr>
          <p:cNvSpPr>
            <a:spLocks noGrp="1"/>
          </p:cNvSpPr>
          <p:nvPr>
            <p:ph type="title"/>
          </p:nvPr>
        </p:nvSpPr>
        <p:spPr/>
        <p:txBody>
          <a:bodyPr/>
          <a:lstStyle/>
          <a:p>
            <a:pPr eaLnBrk="1" hangingPunct="1"/>
            <a:r>
              <a:rPr lang="en-US" altLang="en-US" sz="2300" b="1" dirty="0"/>
              <a:t>Overview Of Non-Financial Performance: Prog 1</a:t>
            </a:r>
            <a:endParaRPr lang="en-ZA" altLang="en-US" sz="2300" dirty="0"/>
          </a:p>
        </p:txBody>
      </p:sp>
      <p:sp>
        <p:nvSpPr>
          <p:cNvPr id="71683" name="Slide Number Placeholder 3">
            <a:extLst>
              <a:ext uri="{FF2B5EF4-FFF2-40B4-BE49-F238E27FC236}">
                <a16:creationId xmlns:a16="http://schemas.microsoft.com/office/drawing/2014/main" id="{0654D4B9-70F9-4562-8B0F-48AA0F4D97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BBD8D5A3-FBF1-4858-A918-369619354E8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684" name="TextBox 4">
            <a:extLst>
              <a:ext uri="{FF2B5EF4-FFF2-40B4-BE49-F238E27FC236}">
                <a16:creationId xmlns:a16="http://schemas.microsoft.com/office/drawing/2014/main" id="{E92EC43F-D004-4785-8AC6-D142EF3FF476}"/>
              </a:ext>
            </a:extLst>
          </p:cNvPr>
          <p:cNvSpPr txBox="1">
            <a:spLocks noChangeArrowheads="1"/>
          </p:cNvSpPr>
          <p:nvPr/>
        </p:nvSpPr>
        <p:spPr bwMode="auto">
          <a:xfrm>
            <a:off x="8532813" y="6381750"/>
            <a:ext cx="431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ZA"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ZA"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2C87BC16-C407-4913-AAFA-9BF499E2C4AE}"/>
              </a:ext>
            </a:extLst>
          </p:cNvPr>
          <p:cNvGraphicFramePr>
            <a:graphicFrameLocks noGrp="1"/>
          </p:cNvGraphicFramePr>
          <p:nvPr>
            <p:ph idx="1"/>
          </p:nvPr>
        </p:nvGraphicFramePr>
        <p:xfrm>
          <a:off x="1007180" y="1412875"/>
          <a:ext cx="7957435" cy="5119689"/>
        </p:xfrm>
        <a:graphic>
          <a:graphicData uri="http://schemas.openxmlformats.org/drawingml/2006/table">
            <a:tbl>
              <a:tblPr/>
              <a:tblGrid>
                <a:gridCol w="2153461">
                  <a:extLst>
                    <a:ext uri="{9D8B030D-6E8A-4147-A177-3AD203B41FA5}">
                      <a16:colId xmlns:a16="http://schemas.microsoft.com/office/drawing/2014/main" val="770397859"/>
                    </a:ext>
                  </a:extLst>
                </a:gridCol>
                <a:gridCol w="967329">
                  <a:extLst>
                    <a:ext uri="{9D8B030D-6E8A-4147-A177-3AD203B41FA5}">
                      <a16:colId xmlns:a16="http://schemas.microsoft.com/office/drawing/2014/main" val="329546855"/>
                    </a:ext>
                  </a:extLst>
                </a:gridCol>
                <a:gridCol w="967329">
                  <a:extLst>
                    <a:ext uri="{9D8B030D-6E8A-4147-A177-3AD203B41FA5}">
                      <a16:colId xmlns:a16="http://schemas.microsoft.com/office/drawing/2014/main" val="3844098294"/>
                    </a:ext>
                  </a:extLst>
                </a:gridCol>
                <a:gridCol w="967329">
                  <a:extLst>
                    <a:ext uri="{9D8B030D-6E8A-4147-A177-3AD203B41FA5}">
                      <a16:colId xmlns:a16="http://schemas.microsoft.com/office/drawing/2014/main" val="1835156837"/>
                    </a:ext>
                  </a:extLst>
                </a:gridCol>
                <a:gridCol w="967329">
                  <a:extLst>
                    <a:ext uri="{9D8B030D-6E8A-4147-A177-3AD203B41FA5}">
                      <a16:colId xmlns:a16="http://schemas.microsoft.com/office/drawing/2014/main" val="1477722492"/>
                    </a:ext>
                  </a:extLst>
                </a:gridCol>
                <a:gridCol w="967329">
                  <a:extLst>
                    <a:ext uri="{9D8B030D-6E8A-4147-A177-3AD203B41FA5}">
                      <a16:colId xmlns:a16="http://schemas.microsoft.com/office/drawing/2014/main" val="2714984647"/>
                    </a:ext>
                  </a:extLst>
                </a:gridCol>
                <a:gridCol w="967329">
                  <a:extLst>
                    <a:ext uri="{9D8B030D-6E8A-4147-A177-3AD203B41FA5}">
                      <a16:colId xmlns:a16="http://schemas.microsoft.com/office/drawing/2014/main" val="466590629"/>
                    </a:ext>
                  </a:extLst>
                </a:gridCol>
              </a:tblGrid>
              <a:tr h="457275">
                <a:tc>
                  <a:txBody>
                    <a:bodyPr/>
                    <a:lstStyle/>
                    <a:p>
                      <a:pPr algn="l" fontAlgn="ctr"/>
                      <a:r>
                        <a:rPr lang="en-ZA" sz="900" b="1" i="0" u="none" strike="noStrike" dirty="0">
                          <a:solidFill>
                            <a:srgbClr val="000000"/>
                          </a:solidFill>
                          <a:effectLst/>
                          <a:latin typeface="Calibri" panose="020F0502020204030204" pitchFamily="34" charset="0"/>
                        </a:rPr>
                        <a:t>PROGRAMME 1: ADMINISTRATION</a:t>
                      </a:r>
                    </a:p>
                  </a:txBody>
                  <a:tcPr marL="6404" marR="6404" marT="64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900" b="1" i="0" u="none" strike="noStrike" dirty="0">
                          <a:solidFill>
                            <a:srgbClr val="000000"/>
                          </a:solidFill>
                          <a:effectLst/>
                          <a:latin typeface="Calibri" panose="020F0502020204030204" pitchFamily="34" charset="0"/>
                        </a:rPr>
                        <a:t>Achieved (100%  and greater)</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900" b="1" i="0" u="none" strike="noStrike" dirty="0">
                          <a:solidFill>
                            <a:srgbClr val="000000"/>
                          </a:solidFill>
                          <a:effectLst/>
                          <a:latin typeface="Calibri" panose="020F0502020204030204" pitchFamily="34" charset="0"/>
                        </a:rPr>
                        <a:t>Good Progress (greater that 75%</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en-ZA" sz="900" b="1" i="0" u="none" strike="noStrike" dirty="0">
                          <a:solidFill>
                            <a:srgbClr val="000000"/>
                          </a:solidFill>
                          <a:effectLst/>
                          <a:latin typeface="Calibri" panose="020F0502020204030204" pitchFamily="34" charset="0"/>
                        </a:rPr>
                        <a:t>Fair Progress (51% - 75%)</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900" b="1" i="0" u="none" strike="noStrike" dirty="0">
                          <a:solidFill>
                            <a:srgbClr val="000000"/>
                          </a:solidFill>
                          <a:effectLst/>
                          <a:latin typeface="Calibri" panose="020F0502020204030204" pitchFamily="34" charset="0"/>
                        </a:rPr>
                        <a:t>Poor Progress (26% - 50%)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900" b="1" i="0" u="none" strike="noStrike" dirty="0">
                          <a:solidFill>
                            <a:srgbClr val="000000"/>
                          </a:solidFill>
                          <a:effectLst/>
                          <a:latin typeface="Calibri" panose="020F0502020204030204" pitchFamily="34" charset="0"/>
                        </a:rPr>
                        <a:t>Very Poor Progress (Less than 25%)</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900" b="1" i="0" u="none" strike="noStrike" dirty="0">
                          <a:solidFill>
                            <a:srgbClr val="000000"/>
                          </a:solidFill>
                          <a:effectLst/>
                          <a:latin typeface="Calibri" panose="020F0502020204030204" pitchFamily="34" charset="0"/>
                        </a:rPr>
                        <a:t>Not Targeted</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747245307"/>
                  </a:ext>
                </a:extLst>
              </a:tr>
              <a:tr h="262581">
                <a:tc>
                  <a:txBody>
                    <a:bodyPr/>
                    <a:lstStyle/>
                    <a:p>
                      <a:pPr algn="l" fontAlgn="t"/>
                      <a:r>
                        <a:rPr lang="en-ZA" sz="900" b="0" i="0" u="none" strike="noStrike" dirty="0">
                          <a:solidFill>
                            <a:srgbClr val="000000"/>
                          </a:solidFill>
                          <a:effectLst/>
                          <a:latin typeface="Calibri" panose="020F0502020204030204" pitchFamily="34" charset="0"/>
                        </a:rPr>
                        <a:t>1.2.1  Human Resources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7</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4950213"/>
                  </a:ext>
                </a:extLst>
              </a:tr>
              <a:tr h="262581">
                <a:tc>
                  <a:txBody>
                    <a:bodyPr/>
                    <a:lstStyle/>
                    <a:p>
                      <a:pPr algn="l" fontAlgn="t"/>
                      <a:r>
                        <a:rPr lang="en-ZA" sz="900" b="0" i="0" u="none" strike="noStrike" dirty="0">
                          <a:solidFill>
                            <a:srgbClr val="000000"/>
                          </a:solidFill>
                          <a:effectLst/>
                          <a:latin typeface="Calibri" panose="020F0502020204030204" pitchFamily="34" charset="0"/>
                        </a:rPr>
                        <a:t>1.2.1  Human Resources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78%</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22%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66758430"/>
                  </a:ext>
                </a:extLst>
              </a:tr>
              <a:tr h="262581">
                <a:tc>
                  <a:txBody>
                    <a:bodyPr/>
                    <a:lstStyle/>
                    <a:p>
                      <a:pPr algn="l" fontAlgn="t"/>
                      <a:r>
                        <a:rPr lang="en-ZA" sz="900" b="0" i="0" u="none" strike="noStrike" dirty="0">
                          <a:solidFill>
                            <a:srgbClr val="000000"/>
                          </a:solidFill>
                          <a:effectLst/>
                          <a:latin typeface="Calibri" panose="020F0502020204030204" pitchFamily="34" charset="0"/>
                        </a:rPr>
                        <a:t>1.2.2 Facilities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3</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1</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709482"/>
                  </a:ext>
                </a:extLst>
              </a:tr>
              <a:tr h="262581">
                <a:tc>
                  <a:txBody>
                    <a:bodyPr/>
                    <a:lstStyle/>
                    <a:p>
                      <a:pPr algn="l" fontAlgn="t"/>
                      <a:r>
                        <a:rPr lang="en-ZA" sz="900" b="0" i="0" u="none" strike="noStrike" dirty="0">
                          <a:solidFill>
                            <a:srgbClr val="000000"/>
                          </a:solidFill>
                          <a:effectLst/>
                          <a:latin typeface="Calibri" panose="020F0502020204030204" pitchFamily="34" charset="0"/>
                        </a:rPr>
                        <a:t>1.2.2 Facilities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33%</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50%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17%</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48639442"/>
                  </a:ext>
                </a:extLst>
              </a:tr>
              <a:tr h="262581">
                <a:tc>
                  <a:txBody>
                    <a:bodyPr/>
                    <a:lstStyle/>
                    <a:p>
                      <a:pPr algn="l" fontAlgn="t"/>
                      <a:r>
                        <a:rPr lang="en-US" sz="900" b="0" i="0" u="none" strike="noStrike" dirty="0">
                          <a:solidFill>
                            <a:srgbClr val="000000"/>
                          </a:solidFill>
                          <a:effectLst/>
                          <a:latin typeface="Calibri" panose="020F0502020204030204" pitchFamily="34" charset="0"/>
                        </a:rPr>
                        <a:t>1.2.3 Gender Youth &amp; Disability Main</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028099"/>
                  </a:ext>
                </a:extLst>
              </a:tr>
              <a:tr h="262581">
                <a:tc>
                  <a:txBody>
                    <a:bodyPr/>
                    <a:lstStyle/>
                    <a:p>
                      <a:pPr algn="l" fontAlgn="t"/>
                      <a:r>
                        <a:rPr lang="en-US" sz="900" b="0" i="0" u="none" strike="noStrike" dirty="0">
                          <a:solidFill>
                            <a:srgbClr val="000000"/>
                          </a:solidFill>
                          <a:effectLst/>
                          <a:latin typeface="Calibri" panose="020F0502020204030204" pitchFamily="34" charset="0"/>
                        </a:rPr>
                        <a:t>1.2.3 Gender Youth &amp; Disability Main</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100%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56156980"/>
                  </a:ext>
                </a:extLst>
              </a:tr>
              <a:tr h="262581">
                <a:tc>
                  <a:txBody>
                    <a:bodyPr/>
                    <a:lstStyle/>
                    <a:p>
                      <a:pPr algn="l" fontAlgn="t"/>
                      <a:r>
                        <a:rPr lang="en-ZA" sz="900" b="0" i="0" u="none" strike="noStrike" dirty="0">
                          <a:solidFill>
                            <a:srgbClr val="000000"/>
                          </a:solidFill>
                          <a:effectLst/>
                          <a:latin typeface="Calibri" panose="020F0502020204030204" pitchFamily="34" charset="0"/>
                        </a:rPr>
                        <a:t>1.2.4 Fraud Prevention &amp; Risk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874234"/>
                  </a:ext>
                </a:extLst>
              </a:tr>
              <a:tr h="262581">
                <a:tc>
                  <a:txBody>
                    <a:bodyPr/>
                    <a:lstStyle/>
                    <a:p>
                      <a:pPr algn="l" fontAlgn="t"/>
                      <a:r>
                        <a:rPr lang="en-ZA" sz="900" b="0" i="0" u="none" strike="noStrike" dirty="0">
                          <a:solidFill>
                            <a:srgbClr val="000000"/>
                          </a:solidFill>
                          <a:effectLst/>
                          <a:latin typeface="Calibri" panose="020F0502020204030204" pitchFamily="34" charset="0"/>
                        </a:rPr>
                        <a:t>1.2.4 Fraud Prevention &amp; Risk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100%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204072180"/>
                  </a:ext>
                </a:extLst>
              </a:tr>
              <a:tr h="262581">
                <a:tc>
                  <a:txBody>
                    <a:bodyPr/>
                    <a:lstStyle/>
                    <a:p>
                      <a:pPr algn="l" fontAlgn="t"/>
                      <a:r>
                        <a:rPr lang="en-ZA" sz="900" b="0" i="0" u="none" strike="noStrike" dirty="0">
                          <a:solidFill>
                            <a:srgbClr val="000000"/>
                          </a:solidFill>
                          <a:effectLst/>
                          <a:latin typeface="Calibri" panose="020F0502020204030204" pitchFamily="34" charset="0"/>
                        </a:rPr>
                        <a:t>1.2.5 Supply Chain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1</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4</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1371564"/>
                  </a:ext>
                </a:extLst>
              </a:tr>
              <a:tr h="262581">
                <a:tc>
                  <a:txBody>
                    <a:bodyPr/>
                    <a:lstStyle/>
                    <a:p>
                      <a:pPr algn="l" fontAlgn="t"/>
                      <a:r>
                        <a:rPr lang="en-ZA" sz="900" b="0" i="0" u="none" strike="noStrike" dirty="0">
                          <a:solidFill>
                            <a:srgbClr val="000000"/>
                          </a:solidFill>
                          <a:effectLst/>
                          <a:latin typeface="Calibri" panose="020F0502020204030204" pitchFamily="34" charset="0"/>
                        </a:rPr>
                        <a:t>1.2.5 Supply Chain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14%</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57%</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29%</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41275408"/>
                  </a:ext>
                </a:extLst>
              </a:tr>
              <a:tr h="262581">
                <a:tc>
                  <a:txBody>
                    <a:bodyPr/>
                    <a:lstStyle/>
                    <a:p>
                      <a:pPr algn="l" fontAlgn="t"/>
                      <a:r>
                        <a:rPr lang="en-ZA" sz="900" b="0" i="0" u="none" strike="noStrike" dirty="0">
                          <a:solidFill>
                            <a:srgbClr val="000000"/>
                          </a:solidFill>
                          <a:effectLst/>
                          <a:latin typeface="Calibri" panose="020F0502020204030204" pitchFamily="34" charset="0"/>
                        </a:rPr>
                        <a:t>1.2.6 Financial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783167"/>
                  </a:ext>
                </a:extLst>
              </a:tr>
              <a:tr h="262581">
                <a:tc>
                  <a:txBody>
                    <a:bodyPr/>
                    <a:lstStyle/>
                    <a:p>
                      <a:pPr algn="l" fontAlgn="t"/>
                      <a:r>
                        <a:rPr lang="en-ZA" sz="900" b="0" i="0" u="none" strike="noStrike" dirty="0">
                          <a:solidFill>
                            <a:srgbClr val="000000"/>
                          </a:solidFill>
                          <a:effectLst/>
                          <a:latin typeface="Calibri" panose="020F0502020204030204" pitchFamily="34" charset="0"/>
                        </a:rPr>
                        <a:t>1.2.6 Financial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50%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50%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794068541"/>
                  </a:ext>
                </a:extLst>
              </a:tr>
              <a:tr h="262581">
                <a:tc>
                  <a:txBody>
                    <a:bodyPr/>
                    <a:lstStyle/>
                    <a:p>
                      <a:pPr algn="l" fontAlgn="t"/>
                      <a:r>
                        <a:rPr lang="en-ZA" sz="900" b="0" i="0" u="none" strike="noStrike" dirty="0">
                          <a:solidFill>
                            <a:srgbClr val="000000"/>
                          </a:solidFill>
                          <a:effectLst/>
                          <a:latin typeface="Calibri" panose="020F0502020204030204" pitchFamily="34" charset="0"/>
                        </a:rPr>
                        <a:t>1.2.7 Strategic Planning, Monitoring &amp; Eval</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1</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308514"/>
                  </a:ext>
                </a:extLst>
              </a:tr>
              <a:tr h="262581">
                <a:tc>
                  <a:txBody>
                    <a:bodyPr/>
                    <a:lstStyle/>
                    <a:p>
                      <a:pPr algn="l" fontAlgn="t"/>
                      <a:r>
                        <a:rPr lang="en-ZA" sz="900" b="0" i="0" u="none" strike="noStrike" dirty="0">
                          <a:solidFill>
                            <a:srgbClr val="000000"/>
                          </a:solidFill>
                          <a:effectLst/>
                          <a:latin typeface="Calibri" panose="020F0502020204030204" pitchFamily="34" charset="0"/>
                        </a:rPr>
                        <a:t>1.2.7 Strategic Planning, Monitoring &amp; Eval</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100%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64906168"/>
                  </a:ext>
                </a:extLst>
              </a:tr>
              <a:tr h="262581">
                <a:tc>
                  <a:txBody>
                    <a:bodyPr/>
                    <a:lstStyle/>
                    <a:p>
                      <a:pPr algn="l" fontAlgn="t"/>
                      <a:r>
                        <a:rPr lang="en-ZA" sz="900" b="0" i="0" u="none" strike="noStrike" dirty="0">
                          <a:solidFill>
                            <a:srgbClr val="000000"/>
                          </a:solidFill>
                          <a:effectLst/>
                          <a:latin typeface="Calibri" panose="020F0502020204030204" pitchFamily="34" charset="0"/>
                        </a:rPr>
                        <a:t>1.3 District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1</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1</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0"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180121"/>
                  </a:ext>
                </a:extLst>
              </a:tr>
              <a:tr h="262581">
                <a:tc>
                  <a:txBody>
                    <a:bodyPr/>
                    <a:lstStyle/>
                    <a:p>
                      <a:pPr algn="l" fontAlgn="t"/>
                      <a:r>
                        <a:rPr lang="en-ZA" sz="900" b="0" i="0" u="none" strike="noStrike" dirty="0">
                          <a:solidFill>
                            <a:srgbClr val="000000"/>
                          </a:solidFill>
                          <a:effectLst/>
                          <a:latin typeface="Calibri" panose="020F0502020204030204" pitchFamily="34" charset="0"/>
                        </a:rPr>
                        <a:t>1.3 District Management</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50%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50%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09346838"/>
                  </a:ext>
                </a:extLst>
              </a:tr>
              <a:tr h="230559">
                <a:tc>
                  <a:txBody>
                    <a:bodyPr/>
                    <a:lstStyle/>
                    <a:p>
                      <a:pPr algn="l" fontAlgn="t"/>
                      <a:r>
                        <a:rPr lang="en-ZA" sz="900" b="1" i="0" u="none" strike="noStrike" dirty="0">
                          <a:solidFill>
                            <a:srgbClr val="000000"/>
                          </a:solidFill>
                          <a:effectLst/>
                          <a:latin typeface="Calibri" panose="020F0502020204030204" pitchFamily="34" charset="0"/>
                        </a:rPr>
                        <a:t>Total Indicators</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18</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9</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3</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2</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1</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8607145"/>
                  </a:ext>
                </a:extLst>
              </a:tr>
              <a:tr h="230559">
                <a:tc>
                  <a:txBody>
                    <a:bodyPr/>
                    <a:lstStyle/>
                    <a:p>
                      <a:pPr algn="l" fontAlgn="t"/>
                      <a:r>
                        <a:rPr lang="en-ZA" sz="900" b="1" i="0" u="none" strike="noStrike" dirty="0">
                          <a:solidFill>
                            <a:srgbClr val="000000"/>
                          </a:solidFill>
                          <a:effectLst/>
                          <a:latin typeface="Calibri" panose="020F0502020204030204" pitchFamily="34" charset="0"/>
                        </a:rPr>
                        <a:t>% Indicators</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55%</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27%</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9%</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6%</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3%</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900" b="1" i="0" u="none" strike="noStrike" dirty="0">
                          <a:solidFill>
                            <a:srgbClr val="000000"/>
                          </a:solidFill>
                          <a:effectLst/>
                          <a:latin typeface="Calibri" panose="020F0502020204030204" pitchFamily="34" charset="0"/>
                        </a:rPr>
                        <a:t>0%</a:t>
                      </a:r>
                    </a:p>
                  </a:txBody>
                  <a:tcPr marL="6404" marR="6404" marT="640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56730329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7C8F44D0-EF09-4450-A765-342C194BAA20}"/>
              </a:ext>
            </a:extLst>
          </p:cNvPr>
          <p:cNvSpPr>
            <a:spLocks noGrp="1"/>
          </p:cNvSpPr>
          <p:nvPr>
            <p:ph type="title"/>
          </p:nvPr>
        </p:nvSpPr>
        <p:spPr/>
        <p:txBody>
          <a:bodyPr/>
          <a:lstStyle/>
          <a:p>
            <a:pPr eaLnBrk="1" hangingPunct="1"/>
            <a:r>
              <a:rPr lang="en-US" altLang="en-US" sz="2300" b="1" dirty="0"/>
              <a:t>Overview Of Non-Financial Performance: Prog 2</a:t>
            </a:r>
            <a:endParaRPr lang="en-ZA" altLang="en-US" sz="2300" dirty="0"/>
          </a:p>
        </p:txBody>
      </p:sp>
      <p:sp>
        <p:nvSpPr>
          <p:cNvPr id="72707" name="Slide Number Placeholder 3">
            <a:extLst>
              <a:ext uri="{FF2B5EF4-FFF2-40B4-BE49-F238E27FC236}">
                <a16:creationId xmlns:a16="http://schemas.microsoft.com/office/drawing/2014/main" id="{79E0FE08-46F0-420E-8D78-49B6369D62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0ECC3B61-3187-4CF6-84BE-3587CDB5767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2D4702F9-C4D5-48AB-AC78-1BC4555771A9}"/>
              </a:ext>
            </a:extLst>
          </p:cNvPr>
          <p:cNvGraphicFramePr>
            <a:graphicFrameLocks noGrp="1"/>
          </p:cNvGraphicFramePr>
          <p:nvPr>
            <p:ph idx="1"/>
          </p:nvPr>
        </p:nvGraphicFramePr>
        <p:xfrm>
          <a:off x="1007179" y="1700808"/>
          <a:ext cx="8013658" cy="4680519"/>
        </p:xfrm>
        <a:graphic>
          <a:graphicData uri="http://schemas.openxmlformats.org/drawingml/2006/table">
            <a:tbl>
              <a:tblPr/>
              <a:tblGrid>
                <a:gridCol w="2168674">
                  <a:extLst>
                    <a:ext uri="{9D8B030D-6E8A-4147-A177-3AD203B41FA5}">
                      <a16:colId xmlns:a16="http://schemas.microsoft.com/office/drawing/2014/main" val="2272273945"/>
                    </a:ext>
                  </a:extLst>
                </a:gridCol>
                <a:gridCol w="974164">
                  <a:extLst>
                    <a:ext uri="{9D8B030D-6E8A-4147-A177-3AD203B41FA5}">
                      <a16:colId xmlns:a16="http://schemas.microsoft.com/office/drawing/2014/main" val="1842706197"/>
                    </a:ext>
                  </a:extLst>
                </a:gridCol>
                <a:gridCol w="974164">
                  <a:extLst>
                    <a:ext uri="{9D8B030D-6E8A-4147-A177-3AD203B41FA5}">
                      <a16:colId xmlns:a16="http://schemas.microsoft.com/office/drawing/2014/main" val="3612536043"/>
                    </a:ext>
                  </a:extLst>
                </a:gridCol>
                <a:gridCol w="974164">
                  <a:extLst>
                    <a:ext uri="{9D8B030D-6E8A-4147-A177-3AD203B41FA5}">
                      <a16:colId xmlns:a16="http://schemas.microsoft.com/office/drawing/2014/main" val="3798264464"/>
                    </a:ext>
                  </a:extLst>
                </a:gridCol>
                <a:gridCol w="974164">
                  <a:extLst>
                    <a:ext uri="{9D8B030D-6E8A-4147-A177-3AD203B41FA5}">
                      <a16:colId xmlns:a16="http://schemas.microsoft.com/office/drawing/2014/main" val="1006644683"/>
                    </a:ext>
                  </a:extLst>
                </a:gridCol>
                <a:gridCol w="974164">
                  <a:extLst>
                    <a:ext uri="{9D8B030D-6E8A-4147-A177-3AD203B41FA5}">
                      <a16:colId xmlns:a16="http://schemas.microsoft.com/office/drawing/2014/main" val="4204225598"/>
                    </a:ext>
                  </a:extLst>
                </a:gridCol>
                <a:gridCol w="974164">
                  <a:extLst>
                    <a:ext uri="{9D8B030D-6E8A-4147-A177-3AD203B41FA5}">
                      <a16:colId xmlns:a16="http://schemas.microsoft.com/office/drawing/2014/main" val="174202163"/>
                    </a:ext>
                  </a:extLst>
                </a:gridCol>
              </a:tblGrid>
              <a:tr h="788553">
                <a:tc>
                  <a:txBody>
                    <a:bodyPr/>
                    <a:lstStyle/>
                    <a:p>
                      <a:pPr algn="l" fontAlgn="ctr"/>
                      <a:r>
                        <a:rPr lang="en-US" sz="1100" b="1" i="0" u="none" strike="noStrike" dirty="0">
                          <a:solidFill>
                            <a:srgbClr val="000000"/>
                          </a:solidFill>
                          <a:effectLst/>
                          <a:latin typeface="Calibri" panose="020F0502020204030204" pitchFamily="34" charset="0"/>
                        </a:rPr>
                        <a:t>PROGRAMME 2: SOCIAL WELFARE SERVICES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70138660"/>
                  </a:ext>
                </a:extLst>
              </a:tr>
              <a:tr h="386546">
                <a:tc>
                  <a:txBody>
                    <a:bodyPr/>
                    <a:lstStyle/>
                    <a:p>
                      <a:pPr algn="l" fontAlgn="t"/>
                      <a:r>
                        <a:rPr lang="en-US" sz="1100" b="0" i="0" u="none" strike="noStrike" dirty="0">
                          <a:solidFill>
                            <a:srgbClr val="000000"/>
                          </a:solidFill>
                          <a:effectLst/>
                          <a:latin typeface="Calibri" panose="020F0502020204030204" pitchFamily="34" charset="0"/>
                        </a:rPr>
                        <a:t>2.2 Services to Older Persons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0476903"/>
                  </a:ext>
                </a:extLst>
              </a:tr>
              <a:tr h="386546">
                <a:tc>
                  <a:txBody>
                    <a:bodyPr/>
                    <a:lstStyle/>
                    <a:p>
                      <a:pPr algn="l" fontAlgn="t"/>
                      <a:r>
                        <a:rPr lang="en-US" sz="1100" b="0" i="0" u="none" strike="noStrike" dirty="0">
                          <a:solidFill>
                            <a:srgbClr val="000000"/>
                          </a:solidFill>
                          <a:effectLst/>
                          <a:latin typeface="Calibri" panose="020F0502020204030204" pitchFamily="34" charset="0"/>
                        </a:rPr>
                        <a:t>2.2 Services to Older Persons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74018078"/>
                  </a:ext>
                </a:extLst>
              </a:tr>
              <a:tr h="399799">
                <a:tc>
                  <a:txBody>
                    <a:bodyPr/>
                    <a:lstStyle/>
                    <a:p>
                      <a:pPr algn="l" fontAlgn="t"/>
                      <a:r>
                        <a:rPr lang="en-US" sz="1100" b="0" i="0" u="none" strike="noStrike" dirty="0">
                          <a:solidFill>
                            <a:srgbClr val="000000"/>
                          </a:solidFill>
                          <a:effectLst/>
                          <a:latin typeface="Calibri" panose="020F0502020204030204" pitchFamily="34" charset="0"/>
                        </a:rPr>
                        <a:t>2.3 Services to the Persons with Disabilities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0430859"/>
                  </a:ext>
                </a:extLst>
              </a:tr>
              <a:tr h="399799">
                <a:tc>
                  <a:txBody>
                    <a:bodyPr/>
                    <a:lstStyle/>
                    <a:p>
                      <a:pPr algn="l" fontAlgn="t"/>
                      <a:r>
                        <a:rPr lang="en-US" sz="1100" b="0" i="0" u="none" strike="noStrike" dirty="0">
                          <a:solidFill>
                            <a:srgbClr val="000000"/>
                          </a:solidFill>
                          <a:effectLst/>
                          <a:latin typeface="Calibri" panose="020F0502020204030204" pitchFamily="34" charset="0"/>
                        </a:rPr>
                        <a:t>2.3 Services to the Persons with Disabilities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67%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8604337"/>
                  </a:ext>
                </a:extLst>
              </a:tr>
              <a:tr h="386546">
                <a:tc>
                  <a:txBody>
                    <a:bodyPr/>
                    <a:lstStyle/>
                    <a:p>
                      <a:pPr algn="l" fontAlgn="t"/>
                      <a:r>
                        <a:rPr lang="en-ZA" sz="1100" b="0" i="0" u="none" strike="noStrike" dirty="0">
                          <a:solidFill>
                            <a:srgbClr val="000000"/>
                          </a:solidFill>
                          <a:effectLst/>
                          <a:latin typeface="Calibri" panose="020F0502020204030204" pitchFamily="34" charset="0"/>
                        </a:rPr>
                        <a:t>2.4 HIV and AIDS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3331511"/>
                  </a:ext>
                </a:extLst>
              </a:tr>
              <a:tr h="386546">
                <a:tc>
                  <a:txBody>
                    <a:bodyPr/>
                    <a:lstStyle/>
                    <a:p>
                      <a:pPr algn="l" fontAlgn="t"/>
                      <a:r>
                        <a:rPr lang="en-ZA" sz="1100" b="0" i="0" u="none" strike="noStrike" dirty="0">
                          <a:solidFill>
                            <a:srgbClr val="000000"/>
                          </a:solidFill>
                          <a:effectLst/>
                          <a:latin typeface="Calibri" panose="020F0502020204030204" pitchFamily="34" charset="0"/>
                        </a:rPr>
                        <a:t>2.4 HIV and AIDS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43%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22649503"/>
                  </a:ext>
                </a:extLst>
              </a:tr>
              <a:tr h="386546">
                <a:tc>
                  <a:txBody>
                    <a:bodyPr/>
                    <a:lstStyle/>
                    <a:p>
                      <a:pPr algn="l" fontAlgn="t"/>
                      <a:r>
                        <a:rPr lang="en-ZA" sz="1100" b="0" i="0" u="none" strike="noStrike" dirty="0">
                          <a:solidFill>
                            <a:srgbClr val="000000"/>
                          </a:solidFill>
                          <a:effectLst/>
                          <a:latin typeface="Calibri" panose="020F0502020204030204" pitchFamily="34" charset="0"/>
                        </a:rPr>
                        <a:t>2.5 Social Relief</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7546710"/>
                  </a:ext>
                </a:extLst>
              </a:tr>
              <a:tr h="386546">
                <a:tc>
                  <a:txBody>
                    <a:bodyPr/>
                    <a:lstStyle/>
                    <a:p>
                      <a:pPr algn="l" fontAlgn="t"/>
                      <a:r>
                        <a:rPr lang="en-ZA" sz="1100" b="0" i="0" u="none" strike="noStrike" dirty="0">
                          <a:solidFill>
                            <a:srgbClr val="000000"/>
                          </a:solidFill>
                          <a:effectLst/>
                          <a:latin typeface="Calibri" panose="020F0502020204030204" pitchFamily="34" charset="0"/>
                        </a:rPr>
                        <a:t>2.5 Social Relief</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609724912"/>
                  </a:ext>
                </a:extLst>
              </a:tr>
              <a:tr h="386546">
                <a:tc>
                  <a:txBody>
                    <a:body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1441645"/>
                  </a:ext>
                </a:extLst>
              </a:tr>
              <a:tr h="386546">
                <a:tc>
                  <a:txBody>
                    <a:body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59728199"/>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0BED25FB-FD3A-4380-8E0E-021966C83A1F}"/>
              </a:ext>
            </a:extLst>
          </p:cNvPr>
          <p:cNvSpPr>
            <a:spLocks noGrp="1"/>
          </p:cNvSpPr>
          <p:nvPr>
            <p:ph type="title"/>
          </p:nvPr>
        </p:nvSpPr>
        <p:spPr/>
        <p:txBody>
          <a:bodyPr/>
          <a:lstStyle/>
          <a:p>
            <a:pPr eaLnBrk="1" hangingPunct="1"/>
            <a:r>
              <a:rPr lang="en-US" altLang="en-US" sz="2300" b="1" dirty="0"/>
              <a:t>Overview Of Non-Financial Performance: Prog 3</a:t>
            </a:r>
            <a:endParaRPr lang="en-ZA" altLang="en-US" sz="2300" dirty="0"/>
          </a:p>
        </p:txBody>
      </p:sp>
      <p:sp>
        <p:nvSpPr>
          <p:cNvPr id="74755" name="Slide Number Placeholder 4">
            <a:extLst>
              <a:ext uri="{FF2B5EF4-FFF2-40B4-BE49-F238E27FC236}">
                <a16:creationId xmlns:a16="http://schemas.microsoft.com/office/drawing/2014/main" id="{4DDAA15A-E9BD-441A-9075-FADE8EFE18B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A8A24069-F461-458E-B804-9C58785C98B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3B61DBA7-1646-4864-A0E1-E37D1158730D}"/>
              </a:ext>
            </a:extLst>
          </p:cNvPr>
          <p:cNvGraphicFramePr>
            <a:graphicFrameLocks noGrp="1"/>
          </p:cNvGraphicFramePr>
          <p:nvPr>
            <p:ph idx="1"/>
          </p:nvPr>
        </p:nvGraphicFramePr>
        <p:xfrm>
          <a:off x="1007179" y="1518126"/>
          <a:ext cx="8013658" cy="4800600"/>
        </p:xfrm>
        <a:graphic>
          <a:graphicData uri="http://schemas.openxmlformats.org/drawingml/2006/table">
            <a:tbl>
              <a:tblPr/>
              <a:tblGrid>
                <a:gridCol w="2168674">
                  <a:extLst>
                    <a:ext uri="{9D8B030D-6E8A-4147-A177-3AD203B41FA5}">
                      <a16:colId xmlns:a16="http://schemas.microsoft.com/office/drawing/2014/main" val="2788081721"/>
                    </a:ext>
                  </a:extLst>
                </a:gridCol>
                <a:gridCol w="974164">
                  <a:extLst>
                    <a:ext uri="{9D8B030D-6E8A-4147-A177-3AD203B41FA5}">
                      <a16:colId xmlns:a16="http://schemas.microsoft.com/office/drawing/2014/main" val="4149969177"/>
                    </a:ext>
                  </a:extLst>
                </a:gridCol>
                <a:gridCol w="974164">
                  <a:extLst>
                    <a:ext uri="{9D8B030D-6E8A-4147-A177-3AD203B41FA5}">
                      <a16:colId xmlns:a16="http://schemas.microsoft.com/office/drawing/2014/main" val="382885549"/>
                    </a:ext>
                  </a:extLst>
                </a:gridCol>
                <a:gridCol w="974164">
                  <a:extLst>
                    <a:ext uri="{9D8B030D-6E8A-4147-A177-3AD203B41FA5}">
                      <a16:colId xmlns:a16="http://schemas.microsoft.com/office/drawing/2014/main" val="2487998435"/>
                    </a:ext>
                  </a:extLst>
                </a:gridCol>
                <a:gridCol w="974164">
                  <a:extLst>
                    <a:ext uri="{9D8B030D-6E8A-4147-A177-3AD203B41FA5}">
                      <a16:colId xmlns:a16="http://schemas.microsoft.com/office/drawing/2014/main" val="41328434"/>
                    </a:ext>
                  </a:extLst>
                </a:gridCol>
                <a:gridCol w="974164">
                  <a:extLst>
                    <a:ext uri="{9D8B030D-6E8A-4147-A177-3AD203B41FA5}">
                      <a16:colId xmlns:a16="http://schemas.microsoft.com/office/drawing/2014/main" val="3787824998"/>
                    </a:ext>
                  </a:extLst>
                </a:gridCol>
                <a:gridCol w="974164">
                  <a:extLst>
                    <a:ext uri="{9D8B030D-6E8A-4147-A177-3AD203B41FA5}">
                      <a16:colId xmlns:a16="http://schemas.microsoft.com/office/drawing/2014/main" val="2469428360"/>
                    </a:ext>
                  </a:extLst>
                </a:gridCol>
              </a:tblGrid>
              <a:tr h="571500">
                <a:tc>
                  <a:txBody>
                    <a:bodyPr/>
                    <a:lstStyle/>
                    <a:p>
                      <a:pPr algn="l" fontAlgn="ctr"/>
                      <a:r>
                        <a:rPr lang="en-US" sz="1100" b="1" i="0" u="none" strike="noStrike" dirty="0">
                          <a:solidFill>
                            <a:srgbClr val="000000"/>
                          </a:solidFill>
                          <a:effectLst/>
                          <a:latin typeface="Calibri" panose="020F0502020204030204" pitchFamily="34" charset="0"/>
                        </a:rPr>
                        <a:t>PROGRAMME 3: CHILDREN AND FAMILIES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11268249"/>
                  </a:ext>
                </a:extLst>
              </a:tr>
              <a:tr h="352425">
                <a:tc>
                  <a:txBody>
                    <a:bodyPr/>
                    <a:lstStyle/>
                    <a:p>
                      <a:pPr algn="l" fontAlgn="t"/>
                      <a:r>
                        <a:rPr lang="en-US" sz="1100" b="0" i="0" u="none" strike="noStrike" dirty="0">
                          <a:solidFill>
                            <a:srgbClr val="000000"/>
                          </a:solidFill>
                          <a:effectLst/>
                          <a:latin typeface="Calibri" panose="020F0502020204030204" pitchFamily="34" charset="0"/>
                        </a:rPr>
                        <a:t>3.2  Care and Services to Families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9335560"/>
                  </a:ext>
                </a:extLst>
              </a:tr>
              <a:tr h="352425">
                <a:tc>
                  <a:txBody>
                    <a:bodyPr/>
                    <a:lstStyle/>
                    <a:p>
                      <a:pPr algn="l" fontAlgn="t"/>
                      <a:r>
                        <a:rPr lang="en-US" sz="1100" b="0" i="0" u="none" strike="noStrike" dirty="0">
                          <a:solidFill>
                            <a:srgbClr val="000000"/>
                          </a:solidFill>
                          <a:effectLst/>
                          <a:latin typeface="Calibri" panose="020F0502020204030204" pitchFamily="34" charset="0"/>
                        </a:rPr>
                        <a:t>3.2  Care and Services to Families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86%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57553123"/>
                  </a:ext>
                </a:extLst>
              </a:tr>
              <a:tr h="352425">
                <a:tc>
                  <a:txBody>
                    <a:bodyPr/>
                    <a:lstStyle/>
                    <a:p>
                      <a:pPr algn="l" fontAlgn="t"/>
                      <a:r>
                        <a:rPr lang="en-US" sz="1100" b="0" i="0" u="none" strike="noStrike" dirty="0">
                          <a:solidFill>
                            <a:srgbClr val="000000"/>
                          </a:solidFill>
                          <a:effectLst/>
                          <a:latin typeface="Calibri" panose="020F0502020204030204" pitchFamily="34" charset="0"/>
                        </a:rPr>
                        <a:t>3.3 Child Care and Protection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5005671"/>
                  </a:ext>
                </a:extLst>
              </a:tr>
              <a:tr h="352425">
                <a:tc>
                  <a:txBody>
                    <a:bodyPr/>
                    <a:lstStyle/>
                    <a:p>
                      <a:pPr algn="l" fontAlgn="t"/>
                      <a:r>
                        <a:rPr lang="en-US" sz="1100" b="0" i="0" u="none" strike="noStrike" dirty="0">
                          <a:solidFill>
                            <a:srgbClr val="000000"/>
                          </a:solidFill>
                          <a:effectLst/>
                          <a:latin typeface="Calibri" panose="020F0502020204030204" pitchFamily="34" charset="0"/>
                        </a:rPr>
                        <a:t>3.3 Child Care and Protection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29%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28551960"/>
                  </a:ext>
                </a:extLst>
              </a:tr>
              <a:tr h="352425">
                <a:tc>
                  <a:txBody>
                    <a:bodyPr/>
                    <a:lstStyle/>
                    <a:p>
                      <a:pPr algn="l" fontAlgn="t"/>
                      <a:r>
                        <a:rPr lang="en-US" sz="1100" b="0" i="0" u="none" strike="noStrike" dirty="0">
                          <a:solidFill>
                            <a:srgbClr val="000000"/>
                          </a:solidFill>
                          <a:effectLst/>
                          <a:latin typeface="Calibri" panose="020F0502020204030204" pitchFamily="34" charset="0"/>
                        </a:rPr>
                        <a:t>3.4  ECD and Partial Care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6707425"/>
                  </a:ext>
                </a:extLst>
              </a:tr>
              <a:tr h="352425">
                <a:tc>
                  <a:txBody>
                    <a:bodyPr/>
                    <a:lstStyle/>
                    <a:p>
                      <a:pPr algn="l" fontAlgn="t"/>
                      <a:r>
                        <a:rPr lang="en-US" sz="1100" b="0" i="0" u="none" strike="noStrike" dirty="0">
                          <a:solidFill>
                            <a:srgbClr val="000000"/>
                          </a:solidFill>
                          <a:effectLst/>
                          <a:latin typeface="Calibri" panose="020F0502020204030204" pitchFamily="34" charset="0"/>
                        </a:rPr>
                        <a:t>3.4  ECD and Partial Care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23%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935103152"/>
                  </a:ext>
                </a:extLst>
              </a:tr>
              <a:tr h="352425">
                <a:tc>
                  <a:txBody>
                    <a:bodyPr/>
                    <a:lstStyle/>
                    <a:p>
                      <a:pPr algn="l" fontAlgn="t"/>
                      <a:r>
                        <a:rPr lang="en-US" sz="1100" b="0" i="0" u="none" strike="noStrike" dirty="0">
                          <a:solidFill>
                            <a:srgbClr val="000000"/>
                          </a:solidFill>
                          <a:effectLst/>
                          <a:latin typeface="Calibri" panose="020F0502020204030204" pitchFamily="34" charset="0"/>
                        </a:rPr>
                        <a:t>3.5 Child and Youth Care Centres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5208403"/>
                  </a:ext>
                </a:extLst>
              </a:tr>
              <a:tr h="352425">
                <a:tc>
                  <a:txBody>
                    <a:bodyPr/>
                    <a:lstStyle/>
                    <a:p>
                      <a:pPr algn="l" fontAlgn="t"/>
                      <a:r>
                        <a:rPr lang="en-US" sz="1100" b="0" i="0" u="none" strike="noStrike" dirty="0">
                          <a:solidFill>
                            <a:srgbClr val="000000"/>
                          </a:solidFill>
                          <a:effectLst/>
                          <a:latin typeface="Calibri" panose="020F0502020204030204" pitchFamily="34" charset="0"/>
                        </a:rPr>
                        <a:t>3.5 Child and Youth Care Centres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57018584"/>
                  </a:ext>
                </a:extLst>
              </a:tr>
              <a:tr h="352425">
                <a:tc>
                  <a:txBody>
                    <a:bodyPr/>
                    <a:lstStyle/>
                    <a:p>
                      <a:pPr algn="l" fontAlgn="t"/>
                      <a:r>
                        <a:rPr lang="en-US" sz="1100" b="0" i="0" u="none" strike="noStrike" dirty="0">
                          <a:solidFill>
                            <a:srgbClr val="000000"/>
                          </a:solidFill>
                          <a:effectLst/>
                          <a:latin typeface="Calibri" panose="020F0502020204030204" pitchFamily="34" charset="0"/>
                        </a:rPr>
                        <a:t>3.6 Community-Based Care Services for children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7901635"/>
                  </a:ext>
                </a:extLst>
              </a:tr>
              <a:tr h="352425">
                <a:tc>
                  <a:txBody>
                    <a:bodyPr/>
                    <a:lstStyle/>
                    <a:p>
                      <a:pPr algn="l" fontAlgn="t"/>
                      <a:r>
                        <a:rPr lang="en-US" sz="1100" b="0" i="0" u="none" strike="noStrike" dirty="0">
                          <a:solidFill>
                            <a:srgbClr val="000000"/>
                          </a:solidFill>
                          <a:effectLst/>
                          <a:latin typeface="Calibri" panose="020F0502020204030204" pitchFamily="34" charset="0"/>
                        </a:rPr>
                        <a:t>3.6 Community-Based Care Services for children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64357789"/>
                  </a:ext>
                </a:extLst>
              </a:tr>
              <a:tr h="352425">
                <a:tc>
                  <a:txBody>
                    <a:body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1126022"/>
                  </a:ext>
                </a:extLst>
              </a:tr>
              <a:tr h="352425">
                <a:tc>
                  <a:txBody>
                    <a:body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58%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019072"/>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40A6C3BD-70C4-4173-8AB9-24B44E8AD383}"/>
              </a:ext>
            </a:extLst>
          </p:cNvPr>
          <p:cNvSpPr>
            <a:spLocks noGrp="1"/>
          </p:cNvSpPr>
          <p:nvPr>
            <p:ph type="title"/>
          </p:nvPr>
        </p:nvSpPr>
        <p:spPr/>
        <p:txBody>
          <a:bodyPr/>
          <a:lstStyle/>
          <a:p>
            <a:pPr eaLnBrk="1" hangingPunct="1"/>
            <a:r>
              <a:rPr lang="en-US" altLang="en-US" sz="2300" b="1" dirty="0"/>
              <a:t>Overview Of Non-Financial Performance: Prog 4</a:t>
            </a:r>
            <a:endParaRPr lang="en-ZA" altLang="en-US" sz="2300" dirty="0"/>
          </a:p>
        </p:txBody>
      </p:sp>
      <p:sp>
        <p:nvSpPr>
          <p:cNvPr id="75779" name="Slide Number Placeholder 4">
            <a:extLst>
              <a:ext uri="{FF2B5EF4-FFF2-40B4-BE49-F238E27FC236}">
                <a16:creationId xmlns:a16="http://schemas.microsoft.com/office/drawing/2014/main" id="{5167632F-AD36-4C0A-9F1B-7668DDDB182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EB5BC8F7-C354-4AB4-B4FC-C7C5CCBB143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9D52F73A-6236-423F-8D83-6F0DE34F1FE8}"/>
              </a:ext>
            </a:extLst>
          </p:cNvPr>
          <p:cNvGraphicFramePr>
            <a:graphicFrameLocks noGrp="1"/>
          </p:cNvGraphicFramePr>
          <p:nvPr>
            <p:ph idx="1"/>
          </p:nvPr>
        </p:nvGraphicFramePr>
        <p:xfrm>
          <a:off x="1007180" y="1628800"/>
          <a:ext cx="8013658" cy="4608515"/>
        </p:xfrm>
        <a:graphic>
          <a:graphicData uri="http://schemas.openxmlformats.org/drawingml/2006/table">
            <a:tbl>
              <a:tblPr/>
              <a:tblGrid>
                <a:gridCol w="2168674">
                  <a:extLst>
                    <a:ext uri="{9D8B030D-6E8A-4147-A177-3AD203B41FA5}">
                      <a16:colId xmlns:a16="http://schemas.microsoft.com/office/drawing/2014/main" val="2962125267"/>
                    </a:ext>
                  </a:extLst>
                </a:gridCol>
                <a:gridCol w="974164">
                  <a:extLst>
                    <a:ext uri="{9D8B030D-6E8A-4147-A177-3AD203B41FA5}">
                      <a16:colId xmlns:a16="http://schemas.microsoft.com/office/drawing/2014/main" val="295437436"/>
                    </a:ext>
                  </a:extLst>
                </a:gridCol>
                <a:gridCol w="974164">
                  <a:extLst>
                    <a:ext uri="{9D8B030D-6E8A-4147-A177-3AD203B41FA5}">
                      <a16:colId xmlns:a16="http://schemas.microsoft.com/office/drawing/2014/main" val="4120936465"/>
                    </a:ext>
                  </a:extLst>
                </a:gridCol>
                <a:gridCol w="974164">
                  <a:extLst>
                    <a:ext uri="{9D8B030D-6E8A-4147-A177-3AD203B41FA5}">
                      <a16:colId xmlns:a16="http://schemas.microsoft.com/office/drawing/2014/main" val="341486375"/>
                    </a:ext>
                  </a:extLst>
                </a:gridCol>
                <a:gridCol w="974164">
                  <a:extLst>
                    <a:ext uri="{9D8B030D-6E8A-4147-A177-3AD203B41FA5}">
                      <a16:colId xmlns:a16="http://schemas.microsoft.com/office/drawing/2014/main" val="1884220183"/>
                    </a:ext>
                  </a:extLst>
                </a:gridCol>
                <a:gridCol w="974164">
                  <a:extLst>
                    <a:ext uri="{9D8B030D-6E8A-4147-A177-3AD203B41FA5}">
                      <a16:colId xmlns:a16="http://schemas.microsoft.com/office/drawing/2014/main" val="3842111793"/>
                    </a:ext>
                  </a:extLst>
                </a:gridCol>
                <a:gridCol w="974164">
                  <a:extLst>
                    <a:ext uri="{9D8B030D-6E8A-4147-A177-3AD203B41FA5}">
                      <a16:colId xmlns:a16="http://schemas.microsoft.com/office/drawing/2014/main" val="4291256369"/>
                    </a:ext>
                  </a:extLst>
                </a:gridCol>
              </a:tblGrid>
              <a:tr h="792123">
                <a:tc>
                  <a:txBody>
                    <a:bodyPr/>
                    <a:lstStyle/>
                    <a:p>
                      <a:pPr algn="l" fontAlgn="t"/>
                      <a:r>
                        <a:rPr lang="en-ZA" sz="1100" b="1" i="0" u="none" strike="noStrike" dirty="0">
                          <a:solidFill>
                            <a:srgbClr val="000000"/>
                          </a:solidFill>
                          <a:effectLst/>
                          <a:latin typeface="Calibri" panose="020F0502020204030204" pitchFamily="34" charset="0"/>
                        </a:rPr>
                        <a:t>PROGRAMME 4: RESTORATIVE SERVICES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431965346"/>
                  </a:ext>
                </a:extLst>
              </a:tr>
              <a:tr h="477049">
                <a:tc>
                  <a:txBody>
                    <a:bodyPr/>
                    <a:lstStyle/>
                    <a:p>
                      <a:pPr algn="l" fontAlgn="t"/>
                      <a:r>
                        <a:rPr lang="en-US" sz="1100" b="0" i="0" u="none" strike="noStrike" dirty="0">
                          <a:solidFill>
                            <a:srgbClr val="000000"/>
                          </a:solidFill>
                          <a:effectLst/>
                          <a:latin typeface="Calibri" panose="020F0502020204030204" pitchFamily="34" charset="0"/>
                        </a:rPr>
                        <a:t>4.2 Crime Prevention and support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2715347"/>
                  </a:ext>
                </a:extLst>
              </a:tr>
              <a:tr h="477049">
                <a:tc>
                  <a:txBody>
                    <a:bodyPr/>
                    <a:lstStyle/>
                    <a:p>
                      <a:pPr algn="l" fontAlgn="t"/>
                      <a:r>
                        <a:rPr lang="en-US" sz="1100" b="0" i="0" u="none" strike="noStrike" dirty="0">
                          <a:solidFill>
                            <a:srgbClr val="000000"/>
                          </a:solidFill>
                          <a:effectLst/>
                          <a:latin typeface="Calibri" panose="020F0502020204030204" pitchFamily="34" charset="0"/>
                        </a:rPr>
                        <a:t>4.2 Crime Prevention and support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92%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744259983"/>
                  </a:ext>
                </a:extLst>
              </a:tr>
              <a:tr h="477049">
                <a:tc>
                  <a:txBody>
                    <a:bodyPr/>
                    <a:lstStyle/>
                    <a:p>
                      <a:pPr algn="l" fontAlgn="t"/>
                      <a:r>
                        <a:rPr lang="en-ZA" sz="1100" b="0" i="0" u="none" strike="noStrike" dirty="0">
                          <a:solidFill>
                            <a:srgbClr val="000000"/>
                          </a:solidFill>
                          <a:effectLst/>
                          <a:latin typeface="Calibri" panose="020F0502020204030204" pitchFamily="34" charset="0"/>
                        </a:rPr>
                        <a:t>4.3 Victim empowerment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0933170"/>
                  </a:ext>
                </a:extLst>
              </a:tr>
              <a:tr h="477049">
                <a:tc>
                  <a:txBody>
                    <a:bodyPr/>
                    <a:lstStyle/>
                    <a:p>
                      <a:pPr algn="l" fontAlgn="t"/>
                      <a:r>
                        <a:rPr lang="en-ZA" sz="1100" b="0" i="0" u="none" strike="noStrike" dirty="0">
                          <a:solidFill>
                            <a:srgbClr val="000000"/>
                          </a:solidFill>
                          <a:effectLst/>
                          <a:latin typeface="Calibri" panose="020F0502020204030204" pitchFamily="34" charset="0"/>
                        </a:rPr>
                        <a:t>4.3 Victim empowerment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58553318"/>
                  </a:ext>
                </a:extLst>
              </a:tr>
              <a:tr h="477049">
                <a:tc>
                  <a:txBody>
                    <a:bodyPr/>
                    <a:lstStyle/>
                    <a:p>
                      <a:pPr algn="l" fontAlgn="t"/>
                      <a:r>
                        <a:rPr lang="en-ZA" sz="1100" b="0" i="0" u="none" strike="noStrike" dirty="0">
                          <a:solidFill>
                            <a:srgbClr val="000000"/>
                          </a:solidFill>
                          <a:effectLst/>
                          <a:latin typeface="Calibri" panose="020F0502020204030204" pitchFamily="34" charset="0"/>
                        </a:rPr>
                        <a:t>4.4 Substance Abuse, Prevention and Rehabilitation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5830166"/>
                  </a:ext>
                </a:extLst>
              </a:tr>
              <a:tr h="477049">
                <a:tc>
                  <a:txBody>
                    <a:bodyPr/>
                    <a:lstStyle/>
                    <a:p>
                      <a:pPr algn="l" fontAlgn="t"/>
                      <a:r>
                        <a:rPr lang="en-ZA" sz="1100" b="0" i="0" u="none" strike="noStrike" dirty="0">
                          <a:solidFill>
                            <a:srgbClr val="000000"/>
                          </a:solidFill>
                          <a:effectLst/>
                          <a:latin typeface="Calibri" panose="020F0502020204030204" pitchFamily="34" charset="0"/>
                        </a:rPr>
                        <a:t>4.4 Substance Abuse, Prevention and Rehabilitation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368331335"/>
                  </a:ext>
                </a:extLst>
              </a:tr>
              <a:tr h="477049">
                <a:tc>
                  <a:txBody>
                    <a:body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34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3077071"/>
                  </a:ext>
                </a:extLst>
              </a:tr>
              <a:tr h="477049">
                <a:tc>
                  <a:txBody>
                    <a:body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7751176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16C23D29-F433-4FEC-B850-31E974E90AD7}"/>
              </a:ext>
            </a:extLst>
          </p:cNvPr>
          <p:cNvSpPr>
            <a:spLocks noGrp="1"/>
          </p:cNvSpPr>
          <p:nvPr>
            <p:ph type="title"/>
          </p:nvPr>
        </p:nvSpPr>
        <p:spPr/>
        <p:txBody>
          <a:bodyPr/>
          <a:lstStyle/>
          <a:p>
            <a:pPr eaLnBrk="1" hangingPunct="1"/>
            <a:r>
              <a:rPr lang="en-US" altLang="en-US" sz="2300" b="1" dirty="0"/>
              <a:t>Overview Of Non-Financial Performance: Prog 5</a:t>
            </a:r>
            <a:endParaRPr lang="en-ZA" altLang="en-US" sz="2300" dirty="0"/>
          </a:p>
        </p:txBody>
      </p:sp>
      <p:sp>
        <p:nvSpPr>
          <p:cNvPr id="76803" name="Slide Number Placeholder 4">
            <a:extLst>
              <a:ext uri="{FF2B5EF4-FFF2-40B4-BE49-F238E27FC236}">
                <a16:creationId xmlns:a16="http://schemas.microsoft.com/office/drawing/2014/main" id="{097A4C9E-B2E4-49B2-A55A-3278EA03F80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9DE811A2-6AE7-49ED-92C1-1D105BCAC2E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0F633C45-B6AF-4EFD-8B5B-53292589979F}"/>
              </a:ext>
            </a:extLst>
          </p:cNvPr>
          <p:cNvGraphicFramePr>
            <a:graphicFrameLocks noGrp="1"/>
          </p:cNvGraphicFramePr>
          <p:nvPr>
            <p:ph idx="1"/>
          </p:nvPr>
        </p:nvGraphicFramePr>
        <p:xfrm>
          <a:off x="1007180" y="1323741"/>
          <a:ext cx="8013658" cy="5119681"/>
        </p:xfrm>
        <a:graphic>
          <a:graphicData uri="http://schemas.openxmlformats.org/drawingml/2006/table">
            <a:tbl>
              <a:tblPr/>
              <a:tblGrid>
                <a:gridCol w="2168674">
                  <a:extLst>
                    <a:ext uri="{9D8B030D-6E8A-4147-A177-3AD203B41FA5}">
                      <a16:colId xmlns:a16="http://schemas.microsoft.com/office/drawing/2014/main" val="3050357010"/>
                    </a:ext>
                  </a:extLst>
                </a:gridCol>
                <a:gridCol w="974164">
                  <a:extLst>
                    <a:ext uri="{9D8B030D-6E8A-4147-A177-3AD203B41FA5}">
                      <a16:colId xmlns:a16="http://schemas.microsoft.com/office/drawing/2014/main" val="3878301985"/>
                    </a:ext>
                  </a:extLst>
                </a:gridCol>
                <a:gridCol w="974164">
                  <a:extLst>
                    <a:ext uri="{9D8B030D-6E8A-4147-A177-3AD203B41FA5}">
                      <a16:colId xmlns:a16="http://schemas.microsoft.com/office/drawing/2014/main" val="3833702748"/>
                    </a:ext>
                  </a:extLst>
                </a:gridCol>
                <a:gridCol w="974164">
                  <a:extLst>
                    <a:ext uri="{9D8B030D-6E8A-4147-A177-3AD203B41FA5}">
                      <a16:colId xmlns:a16="http://schemas.microsoft.com/office/drawing/2014/main" val="1013100791"/>
                    </a:ext>
                  </a:extLst>
                </a:gridCol>
                <a:gridCol w="974164">
                  <a:extLst>
                    <a:ext uri="{9D8B030D-6E8A-4147-A177-3AD203B41FA5}">
                      <a16:colId xmlns:a16="http://schemas.microsoft.com/office/drawing/2014/main" val="1098817"/>
                    </a:ext>
                  </a:extLst>
                </a:gridCol>
                <a:gridCol w="974164">
                  <a:extLst>
                    <a:ext uri="{9D8B030D-6E8A-4147-A177-3AD203B41FA5}">
                      <a16:colId xmlns:a16="http://schemas.microsoft.com/office/drawing/2014/main" val="3954421551"/>
                    </a:ext>
                  </a:extLst>
                </a:gridCol>
                <a:gridCol w="974164">
                  <a:extLst>
                    <a:ext uri="{9D8B030D-6E8A-4147-A177-3AD203B41FA5}">
                      <a16:colId xmlns:a16="http://schemas.microsoft.com/office/drawing/2014/main" val="3217748797"/>
                    </a:ext>
                  </a:extLst>
                </a:gridCol>
              </a:tblGrid>
              <a:tr h="481361">
                <a:tc>
                  <a:txBody>
                    <a:bodyPr/>
                    <a:lstStyle/>
                    <a:p>
                      <a:pPr algn="l" fontAlgn="t"/>
                      <a:r>
                        <a:rPr lang="en-US" sz="800" b="1" i="0" u="none" strike="noStrike" dirty="0">
                          <a:solidFill>
                            <a:srgbClr val="000000"/>
                          </a:solidFill>
                          <a:effectLst/>
                          <a:latin typeface="Calibri" panose="020F0502020204030204" pitchFamily="34" charset="0"/>
                        </a:rPr>
                        <a:t>PROGRAMME 5: DEVELOPMENT AND RESEARCH</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800" b="1" i="0" u="none" strike="noStrike" dirty="0">
                          <a:solidFill>
                            <a:srgbClr val="000000"/>
                          </a:solidFill>
                          <a:effectLst/>
                          <a:latin typeface="Calibri" panose="020F0502020204030204" pitchFamily="34" charset="0"/>
                        </a:rPr>
                        <a:t>Achieved (100%  and greater)</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800" b="1" i="0" u="none" strike="noStrike" dirty="0">
                          <a:solidFill>
                            <a:srgbClr val="000000"/>
                          </a:solidFill>
                          <a:effectLst/>
                          <a:latin typeface="Calibri" panose="020F0502020204030204" pitchFamily="34" charset="0"/>
                        </a:rPr>
                        <a:t>Good Progress (greater that 75%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t"/>
                      <a:r>
                        <a:rPr lang="en-ZA" sz="800" b="1" i="0" u="none" strike="noStrike" dirty="0">
                          <a:solidFill>
                            <a:srgbClr val="000000"/>
                          </a:solidFill>
                          <a:effectLst/>
                          <a:latin typeface="Calibri" panose="020F0502020204030204" pitchFamily="34" charset="0"/>
                        </a:rPr>
                        <a:t>Fair Progress (51% - 75%)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800" b="1" i="0" u="none" strike="noStrike" dirty="0">
                          <a:solidFill>
                            <a:srgbClr val="000000"/>
                          </a:solidFill>
                          <a:effectLst/>
                          <a:latin typeface="Calibri" panose="020F0502020204030204" pitchFamily="34" charset="0"/>
                        </a:rPr>
                        <a:t>Poor Progress (26% - 50%)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800" b="1" i="0" u="none" strike="noStrike" dirty="0">
                          <a:solidFill>
                            <a:srgbClr val="000000"/>
                          </a:solidFill>
                          <a:effectLst/>
                          <a:latin typeface="Calibri" panose="020F0502020204030204" pitchFamily="34" charset="0"/>
                        </a:rPr>
                        <a:t>Very Poor Progress (Less than 25%)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800" b="1" i="0" u="none" strike="noStrike" dirty="0">
                          <a:solidFill>
                            <a:srgbClr val="000000"/>
                          </a:solidFill>
                          <a:effectLst/>
                          <a:latin typeface="Calibri" panose="020F0502020204030204" pitchFamily="34" charset="0"/>
                        </a:rPr>
                        <a:t>Not Targeted</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109514056"/>
                  </a:ext>
                </a:extLst>
              </a:tr>
              <a:tr h="289895">
                <a:tc>
                  <a:txBody>
                    <a:bodyPr/>
                    <a:lstStyle/>
                    <a:p>
                      <a:pPr algn="l" fontAlgn="t"/>
                      <a:r>
                        <a:rPr lang="en-ZA" sz="800" b="0" i="0" u="none" strike="noStrike" dirty="0">
                          <a:solidFill>
                            <a:srgbClr val="000000"/>
                          </a:solidFill>
                          <a:effectLst/>
                          <a:latin typeface="Calibri" panose="020F0502020204030204" pitchFamily="34" charset="0"/>
                        </a:rPr>
                        <a:t>5.2 Community Mobilisation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2</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9777818"/>
                  </a:ext>
                </a:extLst>
              </a:tr>
              <a:tr h="289895">
                <a:tc>
                  <a:txBody>
                    <a:bodyPr/>
                    <a:lstStyle/>
                    <a:p>
                      <a:pPr algn="l" fontAlgn="t"/>
                      <a:r>
                        <a:rPr lang="en-ZA" sz="800" b="0" i="0" u="none" strike="noStrike" dirty="0">
                          <a:solidFill>
                            <a:srgbClr val="000000"/>
                          </a:solidFill>
                          <a:effectLst/>
                          <a:latin typeface="Calibri" panose="020F0502020204030204" pitchFamily="34" charset="0"/>
                        </a:rPr>
                        <a:t>5.2 Community Mobilisation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43597611"/>
                  </a:ext>
                </a:extLst>
              </a:tr>
              <a:tr h="289895">
                <a:tc>
                  <a:txBody>
                    <a:bodyPr/>
                    <a:lstStyle/>
                    <a:p>
                      <a:pPr algn="l" fontAlgn="t"/>
                      <a:r>
                        <a:rPr lang="en-US" sz="800" b="0" i="0" u="none" strike="noStrike" dirty="0">
                          <a:solidFill>
                            <a:srgbClr val="000000"/>
                          </a:solidFill>
                          <a:effectLst/>
                          <a:latin typeface="Calibri" panose="020F0502020204030204" pitchFamily="34" charset="0"/>
                        </a:rPr>
                        <a:t>5.3 Institutional capacity building and support for NPOs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2</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875646"/>
                  </a:ext>
                </a:extLst>
              </a:tr>
              <a:tr h="289895">
                <a:tc>
                  <a:txBody>
                    <a:bodyPr/>
                    <a:lstStyle/>
                    <a:p>
                      <a:pPr algn="l" fontAlgn="t"/>
                      <a:r>
                        <a:rPr lang="en-US" sz="800" b="0" i="0" u="none" strike="noStrike" dirty="0">
                          <a:solidFill>
                            <a:srgbClr val="000000"/>
                          </a:solidFill>
                          <a:effectLst/>
                          <a:latin typeface="Calibri" panose="020F0502020204030204" pitchFamily="34" charset="0"/>
                        </a:rPr>
                        <a:t>5.3 Institutional capacity building and support for NPOs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98244935"/>
                  </a:ext>
                </a:extLst>
              </a:tr>
              <a:tr h="289895">
                <a:tc>
                  <a:txBody>
                    <a:bodyPr/>
                    <a:lstStyle/>
                    <a:p>
                      <a:pPr algn="l" fontAlgn="t"/>
                      <a:r>
                        <a:rPr lang="en-US" sz="800" b="0" i="0" u="none" strike="noStrike" dirty="0">
                          <a:solidFill>
                            <a:srgbClr val="000000"/>
                          </a:solidFill>
                          <a:effectLst/>
                          <a:latin typeface="Calibri" panose="020F0502020204030204" pitchFamily="34" charset="0"/>
                        </a:rPr>
                        <a:t>5.4 Poverty Alleviation and Sustainable Livelihoods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9</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4013551"/>
                  </a:ext>
                </a:extLst>
              </a:tr>
              <a:tr h="289895">
                <a:tc>
                  <a:txBody>
                    <a:bodyPr/>
                    <a:lstStyle/>
                    <a:p>
                      <a:pPr algn="l" fontAlgn="t"/>
                      <a:r>
                        <a:rPr lang="en-US" sz="800" b="0" i="0" u="none" strike="noStrike" dirty="0">
                          <a:solidFill>
                            <a:srgbClr val="000000"/>
                          </a:solidFill>
                          <a:effectLst/>
                          <a:latin typeface="Calibri" panose="020F0502020204030204" pitchFamily="34" charset="0"/>
                        </a:rPr>
                        <a:t>5.4 Poverty Alleviation and Sustainable Livelihoods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75%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8%</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8%</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8%</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611425444"/>
                  </a:ext>
                </a:extLst>
              </a:tr>
              <a:tr h="289895">
                <a:tc>
                  <a:txBody>
                    <a:bodyPr/>
                    <a:lstStyle/>
                    <a:p>
                      <a:pPr algn="l" fontAlgn="t"/>
                      <a:r>
                        <a:rPr lang="en-US" sz="800" b="0" i="0" u="none" strike="noStrike" dirty="0">
                          <a:solidFill>
                            <a:srgbClr val="000000"/>
                          </a:solidFill>
                          <a:effectLst/>
                          <a:latin typeface="Calibri" panose="020F0502020204030204" pitchFamily="34" charset="0"/>
                        </a:rPr>
                        <a:t>5.5 Community Based Research and Planning</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3</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8989477"/>
                  </a:ext>
                </a:extLst>
              </a:tr>
              <a:tr h="289895">
                <a:tc>
                  <a:txBody>
                    <a:bodyPr/>
                    <a:lstStyle/>
                    <a:p>
                      <a:pPr algn="l" fontAlgn="t"/>
                      <a:r>
                        <a:rPr lang="en-US" sz="800" b="0" i="0" u="none" strike="noStrike" dirty="0">
                          <a:solidFill>
                            <a:srgbClr val="000000"/>
                          </a:solidFill>
                          <a:effectLst/>
                          <a:latin typeface="Calibri" panose="020F0502020204030204" pitchFamily="34" charset="0"/>
                        </a:rPr>
                        <a:t>5.5 Community Based Research and Planning</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93858892"/>
                  </a:ext>
                </a:extLst>
              </a:tr>
              <a:tr h="289895">
                <a:tc>
                  <a:txBody>
                    <a:bodyPr/>
                    <a:lstStyle/>
                    <a:p>
                      <a:pPr algn="l" fontAlgn="t"/>
                      <a:r>
                        <a:rPr lang="en-ZA" sz="800" b="0" i="0" u="none" strike="noStrike" dirty="0">
                          <a:solidFill>
                            <a:srgbClr val="000000"/>
                          </a:solidFill>
                          <a:effectLst/>
                          <a:latin typeface="Calibri" panose="020F0502020204030204" pitchFamily="34" charset="0"/>
                        </a:rPr>
                        <a:t>5.6 Youth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7</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1340275"/>
                  </a:ext>
                </a:extLst>
              </a:tr>
              <a:tr h="289895">
                <a:tc>
                  <a:txBody>
                    <a:bodyPr/>
                    <a:lstStyle/>
                    <a:p>
                      <a:pPr algn="l" fontAlgn="t"/>
                      <a:r>
                        <a:rPr lang="en-ZA" sz="800" b="0" i="0" u="none" strike="noStrike" dirty="0">
                          <a:solidFill>
                            <a:srgbClr val="000000"/>
                          </a:solidFill>
                          <a:effectLst/>
                          <a:latin typeface="Calibri" panose="020F0502020204030204" pitchFamily="34" charset="0"/>
                        </a:rPr>
                        <a:t>5.6 Youth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868390198"/>
                  </a:ext>
                </a:extLst>
              </a:tr>
              <a:tr h="289895">
                <a:tc>
                  <a:txBody>
                    <a:bodyPr/>
                    <a:lstStyle/>
                    <a:p>
                      <a:pPr algn="l" fontAlgn="t"/>
                      <a:r>
                        <a:rPr lang="en-ZA" sz="800" b="0" i="0" u="none" strike="noStrike" dirty="0">
                          <a:solidFill>
                            <a:srgbClr val="000000"/>
                          </a:solidFill>
                          <a:effectLst/>
                          <a:latin typeface="Calibri" panose="020F0502020204030204" pitchFamily="34" charset="0"/>
                        </a:rPr>
                        <a:t>5.7 Women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2</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9477670"/>
                  </a:ext>
                </a:extLst>
              </a:tr>
              <a:tr h="289895">
                <a:tc>
                  <a:txBody>
                    <a:bodyPr/>
                    <a:lstStyle/>
                    <a:p>
                      <a:pPr algn="l" fontAlgn="t"/>
                      <a:r>
                        <a:rPr lang="en-ZA" sz="800" b="0" i="0" u="none" strike="noStrike" dirty="0">
                          <a:solidFill>
                            <a:srgbClr val="000000"/>
                          </a:solidFill>
                          <a:effectLst/>
                          <a:latin typeface="Calibri" panose="020F0502020204030204" pitchFamily="34" charset="0"/>
                        </a:rPr>
                        <a:t>5.7 Women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46719840"/>
                  </a:ext>
                </a:extLst>
              </a:tr>
              <a:tr h="289895">
                <a:tc>
                  <a:txBody>
                    <a:bodyPr/>
                    <a:lstStyle/>
                    <a:p>
                      <a:pPr algn="l" fontAlgn="t"/>
                      <a:r>
                        <a:rPr lang="en-ZA" sz="800" b="0" i="0" u="none" strike="noStrike" dirty="0">
                          <a:solidFill>
                            <a:srgbClr val="000000"/>
                          </a:solidFill>
                          <a:effectLst/>
                          <a:latin typeface="Calibri" panose="020F0502020204030204" pitchFamily="34" charset="0"/>
                        </a:rPr>
                        <a:t>5.8 Population Policy Promotion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6</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8296587"/>
                  </a:ext>
                </a:extLst>
              </a:tr>
              <a:tr h="289895">
                <a:tc>
                  <a:txBody>
                    <a:bodyPr/>
                    <a:lstStyle/>
                    <a:p>
                      <a:pPr algn="l" fontAlgn="t"/>
                      <a:r>
                        <a:rPr lang="en-ZA" sz="800" b="0" i="0" u="none" strike="noStrike" dirty="0">
                          <a:solidFill>
                            <a:srgbClr val="000000"/>
                          </a:solidFill>
                          <a:effectLst/>
                          <a:latin typeface="Calibri" panose="020F0502020204030204" pitchFamily="34" charset="0"/>
                        </a:rPr>
                        <a:t>5.8 Population Policy Promotion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012184797"/>
                  </a:ext>
                </a:extLst>
              </a:tr>
              <a:tr h="289895">
                <a:tc>
                  <a:txBody>
                    <a:bodyPr/>
                    <a:lstStyle/>
                    <a:p>
                      <a:pPr algn="l" fontAlgn="t"/>
                      <a:r>
                        <a:rPr lang="en-ZA" sz="800" b="1" i="0" u="none" strike="noStrike" dirty="0">
                          <a:solidFill>
                            <a:srgbClr val="000000"/>
                          </a:solidFill>
                          <a:effectLst/>
                          <a:latin typeface="Calibri" panose="020F0502020204030204" pitchFamily="34" charset="0"/>
                        </a:rPr>
                        <a:t>Total Indicators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1" i="0" u="none" strike="noStrike" dirty="0">
                          <a:solidFill>
                            <a:srgbClr val="000000"/>
                          </a:solidFill>
                          <a:effectLst/>
                          <a:latin typeface="Calibri" panose="020F0502020204030204" pitchFamily="34" charset="0"/>
                        </a:rPr>
                        <a:t>31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1"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1"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1"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357878"/>
                  </a:ext>
                </a:extLst>
              </a:tr>
              <a:tr h="289895">
                <a:tc>
                  <a:txBody>
                    <a:bodyPr/>
                    <a:lstStyle/>
                    <a:p>
                      <a:pPr algn="l" fontAlgn="t"/>
                      <a:r>
                        <a:rPr lang="en-ZA" sz="800" b="1" i="0" u="none" strike="noStrike" dirty="0">
                          <a:solidFill>
                            <a:srgbClr val="000000"/>
                          </a:solidFill>
                          <a:effectLst/>
                          <a:latin typeface="Calibri" panose="020F0502020204030204" pitchFamily="34" charset="0"/>
                        </a:rPr>
                        <a:t>% Indicators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91%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3%</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3%</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3%</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8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162513009"/>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5044761E-4311-4015-8678-9187F27355A6}"/>
              </a:ext>
            </a:extLst>
          </p:cNvPr>
          <p:cNvSpPr>
            <a:spLocks noGrp="1"/>
          </p:cNvSpPr>
          <p:nvPr>
            <p:ph type="title"/>
          </p:nvPr>
        </p:nvSpPr>
        <p:spPr/>
        <p:txBody>
          <a:bodyPr/>
          <a:lstStyle/>
          <a:p>
            <a:r>
              <a:rPr lang="en-ZA" altLang="en-US" sz="2300" dirty="0"/>
              <a:t>Funded NPO Facilities</a:t>
            </a:r>
          </a:p>
        </p:txBody>
      </p:sp>
      <p:sp>
        <p:nvSpPr>
          <p:cNvPr id="77827" name="Slide Number Placeholder 3">
            <a:extLst>
              <a:ext uri="{FF2B5EF4-FFF2-40B4-BE49-F238E27FC236}">
                <a16:creationId xmlns:a16="http://schemas.microsoft.com/office/drawing/2014/main" id="{3B501419-E817-4FAE-9D92-F1CE8F3B01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E1AFC687-2C7D-45CE-867C-BC62DFC513B5}"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18</a:t>
            </a:fld>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775A48F2-0D6C-41CB-A21C-9D5B29FEC835}"/>
              </a:ext>
            </a:extLst>
          </p:cNvPr>
          <p:cNvGraphicFramePr>
            <a:graphicFrameLocks noGrp="1"/>
          </p:cNvGraphicFramePr>
          <p:nvPr>
            <p:ph idx="1"/>
          </p:nvPr>
        </p:nvGraphicFramePr>
        <p:xfrm>
          <a:off x="467544" y="1412876"/>
          <a:ext cx="8553292" cy="4104357"/>
        </p:xfrm>
        <a:graphic>
          <a:graphicData uri="http://schemas.openxmlformats.org/drawingml/2006/table">
            <a:tbl>
              <a:tblPr/>
              <a:tblGrid>
                <a:gridCol w="1621212">
                  <a:extLst>
                    <a:ext uri="{9D8B030D-6E8A-4147-A177-3AD203B41FA5}">
                      <a16:colId xmlns:a16="http://schemas.microsoft.com/office/drawing/2014/main" val="3187072110"/>
                    </a:ext>
                  </a:extLst>
                </a:gridCol>
                <a:gridCol w="1160004">
                  <a:extLst>
                    <a:ext uri="{9D8B030D-6E8A-4147-A177-3AD203B41FA5}">
                      <a16:colId xmlns:a16="http://schemas.microsoft.com/office/drawing/2014/main" val="3313186946"/>
                    </a:ext>
                  </a:extLst>
                </a:gridCol>
                <a:gridCol w="1020246">
                  <a:extLst>
                    <a:ext uri="{9D8B030D-6E8A-4147-A177-3AD203B41FA5}">
                      <a16:colId xmlns:a16="http://schemas.microsoft.com/office/drawing/2014/main" val="2660959606"/>
                    </a:ext>
                  </a:extLst>
                </a:gridCol>
                <a:gridCol w="1020246">
                  <a:extLst>
                    <a:ext uri="{9D8B030D-6E8A-4147-A177-3AD203B41FA5}">
                      <a16:colId xmlns:a16="http://schemas.microsoft.com/office/drawing/2014/main" val="1159606212"/>
                    </a:ext>
                  </a:extLst>
                </a:gridCol>
                <a:gridCol w="1020246">
                  <a:extLst>
                    <a:ext uri="{9D8B030D-6E8A-4147-A177-3AD203B41FA5}">
                      <a16:colId xmlns:a16="http://schemas.microsoft.com/office/drawing/2014/main" val="814153565"/>
                    </a:ext>
                  </a:extLst>
                </a:gridCol>
                <a:gridCol w="1020246">
                  <a:extLst>
                    <a:ext uri="{9D8B030D-6E8A-4147-A177-3AD203B41FA5}">
                      <a16:colId xmlns:a16="http://schemas.microsoft.com/office/drawing/2014/main" val="4259048107"/>
                    </a:ext>
                  </a:extLst>
                </a:gridCol>
                <a:gridCol w="1020246">
                  <a:extLst>
                    <a:ext uri="{9D8B030D-6E8A-4147-A177-3AD203B41FA5}">
                      <a16:colId xmlns:a16="http://schemas.microsoft.com/office/drawing/2014/main" val="1029814965"/>
                    </a:ext>
                  </a:extLst>
                </a:gridCol>
                <a:gridCol w="670846">
                  <a:extLst>
                    <a:ext uri="{9D8B030D-6E8A-4147-A177-3AD203B41FA5}">
                      <a16:colId xmlns:a16="http://schemas.microsoft.com/office/drawing/2014/main" val="1099163914"/>
                    </a:ext>
                  </a:extLst>
                </a:gridCol>
              </a:tblGrid>
              <a:tr h="217592">
                <a:tc gridSpan="8">
                  <a:txBody>
                    <a:bodyPr/>
                    <a:lstStyle/>
                    <a:p>
                      <a:pPr algn="ctr" fontAlgn="t"/>
                      <a:r>
                        <a:rPr lang="it-IT" sz="1000" b="1" i="0" u="none" strike="noStrike">
                          <a:solidFill>
                            <a:srgbClr val="000000"/>
                          </a:solidFill>
                          <a:effectLst/>
                          <a:latin typeface="Calibri" panose="020F0502020204030204" pitchFamily="34" charset="0"/>
                        </a:rPr>
                        <a:t>DISTRIBUTION PER REGION QUARTER 4 2021/22 FY</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673797067"/>
                  </a:ext>
                </a:extLst>
              </a:tr>
              <a:tr h="304067">
                <a:tc>
                  <a:txBody>
                    <a:bodyPr/>
                    <a:lstStyle/>
                    <a:p>
                      <a:pPr algn="ctr" fontAlgn="t"/>
                      <a:r>
                        <a:rPr lang="en-ZA" sz="1000" b="0" i="0" u="none" strike="noStrike" dirty="0">
                          <a:solidFill>
                            <a:srgbClr val="000000"/>
                          </a:solidFill>
                          <a:effectLst/>
                          <a:latin typeface="Calibri" panose="020F0502020204030204" pitchFamily="34" charset="0"/>
                        </a:rPr>
                        <a:t>Type of Facility</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JOHANNESBURG </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EKURHULENI</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SEDIBENG</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WEST RAND</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TSHWANE</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PROVINCIAL</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en-ZA" sz="1000" b="0" i="0" u="none" strike="noStrike" dirty="0">
                          <a:solidFill>
                            <a:srgbClr val="000000"/>
                          </a:solidFill>
                          <a:effectLst/>
                          <a:latin typeface="Calibri" panose="020F0502020204030204" pitchFamily="34" charset="0"/>
                        </a:rPr>
                        <a:t>TOTAL</a:t>
                      </a:r>
                    </a:p>
                  </a:txBody>
                  <a:tcPr marL="5517" marR="5517" marT="5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286223416"/>
                  </a:ext>
                </a:extLst>
              </a:tr>
              <a:tr h="311669">
                <a:tc>
                  <a:txBody>
                    <a:bodyPr/>
                    <a:lstStyle/>
                    <a:p>
                      <a:pPr algn="l" fontAlgn="t"/>
                      <a:r>
                        <a:rPr lang="en-ZA" sz="1000" b="0" i="0" u="none" strike="noStrike" dirty="0">
                          <a:solidFill>
                            <a:srgbClr val="000000"/>
                          </a:solidFill>
                          <a:effectLst/>
                          <a:latin typeface="Calibri" panose="020F0502020204030204" pitchFamily="34" charset="0"/>
                        </a:rPr>
                        <a:t>In-patient Centres </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769763251"/>
                  </a:ext>
                </a:extLst>
              </a:tr>
              <a:tr h="311669">
                <a:tc>
                  <a:txBody>
                    <a:bodyPr/>
                    <a:lstStyle/>
                    <a:p>
                      <a:pPr algn="l" fontAlgn="t"/>
                      <a:r>
                        <a:rPr lang="en-ZA" sz="1000" b="0" i="0" u="none" strike="noStrike" dirty="0">
                          <a:solidFill>
                            <a:srgbClr val="000000"/>
                          </a:solidFill>
                          <a:effectLst/>
                          <a:latin typeface="Calibri" panose="020F0502020204030204" pitchFamily="34" charset="0"/>
                        </a:rPr>
                        <a:t>Out-patient Centres </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13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45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857550326"/>
                  </a:ext>
                </a:extLst>
              </a:tr>
              <a:tr h="427582">
                <a:tc>
                  <a:txBody>
                    <a:bodyPr/>
                    <a:lstStyle/>
                    <a:p>
                      <a:pPr algn="l" fontAlgn="t"/>
                      <a:r>
                        <a:rPr lang="en-US" sz="1000" b="0" i="0" u="none" strike="noStrike" dirty="0">
                          <a:solidFill>
                            <a:srgbClr val="000000"/>
                          </a:solidFill>
                          <a:effectLst/>
                          <a:latin typeface="Calibri" panose="020F0502020204030204" pitchFamily="34" charset="0"/>
                        </a:rPr>
                        <a:t>Community base care for Substance abuse</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19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63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517274844"/>
                  </a:ext>
                </a:extLst>
              </a:tr>
              <a:tr h="311669">
                <a:tc>
                  <a:txBody>
                    <a:bodyPr/>
                    <a:lstStyle/>
                    <a:p>
                      <a:pPr algn="l" fontAlgn="t"/>
                      <a:r>
                        <a:rPr lang="en-US" sz="1000" b="0" i="0" u="none" strike="noStrike" dirty="0">
                          <a:solidFill>
                            <a:srgbClr val="000000"/>
                          </a:solidFill>
                          <a:effectLst/>
                          <a:latin typeface="Calibri" panose="020F0502020204030204" pitchFamily="34" charset="0"/>
                        </a:rPr>
                        <a:t>Home based care for aged</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21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83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040065852"/>
                  </a:ext>
                </a:extLst>
              </a:tr>
              <a:tr h="427582">
                <a:tc>
                  <a:txBody>
                    <a:bodyPr/>
                    <a:lstStyle/>
                    <a:p>
                      <a:pPr algn="l" fontAlgn="t"/>
                      <a:r>
                        <a:rPr lang="en-ZA" sz="1000" b="0" i="0" u="none" strike="noStrike" dirty="0">
                          <a:solidFill>
                            <a:srgbClr val="000000"/>
                          </a:solidFill>
                          <a:effectLst/>
                          <a:latin typeface="Calibri" panose="020F0502020204030204" pitchFamily="34" charset="0"/>
                        </a:rPr>
                        <a:t>Service Centres &amp; Luncheon Clubs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37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32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41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148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027793215"/>
                  </a:ext>
                </a:extLst>
              </a:tr>
              <a:tr h="427582">
                <a:tc>
                  <a:txBody>
                    <a:bodyPr/>
                    <a:lstStyle/>
                    <a:p>
                      <a:pPr algn="l" fontAlgn="t"/>
                      <a:r>
                        <a:rPr lang="en-US" sz="1000" b="0" i="0" u="none" strike="noStrike" dirty="0">
                          <a:solidFill>
                            <a:srgbClr val="000000"/>
                          </a:solidFill>
                          <a:effectLst/>
                          <a:latin typeface="Calibri" panose="020F0502020204030204" pitchFamily="34" charset="0"/>
                        </a:rPr>
                        <a:t>Residential Facilities for Older Persons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18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69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387862127"/>
                  </a:ext>
                </a:extLst>
              </a:tr>
              <a:tr h="427582">
                <a:tc>
                  <a:txBody>
                    <a:bodyPr/>
                    <a:lstStyle/>
                    <a:p>
                      <a:pPr algn="l" fontAlgn="t"/>
                      <a:r>
                        <a:rPr lang="en-US" sz="1000" b="0" i="0" u="none" strike="noStrike" dirty="0">
                          <a:solidFill>
                            <a:srgbClr val="000000"/>
                          </a:solidFill>
                          <a:effectLst/>
                          <a:latin typeface="Calibri" panose="020F0502020204030204" pitchFamily="34" charset="0"/>
                        </a:rPr>
                        <a:t>Residential Facilities For People With Disabilities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17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537657140"/>
                  </a:ext>
                </a:extLst>
              </a:tr>
              <a:tr h="427582">
                <a:tc>
                  <a:txBody>
                    <a:bodyPr/>
                    <a:lstStyle/>
                    <a:p>
                      <a:pPr algn="l" fontAlgn="t"/>
                      <a:r>
                        <a:rPr lang="en-US" sz="1000" b="0" i="0" u="none" strike="noStrike" dirty="0">
                          <a:solidFill>
                            <a:srgbClr val="000000"/>
                          </a:solidFill>
                          <a:effectLst/>
                          <a:latin typeface="Calibri" panose="020F0502020204030204" pitchFamily="34" charset="0"/>
                        </a:rPr>
                        <a:t>Assisted living Facilities For People With Disabilities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864700963"/>
                  </a:ext>
                </a:extLst>
              </a:tr>
              <a:tr h="509781">
                <a:tc>
                  <a:txBody>
                    <a:bodyPr/>
                    <a:lstStyle/>
                    <a:p>
                      <a:pPr algn="l" fontAlgn="t"/>
                      <a:r>
                        <a:rPr lang="en-US" sz="1000" b="0" i="0" u="none" strike="noStrike" dirty="0">
                          <a:solidFill>
                            <a:srgbClr val="000000"/>
                          </a:solidFill>
                          <a:effectLst/>
                          <a:latin typeface="Calibri" panose="020F0502020204030204" pitchFamily="34" charset="0"/>
                        </a:rPr>
                        <a:t>Home based care for people with disabilities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000" b="0" i="0" u="none" strike="noStrike" dirty="0">
                          <a:solidFill>
                            <a:srgbClr val="000000"/>
                          </a:solidFill>
                          <a:effectLst/>
                          <a:latin typeface="Calibri" panose="020F0502020204030204" pitchFamily="34" charset="0"/>
                        </a:rPr>
                        <a:t>10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37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95941019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5044761E-4311-4015-8678-9187F27355A6}"/>
              </a:ext>
            </a:extLst>
          </p:cNvPr>
          <p:cNvSpPr>
            <a:spLocks noGrp="1"/>
          </p:cNvSpPr>
          <p:nvPr>
            <p:ph type="title"/>
          </p:nvPr>
        </p:nvSpPr>
        <p:spPr/>
        <p:txBody>
          <a:bodyPr/>
          <a:lstStyle/>
          <a:p>
            <a:r>
              <a:rPr lang="en-ZA" altLang="en-US" sz="2300" dirty="0"/>
              <a:t>Funded NPO Facilities</a:t>
            </a:r>
          </a:p>
        </p:txBody>
      </p:sp>
      <p:sp>
        <p:nvSpPr>
          <p:cNvPr id="77827" name="Slide Number Placeholder 3">
            <a:extLst>
              <a:ext uri="{FF2B5EF4-FFF2-40B4-BE49-F238E27FC236}">
                <a16:creationId xmlns:a16="http://schemas.microsoft.com/office/drawing/2014/main" id="{3B501419-E817-4FAE-9D92-F1CE8F3B01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E1AFC687-2C7D-45CE-867C-BC62DFC513B5}"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19</a:t>
            </a:fld>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1E74023C-1411-445E-B5F2-9DD5D1617A6A}"/>
              </a:ext>
            </a:extLst>
          </p:cNvPr>
          <p:cNvGraphicFramePr>
            <a:graphicFrameLocks noGrp="1"/>
          </p:cNvGraphicFramePr>
          <p:nvPr>
            <p:ph idx="1"/>
            <p:extLst>
              <p:ext uri="{D42A27DB-BD31-4B8C-83A1-F6EECF244321}">
                <p14:modId xmlns:p14="http://schemas.microsoft.com/office/powerpoint/2010/main" val="4284587139"/>
              </p:ext>
            </p:extLst>
          </p:nvPr>
        </p:nvGraphicFramePr>
        <p:xfrm>
          <a:off x="1007181" y="1412876"/>
          <a:ext cx="8013658" cy="4248375"/>
        </p:xfrm>
        <a:graphic>
          <a:graphicData uri="http://schemas.openxmlformats.org/drawingml/2006/table">
            <a:tbl>
              <a:tblPr/>
              <a:tblGrid>
                <a:gridCol w="1518928">
                  <a:extLst>
                    <a:ext uri="{9D8B030D-6E8A-4147-A177-3AD203B41FA5}">
                      <a16:colId xmlns:a16="http://schemas.microsoft.com/office/drawing/2014/main" val="921199738"/>
                    </a:ext>
                  </a:extLst>
                </a:gridCol>
                <a:gridCol w="1086818">
                  <a:extLst>
                    <a:ext uri="{9D8B030D-6E8A-4147-A177-3AD203B41FA5}">
                      <a16:colId xmlns:a16="http://schemas.microsoft.com/office/drawing/2014/main" val="884641067"/>
                    </a:ext>
                  </a:extLst>
                </a:gridCol>
                <a:gridCol w="955878">
                  <a:extLst>
                    <a:ext uri="{9D8B030D-6E8A-4147-A177-3AD203B41FA5}">
                      <a16:colId xmlns:a16="http://schemas.microsoft.com/office/drawing/2014/main" val="4201041803"/>
                    </a:ext>
                  </a:extLst>
                </a:gridCol>
                <a:gridCol w="955878">
                  <a:extLst>
                    <a:ext uri="{9D8B030D-6E8A-4147-A177-3AD203B41FA5}">
                      <a16:colId xmlns:a16="http://schemas.microsoft.com/office/drawing/2014/main" val="2314332252"/>
                    </a:ext>
                  </a:extLst>
                </a:gridCol>
                <a:gridCol w="955878">
                  <a:extLst>
                    <a:ext uri="{9D8B030D-6E8A-4147-A177-3AD203B41FA5}">
                      <a16:colId xmlns:a16="http://schemas.microsoft.com/office/drawing/2014/main" val="2467121858"/>
                    </a:ext>
                  </a:extLst>
                </a:gridCol>
                <a:gridCol w="955878">
                  <a:extLst>
                    <a:ext uri="{9D8B030D-6E8A-4147-A177-3AD203B41FA5}">
                      <a16:colId xmlns:a16="http://schemas.microsoft.com/office/drawing/2014/main" val="3770273767"/>
                    </a:ext>
                  </a:extLst>
                </a:gridCol>
                <a:gridCol w="955878">
                  <a:extLst>
                    <a:ext uri="{9D8B030D-6E8A-4147-A177-3AD203B41FA5}">
                      <a16:colId xmlns:a16="http://schemas.microsoft.com/office/drawing/2014/main" val="1140140388"/>
                    </a:ext>
                  </a:extLst>
                </a:gridCol>
                <a:gridCol w="628522">
                  <a:extLst>
                    <a:ext uri="{9D8B030D-6E8A-4147-A177-3AD203B41FA5}">
                      <a16:colId xmlns:a16="http://schemas.microsoft.com/office/drawing/2014/main" val="1101478586"/>
                    </a:ext>
                  </a:extLst>
                </a:gridCol>
              </a:tblGrid>
              <a:tr h="193804">
                <a:tc gridSpan="8">
                  <a:txBody>
                    <a:bodyPr/>
                    <a:lstStyle/>
                    <a:p>
                      <a:pPr algn="ctr" fontAlgn="t"/>
                      <a:r>
                        <a:rPr lang="it-IT" sz="1100" b="1" i="0" u="none" strike="noStrike" dirty="0">
                          <a:solidFill>
                            <a:srgbClr val="000000"/>
                          </a:solidFill>
                          <a:effectLst/>
                          <a:latin typeface="Calibri" panose="020F0502020204030204" pitchFamily="34" charset="0"/>
                        </a:rPr>
                        <a:t>DISTRIBUTION PER REGION QUARTER 4 2021/22 FY</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328243985"/>
                  </a:ext>
                </a:extLst>
              </a:tr>
              <a:tr h="246989">
                <a:tc>
                  <a:txBody>
                    <a:bodyPr/>
                    <a:lstStyle/>
                    <a:p>
                      <a:pPr algn="ctr" fontAlgn="t"/>
                      <a:r>
                        <a:rPr lang="en-ZA" sz="1100" b="0" i="0" u="none" strike="noStrike" dirty="0">
                          <a:solidFill>
                            <a:srgbClr val="000000"/>
                          </a:solidFill>
                          <a:effectLst/>
                          <a:latin typeface="Calibri" panose="020F0502020204030204" pitchFamily="34" charset="0"/>
                        </a:rPr>
                        <a:t>Type of Facility</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JOHANNESBURG </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EKURHULENI</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SEDIBENG</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WEST RAND</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TSHWANE</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PROVINCIAL</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b"/>
                      <a:r>
                        <a:rPr lang="en-ZA" sz="1100" b="0" i="0" u="none" strike="noStrike" dirty="0">
                          <a:solidFill>
                            <a:srgbClr val="000000"/>
                          </a:solidFill>
                          <a:effectLst/>
                          <a:latin typeface="Calibri" panose="020F0502020204030204" pitchFamily="34" charset="0"/>
                        </a:rPr>
                        <a:t>TOTAL</a:t>
                      </a:r>
                    </a:p>
                  </a:txBody>
                  <a:tcPr marL="5517" marR="5517" marT="5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69009456"/>
                  </a:ext>
                </a:extLst>
              </a:tr>
              <a:tr h="253164">
                <a:tc>
                  <a:txBody>
                    <a:bodyPr/>
                    <a:lstStyle/>
                    <a:p>
                      <a:pPr algn="l" fontAlgn="t"/>
                      <a:r>
                        <a:rPr lang="en-ZA" sz="1100" b="0" i="0" u="none" strike="noStrike" dirty="0">
                          <a:solidFill>
                            <a:srgbClr val="000000"/>
                          </a:solidFill>
                          <a:effectLst/>
                          <a:latin typeface="Calibri" panose="020F0502020204030204" pitchFamily="34" charset="0"/>
                        </a:rPr>
                        <a:t>Protective workshops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24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589793354"/>
                  </a:ext>
                </a:extLst>
              </a:tr>
              <a:tr h="253164">
                <a:tc>
                  <a:txBody>
                    <a:bodyPr/>
                    <a:lstStyle/>
                    <a:p>
                      <a:pPr algn="l" fontAlgn="t"/>
                      <a:r>
                        <a:rPr lang="en-ZA" sz="1100" b="0" i="0" u="none" strike="noStrike" dirty="0">
                          <a:solidFill>
                            <a:srgbClr val="000000"/>
                          </a:solidFill>
                          <a:effectLst/>
                          <a:latin typeface="Calibri" panose="020F0502020204030204" pitchFamily="34" charset="0"/>
                        </a:rPr>
                        <a:t>Children’s Homes </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36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709207419"/>
                  </a:ext>
                </a:extLst>
              </a:tr>
              <a:tr h="253164">
                <a:tc>
                  <a:txBody>
                    <a:bodyPr/>
                    <a:lstStyle/>
                    <a:p>
                      <a:pPr algn="l" fontAlgn="t"/>
                      <a:r>
                        <a:rPr lang="en-ZA" sz="1100" b="0" i="0" u="none" strike="noStrike" dirty="0">
                          <a:solidFill>
                            <a:srgbClr val="000000"/>
                          </a:solidFill>
                          <a:effectLst/>
                          <a:latin typeface="Calibri" panose="020F0502020204030204" pitchFamily="34" charset="0"/>
                        </a:rPr>
                        <a:t>Children’s Shelters </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757939771"/>
                  </a:ext>
                </a:extLst>
              </a:tr>
              <a:tr h="381433">
                <a:tc>
                  <a:txBody>
                    <a:bodyPr/>
                    <a:lstStyle/>
                    <a:p>
                      <a:pPr algn="l" fontAlgn="t"/>
                      <a:r>
                        <a:rPr lang="en-ZA" sz="1100" b="0" i="0" u="none" strike="noStrike" dirty="0">
                          <a:solidFill>
                            <a:srgbClr val="000000"/>
                          </a:solidFill>
                          <a:effectLst/>
                          <a:latin typeface="Calibri" panose="020F0502020204030204" pitchFamily="34" charset="0"/>
                        </a:rPr>
                        <a:t>Crime Prevention &amp; Diversion Programme</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284545197"/>
                  </a:ext>
                </a:extLst>
              </a:tr>
              <a:tr h="253164">
                <a:tc>
                  <a:txBody>
                    <a:bodyPr/>
                    <a:lstStyle/>
                    <a:p>
                      <a:pPr algn="l" fontAlgn="t"/>
                      <a:r>
                        <a:rPr lang="en-ZA" sz="1100" b="0" i="0" u="none" strike="noStrike" dirty="0">
                          <a:solidFill>
                            <a:srgbClr val="000000"/>
                          </a:solidFill>
                          <a:effectLst/>
                          <a:latin typeface="Calibri" panose="020F0502020204030204" pitchFamily="34" charset="0"/>
                        </a:rPr>
                        <a:t>Shelters For Women </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106791379"/>
                  </a:ext>
                </a:extLst>
              </a:tr>
              <a:tr h="381433">
                <a:tc>
                  <a:txBody>
                    <a:bodyPr/>
                    <a:lstStyle/>
                    <a:p>
                      <a:pPr algn="l" fontAlgn="t"/>
                      <a:r>
                        <a:rPr lang="en-ZA" sz="1100" b="0" i="0" u="none" strike="noStrike" dirty="0">
                          <a:solidFill>
                            <a:srgbClr val="000000"/>
                          </a:solidFill>
                          <a:effectLst/>
                          <a:latin typeface="Calibri" panose="020F0502020204030204" pitchFamily="34" charset="0"/>
                        </a:rPr>
                        <a:t>Victim Empowerment Programme</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24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85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750847124"/>
                  </a:ext>
                </a:extLst>
              </a:tr>
              <a:tr h="381433">
                <a:tc>
                  <a:txBody>
                    <a:bodyPr/>
                    <a:lstStyle/>
                    <a:p>
                      <a:pPr algn="l" fontAlgn="t"/>
                      <a:r>
                        <a:rPr lang="en-ZA" sz="1100" b="0" i="0" u="none" strike="noStrike" dirty="0">
                          <a:solidFill>
                            <a:srgbClr val="000000"/>
                          </a:solidFill>
                          <a:effectLst/>
                          <a:latin typeface="Calibri" panose="020F0502020204030204" pitchFamily="34" charset="0"/>
                        </a:rPr>
                        <a:t>Shelters for Adults/Homeless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895627815"/>
                  </a:ext>
                </a:extLst>
              </a:tr>
              <a:tr h="381433">
                <a:tc>
                  <a:txBody>
                    <a:bodyPr/>
                    <a:lstStyle/>
                    <a:p>
                      <a:pPr algn="l" fontAlgn="t"/>
                      <a:r>
                        <a:rPr lang="en-US" sz="1100" b="0" i="0" u="none" strike="noStrike" dirty="0">
                          <a:solidFill>
                            <a:srgbClr val="000000"/>
                          </a:solidFill>
                          <a:effectLst/>
                          <a:latin typeface="Calibri" panose="020F0502020204030204" pitchFamily="34" charset="0"/>
                        </a:rPr>
                        <a:t>Social Work Post/  Child &amp; Family</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23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100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258678639"/>
                  </a:ext>
                </a:extLst>
              </a:tr>
              <a:tr h="253164">
                <a:tc>
                  <a:txBody>
                    <a:bodyPr/>
                    <a:lstStyle/>
                    <a:p>
                      <a:pPr algn="l" fontAlgn="t"/>
                      <a:r>
                        <a:rPr lang="en-ZA" sz="1100" b="0" i="0" u="none" strike="noStrike" dirty="0">
                          <a:solidFill>
                            <a:srgbClr val="000000"/>
                          </a:solidFill>
                          <a:effectLst/>
                          <a:latin typeface="Calibri" panose="020F0502020204030204" pitchFamily="34" charset="0"/>
                        </a:rPr>
                        <a:t>ECDs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520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299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209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138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348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1514</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204571870"/>
                  </a:ext>
                </a:extLst>
              </a:tr>
              <a:tr h="381433">
                <a:tc>
                  <a:txBody>
                    <a:bodyPr/>
                    <a:lstStyle/>
                    <a:p>
                      <a:pPr algn="l" fontAlgn="t"/>
                      <a:r>
                        <a:rPr lang="en-ZA" sz="1100" b="0" i="0" u="none" strike="noStrike" dirty="0">
                          <a:solidFill>
                            <a:srgbClr val="000000"/>
                          </a:solidFill>
                          <a:effectLst/>
                          <a:latin typeface="Calibri" panose="020F0502020204030204" pitchFamily="34" charset="0"/>
                        </a:rPr>
                        <a:t>Non-Centre based ECD sites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141926762"/>
                  </a:ext>
                </a:extLst>
              </a:tr>
              <a:tr h="253164">
                <a:tc>
                  <a:txBody>
                    <a:bodyPr/>
                    <a:lstStyle/>
                    <a:p>
                      <a:pPr algn="l" fontAlgn="t"/>
                      <a:r>
                        <a:rPr lang="en-ZA" sz="1100" b="0" i="0" u="none" strike="noStrike" dirty="0">
                          <a:solidFill>
                            <a:srgbClr val="000000"/>
                          </a:solidFill>
                          <a:effectLst/>
                          <a:latin typeface="Calibri" panose="020F0502020204030204" pitchFamily="34" charset="0"/>
                        </a:rPr>
                        <a:t>HIV &amp; AIDS  HCBC Sites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58</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81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35</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32</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43</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250</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771713714"/>
                  </a:ext>
                </a:extLst>
              </a:tr>
              <a:tr h="381433">
                <a:tc>
                  <a:txBody>
                    <a:bodyPr/>
                    <a:lstStyle/>
                    <a:p>
                      <a:pPr algn="l" fontAlgn="t"/>
                      <a:r>
                        <a:rPr lang="en-ZA" sz="1100" b="0" i="0" u="none" strike="noStrike" dirty="0">
                          <a:solidFill>
                            <a:srgbClr val="000000"/>
                          </a:solidFill>
                          <a:effectLst/>
                          <a:latin typeface="Calibri" panose="020F0502020204030204" pitchFamily="34" charset="0"/>
                        </a:rPr>
                        <a:t>Development Centres/ Youth Centres</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t"/>
                      <a:r>
                        <a:rPr lang="en-ZA" sz="1100" b="0" i="0" u="none" strike="noStrike" dirty="0">
                          <a:solidFill>
                            <a:srgbClr val="000000"/>
                          </a:solidFill>
                          <a:effectLst/>
                          <a:latin typeface="Calibri" panose="020F0502020204030204" pitchFamily="34" charset="0"/>
                        </a:rPr>
                        <a:t>47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41</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16</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29</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157</a:t>
                      </a:r>
                    </a:p>
                  </a:txBody>
                  <a:tcPr marL="5517" marR="5517" marT="55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092297452"/>
                  </a:ext>
                </a:extLst>
              </a:tr>
            </a:tbl>
          </a:graphicData>
        </a:graphic>
      </p:graphicFrame>
    </p:spTree>
    <p:extLst>
      <p:ext uri="{BB962C8B-B14F-4D97-AF65-F5344CB8AC3E}">
        <p14:creationId xmlns:p14="http://schemas.microsoft.com/office/powerpoint/2010/main" val="31495425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altLang="en-US" sz="2000" b="1" dirty="0"/>
              <a:t>Table Of Contents</a:t>
            </a:r>
            <a:endParaRPr lang="en-US" sz="2000" dirty="0"/>
          </a:p>
        </p:txBody>
      </p:sp>
      <p:sp>
        <p:nvSpPr>
          <p:cNvPr id="63491" name="Content Placeholder 2"/>
          <p:cNvSpPr>
            <a:spLocks noGrp="1"/>
          </p:cNvSpPr>
          <p:nvPr>
            <p:ph idx="1"/>
          </p:nvPr>
        </p:nvSpPr>
        <p:spPr>
          <a:xfrm>
            <a:off x="756745" y="1494971"/>
            <a:ext cx="8263430" cy="5172529"/>
          </a:xfrm>
        </p:spPr>
        <p:txBody>
          <a:bodyPr/>
          <a:lstStyle/>
          <a:p>
            <a:pPr marL="457200" lvl="1" indent="0">
              <a:buNone/>
            </a:pPr>
            <a:endParaRPr lang="en-ZA" altLang="en-US" sz="1800" b="1" dirty="0"/>
          </a:p>
          <a:p>
            <a:pPr marL="457200" lvl="1" indent="0">
              <a:buNone/>
            </a:pPr>
            <a:r>
              <a:rPr lang="en-ZA" altLang="en-US" sz="1800" b="1" dirty="0"/>
              <a:t>PART D:	 </a:t>
            </a:r>
            <a:r>
              <a:rPr lang="en-ZA" altLang="en-US" sz="1800" dirty="0"/>
              <a:t>ANNEXURES</a:t>
            </a:r>
          </a:p>
          <a:p>
            <a:pPr marL="457200" lvl="1" indent="0">
              <a:buFont typeface="Arial" charset="0"/>
              <a:buNone/>
            </a:pPr>
            <a:endParaRPr lang="en-ZA" altLang="en-US" sz="1800" dirty="0"/>
          </a:p>
          <a:p>
            <a:pPr marL="457200" lvl="1" indent="0">
              <a:buFont typeface="Arial" charset="0"/>
              <a:buNone/>
            </a:pPr>
            <a:endParaRPr lang="en-US" altLang="en-US" sz="1800" dirty="0"/>
          </a:p>
          <a:p>
            <a:endParaRPr lang="en-US" altLang="en-US" sz="1800" dirty="0"/>
          </a:p>
        </p:txBody>
      </p:sp>
      <p:sp>
        <p:nvSpPr>
          <p:cNvPr id="3" name="Slide Number Placeholder 2">
            <a:extLst>
              <a:ext uri="{FF2B5EF4-FFF2-40B4-BE49-F238E27FC236}">
                <a16:creationId xmlns:a16="http://schemas.microsoft.com/office/drawing/2014/main" id="{3911A0EC-ED8C-4FE6-94A8-B1C477CD9E4B}"/>
              </a:ext>
            </a:extLst>
          </p:cNvPr>
          <p:cNvSpPr>
            <a:spLocks noGrp="1"/>
          </p:cNvSpPr>
          <p:nvPr>
            <p:ph type="sldNum" sz="quarter" idx="12"/>
          </p:nvPr>
        </p:nvSpPr>
        <p:spPr>
          <a:xfrm>
            <a:off x="8646459" y="6450677"/>
            <a:ext cx="455062" cy="325578"/>
          </a:xfrm>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2</a:t>
            </a:fld>
            <a:endParaRPr lang="en-US" sz="15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00D976A0-57E3-4AC2-9CE7-0212A30E2A60}"/>
              </a:ext>
            </a:extLst>
          </p:cNvPr>
          <p:cNvSpPr>
            <a:spLocks noGrp="1"/>
          </p:cNvSpPr>
          <p:nvPr>
            <p:ph type="title"/>
          </p:nvPr>
        </p:nvSpPr>
        <p:spPr/>
        <p:txBody>
          <a:bodyPr/>
          <a:lstStyle/>
          <a:p>
            <a:pPr eaLnBrk="1" hangingPunct="1"/>
            <a:r>
              <a:rPr lang="en-US" altLang="en-US" sz="2300" b="1" dirty="0"/>
              <a:t>Overview Of Annual Weighted Performance</a:t>
            </a:r>
            <a:endParaRPr lang="en-ZA" altLang="en-US" sz="2300" dirty="0"/>
          </a:p>
        </p:txBody>
      </p:sp>
      <p:sp>
        <p:nvSpPr>
          <p:cNvPr id="70659" name="Slide Number Placeholder 3">
            <a:extLst>
              <a:ext uri="{FF2B5EF4-FFF2-40B4-BE49-F238E27FC236}">
                <a16:creationId xmlns:a16="http://schemas.microsoft.com/office/drawing/2014/main" id="{33D491AC-E0F7-494D-8272-DC41DEAB8F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DC193612-6A4C-41D8-B801-AC641394C66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20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C06298EB-3192-4DC4-9F71-94AD4301051B}"/>
              </a:ext>
            </a:extLst>
          </p:cNvPr>
          <p:cNvGraphicFramePr>
            <a:graphicFrameLocks noGrp="1"/>
          </p:cNvGraphicFramePr>
          <p:nvPr>
            <p:ph idx="1"/>
          </p:nvPr>
        </p:nvGraphicFramePr>
        <p:xfrm>
          <a:off x="1619673" y="1484784"/>
          <a:ext cx="6480720" cy="4204340"/>
        </p:xfrm>
        <a:graphic>
          <a:graphicData uri="http://schemas.openxmlformats.org/drawingml/2006/table">
            <a:tbl>
              <a:tblPr/>
              <a:tblGrid>
                <a:gridCol w="2947061">
                  <a:extLst>
                    <a:ext uri="{9D8B030D-6E8A-4147-A177-3AD203B41FA5}">
                      <a16:colId xmlns:a16="http://schemas.microsoft.com/office/drawing/2014/main" val="3015066759"/>
                    </a:ext>
                  </a:extLst>
                </a:gridCol>
                <a:gridCol w="1224814">
                  <a:extLst>
                    <a:ext uri="{9D8B030D-6E8A-4147-A177-3AD203B41FA5}">
                      <a16:colId xmlns:a16="http://schemas.microsoft.com/office/drawing/2014/main" val="855181531"/>
                    </a:ext>
                  </a:extLst>
                </a:gridCol>
                <a:gridCol w="1041796">
                  <a:extLst>
                    <a:ext uri="{9D8B030D-6E8A-4147-A177-3AD203B41FA5}">
                      <a16:colId xmlns:a16="http://schemas.microsoft.com/office/drawing/2014/main" val="2822475834"/>
                    </a:ext>
                  </a:extLst>
                </a:gridCol>
                <a:gridCol w="1267049">
                  <a:extLst>
                    <a:ext uri="{9D8B030D-6E8A-4147-A177-3AD203B41FA5}">
                      <a16:colId xmlns:a16="http://schemas.microsoft.com/office/drawing/2014/main" val="3862757599"/>
                    </a:ext>
                  </a:extLst>
                </a:gridCol>
              </a:tblGrid>
              <a:tr h="233315">
                <a:tc gridSpan="4">
                  <a:txBody>
                    <a:bodyPr/>
                    <a:lstStyle/>
                    <a:p>
                      <a:pPr algn="ctr" fontAlgn="b"/>
                      <a:r>
                        <a:rPr lang="en-ZA" sz="1100" b="0" i="0" u="none" strike="noStrike" dirty="0">
                          <a:solidFill>
                            <a:srgbClr val="000000"/>
                          </a:solidFill>
                          <a:effectLst/>
                          <a:latin typeface="Calibri" panose="020F0502020204030204" pitchFamily="34" charset="0"/>
                        </a:rPr>
                        <a:t>YTD Performance Grid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054322504"/>
                  </a:ext>
                </a:extLst>
              </a:tr>
              <a:tr h="422301">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0813500"/>
                  </a:ext>
                </a:extLst>
              </a:tr>
              <a:tr h="233315">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1344484"/>
                  </a:ext>
                </a:extLst>
              </a:tr>
              <a:tr h="571622">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116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580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26606"/>
                  </a:ext>
                </a:extLst>
              </a:tr>
              <a:tr h="629951">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26192"/>
                  </a:ext>
                </a:extLst>
              </a:tr>
              <a:tr h="349973">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477442"/>
                  </a:ext>
                </a:extLst>
              </a:tr>
              <a:tr h="513293">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5193935"/>
                  </a:ext>
                </a:extLst>
              </a:tr>
              <a:tr h="422301">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9843482"/>
                  </a:ext>
                </a:extLst>
              </a:tr>
              <a:tr h="303310">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160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727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5804233"/>
                  </a:ext>
                </a:extLst>
              </a:tr>
              <a:tr h="291644">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800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135732"/>
                  </a:ext>
                </a:extLst>
              </a:tr>
              <a:tr h="233315">
                <a:tc>
                  <a:txBody>
                    <a:bodyPr/>
                    <a:lstStyle/>
                    <a:p>
                      <a:pPr algn="l" fontAlgn="b"/>
                      <a:r>
                        <a:rPr lang="en-ZA" sz="1100" b="0" i="0" u="none" strike="noStrike" dirty="0">
                          <a:solidFill>
                            <a:srgbClr val="000000"/>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91%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111434379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00D976A0-57E3-4AC2-9CE7-0212A30E2A60}"/>
              </a:ext>
            </a:extLst>
          </p:cNvPr>
          <p:cNvSpPr>
            <a:spLocks noGrp="1"/>
          </p:cNvSpPr>
          <p:nvPr>
            <p:ph type="title"/>
          </p:nvPr>
        </p:nvSpPr>
        <p:spPr/>
        <p:txBody>
          <a:bodyPr/>
          <a:lstStyle/>
          <a:p>
            <a:pPr eaLnBrk="1" hangingPunct="1"/>
            <a:r>
              <a:rPr lang="en-US" altLang="en-US" sz="2300" b="1" dirty="0"/>
              <a:t>Overview Of Annual Weighted Performance: Prog 1</a:t>
            </a:r>
            <a:endParaRPr lang="en-ZA" altLang="en-US" sz="2300" dirty="0"/>
          </a:p>
        </p:txBody>
      </p:sp>
      <p:sp>
        <p:nvSpPr>
          <p:cNvPr id="70659" name="Slide Number Placeholder 3">
            <a:extLst>
              <a:ext uri="{FF2B5EF4-FFF2-40B4-BE49-F238E27FC236}">
                <a16:creationId xmlns:a16="http://schemas.microsoft.com/office/drawing/2014/main" id="{33D491AC-E0F7-494D-8272-DC41DEAB8F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DC193612-6A4C-41D8-B801-AC641394C66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21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FFF36140-226A-43CB-8DF9-A24D4BC7CDCF}"/>
              </a:ext>
            </a:extLst>
          </p:cNvPr>
          <p:cNvGraphicFramePr>
            <a:graphicFrameLocks noGrp="1"/>
          </p:cNvGraphicFramePr>
          <p:nvPr>
            <p:ph idx="1"/>
          </p:nvPr>
        </p:nvGraphicFramePr>
        <p:xfrm>
          <a:off x="1007180" y="1628800"/>
          <a:ext cx="7525259" cy="4060324"/>
        </p:xfrm>
        <a:graphic>
          <a:graphicData uri="http://schemas.openxmlformats.org/drawingml/2006/table">
            <a:tbl>
              <a:tblPr/>
              <a:tblGrid>
                <a:gridCol w="3658283">
                  <a:extLst>
                    <a:ext uri="{9D8B030D-6E8A-4147-A177-3AD203B41FA5}">
                      <a16:colId xmlns:a16="http://schemas.microsoft.com/office/drawing/2014/main" val="3309104863"/>
                    </a:ext>
                  </a:extLst>
                </a:gridCol>
                <a:gridCol w="1252165">
                  <a:extLst>
                    <a:ext uri="{9D8B030D-6E8A-4147-A177-3AD203B41FA5}">
                      <a16:colId xmlns:a16="http://schemas.microsoft.com/office/drawing/2014/main" val="2925671798"/>
                    </a:ext>
                  </a:extLst>
                </a:gridCol>
                <a:gridCol w="1436305">
                  <a:extLst>
                    <a:ext uri="{9D8B030D-6E8A-4147-A177-3AD203B41FA5}">
                      <a16:colId xmlns:a16="http://schemas.microsoft.com/office/drawing/2014/main" val="2466025524"/>
                    </a:ext>
                  </a:extLst>
                </a:gridCol>
                <a:gridCol w="1178506">
                  <a:extLst>
                    <a:ext uri="{9D8B030D-6E8A-4147-A177-3AD203B41FA5}">
                      <a16:colId xmlns:a16="http://schemas.microsoft.com/office/drawing/2014/main" val="282462302"/>
                    </a:ext>
                  </a:extLst>
                </a:gridCol>
              </a:tblGrid>
              <a:tr h="225323">
                <a:tc gridSpan="4">
                  <a:txBody>
                    <a:bodyPr/>
                    <a:lstStyle/>
                    <a:p>
                      <a:pPr algn="ctr" fontAlgn="b"/>
                      <a:r>
                        <a:rPr lang="en-ZA" sz="1100" b="0" i="0" u="none" strike="noStrike" dirty="0">
                          <a:solidFill>
                            <a:srgbClr val="000000"/>
                          </a:solidFill>
                          <a:effectLst/>
                          <a:latin typeface="Calibri" panose="020F0502020204030204" pitchFamily="34" charset="0"/>
                        </a:rPr>
                        <a:t>Prog 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660268549"/>
                  </a:ext>
                </a:extLst>
              </a:tr>
              <a:tr h="407835">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Prog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349012"/>
                  </a:ext>
                </a:extLst>
              </a:tr>
              <a:tr h="225323">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785867"/>
                  </a:ext>
                </a:extLst>
              </a:tr>
              <a:tr h="552042">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022226"/>
                  </a:ext>
                </a:extLst>
              </a:tr>
              <a:tr h="608373">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7381620"/>
                  </a:ext>
                </a:extLst>
              </a:tr>
              <a:tr h="337985">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4960164"/>
                  </a:ext>
                </a:extLst>
              </a:tr>
              <a:tr h="495711">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1050207"/>
                  </a:ext>
                </a:extLst>
              </a:tr>
              <a:tr h="407835">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787662"/>
                  </a:ext>
                </a:extLst>
              </a:tr>
              <a:tr h="292920">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294524"/>
                  </a:ext>
                </a:extLst>
              </a:tr>
              <a:tr h="281654">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165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0023426"/>
                  </a:ext>
                </a:extLst>
              </a:tr>
              <a:tr h="225323">
                <a:tc>
                  <a:txBody>
                    <a:bodyPr/>
                    <a:lstStyle/>
                    <a:p>
                      <a:pPr algn="l" fontAlgn="b"/>
                      <a:r>
                        <a:rPr lang="en-ZA" sz="1100" b="0" i="0" u="none" strike="noStrike" dirty="0">
                          <a:solidFill>
                            <a:srgbClr val="000000"/>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85%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967110120"/>
                  </a:ext>
                </a:extLst>
              </a:tr>
            </a:tbl>
          </a:graphicData>
        </a:graphic>
      </p:graphicFrame>
    </p:spTree>
    <p:extLst>
      <p:ext uri="{BB962C8B-B14F-4D97-AF65-F5344CB8AC3E}">
        <p14:creationId xmlns:p14="http://schemas.microsoft.com/office/powerpoint/2010/main" val="38895374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00D976A0-57E3-4AC2-9CE7-0212A30E2A60}"/>
              </a:ext>
            </a:extLst>
          </p:cNvPr>
          <p:cNvSpPr>
            <a:spLocks noGrp="1"/>
          </p:cNvSpPr>
          <p:nvPr>
            <p:ph type="title"/>
          </p:nvPr>
        </p:nvSpPr>
        <p:spPr/>
        <p:txBody>
          <a:bodyPr/>
          <a:lstStyle/>
          <a:p>
            <a:r>
              <a:rPr lang="en-US" altLang="en-US" sz="2300" b="1" dirty="0"/>
              <a:t>Overview Of </a:t>
            </a:r>
            <a:r>
              <a:rPr lang="en-US" altLang="en-US" sz="2300" dirty="0"/>
              <a:t>Annual Weighted </a:t>
            </a:r>
            <a:r>
              <a:rPr lang="en-US" altLang="en-US" sz="2300" b="1" dirty="0"/>
              <a:t>Performance: Prog 2</a:t>
            </a:r>
            <a:endParaRPr lang="en-ZA" altLang="en-US" sz="2300" dirty="0"/>
          </a:p>
        </p:txBody>
      </p:sp>
      <p:sp>
        <p:nvSpPr>
          <p:cNvPr id="70659" name="Slide Number Placeholder 3">
            <a:extLst>
              <a:ext uri="{FF2B5EF4-FFF2-40B4-BE49-F238E27FC236}">
                <a16:creationId xmlns:a16="http://schemas.microsoft.com/office/drawing/2014/main" id="{33D491AC-E0F7-494D-8272-DC41DEAB8F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DC193612-6A4C-41D8-B801-AC641394C66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22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62A7FCCE-74FF-410D-9E23-1C0FB2D79BFD}"/>
              </a:ext>
            </a:extLst>
          </p:cNvPr>
          <p:cNvGraphicFramePr>
            <a:graphicFrameLocks noGrp="1"/>
          </p:cNvGraphicFramePr>
          <p:nvPr>
            <p:ph idx="1"/>
          </p:nvPr>
        </p:nvGraphicFramePr>
        <p:xfrm>
          <a:off x="1007181" y="2076291"/>
          <a:ext cx="8013659" cy="3638550"/>
        </p:xfrm>
        <a:graphic>
          <a:graphicData uri="http://schemas.openxmlformats.org/drawingml/2006/table">
            <a:tbl>
              <a:tblPr/>
              <a:tblGrid>
                <a:gridCol w="3644154">
                  <a:extLst>
                    <a:ext uri="{9D8B030D-6E8A-4147-A177-3AD203B41FA5}">
                      <a16:colId xmlns:a16="http://schemas.microsoft.com/office/drawing/2014/main" val="3104513574"/>
                    </a:ext>
                  </a:extLst>
                </a:gridCol>
                <a:gridCol w="1514530">
                  <a:extLst>
                    <a:ext uri="{9D8B030D-6E8A-4147-A177-3AD203B41FA5}">
                      <a16:colId xmlns:a16="http://schemas.microsoft.com/office/drawing/2014/main" val="448559881"/>
                    </a:ext>
                  </a:extLst>
                </a:gridCol>
                <a:gridCol w="1288221">
                  <a:extLst>
                    <a:ext uri="{9D8B030D-6E8A-4147-A177-3AD203B41FA5}">
                      <a16:colId xmlns:a16="http://schemas.microsoft.com/office/drawing/2014/main" val="3716848594"/>
                    </a:ext>
                  </a:extLst>
                </a:gridCol>
                <a:gridCol w="1566754">
                  <a:extLst>
                    <a:ext uri="{9D8B030D-6E8A-4147-A177-3AD203B41FA5}">
                      <a16:colId xmlns:a16="http://schemas.microsoft.com/office/drawing/2014/main" val="4151866401"/>
                    </a:ext>
                  </a:extLst>
                </a:gridCol>
              </a:tblGrid>
              <a:tr h="190500">
                <a:tc gridSpan="4">
                  <a:txBody>
                    <a:bodyPr/>
                    <a:lstStyle/>
                    <a:p>
                      <a:pPr algn="ctr" fontAlgn="b"/>
                      <a:r>
                        <a:rPr lang="en-ZA" sz="1100" b="0" i="0" u="none" strike="noStrike" dirty="0">
                          <a:solidFill>
                            <a:srgbClr val="000000"/>
                          </a:solidFill>
                          <a:effectLst/>
                          <a:latin typeface="Calibri" panose="020F0502020204030204" pitchFamily="34" charset="0"/>
                        </a:rPr>
                        <a:t>Prog 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388763578"/>
                  </a:ext>
                </a:extLst>
              </a:tr>
              <a:tr h="190500">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1702963"/>
                  </a:ext>
                </a:extLst>
              </a:tr>
              <a:tr h="447675">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8921902"/>
                  </a:ext>
                </a:extLst>
              </a:tr>
              <a:tr h="447675">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7709027"/>
                  </a:ext>
                </a:extLst>
              </a:tr>
              <a:tr h="447675">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134349"/>
                  </a:ext>
                </a:extLst>
              </a:tr>
              <a:tr h="447675">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9812998"/>
                  </a:ext>
                </a:extLst>
              </a:tr>
              <a:tr h="447675">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457504"/>
                  </a:ext>
                </a:extLst>
              </a:tr>
              <a:tr h="447675">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9410926"/>
                  </a:ext>
                </a:extLst>
              </a:tr>
              <a:tr h="190500">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35812"/>
                  </a:ext>
                </a:extLst>
              </a:tr>
              <a:tr h="190500">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8268178"/>
                  </a:ext>
                </a:extLst>
              </a:tr>
              <a:tr h="190500">
                <a:tc>
                  <a:txBody>
                    <a:bodyPr/>
                    <a:lstStyle/>
                    <a:p>
                      <a:pPr algn="l" fontAlgn="b"/>
                      <a:r>
                        <a:rPr lang="en-ZA" sz="1100" b="0" i="0" u="none" strike="noStrike" dirty="0">
                          <a:solidFill>
                            <a:srgbClr val="000000"/>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89%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1947585697"/>
                  </a:ext>
                </a:extLst>
              </a:tr>
            </a:tbl>
          </a:graphicData>
        </a:graphic>
      </p:graphicFrame>
    </p:spTree>
    <p:extLst>
      <p:ext uri="{BB962C8B-B14F-4D97-AF65-F5344CB8AC3E}">
        <p14:creationId xmlns:p14="http://schemas.microsoft.com/office/powerpoint/2010/main" val="33457048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00D976A0-57E3-4AC2-9CE7-0212A30E2A60}"/>
              </a:ext>
            </a:extLst>
          </p:cNvPr>
          <p:cNvSpPr>
            <a:spLocks noGrp="1"/>
          </p:cNvSpPr>
          <p:nvPr>
            <p:ph type="title"/>
          </p:nvPr>
        </p:nvSpPr>
        <p:spPr/>
        <p:txBody>
          <a:bodyPr/>
          <a:lstStyle/>
          <a:p>
            <a:r>
              <a:rPr lang="en-US" altLang="en-US" sz="2300" b="1" dirty="0"/>
              <a:t>Overview Of </a:t>
            </a:r>
            <a:r>
              <a:rPr lang="en-US" altLang="en-US" sz="2300" dirty="0"/>
              <a:t>Annual Weighted </a:t>
            </a:r>
            <a:r>
              <a:rPr lang="en-US" altLang="en-US" sz="2300" b="1" dirty="0"/>
              <a:t>Performance: Prog 3</a:t>
            </a:r>
            <a:endParaRPr lang="en-ZA" altLang="en-US" sz="2300" dirty="0"/>
          </a:p>
        </p:txBody>
      </p:sp>
      <p:sp>
        <p:nvSpPr>
          <p:cNvPr id="70659" name="Slide Number Placeholder 3">
            <a:extLst>
              <a:ext uri="{FF2B5EF4-FFF2-40B4-BE49-F238E27FC236}">
                <a16:creationId xmlns:a16="http://schemas.microsoft.com/office/drawing/2014/main" id="{33D491AC-E0F7-494D-8272-DC41DEAB8F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DC193612-6A4C-41D8-B801-AC641394C66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23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52FDE5B7-1EDB-4AA4-BBE0-C15CE2C3775B}"/>
              </a:ext>
            </a:extLst>
          </p:cNvPr>
          <p:cNvGraphicFramePr>
            <a:graphicFrameLocks noGrp="1"/>
          </p:cNvGraphicFramePr>
          <p:nvPr>
            <p:ph idx="1"/>
          </p:nvPr>
        </p:nvGraphicFramePr>
        <p:xfrm>
          <a:off x="1007180" y="2076291"/>
          <a:ext cx="8013658" cy="3638550"/>
        </p:xfrm>
        <a:graphic>
          <a:graphicData uri="http://schemas.openxmlformats.org/drawingml/2006/table">
            <a:tbl>
              <a:tblPr/>
              <a:tblGrid>
                <a:gridCol w="3895710">
                  <a:extLst>
                    <a:ext uri="{9D8B030D-6E8A-4147-A177-3AD203B41FA5}">
                      <a16:colId xmlns:a16="http://schemas.microsoft.com/office/drawing/2014/main" val="2798240972"/>
                    </a:ext>
                  </a:extLst>
                </a:gridCol>
                <a:gridCol w="1333432">
                  <a:extLst>
                    <a:ext uri="{9D8B030D-6E8A-4147-A177-3AD203B41FA5}">
                      <a16:colId xmlns:a16="http://schemas.microsoft.com/office/drawing/2014/main" val="67423475"/>
                    </a:ext>
                  </a:extLst>
                </a:gridCol>
                <a:gridCol w="1529523">
                  <a:extLst>
                    <a:ext uri="{9D8B030D-6E8A-4147-A177-3AD203B41FA5}">
                      <a16:colId xmlns:a16="http://schemas.microsoft.com/office/drawing/2014/main" val="1784316330"/>
                    </a:ext>
                  </a:extLst>
                </a:gridCol>
                <a:gridCol w="1254993">
                  <a:extLst>
                    <a:ext uri="{9D8B030D-6E8A-4147-A177-3AD203B41FA5}">
                      <a16:colId xmlns:a16="http://schemas.microsoft.com/office/drawing/2014/main" val="2645175441"/>
                    </a:ext>
                  </a:extLst>
                </a:gridCol>
              </a:tblGrid>
              <a:tr h="190500">
                <a:tc gridSpan="4">
                  <a:txBody>
                    <a:bodyPr/>
                    <a:lstStyle/>
                    <a:p>
                      <a:pPr algn="ctr" fontAlgn="b"/>
                      <a:r>
                        <a:rPr lang="en-ZA" sz="1100" b="0" i="0" u="none" strike="noStrike" dirty="0">
                          <a:solidFill>
                            <a:srgbClr val="000000"/>
                          </a:solidFill>
                          <a:effectLst/>
                          <a:latin typeface="Calibri" panose="020F0502020204030204" pitchFamily="34" charset="0"/>
                        </a:rPr>
                        <a:t>Prog 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894760571"/>
                  </a:ext>
                </a:extLst>
              </a:tr>
              <a:tr h="190500">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6550977"/>
                  </a:ext>
                </a:extLst>
              </a:tr>
              <a:tr h="447675">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8474956"/>
                  </a:ext>
                </a:extLst>
              </a:tr>
              <a:tr h="447675">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696150"/>
                  </a:ext>
                </a:extLst>
              </a:tr>
              <a:tr h="447675">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487146"/>
                  </a:ext>
                </a:extLst>
              </a:tr>
              <a:tr h="447675">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2260193"/>
                  </a:ext>
                </a:extLst>
              </a:tr>
              <a:tr h="447675">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0131634"/>
                  </a:ext>
                </a:extLst>
              </a:tr>
              <a:tr h="447675">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679610"/>
                  </a:ext>
                </a:extLst>
              </a:tr>
              <a:tr h="190500">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141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078690"/>
                  </a:ext>
                </a:extLst>
              </a:tr>
              <a:tr h="190500">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165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0564323"/>
                  </a:ext>
                </a:extLst>
              </a:tr>
              <a:tr h="190500">
                <a:tc>
                  <a:txBody>
                    <a:bodyPr/>
                    <a:lstStyle/>
                    <a:p>
                      <a:pPr algn="l" fontAlgn="b"/>
                      <a:r>
                        <a:rPr lang="en-ZA" sz="1100" b="0" i="0" u="none" strike="noStrike" dirty="0">
                          <a:solidFill>
                            <a:srgbClr val="000000"/>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85%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879637098"/>
                  </a:ext>
                </a:extLst>
              </a:tr>
            </a:tbl>
          </a:graphicData>
        </a:graphic>
      </p:graphicFrame>
    </p:spTree>
    <p:extLst>
      <p:ext uri="{BB962C8B-B14F-4D97-AF65-F5344CB8AC3E}">
        <p14:creationId xmlns:p14="http://schemas.microsoft.com/office/powerpoint/2010/main" val="38726137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00D976A0-57E3-4AC2-9CE7-0212A30E2A60}"/>
              </a:ext>
            </a:extLst>
          </p:cNvPr>
          <p:cNvSpPr>
            <a:spLocks noGrp="1"/>
          </p:cNvSpPr>
          <p:nvPr>
            <p:ph type="title"/>
          </p:nvPr>
        </p:nvSpPr>
        <p:spPr/>
        <p:txBody>
          <a:bodyPr/>
          <a:lstStyle/>
          <a:p>
            <a:r>
              <a:rPr lang="en-US" altLang="en-US" sz="2300" b="1" dirty="0"/>
              <a:t>Overview Of </a:t>
            </a:r>
            <a:r>
              <a:rPr lang="en-US" altLang="en-US" sz="2300" dirty="0"/>
              <a:t>Annual Weighted </a:t>
            </a:r>
            <a:r>
              <a:rPr lang="en-US" altLang="en-US" sz="2300" b="1" dirty="0"/>
              <a:t>Performance: Prog 4</a:t>
            </a:r>
            <a:endParaRPr lang="en-ZA" altLang="en-US" sz="2300" dirty="0"/>
          </a:p>
        </p:txBody>
      </p:sp>
      <p:sp>
        <p:nvSpPr>
          <p:cNvPr id="70659" name="Slide Number Placeholder 3">
            <a:extLst>
              <a:ext uri="{FF2B5EF4-FFF2-40B4-BE49-F238E27FC236}">
                <a16:creationId xmlns:a16="http://schemas.microsoft.com/office/drawing/2014/main" id="{33D491AC-E0F7-494D-8272-DC41DEAB8F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DC193612-6A4C-41D8-B801-AC641394C66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24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46036699-FFA4-47C4-B896-9ADF2A6DB8A3}"/>
              </a:ext>
            </a:extLst>
          </p:cNvPr>
          <p:cNvGraphicFramePr>
            <a:graphicFrameLocks noGrp="1"/>
          </p:cNvGraphicFramePr>
          <p:nvPr>
            <p:ph idx="1"/>
          </p:nvPr>
        </p:nvGraphicFramePr>
        <p:xfrm>
          <a:off x="1007180" y="1919129"/>
          <a:ext cx="7885300" cy="3952875"/>
        </p:xfrm>
        <a:graphic>
          <a:graphicData uri="http://schemas.openxmlformats.org/drawingml/2006/table">
            <a:tbl>
              <a:tblPr/>
              <a:tblGrid>
                <a:gridCol w="3585784">
                  <a:extLst>
                    <a:ext uri="{9D8B030D-6E8A-4147-A177-3AD203B41FA5}">
                      <a16:colId xmlns:a16="http://schemas.microsoft.com/office/drawing/2014/main" val="2603888036"/>
                    </a:ext>
                  </a:extLst>
                </a:gridCol>
                <a:gridCol w="1490271">
                  <a:extLst>
                    <a:ext uri="{9D8B030D-6E8A-4147-A177-3AD203B41FA5}">
                      <a16:colId xmlns:a16="http://schemas.microsoft.com/office/drawing/2014/main" val="2765672708"/>
                    </a:ext>
                  </a:extLst>
                </a:gridCol>
                <a:gridCol w="1267587">
                  <a:extLst>
                    <a:ext uri="{9D8B030D-6E8A-4147-A177-3AD203B41FA5}">
                      <a16:colId xmlns:a16="http://schemas.microsoft.com/office/drawing/2014/main" val="358149121"/>
                    </a:ext>
                  </a:extLst>
                </a:gridCol>
                <a:gridCol w="1541658">
                  <a:extLst>
                    <a:ext uri="{9D8B030D-6E8A-4147-A177-3AD203B41FA5}">
                      <a16:colId xmlns:a16="http://schemas.microsoft.com/office/drawing/2014/main" val="2896946974"/>
                    </a:ext>
                  </a:extLst>
                </a:gridCol>
              </a:tblGrid>
              <a:tr h="190500">
                <a:tc gridSpan="4">
                  <a:txBody>
                    <a:bodyPr/>
                    <a:lstStyle/>
                    <a:p>
                      <a:pPr algn="ctr" fontAlgn="b"/>
                      <a:r>
                        <a:rPr lang="en-ZA" sz="1100" b="0" i="0" u="none" strike="noStrike" dirty="0">
                          <a:solidFill>
                            <a:srgbClr val="000000"/>
                          </a:solidFill>
                          <a:effectLst/>
                          <a:latin typeface="Calibri" panose="020F0502020204030204" pitchFamily="34" charset="0"/>
                        </a:rPr>
                        <a:t>Prog 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851163426"/>
                  </a:ext>
                </a:extLst>
              </a:tr>
              <a:tr h="190500">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7392736"/>
                  </a:ext>
                </a:extLst>
              </a:tr>
              <a:tr h="381000">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25034"/>
                  </a:ext>
                </a:extLst>
              </a:tr>
              <a:tr h="523875">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170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507177"/>
                  </a:ext>
                </a:extLst>
              </a:tr>
              <a:tr h="523875">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543989"/>
                  </a:ext>
                </a:extLst>
              </a:tr>
              <a:tr h="523875">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4169698"/>
                  </a:ext>
                </a:extLst>
              </a:tr>
              <a:tr h="523875">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278322"/>
                  </a:ext>
                </a:extLst>
              </a:tr>
              <a:tr h="523875">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920021"/>
                  </a:ext>
                </a:extLst>
              </a:tr>
              <a:tr h="190500">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171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5327828"/>
                  </a:ext>
                </a:extLst>
              </a:tr>
              <a:tr h="190500">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209005"/>
                  </a:ext>
                </a:extLst>
              </a:tr>
              <a:tr h="190500">
                <a:tc>
                  <a:txBody>
                    <a:bodyPr/>
                    <a:lstStyle/>
                    <a:p>
                      <a:pPr algn="l" fontAlgn="b"/>
                      <a:r>
                        <a:rPr lang="en-ZA" sz="1100" b="0" i="0" u="none" strike="noStrike" dirty="0">
                          <a:solidFill>
                            <a:srgbClr val="000000"/>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98%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055596004"/>
                  </a:ext>
                </a:extLst>
              </a:tr>
            </a:tbl>
          </a:graphicData>
        </a:graphic>
      </p:graphicFrame>
    </p:spTree>
    <p:extLst>
      <p:ext uri="{BB962C8B-B14F-4D97-AF65-F5344CB8AC3E}">
        <p14:creationId xmlns:p14="http://schemas.microsoft.com/office/powerpoint/2010/main" val="24877688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00D976A0-57E3-4AC2-9CE7-0212A30E2A60}"/>
              </a:ext>
            </a:extLst>
          </p:cNvPr>
          <p:cNvSpPr>
            <a:spLocks noGrp="1"/>
          </p:cNvSpPr>
          <p:nvPr>
            <p:ph type="title"/>
          </p:nvPr>
        </p:nvSpPr>
        <p:spPr/>
        <p:txBody>
          <a:bodyPr/>
          <a:lstStyle/>
          <a:p>
            <a:r>
              <a:rPr lang="en-US" altLang="en-US" sz="2300" b="1" dirty="0"/>
              <a:t>Overview Of </a:t>
            </a:r>
            <a:r>
              <a:rPr lang="en-US" altLang="en-US" sz="2300" dirty="0"/>
              <a:t>Annual Weighted </a:t>
            </a:r>
            <a:r>
              <a:rPr lang="en-US" altLang="en-US" sz="2300" b="1" dirty="0"/>
              <a:t>Performance: Prog 5</a:t>
            </a:r>
            <a:endParaRPr lang="en-ZA" altLang="en-US" sz="2300" dirty="0"/>
          </a:p>
        </p:txBody>
      </p:sp>
      <p:sp>
        <p:nvSpPr>
          <p:cNvPr id="70659" name="Slide Number Placeholder 3">
            <a:extLst>
              <a:ext uri="{FF2B5EF4-FFF2-40B4-BE49-F238E27FC236}">
                <a16:creationId xmlns:a16="http://schemas.microsoft.com/office/drawing/2014/main" id="{33D491AC-E0F7-494D-8272-DC41DEAB8F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fld id="{DC193612-6A4C-41D8-B801-AC641394C66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ct val="0"/>
                </a:spcBef>
                <a:spcAft>
                  <a:spcPts val="0"/>
                </a:spcAft>
                <a:buClrTx/>
                <a:buSzTx/>
                <a:buFontTx/>
                <a:buNone/>
                <a:tabLst/>
                <a:defRPr/>
              </a:pPr>
              <a:t>25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2A60EC0A-58EE-41F2-8F3A-1F9FA34531FC}"/>
              </a:ext>
            </a:extLst>
          </p:cNvPr>
          <p:cNvGraphicFramePr>
            <a:graphicFrameLocks noGrp="1"/>
          </p:cNvGraphicFramePr>
          <p:nvPr>
            <p:ph idx="1"/>
          </p:nvPr>
        </p:nvGraphicFramePr>
        <p:xfrm>
          <a:off x="1007180" y="1919129"/>
          <a:ext cx="8013658" cy="3952875"/>
        </p:xfrm>
        <a:graphic>
          <a:graphicData uri="http://schemas.openxmlformats.org/drawingml/2006/table">
            <a:tbl>
              <a:tblPr/>
              <a:tblGrid>
                <a:gridCol w="3895710">
                  <a:extLst>
                    <a:ext uri="{9D8B030D-6E8A-4147-A177-3AD203B41FA5}">
                      <a16:colId xmlns:a16="http://schemas.microsoft.com/office/drawing/2014/main" val="162938426"/>
                    </a:ext>
                  </a:extLst>
                </a:gridCol>
                <a:gridCol w="1333432">
                  <a:extLst>
                    <a:ext uri="{9D8B030D-6E8A-4147-A177-3AD203B41FA5}">
                      <a16:colId xmlns:a16="http://schemas.microsoft.com/office/drawing/2014/main" val="3728873313"/>
                    </a:ext>
                  </a:extLst>
                </a:gridCol>
                <a:gridCol w="1529523">
                  <a:extLst>
                    <a:ext uri="{9D8B030D-6E8A-4147-A177-3AD203B41FA5}">
                      <a16:colId xmlns:a16="http://schemas.microsoft.com/office/drawing/2014/main" val="2074611932"/>
                    </a:ext>
                  </a:extLst>
                </a:gridCol>
                <a:gridCol w="1254993">
                  <a:extLst>
                    <a:ext uri="{9D8B030D-6E8A-4147-A177-3AD203B41FA5}">
                      <a16:colId xmlns:a16="http://schemas.microsoft.com/office/drawing/2014/main" val="1553791528"/>
                    </a:ext>
                  </a:extLst>
                </a:gridCol>
              </a:tblGrid>
              <a:tr h="190500">
                <a:tc gridSpan="4">
                  <a:txBody>
                    <a:bodyPr/>
                    <a:lstStyle/>
                    <a:p>
                      <a:pPr algn="ctr" fontAlgn="b"/>
                      <a:r>
                        <a:rPr lang="en-ZA" sz="1100" b="0" i="0" u="none" strike="noStrike" dirty="0">
                          <a:solidFill>
                            <a:srgbClr val="000000"/>
                          </a:solidFill>
                          <a:effectLst/>
                          <a:latin typeface="Calibri" panose="020F0502020204030204" pitchFamily="34" charset="0"/>
                        </a:rPr>
                        <a:t>Prog 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807241899"/>
                  </a:ext>
                </a:extLst>
              </a:tr>
              <a:tr h="190500">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5142303"/>
                  </a:ext>
                </a:extLst>
              </a:tr>
              <a:tr h="381000">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656405"/>
                  </a:ext>
                </a:extLst>
              </a:tr>
              <a:tr h="523875">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155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289417"/>
                  </a:ext>
                </a:extLst>
              </a:tr>
              <a:tr h="523875">
                <a:tc>
                  <a:txBody>
                    <a:bodyPr/>
                    <a:lstStyle/>
                    <a:p>
                      <a:pPr algn="l" fontAlgn="t"/>
                      <a:r>
                        <a:rPr lang="en-US" sz="1100" b="1" i="0" u="none" strike="noStrike" dirty="0">
                          <a:solidFill>
                            <a:srgbClr val="000000"/>
                          </a:solidFill>
                          <a:effectLst/>
                          <a:latin typeface="Calibri" panose="020F0502020204030204" pitchFamily="34" charset="0"/>
                        </a:rPr>
                        <a:t>Good Progress (greater that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4864475"/>
                  </a:ext>
                </a:extLst>
              </a:tr>
              <a:tr h="523875">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8490847"/>
                  </a:ext>
                </a:extLst>
              </a:tr>
              <a:tr h="523875">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8230510"/>
                  </a:ext>
                </a:extLst>
              </a:tr>
              <a:tr h="523875">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6854545"/>
                  </a:ext>
                </a:extLst>
              </a:tr>
              <a:tr h="190500">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164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1851881"/>
                  </a:ext>
                </a:extLst>
              </a:tr>
              <a:tr h="190500">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170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4413056"/>
                  </a:ext>
                </a:extLst>
              </a:tr>
              <a:tr h="190500">
                <a:tc>
                  <a:txBody>
                    <a:bodyPr/>
                    <a:lstStyle/>
                    <a:p>
                      <a:pPr algn="l" fontAlgn="b"/>
                      <a:r>
                        <a:rPr lang="en-ZA" sz="1100" b="0" i="0" u="none" strike="noStrike" dirty="0">
                          <a:solidFill>
                            <a:srgbClr val="000000"/>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000000"/>
                          </a:solidFill>
                          <a:effectLst/>
                          <a:latin typeface="Calibri" panose="020F0502020204030204" pitchFamily="34" charset="0"/>
                        </a:rPr>
                        <a:t>96%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3089891271"/>
                  </a:ext>
                </a:extLst>
              </a:tr>
            </a:tbl>
          </a:graphicData>
        </a:graphic>
      </p:graphicFrame>
    </p:spTree>
    <p:extLst>
      <p:ext uri="{BB962C8B-B14F-4D97-AF65-F5344CB8AC3E}">
        <p14:creationId xmlns:p14="http://schemas.microsoft.com/office/powerpoint/2010/main" val="38645819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19091" y="3663900"/>
            <a:ext cx="8040750" cy="1821704"/>
          </a:xfrm>
        </p:spPr>
        <p:txBody>
          <a:bodyPr/>
          <a:lstStyle/>
          <a:p>
            <a:br>
              <a:rPr lang="en-ZA" sz="2000" dirty="0">
                <a:solidFill>
                  <a:schemeClr val="accent2">
                    <a:lumMod val="60000"/>
                    <a:lumOff val="40000"/>
                  </a:schemeClr>
                </a:solidFill>
              </a:rPr>
            </a:br>
            <a:br>
              <a:rPr lang="en-ZA" sz="2000" dirty="0">
                <a:solidFill>
                  <a:schemeClr val="accent2">
                    <a:lumMod val="60000"/>
                    <a:lumOff val="40000"/>
                  </a:schemeClr>
                </a:solidFill>
              </a:rPr>
            </a:br>
            <a:br>
              <a:rPr lang="en-ZA" sz="2000" dirty="0">
                <a:solidFill>
                  <a:schemeClr val="accent2">
                    <a:lumMod val="60000"/>
                    <a:lumOff val="40000"/>
                  </a:schemeClr>
                </a:solidFill>
              </a:rPr>
            </a:br>
            <a:r>
              <a:rPr lang="en-ZA" sz="2000" b="0" cap="none" dirty="0">
                <a:solidFill>
                  <a:schemeClr val="bg1">
                    <a:lumMod val="50000"/>
                  </a:schemeClr>
                </a:solidFill>
              </a:rPr>
              <a:t>2. Non-Financial Performance</a:t>
            </a:r>
            <a:endParaRPr lang="en-ZA" sz="2000" b="0" dirty="0">
              <a:solidFill>
                <a:schemeClr val="bg1">
                  <a:lumMod val="50000"/>
                </a:schemeClr>
              </a:solidFill>
            </a:endParaRPr>
          </a:p>
        </p:txBody>
      </p:sp>
      <p:sp>
        <p:nvSpPr>
          <p:cNvPr id="64515" name="Content Placeholder 2"/>
          <p:cNvSpPr>
            <a:spLocks noGrp="1"/>
          </p:cNvSpPr>
          <p:nvPr>
            <p:ph type="body" idx="1"/>
          </p:nvPr>
        </p:nvSpPr>
        <p:spPr>
          <a:xfrm>
            <a:off x="987136" y="1701010"/>
            <a:ext cx="8040750" cy="1500187"/>
          </a:xfrm>
        </p:spPr>
        <p:txBody>
          <a:bodyPr anchor="b">
            <a:normAutofit fontScale="70000" lnSpcReduction="20000"/>
          </a:bodyPr>
          <a:lstStyle/>
          <a:p>
            <a:pPr algn="r"/>
            <a:endParaRPr lang="en-ZA" altLang="en-US" sz="3200" dirty="0">
              <a:solidFill>
                <a:schemeClr val="bg1">
                  <a:lumMod val="50000"/>
                </a:schemeClr>
              </a:solidFill>
            </a:endParaRPr>
          </a:p>
          <a:p>
            <a:pPr algn="r"/>
            <a:endParaRPr lang="en-ZA" altLang="en-US" sz="3200" dirty="0">
              <a:solidFill>
                <a:schemeClr val="bg1">
                  <a:lumMod val="50000"/>
                </a:schemeClr>
              </a:solidFill>
            </a:endParaRPr>
          </a:p>
          <a:p>
            <a:pPr algn="r"/>
            <a:r>
              <a:rPr lang="en-ZA" altLang="en-US" sz="3200" dirty="0">
                <a:solidFill>
                  <a:schemeClr val="accent6"/>
                </a:solidFill>
              </a:rPr>
              <a:t>Part D:</a:t>
            </a:r>
          </a:p>
          <a:p>
            <a:pPr algn="r"/>
            <a:r>
              <a:rPr lang="en-ZA" altLang="en-US" sz="3200" dirty="0">
                <a:solidFill>
                  <a:schemeClr val="bg1">
                    <a:lumMod val="50000"/>
                  </a:schemeClr>
                </a:solidFill>
              </a:rPr>
              <a:t>Annexures</a:t>
            </a:r>
          </a:p>
          <a:p>
            <a:pPr algn="r"/>
            <a:endParaRPr lang="en-ZA" altLang="en-US" sz="3200" dirty="0">
              <a:solidFill>
                <a:schemeClr val="bg1">
                  <a:lumMod val="50000"/>
                </a:schemeClr>
              </a:solidFill>
            </a:endParaRPr>
          </a:p>
          <a:p>
            <a:pPr algn="r"/>
            <a:endParaRPr lang="en-ZA" altLang="en-US" sz="3200" dirty="0">
              <a:solidFill>
                <a:schemeClr val="bg1">
                  <a:lumMod val="50000"/>
                </a:schemeClr>
              </a:solidFill>
            </a:endParaRPr>
          </a:p>
        </p:txBody>
      </p:sp>
      <p:sp>
        <p:nvSpPr>
          <p:cNvPr id="64516" name="TextBox 3"/>
          <p:cNvSpPr txBox="1">
            <a:spLocks noChangeArrowheads="1"/>
          </p:cNvSpPr>
          <p:nvPr/>
        </p:nvSpPr>
        <p:spPr bwMode="auto">
          <a:xfrm>
            <a:off x="8270878" y="6350003"/>
            <a:ext cx="58896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D60DF790-7D89-48D2-9BFD-F870E7062E10}" type="slidenum">
              <a:rPr kumimoji="0" lang="en-ZA" altLang="en-US" sz="15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en-ZA" alt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59961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1006475" y="903288"/>
            <a:ext cx="8013700" cy="427037"/>
          </a:xfrm>
        </p:spPr>
        <p:txBody>
          <a:bodyPr/>
          <a:lstStyle/>
          <a:p>
            <a:r>
              <a:rPr lang="en-ZA" altLang="en-US" sz="2000" b="1" dirty="0"/>
              <a:t>Desired Outcomes: Care And Service To Older Persons </a:t>
            </a:r>
            <a:endParaRPr lang="en-ZA" altLang="en-US" dirty="0"/>
          </a:p>
        </p:txBody>
      </p:sp>
      <p:sp>
        <p:nvSpPr>
          <p:cNvPr id="6" name="Content Placeholder 1"/>
          <p:cNvSpPr>
            <a:spLocks noGrp="1"/>
          </p:cNvSpPr>
          <p:nvPr>
            <p:ph idx="1"/>
          </p:nvPr>
        </p:nvSpPr>
        <p:spPr/>
        <p:txBody>
          <a:bodyPr/>
          <a:lstStyle/>
          <a:p>
            <a:pPr lvl="0" algn="just">
              <a:buFont typeface="Wingdings" panose="05000000000000000000" pitchFamily="2" charset="2"/>
              <a:buChar char="§"/>
            </a:pPr>
            <a:r>
              <a:rPr lang="en-ZA" sz="2000" dirty="0"/>
              <a:t>Community-based care and support services have enhanced the length and quality of life of older persons, improved resilience to health conditions affecting older persons such as frailty, chronic illness and diseases, dementia, diabetes and heart diseases. Older persons are able to remain within their communities for longer periods without requiring specialised care. </a:t>
            </a:r>
          </a:p>
          <a:p>
            <a:pPr lvl="0" algn="just">
              <a:buFont typeface="Wingdings" panose="05000000000000000000" pitchFamily="2" charset="2"/>
              <a:buChar char="§"/>
            </a:pPr>
            <a:endParaRPr lang="en-ZA" sz="2000" dirty="0"/>
          </a:p>
          <a:p>
            <a:pPr lvl="0" algn="just">
              <a:buFont typeface="Wingdings" panose="05000000000000000000" pitchFamily="2" charset="2"/>
              <a:buChar char="§"/>
            </a:pPr>
            <a:r>
              <a:rPr lang="en-ZA" sz="2000" dirty="0"/>
              <a:t>The Department render active aging programmes as part of the community based care and support programme are aimed at promoting healthy lifestyles for older persons</a:t>
            </a:r>
          </a:p>
          <a:p>
            <a:pPr lvl="0" algn="just">
              <a:buFont typeface="Wingdings" panose="05000000000000000000" pitchFamily="2" charset="2"/>
              <a:buChar char="§"/>
            </a:pPr>
            <a:endParaRPr lang="en-ZA" sz="2000" dirty="0"/>
          </a:p>
          <a:p>
            <a:pPr lvl="0" algn="just">
              <a:buFont typeface="Wingdings" panose="05000000000000000000" pitchFamily="2" charset="2"/>
              <a:buChar char="§"/>
            </a:pPr>
            <a:r>
              <a:rPr lang="en-ZA" sz="2000" dirty="0"/>
              <a:t>The provision of residential facilities for older persons is a response to the needs and rights of older persons unable to live independently in their communities as well as ensuring their safety and security.</a:t>
            </a:r>
          </a:p>
          <a:p>
            <a:pPr algn="just">
              <a:buFont typeface="Wingdings" panose="05000000000000000000" pitchFamily="2" charset="2"/>
              <a:buChar char="§"/>
            </a:pPr>
            <a:endParaRPr lang="en-US" sz="2000" b="1" dirty="0"/>
          </a:p>
        </p:txBody>
      </p:sp>
      <p:sp>
        <p:nvSpPr>
          <p:cNvPr id="2" name="Slide Number Placeholder 1">
            <a:extLst>
              <a:ext uri="{FF2B5EF4-FFF2-40B4-BE49-F238E27FC236}">
                <a16:creationId xmlns:a16="http://schemas.microsoft.com/office/drawing/2014/main" id="{0310DE48-16DB-42DE-ADA9-55AF996A2827}"/>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4</a:t>
            </a:fld>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1936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ZA" altLang="en-US" sz="2000" b="1" dirty="0"/>
              <a:t>Desired Outcomes: Services To Persons  With Disabilities</a:t>
            </a:r>
            <a:endParaRPr lang="en-ZA" altLang="en-US" dirty="0"/>
          </a:p>
        </p:txBody>
      </p:sp>
      <p:sp>
        <p:nvSpPr>
          <p:cNvPr id="2" name="Content Placeholder 1"/>
          <p:cNvSpPr>
            <a:spLocks noGrp="1"/>
          </p:cNvSpPr>
          <p:nvPr>
            <p:ph idx="1"/>
          </p:nvPr>
        </p:nvSpPr>
        <p:spPr/>
        <p:txBody>
          <a:bodyPr/>
          <a:lstStyle/>
          <a:p>
            <a:pPr lvl="0" algn="just">
              <a:buFont typeface="Wingdings" panose="05000000000000000000" pitchFamily="2" charset="2"/>
              <a:buChar char="§"/>
            </a:pPr>
            <a:r>
              <a:rPr lang="en-US" sz="2000" dirty="0"/>
              <a:t>Protective workshops have improved the quality of life of persons with disabilities by increasing access to economic opportunities and improving skills .This increases the independence of persons with disabilities.</a:t>
            </a:r>
            <a:endParaRPr lang="en-ZA" sz="2000" dirty="0"/>
          </a:p>
          <a:p>
            <a:pPr algn="just">
              <a:buFont typeface="Wingdings" panose="05000000000000000000" pitchFamily="2" charset="2"/>
              <a:buChar char="§"/>
            </a:pPr>
            <a:endParaRPr lang="en-ZA" sz="3600" dirty="0"/>
          </a:p>
        </p:txBody>
      </p:sp>
      <p:sp>
        <p:nvSpPr>
          <p:cNvPr id="3" name="Slide Number Placeholder 2">
            <a:extLst>
              <a:ext uri="{FF2B5EF4-FFF2-40B4-BE49-F238E27FC236}">
                <a16:creationId xmlns:a16="http://schemas.microsoft.com/office/drawing/2014/main" id="{890A3987-B25A-4CDE-89F2-BB4F0896703E}"/>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5</a:t>
            </a:fld>
            <a:endParaRPr lang="en-US" sz="1500" dirty="0">
              <a:latin typeface="Arial" panose="020B0604020202020204" pitchFamily="34" charset="0"/>
              <a:cs typeface="Arial" panose="020B0604020202020204" pitchFamily="34" charset="0"/>
            </a:endParaRPr>
          </a:p>
          <a:p>
            <a:pPr>
              <a:defRPr/>
            </a:pPr>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0979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ZA" altLang="en-US" sz="2000" b="1" dirty="0"/>
              <a:t>Desired Outcomes: HIV And AIDS</a:t>
            </a:r>
            <a:endParaRPr lang="en-ZA" altLang="en-US" dirty="0"/>
          </a:p>
        </p:txBody>
      </p:sp>
      <p:sp>
        <p:nvSpPr>
          <p:cNvPr id="2" name="Content Placeholder 1"/>
          <p:cNvSpPr>
            <a:spLocks noGrp="1"/>
          </p:cNvSpPr>
          <p:nvPr>
            <p:ph idx="1"/>
          </p:nvPr>
        </p:nvSpPr>
        <p:spPr>
          <a:xfrm>
            <a:off x="1007180" y="1412384"/>
            <a:ext cx="8013659" cy="5120832"/>
          </a:xfrm>
        </p:spPr>
        <p:txBody>
          <a:bodyPr/>
          <a:lstStyle/>
          <a:p>
            <a:pPr lvl="0" algn="just">
              <a:buFont typeface="Wingdings" panose="05000000000000000000" pitchFamily="2" charset="2"/>
              <a:buChar char="§"/>
            </a:pPr>
            <a:r>
              <a:rPr lang="en-ZA" sz="2000" dirty="0"/>
              <a:t>The provision of food parcels and daily meals reduce food insecurity and malnutrition; this in turn has reduced the engagement in risky behaviour by children which include transactional sex and dropping out of school; also; reduces hunger among infected and affected people.</a:t>
            </a:r>
          </a:p>
          <a:p>
            <a:pPr lvl="0" algn="just">
              <a:buFont typeface="Wingdings" panose="05000000000000000000" pitchFamily="2" charset="2"/>
              <a:buChar char="§"/>
            </a:pPr>
            <a:endParaRPr lang="en-ZA" sz="2000" dirty="0"/>
          </a:p>
          <a:p>
            <a:pPr marL="342900" lvl="1" indent="-342900" algn="just">
              <a:buFont typeface="Wingdings" panose="05000000000000000000" pitchFamily="2" charset="2"/>
              <a:buChar char="§"/>
            </a:pPr>
            <a:r>
              <a:rPr lang="en-ZA" sz="2000" dirty="0"/>
              <a:t>The </a:t>
            </a:r>
            <a:r>
              <a:rPr lang="en-US" sz="2000" dirty="0"/>
              <a:t>HIV prevention programmes (Social Behavior Change Interventions) </a:t>
            </a:r>
            <a:r>
              <a:rPr lang="en-ZA" sz="2000" dirty="0"/>
              <a:t> are about empowerment of communities with information which improves their resilience to deal with social problems they may face.</a:t>
            </a:r>
          </a:p>
          <a:p>
            <a:pPr marL="342900" lvl="1" indent="-342900" algn="just">
              <a:buFont typeface="Wingdings" panose="05000000000000000000" pitchFamily="2" charset="2"/>
              <a:buChar char="§"/>
            </a:pPr>
            <a:endParaRPr lang="en-ZA" sz="2000" dirty="0"/>
          </a:p>
          <a:p>
            <a:pPr marL="342900" lvl="1" indent="-342900" algn="just">
              <a:buFont typeface="Wingdings" panose="05000000000000000000" pitchFamily="2" charset="2"/>
              <a:buChar char="§"/>
            </a:pPr>
            <a:r>
              <a:rPr lang="en-ZA" sz="2000" dirty="0"/>
              <a:t>EPWP initiatives are aimed at drawing significant numbers of unemployed youth into productive work, in a manner that will enable them to gain skills and increase their capacity to earn income when they exit the programme.</a:t>
            </a:r>
          </a:p>
          <a:p>
            <a:pPr marL="342900" lvl="1" indent="-342900" algn="just">
              <a:buFont typeface="Arial" charset="0"/>
              <a:buChar char="•"/>
            </a:pPr>
            <a:endParaRPr lang="en-ZA" sz="2000" dirty="0"/>
          </a:p>
          <a:p>
            <a:pPr algn="just"/>
            <a:endParaRPr lang="en-ZA" sz="2000" dirty="0"/>
          </a:p>
        </p:txBody>
      </p:sp>
      <p:sp>
        <p:nvSpPr>
          <p:cNvPr id="3" name="Slide Number Placeholder 2">
            <a:extLst>
              <a:ext uri="{FF2B5EF4-FFF2-40B4-BE49-F238E27FC236}">
                <a16:creationId xmlns:a16="http://schemas.microsoft.com/office/drawing/2014/main" id="{B67ECD39-8BE7-4E47-BC77-A5AEF463A1A2}"/>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6</a:t>
            </a:fld>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64046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altLang="en-US" sz="2000" b="1" dirty="0"/>
              <a:t>Desired Outcomes: Child Care And Protection</a:t>
            </a:r>
            <a:endParaRPr lang="en-GB" sz="2000" dirty="0"/>
          </a:p>
        </p:txBody>
      </p:sp>
      <p:sp>
        <p:nvSpPr>
          <p:cNvPr id="4" name="Content Placeholder 3"/>
          <p:cNvSpPr>
            <a:spLocks noGrp="1"/>
          </p:cNvSpPr>
          <p:nvPr>
            <p:ph idx="1"/>
          </p:nvPr>
        </p:nvSpPr>
        <p:spPr/>
        <p:txBody>
          <a:bodyPr>
            <a:normAutofit/>
          </a:bodyPr>
          <a:lstStyle/>
          <a:p>
            <a:pPr lvl="0" algn="just">
              <a:buFont typeface="Wingdings" panose="05000000000000000000" pitchFamily="2" charset="2"/>
              <a:buChar char="§"/>
            </a:pPr>
            <a:r>
              <a:rPr lang="en-GB" sz="2000" dirty="0"/>
              <a:t>Provision of ECD services has resulted in young children adequate cognitive stimulation in order to learn basic skills. These activities are essential for the development of children’s brains, and help prepare them for school.</a:t>
            </a:r>
          </a:p>
          <a:p>
            <a:pPr lvl="0" algn="just">
              <a:buFont typeface="Wingdings" panose="05000000000000000000" pitchFamily="2" charset="2"/>
              <a:buChar char="§"/>
            </a:pPr>
            <a:endParaRPr lang="en-ZA" sz="2000" dirty="0"/>
          </a:p>
          <a:p>
            <a:pPr lvl="0" algn="just">
              <a:buFont typeface="Wingdings" panose="05000000000000000000" pitchFamily="2" charset="2"/>
              <a:buChar char="§"/>
            </a:pPr>
            <a:r>
              <a:rPr lang="en-GB" sz="2000" dirty="0"/>
              <a:t>Children in ECDs supported by GDSD had significantly better anthropometric scores than unsupported ECDs. The food nutrition programme has had the greater impact on their physical growth and psychometric development </a:t>
            </a:r>
          </a:p>
          <a:p>
            <a:pPr lvl="0" algn="just">
              <a:buFont typeface="Wingdings" panose="05000000000000000000" pitchFamily="2" charset="2"/>
              <a:buChar char="§"/>
            </a:pPr>
            <a:endParaRPr lang="en-GB" sz="2000" dirty="0"/>
          </a:p>
          <a:p>
            <a:pPr lvl="0" algn="just">
              <a:buFont typeface="Wingdings" panose="05000000000000000000" pitchFamily="2" charset="2"/>
              <a:buChar char="§"/>
            </a:pPr>
            <a:r>
              <a:rPr lang="en-ZA" sz="2000" dirty="0"/>
              <a:t>By placing children in CYCCs and in foster care the department has reduced their vulnerability to abuse; neglect and exploitation</a:t>
            </a:r>
            <a:r>
              <a:rPr lang="en-GB" sz="2000" dirty="0"/>
              <a:t> Foster care children receive all the necessary and parental care from the foster parents. </a:t>
            </a:r>
            <a:endParaRPr lang="en-ZA" sz="2000" dirty="0"/>
          </a:p>
          <a:p>
            <a:pPr lvl="0" algn="just"/>
            <a:endParaRPr lang="en-GB" sz="2000" dirty="0"/>
          </a:p>
          <a:p>
            <a:pPr algn="just" eaLnBrk="0" hangingPunct="0">
              <a:buFont typeface="Wingdings" panose="05000000000000000000" pitchFamily="2" charset="2"/>
              <a:buChar char="§"/>
              <a:defRPr/>
            </a:pPr>
            <a:endParaRPr lang="en-ZA" sz="2000" dirty="0"/>
          </a:p>
          <a:p>
            <a:pPr lvl="0" algn="just"/>
            <a:endParaRPr lang="en-ZA" sz="2000" dirty="0"/>
          </a:p>
        </p:txBody>
      </p:sp>
      <p:sp>
        <p:nvSpPr>
          <p:cNvPr id="3" name="Slide Number Placeholder 2">
            <a:extLst>
              <a:ext uri="{FF2B5EF4-FFF2-40B4-BE49-F238E27FC236}">
                <a16:creationId xmlns:a16="http://schemas.microsoft.com/office/drawing/2014/main" id="{781CB413-314C-467F-B54B-3CD124D7310E}"/>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7</a:t>
            </a:fld>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0229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ZA" altLang="en-US" sz="2000" b="1" dirty="0"/>
              <a:t>Desired Outcomes: Restorative Services</a:t>
            </a:r>
            <a:endParaRPr lang="en-ZA" altLang="en-US" sz="2000" dirty="0"/>
          </a:p>
        </p:txBody>
      </p:sp>
      <p:sp>
        <p:nvSpPr>
          <p:cNvPr id="2" name="Content Placeholder 1"/>
          <p:cNvSpPr>
            <a:spLocks noGrp="1"/>
          </p:cNvSpPr>
          <p:nvPr>
            <p:ph idx="1"/>
          </p:nvPr>
        </p:nvSpPr>
        <p:spPr/>
        <p:txBody>
          <a:bodyPr>
            <a:normAutofit fontScale="92500" lnSpcReduction="20000"/>
          </a:bodyPr>
          <a:lstStyle/>
          <a:p>
            <a:pPr lvl="0" algn="just">
              <a:buFont typeface="Wingdings" panose="05000000000000000000" pitchFamily="2" charset="2"/>
              <a:buChar char="§"/>
            </a:pPr>
            <a:r>
              <a:rPr lang="en-US" sz="1800" dirty="0"/>
              <a:t>Social Crime Prevention programmes reduced vulnerability of women, children, youth, elderly, persons with disabilities, violence and abuse through addressing risk factors, strengthening protective factors, and increasing resilience and coping skills.</a:t>
            </a:r>
          </a:p>
          <a:p>
            <a:pPr lvl="0" algn="just">
              <a:buFont typeface="Wingdings" panose="05000000000000000000" pitchFamily="2" charset="2"/>
              <a:buChar char="§"/>
            </a:pPr>
            <a:endParaRPr lang="en-ZA" sz="1800" dirty="0"/>
          </a:p>
          <a:p>
            <a:pPr lvl="0" algn="just">
              <a:buFont typeface="Wingdings" panose="05000000000000000000" pitchFamily="2" charset="2"/>
              <a:buChar char="§"/>
            </a:pPr>
            <a:r>
              <a:rPr lang="en-US" sz="1800" dirty="0"/>
              <a:t>Diversion programme for children in conflict with the law is restorative by nature and afford the child to be accountable for his or her actions. Furthermore, children who could have been in jail (adult correctional facilities) and be vulnerable to abuse by hardened criminals are kept in secure care facilities</a:t>
            </a:r>
          </a:p>
          <a:p>
            <a:pPr lvl="0" algn="just">
              <a:buFont typeface="Wingdings" panose="05000000000000000000" pitchFamily="2" charset="2"/>
              <a:buChar char="§"/>
            </a:pPr>
            <a:endParaRPr lang="en-ZA" sz="1800" dirty="0"/>
          </a:p>
          <a:p>
            <a:pPr lvl="0" algn="just">
              <a:buFont typeface="Wingdings" panose="05000000000000000000" pitchFamily="2" charset="2"/>
              <a:buChar char="§"/>
            </a:pPr>
            <a:r>
              <a:rPr lang="en-ZA" sz="1800" dirty="0"/>
              <a:t>Women in shelters have had improved access to economic opportunities and empowerment programmes such as income generating programmes, welfare to work programme. This has led to improved self-confidence and less dependence on abusive partners</a:t>
            </a:r>
          </a:p>
          <a:p>
            <a:pPr lvl="0" algn="just">
              <a:buFont typeface="Wingdings" panose="05000000000000000000" pitchFamily="2" charset="2"/>
              <a:buChar char="§"/>
            </a:pPr>
            <a:endParaRPr lang="en-ZA" sz="1800" dirty="0"/>
          </a:p>
          <a:p>
            <a:pPr algn="just">
              <a:buFont typeface="Wingdings" panose="05000000000000000000" pitchFamily="2" charset="2"/>
              <a:buChar char="§"/>
            </a:pPr>
            <a:r>
              <a:rPr lang="en-ZA" sz="1800" dirty="0"/>
              <a:t>The prevention and awareness of substance result in reduction in the use of substances and beneficiaries who completed substance inpatient treatment services benefit from after-care programme to ensure they maintain sobriety or abstinence and some are linked to economic opportunities such as skills development and entrepreneurship programme. </a:t>
            </a:r>
          </a:p>
          <a:p>
            <a:pPr lvl="0" algn="just">
              <a:buFont typeface="Wingdings" panose="05000000000000000000" pitchFamily="2" charset="2"/>
              <a:buChar char="§"/>
            </a:pPr>
            <a:endParaRPr lang="en-ZA" sz="1800" dirty="0"/>
          </a:p>
          <a:p>
            <a:pPr algn="just">
              <a:buFont typeface="Wingdings" panose="05000000000000000000" pitchFamily="2" charset="2"/>
              <a:buChar char="§"/>
            </a:pPr>
            <a:endParaRPr lang="en-ZA" dirty="0"/>
          </a:p>
        </p:txBody>
      </p:sp>
      <p:sp>
        <p:nvSpPr>
          <p:cNvPr id="3" name="Slide Number Placeholder 2">
            <a:extLst>
              <a:ext uri="{FF2B5EF4-FFF2-40B4-BE49-F238E27FC236}">
                <a16:creationId xmlns:a16="http://schemas.microsoft.com/office/drawing/2014/main" id="{ADA95793-127A-4845-B3A0-B6C04A2A5F47}"/>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8</a:t>
            </a:fld>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01090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pPr algn="just"/>
            <a:r>
              <a:rPr lang="en-ZA" altLang="en-US" sz="1800" b="1" dirty="0"/>
              <a:t>Desired Outcomes: Poverty Alleviation And Sustainable Livelihoods</a:t>
            </a:r>
            <a:endParaRPr lang="en-ZA" altLang="en-US" sz="1800" dirty="0"/>
          </a:p>
        </p:txBody>
      </p:sp>
      <p:sp>
        <p:nvSpPr>
          <p:cNvPr id="6" name="Content Placeholder 2"/>
          <p:cNvSpPr>
            <a:spLocks noGrp="1"/>
          </p:cNvSpPr>
          <p:nvPr>
            <p:ph idx="1"/>
          </p:nvPr>
        </p:nvSpPr>
        <p:spPr>
          <a:xfrm>
            <a:off x="1006475" y="1424750"/>
            <a:ext cx="8013700" cy="5254625"/>
          </a:xfrm>
        </p:spPr>
        <p:txBody>
          <a:bodyPr>
            <a:noAutofit/>
          </a:bodyPr>
          <a:lstStyle/>
          <a:p>
            <a:pPr lvl="0" algn="just">
              <a:buFont typeface="Wingdings" panose="05000000000000000000" pitchFamily="2" charset="2"/>
              <a:buChar char="§"/>
            </a:pPr>
            <a:r>
              <a:rPr lang="en-ZA" sz="2000" dirty="0"/>
              <a:t>Provision of dignity packs </a:t>
            </a:r>
            <a:r>
              <a:rPr lang="en-US" sz="2000" dirty="0"/>
              <a:t>and school uniform </a:t>
            </a:r>
            <a:r>
              <a:rPr lang="en-ZA" sz="2000" dirty="0"/>
              <a:t>contribute towards good results as </a:t>
            </a:r>
            <a:r>
              <a:rPr lang="en-US" sz="2000" dirty="0"/>
              <a:t>children attended school more regularly, performed better and openly participated in the classrooms and extra mural activities.</a:t>
            </a:r>
          </a:p>
          <a:p>
            <a:pPr lvl="0" algn="just">
              <a:buFont typeface="Wingdings" panose="05000000000000000000" pitchFamily="2" charset="2"/>
              <a:buChar char="§"/>
            </a:pPr>
            <a:endParaRPr lang="en-US" sz="2000" dirty="0"/>
          </a:p>
          <a:p>
            <a:pPr lvl="0" algn="just">
              <a:buFont typeface="Wingdings" panose="05000000000000000000" pitchFamily="2" charset="2"/>
              <a:buChar char="§"/>
            </a:pPr>
            <a:r>
              <a:rPr lang="en-ZA" sz="2000" dirty="0"/>
              <a:t>The improvement of household food and nutrition deals with the immediate and visible effects of poverty, as provision of food parcels and daily meals reduce food insecurity and malnutrition.</a:t>
            </a:r>
          </a:p>
          <a:p>
            <a:pPr lvl="0" algn="just">
              <a:buFont typeface="Wingdings" panose="05000000000000000000" pitchFamily="2" charset="2"/>
              <a:buChar char="§"/>
            </a:pPr>
            <a:endParaRPr lang="en-ZA" sz="2000" dirty="0"/>
          </a:p>
          <a:p>
            <a:pPr marL="285750" lvl="1" algn="just">
              <a:buFont typeface="Wingdings" panose="05000000000000000000" pitchFamily="2" charset="2"/>
              <a:buChar char="§"/>
            </a:pPr>
            <a:r>
              <a:rPr lang="en-ZA" altLang="en-US" dirty="0">
                <a:cs typeface="Arial" charset="0"/>
              </a:rPr>
              <a:t>Welfare to work programme </a:t>
            </a:r>
            <a:r>
              <a:rPr lang="en-US" dirty="0"/>
              <a:t>to ensure the upliftment of youth to enable them to exit the welfare system.</a:t>
            </a:r>
          </a:p>
          <a:p>
            <a:pPr marL="285750" lvl="1" algn="just">
              <a:buFont typeface="Wingdings" panose="05000000000000000000" pitchFamily="2" charset="2"/>
              <a:buChar char="§"/>
            </a:pPr>
            <a:endParaRPr lang="en-ZA" dirty="0"/>
          </a:p>
          <a:p>
            <a:pPr lvl="0" algn="just">
              <a:buFont typeface="Wingdings" panose="05000000000000000000" pitchFamily="2" charset="2"/>
              <a:buChar char="§"/>
            </a:pPr>
            <a:r>
              <a:rPr lang="en-ZA" sz="2000" dirty="0"/>
              <a:t>Social cooperatives are intended to bring in the element of social cohesion and play an increasing significant role in helping people to find solutions on how to cooperate out of poverty by tapping their own resources, knowledge and strengths. </a:t>
            </a:r>
          </a:p>
          <a:p>
            <a:pPr algn="just">
              <a:buFont typeface="Wingdings" panose="05000000000000000000" pitchFamily="2" charset="2"/>
              <a:buChar char="§"/>
              <a:defRPr/>
            </a:pPr>
            <a:endParaRPr lang="en-ZA" altLang="en-US" sz="2000" dirty="0">
              <a:cs typeface="Arial" charset="0"/>
            </a:endParaRPr>
          </a:p>
        </p:txBody>
      </p:sp>
      <p:sp>
        <p:nvSpPr>
          <p:cNvPr id="2" name="Slide Number Placeholder 1">
            <a:extLst>
              <a:ext uri="{FF2B5EF4-FFF2-40B4-BE49-F238E27FC236}">
                <a16:creationId xmlns:a16="http://schemas.microsoft.com/office/drawing/2014/main" id="{24B30A6D-BF03-4DC5-9B69-5376EA0C2E03}"/>
              </a:ext>
            </a:extLst>
          </p:cNvPr>
          <p:cNvSpPr>
            <a:spLocks noGrp="1"/>
          </p:cNvSpPr>
          <p:nvPr>
            <p:ph type="sldNum" sz="quarter" idx="12"/>
          </p:nvPr>
        </p:nvSpPr>
        <p:spPr/>
        <p:txBody>
          <a:bodyPr/>
          <a:lstStyle/>
          <a:p>
            <a:pPr>
              <a:defRPr/>
            </a:pPr>
            <a:fld id="{1ADFBEA8-27AE-43B8-9080-CDB1FD3FDF85}" type="slidenum">
              <a:rPr lang="en-US" sz="1500" smtClean="0">
                <a:latin typeface="Arial" panose="020B0604020202020204" pitchFamily="34" charset="0"/>
                <a:cs typeface="Arial" panose="020B0604020202020204" pitchFamily="34" charset="0"/>
              </a:rPr>
              <a:pPr>
                <a:defRPr/>
              </a:pPr>
              <a:t>9</a:t>
            </a:fld>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73924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sld>
</file>

<file path=ppt/theme/theme1.xml><?xml version="1.0" encoding="utf-8"?>
<a:theme xmlns:a="http://schemas.openxmlformats.org/drawingml/2006/main" name="Theme GPG 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 GPG 2019" id="{F5D23668-2A08-41F0-A49B-3B72082DD74E}" vid="{C27F0116-A08F-40E1-AFBE-642E03447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heme GPG 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 GPG 2019" id="{F5D23668-2A08-41F0-A49B-3B72082DD74E}" vid="{C27F0116-A08F-40E1-AFBE-642E03447E6C}"/>
    </a:ext>
  </a:extLst>
</a:theme>
</file>

<file path=ppt/theme/theme4.xml><?xml version="1.0" encoding="utf-8"?>
<a:theme xmlns:a="http://schemas.openxmlformats.org/drawingml/2006/main" name="GPG PowerPoint Template 2019_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 GPG 2019</Template>
  <TotalTime>15783</TotalTime>
  <Words>3044</Words>
  <Application>Microsoft Office PowerPoint</Application>
  <PresentationFormat>On-screen Show (4:3)</PresentationFormat>
  <Paragraphs>1103</Paragraphs>
  <Slides>25</Slides>
  <Notes>2</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25</vt:i4>
      </vt:variant>
    </vt:vector>
  </HeadingPairs>
  <TitlesOfParts>
    <vt:vector size="32" baseType="lpstr">
      <vt:lpstr>Arial</vt:lpstr>
      <vt:lpstr>Calibri</vt:lpstr>
      <vt:lpstr>Wingdings</vt:lpstr>
      <vt:lpstr>Theme GPG 2019</vt:lpstr>
      <vt:lpstr>Office Theme</vt:lpstr>
      <vt:lpstr>1_Theme GPG 2019</vt:lpstr>
      <vt:lpstr>GPG PowerPoint Template 2019_3</vt:lpstr>
      <vt:lpstr>GAUTENG DEPARTMENT OF SOCIAL DEVELOPMENT  2021/22 FY PERFORMANCE MONITORING REPORT:  ANALYSIS OF PERFORMANCE   </vt:lpstr>
      <vt:lpstr>Table Of Contents</vt:lpstr>
      <vt:lpstr>   2. Non-Financial Performance</vt:lpstr>
      <vt:lpstr>Desired Outcomes: Care And Service To Older Persons </vt:lpstr>
      <vt:lpstr>Desired Outcomes: Services To Persons  With Disabilities</vt:lpstr>
      <vt:lpstr>Desired Outcomes: HIV And AIDS</vt:lpstr>
      <vt:lpstr>Desired Outcomes: Child Care And Protection</vt:lpstr>
      <vt:lpstr>Desired Outcomes: Restorative Services</vt:lpstr>
      <vt:lpstr>Desired Outcomes: Poverty Alleviation And Sustainable Livelihoods</vt:lpstr>
      <vt:lpstr>Desired Outcome: Youth Development</vt:lpstr>
      <vt:lpstr>Desired Outcomes:  Women Empowerment</vt:lpstr>
      <vt:lpstr>Overview Of Non-Financial Performance</vt:lpstr>
      <vt:lpstr>Overview Of Non-Financial Performance: Prog 1</vt:lpstr>
      <vt:lpstr>Overview Of Non-Financial Performance: Prog 2</vt:lpstr>
      <vt:lpstr>Overview Of Non-Financial Performance: Prog 3</vt:lpstr>
      <vt:lpstr>Overview Of Non-Financial Performance: Prog 4</vt:lpstr>
      <vt:lpstr>Overview Of Non-Financial Performance: Prog 5</vt:lpstr>
      <vt:lpstr>Funded NPO Facilities</vt:lpstr>
      <vt:lpstr>Funded NPO Facilities</vt:lpstr>
      <vt:lpstr>Overview Of Annual Weighted Performance</vt:lpstr>
      <vt:lpstr>Overview Of Annual Weighted Performance: Prog 1</vt:lpstr>
      <vt:lpstr>Overview Of Annual Weighted Performance: Prog 2</vt:lpstr>
      <vt:lpstr>Overview Of Annual Weighted Performance: Prog 3</vt:lpstr>
      <vt:lpstr>Overview Of Annual Weighted Performance: Prog 4</vt:lpstr>
      <vt:lpstr>Overview Of Annual Weighted Performance: Prog 5</vt:lpstr>
    </vt:vector>
  </TitlesOfParts>
  <Company>Office of the Premier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Mufhandu</dc:creator>
  <cp:lastModifiedBy>Sipho Nqwala</cp:lastModifiedBy>
  <cp:revision>747</cp:revision>
  <cp:lastPrinted>2017-12-11T10:17:11Z</cp:lastPrinted>
  <dcterms:created xsi:type="dcterms:W3CDTF">2014-10-09T09:11:33Z</dcterms:created>
  <dcterms:modified xsi:type="dcterms:W3CDTF">2022-10-27T12:51:19Z</dcterms:modified>
</cp:coreProperties>
</file>