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6" r:id="rId13"/>
    <p:sldId id="269" r:id="rId14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03C53E-1CEB-46FA-9466-1F20FBB0DB72}" v="5" dt="2022-08-31T18:12:55.8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</a:t>
            </a:r>
            <a:r>
              <a:rPr lang="en-US" baseline="0" dirty="0"/>
              <a:t> Expenditure for the 2021/2022 Financial Year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507023933648616E-2"/>
          <c:y val="0.27569055430327111"/>
          <c:w val="0.7055005137619188"/>
          <c:h val="0.6789593887859783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013-4758-8988-845725BA40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013-4758-8988-845725BA407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SMMES SPENT</c:v>
                </c:pt>
                <c:pt idx="1">
                  <c:v>LARGE COMPANIES Spent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2130928078.3099999</c:v>
                </c:pt>
                <c:pt idx="1">
                  <c:v>2084646970.5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E8-4096-BB83-40E79AA54E2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/>
              <a:t>Percentage spend on Youth owned Entities</a:t>
            </a:r>
            <a:endParaRPr lang="en-US" dirty="0"/>
          </a:p>
        </c:rich>
      </c:tx>
      <c:layout>
        <c:manualLayout>
          <c:xMode val="edge"/>
          <c:yMode val="edge"/>
          <c:x val="0.12724668118600058"/>
          <c:y val="2.12285478837477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1639173167801685E-2"/>
          <c:y val="0.16620197876810905"/>
          <c:w val="0.90643369502140325"/>
          <c:h val="0.7948790167783533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21B-40FB-876D-6BF57C979F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21B-40FB-876D-6BF57C979FE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Youth</c:v>
                </c:pt>
                <c:pt idx="1">
                  <c:v>Total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49938686.520000003</c:v>
                </c:pt>
                <c:pt idx="1">
                  <c:v>4216575048.8099999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F6-4EAC-ADA6-3058E6DD43C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9246668722004119"/>
          <c:y val="0.49246414409113676"/>
          <c:w val="0.10054980887927774"/>
          <c:h val="0.1423544075424306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/>
              <a:t>Percentage spend on Woman Owned Entities</a:t>
            </a:r>
            <a:endParaRPr lang="en-US" dirty="0"/>
          </a:p>
        </c:rich>
      </c:tx>
      <c:layout>
        <c:manualLayout>
          <c:xMode val="edge"/>
          <c:yMode val="edge"/>
          <c:x val="0.36501627892891286"/>
          <c:y val="1.85185185185185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287782717510113E-3"/>
          <c:y val="0.13572543015456401"/>
          <c:w val="0.83840641942553673"/>
          <c:h val="0.8210646933022260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D8FE-4C3B-9434-8423F032536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D8FE-4C3B-9434-8423F032536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Woman Owned</c:v>
                </c:pt>
                <c:pt idx="1">
                  <c:v>Total Expenditure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316322916.47000003</c:v>
                </c:pt>
                <c:pt idx="1">
                  <c:v>4216575048.8099999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40-4CA9-B0C9-EA4073C4D7A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AD1-4A17-8704-459C64D7A13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AD1-4A17-8704-459C64D7A13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Military Veterans</c:v>
                </c:pt>
                <c:pt idx="1">
                  <c:v>Total Expenditure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90770408.790000007</c:v>
                </c:pt>
                <c:pt idx="1">
                  <c:v>4216575048.8099999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8-4CEB-AF71-BF85910E2E6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/>
              <a:t>Percentage spend on Entities owned by People with Disabilities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0217-4A7E-847D-4D956EA3E1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217-4A7E-847D-4D956EA3E17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99.92%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217-4A7E-847D-4D956EA3E17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0.08%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217-4A7E-847D-4D956EA3E176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People with Disabilities</c:v>
                </c:pt>
                <c:pt idx="1">
                  <c:v>Total Expenditure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3587790.04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17-4A7E-847D-4D956EA3E17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867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701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58916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1309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00686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45868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82728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31318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612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11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877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0986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8913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4164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92757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67782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6308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2A2AC96-0CDB-4B5F-A9DA-A37060CD3803}" type="datetimeFigureOut">
              <a:rPr lang="en-ZA" smtClean="0"/>
              <a:t>2022/08/31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88171-338D-4CB4-B763-57B0A8E7D37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385476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ZA" b="1" dirty="0"/>
            </a:br>
            <a:br>
              <a:rPr lang="en-ZA" b="1" dirty="0"/>
            </a:br>
            <a:br>
              <a:rPr lang="en-ZA" b="1" dirty="0"/>
            </a:br>
            <a:br>
              <a:rPr lang="en-ZA" b="1" dirty="0"/>
            </a:br>
            <a:br>
              <a:rPr lang="en-ZA" b="1" dirty="0"/>
            </a:br>
            <a:r>
              <a:rPr lang="en-ZA" sz="5400" b="1" dirty="0"/>
              <a:t>CITY OF JOHANNESBURG SMME’s EXPENDITURE REPORT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1"/>
            <a:ext cx="8825658" cy="861420"/>
          </a:xfrm>
        </p:spPr>
        <p:txBody>
          <a:bodyPr>
            <a:normAutofit/>
          </a:bodyPr>
          <a:lstStyle/>
          <a:p>
            <a:r>
              <a:rPr lang="en-ZA" sz="4800" b="1" dirty="0"/>
              <a:t>CITY OF JOHANNESBURG</a:t>
            </a:r>
          </a:p>
        </p:txBody>
      </p:sp>
    </p:spTree>
    <p:extLst>
      <p:ext uri="{BB962C8B-B14F-4D97-AF65-F5344CB8AC3E}">
        <p14:creationId xmlns:p14="http://schemas.microsoft.com/office/powerpoint/2010/main" val="2609237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4F30D-388A-5014-A8D3-FEA773227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INITIATIVES THAT THE CITY EMBARKS ON TO SUPPORT SMME’s</a:t>
            </a:r>
            <a:br>
              <a:rPr lang="en-ZA" dirty="0"/>
            </a:b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CAB4A-9969-9F3A-E4F5-A95968A49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326640"/>
            <a:ext cx="8946541" cy="3921759"/>
          </a:xfrm>
        </p:spPr>
        <p:txBody>
          <a:bodyPr>
            <a:normAutofit fontScale="92500" lnSpcReduction="10000"/>
          </a:bodyPr>
          <a:lstStyle/>
          <a:p>
            <a:r>
              <a:rPr lang="en-ZA" sz="1800" b="1" dirty="0">
                <a:effectLst/>
                <a:ea typeface="Calibri" panose="020F0502020204030204" pitchFamily="34" charset="0"/>
              </a:rPr>
              <a:t>Early Payment</a:t>
            </a:r>
            <a:endParaRPr lang="en-ZA" sz="18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ZA" dirty="0"/>
              <a:t>Improve supplier financial sustainability through improved cash flow by providing early payment from invoice receipt date (Merchant Payment)</a:t>
            </a:r>
          </a:p>
          <a:p>
            <a:r>
              <a:rPr lang="en-ZA" sz="1800" b="1" dirty="0">
                <a:effectLst/>
                <a:ea typeface="Calibri" panose="020F0502020204030204" pitchFamily="34" charset="0"/>
              </a:rPr>
              <a:t>Mentoring and training</a:t>
            </a:r>
            <a:endParaRPr lang="en-ZA" sz="18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ZA" dirty="0"/>
              <a:t>Conduct tender process information sharing sessions e.g. SMME supplier day(DED)</a:t>
            </a:r>
          </a:p>
          <a:p>
            <a:pPr marL="342900" lvl="0" indent="-342900"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ZA" dirty="0"/>
              <a:t>Establish SMME Help Desk to provide instant assistance/one stop shop (DED)</a:t>
            </a:r>
          </a:p>
          <a:p>
            <a:r>
              <a:rPr lang="en-ZA" sz="1800" b="1" dirty="0">
                <a:effectLst/>
                <a:ea typeface="Calibri" panose="020F0502020204030204" pitchFamily="34" charset="0"/>
              </a:rPr>
              <a:t>Proactive Tender Engagement</a:t>
            </a:r>
            <a:endParaRPr lang="en-ZA" sz="1800" dirty="0">
              <a:effectLst/>
              <a:ea typeface="Calibri" panose="020F0502020204030204" pitchFamily="34" charset="0"/>
            </a:endParaRPr>
          </a:p>
          <a:p>
            <a:pPr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ZA" sz="2100" dirty="0"/>
              <a:t>Create a database of all registered SMME’s per commodity and proactively alert them of available tender opportunities to participate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26724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/>
              <a:t>2021/2022 FINANCIAL YEAR EXPENDITURE ON GOODS AND SERVICES FOR THE CITY OF JOHANNESBURG (CORE) AMOUNTED TO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br>
              <a:rPr lang="pt-B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pt-BR" sz="7200" b="1" dirty="0"/>
              <a:t>R 4 216 575 048,81 </a:t>
            </a:r>
            <a:r>
              <a:rPr lang="en-ZA" sz="7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8814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EXPENDITURE BREAKDOWN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168" y="1853248"/>
            <a:ext cx="10124302" cy="4596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2800" b="1" dirty="0"/>
              <a:t>THE EXPENDITURE REPORT IS BASED ON THE ENTERPRISE SIZE AS FOLLOWS:</a:t>
            </a:r>
            <a:endParaRPr lang="en-ZA" sz="1400" dirty="0"/>
          </a:p>
          <a:p>
            <a:r>
              <a:rPr lang="en-ZA" sz="2800" b="1" dirty="0"/>
              <a:t>EME  - ARE THE SMALLEST ENTITIES WITH THE ANNUAL TURNOVER OF LESS THAN R10 MILLION.</a:t>
            </a:r>
          </a:p>
          <a:p>
            <a:r>
              <a:rPr lang="en-ZA" sz="2800" b="1" dirty="0"/>
              <a:t>QSE ARE THOSE ENTITIES WITH THE ANNUAL TURNOVER OF BETWEEN R10 MILLION AND R50 MILLION.</a:t>
            </a:r>
          </a:p>
          <a:p>
            <a:r>
              <a:rPr lang="en-ZA" sz="2800" b="1" dirty="0"/>
              <a:t>BOTH QSE AND EME ARE CLASSIFIED AS SMME’s.</a:t>
            </a:r>
          </a:p>
          <a:p>
            <a:r>
              <a:rPr lang="en-ZA" sz="2800" b="1" dirty="0"/>
              <a:t>GENERIC / LARGE ENTITIES ARE LARGE ENTITIES WITH A TURNOVER EXCEEDING R50 MLLION.</a:t>
            </a:r>
          </a:p>
        </p:txBody>
      </p:sp>
    </p:spTree>
    <p:extLst>
      <p:ext uri="{BB962C8B-B14F-4D97-AF65-F5344CB8AC3E}">
        <p14:creationId xmlns:p14="http://schemas.microsoft.com/office/powerpoint/2010/main" val="2631023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THE PERFORMANCE OF  THE EXPENDITURE SUPPORTING SMME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b="1" dirty="0"/>
              <a:t>TOTAL SPEND ON SMME </a:t>
            </a:r>
            <a:r>
              <a:rPr lang="en-ZA" sz="2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pt-BR" sz="2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pt-BR" sz="2800" b="1" dirty="0"/>
              <a:t>R 2 130 928 078,31 </a:t>
            </a:r>
            <a:endParaRPr lang="en-ZA" sz="2800" b="1" dirty="0"/>
          </a:p>
          <a:p>
            <a:r>
              <a:rPr lang="en-ZA" sz="2800" b="1" dirty="0"/>
              <a:t>TOTAL EXPDENDITURE </a:t>
            </a:r>
            <a:r>
              <a:rPr lang="pt-BR" sz="2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pt-BR" sz="2800" b="1" dirty="0"/>
              <a:t>R 4 216 575 048,81</a:t>
            </a:r>
          </a:p>
          <a:p>
            <a:pPr marL="0" indent="0">
              <a:buNone/>
            </a:pPr>
            <a:r>
              <a:rPr lang="en-ZA" sz="2800" b="1" dirty="0"/>
              <a:t> </a:t>
            </a:r>
          </a:p>
          <a:p>
            <a:endParaRPr lang="en-ZA" sz="2800" b="1" dirty="0"/>
          </a:p>
          <a:p>
            <a:endParaRPr lang="en-ZA" sz="2800" b="1" dirty="0"/>
          </a:p>
          <a:p>
            <a:pPr marL="0" indent="0">
              <a:buNone/>
            </a:pPr>
            <a:endParaRPr lang="en-ZA" sz="2800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6B25328-7CFE-45D1-7660-E28F80E246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5686901"/>
              </p:ext>
            </p:extLst>
          </p:nvPr>
        </p:nvGraphicFramePr>
        <p:xfrm>
          <a:off x="1361872" y="3044756"/>
          <a:ext cx="8463064" cy="336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2002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PERFOMANCE ON SUPPORTING DESIGNATED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3200" b="1" dirty="0"/>
              <a:t>YOUTH OWNED COMPANIES SPEND </a:t>
            </a:r>
            <a:r>
              <a:rPr lang="en-ZA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ZA" sz="3200" b="1" dirty="0"/>
              <a:t>R49 938 686,52 </a:t>
            </a:r>
          </a:p>
          <a:p>
            <a:endParaRPr lang="en-ZA" sz="3200" b="1" dirty="0"/>
          </a:p>
          <a:p>
            <a:endParaRPr lang="en-ZA" sz="3200" b="1" dirty="0"/>
          </a:p>
          <a:p>
            <a:endParaRPr lang="en-ZA" sz="3200" b="1" dirty="0"/>
          </a:p>
          <a:p>
            <a:endParaRPr lang="en-ZA" sz="3200" b="1" dirty="0"/>
          </a:p>
          <a:p>
            <a:endParaRPr lang="en-ZA" sz="3200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6E8E91F-F017-9655-AEC3-14160ABF19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8218"/>
              </p:ext>
            </p:extLst>
          </p:nvPr>
        </p:nvGraphicFramePr>
        <p:xfrm>
          <a:off x="525295" y="3122579"/>
          <a:ext cx="10911428" cy="3589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2187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A8AC1-3005-75FD-D167-686337A35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400" b="1" dirty="0"/>
              <a:t>WOMEN OWNED COMPANIES R316 322 916,47</a:t>
            </a:r>
            <a:br>
              <a:rPr lang="en-ZA" sz="4400" b="1" dirty="0"/>
            </a:b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1DF7B-698B-48A9-2DF4-749863614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3C57535-A91D-2844-87A2-A6B7B16FAE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710311"/>
              </p:ext>
            </p:extLst>
          </p:nvPr>
        </p:nvGraphicFramePr>
        <p:xfrm>
          <a:off x="301557" y="2568102"/>
          <a:ext cx="11507821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2024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4DAD4-CA1C-F66D-52CD-8BA40A20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400" b="1" dirty="0"/>
              <a:t>MILITARY VETEREN  R90 770 408,79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4D583-5D0F-3414-45CA-D351E88FF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sz="2000" dirty="0"/>
          </a:p>
          <a:p>
            <a:endParaRPr lang="en-ZA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F7577DD-9E08-985A-EF0B-DC423D91A7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7899536"/>
              </p:ext>
            </p:extLst>
          </p:nvPr>
        </p:nvGraphicFramePr>
        <p:xfrm>
          <a:off x="646111" y="1219200"/>
          <a:ext cx="11200449" cy="5313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1515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8B132-F1E5-18C5-33D9-53F5D7886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400" b="1" dirty="0"/>
              <a:t>PEOPLE WITH DISABILITIES R3 587 790,04</a:t>
            </a:r>
            <a:br>
              <a:rPr lang="en-ZA" sz="4400" b="1" dirty="0"/>
            </a:br>
            <a:endParaRPr lang="en-ZA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A6799EB-E2D7-971B-24C1-A1F04D1520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588908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6769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4F30D-388A-5014-A8D3-FEA773227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INITIATIVES THAT THE CITY EMBARKS ON TO SUPPORT SMME’s</a:t>
            </a:r>
            <a:br>
              <a:rPr lang="en-ZA" dirty="0"/>
            </a:b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CAB4A-9969-9F3A-E4F5-A95968A49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326640"/>
            <a:ext cx="8946541" cy="3921759"/>
          </a:xfrm>
        </p:spPr>
        <p:txBody>
          <a:bodyPr>
            <a:normAutofit/>
          </a:bodyPr>
          <a:lstStyle/>
          <a:p>
            <a:endParaRPr lang="en-ZA" dirty="0"/>
          </a:p>
          <a:p>
            <a:r>
              <a:rPr lang="en-ZA" dirty="0"/>
              <a:t>The City abide by the PPPFA 2017 Regulation 9 when it comes to Sub-Contracting as condition of tender, </a:t>
            </a:r>
            <a:r>
              <a:rPr lang="en-ZA" b="1" dirty="0"/>
              <a:t>where feasible.</a:t>
            </a:r>
            <a:endParaRPr lang="en-ZA" dirty="0"/>
          </a:p>
          <a:p>
            <a:r>
              <a:rPr lang="en-ZA" dirty="0"/>
              <a:t>Regulation 8 – Local production and content, to boost the local economy by supporting designated sectors.</a:t>
            </a:r>
          </a:p>
          <a:p>
            <a:r>
              <a:rPr lang="en-ZA" dirty="0"/>
              <a:t>Regulation 4 - Pre Qualification Criteria for Preferential Procurement.</a:t>
            </a:r>
          </a:p>
          <a:p>
            <a:r>
              <a:rPr lang="en-ZA" dirty="0"/>
              <a:t>The City spend a majority of its budget of goods and services on the following commodities: </a:t>
            </a:r>
          </a:p>
          <a:p>
            <a:r>
              <a:rPr lang="en-ZA" dirty="0"/>
              <a:t>ICT, Attorneys, Construction, Fleet services, among others.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780459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EF3B6AC4721F41A9CE960C75A8899E" ma:contentTypeVersion="7" ma:contentTypeDescription="Create a new document." ma:contentTypeScope="" ma:versionID="ad10c79ea6371faea7cb845426e59103">
  <xsd:schema xmlns:xsd="http://www.w3.org/2001/XMLSchema" xmlns:xs="http://www.w3.org/2001/XMLSchema" xmlns:p="http://schemas.microsoft.com/office/2006/metadata/properties" xmlns:ns3="7aa734d2-98e9-413c-8bfe-99d9c6a427e2" xmlns:ns4="2be24d76-83cf-470a-b8a9-ee0ca9dc8648" targetNamespace="http://schemas.microsoft.com/office/2006/metadata/properties" ma:root="true" ma:fieldsID="49742853884fcc95a7374e61b974f286" ns3:_="" ns4:_="">
    <xsd:import namespace="7aa734d2-98e9-413c-8bfe-99d9c6a427e2"/>
    <xsd:import namespace="2be24d76-83cf-470a-b8a9-ee0ca9dc864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a734d2-98e9-413c-8bfe-99d9c6a427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4d76-83cf-470a-b8a9-ee0ca9dc86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E7B81C-7879-4C64-BA08-EF367AC689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FAF0C8-9396-49AF-85AF-CEE19FB39823}">
  <ds:schemaRefs>
    <ds:schemaRef ds:uri="http://schemas.microsoft.com/office/2006/documentManagement/types"/>
    <ds:schemaRef ds:uri="7aa734d2-98e9-413c-8bfe-99d9c6a427e2"/>
    <ds:schemaRef ds:uri="2be24d76-83cf-470a-b8a9-ee0ca9dc8648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D5198DA-572F-487E-8E20-808B03C875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a734d2-98e9-413c-8bfe-99d9c6a427e2"/>
    <ds:schemaRef ds:uri="2be24d76-83cf-470a-b8a9-ee0ca9dc86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499</TotalTime>
  <Words>371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</vt:lpstr>
      <vt:lpstr>Wingdings 3</vt:lpstr>
      <vt:lpstr>Ion</vt:lpstr>
      <vt:lpstr>     CITY OF JOHANNESBURG SMME’s EXPENDITURE REPORT </vt:lpstr>
      <vt:lpstr>2021/2022 FINANCIAL YEAR EXPENDITURE ON GOODS AND SERVICES FOR THE CITY OF JOHANNESBURG (CORE) AMOUNTED TO  R 4 216 575 048,81  </vt:lpstr>
      <vt:lpstr>EXPENDITURE BREAKDOWN </vt:lpstr>
      <vt:lpstr>THE PERFORMANCE OF  THE EXPENDITURE SUPPORTING SMME</vt:lpstr>
      <vt:lpstr>PERFOMANCE ON SUPPORTING DESIGNATED GROUPS</vt:lpstr>
      <vt:lpstr>WOMEN OWNED COMPANIES R316 322 916,47 </vt:lpstr>
      <vt:lpstr>MILITARY VETEREN  R90 770 408,79</vt:lpstr>
      <vt:lpstr>PEOPLE WITH DISABILITIES R3 587 790,04 </vt:lpstr>
      <vt:lpstr>INITIATIVES THAT THE CITY EMBARKS ON TO SUPPORT SMME’s </vt:lpstr>
      <vt:lpstr>INITIATIVES THAT THE CITY EMBARKS ON TO SUPPORT SMME’s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SUPPLY CHAIN MANAGEMENT MFMA</dc:title>
  <dc:creator>Sabelo Tshabalala</dc:creator>
  <cp:lastModifiedBy>Vumile Madasa</cp:lastModifiedBy>
  <cp:revision>43</cp:revision>
  <cp:lastPrinted>2019-08-08T10:24:38Z</cp:lastPrinted>
  <dcterms:created xsi:type="dcterms:W3CDTF">2019-08-07T11:24:38Z</dcterms:created>
  <dcterms:modified xsi:type="dcterms:W3CDTF">2022-08-31T18:17:39Z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0x0101009BEF3B6AC4721F41A9CE960C75A8899E</vt:lpwstr>
  </property>
</Properties>
</file>