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3" r:id="rId2"/>
    <p:sldMasterId id="2147483659" r:id="rId3"/>
    <p:sldMasterId id="2147483676" r:id="rId4"/>
  </p:sldMasterIdLst>
  <p:notesMasterIdLst>
    <p:notesMasterId r:id="rId13"/>
  </p:notesMasterIdLst>
  <p:handoutMasterIdLst>
    <p:handoutMasterId r:id="rId14"/>
  </p:handoutMasterIdLst>
  <p:sldIdLst>
    <p:sldId id="279" r:id="rId5"/>
    <p:sldId id="345" r:id="rId6"/>
    <p:sldId id="285" r:id="rId7"/>
    <p:sldId id="378" r:id="rId8"/>
    <p:sldId id="381" r:id="rId9"/>
    <p:sldId id="383" r:id="rId10"/>
    <p:sldId id="384" r:id="rId11"/>
    <p:sldId id="377" r:id="rId12"/>
  </p:sldIdLst>
  <p:sldSz cx="9144000" cy="6858000" type="screen4x3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3">
          <p15:clr>
            <a:srgbClr val="A4A3A4"/>
          </p15:clr>
        </p15:guide>
        <p15:guide id="2" orient="horz" pos="222">
          <p15:clr>
            <a:srgbClr val="A4A3A4"/>
          </p15:clr>
        </p15:guide>
        <p15:guide id="3" orient="horz" pos="4093">
          <p15:clr>
            <a:srgbClr val="A4A3A4"/>
          </p15:clr>
        </p15:guide>
        <p15:guide id="4" orient="horz" pos="382">
          <p15:clr>
            <a:srgbClr val="A4A3A4"/>
          </p15:clr>
        </p15:guide>
        <p15:guide id="5" orient="horz" pos="3857">
          <p15:clr>
            <a:srgbClr val="A4A3A4"/>
          </p15:clr>
        </p15:guide>
        <p15:guide id="6" orient="horz" pos="885">
          <p15:clr>
            <a:srgbClr val="A4A3A4"/>
          </p15:clr>
        </p15:guide>
        <p15:guide id="7" orient="horz" pos="3657">
          <p15:clr>
            <a:srgbClr val="A4A3A4"/>
          </p15:clr>
        </p15:guide>
        <p15:guide id="8" orient="horz" pos="1467">
          <p15:clr>
            <a:srgbClr val="A4A3A4"/>
          </p15:clr>
        </p15:guide>
        <p15:guide id="9" orient="horz" pos="1867">
          <p15:clr>
            <a:srgbClr val="A4A3A4"/>
          </p15:clr>
        </p15:guide>
        <p15:guide id="10" orient="horz" pos="1341">
          <p15:clr>
            <a:srgbClr val="A4A3A4"/>
          </p15:clr>
        </p15:guide>
        <p15:guide id="11" orient="horz" pos="1067">
          <p15:clr>
            <a:srgbClr val="A4A3A4"/>
          </p15:clr>
        </p15:guide>
        <p15:guide id="12" orient="horz" pos="3186">
          <p15:clr>
            <a:srgbClr val="A4A3A4"/>
          </p15:clr>
        </p15:guide>
        <p15:guide id="13" pos="3020">
          <p15:clr>
            <a:srgbClr val="A4A3A4"/>
          </p15:clr>
        </p15:guide>
        <p15:guide id="14" pos="298">
          <p15:clr>
            <a:srgbClr val="A4A3A4"/>
          </p15:clr>
        </p15:guide>
        <p15:guide id="15" pos="712">
          <p15:clr>
            <a:srgbClr val="A4A3A4"/>
          </p15:clr>
        </p15:guide>
        <p15:guide id="16" pos="4730">
          <p15:clr>
            <a:srgbClr val="A4A3A4"/>
          </p15:clr>
        </p15:guide>
        <p15:guide id="17" pos="2286">
          <p15:clr>
            <a:srgbClr val="A4A3A4"/>
          </p15:clr>
        </p15:guide>
        <p15:guide id="18" pos="2883">
          <p15:clr>
            <a:srgbClr val="A4A3A4"/>
          </p15:clr>
        </p15:guide>
        <p15:guide id="19" pos="2721">
          <p15:clr>
            <a:srgbClr val="A4A3A4"/>
          </p15:clr>
        </p15:guide>
        <p15:guide id="20" orient="horz" pos="246">
          <p15:clr>
            <a:srgbClr val="A4A3A4"/>
          </p15:clr>
        </p15:guide>
        <p15:guide id="21" orient="horz" pos="1406">
          <p15:clr>
            <a:srgbClr val="A4A3A4"/>
          </p15:clr>
        </p15:guide>
        <p15:guide id="22" orient="horz" pos="449">
          <p15:clr>
            <a:srgbClr val="A4A3A4"/>
          </p15:clr>
        </p15:guide>
        <p15:guide id="23" orient="horz" pos="16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8" autoAdjust="0"/>
    <p:restoredTop sz="94670" autoAdjust="0"/>
  </p:normalViewPr>
  <p:slideViewPr>
    <p:cSldViewPr snapToGrid="0">
      <p:cViewPr varScale="1">
        <p:scale>
          <a:sx n="67" d="100"/>
          <a:sy n="67" d="100"/>
        </p:scale>
        <p:origin x="1076" y="44"/>
      </p:cViewPr>
      <p:guideLst>
        <p:guide orient="horz" pos="2373"/>
        <p:guide orient="horz" pos="222"/>
        <p:guide orient="horz" pos="4093"/>
        <p:guide orient="horz" pos="382"/>
        <p:guide orient="horz" pos="3857"/>
        <p:guide orient="horz" pos="885"/>
        <p:guide orient="horz" pos="3657"/>
        <p:guide orient="horz" pos="1467"/>
        <p:guide orient="horz" pos="1867"/>
        <p:guide orient="horz" pos="1341"/>
        <p:guide orient="horz" pos="1067"/>
        <p:guide orient="horz" pos="3186"/>
        <p:guide pos="3020"/>
        <p:guide pos="298"/>
        <p:guide pos="712"/>
        <p:guide pos="4730"/>
        <p:guide pos="2286"/>
        <p:guide pos="2883"/>
        <p:guide pos="2721"/>
        <p:guide orient="horz" pos="246"/>
        <p:guide orient="horz" pos="1406"/>
        <p:guide orient="horz" pos="449"/>
        <p:guide orient="horz" pos="16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5082" y="-102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b="1" dirty="0">
                <a:solidFill>
                  <a:schemeClr val="tx1"/>
                </a:solidFill>
              </a:rPr>
              <a:t>WOMEN EMPOWERMENT</a:t>
            </a:r>
            <a:r>
              <a:rPr lang="en-ZA" b="1" baseline="0" dirty="0">
                <a:solidFill>
                  <a:schemeClr val="tx1"/>
                </a:solidFill>
              </a:rPr>
              <a:t> 2021/22 FY</a:t>
            </a:r>
            <a:endParaRPr lang="en-ZA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'Annex A Summary  '!$B$676</c:f>
              <c:strCache>
                <c:ptCount val="1"/>
                <c:pt idx="0">
                  <c:v> BIDS
JULY 2021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'!$B$677:$B$688</c:f>
            </c:numRef>
          </c:val>
          <c:extLst>
            <c:ext xmlns:c16="http://schemas.microsoft.com/office/drawing/2014/chart" uri="{C3380CC4-5D6E-409C-BE32-E72D297353CC}">
              <c16:uniqueId val="{00000000-0D61-4FCF-AAB2-7711D242F7AE}"/>
            </c:ext>
          </c:extLst>
        </c:ser>
        <c:ser>
          <c:idx val="1"/>
          <c:order val="1"/>
          <c:tx>
            <c:strRef>
              <c:f>'Annex A Summary  '!$C$676</c:f>
              <c:strCache>
                <c:ptCount val="1"/>
                <c:pt idx="0">
                  <c:v> QUOTATIONS
JULY 2021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'!$C$677:$C$688</c:f>
            </c:numRef>
          </c:val>
          <c:extLst>
            <c:ext xmlns:c16="http://schemas.microsoft.com/office/drawing/2014/chart" uri="{C3380CC4-5D6E-409C-BE32-E72D297353CC}">
              <c16:uniqueId val="{00000001-0D61-4FCF-AAB2-7711D242F7AE}"/>
            </c:ext>
          </c:extLst>
        </c:ser>
        <c:ser>
          <c:idx val="2"/>
          <c:order val="2"/>
          <c:tx>
            <c:strRef>
              <c:f>'Annex A Summary  '!$D$676</c:f>
              <c:strCache>
                <c:ptCount val="1"/>
                <c:pt idx="0">
                  <c:v> BIDS
AUGUST 2021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'!$D$677:$D$688</c:f>
            </c:numRef>
          </c:val>
          <c:extLst>
            <c:ext xmlns:c16="http://schemas.microsoft.com/office/drawing/2014/chart" uri="{C3380CC4-5D6E-409C-BE32-E72D297353CC}">
              <c16:uniqueId val="{00000002-0D61-4FCF-AAB2-7711D242F7AE}"/>
            </c:ext>
          </c:extLst>
        </c:ser>
        <c:ser>
          <c:idx val="3"/>
          <c:order val="3"/>
          <c:tx>
            <c:strRef>
              <c:f>'Annex A Summary  '!$E$676</c:f>
              <c:strCache>
                <c:ptCount val="1"/>
                <c:pt idx="0">
                  <c:v> QUOTATIONS
AUGUST 2021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'!$E$677:$E$688</c:f>
            </c:numRef>
          </c:val>
          <c:extLst>
            <c:ext xmlns:c16="http://schemas.microsoft.com/office/drawing/2014/chart" uri="{C3380CC4-5D6E-409C-BE32-E72D297353CC}">
              <c16:uniqueId val="{00000003-0D61-4FCF-AAB2-7711D242F7AE}"/>
            </c:ext>
          </c:extLst>
        </c:ser>
        <c:ser>
          <c:idx val="4"/>
          <c:order val="4"/>
          <c:tx>
            <c:strRef>
              <c:f>'Annex A Summary  '!$F$676</c:f>
              <c:strCache>
                <c:ptCount val="1"/>
                <c:pt idx="0">
                  <c:v> BIDS
SEPTERMBER 2021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'!$F$677:$F$688</c:f>
            </c:numRef>
          </c:val>
          <c:extLst>
            <c:ext xmlns:c16="http://schemas.microsoft.com/office/drawing/2014/chart" uri="{C3380CC4-5D6E-409C-BE32-E72D297353CC}">
              <c16:uniqueId val="{00000004-0D61-4FCF-AAB2-7711D242F7AE}"/>
            </c:ext>
          </c:extLst>
        </c:ser>
        <c:ser>
          <c:idx val="5"/>
          <c:order val="5"/>
          <c:tx>
            <c:strRef>
              <c:f>'Annex A Summary  '!$G$676</c:f>
              <c:strCache>
                <c:ptCount val="1"/>
                <c:pt idx="0">
                  <c:v> QUOTATIONS
SEPTERMBER 2021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'!$G$677:$G$688</c:f>
            </c:numRef>
          </c:val>
          <c:extLst>
            <c:ext xmlns:c16="http://schemas.microsoft.com/office/drawing/2014/chart" uri="{C3380CC4-5D6E-409C-BE32-E72D297353CC}">
              <c16:uniqueId val="{00000005-0D61-4FCF-AAB2-7711D242F7AE}"/>
            </c:ext>
          </c:extLst>
        </c:ser>
        <c:ser>
          <c:idx val="6"/>
          <c:order val="6"/>
          <c:tx>
            <c:strRef>
              <c:f>'Annex A Summary  '!$H$676</c:f>
              <c:strCache>
                <c:ptCount val="1"/>
                <c:pt idx="0">
                  <c:v> BIDS
 1ST QUARTER
2021/2022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'!$H$677:$H$688</c:f>
            </c:numRef>
          </c:val>
          <c:extLst>
            <c:ext xmlns:c16="http://schemas.microsoft.com/office/drawing/2014/chart" uri="{C3380CC4-5D6E-409C-BE32-E72D297353CC}">
              <c16:uniqueId val="{00000006-0D61-4FCF-AAB2-7711D242F7AE}"/>
            </c:ext>
          </c:extLst>
        </c:ser>
        <c:ser>
          <c:idx val="7"/>
          <c:order val="7"/>
          <c:tx>
            <c:strRef>
              <c:f>'Annex A Summary  '!$I$676</c:f>
              <c:strCache>
                <c:ptCount val="1"/>
                <c:pt idx="0">
                  <c:v> QUOTATIONS
1ST QUARTER
2021/2022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'!$I$677:$I$688</c:f>
            </c:numRef>
          </c:val>
          <c:extLst>
            <c:ext xmlns:c16="http://schemas.microsoft.com/office/drawing/2014/chart" uri="{C3380CC4-5D6E-409C-BE32-E72D297353CC}">
              <c16:uniqueId val="{00000007-0D61-4FCF-AAB2-7711D242F7AE}"/>
            </c:ext>
          </c:extLst>
        </c:ser>
        <c:ser>
          <c:idx val="8"/>
          <c:order val="8"/>
          <c:tx>
            <c:strRef>
              <c:f>'Annex A Summary  '!$J$676</c:f>
              <c:strCache>
                <c:ptCount val="1"/>
                <c:pt idx="0">
                  <c:v> TOTAL
Q1 2021/22 FY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'!$J$677:$J$688</c:f>
            </c:numRef>
          </c:val>
          <c:extLst>
            <c:ext xmlns:c16="http://schemas.microsoft.com/office/drawing/2014/chart" uri="{C3380CC4-5D6E-409C-BE32-E72D297353CC}">
              <c16:uniqueId val="{00000008-0D61-4FCF-AAB2-7711D242F7AE}"/>
            </c:ext>
          </c:extLst>
        </c:ser>
        <c:ser>
          <c:idx val="13"/>
          <c:order val="13"/>
          <c:tx>
            <c:strRef>
              <c:f>'Annex A Summary  '!$O$676</c:f>
              <c:strCache>
                <c:ptCount val="1"/>
                <c:pt idx="0">
                  <c:v> QUOTATIONS
NOV 21 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'!$O$677:$O$688</c:f>
            </c:numRef>
          </c:val>
          <c:extLst>
            <c:ext xmlns:c16="http://schemas.microsoft.com/office/drawing/2014/chart" uri="{C3380CC4-5D6E-409C-BE32-E72D297353CC}">
              <c16:uniqueId val="{00000009-0D61-4FCF-AAB2-7711D242F7AE}"/>
            </c:ext>
          </c:extLst>
        </c:ser>
        <c:ser>
          <c:idx val="14"/>
          <c:order val="14"/>
          <c:tx>
            <c:strRef>
              <c:f>'Annex A Summary  '!$P$676</c:f>
              <c:strCache>
                <c:ptCount val="1"/>
                <c:pt idx="0">
                  <c:v> BIDS
DEC 21 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'!$P$677:$P$688</c:f>
            </c:numRef>
          </c:val>
          <c:extLst>
            <c:ext xmlns:c16="http://schemas.microsoft.com/office/drawing/2014/chart" uri="{C3380CC4-5D6E-409C-BE32-E72D297353CC}">
              <c16:uniqueId val="{0000000A-0D61-4FCF-AAB2-7711D242F7AE}"/>
            </c:ext>
          </c:extLst>
        </c:ser>
        <c:ser>
          <c:idx val="15"/>
          <c:order val="15"/>
          <c:tx>
            <c:strRef>
              <c:f>'Annex A Summary  '!$Q$676</c:f>
              <c:strCache>
                <c:ptCount val="1"/>
                <c:pt idx="0">
                  <c:v> QUOTATIONS
DEC 21 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'!$Q$677:$Q$688</c:f>
            </c:numRef>
          </c:val>
          <c:extLst>
            <c:ext xmlns:c16="http://schemas.microsoft.com/office/drawing/2014/chart" uri="{C3380CC4-5D6E-409C-BE32-E72D297353CC}">
              <c16:uniqueId val="{0000000B-0D61-4FCF-AAB2-7711D242F7AE}"/>
            </c:ext>
          </c:extLst>
        </c:ser>
        <c:ser>
          <c:idx val="16"/>
          <c:order val="16"/>
          <c:tx>
            <c:strRef>
              <c:f>'Annex A Summary  '!$R$676</c:f>
              <c:strCache>
                <c:ptCount val="1"/>
                <c:pt idx="0">
                  <c:v> TOTAL FOR
2nd QUARTER
2021/2022
QUOTATIONS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'!$R$677:$R$688</c:f>
            </c:numRef>
          </c:val>
          <c:extLst>
            <c:ext xmlns:c16="http://schemas.microsoft.com/office/drawing/2014/chart" uri="{C3380CC4-5D6E-409C-BE32-E72D297353CC}">
              <c16:uniqueId val="{0000000C-0D61-4FCF-AAB2-7711D242F7AE}"/>
            </c:ext>
          </c:extLst>
        </c:ser>
        <c:ser>
          <c:idx val="17"/>
          <c:order val="17"/>
          <c:tx>
            <c:strRef>
              <c:f>'Annex A Summary  '!$S$676</c:f>
              <c:strCache>
                <c:ptCount val="1"/>
                <c:pt idx="0">
                  <c:v> TOTAL FOR
2nd QUARTER
2021/2022
BIDS 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'!$S$677:$S$688</c:f>
            </c:numRef>
          </c:val>
          <c:extLst>
            <c:ext xmlns:c16="http://schemas.microsoft.com/office/drawing/2014/chart" uri="{C3380CC4-5D6E-409C-BE32-E72D297353CC}">
              <c16:uniqueId val="{0000000D-0D61-4FCF-AAB2-7711D242F7AE}"/>
            </c:ext>
          </c:extLst>
        </c:ser>
        <c:ser>
          <c:idx val="18"/>
          <c:order val="18"/>
          <c:tx>
            <c:strRef>
              <c:f>'Annex A Summary  '!$T$676</c:f>
              <c:strCache>
                <c:ptCount val="1"/>
                <c:pt idx="0">
                  <c:v> TOTAL FOR 2ND Q2 2021/22 FY 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'!$T$677:$T$688</c:f>
            </c:numRef>
          </c:val>
          <c:extLst>
            <c:ext xmlns:c16="http://schemas.microsoft.com/office/drawing/2014/chart" uri="{C3380CC4-5D6E-409C-BE32-E72D297353CC}">
              <c16:uniqueId val="{0000000E-0D61-4FCF-AAB2-7711D242F7AE}"/>
            </c:ext>
          </c:extLst>
        </c:ser>
        <c:ser>
          <c:idx val="19"/>
          <c:order val="19"/>
          <c:tx>
            <c:strRef>
              <c:f>'Annex A Summary  '!$U$676</c:f>
              <c:strCache>
                <c:ptCount val="1"/>
                <c:pt idx="0">
                  <c:v>Q2%
2021/22 FY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'!$U$677:$U$688</c:f>
            </c:numRef>
          </c:val>
          <c:extLst>
            <c:ext xmlns:c16="http://schemas.microsoft.com/office/drawing/2014/chart" uri="{C3380CC4-5D6E-409C-BE32-E72D297353CC}">
              <c16:uniqueId val="{0000000F-0D61-4FCF-AAB2-7711D242F7AE}"/>
            </c:ext>
          </c:extLst>
        </c:ser>
        <c:ser>
          <c:idx val="20"/>
          <c:order val="20"/>
          <c:tx>
            <c:strRef>
              <c:f>'Annex A Summary  '!$V$676</c:f>
              <c:strCache>
                <c:ptCount val="1"/>
                <c:pt idx="0">
                  <c:v> Q3
BIDS
JAN 22 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'!$V$677:$V$688</c:f>
            </c:numRef>
          </c:val>
          <c:extLst>
            <c:ext xmlns:c16="http://schemas.microsoft.com/office/drawing/2014/chart" uri="{C3380CC4-5D6E-409C-BE32-E72D297353CC}">
              <c16:uniqueId val="{00000010-0D61-4FCF-AAB2-7711D242F7AE}"/>
            </c:ext>
          </c:extLst>
        </c:ser>
        <c:ser>
          <c:idx val="21"/>
          <c:order val="21"/>
          <c:tx>
            <c:strRef>
              <c:f>'Annex A Summary  '!$W$676</c:f>
              <c:strCache>
                <c:ptCount val="1"/>
                <c:pt idx="0">
                  <c:v> Q3
QUOTATIONS
JAN 22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'!$W$677:$W$688</c:f>
            </c:numRef>
          </c:val>
          <c:extLst>
            <c:ext xmlns:c16="http://schemas.microsoft.com/office/drawing/2014/chart" uri="{C3380CC4-5D6E-409C-BE32-E72D297353CC}">
              <c16:uniqueId val="{00000011-0D61-4FCF-AAB2-7711D242F7AE}"/>
            </c:ext>
          </c:extLst>
        </c:ser>
        <c:ser>
          <c:idx val="22"/>
          <c:order val="22"/>
          <c:tx>
            <c:strRef>
              <c:f>'Annex A Summary  '!$X$676</c:f>
              <c:strCache>
                <c:ptCount val="1"/>
                <c:pt idx="0">
                  <c:v> Q3
BIDS
FEB 22 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'!$X$677:$X$688</c:f>
            </c:numRef>
          </c:val>
          <c:extLst>
            <c:ext xmlns:c16="http://schemas.microsoft.com/office/drawing/2014/chart" uri="{C3380CC4-5D6E-409C-BE32-E72D297353CC}">
              <c16:uniqueId val="{00000012-0D61-4FCF-AAB2-7711D242F7AE}"/>
            </c:ext>
          </c:extLst>
        </c:ser>
        <c:ser>
          <c:idx val="23"/>
          <c:order val="23"/>
          <c:tx>
            <c:strRef>
              <c:f>'Annex A Summary  '!$Y$676</c:f>
              <c:strCache>
                <c:ptCount val="1"/>
                <c:pt idx="0">
                  <c:v> Q3
QUOTATIONS
FEB 22 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'!$Y$677:$Y$688</c:f>
            </c:numRef>
          </c:val>
          <c:extLst>
            <c:ext xmlns:c16="http://schemas.microsoft.com/office/drawing/2014/chart" uri="{C3380CC4-5D6E-409C-BE32-E72D297353CC}">
              <c16:uniqueId val="{00000013-0D61-4FCF-AAB2-7711D242F7AE}"/>
            </c:ext>
          </c:extLst>
        </c:ser>
        <c:ser>
          <c:idx val="24"/>
          <c:order val="24"/>
          <c:tx>
            <c:strRef>
              <c:f>'Annex A Summary  '!$Z$676</c:f>
              <c:strCache>
                <c:ptCount val="1"/>
                <c:pt idx="0">
                  <c:v> Q3
BIDS
MAR 22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'!$Z$677:$Z$688</c:f>
            </c:numRef>
          </c:val>
          <c:extLst>
            <c:ext xmlns:c16="http://schemas.microsoft.com/office/drawing/2014/chart" uri="{C3380CC4-5D6E-409C-BE32-E72D297353CC}">
              <c16:uniqueId val="{00000014-0D61-4FCF-AAB2-7711D242F7AE}"/>
            </c:ext>
          </c:extLst>
        </c:ser>
        <c:ser>
          <c:idx val="25"/>
          <c:order val="25"/>
          <c:tx>
            <c:strRef>
              <c:f>'Annex A Summary  '!$AA$676</c:f>
              <c:strCache>
                <c:ptCount val="1"/>
                <c:pt idx="0">
                  <c:v> Q3
QUOTATIONS
MAR 22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'!$AA$677:$AA$688</c:f>
            </c:numRef>
          </c:val>
          <c:extLst>
            <c:ext xmlns:c16="http://schemas.microsoft.com/office/drawing/2014/chart" uri="{C3380CC4-5D6E-409C-BE32-E72D297353CC}">
              <c16:uniqueId val="{00000015-0D61-4FCF-AAB2-7711D242F7AE}"/>
            </c:ext>
          </c:extLst>
        </c:ser>
        <c:ser>
          <c:idx val="26"/>
          <c:order val="26"/>
          <c:tx>
            <c:strRef>
              <c:f>'Annex A Summary  '!$AB$676</c:f>
              <c:strCache>
                <c:ptCount val="1"/>
                <c:pt idx="0">
                  <c:v> BIDS
TOTAL
2021/22
Jan-Mar 22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'!$AB$677:$AB$688</c:f>
            </c:numRef>
          </c:val>
          <c:extLst>
            <c:ext xmlns:c16="http://schemas.microsoft.com/office/drawing/2014/chart" uri="{C3380CC4-5D6E-409C-BE32-E72D297353CC}">
              <c16:uniqueId val="{00000016-0D61-4FCF-AAB2-7711D242F7AE}"/>
            </c:ext>
          </c:extLst>
        </c:ser>
        <c:ser>
          <c:idx val="27"/>
          <c:order val="27"/>
          <c:tx>
            <c:strRef>
              <c:f>'Annex A Summary  '!$AC$676</c:f>
              <c:strCache>
                <c:ptCount val="1"/>
                <c:pt idx="0">
                  <c:v> QUOTATIONS
TOTAL
2021/22
Jan-Mar 22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'!$AC$677:$AC$688</c:f>
            </c:numRef>
          </c:val>
          <c:extLst>
            <c:ext xmlns:c16="http://schemas.microsoft.com/office/drawing/2014/chart" uri="{C3380CC4-5D6E-409C-BE32-E72D297353CC}">
              <c16:uniqueId val="{00000017-0D61-4FCF-AAB2-7711D242F7AE}"/>
            </c:ext>
          </c:extLst>
        </c:ser>
        <c:ser>
          <c:idx val="28"/>
          <c:order val="28"/>
          <c:tx>
            <c:strRef>
              <c:f>'Annex A Summary  '!$AD$676</c:f>
              <c:strCache>
                <c:ptCount val="1"/>
                <c:pt idx="0">
                  <c:v> TOTAL
2021/22
Q3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'!$AD$677:$AD$688</c:f>
            </c:numRef>
          </c:val>
          <c:extLst>
            <c:ext xmlns:c16="http://schemas.microsoft.com/office/drawing/2014/chart" uri="{C3380CC4-5D6E-409C-BE32-E72D297353CC}">
              <c16:uniqueId val="{00000018-0D61-4FCF-AAB2-7711D242F7AE}"/>
            </c:ext>
          </c:extLst>
        </c:ser>
        <c:ser>
          <c:idx val="29"/>
          <c:order val="29"/>
          <c:tx>
            <c:strRef>
              <c:f>'Annex A Summary  '!$AE$676</c:f>
              <c:strCache>
                <c:ptCount val="1"/>
                <c:pt idx="0">
                  <c:v>Q3 in %
2021/22 FY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'!$AE$677:$AE$688</c:f>
            </c:numRef>
          </c:val>
          <c:extLst>
            <c:ext xmlns:c16="http://schemas.microsoft.com/office/drawing/2014/chart" uri="{C3380CC4-5D6E-409C-BE32-E72D297353CC}">
              <c16:uniqueId val="{00000019-0D61-4FCF-AAB2-7711D242F7AE}"/>
            </c:ext>
          </c:extLst>
        </c:ser>
        <c:ser>
          <c:idx val="30"/>
          <c:order val="30"/>
          <c:tx>
            <c:strRef>
              <c:f>'Annex A Summary  '!$AF$676</c:f>
              <c:strCache>
                <c:ptCount val="1"/>
                <c:pt idx="0">
                  <c:v> BIDS
APRIL 22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'!$AF$677:$AF$688</c:f>
            </c:numRef>
          </c:val>
          <c:extLst>
            <c:ext xmlns:c16="http://schemas.microsoft.com/office/drawing/2014/chart" uri="{C3380CC4-5D6E-409C-BE32-E72D297353CC}">
              <c16:uniqueId val="{0000001A-0D61-4FCF-AAB2-7711D242F7AE}"/>
            </c:ext>
          </c:extLst>
        </c:ser>
        <c:ser>
          <c:idx val="31"/>
          <c:order val="31"/>
          <c:tx>
            <c:strRef>
              <c:f>'Annex A Summary  '!$AG$676</c:f>
              <c:strCache>
                <c:ptCount val="1"/>
                <c:pt idx="0">
                  <c:v> QUOTATIONS
APRIL 22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'!$AG$677:$AG$688</c:f>
            </c:numRef>
          </c:val>
          <c:extLst>
            <c:ext xmlns:c16="http://schemas.microsoft.com/office/drawing/2014/chart" uri="{C3380CC4-5D6E-409C-BE32-E72D297353CC}">
              <c16:uniqueId val="{0000001B-0D61-4FCF-AAB2-7711D242F7AE}"/>
            </c:ext>
          </c:extLst>
        </c:ser>
        <c:ser>
          <c:idx val="32"/>
          <c:order val="32"/>
          <c:tx>
            <c:strRef>
              <c:f>'Annex A Summary  '!$AH$676</c:f>
              <c:strCache>
                <c:ptCount val="1"/>
                <c:pt idx="0">
                  <c:v> BIDS 
MAY 22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'!$AH$677:$AH$688</c:f>
            </c:numRef>
          </c:val>
          <c:extLst>
            <c:ext xmlns:c16="http://schemas.microsoft.com/office/drawing/2014/chart" uri="{C3380CC4-5D6E-409C-BE32-E72D297353CC}">
              <c16:uniqueId val="{0000001C-0D61-4FCF-AAB2-7711D242F7AE}"/>
            </c:ext>
          </c:extLst>
        </c:ser>
        <c:ser>
          <c:idx val="33"/>
          <c:order val="33"/>
          <c:tx>
            <c:strRef>
              <c:f>'Annex A Summary  '!$AI$676</c:f>
              <c:strCache>
                <c:ptCount val="1"/>
                <c:pt idx="0">
                  <c:v> QUOTATIONS
MAY 22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'!$AI$677:$AI$688</c:f>
            </c:numRef>
          </c:val>
          <c:extLst>
            <c:ext xmlns:c16="http://schemas.microsoft.com/office/drawing/2014/chart" uri="{C3380CC4-5D6E-409C-BE32-E72D297353CC}">
              <c16:uniqueId val="{0000001D-0D61-4FCF-AAB2-7711D242F7AE}"/>
            </c:ext>
          </c:extLst>
        </c:ser>
        <c:ser>
          <c:idx val="34"/>
          <c:order val="34"/>
          <c:tx>
            <c:strRef>
              <c:f>'Annex A Summary  '!$AJ$676</c:f>
              <c:strCache>
                <c:ptCount val="1"/>
                <c:pt idx="0">
                  <c:v> BIDS 
JUNE 22 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'!$AJ$677:$AJ$688</c:f>
            </c:numRef>
          </c:val>
          <c:extLst>
            <c:ext xmlns:c16="http://schemas.microsoft.com/office/drawing/2014/chart" uri="{C3380CC4-5D6E-409C-BE32-E72D297353CC}">
              <c16:uniqueId val="{0000001E-0D61-4FCF-AAB2-7711D242F7AE}"/>
            </c:ext>
          </c:extLst>
        </c:ser>
        <c:ser>
          <c:idx val="35"/>
          <c:order val="35"/>
          <c:tx>
            <c:strRef>
              <c:f>'Annex A Summary  '!$AK$676</c:f>
              <c:strCache>
                <c:ptCount val="1"/>
                <c:pt idx="0">
                  <c:v> QUOTATIONS
JUNE 22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'!$AK$677:$AK$688</c:f>
            </c:numRef>
          </c:val>
          <c:extLst>
            <c:ext xmlns:c16="http://schemas.microsoft.com/office/drawing/2014/chart" uri="{C3380CC4-5D6E-409C-BE32-E72D297353CC}">
              <c16:uniqueId val="{0000001F-0D61-4FCF-AAB2-7711D242F7AE}"/>
            </c:ext>
          </c:extLst>
        </c:ser>
        <c:ser>
          <c:idx val="36"/>
          <c:order val="36"/>
          <c:tx>
            <c:strRef>
              <c:f>'Annex A Summary  '!$AL$676</c:f>
              <c:strCache>
                <c:ptCount val="1"/>
                <c:pt idx="0">
                  <c:v> BIDS
TOTAL
2020/21
April - Jun 22 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'!$AL$677:$AL$688</c:f>
            </c:numRef>
          </c:val>
          <c:extLst>
            <c:ext xmlns:c16="http://schemas.microsoft.com/office/drawing/2014/chart" uri="{C3380CC4-5D6E-409C-BE32-E72D297353CC}">
              <c16:uniqueId val="{00000020-0D61-4FCF-AAB2-7711D242F7AE}"/>
            </c:ext>
          </c:extLst>
        </c:ser>
        <c:ser>
          <c:idx val="37"/>
          <c:order val="37"/>
          <c:tx>
            <c:strRef>
              <c:f>'Annex A Summary  '!$AM$676</c:f>
              <c:strCache>
                <c:ptCount val="1"/>
                <c:pt idx="0">
                  <c:v> QUOTATIONS
TOTAL
2020/21
April- Jun 22 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'!$AM$677:$AM$688</c:f>
            </c:numRef>
          </c:val>
          <c:extLst>
            <c:ext xmlns:c16="http://schemas.microsoft.com/office/drawing/2014/chart" uri="{C3380CC4-5D6E-409C-BE32-E72D297353CC}">
              <c16:uniqueId val="{00000021-0D61-4FCF-AAB2-7711D242F7AE}"/>
            </c:ext>
          </c:extLst>
        </c:ser>
        <c:ser>
          <c:idx val="38"/>
          <c:order val="38"/>
          <c:tx>
            <c:strRef>
              <c:f>'Annex A Summary  '!$AN$676</c:f>
              <c:strCache>
                <c:ptCount val="1"/>
                <c:pt idx="0">
                  <c:v> TOTAL
2021/22
Q4 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'!$AN$677:$AN$688</c:f>
            </c:numRef>
          </c:val>
          <c:extLst>
            <c:ext xmlns:c16="http://schemas.microsoft.com/office/drawing/2014/chart" uri="{C3380CC4-5D6E-409C-BE32-E72D297353CC}">
              <c16:uniqueId val="{00000022-0D61-4FCF-AAB2-7711D242F7AE}"/>
            </c:ext>
          </c:extLst>
        </c:ser>
        <c:ser>
          <c:idx val="39"/>
          <c:order val="39"/>
          <c:tx>
            <c:strRef>
              <c:f>'Annex A Summary  '!$AO$676</c:f>
              <c:strCache>
                <c:ptCount val="1"/>
                <c:pt idx="0">
                  <c:v> 
2021/22 FY
BIDS &amp; QUOTATIONS 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'!$AO$677:$AO$688</c:f>
              <c:numCache>
                <c:formatCode>_(* #\ ##0.00_);_(* \(#\ ##0.00\);_(* "-"??_);_(@_)</c:formatCode>
                <c:ptCount val="8"/>
                <c:pt idx="0">
                  <c:v>798936172.36000001</c:v>
                </c:pt>
                <c:pt idx="1">
                  <c:v>408563021.07999998</c:v>
                </c:pt>
                <c:pt idx="2">
                  <c:v>61697427.630000003</c:v>
                </c:pt>
                <c:pt idx="3">
                  <c:v>768610252.43000007</c:v>
                </c:pt>
                <c:pt idx="4">
                  <c:v>0</c:v>
                </c:pt>
                <c:pt idx="5">
                  <c:v>197729788.90000001</c:v>
                </c:pt>
                <c:pt idx="6">
                  <c:v>408840</c:v>
                </c:pt>
                <c:pt idx="7">
                  <c:v>3676125508.0470004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D61-4FCF-AAB2-7711D242F7AE}"/>
            </c:ext>
          </c:extLst>
        </c:ser>
        <c:ser>
          <c:idx val="40"/>
          <c:order val="40"/>
          <c:tx>
            <c:strRef>
              <c:f>'Annex A Summary  '!$AP$676</c:f>
              <c:strCache>
                <c:ptCount val="1"/>
                <c:pt idx="0">
                  <c:v>% OF 2021/2022 
TOTAL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'!$AP$677:$AP$688</c:f>
              <c:numCache>
                <c:formatCode>0.00%</c:formatCode>
                <c:ptCount val="8"/>
                <c:pt idx="0">
                  <c:v>0.83144507981578009</c:v>
                </c:pt>
                <c:pt idx="1">
                  <c:v>0.4251875499242877</c:v>
                </c:pt>
                <c:pt idx="2">
                  <c:v>6.4207910988337141E-2</c:v>
                </c:pt>
                <c:pt idx="3">
                  <c:v>0.79988519081713272</c:v>
                </c:pt>
                <c:pt idx="4">
                  <c:v>0</c:v>
                </c:pt>
                <c:pt idx="5">
                  <c:v>0.20577546217276374</c:v>
                </c:pt>
                <c:pt idx="6">
                  <c:v>4.2547579918400812E-4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0D61-4FCF-AAB2-7711D242F7AE}"/>
            </c:ext>
          </c:extLst>
        </c:ser>
        <c:ser>
          <c:idx val="41"/>
          <c:order val="41"/>
          <c:tx>
            <c:strRef>
              <c:f>'Annex A Summary  '!$AQ$676</c:f>
              <c:strCache>
                <c:ptCount val="1"/>
                <c:pt idx="0">
                  <c:v>TARGET
GROUPS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'!$AQ$677:$AQ$688</c:f>
              <c:numCache>
                <c:formatCode>0%</c:formatCode>
                <c:ptCount val="8"/>
                <c:pt idx="0">
                  <c:v>0.1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0.03</c:v>
                </c:pt>
                <c:pt idx="5">
                  <c:v>0.1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D61-4FCF-AAB2-7711D242F7AE}"/>
            </c:ext>
          </c:extLst>
        </c:ser>
        <c:ser>
          <c:idx val="42"/>
          <c:order val="42"/>
          <c:tx>
            <c:strRef>
              <c:f>'Annex A Summary  '!$AR$676</c:f>
              <c:strCache>
                <c:ptCount val="1"/>
                <c:pt idx="0">
                  <c:v>VARIANCE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'!$AR$677:$AR$688</c:f>
              <c:numCache>
                <c:formatCode>0.00%</c:formatCode>
                <c:ptCount val="8"/>
                <c:pt idx="0">
                  <c:v>0.73144507981578011</c:v>
                </c:pt>
                <c:pt idx="1">
                  <c:v>0.4251875499242877</c:v>
                </c:pt>
                <c:pt idx="2">
                  <c:v>-0.13579208901166287</c:v>
                </c:pt>
                <c:pt idx="3">
                  <c:v>0.49988519081713273</c:v>
                </c:pt>
                <c:pt idx="4">
                  <c:v>-0.03</c:v>
                </c:pt>
                <c:pt idx="5">
                  <c:v>0.10577546217276373</c:v>
                </c:pt>
                <c:pt idx="6">
                  <c:v>4.2547579918400812E-4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D61-4FCF-AAB2-7711D242F7AE}"/>
            </c:ext>
          </c:extLst>
        </c:ser>
        <c:ser>
          <c:idx val="9"/>
          <c:order val="9"/>
          <c:tx>
            <c:strRef>
              <c:f>'Annex A Summary  '!$K$676</c:f>
              <c:strCache>
                <c:ptCount val="1"/>
                <c:pt idx="0">
                  <c:v>Q1 %
2021/22 FY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'!$K$677:$K$688</c:f>
            </c:numRef>
          </c:val>
          <c:extLst>
            <c:ext xmlns:c16="http://schemas.microsoft.com/office/drawing/2014/chart" uri="{C3380CC4-5D6E-409C-BE32-E72D297353CC}">
              <c16:uniqueId val="{00000027-0D61-4FCF-AAB2-7711D242F7AE}"/>
            </c:ext>
          </c:extLst>
        </c:ser>
        <c:ser>
          <c:idx val="10"/>
          <c:order val="10"/>
          <c:tx>
            <c:strRef>
              <c:f>'Annex A Summary  '!$L$676</c:f>
              <c:strCache>
                <c:ptCount val="1"/>
                <c:pt idx="0">
                  <c:v> BIDS
OCT 21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'!$L$677:$L$688</c:f>
            </c:numRef>
          </c:val>
          <c:extLst>
            <c:ext xmlns:c16="http://schemas.microsoft.com/office/drawing/2014/chart" uri="{C3380CC4-5D6E-409C-BE32-E72D297353CC}">
              <c16:uniqueId val="{00000028-0D61-4FCF-AAB2-7711D242F7AE}"/>
            </c:ext>
          </c:extLst>
        </c:ser>
        <c:ser>
          <c:idx val="11"/>
          <c:order val="11"/>
          <c:tx>
            <c:strRef>
              <c:f>'Annex A Summary  '!$M$676</c:f>
              <c:strCache>
                <c:ptCount val="1"/>
                <c:pt idx="0">
                  <c:v> QUOTATIONS
OCT 21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'!$M$677:$M$688</c:f>
            </c:numRef>
          </c:val>
          <c:extLst>
            <c:ext xmlns:c16="http://schemas.microsoft.com/office/drawing/2014/chart" uri="{C3380CC4-5D6E-409C-BE32-E72D297353CC}">
              <c16:uniqueId val="{00000029-0D61-4FCF-AAB2-7711D242F7AE}"/>
            </c:ext>
          </c:extLst>
        </c:ser>
        <c:ser>
          <c:idx val="12"/>
          <c:order val="12"/>
          <c:tx>
            <c:strRef>
              <c:f>'Annex A Summary  '!$N$676</c:f>
              <c:strCache>
                <c:ptCount val="1"/>
                <c:pt idx="0">
                  <c:v> BIDS
NOV 21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'Annex A Summary  '!$A$677:$A$688</c:f>
              <c:strCache>
                <c:ptCount val="8"/>
                <c:pt idx="0">
                  <c:v>FEMALES</c:v>
                </c:pt>
                <c:pt idx="1">
                  <c:v>BLACK FEMALE 30-100%</c:v>
                </c:pt>
                <c:pt idx="2">
                  <c:v>HDI 50-100%</c:v>
                </c:pt>
                <c:pt idx="3">
                  <c:v>100% HDI</c:v>
                </c:pt>
                <c:pt idx="4">
                  <c:v>PwD</c:v>
                </c:pt>
                <c:pt idx="5">
                  <c:v>YOUTH</c:v>
                </c:pt>
                <c:pt idx="6">
                  <c:v>YOUTH WITHIN CoE</c:v>
                </c:pt>
                <c:pt idx="7">
                  <c:v>SUB-CONTRACTING</c:v>
                </c:pt>
              </c:strCache>
            </c:strRef>
          </c:cat>
          <c:val>
            <c:numRef>
              <c:f>'Annex A Summary  '!$N$677:$N$688</c:f>
            </c:numRef>
          </c:val>
          <c:extLst>
            <c:ext xmlns:c16="http://schemas.microsoft.com/office/drawing/2014/chart" uri="{C3380CC4-5D6E-409C-BE32-E72D297353CC}">
              <c16:uniqueId val="{0000002A-0D61-4FCF-AAB2-7711D242F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1616463"/>
        <c:axId val="1531617295"/>
      </c:barChart>
      <c:catAx>
        <c:axId val="1531616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617295"/>
        <c:crosses val="autoZero"/>
        <c:auto val="1"/>
        <c:lblAlgn val="ctr"/>
        <c:lblOffset val="100"/>
        <c:noMultiLvlLbl val="0"/>
      </c:catAx>
      <c:valAx>
        <c:axId val="1531617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0_);_(* \(#\ 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61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>
                <a:solidFill>
                  <a:schemeClr val="tx1"/>
                </a:solidFill>
              </a:rPr>
              <a:t>COE EMPOWERMENT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CoE BASED 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Sheet3!$B$1:$AO$1</c:f>
              <c:strCache>
                <c:ptCount val="1"/>
                <c:pt idx="0">
                  <c:v> 
2021/22 FY
BIDS &amp; QUOTATIONS </c:v>
                </c:pt>
              </c:strCache>
            </c:strRef>
          </c:cat>
          <c:val>
            <c:numRef>
              <c:f>Sheet3!$B$2:$AO$2</c:f>
              <c:numCache>
                <c:formatCode>_(* #\ ##0.00_);_(* \(#\ ##0.00\);_(* "-"??_);_(@_)</c:formatCode>
                <c:ptCount val="1"/>
                <c:pt idx="0">
                  <c:v>309324665.57999998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D0-45F0-B1B8-F4511594A3EE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NON CoE BASED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Sheet3!$B$1:$AO$1</c:f>
              <c:strCache>
                <c:ptCount val="1"/>
                <c:pt idx="0">
                  <c:v> 
2021/22 FY
BIDS &amp; QUOTATIONS </c:v>
                </c:pt>
              </c:strCache>
            </c:strRef>
          </c:cat>
          <c:val>
            <c:numRef>
              <c:f>Sheet3!$B$3:$AO$3</c:f>
              <c:numCache>
                <c:formatCode>_(* #\ ##0.00_);_(* \(#\ ##0.00\);_(* "-"??_);_(@_)</c:formatCode>
                <c:ptCount val="1"/>
                <c:pt idx="0">
                  <c:v>652637875.56000006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D0-45F0-B1B8-F4511594A3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639694143"/>
        <c:axId val="1639694559"/>
      </c:barChart>
      <c:catAx>
        <c:axId val="163969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694559"/>
        <c:crosses val="autoZero"/>
        <c:auto val="1"/>
        <c:lblAlgn val="ctr"/>
        <c:lblOffset val="100"/>
        <c:noMultiLvlLbl val="0"/>
      </c:catAx>
      <c:valAx>
        <c:axId val="163969455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\ ##0.00_);_(* \(#\ 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9694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921BF-27E7-460A-B1E4-DD31DE2D26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FC2B1DE-3E58-4235-A196-A5EAA2AA75F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Introduction to SCM</a:t>
          </a:r>
          <a:endParaRPr lang="en-ZA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286F11-165E-46CA-9EDE-82BCD801B210}" type="parTrans" cxnId="{5A251BFE-7068-49D5-8CCE-EED5810BC5CC}">
      <dgm:prSet/>
      <dgm:spPr/>
      <dgm:t>
        <a:bodyPr/>
        <a:lstStyle/>
        <a:p>
          <a:endParaRPr lang="en-ZA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7B32E-441C-4E7D-8061-15AC4E4682C3}" type="sibTrans" cxnId="{5A251BFE-7068-49D5-8CCE-EED5810BC5CC}">
      <dgm:prSet/>
      <dgm:spPr/>
      <dgm:t>
        <a:bodyPr/>
        <a:lstStyle/>
        <a:p>
          <a:endParaRPr lang="en-ZA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AFC07-85B0-414D-89CC-5E05B4A13E59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Current Process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B5DDB-5D93-4DE7-8C83-561C5C36C1CE}" type="parTrans" cxnId="{154D3109-ED73-4425-8E73-BBDA91ADA1A2}">
      <dgm:prSet/>
      <dgm:spPr/>
      <dgm:t>
        <a:bodyPr/>
        <a:lstStyle/>
        <a:p>
          <a:endParaRPr lang="en-ZA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D0FC1-8D76-4D9F-B462-A94B1EE49D5C}" type="sibTrans" cxnId="{154D3109-ED73-4425-8E73-BBDA91ADA1A2}">
      <dgm:prSet/>
      <dgm:spPr/>
      <dgm:t>
        <a:bodyPr/>
        <a:lstStyle/>
        <a:p>
          <a:endParaRPr lang="en-ZA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FB05F-F301-4ED6-BD83-C2B4E43824E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Summary of Activities on empowerment 2021/22 FY</a:t>
          </a:r>
          <a:endParaRPr lang="en-ZA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4561F5-BAD7-4149-A15F-5A3FE1E49DE0}" type="parTrans" cxnId="{7810A481-C45F-403F-8000-70F0B1D15EF4}">
      <dgm:prSet/>
      <dgm:spPr/>
      <dgm:t>
        <a:bodyPr/>
        <a:lstStyle/>
        <a:p>
          <a:endParaRPr lang="en-ZA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C33A3-9759-456D-850E-0EB5A43F201A}" type="sibTrans" cxnId="{7810A481-C45F-403F-8000-70F0B1D15EF4}">
      <dgm:prSet/>
      <dgm:spPr/>
      <dgm:t>
        <a:bodyPr/>
        <a:lstStyle/>
        <a:p>
          <a:endParaRPr lang="en-ZA" sz="7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32BF5-B59D-47BD-94E0-5C1613C5588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Challenges</a:t>
          </a:r>
          <a:endParaRPr lang="en-ZA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F8543F-5084-4119-B20A-8FE318B5D636}" type="parTrans" cxnId="{33587021-9F43-496A-945A-DE9FEF2DFEA1}">
      <dgm:prSet/>
      <dgm:spPr/>
      <dgm:t>
        <a:bodyPr/>
        <a:lstStyle/>
        <a:p>
          <a:endParaRPr lang="en-ZA" sz="1200"/>
        </a:p>
      </dgm:t>
    </dgm:pt>
    <dgm:pt modelId="{C492F7D5-27BB-4B45-9841-B04C3CFB40AA}" type="sibTrans" cxnId="{33587021-9F43-496A-945A-DE9FEF2DFEA1}">
      <dgm:prSet/>
      <dgm:spPr/>
      <dgm:t>
        <a:bodyPr/>
        <a:lstStyle/>
        <a:p>
          <a:endParaRPr lang="en-ZA" sz="1200"/>
        </a:p>
      </dgm:t>
    </dgm:pt>
    <dgm:pt modelId="{0D470182-27CA-4473-94CA-01D73DA1A53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endParaRPr lang="en-ZA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F6ED9F-B624-4B92-ADD7-D5F862F5EF50}" type="parTrans" cxnId="{DB599733-EDA4-4012-8A2C-1F7235C9951E}">
      <dgm:prSet/>
      <dgm:spPr/>
    </dgm:pt>
    <dgm:pt modelId="{10192747-36CE-41C1-A061-D87FD8A8B716}" type="sibTrans" cxnId="{DB599733-EDA4-4012-8A2C-1F7235C9951E}">
      <dgm:prSet/>
      <dgm:spPr/>
    </dgm:pt>
    <dgm:pt modelId="{B513D4ED-607F-42DC-BBD2-EA347999C630}" type="pres">
      <dgm:prSet presAssocID="{79D921BF-27E7-460A-B1E4-DD31DE2D2637}" presName="Name0" presStyleCnt="0">
        <dgm:presLayoutVars>
          <dgm:chMax val="7"/>
          <dgm:chPref val="7"/>
          <dgm:dir/>
        </dgm:presLayoutVars>
      </dgm:prSet>
      <dgm:spPr/>
    </dgm:pt>
    <dgm:pt modelId="{6B9376F2-3CD6-4D6E-9877-0BA56A7CC17A}" type="pres">
      <dgm:prSet presAssocID="{79D921BF-27E7-460A-B1E4-DD31DE2D2637}" presName="Name1" presStyleCnt="0"/>
      <dgm:spPr/>
    </dgm:pt>
    <dgm:pt modelId="{B3BAA926-7E29-42A7-A55E-8620821DD5B8}" type="pres">
      <dgm:prSet presAssocID="{79D921BF-27E7-460A-B1E4-DD31DE2D2637}" presName="cycle" presStyleCnt="0"/>
      <dgm:spPr/>
    </dgm:pt>
    <dgm:pt modelId="{FC5F24C3-439C-42A1-AE47-DDC4DEDEA1A7}" type="pres">
      <dgm:prSet presAssocID="{79D921BF-27E7-460A-B1E4-DD31DE2D2637}" presName="srcNode" presStyleLbl="node1" presStyleIdx="0" presStyleCnt="5"/>
      <dgm:spPr/>
    </dgm:pt>
    <dgm:pt modelId="{B726EC10-A8A4-4EE5-BD2E-38237B05A3E6}" type="pres">
      <dgm:prSet presAssocID="{79D921BF-27E7-460A-B1E4-DD31DE2D2637}" presName="conn" presStyleLbl="parChTrans1D2" presStyleIdx="0" presStyleCnt="1"/>
      <dgm:spPr/>
    </dgm:pt>
    <dgm:pt modelId="{97623270-7CB7-43B8-9109-BAE1A2B057A0}" type="pres">
      <dgm:prSet presAssocID="{79D921BF-27E7-460A-B1E4-DD31DE2D2637}" presName="extraNode" presStyleLbl="node1" presStyleIdx="0" presStyleCnt="5"/>
      <dgm:spPr/>
    </dgm:pt>
    <dgm:pt modelId="{5E04B2FD-4340-4382-8D86-05433459C1EA}" type="pres">
      <dgm:prSet presAssocID="{79D921BF-27E7-460A-B1E4-DD31DE2D2637}" presName="dstNode" presStyleLbl="node1" presStyleIdx="0" presStyleCnt="5"/>
      <dgm:spPr/>
    </dgm:pt>
    <dgm:pt modelId="{A498EBB0-C3D5-4606-8F08-E293E2C21D66}" type="pres">
      <dgm:prSet presAssocID="{8FC2B1DE-3E58-4235-A196-A5EAA2AA75F3}" presName="text_1" presStyleLbl="node1" presStyleIdx="0" presStyleCnt="5">
        <dgm:presLayoutVars>
          <dgm:bulletEnabled val="1"/>
        </dgm:presLayoutVars>
      </dgm:prSet>
      <dgm:spPr/>
    </dgm:pt>
    <dgm:pt modelId="{D259FFDE-D3D6-4F10-9A6E-3F50186ACD28}" type="pres">
      <dgm:prSet presAssocID="{8FC2B1DE-3E58-4235-A196-A5EAA2AA75F3}" presName="accent_1" presStyleCnt="0"/>
      <dgm:spPr/>
    </dgm:pt>
    <dgm:pt modelId="{97B4A4F7-BDD9-4275-A90D-6844C42BC28B}" type="pres">
      <dgm:prSet presAssocID="{8FC2B1DE-3E58-4235-A196-A5EAA2AA75F3}" presName="accentRepeatNode" presStyleLbl="solidFgAcc1" presStyleIdx="0" presStyleCnt="5"/>
      <dgm:spPr/>
    </dgm:pt>
    <dgm:pt modelId="{612130DC-BE69-4D94-BFB2-43E8D336F7DD}" type="pres">
      <dgm:prSet presAssocID="{D17AFC07-85B0-414D-89CC-5E05B4A13E59}" presName="text_2" presStyleLbl="node1" presStyleIdx="1" presStyleCnt="5">
        <dgm:presLayoutVars>
          <dgm:bulletEnabled val="1"/>
        </dgm:presLayoutVars>
      </dgm:prSet>
      <dgm:spPr/>
    </dgm:pt>
    <dgm:pt modelId="{706430C6-BB6B-4F4B-97F0-28DE6857F7F8}" type="pres">
      <dgm:prSet presAssocID="{D17AFC07-85B0-414D-89CC-5E05B4A13E59}" presName="accent_2" presStyleCnt="0"/>
      <dgm:spPr/>
    </dgm:pt>
    <dgm:pt modelId="{17BD4954-2BB9-46EC-876A-74A20053E83A}" type="pres">
      <dgm:prSet presAssocID="{D17AFC07-85B0-414D-89CC-5E05B4A13E59}" presName="accentRepeatNode" presStyleLbl="solidFgAcc1" presStyleIdx="1" presStyleCnt="5"/>
      <dgm:spPr/>
    </dgm:pt>
    <dgm:pt modelId="{D23F73ED-1935-4E31-AF16-F6A571A415CD}" type="pres">
      <dgm:prSet presAssocID="{C71FB05F-F301-4ED6-BD83-C2B4E43824E8}" presName="text_3" presStyleLbl="node1" presStyleIdx="2" presStyleCnt="5">
        <dgm:presLayoutVars>
          <dgm:bulletEnabled val="1"/>
        </dgm:presLayoutVars>
      </dgm:prSet>
      <dgm:spPr/>
    </dgm:pt>
    <dgm:pt modelId="{2FAD0342-C4C9-480E-A67D-7D57E244DE19}" type="pres">
      <dgm:prSet presAssocID="{C71FB05F-F301-4ED6-BD83-C2B4E43824E8}" presName="accent_3" presStyleCnt="0"/>
      <dgm:spPr/>
    </dgm:pt>
    <dgm:pt modelId="{06CC657B-A493-49E7-AF4B-1923EAC6BCAD}" type="pres">
      <dgm:prSet presAssocID="{C71FB05F-F301-4ED6-BD83-C2B4E43824E8}" presName="accentRepeatNode" presStyleLbl="solidFgAcc1" presStyleIdx="2" presStyleCnt="5"/>
      <dgm:spPr/>
    </dgm:pt>
    <dgm:pt modelId="{76CC0816-E06B-42D5-8FBE-3421CA6EFB45}" type="pres">
      <dgm:prSet presAssocID="{FC332BF5-B59D-47BD-94E0-5C1613C55882}" presName="text_4" presStyleLbl="node1" presStyleIdx="3" presStyleCnt="5">
        <dgm:presLayoutVars>
          <dgm:bulletEnabled val="1"/>
        </dgm:presLayoutVars>
      </dgm:prSet>
      <dgm:spPr/>
    </dgm:pt>
    <dgm:pt modelId="{B849A828-6110-4059-B8E1-F93052214658}" type="pres">
      <dgm:prSet presAssocID="{FC332BF5-B59D-47BD-94E0-5C1613C55882}" presName="accent_4" presStyleCnt="0"/>
      <dgm:spPr/>
    </dgm:pt>
    <dgm:pt modelId="{AED96B76-2DDC-4EBB-BB92-5D421BF0B955}" type="pres">
      <dgm:prSet presAssocID="{FC332BF5-B59D-47BD-94E0-5C1613C55882}" presName="accentRepeatNode" presStyleLbl="solidFgAcc1" presStyleIdx="3" presStyleCnt="5"/>
      <dgm:spPr/>
    </dgm:pt>
    <dgm:pt modelId="{EB9CB903-D962-44A4-9D09-AF8CB29FB1D0}" type="pres">
      <dgm:prSet presAssocID="{0D470182-27CA-4473-94CA-01D73DA1A531}" presName="text_5" presStyleLbl="node1" presStyleIdx="4" presStyleCnt="5">
        <dgm:presLayoutVars>
          <dgm:bulletEnabled val="1"/>
        </dgm:presLayoutVars>
      </dgm:prSet>
      <dgm:spPr/>
    </dgm:pt>
    <dgm:pt modelId="{729EE43A-D821-464C-8BE6-24095E97215D}" type="pres">
      <dgm:prSet presAssocID="{0D470182-27CA-4473-94CA-01D73DA1A531}" presName="accent_5" presStyleCnt="0"/>
      <dgm:spPr/>
    </dgm:pt>
    <dgm:pt modelId="{B971D9D1-3186-4468-A23B-0CC44537A8F0}" type="pres">
      <dgm:prSet presAssocID="{0D470182-27CA-4473-94CA-01D73DA1A531}" presName="accentRepeatNode" presStyleLbl="solidFgAcc1" presStyleIdx="4" presStyleCnt="5"/>
      <dgm:spPr/>
    </dgm:pt>
  </dgm:ptLst>
  <dgm:cxnLst>
    <dgm:cxn modelId="{154D3109-ED73-4425-8E73-BBDA91ADA1A2}" srcId="{79D921BF-27E7-460A-B1E4-DD31DE2D2637}" destId="{D17AFC07-85B0-414D-89CC-5E05B4A13E59}" srcOrd="1" destOrd="0" parTransId="{6BCB5DDB-5D93-4DE7-8C83-561C5C36C1CE}" sibTransId="{9E5D0FC1-8D76-4D9F-B462-A94B1EE49D5C}"/>
    <dgm:cxn modelId="{33587021-9F43-496A-945A-DE9FEF2DFEA1}" srcId="{79D921BF-27E7-460A-B1E4-DD31DE2D2637}" destId="{FC332BF5-B59D-47BD-94E0-5C1613C55882}" srcOrd="3" destOrd="0" parTransId="{5AF8543F-5084-4119-B20A-8FE318B5D636}" sibTransId="{C492F7D5-27BB-4B45-9841-B04C3CFB40AA}"/>
    <dgm:cxn modelId="{57BB0A2A-AE9C-41ED-8384-46C467ABD303}" type="presOf" srcId="{0D470182-27CA-4473-94CA-01D73DA1A531}" destId="{EB9CB903-D962-44A4-9D09-AF8CB29FB1D0}" srcOrd="0" destOrd="0" presId="urn:microsoft.com/office/officeart/2008/layout/VerticalCurvedList"/>
    <dgm:cxn modelId="{DB599733-EDA4-4012-8A2C-1F7235C9951E}" srcId="{79D921BF-27E7-460A-B1E4-DD31DE2D2637}" destId="{0D470182-27CA-4473-94CA-01D73DA1A531}" srcOrd="4" destOrd="0" parTransId="{63F6ED9F-B624-4B92-ADD7-D5F862F5EF50}" sibTransId="{10192747-36CE-41C1-A061-D87FD8A8B716}"/>
    <dgm:cxn modelId="{1328987C-BE68-4952-981D-1F4C808AB53C}" type="presOf" srcId="{C71FB05F-F301-4ED6-BD83-C2B4E43824E8}" destId="{D23F73ED-1935-4E31-AF16-F6A571A415CD}" srcOrd="0" destOrd="0" presId="urn:microsoft.com/office/officeart/2008/layout/VerticalCurvedList"/>
    <dgm:cxn modelId="{A88A907E-6A18-4A27-9A49-0AB5B5C5D4F5}" type="presOf" srcId="{FC332BF5-B59D-47BD-94E0-5C1613C55882}" destId="{76CC0816-E06B-42D5-8FBE-3421CA6EFB45}" srcOrd="0" destOrd="0" presId="urn:microsoft.com/office/officeart/2008/layout/VerticalCurvedList"/>
    <dgm:cxn modelId="{7810A481-C45F-403F-8000-70F0B1D15EF4}" srcId="{79D921BF-27E7-460A-B1E4-DD31DE2D2637}" destId="{C71FB05F-F301-4ED6-BD83-C2B4E43824E8}" srcOrd="2" destOrd="0" parTransId="{C44561F5-BAD7-4149-A15F-5A3FE1E49DE0}" sibTransId="{965C33A3-9759-456D-850E-0EB5A43F201A}"/>
    <dgm:cxn modelId="{35B6B5B1-A085-47C7-A4D8-C727F1853CE3}" type="presOf" srcId="{D17AFC07-85B0-414D-89CC-5E05B4A13E59}" destId="{612130DC-BE69-4D94-BFB2-43E8D336F7DD}" srcOrd="0" destOrd="0" presId="urn:microsoft.com/office/officeart/2008/layout/VerticalCurvedList"/>
    <dgm:cxn modelId="{1394C5B1-C730-4D80-BFF2-850A0F95C701}" type="presOf" srcId="{A0F7B32E-441C-4E7D-8061-15AC4E4682C3}" destId="{B726EC10-A8A4-4EE5-BD2E-38237B05A3E6}" srcOrd="0" destOrd="0" presId="urn:microsoft.com/office/officeart/2008/layout/VerticalCurvedList"/>
    <dgm:cxn modelId="{744EB0D6-5B7F-44D0-95F0-4D1C831D63A3}" type="presOf" srcId="{79D921BF-27E7-460A-B1E4-DD31DE2D2637}" destId="{B513D4ED-607F-42DC-BBD2-EA347999C630}" srcOrd="0" destOrd="0" presId="urn:microsoft.com/office/officeart/2008/layout/VerticalCurvedList"/>
    <dgm:cxn modelId="{F8C628E6-F1EC-49B1-A707-721B58EADD9D}" type="presOf" srcId="{8FC2B1DE-3E58-4235-A196-A5EAA2AA75F3}" destId="{A498EBB0-C3D5-4606-8F08-E293E2C21D66}" srcOrd="0" destOrd="0" presId="urn:microsoft.com/office/officeart/2008/layout/VerticalCurvedList"/>
    <dgm:cxn modelId="{5A251BFE-7068-49D5-8CCE-EED5810BC5CC}" srcId="{79D921BF-27E7-460A-B1E4-DD31DE2D2637}" destId="{8FC2B1DE-3E58-4235-A196-A5EAA2AA75F3}" srcOrd="0" destOrd="0" parTransId="{23286F11-165E-46CA-9EDE-82BCD801B210}" sibTransId="{A0F7B32E-441C-4E7D-8061-15AC4E4682C3}"/>
    <dgm:cxn modelId="{FBF63016-B41D-4221-8D8B-C5D62A0E1B5C}" type="presParOf" srcId="{B513D4ED-607F-42DC-BBD2-EA347999C630}" destId="{6B9376F2-3CD6-4D6E-9877-0BA56A7CC17A}" srcOrd="0" destOrd="0" presId="urn:microsoft.com/office/officeart/2008/layout/VerticalCurvedList"/>
    <dgm:cxn modelId="{7EBFC27B-B8C5-4597-A1AE-40EFC3CB3A09}" type="presParOf" srcId="{6B9376F2-3CD6-4D6E-9877-0BA56A7CC17A}" destId="{B3BAA926-7E29-42A7-A55E-8620821DD5B8}" srcOrd="0" destOrd="0" presId="urn:microsoft.com/office/officeart/2008/layout/VerticalCurvedList"/>
    <dgm:cxn modelId="{626794F1-6944-4243-BB19-39BE61EA0544}" type="presParOf" srcId="{B3BAA926-7E29-42A7-A55E-8620821DD5B8}" destId="{FC5F24C3-439C-42A1-AE47-DDC4DEDEA1A7}" srcOrd="0" destOrd="0" presId="urn:microsoft.com/office/officeart/2008/layout/VerticalCurvedList"/>
    <dgm:cxn modelId="{C898500E-7FA5-4F37-8E41-A69D6E699694}" type="presParOf" srcId="{B3BAA926-7E29-42A7-A55E-8620821DD5B8}" destId="{B726EC10-A8A4-4EE5-BD2E-38237B05A3E6}" srcOrd="1" destOrd="0" presId="urn:microsoft.com/office/officeart/2008/layout/VerticalCurvedList"/>
    <dgm:cxn modelId="{65DACA1B-AF0A-4FE1-A891-F8643E9C6A49}" type="presParOf" srcId="{B3BAA926-7E29-42A7-A55E-8620821DD5B8}" destId="{97623270-7CB7-43B8-9109-BAE1A2B057A0}" srcOrd="2" destOrd="0" presId="urn:microsoft.com/office/officeart/2008/layout/VerticalCurvedList"/>
    <dgm:cxn modelId="{46254443-5F08-4F83-8330-4682191F2C54}" type="presParOf" srcId="{B3BAA926-7E29-42A7-A55E-8620821DD5B8}" destId="{5E04B2FD-4340-4382-8D86-05433459C1EA}" srcOrd="3" destOrd="0" presId="urn:microsoft.com/office/officeart/2008/layout/VerticalCurvedList"/>
    <dgm:cxn modelId="{D142B09E-5A88-4DE0-96F5-02FEC7565DE4}" type="presParOf" srcId="{6B9376F2-3CD6-4D6E-9877-0BA56A7CC17A}" destId="{A498EBB0-C3D5-4606-8F08-E293E2C21D66}" srcOrd="1" destOrd="0" presId="urn:microsoft.com/office/officeart/2008/layout/VerticalCurvedList"/>
    <dgm:cxn modelId="{E67DC23E-02D1-4B48-823A-69769A2559AF}" type="presParOf" srcId="{6B9376F2-3CD6-4D6E-9877-0BA56A7CC17A}" destId="{D259FFDE-D3D6-4F10-9A6E-3F50186ACD28}" srcOrd="2" destOrd="0" presId="urn:microsoft.com/office/officeart/2008/layout/VerticalCurvedList"/>
    <dgm:cxn modelId="{4D3B0260-2147-41A3-8327-CE03C4C47494}" type="presParOf" srcId="{D259FFDE-D3D6-4F10-9A6E-3F50186ACD28}" destId="{97B4A4F7-BDD9-4275-A90D-6844C42BC28B}" srcOrd="0" destOrd="0" presId="urn:microsoft.com/office/officeart/2008/layout/VerticalCurvedList"/>
    <dgm:cxn modelId="{003B9E87-3D0A-4B9D-9A0E-77AD1E510A91}" type="presParOf" srcId="{6B9376F2-3CD6-4D6E-9877-0BA56A7CC17A}" destId="{612130DC-BE69-4D94-BFB2-43E8D336F7DD}" srcOrd="3" destOrd="0" presId="urn:microsoft.com/office/officeart/2008/layout/VerticalCurvedList"/>
    <dgm:cxn modelId="{84EC2FAE-2541-4FFB-9CE8-D861B283EB13}" type="presParOf" srcId="{6B9376F2-3CD6-4D6E-9877-0BA56A7CC17A}" destId="{706430C6-BB6B-4F4B-97F0-28DE6857F7F8}" srcOrd="4" destOrd="0" presId="urn:microsoft.com/office/officeart/2008/layout/VerticalCurvedList"/>
    <dgm:cxn modelId="{C3AB25DF-8DC8-4576-8E64-689CB76162CB}" type="presParOf" srcId="{706430C6-BB6B-4F4B-97F0-28DE6857F7F8}" destId="{17BD4954-2BB9-46EC-876A-74A20053E83A}" srcOrd="0" destOrd="0" presId="urn:microsoft.com/office/officeart/2008/layout/VerticalCurvedList"/>
    <dgm:cxn modelId="{B93891BC-157F-4EF0-B6FD-F399A48F9B94}" type="presParOf" srcId="{6B9376F2-3CD6-4D6E-9877-0BA56A7CC17A}" destId="{D23F73ED-1935-4E31-AF16-F6A571A415CD}" srcOrd="5" destOrd="0" presId="urn:microsoft.com/office/officeart/2008/layout/VerticalCurvedList"/>
    <dgm:cxn modelId="{38E94906-6857-45D0-B6B2-7B736194BD7D}" type="presParOf" srcId="{6B9376F2-3CD6-4D6E-9877-0BA56A7CC17A}" destId="{2FAD0342-C4C9-480E-A67D-7D57E244DE19}" srcOrd="6" destOrd="0" presId="urn:microsoft.com/office/officeart/2008/layout/VerticalCurvedList"/>
    <dgm:cxn modelId="{40062D1A-216E-4598-AC45-ACFEEFF5F5E6}" type="presParOf" srcId="{2FAD0342-C4C9-480E-A67D-7D57E244DE19}" destId="{06CC657B-A493-49E7-AF4B-1923EAC6BCAD}" srcOrd="0" destOrd="0" presId="urn:microsoft.com/office/officeart/2008/layout/VerticalCurvedList"/>
    <dgm:cxn modelId="{C1897A80-8CF8-4AAF-87BA-18C0C2162BF8}" type="presParOf" srcId="{6B9376F2-3CD6-4D6E-9877-0BA56A7CC17A}" destId="{76CC0816-E06B-42D5-8FBE-3421CA6EFB45}" srcOrd="7" destOrd="0" presId="urn:microsoft.com/office/officeart/2008/layout/VerticalCurvedList"/>
    <dgm:cxn modelId="{5229372A-53DF-4B07-9D25-044D8CCF6C59}" type="presParOf" srcId="{6B9376F2-3CD6-4D6E-9877-0BA56A7CC17A}" destId="{B849A828-6110-4059-B8E1-F93052214658}" srcOrd="8" destOrd="0" presId="urn:microsoft.com/office/officeart/2008/layout/VerticalCurvedList"/>
    <dgm:cxn modelId="{40160CC4-A85C-40F9-B2CD-FB70323CBC40}" type="presParOf" srcId="{B849A828-6110-4059-B8E1-F93052214658}" destId="{AED96B76-2DDC-4EBB-BB92-5D421BF0B955}" srcOrd="0" destOrd="0" presId="urn:microsoft.com/office/officeart/2008/layout/VerticalCurvedList"/>
    <dgm:cxn modelId="{6AE987C3-B5A0-4466-AEFF-A893BBD6D10D}" type="presParOf" srcId="{6B9376F2-3CD6-4D6E-9877-0BA56A7CC17A}" destId="{EB9CB903-D962-44A4-9D09-AF8CB29FB1D0}" srcOrd="9" destOrd="0" presId="urn:microsoft.com/office/officeart/2008/layout/VerticalCurvedList"/>
    <dgm:cxn modelId="{6AF93C2C-5491-4F37-86A3-62B3D4FBD604}" type="presParOf" srcId="{6B9376F2-3CD6-4D6E-9877-0BA56A7CC17A}" destId="{729EE43A-D821-464C-8BE6-24095E97215D}" srcOrd="10" destOrd="0" presId="urn:microsoft.com/office/officeart/2008/layout/VerticalCurvedList"/>
    <dgm:cxn modelId="{9A0EE2C7-8826-4538-B3AE-6934EAB324C1}" type="presParOf" srcId="{729EE43A-D821-464C-8BE6-24095E97215D}" destId="{B971D9D1-3186-4468-A23B-0CC44537A8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58E2C-5178-495B-9E29-DB6FE47B6E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FE218D0-CEF6-41DC-9E62-94109AF75826}">
      <dgm:prSet phldrT="[Text]" custT="1"/>
      <dgm:spPr/>
      <dgm:t>
        <a:bodyPr/>
        <a:lstStyle/>
        <a:p>
          <a:r>
            <a:rPr lang="en-US" sz="1600" dirty="0"/>
            <a:t>Legislative restrictions</a:t>
          </a:r>
        </a:p>
        <a:p>
          <a:r>
            <a:rPr lang="en-US" sz="1600" dirty="0"/>
            <a:t>No available legislation and/or avenues to drive certain objectives and inconsistency</a:t>
          </a:r>
        </a:p>
        <a:p>
          <a:endParaRPr lang="en-ZA" sz="1600" dirty="0"/>
        </a:p>
      </dgm:t>
    </dgm:pt>
    <dgm:pt modelId="{52AFD0D5-161A-49DF-85CB-CDC8C7EFE775}" type="parTrans" cxnId="{2F04936C-FC80-43F5-B77E-95F9A71F5664}">
      <dgm:prSet/>
      <dgm:spPr/>
      <dgm:t>
        <a:bodyPr/>
        <a:lstStyle/>
        <a:p>
          <a:endParaRPr lang="en-ZA"/>
        </a:p>
      </dgm:t>
    </dgm:pt>
    <dgm:pt modelId="{801E6DB5-5CAB-4B05-9C53-12D69BFEF97F}" type="sibTrans" cxnId="{2F04936C-FC80-43F5-B77E-95F9A71F5664}">
      <dgm:prSet/>
      <dgm:spPr/>
      <dgm:t>
        <a:bodyPr/>
        <a:lstStyle/>
        <a:p>
          <a:endParaRPr lang="en-ZA"/>
        </a:p>
      </dgm:t>
    </dgm:pt>
    <dgm:pt modelId="{2E047701-9D50-4152-A773-47D07506995D}">
      <dgm:prSet phldrT="[Text]" custT="1"/>
      <dgm:spPr/>
      <dgm:t>
        <a:bodyPr/>
        <a:lstStyle/>
        <a:p>
          <a:r>
            <a:rPr lang="en-US" sz="1600" dirty="0"/>
            <a:t> Knowledge Gap</a:t>
          </a:r>
        </a:p>
        <a:p>
          <a:r>
            <a:rPr lang="en-US" sz="1600" dirty="0"/>
            <a:t>Ability of bidders to understand and comply with requirements as advertised</a:t>
          </a:r>
          <a:endParaRPr lang="en-ZA" sz="1600" dirty="0"/>
        </a:p>
      </dgm:t>
    </dgm:pt>
    <dgm:pt modelId="{8147D64F-FC0D-4DE3-995C-0D2E793E0B50}" type="parTrans" cxnId="{D9776112-E2F7-4EAA-A403-15594EB573F7}">
      <dgm:prSet/>
      <dgm:spPr/>
      <dgm:t>
        <a:bodyPr/>
        <a:lstStyle/>
        <a:p>
          <a:endParaRPr lang="en-ZA"/>
        </a:p>
      </dgm:t>
    </dgm:pt>
    <dgm:pt modelId="{47BDAB86-8DB6-46D1-8F4E-AA69475BA3A5}" type="sibTrans" cxnId="{D9776112-E2F7-4EAA-A403-15594EB573F7}">
      <dgm:prSet/>
      <dgm:spPr/>
      <dgm:t>
        <a:bodyPr/>
        <a:lstStyle/>
        <a:p>
          <a:endParaRPr lang="en-ZA"/>
        </a:p>
      </dgm:t>
    </dgm:pt>
    <dgm:pt modelId="{7E03D27C-6427-496A-8BEE-22291816C4CE}">
      <dgm:prSet phldrT="[Text]" custT="1"/>
      <dgm:spPr/>
      <dgm:t>
        <a:bodyPr/>
        <a:lstStyle/>
        <a:p>
          <a:r>
            <a:rPr lang="en-US" sz="1600" dirty="0"/>
            <a:t>Competitiveness</a:t>
          </a:r>
        </a:p>
        <a:p>
          <a:r>
            <a:rPr lang="en-ZA" sz="1600" dirty="0"/>
            <a:t>Inability of bidders to perform market research for pricing bids</a:t>
          </a:r>
        </a:p>
      </dgm:t>
    </dgm:pt>
    <dgm:pt modelId="{65733297-6159-471C-85EA-246C99018128}" type="parTrans" cxnId="{8D77B6C3-E246-4F98-8945-C3136B581D5E}">
      <dgm:prSet/>
      <dgm:spPr/>
      <dgm:t>
        <a:bodyPr/>
        <a:lstStyle/>
        <a:p>
          <a:endParaRPr lang="en-ZA"/>
        </a:p>
      </dgm:t>
    </dgm:pt>
    <dgm:pt modelId="{9E7A5B4C-43D0-4E82-82C7-5824088E34E9}" type="sibTrans" cxnId="{8D77B6C3-E246-4F98-8945-C3136B581D5E}">
      <dgm:prSet/>
      <dgm:spPr/>
      <dgm:t>
        <a:bodyPr/>
        <a:lstStyle/>
        <a:p>
          <a:endParaRPr lang="en-ZA"/>
        </a:p>
      </dgm:t>
    </dgm:pt>
    <dgm:pt modelId="{1FDA5300-B76A-4150-8968-AD86F7911CDD}" type="pres">
      <dgm:prSet presAssocID="{E0258E2C-5178-495B-9E29-DB6FE47B6E60}" presName="Name0" presStyleCnt="0">
        <dgm:presLayoutVars>
          <dgm:dir/>
          <dgm:resizeHandles val="exact"/>
        </dgm:presLayoutVars>
      </dgm:prSet>
      <dgm:spPr/>
    </dgm:pt>
    <dgm:pt modelId="{09CA5C27-0FA0-46B6-B086-EA535090C1C8}" type="pres">
      <dgm:prSet presAssocID="{E0258E2C-5178-495B-9E29-DB6FE47B6E60}" presName="fgShape" presStyleLbl="fgShp" presStyleIdx="0" presStyleCnt="1"/>
      <dgm:spPr/>
    </dgm:pt>
    <dgm:pt modelId="{EC78E1BA-586E-4FD0-AB09-B22002D992E7}" type="pres">
      <dgm:prSet presAssocID="{E0258E2C-5178-495B-9E29-DB6FE47B6E60}" presName="linComp" presStyleCnt="0"/>
      <dgm:spPr/>
    </dgm:pt>
    <dgm:pt modelId="{FCF8096D-A7C0-4CF1-BC63-882CDE4526F3}" type="pres">
      <dgm:prSet presAssocID="{8FE218D0-CEF6-41DC-9E62-94109AF75826}" presName="compNode" presStyleCnt="0"/>
      <dgm:spPr/>
    </dgm:pt>
    <dgm:pt modelId="{82E89C51-3E48-484A-9F15-452A3B487686}" type="pres">
      <dgm:prSet presAssocID="{8FE218D0-CEF6-41DC-9E62-94109AF75826}" presName="bkgdShape" presStyleLbl="node1" presStyleIdx="0" presStyleCnt="3"/>
      <dgm:spPr/>
    </dgm:pt>
    <dgm:pt modelId="{A2A1E43F-5B34-4701-AFC6-C496AF98A698}" type="pres">
      <dgm:prSet presAssocID="{8FE218D0-CEF6-41DC-9E62-94109AF75826}" presName="nodeTx" presStyleLbl="node1" presStyleIdx="0" presStyleCnt="3">
        <dgm:presLayoutVars>
          <dgm:bulletEnabled val="1"/>
        </dgm:presLayoutVars>
      </dgm:prSet>
      <dgm:spPr/>
    </dgm:pt>
    <dgm:pt modelId="{72F01125-ABBB-40C1-A0FC-5953F148337A}" type="pres">
      <dgm:prSet presAssocID="{8FE218D0-CEF6-41DC-9E62-94109AF75826}" presName="invisiNode" presStyleLbl="node1" presStyleIdx="0" presStyleCnt="3"/>
      <dgm:spPr/>
    </dgm:pt>
    <dgm:pt modelId="{535CE1EC-E5AE-4AE9-8BE1-96F8423FBF17}" type="pres">
      <dgm:prSet presAssocID="{8FE218D0-CEF6-41DC-9E62-94109AF7582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</dgm:pt>
    <dgm:pt modelId="{2738B7C1-777D-43BB-B0AC-49CEBBE8F6E4}" type="pres">
      <dgm:prSet presAssocID="{801E6DB5-5CAB-4B05-9C53-12D69BFEF97F}" presName="sibTrans" presStyleLbl="sibTrans2D1" presStyleIdx="0" presStyleCnt="0"/>
      <dgm:spPr/>
    </dgm:pt>
    <dgm:pt modelId="{6757F46E-BD8C-48C0-B2AB-B6D3CB322C40}" type="pres">
      <dgm:prSet presAssocID="{2E047701-9D50-4152-A773-47D07506995D}" presName="compNode" presStyleCnt="0"/>
      <dgm:spPr/>
    </dgm:pt>
    <dgm:pt modelId="{062306D0-36D5-405C-8C1A-87C1181D1BBB}" type="pres">
      <dgm:prSet presAssocID="{2E047701-9D50-4152-A773-47D07506995D}" presName="bkgdShape" presStyleLbl="node1" presStyleIdx="1" presStyleCnt="3"/>
      <dgm:spPr/>
    </dgm:pt>
    <dgm:pt modelId="{372DD3D8-9366-47E5-A2E1-D17110DF7C72}" type="pres">
      <dgm:prSet presAssocID="{2E047701-9D50-4152-A773-47D07506995D}" presName="nodeTx" presStyleLbl="node1" presStyleIdx="1" presStyleCnt="3">
        <dgm:presLayoutVars>
          <dgm:bulletEnabled val="1"/>
        </dgm:presLayoutVars>
      </dgm:prSet>
      <dgm:spPr/>
    </dgm:pt>
    <dgm:pt modelId="{A448C14E-5CD5-443D-9181-4F5270DBECE4}" type="pres">
      <dgm:prSet presAssocID="{2E047701-9D50-4152-A773-47D07506995D}" presName="invisiNode" presStyleLbl="node1" presStyleIdx="1" presStyleCnt="3"/>
      <dgm:spPr/>
    </dgm:pt>
    <dgm:pt modelId="{ADDF1883-97C9-4236-8E08-5666A59BA212}" type="pres">
      <dgm:prSet presAssocID="{2E047701-9D50-4152-A773-47D07506995D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</dgm:spPr>
    </dgm:pt>
    <dgm:pt modelId="{11191446-EDF9-4CC7-AFD4-AF1396086C54}" type="pres">
      <dgm:prSet presAssocID="{47BDAB86-8DB6-46D1-8F4E-AA69475BA3A5}" presName="sibTrans" presStyleLbl="sibTrans2D1" presStyleIdx="0" presStyleCnt="0"/>
      <dgm:spPr/>
    </dgm:pt>
    <dgm:pt modelId="{E08EC08E-B23F-46BB-A44A-C6DB96A1C79A}" type="pres">
      <dgm:prSet presAssocID="{7E03D27C-6427-496A-8BEE-22291816C4CE}" presName="compNode" presStyleCnt="0"/>
      <dgm:spPr/>
    </dgm:pt>
    <dgm:pt modelId="{268D20B4-88E0-4D26-A255-25E28842DF07}" type="pres">
      <dgm:prSet presAssocID="{7E03D27C-6427-496A-8BEE-22291816C4CE}" presName="bkgdShape" presStyleLbl="node1" presStyleIdx="2" presStyleCnt="3" custLinFactNeighborX="64"/>
      <dgm:spPr/>
    </dgm:pt>
    <dgm:pt modelId="{56123CED-AA5F-400B-ACB3-01C2CD35985E}" type="pres">
      <dgm:prSet presAssocID="{7E03D27C-6427-496A-8BEE-22291816C4CE}" presName="nodeTx" presStyleLbl="node1" presStyleIdx="2" presStyleCnt="3">
        <dgm:presLayoutVars>
          <dgm:bulletEnabled val="1"/>
        </dgm:presLayoutVars>
      </dgm:prSet>
      <dgm:spPr/>
    </dgm:pt>
    <dgm:pt modelId="{1DDAB26B-09A7-4EE5-A7B5-45E328DC42CD}" type="pres">
      <dgm:prSet presAssocID="{7E03D27C-6427-496A-8BEE-22291816C4CE}" presName="invisiNode" presStyleLbl="node1" presStyleIdx="2" presStyleCnt="3"/>
      <dgm:spPr/>
    </dgm:pt>
    <dgm:pt modelId="{09BA1C04-E425-4824-ADF7-B0E8FAF562A2}" type="pres">
      <dgm:prSet presAssocID="{7E03D27C-6427-496A-8BEE-22291816C4CE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9AFF7805-CAA3-411C-A6CF-9AD3FDBF77A3}" type="presOf" srcId="{8FE218D0-CEF6-41DC-9E62-94109AF75826}" destId="{82E89C51-3E48-484A-9F15-452A3B487686}" srcOrd="0" destOrd="0" presId="urn:microsoft.com/office/officeart/2005/8/layout/hList7"/>
    <dgm:cxn modelId="{D9776112-E2F7-4EAA-A403-15594EB573F7}" srcId="{E0258E2C-5178-495B-9E29-DB6FE47B6E60}" destId="{2E047701-9D50-4152-A773-47D07506995D}" srcOrd="1" destOrd="0" parTransId="{8147D64F-FC0D-4DE3-995C-0D2E793E0B50}" sibTransId="{47BDAB86-8DB6-46D1-8F4E-AA69475BA3A5}"/>
    <dgm:cxn modelId="{2F04936C-FC80-43F5-B77E-95F9A71F5664}" srcId="{E0258E2C-5178-495B-9E29-DB6FE47B6E60}" destId="{8FE218D0-CEF6-41DC-9E62-94109AF75826}" srcOrd="0" destOrd="0" parTransId="{52AFD0D5-161A-49DF-85CB-CDC8C7EFE775}" sibTransId="{801E6DB5-5CAB-4B05-9C53-12D69BFEF97F}"/>
    <dgm:cxn modelId="{BB339E4F-132B-4FF8-8ECB-73DB1E177FF3}" type="presOf" srcId="{7E03D27C-6427-496A-8BEE-22291816C4CE}" destId="{56123CED-AA5F-400B-ACB3-01C2CD35985E}" srcOrd="1" destOrd="0" presId="urn:microsoft.com/office/officeart/2005/8/layout/hList7"/>
    <dgm:cxn modelId="{72BC0C78-5AD8-45B1-B689-181E5B89CC3A}" type="presOf" srcId="{2E047701-9D50-4152-A773-47D07506995D}" destId="{372DD3D8-9366-47E5-A2E1-D17110DF7C72}" srcOrd="1" destOrd="0" presId="urn:microsoft.com/office/officeart/2005/8/layout/hList7"/>
    <dgm:cxn modelId="{CEC721A8-E78D-4F17-9400-370A5251CD69}" type="presOf" srcId="{2E047701-9D50-4152-A773-47D07506995D}" destId="{062306D0-36D5-405C-8C1A-87C1181D1BBB}" srcOrd="0" destOrd="0" presId="urn:microsoft.com/office/officeart/2005/8/layout/hList7"/>
    <dgm:cxn modelId="{0941BFA8-342F-4C64-8F92-FE8ECD85A2C7}" type="presOf" srcId="{E0258E2C-5178-495B-9E29-DB6FE47B6E60}" destId="{1FDA5300-B76A-4150-8968-AD86F7911CDD}" srcOrd="0" destOrd="0" presId="urn:microsoft.com/office/officeart/2005/8/layout/hList7"/>
    <dgm:cxn modelId="{E80028BA-6634-41D7-B2B3-72AA8EB32AE4}" type="presOf" srcId="{7E03D27C-6427-496A-8BEE-22291816C4CE}" destId="{268D20B4-88E0-4D26-A255-25E28842DF07}" srcOrd="0" destOrd="0" presId="urn:microsoft.com/office/officeart/2005/8/layout/hList7"/>
    <dgm:cxn modelId="{8D77B6C3-E246-4F98-8945-C3136B581D5E}" srcId="{E0258E2C-5178-495B-9E29-DB6FE47B6E60}" destId="{7E03D27C-6427-496A-8BEE-22291816C4CE}" srcOrd="2" destOrd="0" parTransId="{65733297-6159-471C-85EA-246C99018128}" sibTransId="{9E7A5B4C-43D0-4E82-82C7-5824088E34E9}"/>
    <dgm:cxn modelId="{8434C7D8-1616-44D0-A619-2CE98D190B8A}" type="presOf" srcId="{8FE218D0-CEF6-41DC-9E62-94109AF75826}" destId="{A2A1E43F-5B34-4701-AFC6-C496AF98A698}" srcOrd="1" destOrd="0" presId="urn:microsoft.com/office/officeart/2005/8/layout/hList7"/>
    <dgm:cxn modelId="{E37F5DF4-EFAA-40FD-8290-36AD213E82DB}" type="presOf" srcId="{47BDAB86-8DB6-46D1-8F4E-AA69475BA3A5}" destId="{11191446-EDF9-4CC7-AFD4-AF1396086C54}" srcOrd="0" destOrd="0" presId="urn:microsoft.com/office/officeart/2005/8/layout/hList7"/>
    <dgm:cxn modelId="{00C525FF-E0AC-4D2B-B4F1-8226A49F953A}" type="presOf" srcId="{801E6DB5-5CAB-4B05-9C53-12D69BFEF97F}" destId="{2738B7C1-777D-43BB-B0AC-49CEBBE8F6E4}" srcOrd="0" destOrd="0" presId="urn:microsoft.com/office/officeart/2005/8/layout/hList7"/>
    <dgm:cxn modelId="{564784B7-5BFA-4D37-A632-4E623803DF00}" type="presParOf" srcId="{1FDA5300-B76A-4150-8968-AD86F7911CDD}" destId="{09CA5C27-0FA0-46B6-B086-EA535090C1C8}" srcOrd="0" destOrd="0" presId="urn:microsoft.com/office/officeart/2005/8/layout/hList7"/>
    <dgm:cxn modelId="{BB45FEC5-71BB-47F9-B0DF-D008B3FD65E7}" type="presParOf" srcId="{1FDA5300-B76A-4150-8968-AD86F7911CDD}" destId="{EC78E1BA-586E-4FD0-AB09-B22002D992E7}" srcOrd="1" destOrd="0" presId="urn:microsoft.com/office/officeart/2005/8/layout/hList7"/>
    <dgm:cxn modelId="{10E2B511-ED76-4866-AC57-52629D452B9D}" type="presParOf" srcId="{EC78E1BA-586E-4FD0-AB09-B22002D992E7}" destId="{FCF8096D-A7C0-4CF1-BC63-882CDE4526F3}" srcOrd="0" destOrd="0" presId="urn:microsoft.com/office/officeart/2005/8/layout/hList7"/>
    <dgm:cxn modelId="{F2A17FE0-A2A8-4B1C-BE38-6C226914F8A0}" type="presParOf" srcId="{FCF8096D-A7C0-4CF1-BC63-882CDE4526F3}" destId="{82E89C51-3E48-484A-9F15-452A3B487686}" srcOrd="0" destOrd="0" presId="urn:microsoft.com/office/officeart/2005/8/layout/hList7"/>
    <dgm:cxn modelId="{5F78E7DF-FC08-4E25-A5D2-3C5DD0E8C4C0}" type="presParOf" srcId="{FCF8096D-A7C0-4CF1-BC63-882CDE4526F3}" destId="{A2A1E43F-5B34-4701-AFC6-C496AF98A698}" srcOrd="1" destOrd="0" presId="urn:microsoft.com/office/officeart/2005/8/layout/hList7"/>
    <dgm:cxn modelId="{546007D4-34CD-4EB3-B896-8B07BD8A7601}" type="presParOf" srcId="{FCF8096D-A7C0-4CF1-BC63-882CDE4526F3}" destId="{72F01125-ABBB-40C1-A0FC-5953F148337A}" srcOrd="2" destOrd="0" presId="urn:microsoft.com/office/officeart/2005/8/layout/hList7"/>
    <dgm:cxn modelId="{CFD3DA05-D8BF-4829-8FAF-2277103341D8}" type="presParOf" srcId="{FCF8096D-A7C0-4CF1-BC63-882CDE4526F3}" destId="{535CE1EC-E5AE-4AE9-8BE1-96F8423FBF17}" srcOrd="3" destOrd="0" presId="urn:microsoft.com/office/officeart/2005/8/layout/hList7"/>
    <dgm:cxn modelId="{FE3BD5D8-92A7-45A9-B318-1BBAC69FDA61}" type="presParOf" srcId="{EC78E1BA-586E-4FD0-AB09-B22002D992E7}" destId="{2738B7C1-777D-43BB-B0AC-49CEBBE8F6E4}" srcOrd="1" destOrd="0" presId="urn:microsoft.com/office/officeart/2005/8/layout/hList7"/>
    <dgm:cxn modelId="{78F051D3-733A-4CF5-9FB5-DA8B041D57C9}" type="presParOf" srcId="{EC78E1BA-586E-4FD0-AB09-B22002D992E7}" destId="{6757F46E-BD8C-48C0-B2AB-B6D3CB322C40}" srcOrd="2" destOrd="0" presId="urn:microsoft.com/office/officeart/2005/8/layout/hList7"/>
    <dgm:cxn modelId="{AEB8648A-225D-4BB6-8ACD-94F4FF680CAD}" type="presParOf" srcId="{6757F46E-BD8C-48C0-B2AB-B6D3CB322C40}" destId="{062306D0-36D5-405C-8C1A-87C1181D1BBB}" srcOrd="0" destOrd="0" presId="urn:microsoft.com/office/officeart/2005/8/layout/hList7"/>
    <dgm:cxn modelId="{58347FA1-B968-4EC7-975A-372E2FBAF701}" type="presParOf" srcId="{6757F46E-BD8C-48C0-B2AB-B6D3CB322C40}" destId="{372DD3D8-9366-47E5-A2E1-D17110DF7C72}" srcOrd="1" destOrd="0" presId="urn:microsoft.com/office/officeart/2005/8/layout/hList7"/>
    <dgm:cxn modelId="{D49AEA3A-766C-4E23-B86B-73BD63114A21}" type="presParOf" srcId="{6757F46E-BD8C-48C0-B2AB-B6D3CB322C40}" destId="{A448C14E-5CD5-443D-9181-4F5270DBECE4}" srcOrd="2" destOrd="0" presId="urn:microsoft.com/office/officeart/2005/8/layout/hList7"/>
    <dgm:cxn modelId="{33A3A143-A06C-42D9-AB48-B95A00628ED8}" type="presParOf" srcId="{6757F46E-BD8C-48C0-B2AB-B6D3CB322C40}" destId="{ADDF1883-97C9-4236-8E08-5666A59BA212}" srcOrd="3" destOrd="0" presId="urn:microsoft.com/office/officeart/2005/8/layout/hList7"/>
    <dgm:cxn modelId="{FC65C74F-94FD-4847-856E-C6F1FA9CD276}" type="presParOf" srcId="{EC78E1BA-586E-4FD0-AB09-B22002D992E7}" destId="{11191446-EDF9-4CC7-AFD4-AF1396086C54}" srcOrd="3" destOrd="0" presId="urn:microsoft.com/office/officeart/2005/8/layout/hList7"/>
    <dgm:cxn modelId="{D68BEA60-32ED-4BE6-BFDC-E3618FBA9564}" type="presParOf" srcId="{EC78E1BA-586E-4FD0-AB09-B22002D992E7}" destId="{E08EC08E-B23F-46BB-A44A-C6DB96A1C79A}" srcOrd="4" destOrd="0" presId="urn:microsoft.com/office/officeart/2005/8/layout/hList7"/>
    <dgm:cxn modelId="{D548D68F-7C38-40FC-83D5-9E3ED7E1FC4D}" type="presParOf" srcId="{E08EC08E-B23F-46BB-A44A-C6DB96A1C79A}" destId="{268D20B4-88E0-4D26-A255-25E28842DF07}" srcOrd="0" destOrd="0" presId="urn:microsoft.com/office/officeart/2005/8/layout/hList7"/>
    <dgm:cxn modelId="{AADC9B11-3BEA-4C73-AB62-7B9E5030AE0D}" type="presParOf" srcId="{E08EC08E-B23F-46BB-A44A-C6DB96A1C79A}" destId="{56123CED-AA5F-400B-ACB3-01C2CD35985E}" srcOrd="1" destOrd="0" presId="urn:microsoft.com/office/officeart/2005/8/layout/hList7"/>
    <dgm:cxn modelId="{68E3A1CA-E242-4DE5-A411-CA2F14004D65}" type="presParOf" srcId="{E08EC08E-B23F-46BB-A44A-C6DB96A1C79A}" destId="{1DDAB26B-09A7-4EE5-A7B5-45E328DC42CD}" srcOrd="2" destOrd="0" presId="urn:microsoft.com/office/officeart/2005/8/layout/hList7"/>
    <dgm:cxn modelId="{5A32B87F-CE3C-44EC-AFC9-6B636DB3C1FC}" type="presParOf" srcId="{E08EC08E-B23F-46BB-A44A-C6DB96A1C79A}" destId="{09BA1C04-E425-4824-ADF7-B0E8FAF562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6EC10-A8A4-4EE5-BD2E-38237B05A3E6}">
      <dsp:nvSpPr>
        <dsp:cNvPr id="0" name=""/>
        <dsp:cNvSpPr/>
      </dsp:nvSpPr>
      <dsp:spPr>
        <a:xfrm>
          <a:off x="-5375984" y="-823239"/>
          <a:ext cx="6401358" cy="6401358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8EBB0-C3D5-4606-8F08-E293E2C21D66}">
      <dsp:nvSpPr>
        <dsp:cNvPr id="0" name=""/>
        <dsp:cNvSpPr/>
      </dsp:nvSpPr>
      <dsp:spPr>
        <a:xfrm>
          <a:off x="448379" y="297084"/>
          <a:ext cx="7846709" cy="59455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2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Introduction to SCM</a:t>
          </a:r>
          <a:endParaRPr lang="en-ZA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79" y="297084"/>
        <a:ext cx="7846709" cy="594550"/>
      </dsp:txXfrm>
    </dsp:sp>
    <dsp:sp modelId="{97B4A4F7-BDD9-4275-A90D-6844C42BC28B}">
      <dsp:nvSpPr>
        <dsp:cNvPr id="0" name=""/>
        <dsp:cNvSpPr/>
      </dsp:nvSpPr>
      <dsp:spPr>
        <a:xfrm>
          <a:off x="76785" y="222766"/>
          <a:ext cx="743187" cy="743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130DC-BE69-4D94-BFB2-43E8D336F7DD}">
      <dsp:nvSpPr>
        <dsp:cNvPr id="0" name=""/>
        <dsp:cNvSpPr/>
      </dsp:nvSpPr>
      <dsp:spPr>
        <a:xfrm>
          <a:off x="874416" y="1188624"/>
          <a:ext cx="7420672" cy="594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2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Current Process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416" y="1188624"/>
        <a:ext cx="7420672" cy="594550"/>
      </dsp:txXfrm>
    </dsp:sp>
    <dsp:sp modelId="{17BD4954-2BB9-46EC-876A-74A20053E83A}">
      <dsp:nvSpPr>
        <dsp:cNvPr id="0" name=""/>
        <dsp:cNvSpPr/>
      </dsp:nvSpPr>
      <dsp:spPr>
        <a:xfrm>
          <a:off x="502823" y="1114306"/>
          <a:ext cx="743187" cy="743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F73ED-1935-4E31-AF16-F6A571A415CD}">
      <dsp:nvSpPr>
        <dsp:cNvPr id="0" name=""/>
        <dsp:cNvSpPr/>
      </dsp:nvSpPr>
      <dsp:spPr>
        <a:xfrm>
          <a:off x="1005176" y="2080164"/>
          <a:ext cx="7289913" cy="59455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2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Summary of Activities on empowerment 2021/22 FY</a:t>
          </a:r>
          <a:endParaRPr lang="en-ZA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5176" y="2080164"/>
        <a:ext cx="7289913" cy="594550"/>
      </dsp:txXfrm>
    </dsp:sp>
    <dsp:sp modelId="{06CC657B-A493-49E7-AF4B-1923EAC6BCAD}">
      <dsp:nvSpPr>
        <dsp:cNvPr id="0" name=""/>
        <dsp:cNvSpPr/>
      </dsp:nvSpPr>
      <dsp:spPr>
        <a:xfrm>
          <a:off x="633582" y="2005846"/>
          <a:ext cx="743187" cy="743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C0816-E06B-42D5-8FBE-3421CA6EFB45}">
      <dsp:nvSpPr>
        <dsp:cNvPr id="0" name=""/>
        <dsp:cNvSpPr/>
      </dsp:nvSpPr>
      <dsp:spPr>
        <a:xfrm>
          <a:off x="874416" y="2971704"/>
          <a:ext cx="7420672" cy="5945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2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Challenges</a:t>
          </a:r>
          <a:endParaRPr lang="en-ZA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416" y="2971704"/>
        <a:ext cx="7420672" cy="594550"/>
      </dsp:txXfrm>
    </dsp:sp>
    <dsp:sp modelId="{AED96B76-2DDC-4EBB-BB92-5D421BF0B955}">
      <dsp:nvSpPr>
        <dsp:cNvPr id="0" name=""/>
        <dsp:cNvSpPr/>
      </dsp:nvSpPr>
      <dsp:spPr>
        <a:xfrm>
          <a:off x="502823" y="2897386"/>
          <a:ext cx="743187" cy="743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CB903-D962-44A4-9D09-AF8CB29FB1D0}">
      <dsp:nvSpPr>
        <dsp:cNvPr id="0" name=""/>
        <dsp:cNvSpPr/>
      </dsp:nvSpPr>
      <dsp:spPr>
        <a:xfrm>
          <a:off x="448379" y="3863244"/>
          <a:ext cx="7846709" cy="5945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92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endParaRPr lang="en-ZA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79" y="3863244"/>
        <a:ext cx="7846709" cy="594550"/>
      </dsp:txXfrm>
    </dsp:sp>
    <dsp:sp modelId="{B971D9D1-3186-4468-A23B-0CC44537A8F0}">
      <dsp:nvSpPr>
        <dsp:cNvPr id="0" name=""/>
        <dsp:cNvSpPr/>
      </dsp:nvSpPr>
      <dsp:spPr>
        <a:xfrm>
          <a:off x="76785" y="3788926"/>
          <a:ext cx="743187" cy="743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89C51-3E48-484A-9F15-452A3B487686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Legislative restrictions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 available legislation and/or avenues to drive certain objectives and inconsistency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</dsp:txBody>
      <dsp:txXfrm>
        <a:off x="1727" y="1810385"/>
        <a:ext cx="2688282" cy="1810385"/>
      </dsp:txXfrm>
    </dsp:sp>
    <dsp:sp modelId="{535CE1EC-E5AE-4AE9-8BE1-96F8423FBF17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306D0-36D5-405C-8C1A-87C1181D1BBB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Knowledge Gap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Ability of bidders to understand and comply with requirements as advertised</a:t>
          </a:r>
          <a:endParaRPr lang="en-ZA" sz="1600" kern="1200" dirty="0"/>
        </a:p>
      </dsp:txBody>
      <dsp:txXfrm>
        <a:off x="2770658" y="1810385"/>
        <a:ext cx="2688282" cy="1810385"/>
      </dsp:txXfrm>
    </dsp:sp>
    <dsp:sp modelId="{ADDF1883-97C9-4236-8E08-5666A59BA212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D20B4-88E0-4D26-A255-25E28842DF07}">
      <dsp:nvSpPr>
        <dsp:cNvPr id="0" name=""/>
        <dsp:cNvSpPr/>
      </dsp:nvSpPr>
      <dsp:spPr>
        <a:xfrm>
          <a:off x="5541310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Competitiveness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Inability of bidders to perform market research for pricing bids</a:t>
          </a:r>
        </a:p>
      </dsp:txBody>
      <dsp:txXfrm>
        <a:off x="5541310" y="1810385"/>
        <a:ext cx="2688282" cy="1810385"/>
      </dsp:txXfrm>
    </dsp:sp>
    <dsp:sp modelId="{09BA1C04-E425-4824-ADF7-B0E8FAF562A2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A5C27-0FA0-46B6-B086-EA535090C1C8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2D61-0909-494B-AED1-76C2FDFE7A23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CD77A-7B11-4D26-8711-FA0831BEC3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86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38B1-37B4-413A-8610-91878386DD58}" type="datetimeFigureOut">
              <a:rPr lang="en-GB" smtClean="0"/>
              <a:pPr/>
              <a:t>31/08/2022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E42F5-DD4F-4271-80C8-86AFC773A7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27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463" y="193219"/>
            <a:ext cx="8207462" cy="61471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insert slide title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3074" y="1736878"/>
            <a:ext cx="8208000" cy="4068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insert bullet level 1</a:t>
            </a:r>
          </a:p>
          <a:p>
            <a:pPr lvl="1"/>
            <a:r>
              <a:rPr lang="en-US" dirty="0"/>
              <a:t>Click to insert bullet level 2</a:t>
            </a:r>
          </a:p>
          <a:p>
            <a:pPr lvl="2"/>
            <a:r>
              <a:rPr lang="en-US" dirty="0"/>
              <a:t>Click to insert bullet level 3</a:t>
            </a:r>
          </a:p>
          <a:p>
            <a:pPr lvl="3"/>
            <a:r>
              <a:rPr lang="en-US" dirty="0"/>
              <a:t>Click to insert bullet level 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463" y="808016"/>
            <a:ext cx="8208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insert slide sub-title or opening paragraph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6022845"/>
            <a:ext cx="8197850" cy="175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/>
            </a:lvl1pPr>
          </a:lstStyle>
          <a:p>
            <a:pPr lvl="0"/>
            <a:r>
              <a:rPr lang="en-US" dirty="0"/>
              <a:t>Click to insert source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4" y="1404938"/>
            <a:ext cx="8208000" cy="338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insert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82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Pale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5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Pal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78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L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08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8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0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006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450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450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880FF-B11A-4FA9-B5CC-7226C1B851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344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65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1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463" y="193219"/>
            <a:ext cx="8207462" cy="61471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insert slide title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3075" y="1736878"/>
            <a:ext cx="4963221" cy="4068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insert bullet level 1</a:t>
            </a:r>
          </a:p>
          <a:p>
            <a:pPr lvl="1"/>
            <a:r>
              <a:rPr lang="en-US" dirty="0"/>
              <a:t>Click to insert bullet level 2</a:t>
            </a:r>
          </a:p>
          <a:p>
            <a:pPr lvl="2"/>
            <a:r>
              <a:rPr lang="en-US" dirty="0"/>
              <a:t>Click to insert bullet level 3</a:t>
            </a:r>
          </a:p>
          <a:p>
            <a:pPr lvl="3"/>
            <a:r>
              <a:rPr lang="en-US" dirty="0"/>
              <a:t>Click to insert bullet level 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463" y="808016"/>
            <a:ext cx="8208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insert slide sub-title or opening paragraph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6022845"/>
            <a:ext cx="8197850" cy="1752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i="1"/>
            </a:lvl1pPr>
          </a:lstStyle>
          <a:p>
            <a:pPr lvl="0"/>
            <a:r>
              <a:rPr lang="en-US" dirty="0"/>
              <a:t>Click to insert source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1404938"/>
            <a:ext cx="4963221" cy="338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insert sub-title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554663" y="1404938"/>
            <a:ext cx="3589337" cy="4400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to 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417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89A00-BD2E-421D-8FF7-2B5FE4B87F85}" type="slidenum">
              <a:rPr lang="en-ZA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52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47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5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928934"/>
            <a:ext cx="3420000" cy="861774"/>
          </a:xfrm>
        </p:spPr>
        <p:txBody>
          <a:bodyPr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8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0000" y="360000"/>
            <a:ext cx="4914000" cy="60300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71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Subtitle0"/>
          <p:cNvSpPr>
            <a:spLocks noGrp="1"/>
          </p:cNvSpPr>
          <p:nvPr>
            <p:ph type="body" idx="13" hasCustomPrompt="1"/>
          </p:nvPr>
        </p:nvSpPr>
        <p:spPr>
          <a:xfrm>
            <a:off x="358775" y="765175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cxnSp>
        <p:nvCxnSpPr>
          <p:cNvPr id="13" name="Straight Arrow Connector 12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439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>
            <a:off x="475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1817775" y="6581001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 dirty="0">
                <a:solidFill>
                  <a:srgbClr val="FFFFFF"/>
                </a:solidFill>
              </a:rPr>
              <a:t>White markers indicate position of Deloitte Drawing Guides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5877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3578310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0.50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0.2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76240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  <a:buFont typeface="Wingdings"/>
              <a:buChar char="ß"/>
            </a:pPr>
            <a:r>
              <a:rPr lang="en-US" sz="700" dirty="0">
                <a:solidFill>
                  <a:srgbClr val="FFFFFF"/>
                </a:solidFill>
              </a:rPr>
              <a:t>0.50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0.2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4"/>
          <p:cNvSpPr>
            <a:spLocks/>
          </p:cNvSpPr>
          <p:nvPr userDrawn="1"/>
        </p:nvSpPr>
        <p:spPr bwMode="gray">
          <a:xfrm>
            <a:off x="-1541721" y="0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4"/>
          </p:nvPr>
        </p:nvSpPr>
        <p:spPr>
          <a:xfrm>
            <a:off x="361225" y="1268413"/>
            <a:ext cx="8424000" cy="5040311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3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83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95843"/>
            <a:ext cx="8424000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Subtitle1"/>
          <p:cNvSpPr>
            <a:spLocks noGrp="1"/>
          </p:cNvSpPr>
          <p:nvPr>
            <p:ph type="body" idx="13" hasCustomPrompt="1"/>
          </p:nvPr>
        </p:nvSpPr>
        <p:spPr>
          <a:xfrm>
            <a:off x="358775" y="765175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cxnSp>
        <p:nvCxnSpPr>
          <p:cNvPr id="17" name="Straight Arrow Connector 16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439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>
            <a:off x="475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1817775" y="6581001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>
                <a:solidFill>
                  <a:srgbClr val="FFFFFF"/>
                </a:solidFill>
              </a:rPr>
              <a:t>White markers indicate position of Deloitte Drawing Guides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35877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578310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0.50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0.2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476240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  <a:buFont typeface="Wingdings"/>
              <a:buChar char="ß"/>
            </a:pPr>
            <a:r>
              <a:rPr lang="en-US" sz="700" dirty="0">
                <a:solidFill>
                  <a:srgbClr val="FFFFFF"/>
                </a:solidFill>
              </a:rPr>
              <a:t>0.50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0.2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34" name="Straight Arrow Connector 33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4033838" cy="5040312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4"/>
          </p:nvPr>
        </p:nvSpPr>
        <p:spPr>
          <a:xfrm>
            <a:off x="4751387" y="1268413"/>
            <a:ext cx="4033838" cy="5040312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0" name="AutoShape 4"/>
          <p:cNvSpPr>
            <a:spLocks/>
          </p:cNvSpPr>
          <p:nvPr userDrawn="1"/>
        </p:nvSpPr>
        <p:spPr bwMode="gray">
          <a:xfrm>
            <a:off x="-1541721" y="0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7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95843"/>
            <a:ext cx="8424000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6" name="Subtitle2"/>
          <p:cNvSpPr>
            <a:spLocks noGrp="1"/>
          </p:cNvSpPr>
          <p:nvPr>
            <p:ph type="body" idx="14" hasCustomPrompt="1"/>
          </p:nvPr>
        </p:nvSpPr>
        <p:spPr>
          <a:xfrm>
            <a:off x="358775" y="765175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cxnSp>
        <p:nvCxnSpPr>
          <p:cNvPr id="18" name="Straight Arrow Connector 17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1817775" y="6581001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>
                <a:solidFill>
                  <a:srgbClr val="FFFFFF"/>
                </a:solidFill>
              </a:rPr>
              <a:t>White markers indicate position of Deloitte Drawing Guides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35877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32" name="Straight Arrow Connector 31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>
            <a:spLocks noGrp="1"/>
          </p:cNvSpPr>
          <p:nvPr>
            <p:ph idx="15"/>
          </p:nvPr>
        </p:nvSpPr>
        <p:spPr>
          <a:xfrm>
            <a:off x="358775" y="1268413"/>
            <a:ext cx="2689200" cy="5040312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9" name="Content Placeholder 2"/>
          <p:cNvSpPr>
            <a:spLocks noGrp="1"/>
          </p:cNvSpPr>
          <p:nvPr>
            <p:ph idx="16"/>
          </p:nvPr>
        </p:nvSpPr>
        <p:spPr>
          <a:xfrm>
            <a:off x="3227400" y="1268413"/>
            <a:ext cx="2689200" cy="5040312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0" name="Content Placeholder 2"/>
          <p:cNvSpPr>
            <a:spLocks noGrp="1"/>
          </p:cNvSpPr>
          <p:nvPr>
            <p:ph idx="17"/>
          </p:nvPr>
        </p:nvSpPr>
        <p:spPr>
          <a:xfrm>
            <a:off x="6096025" y="1268413"/>
            <a:ext cx="2689200" cy="5040312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29" name="AutoShape 4"/>
          <p:cNvSpPr>
            <a:spLocks/>
          </p:cNvSpPr>
          <p:nvPr userDrawn="1"/>
        </p:nvSpPr>
        <p:spPr bwMode="gray">
          <a:xfrm>
            <a:off x="-1541721" y="0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00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95843"/>
            <a:ext cx="8424000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Subtitle3"/>
          <p:cNvSpPr>
            <a:spLocks noGrp="1"/>
          </p:cNvSpPr>
          <p:nvPr>
            <p:ph type="body" idx="14" hasCustomPrompt="1"/>
          </p:nvPr>
        </p:nvSpPr>
        <p:spPr>
          <a:xfrm>
            <a:off x="358775" y="765175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1817775" y="6581001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>
                <a:solidFill>
                  <a:srgbClr val="FFFFFF"/>
                </a:solidFill>
              </a:rPr>
              <a:t>White markers indicate position of Deloitte Drawing Guides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5877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58775" y="1268413"/>
            <a:ext cx="842645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/>
          </p:nvPr>
        </p:nvSpPr>
        <p:spPr>
          <a:xfrm>
            <a:off x="358775" y="1714489"/>
            <a:ext cx="8426450" cy="441647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0"/>
          </p:nvPr>
        </p:nvSpPr>
        <p:spPr bwMode="gray">
          <a:xfrm>
            <a:off x="358775" y="6185613"/>
            <a:ext cx="4033838" cy="123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29" name="AutoShape 4"/>
          <p:cNvSpPr>
            <a:spLocks/>
          </p:cNvSpPr>
          <p:nvPr userDrawn="1"/>
        </p:nvSpPr>
        <p:spPr bwMode="gray">
          <a:xfrm>
            <a:off x="-1541721" y="0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81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95843"/>
            <a:ext cx="8424000" cy="36933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Subtitle4"/>
          <p:cNvSpPr>
            <a:spLocks noGrp="1"/>
          </p:cNvSpPr>
          <p:nvPr>
            <p:ph type="body" idx="14" hasCustomPrompt="1"/>
          </p:nvPr>
        </p:nvSpPr>
        <p:spPr>
          <a:xfrm>
            <a:off x="358775" y="765175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1817775" y="6581001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 dirty="0">
                <a:solidFill>
                  <a:srgbClr val="FFFFFF"/>
                </a:solidFill>
              </a:rPr>
              <a:t>White markers indicate position of Deloitte Drawing Guides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5877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58775" y="1268413"/>
            <a:ext cx="403383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/>
          </p:nvPr>
        </p:nvSpPr>
        <p:spPr>
          <a:xfrm>
            <a:off x="358775" y="1714489"/>
            <a:ext cx="4033838" cy="441647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0"/>
          </p:nvPr>
        </p:nvSpPr>
        <p:spPr bwMode="gray">
          <a:xfrm>
            <a:off x="358775" y="6185613"/>
            <a:ext cx="4033838" cy="123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4751389" y="1268413"/>
            <a:ext cx="403383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2"/>
          </p:nvPr>
        </p:nvSpPr>
        <p:spPr>
          <a:xfrm>
            <a:off x="4751387" y="1714489"/>
            <a:ext cx="4033838" cy="441647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3578310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0.50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0.2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476240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  <a:buFont typeface="Wingdings"/>
              <a:buChar char="ß"/>
            </a:pPr>
            <a:r>
              <a:rPr lang="en-US" sz="700" dirty="0">
                <a:solidFill>
                  <a:srgbClr val="FFFFFF"/>
                </a:solidFill>
              </a:rPr>
              <a:t>0.50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0.2 inches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/>
          <p:nvPr userDrawn="1"/>
        </p:nvCxnSpPr>
        <p:spPr>
          <a:xfrm>
            <a:off x="439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 userDrawn="1"/>
        </p:nvCxnSpPr>
        <p:spPr>
          <a:xfrm>
            <a:off x="475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3"/>
          <p:cNvSpPr>
            <a:spLocks noGrp="1"/>
          </p:cNvSpPr>
          <p:nvPr>
            <p:ph type="body" sz="quarter" idx="23"/>
          </p:nvPr>
        </p:nvSpPr>
        <p:spPr bwMode="gray">
          <a:xfrm>
            <a:off x="4751388" y="6185614"/>
            <a:ext cx="4033837" cy="12311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-1541721" y="0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3463" y="193219"/>
            <a:ext cx="8207462" cy="61471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insert slide title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3075" y="1736878"/>
            <a:ext cx="4042558" cy="4068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insert bullet level 1</a:t>
            </a:r>
          </a:p>
          <a:p>
            <a:pPr lvl="1"/>
            <a:r>
              <a:rPr lang="en-US" dirty="0"/>
              <a:t>Click to insert bullet level 2</a:t>
            </a:r>
          </a:p>
          <a:p>
            <a:pPr lvl="2"/>
            <a:r>
              <a:rPr lang="en-US" dirty="0"/>
              <a:t>Click to insert bullet level 3</a:t>
            </a:r>
          </a:p>
          <a:p>
            <a:pPr lvl="3"/>
            <a:r>
              <a:rPr lang="en-US" dirty="0"/>
              <a:t>Click to insert bullet level 4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463" y="808016"/>
            <a:ext cx="8208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insert slide sub-title or opening paragraph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73075" y="6022845"/>
            <a:ext cx="8197850" cy="1752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 i="1"/>
            </a:lvl1pPr>
          </a:lstStyle>
          <a:p>
            <a:pPr lvl="0"/>
            <a:r>
              <a:rPr lang="en-US" dirty="0"/>
              <a:t>Click to insert source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1404938"/>
            <a:ext cx="4042558" cy="33855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insert sub-title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28367" y="1736878"/>
            <a:ext cx="4042558" cy="4068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insert bullet level 1</a:t>
            </a:r>
          </a:p>
          <a:p>
            <a:pPr lvl="1"/>
            <a:r>
              <a:rPr lang="en-US" dirty="0"/>
              <a:t>Click to insert bullet level 2</a:t>
            </a:r>
          </a:p>
          <a:p>
            <a:pPr lvl="2"/>
            <a:r>
              <a:rPr lang="en-US" dirty="0"/>
              <a:t>Click to insert bullet level 3</a:t>
            </a:r>
          </a:p>
          <a:p>
            <a:pPr lvl="3"/>
            <a:r>
              <a:rPr lang="en-US" dirty="0"/>
              <a:t>Click to insert bullet level 4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28367" y="1404938"/>
            <a:ext cx="404255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Click to insert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76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11" name="Straight Arrow Connector 10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-1817775" y="6581001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 dirty="0">
                <a:solidFill>
                  <a:srgbClr val="FFFFFF"/>
                </a:solidFill>
              </a:rPr>
              <a:t>White markers indicate position of Deloitte Drawing Guides</a:t>
            </a:r>
          </a:p>
        </p:txBody>
      </p:sp>
      <p:cxnSp>
        <p:nvCxnSpPr>
          <p:cNvPr id="17" name="Straight Arrow Connector 16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439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475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877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3578310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0.50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0.2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476240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  <a:buFont typeface="Wingdings"/>
              <a:buChar char="ß"/>
            </a:pPr>
            <a:r>
              <a:rPr lang="en-US" sz="700" dirty="0">
                <a:solidFill>
                  <a:srgbClr val="FFFFFF"/>
                </a:solidFill>
              </a:rPr>
              <a:t>0.50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0.2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5"/>
          <p:cNvSpPr>
            <a:spLocks noGrp="1"/>
          </p:cNvSpPr>
          <p:nvPr>
            <p:ph type="body" idx="17" hasCustomPrompt="1"/>
          </p:nvPr>
        </p:nvSpPr>
        <p:spPr>
          <a:xfrm>
            <a:off x="358775" y="765175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-1541721" y="0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24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4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Subtitle0"/>
          <p:cNvSpPr>
            <a:spLocks noGrp="1"/>
          </p:cNvSpPr>
          <p:nvPr>
            <p:ph type="body" idx="13" hasCustomPrompt="1"/>
          </p:nvPr>
        </p:nvSpPr>
        <p:spPr>
          <a:xfrm>
            <a:off x="358775" y="765175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cxnSp>
        <p:nvCxnSpPr>
          <p:cNvPr id="13" name="Straight Arrow Connector 12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439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 userDrawn="1"/>
        </p:nvCxnSpPr>
        <p:spPr>
          <a:xfrm>
            <a:off x="475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1817775" y="6581001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 dirty="0">
                <a:solidFill>
                  <a:srgbClr val="FFFFFF"/>
                </a:solidFill>
              </a:rPr>
              <a:t>White markers indicate position of Deloitte Drawing Guides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5877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3578310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0.50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0.2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762405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  <a:buFont typeface="Wingdings"/>
              <a:buChar char="ß"/>
            </a:pPr>
            <a:r>
              <a:rPr lang="en-US" sz="700" dirty="0">
                <a:solidFill>
                  <a:srgbClr val="FFFFFF"/>
                </a:solidFill>
              </a:rPr>
              <a:t>0.50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0.2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utoShape 4"/>
          <p:cNvSpPr>
            <a:spLocks/>
          </p:cNvSpPr>
          <p:nvPr userDrawn="1"/>
        </p:nvSpPr>
        <p:spPr bwMode="gray">
          <a:xfrm>
            <a:off x="-1541721" y="0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4"/>
          </p:nvPr>
        </p:nvSpPr>
        <p:spPr>
          <a:xfrm>
            <a:off x="361225" y="1268413"/>
            <a:ext cx="8424000" cy="5040311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00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11" name="Straight Arrow Connector 10"/>
          <p:cNvCxnSpPr/>
          <p:nvPr userDrawn="1"/>
        </p:nvCxnSpPr>
        <p:spPr>
          <a:xfrm>
            <a:off x="-858177" y="6303600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 userDrawn="1"/>
        </p:nvCxnSpPr>
        <p:spPr>
          <a:xfrm>
            <a:off x="35359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 userDrawn="1"/>
        </p:nvCxnSpPr>
        <p:spPr>
          <a:xfrm>
            <a:off x="87768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-1817775" y="6581003"/>
            <a:ext cx="16795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900" dirty="0">
                <a:solidFill>
                  <a:srgbClr val="FFFFFF"/>
                </a:solidFill>
              </a:rPr>
              <a:t>White markers indicate position of Deloitte Drawing Guides</a:t>
            </a:r>
          </a:p>
        </p:txBody>
      </p:sp>
      <p:cxnSp>
        <p:nvCxnSpPr>
          <p:cNvPr id="17" name="Straight Arrow Connector 16"/>
          <p:cNvCxnSpPr/>
          <p:nvPr userDrawn="1"/>
        </p:nvCxnSpPr>
        <p:spPr>
          <a:xfrm>
            <a:off x="-858177" y="1259305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-858177" y="763468"/>
            <a:ext cx="720000" cy="1588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439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4752000" y="7010598"/>
            <a:ext cx="0" cy="360000"/>
          </a:xfrm>
          <a:prstGeom prst="straightConnector1">
            <a:avLst/>
          </a:prstGeom>
          <a:ln w="19050" cap="sq">
            <a:solidFill>
              <a:schemeClr val="bg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-941463" y="897379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7.40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2.91 Inches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-941463" y="137858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6.00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2.36 Inches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-941463" y="5921847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8.00 cm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3.15 Inches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8776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</a:t>
            </a:r>
            <a:r>
              <a:rPr lang="en-US" sz="700" dirty="0">
                <a:solidFill>
                  <a:srgbClr val="FFFFFF"/>
                </a:solidFill>
              </a:rPr>
              <a:t>11.70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4.61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3578310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0.50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0.2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4762406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300"/>
              </a:spcAft>
              <a:buFont typeface="Wingdings"/>
              <a:buChar char="ß"/>
            </a:pPr>
            <a:r>
              <a:rPr lang="en-US" sz="700" dirty="0">
                <a:solidFill>
                  <a:srgbClr val="FFFFFF"/>
                </a:solidFill>
              </a:rPr>
              <a:t>0.50 cm</a:t>
            </a:r>
          </a:p>
          <a:p>
            <a:pPr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 0.2 inches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70922" y="7067323"/>
            <a:ext cx="803286" cy="2539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</a:rPr>
              <a:t>11.70 cm </a:t>
            </a: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</a:t>
            </a:r>
            <a:endParaRPr lang="en-US" sz="700" dirty="0">
              <a:solidFill>
                <a:srgbClr val="FFFFFF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700" dirty="0">
                <a:solidFill>
                  <a:srgbClr val="FFFFFF"/>
                </a:solidFill>
                <a:sym typeface="Wingdings" pitchFamily="2" charset="2"/>
              </a:rPr>
              <a:t> 4.61 inches </a:t>
            </a:r>
            <a:endParaRPr lang="en-US" sz="700" dirty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 userDrawn="1"/>
        </p:nvCxnSpPr>
        <p:spPr>
          <a:xfrm rot="5400000" flipH="1" flipV="1">
            <a:off x="-234095" y="1308642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 userDrawn="1"/>
        </p:nvCxnSpPr>
        <p:spPr>
          <a:xfrm rot="5400000" flipH="1" flipV="1">
            <a:off x="-234094" y="811939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 userDrawn="1"/>
        </p:nvCxnSpPr>
        <p:spPr>
          <a:xfrm rot="5400000" flipH="1" flipV="1">
            <a:off x="-234094" y="6241517"/>
            <a:ext cx="91440" cy="1588"/>
          </a:xfrm>
          <a:prstGeom prst="straightConnector1">
            <a:avLst/>
          </a:prstGeom>
          <a:ln w="3175">
            <a:solidFill>
              <a:schemeClr val="bg1"/>
            </a:solidFill>
            <a:headEnd type="arrow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5"/>
          <p:cNvSpPr>
            <a:spLocks noGrp="1"/>
          </p:cNvSpPr>
          <p:nvPr>
            <p:ph type="body" idx="17" hasCustomPrompt="1"/>
          </p:nvPr>
        </p:nvSpPr>
        <p:spPr>
          <a:xfrm>
            <a:off x="358775" y="765177"/>
            <a:ext cx="8424000" cy="307777"/>
          </a:xfr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1" y="6597650"/>
            <a:ext cx="3672613" cy="126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775" y="6597650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-1541720" y="2"/>
            <a:ext cx="1403543" cy="6924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  <a:cs typeface="Arial" pitchFamily="34" charset="0"/>
              </a:rPr>
              <a:t>To view Deloitte drawing guides:</a:t>
            </a:r>
          </a:p>
          <a:p>
            <a:endParaRPr lang="en-US" sz="300" b="1" dirty="0">
              <a:solidFill>
                <a:srgbClr val="FFFFFF"/>
              </a:solidFill>
              <a:cs typeface="Arial" pitchFamily="34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>
              <a:buFont typeface="+mj-lt"/>
              <a:buAutoNum type="arabicPeriod"/>
            </a:pPr>
            <a:r>
              <a:rPr lang="en-US" sz="700" dirty="0">
                <a:solidFill>
                  <a:srgbClr val="FFFFFF"/>
                </a:solidFill>
                <a:cs typeface="Arial" pitchFamily="34" charset="0"/>
              </a:rPr>
              <a:t>Select ’OK’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63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4547" y="267629"/>
            <a:ext cx="8230410" cy="298327"/>
          </a:xfr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313880FF-B11A-4FA9-B5CC-7226C1B85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2000" y="2641734"/>
            <a:ext cx="3600000" cy="90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>
              <a:defRPr lang="en-GB"/>
            </a:lvl1pPr>
          </a:lstStyle>
          <a:p>
            <a:pPr marL="0" lvl="0" indent="0" algn="l">
              <a:buFontTx/>
            </a:pPr>
            <a:r>
              <a:rPr lang="en-US" dirty="0"/>
              <a:t>Click to Insert Presentation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3551434"/>
            <a:ext cx="3600000" cy="90000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Click to Insert Presentation Sub-Title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4286" y="6284402"/>
            <a:ext cx="4183105" cy="2821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b="1" baseline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GB" sz="1800"/>
            </a:lvl5pPr>
          </a:lstStyle>
          <a:p>
            <a:pPr lvl="0" defTabSz="1019175" fontAlgn="base">
              <a:lnSpc>
                <a:spcPts val="2225"/>
              </a:lnSpc>
              <a:spcBef>
                <a:spcPts val="200"/>
              </a:spcBef>
              <a:spcAft>
                <a:spcPts val="200"/>
              </a:spcAft>
              <a:buFont typeface="Arial" charset="0"/>
            </a:pPr>
            <a:r>
              <a:rPr lang="en-US" dirty="0"/>
              <a:t>Click to Insert Additional Title or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4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0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Im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0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Im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10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38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Pal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Divider 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78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463" y="193219"/>
            <a:ext cx="8207462" cy="6147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algn="l"/>
            <a:r>
              <a:rPr lang="en-US" dirty="0"/>
              <a:t>Click to insert slide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26477" y="6388665"/>
            <a:ext cx="19540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© 2013 Deloitte Touche Tohmatsu Limited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075" y="6388665"/>
            <a:ext cx="4350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71F4E-3C2B-4AFC-9BC3-7208D7B5B16C}" type="slidenum">
              <a:rPr lang="en-US" sz="8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748" y="6388665"/>
            <a:ext cx="298410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[Insert document footer]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04939"/>
            <a:ext cx="8229600" cy="4400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0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5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GB" sz="2400" b="1" kern="1200" baseline="0" smtClean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spcBef>
          <a:spcPts val="300"/>
        </a:spcBef>
        <a:spcAft>
          <a:spcPts val="300"/>
        </a:spcAft>
        <a:buSzPct val="120000"/>
        <a:buFont typeface="Arial" pitchFamily="34" charset="0"/>
        <a:buChar char="•"/>
        <a:defRPr lang="en-US" sz="1600" kern="1200" smtClean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357188" indent="-176213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lang="en-US" sz="1600" kern="1200" baseline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2pPr>
      <a:lvl3pPr marL="538163" indent="-180975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defRPr lang="en-US" sz="1600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3pPr>
      <a:lvl4pPr marL="720725" indent="-182563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–"/>
        <a:defRPr lang="en-US" sz="1600" kern="1200" baseline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4pPr>
      <a:lvl5pPr marL="895350" indent="-174625" algn="l" defTabSz="914400" rtl="0" eaLnBrk="1" latinLnBrk="0" hangingPunct="1">
        <a:spcBef>
          <a:spcPts val="300"/>
        </a:spcBef>
        <a:spcAft>
          <a:spcPts val="300"/>
        </a:spcAft>
        <a:buFont typeface="Arial" pitchFamily="34" charset="0"/>
        <a:buChar char="•"/>
        <a:tabLst/>
        <a:defRPr lang="en-GB" sz="16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000" y="2654260"/>
            <a:ext cx="36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FontTx/>
            </a:pPr>
            <a:r>
              <a:rPr lang="en-US" dirty="0"/>
              <a:t>Click to Insert Presentation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00" y="3553938"/>
            <a:ext cx="36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0"/>
              </a:spcBef>
              <a:buFontTx/>
            </a:pPr>
            <a:r>
              <a:rPr lang="en-US" dirty="0"/>
              <a:t>Click to Insert Presentation Sub-Title</a:t>
            </a:r>
            <a:endParaRPr lang="en-GB" dirty="0"/>
          </a:p>
        </p:txBody>
      </p:sp>
      <p:pic>
        <p:nvPicPr>
          <p:cNvPr id="8" name="Picture 5" descr="DEL_PRI_RGB"/>
          <p:cNvPicPr>
            <a:picLocks noChangeArrowheads="1"/>
          </p:cNvPicPr>
          <p:nvPr/>
        </p:nvPicPr>
        <p:blipFill>
          <a:blip r:embed="rId3" cstate="print"/>
          <a:srcRect l="7785" t="27351" r="9871" b="25598"/>
          <a:stretch>
            <a:fillRect/>
          </a:stretch>
        </p:blipFill>
        <p:spPr bwMode="auto">
          <a:xfrm>
            <a:off x="315913" y="285750"/>
            <a:ext cx="2346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4286" y="6282825"/>
            <a:ext cx="503211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>
              <a:defRPr lang="en-GB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1019175" fontAlgn="base">
              <a:lnSpc>
                <a:spcPts val="2225"/>
              </a:lnSpc>
              <a:spcBef>
                <a:spcPts val="200"/>
              </a:spcBef>
              <a:spcAft>
                <a:spcPts val="200"/>
              </a:spcAft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4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800" b="0" kern="1200" baseline="0" smtClean="0">
          <a:solidFill>
            <a:schemeClr val="accent1"/>
          </a:solidFill>
          <a:latin typeface="Times New Roman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800" b="0" kern="1200" baseline="0" dirty="0" smtClean="0">
          <a:solidFill>
            <a:schemeClr val="accent2"/>
          </a:solidFill>
          <a:latin typeface="Times New Roman" pitchFamily="18" charset="0"/>
          <a:ea typeface="+mj-ea"/>
          <a:cs typeface="+mj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GB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075" y="2291796"/>
            <a:ext cx="5154460" cy="202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Insert Divider Slide Title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3075" y="6388665"/>
            <a:ext cx="43506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71F4E-3C2B-4AFC-9BC3-7208D7B5B16C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65" r:id="rId4"/>
    <p:sldLayoutId id="2147483671" r:id="rId5"/>
    <p:sldLayoutId id="2147483667" r:id="rId6"/>
    <p:sldLayoutId id="2147483670" r:id="rId7"/>
    <p:sldLayoutId id="2147483666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</a:blip>
          <a:srcRect/>
          <a:stretch>
            <a:fillRect l="-3000" t="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Z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13880FF-B11A-4FA9-B5CC-7226C1B8517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703" r:id="rId19"/>
    <p:sldLayoutId id="2147483704" r:id="rId20"/>
    <p:sldLayoutId id="2147483705" r:id="rId21"/>
    <p:sldLayoutId id="2147483706" r:id="rId2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om/url?sa=i&amp;rct=j&amp;q=&amp;esrc=s&amp;frm=1&amp;source=images&amp;cd=&amp;cad=rja&amp;uact=8&amp;docid=-56-BsR4Rd3FPM&amp;tbnid=KxUWsds7a2iM9M:&amp;ved=0CAUQjRw&amp;url=http://www.citifmonline.com/?p=5340&amp;ei=8ZdMU4DpGojYOd3egIgE&amp;bvm=bv.64764171,d.ZWU&amp;psig=AFQjCNFVPuf8IQQAjuJVqoD_jH93WJh0xQ&amp;ust=1397614841315757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gray">
          <a:xfrm>
            <a:off x="1482571" y="2610988"/>
            <a:ext cx="6768479" cy="207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0038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16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33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49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66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ZA" kern="0" dirty="0">
                <a:solidFill>
                  <a:srgbClr val="002060"/>
                </a:solidFill>
                <a:latin typeface="Arial"/>
                <a:cs typeface="Arial"/>
              </a:rPr>
              <a:t>EMPOWERMENT OF DESIGNATED GROUPS</a:t>
            </a:r>
          </a:p>
          <a:p>
            <a:pPr algn="ctr">
              <a:spcAft>
                <a:spcPts val="600"/>
              </a:spcAft>
              <a:defRPr/>
            </a:pPr>
            <a:endParaRPr lang="en-ZA" kern="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ZA" kern="0" dirty="0">
                <a:solidFill>
                  <a:srgbClr val="002060"/>
                </a:solidFill>
                <a:latin typeface="Arial"/>
                <a:cs typeface="Arial"/>
              </a:rPr>
              <a:t>Presented by: DIVISIONAL HEAD: SCM</a:t>
            </a:r>
          </a:p>
          <a:p>
            <a:pPr algn="ctr">
              <a:spcAft>
                <a:spcPts val="600"/>
              </a:spcAft>
              <a:defRPr/>
            </a:pPr>
            <a:r>
              <a:rPr lang="en-ZA" kern="0" dirty="0">
                <a:solidFill>
                  <a:srgbClr val="002060"/>
                </a:solidFill>
                <a:latin typeface="Arial"/>
                <a:cs typeface="Arial"/>
              </a:rPr>
              <a:t>MPHO MGENGO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80FF-B11A-4FA9-B5CC-7226C1B8517C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6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361664" y="206398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000" dirty="0">
                <a:solidFill>
                  <a:schemeClr val="accent4"/>
                </a:solidFill>
                <a:latin typeface="Arial"/>
              </a:rPr>
              <a:t>Objectives of the Strategic Sourcing Plan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4334" y="453982"/>
            <a:ext cx="580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7024226"/>
              </p:ext>
            </p:extLst>
          </p:nvPr>
        </p:nvGraphicFramePr>
        <p:xfrm>
          <a:off x="622792" y="914401"/>
          <a:ext cx="8361188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3880FF-B11A-4FA9-B5CC-7226C1B8517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2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18" y="215786"/>
            <a:ext cx="6183021" cy="562074"/>
          </a:xfrm>
        </p:spPr>
        <p:txBody>
          <a:bodyPr/>
          <a:lstStyle/>
          <a:p>
            <a:r>
              <a:rPr lang="en-US" sz="2000" dirty="0">
                <a:latin typeface="Arial"/>
              </a:rPr>
              <a:t>SCM overview</a:t>
            </a:r>
            <a:endParaRPr lang="en-ZA" sz="2000" dirty="0">
              <a:latin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622" y="617421"/>
            <a:ext cx="856800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i="1" dirty="0" err="1">
                <a:latin typeface="Arial"/>
              </a:rPr>
              <a:t>CoE</a:t>
            </a:r>
            <a:r>
              <a:rPr lang="en-US" sz="1400" b="1" i="1" dirty="0">
                <a:latin typeface="Arial"/>
              </a:rPr>
              <a:t> commits to the social and economic transformation of South Africa by supporting objectives and initiatives captured in strategic national </a:t>
            </a:r>
            <a:r>
              <a:rPr lang="en-US" sz="1400" b="1" i="1" dirty="0" err="1">
                <a:latin typeface="Arial"/>
              </a:rPr>
              <a:t>programmes</a:t>
            </a:r>
            <a:r>
              <a:rPr lang="en-US" sz="1400" b="1" i="1" dirty="0">
                <a:latin typeface="Arial"/>
              </a:rPr>
              <a:t> such as B-BEEE and Preferential Procurement as well as in the Gauteng Provincial Government’s (GPG) transformation </a:t>
            </a:r>
            <a:r>
              <a:rPr lang="en-US" sz="1400" b="1" i="1" dirty="0" err="1">
                <a:latin typeface="Arial"/>
              </a:rPr>
              <a:t>programmes</a:t>
            </a:r>
            <a:endParaRPr lang="en-GB" sz="1400" b="1" i="1" dirty="0"/>
          </a:p>
        </p:txBody>
      </p:sp>
      <p:sp>
        <p:nvSpPr>
          <p:cNvPr id="15" name="AutoShape 4" descr="data:image/jpeg;base64,/9j/4AAQSkZJRgABAQAAAQABAAD/2wCEAAkGBxQSEhUUEhQWFhUWGBcWFxgYGBoXFxcaGhgYGBcYGBgYHCggHRwlHRoYITEiJSorLi4uGB8zODMsNygtLisBCgoKDg0OGxAQGiwkICYsLCwsLCwsLCwsLCwsLCwsLCwsLCwsLCwsLCwsLCw0LCwsLCwsLCwsLCwsLCwsLCwsLP/AABEIAK4BIgMBIgACEQEDEQH/xAAcAAABBAMBAAAAAAAAAAAAAAAFAwQGBwABAgj/xABEEAACAQIEAwUFBQUHAwQDAAABAhEAAwQSITEFQVEGImFxgRMykaGxB0LB0fAUUoKS4SMzYnKisvEWJMIVQ9LyU2OT/8QAGQEAAwEBAQAAAAAAAAAAAAAAAQIDBAAF/8QAJxEAAgICAgEEAgMBAQAAAAAAAAECEQMSITFBBCJRYRMyFLHw0ZH/2gAMAwEAAhEDEQA/ALQNZWzWqqRNO0Anp03qA9q/tAw9m5b9k3tYzZ1QkQCpAluoMab0y+1Ltk1r/t8NdIc6XSsSo6Btwap52nxPOgPGJYtz7W8Wq5baoq7KTLsIM6k6HeNtqdcL+2XEqALtm3c31BKHUyOogbVVpauhP9aA9F9cD+1a3e/vLRQBlVyIKpmViN2zHVdwOdWBg3zS0RIUx0kc/GvJFu4VYEbggg+IMirV7D/aVffE5cSDde86osH2du0DAnLrPXr8aDS8C0XXWVlZUwiWJ90+VKCk8T7p8qUFHwA3WVlZXHCR98f5T9aVpL7/APD+NK0TjK1WVlA4Cj32ophPcHr9aFj3jRXCe4P1zos4VrKyspQiOM9w1vCe4vlWsZ7hrrDe6vkKPgArWVlYaAwl9/8Ah/GlaSjv/wAP40z4rx3D4b+/vIh6E94+SjWizkEaSxHut5GgWE7cYC42VcSgJ2zBkHxYAUcvMChIIIIkEag+RrkB2ccP9wev1pzTfAe4PX604ovs5GU14n/dP/lP0pzTXin9y/8AlNcjgNc95f1yo5gfcH650Efdf1yo3gvcFPPoVC9ZWVlTGBdJ4m7kRmP3QT8BNKUN7SXsmFvsOVt/9pqxI82cWxpu3blxiSWZjJ8TpTBmrbvXHypS4qluZj4VoaajY7+FO+G8Pe4e6KLWOAHMUYwcpZzGw8B1O1TlkjHspHG30AGflPSiPZ/iL4fEWrqQWtsrAHUEg7eopnjbABge7yJ0J86VwGEZyI6/KnUlViuLuj1nh8WGVWOhIBI6SNqU/aF6ih3ZjEe1wtpm3ygHzGk/Ku+OcZs4S37S80DYACWY9FHOk4J0xziMQsETSiX1jeq1x/2klzFuwFXkWMsfQaD5054X9pSyFu2tNpXceh0Pyrrj8jfjl3RYX7QvUVnt16ik8Fird5BctkMragj8ehpfKOlcKNzfXPM8o+dKftC9RXAUe02+7+NL5RRdAE/2heorDfXqK7yjoK0yCNhQCB1940QwuIXKBIkfnQ9TBJO1C+MduMJg0AZvaOZIRIJ8yToBRZyRK/ar1HxrftR1FVc/2w2y3dwbZerOAfgFI+dSvsv2zw2N7oi3d29mxEtpPdPP5GgFph7GuMu4pOzjlCgEHQRS2KtiBoNxS3sx0Hwo+BRAY9fGkr2PgjKJHOnvsx0HwrTIo1gaeFBUHkgnbjta9nuWO7dZYnQ5R18DVWvhLjMXdizNqSTJJ6knc0T4njGu4i477lj6Cdqcq8LBI1Gm0/WpSnbpGqEKVsi2KtkGDUp7C9qrmFcWWYtYfQqdkJ+8vTxHOg3EEzfnQ63IYeelNFgkrPSuBcZBqKcZh1FBOyeW7hLLsJJQAz1Hd/CixwifuiqOrMtMUzDrTPi7j2L6/dNLHBJ+6KY8YwqiyxAgxRVWcMrnvD1o3gvcWgje8PI/hRbC4cZQddfE0ZAQ8mspH9nHU/E1lKMMjTbiWF9rZuWzpnVlkiYkRMU4Zx1Fcm4IJBGk86oSPK+IwZV3WZyMVnrBImkLeHJMAUdxOBLPcbq7n4selOOFcMgywrPPKlZuhibof9nMHkgnfpXV7GziL0DN3AAswTr1p2mmgpMcGX2gfPlYxMglSPvajUHasLnbbZt1pKhLjXCkaypUQZ3pbs/w3Jb7243p7jkBMLJQE5fLlIpzwxFd1tkxnIQkbjMYkU6k9dRHFXZbHY6w6YS2LgynUgc8p1WfGqp7VcWOLx1xpm3bJS2OUKYn1MmrU7RcR/YcGWXvlQttcxgnkJMbwJqmcHhwgljLHWJAJ8O8a0ZJJKjJijtKx9hcGH3im+P4UqmRIohwvEWWMBirDk2hB8afcXU+z7sNPTX6VkUmbtUEfs84r7K6tosSl6RH7rgSD6jT4dKs2qM7I32ONw1vn7UH0UEn5Crzmt6lskzzcsdZUIj+8/h/GlqR+/8Aw/jStMySMrG2rK050NcGyoPtT7Rvb/7a2cudZuHYwTAE9DrNVG19phNep6/0qQ9vMLebiN22zZizkqQSQFPeAMjSByp7wTgyDaGI3pZ5FBWy+OG3RESl0awfWl+H8TuW3VlYqyEMp5qQdImrIu8NDLoBFQTjuCFttKEMylw0NPFrymXp2A7YDiFg54F60yi4BpIPuuB0MEeYqaE15d7DcbOFxlq4JhmCOOqsQDp8D6V6aRqrqZpOmLLcmmfHncYe8bUe09m+SRPeymNBvSwMVjMTFdqJsedOELdvNGgMFsx05kGRuNZ3pbBYa7ZvMroCCO60Fsx5a8h+VF+HYpbNy9IRWz3BqdSVaGzTtrNZicZcM3bYleY2H8M7x1rDJ1J0j1YK4q2IY/BsoDMANpjr602wOhzDLO3eBM76COpgVnE+LNcIBkdBXXD1mTMFdR50UnJUjm1F2XR2IWMDZ0jRjHm7Gjk1HOwuKL4GzJ1UFW8wx/CKOF61xjSo82crkxxTHjX9y1OVudaacZb+yNMlyLYMb3x5H8KOYT3F8qCN7/ofrRbDkhR5U0kdY7rKa+2NbpdWdsisO0eOvJjXKKZAhQ0+zOndJyjc/hRHhuKZgVuFUJtJnVSRuCrZRG+q6T40RfOCdHPeAnbZTJ2pC8ndSSykBTmIEiWI6dOVOFcFf4/hHsrptnUDVW5Mp2NKJhAKl+NwOewJOa4kwwMgqSYHIDyjSoziDlFeX6iDhL6PV9PNTj9gvGPl2pO1jOtM+KX9zTGxiaSMb5KOVcElXECKd9kXDY/DhubyB1ygn8Kj+GLXGCoJLEAAcydAKtf7OeA3MMlxsTaVXLDIdCwWNRO48qvjx2zNlyaxO/tPV3s2oXuK+ZjI00ygRzmTt0qB37OHe3lvb8tjPhBqe/aVaZsOrDZX1HmCAfj9aqjDAlycrNM67x6ToKOeL2tC+la1phrDcKtAllBgCdZiY0gcqEvhrqNmMtbKyIuMhnoI0NObXEr1oNb7rLsMxhgOhBE6da3hONMhKtlgrKjfKdiPmKze5O3ya6i1S4JR9meANzFrej+7R5n3gWhV8zE1bFRD7PuEXcOlx74Aa7lKjmBBOvQydvCifaXtVh8Cma82sSEHvEdTOgHia9DEnqjy8zTm6C49/wBPxpUVRPG/thxDsf2VBbXYNAJ/mcQfRRQG72h4viZh75B/dzgfKFq2pJI9JsY30pG5iEg99f5h+deaP+n+JXdWL/x3FH/ka2exOOiSy/8A9B+VCl8hJ92x4Ui4l79shnuodN4IgTv0XwqK2r5f2bAEXRIbKSZExlbQecUngGuYe2gYnMGMnqdBoee0T1mi2E4ohuTdYKw1AIgE8tRvWLNJ20b8EVquTdnizgm17LNO/eClaAcfSQ06RrvPzov+wpffOHCXFUgk6hgZ7ykcxtQ65gUYZASRMFiY0nck7CSKGOuB5p8gXsLw18TjrCIPvq7E6gKpzMT8I9a9SVFOxHZS1gbMrla5cIZ7gG4+6q/4QPqTUqBrdZ5knbNGuYruh/EeJi3osM3yFFc9CUV39qvZUFhibSnKzKMQFHot0ga84MeBqN4nh9pbEJcYkgQ0BVXpAMuT5kVOeN8duXEKkAAjvAbMpG3WKqrGYV7d8qS7LPcAltDtFTy42uTXgmv1ZlyfMiNaVsXmkIurMYgbknQCkcdi2A7tpwBuSpgdSTGlTP7MOz2Y/td0Su1oH7x5v5awPEzypccB5zSJxwTh7WMNbt5iGAliD9494+Y1oot9iNzWievr9f6/GuVfny3+ZP0UVpXwY3ydviWEd7p0rd3EFxB26R5fmKRKjn0j4d0/V617T8/Xf6sPhROoUJG/Pr+vKnNrGAACDTLPvHp5f/VR8a1m/X6H0HrXNHUEvbr1PwrKGZz+v/qfrWUKBqgVdjMO62uUxr94Rr5bmml2/kWSlyAAJXvEANEwRz86Xu2RmiH3IG/3u8DoOQ0rLiLvleDrodQBoNx11oDjS1ctsCyMCIIIiI1ICleY6lai3aRfZ3CvI6jl4H50dxuBFoO0kxClW7rEZpMEb6a6U17RWDirMoe9bEwwyn3ZKiF5ab8zUc+PeP2WwZNJckPscDxGLW5+zpOUc9JP7oP71RzE4S/h2y4i09sjTvqR8CdD6Vdn2V8DvWbBu4hmDXe8tkk5bS8pX987npoOtTm7aRxDqrDowBHzpFiSVBlnblZTX2d9mDjCLpYpbtup0Grka5VPKIEnxq6ZpLKFACgKBsAIA9BXQanjDVE5zcmMuN4MXrL2z94ET0PI+hiqVfC3LbtlgXEJGU/rUGrzviRVe9teyF2//aYdgLg5HZx0nkehoZMey4Hw5NHyQniPHLjoUuW1HInfw7s7Uf7C9jrjut/EIVtJDIre855Eg6hRvrvRr7Puy5S2L+KSbxPdDj3B1g8z1qfLSwxeWNlzXwgXxvjC4ey90yYHdG2Zjoonzqhb73eJYhmdiUmS3I8s0dOSjpVi/bJjyli2inf2j+oAQf75qNdj8OEw4PNifl3R9PnWjpGYdcP4fZsjuLr+8RLH1O3kKN4DDXb5i2rN1OwHmTpTSptwvNZFtWHcga/4iJPxNTlKgAzD9lrpjO6qOcSx/L50RXs9aXfM3WTofQUf8aTyyDU22Er3t9gVa2jZdEOUgaDKeXofrQK1wtGtApdDEDZhnn/yBA35Gp32o4e1y06LuQcv+bdfmBVPLit+5laSDyggwQfWs7s14JcUOCtw3AoGvugKZnXQDT5U345gMRYxIS6jIAFyfuPzJBGhIk6eFSf7O8L7bFydRZXOegJ0Qee5/hq08ThFuLldQw6EA1SCrkGbK9tSufsw7ZE3Dg7rSpk2ifuncpryIkjoQRzFWh7cdaiA+zrCLeF+2LiOGDgq5gEHNsZETUvArQpJ9GYQxWMIEKdT8t/yPwoUySJ33+Qn6tXfHGyOr8gIYeBJ19I+Brm28QOTEmfi31zCrRXAoIxuAkmOWnwIT86jvE0W2VAMP05KumvnAEedTDEXYPlIPmBJ/wBVVVxy63tnBJP9o3yMAUmaTUOC2GKcuQtjuL3CSEzKTMKvdI8WYfTxNOuzONxYuC1hruglmW4S6AbQJ1GrbCIkmo5hMcWMPoTIDSZ8hR7sxdVMUgywhlRB110ZvKCRrvNZcGWUZavldGrNji4tli4LiF06XbOUxIZWDITvrMMNSOR9409QDnqB9P8Ahf8AVTZAyn3uca/rqWP8FL2r4MaQdo+ED/YPQ1uMAqUHP1+YJ/3mk2Uev4/8kfy12AOX62j4iP56xh/z5Tr/ALj6iuAI27i8iDA9YH45R862Fn9a/jJ+J8q5vWVPLbpuOvyEetNHxL2yc6sy82AJjY6xr+FGvg4IG35/6fxM/GsocOMW/wB5P5h/8Kyu1YQbcOYzLknSR/jPdbQcqXS2pBBVyNSNY93TLtzOtM/aBwczsSuun7sQN+h5xTiygBgK7TEGY1QS33Y1pAmXDChXtuVgLr3ogwTtMzHwoOmLFu9kzCGztkddRHPMfuz9KP5VySUfTfXXUEk/MfCo3xa4bbAwxyOQA67BujAxG1cAnHBuNI8KSMxJC5e8NBOpGx86OCqtscTW6rrYRlZTOZoWDMtAnUEaCJ1NTDshxcXLQtvlF22IIBzAgaTPWdxypWgkgYzSaGtZtazlXHC6iRQrinEvY6AFifgPP5/Cny3OVMOLYFbgUGdCTpvMaU0EtuQMY9nLstdPJiHHmZzadZqQWxQDgNnK5ze8VMxzAIgkdd9fCpAu1Nl/Y5dFOfaxw9k8QfaAfxAOP9sVEuC3M1oQdv8An8auL7S+HLdw8nSCsHxDA/QsPWo/g7NqwtsoqXSANSAFWBHdEGf6VGWRJqJSGNyi2Q5bdw+7nMdJq5uCHNh7auJBtpr/AAjf86hljG23uezVFzGSYmFHMk8qm1y8LWGL247iD4CJ+VSlOxpYmq+x1h2Kt7NjOkqeoH412Qd136HY+HgfGhV3iStaS/GqMNQdNSFYH0P0o1zpIvZEpRcW0xG6uZdQQYmNJHPlVQdveHKuINxIC3lFwrzDTlJjqY26zVzEVB+0XAUuYvCORIN0K38Ia6J8JQ/GulG1Q2Kes7+mb7D8K/ZcObTDLiLhFx/UgKoOxyiAQOZJ51M9qbYxNbf+dflJp4RTNVwTTbbbOVFNeJuRbYp7wEjnTm60A0PzlpoJ0EC4bEu7TdMj3SI3DGKSvIbcW90aCh5hpML8tKI38PBMdA3z/OKRxNsMkHY6EcwQWEjodJrZF8ABgxAYgk7kT5iC/wA1qtuLXg9+4w2LH8ql3GrzpZxDgarbzyNpIAY+GhDehFQDCYgHeOutQ9S+KNPp1zZ3cvjkNeVHOFXyACTLAzPlyoNjMKVysRGdQyjwOxp3wxoWKt6T09e+R2fLftRd9kh0VuTKD8vyzfzVjWp8/wAdifiW/loP2b4hmw1oxOVQD/DIPyQfGjIYN4HY/Q/VzTtUzOcgRsY5gecafFk/lpQuPTf0/wCAvxpMr4/o6/Vl+FIXrsDw/r+SrXUA5xmIRZBYZh01O4J28aj+P7SraabgIQHfLMk+B286MIsyzbakDrrzoZ2i4SLli5p3iJ+Gq/rx8RT1wdYy/wCq8F4/yn/4VlV8LVbqWzCWPg3IMsVtrzA3ymSdB0PU08sspGUM7MCBpHve9M67rFCcK63ASilhEktousK2+njRCy52N3vGQAuvemEMmBtQCLlyx0tvDjYmIzGRy5RHrQ7imGd7TKPbKSsQYZSRBXcbTFO8VaDEFVuENLCOWykaLpDa0jiuHswlrLEf5yCOWkR0PxogIdg/bNedLlqHhiWMd2BHcTkJjapJw3iK2mtP7L2d1TDq5h207xJO4jY9a3aw5tv31Vg2oBINzKJJ1G+satNR/wC0CyRcsX7cjKArB2gLJkQeY16cqBxdFq4rDMpBUiQQZnyrYOgqO9i763LJysSFOUSc0aAnU0fU6CgEwikcQ+ojeD5DaSaVuOFEmgS8XW5duKvu2wknlLZifkBTwVsD6F8JdC4kr1tnzJkEmiXEOIpZtG457qifPkB8ajmGxMYkP1DAeUafGo925457R/Yqe6m/i3P4bfGl9XLRWPgx7yoT7RdoHxjKikBAZgbDxadzQiyly6ws2JyzDOdlHMk/qaQ4bxVLEncnedqc2eM3byi3atlLZ0zAZVjmAfyry1N9vv5PScElS6FmxdvDg2ras9sGbtz71wj7ojkJ2FEeyvF3U3UuhjYdWC5hupByGTv0pTCYS2iiY0/WlMsXifaOEWACedSU+b8lHG46+ApwbihQm2qBrQUtcHIAD3jPpVhrqo8hUBwvDrQs3wHCO6hATqSJDNPnt4VIv+qLKwsydgOp8OdXxTSjyzDnhKc+EHUMimcd7UagmPmNPQkUqlwyDBAcag7q0c/MfTxrV1fka0xZhmjV+53rY6t8O6TTmmN4AvaIP3jp/CafV0uww6EMW4A12Ak+lBLN3NqpOuo9dad9oXJsXACAWRhJ5aGo9ZujKoWSQBtJjTwqUnQWws12bpB3yAfMx8xSN5o9Y+M5aGYfE/2z3GdURAoYtIBOpyj/ABaimeO7S4cNmzXLkAgKoCqJ5ydZrZikteQxTfSCfslNsowBDLDg7EFQpHlH1qr8X2RxFq6UtWnupqbbATp0Y7Bh477ipTf7ZN/7dpF8Wlz86F3eNYnEMF9oxLaBV7o+VLNxkXxxnEa8W4Res2LJvFQVUWyucFx3mbYctaZ4PbSmvGj/AGhXNIWNep5n46eldcPZtTO2seFb8XSshLssvsniP+3QH7uYf6s5n4H+apFauhtJ1gT57H5s3wqL9hMGt3Dtrqtwx6hTHqY+dFb1l7JmJAnvDoc0Ej4n4VOSTkwBhzznT3vq31KU3ud4wAYB9OQ/A1q0PbLKkRBEcx3hoR5AUuEKDSefz2+hNKjjTrJC9N/y/ClLw0jrp+vr/wAit4ezGpru8Nv1+uf6iusBTeKtw7AbBiB8ayl8aR7R9PvN9TWVKxh/wriwYqSxbaVUH1E1KcGCqyqqkaAt7xhZQ6yTvEaVWiYw2Lr285ykmMqnfYdOQqZ8CxGaBkZs0at7o15zA0iggh/E3hOjFhOfuifdEOsEn70GKz9mzj3LhOxzHLqFk8hpTX/1DKBmYLBBhdRza4vIHSnuHsi6QR7R5ifugEmQZjpAogGXEcEFT+5C5TJOcElZnQazQ/j1sXMO0nbvAPOXMIacwPjH4UfbDezAzohjTvkNpMkak9flQfidw3bN3VWA1WBItwZzRG3WfSicG/s5xIayy6FlC5iNM2hAcDxjfwqSu0NFRjsRjgsWdiVzSQATGkAA+tSgYfUljJpQg3H2i5hjAJgChuA4K5d8g7hIJJ0Bifp8/rLMoI5Vq08Egx4UyyNdAfI24bwdLXePef8AePLyHKoD9qnAzbK4mykh2yOFEkMfdMD97bz86sXFY5LYl2AHjUU4v2kNwFLYhTux3PkOVZs8ote9mjAp7XEq7Adn3dg12FG+Tcnz5CpXmga7Db+lbvXgu9Nhhbl4iJCnUR7xA3IHTxrA7yyqKN6rGrkxnisd41vArduEeytO5OxCmPjtSmG4euHvM7rduqkNlIUleUwAJGs+lSDg/bPCW0KNeAMkxDAjXoRp5VT+Mk6bIT9TLwhbhvZK7d72Jc2x+4hBb1bUD0mpdwvgtnDiLaCebHvOf4jrUeHbfCRpfT5/lXf/AFzhj/7y+isfoKvGEY9GWc8k+yWTWsoNRJ+3OFHNz5W3P1WlbPaj2n93YxB8WQWx/rYU2xPRkgbBqWVpIKzA5aiKCcR7UrZvGzctsDICspzZs22mnWPOtX+L4gCUtKfA3AD9Ique1f8A6ndxIvDDlQmQrlIuaqZnu+PhSyt9D4oRvkttrdtwVuiZlSobbQSGynQ7UpiP2exbLZQqqPKoBge0GKuMs4VLGY53ic1xzALHMNBAob2s7RG+3s0buLoSNmPOPCn2jRyxNyoZ9oeMHEOY0QEkL+J8aCXDStJXBSKVmrVJcCfPSi4wr2bF24hl8moABhTGYzGhAPLoaZYQFP7SJ00Ex6+dHOG9orIW77W2zF1ZSFKwEIgxJ3rRj1XLI5FJ8JEDvXczT+uVPsANTruKYQFY6+X68qd4bEAVrhlh8kXin8FjfZvi1T2lsmCXVlB+8CIMeMgD+Kp66A+X4f8AAiqe4BYN7MyHKykZG5BgQZP6+lWMePqo1GoGu0TBOnhoP5aWbTlaF0kvA+u4ETIXvdVMGdJ28SzegpSzcfmOm/68UHxoM/a20DG8abiecfQD1opheOWntGX9mddCNW00ihYHBhO1gXOpK+Gv68KZcX4dcK9yJEEawdwfLr+hWuCcTDroaK3sUFUknQCTSbNM6imMRwy/mabTzJnTnOtZT/HPfe47q4AZ2YDXQEkgbVql0YQZ2z4fluF0LEiYgR7q6EU14VjC4B/tWiJ84M1MePg3AwVmOj7COgjl5DwquGzYa8058pMHWNxv+ulczkWNgruYlIVC05f3iwAA8dR1IpVTd1K53USSNhBOQanmpnnQHhzBSGVZmDmYzEEkETpoR41JbONzkSzNIBKqNBA748pIO1FAHK8SCwlxFzagH3tYhSeuYUncdSrMAUERJi2sMDJAGsx570pctZF1yrl7snVoiUbedCY1IprfsG6Z9y0CSWnvMeYRRsNJnamOGdvHxeVrZLBHCMGBOjDdcxB1jl86nvDscD3WMEbTzHKoPjeBJcKlYttmHObjKPeYgmNiY56ijmJVXIKqw5atGw+RoUEP8Q4lbtaMQWOy6SaF4jiDNOgUxpGrDxy8x40PsI3IZjrpqB/lddTPjI5U4fSDtMwJ2bmsDf1POgcAser5puMX6HlHh0ofiMSBtRvtBcJssdlSHBICwCNRG+9VB2i7Rl+5aYgA6sNz5HpXm5MEnkpf+no4/URWO32S3iGIyd59x9079RpUm7I4e4S1y8e+yzA2UGIX0AqqOz4uYi5nuuzIm0nQty+G/wAKtzsdjAVZTvofhof141qx6QmoRIS3nBzY7tgLibxO2RZoX2P4PhLwZ8SDmZ2Kg6LlnlFO8Zfm9fX/APWv4/r1pthoRrR2QOqt0AJFVy8Vf2Rv4+iZ2+zGCju4dT8T+NcP2Vw33bIX+Jh+NG/aAGJH62ph2j4umFw9y850RSQOZP3QPEmkpfAlsE/sKW5yKo8Y1+NcstV5gftFGzvB55k/EGpBgu2Nt9jbb/K8fJop1qBwkSEg1uOtN8HxFLpAWQTtP5jSo92m7Si2hW3OYyBPTrFFtJAUW3Q37ZdoMs2LR1Pvt0H7o8TzqEi7FNMTj1BJZpY78zTJ8a7e6seJ/KpP7NcY1wg/avA0UwOEnvsNBsDz/pULW2zGWYny0HyqXcHx8oVYknkd9eevzqE0ky8U6EeI2TMqSEbXKNe9/h6D+tNreGQagAE/H5flUpTgl68vcs3GUjQhTHhBPKmNzsrjVn/trh8QPy1p4N1yc5IhF73zpzru2Kd8V4Xessfa2riD/EjAfEiKaodKpFjEp7PY8WbMASzMWPlsB/pPyru61y6e82+sDzA/I+tJ8Nw39moO8D56j6D40Uw2GA2O5ifDb8V+FXTbIurs5wpSzACCe7LHU6/r5U5Zs4mfH8D9BWr1sNr6/Dvfn8KU9rlswpSYYOGAzk7KQd9B0p3JxEaQOwHHbiXT7JQV5yYk9RUgucbu3sqMuVSRsZnzoZwnhwGsUZOG5iowlK7YJxj4Fcv60rKyayvQMGh3ckn3tO+DkGvTcD03qD9vuH94sC59fDxb0+NTnG8QCAGUQSxBI1IjcSaD8ff2sy7ZTOy/4Rt3f1NY2rKkI7MY1SPZMCxEkaxI1kf8VNMLjXUwSttZ2Xc7SD5qOZqqsTf9jdkENlJ0IIkSanvAOKhwpRVkx3mbNHvRv8KROgtEqxF4ZAwWdJzPzRjMjSNIHI044a7PBHeJ1LHRVYKSd9II/wCKbWrgKf8A5WU8/dykBWG/iTB6U5usxTKzciQEGgjRdeRgVQAil8tfVh30YMgbLIVhBBUnXRtPGi570M2zCCCZ745wug8iOdCLbMlqxbMaMpbQgySD3lXnrvWNjYAMwDcaNQsgQdCPe9aBwZ/bGIEL7yyZ7oJU6mBqdp0NI3cQwkn95TpCDvCYJ970NRzEcWhQBIJB5Ee8Zkqe9Mc1ofiOL3WaGygayZl4iNeo5Qa6MJS/VBtLsfdq+LFMPdEKQLTrlgZRKsBIO5BI08KrDhPZO5iMJcxQdFW24thWnM7HLAWBH3h8+lTjENbvo9k3Ftq6lM7SQCdttalXAewajCWrBxAdENx81tRBdzGbUnUJ3B/mbrovqKxUvNDQ9z56K0wuW0iop0G56nmfjRTg3GxZuhmMLzPnoasnC/Zxg11ZXuH/ABOY+CxR3B9nMLa/u8PaXxyAn4mvLW22xvlnxqOqRX2DZrt68yAuCqwVBIO+xFGMNwi8yEG00EbGFnw1NTxbYAgCB4aV3krZkyyyeDAkkQTs5wTH2yfatbVZ0m4zsBynu7x40S4x2TOLAF++2UGQqCB5mdzUqyVxBqdz+RrA3/S2FNlbL2LTooAGZBm/zZt8x61E+L/ZFhHk2Gayeh76/HcfE1YsGDtPKmOFsYiT7S6kRoFTbxkmgo0v2CptFSr9neOw7n2d5wsN30bMNjpB1E7bc6hPEsLdzxedi0bHT4ivUAWmXE+DWMSIv2kueLDUeR3Fdu/JSOReUeZVsgbAV1kq3+P/AGW2CpbDvcRuSR7QHwEkEfGqq4pw98Pde1cEOhg+oBHyNFSTLRkpdCCrRLgV8JdWYIzKYO2hnWhWatC6QZ6V0o2h1KmensFjTdWUgbeI+tdk3f3k/lP51D/s77Q2ruFh2AZNWBOpgVKcPjAwkVdco89pp0LtbLCLmUg7iJB9DXnTjaIcVeFpQE9q4RRsBmIAHhV4dr+PrhMNcuE96MqDqx0Ufj6VR3BrBe8k7zmJ8tZPrRfwafTppNknw2HIAWNufloPovxp+tgAanl9f6Efy12GA0/UD+n+2uDrvz1Plrp/u+VWSobs4uoOW4+u5/8AIUwxyncbjSfL9CiATUH1/XqP9VJYixmEeHz/AOI+FMAaW+MvbXU6jwH5Ua4LxF7tkM5EknYRoDFRXF8Obm2anPDsRcS3lDZVE6xqOcUsJJS5QMkLXBLZFZUPPFD+9cPr/Wsq350T/jskCcFIH9mSGdSIJhFJMKA24JPhTa4ksLQdHJLowfNkYAANlbTvLERUjbh4a17q5ZGnOQM0ggbg7UFOAw7iWtySZJkz3pHMnXnUDOQ3tVw5XZrj2whXMoCnMGK92RPISDQLs9jsvdkaEgSJn4VOcTw+1kCo1xQpYoDDAE7+hqveIWDZchYI0PQ/KlkhkT7CcVLFVdpVtCiggHzI1ijmGu6MT3PaPGxKgDcMOk/eFVXwbipJysW3EEHyqcYbisqGgggZQN4G51311oxYGSd8RmIJeVGZhDEgR3VAIEDWNCeVQztD2kt2O4jZ31UgRAnVi26mTp1qPca7YXboZLZNtDoYMMwHJo0qMxRlfgKRO8Ji2uauZPnt5dBXV+6QY3nbqfCaBYLEmF8RXfE72dII3rLgyyxZL+TbkjGcKDmDwrXbgWdef+Ec+mtG7PDcXgWN3C3zlmWRtVPmPxFNewGEKWgzMWZ9RJJCryAmrW4FwxHQs4DA6RVs+T+Rx0kThFYY3JdgTgf2gq0Li0Nptsw1Q+tTXDYlLglGDDwqE9tuyyLZa5aOUCMynUa9KhnC8Vdw0G3cMfunb0rJ+Jw7f+/v+x/xwyK4cF31lQfhfbY5FNxSQdNInTzNbv8A2jW5ypZcn/EQo+U0ZKUP2RP8E7pIm9ZUOwvGcZiP7v2NseOZz9AK1xTBYpbZd8UxPRFCD470YRclaElBRdSZLrl9V95gPMxQzF9pMNb966vxqm+PYi7IAc+ZJJ+dR7E2nb3nn6Um0f8Acf8ATTH0yqy6r/2iYeSLZzkdP6ULwvb25irnssOveJjbQbSSddNd6qJLDCYMGCKm32Z8JYuXzldPukiRMQa0YdJSqgZILHFuh92q7T4zD3TbuR5gkz9BUCx+Na85d4zHcgRPnVm9uuEh2iSTkmWMnSarB8IQdxRzPV14Dhk5wQ3YUmbdOfYnwrBZPxqO5XQd9n7txH/szr0Ox8KsThnaO6og2/8AVp9KgmHsZGUjlUwwKA1Cc8il7WMoY3H3ICdtLl/EkNc91fdUbDr5nxpj2dtBZc9Mq+u/ykVLOI2QbTeAn4VE7OMyHKqgzqJ5T+vlVMOSSlUhnGLj7Q4Hn3dTt+f6/wAVL27DeXIfr0HxNJ4VngZso00y+vX1+VPsp6+H6+fxrfHkzM0lsD8z0H/AP8Jrm7/Xyjb8flXTLH019P6fOmlwtyI6/l+NO3QojiIQEk+nWeVDrqvcO2VfiaIjDa66nT9fCKdqP1/SkqxroDDCW/8AF8RWUdisrtUdsf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0" name="AutoShape 6" descr="data:image/jpeg;base64,/9j/4AAQSkZJRgABAQAAAQABAAD/2wCEAAkGBhISERUSEhQWFBUVFxUVFBUUFRQVFRQUFBQVFBQUFBQXHCYeFxkkGRQUHy8gIycpLCwsFR4xNTAqNSYsLCkBCQoKDgwOGg8PGiwfHBwpKSkpKSkpKSksKSkpLCwpLCwpKSkpKSksLCkpLCwpKSwpKSkpKSwpLCksLCksKSosLP/AABEIAMsA+AMBIgACEQEDEQH/xAAcAAABBQEBAQAAAAAAAAAAAAAFAAMEBgcCAQj/xAA/EAABAwIEAwUGBQIEBgMAAAABAAIDBBEFEiExBkFRImFxgZEHEzKhscEUQlJi0SPhM3KS8BUWU6KywhdDgv/EABoBAAMBAQEBAAAAAAAAAAAAAAECAwAEBQb/xAAkEQACAgICAgIDAQEAAAAAAAAAAQIRAyESMQRBE1EiMmFxI//aAAwDAQACEQMRAD8AptO5E6d6hQwKdTwrlbOviT40zVTZQn2OACG10l9kkpnRiw2yGXF7kfwxgahdDT80Wphque3JnfNLHGkWDDaR8pysBPhy8VcKOEUrC6V4YBuSq7hXFTKOF4yBzzq07XP7j0CznijjGepkJkJIB0A+EeS7Y1FWePNOT/hpGJ+1AXyw6j9RFr+Cap+N5ZNwCsqo68cwjtJXNA6eCEpyMscTT6DjhgIbK0s7+SttFiUcrbscCsKkxcjQ6hScG4lkgfmhfbXVp2Pdbmmjk+xZYvo3YFJAOGOK4qxttGyAdpn3b1CPZFZbINUJzAd006laRsF26O/Mrx0Z5FEUGmnAK97Q2cfVSTRu6hcmnd0RsFDTaiTrfxCkskl6A/JNNaQdQVMbIFrMkRRVvzat9E7+NHMOHiCnmuB2XVlrDTIkeINJtt4qSJAdiEnRA7geig1VKBstoGyc8i2qBxxtMluVyvJ79T6puMHkg0Cw8KVlrZR6Jt+Gxn8o8tFHp5pTsAR36JySue34o/Q3RpmtA+qwg5wGnQr08Pn9Q9F0/FiXg2sAp8eKRn81vFN+Qq4sBVGCTNFxY+BSVi/Fst8Q9UluTDxRgIiC8fIAmnyFMOcvKcz6GGFLsffOogJLknPSjfqk7OhVEKxgALulfqoIlJ0U4ziKM7XcBc8wAb2HoE0InLlnZH4gxEBpBKp2e5UzFKsvNxqOYUSF4/3yXUlo4JO2TYWi11JZJ0KjMlB0vY/IrjNY9EAkqYuTAmIS/EWXgmugjNhXC8Zex7XtcWuabhw3BC3nhHiIVlOJNA8dmQD9XUdxGvqvnaOA3uFovsnxB7Kn3Z+F7SD0u0FzT9fVVhLdEZx1Zr6SSSsQEkkksYS8IXqSxjn3Y6JZO8rpQ8RxeKAXkcBfYbuPgFjErKevyTE1M480Ck46j/Kxx8SB9LpoceNHxR6dz9fQhYwSq6ZzdTsmY4zyF07FxDBOwhrrO/Q7Q+XI+SI0EYDAeqwtHNHKLWOh709PI0NNynbJuSna7cLBK65eWRx2Fs6WTD8HHIqnJE3Bgh0aSIuwl3IgpI8kLxZhL005OuYQbFcli8Sj6uyM5dsjSc1IOVUiE5E2BtkKxivOoTlXX5RZBKt5cbrojGjz8k7GBL814ZUwbqZRUhkICdkVbOWlx2CmCgnyZ/dPydcptZWnAsBZmGbUDUo9VYrtHHYjZwI5Lmlmp0jth41q2zMA++yfp23Kenw53vXAN0zG3qrLhXDYLQ5ypLIkrIxxtuiPhtATZaR7PqECfMRqGn52H3Vbhp2R7kDxVw4TrI4i57joRlBAvzvy8ApYm5TKZko42XhJQI8dgP8A9g89PqpUdWx2z2nwIXoHmWh1JIFJYIkkkljA/HcXbTQuldy0aOrjsPv5LK5cYdI90jzmJPNG/ari3bjgB0aM7vF2jfkD6qgMxADn/dRnNp0joxwTVstLKkG1vRcTsuenVCqGtB1UqrxBttUFJ+wyj9HtQchu12u+/wBFpPBXEX4mLK7/ABI7A/ubyd9isWnxMudYKz8H4v7qpidsCQ13e1+n3v5KkZ3onKDRsqSSSckJJJJYx4Ul6ksYxDiTCMj8wGnNBXN0Wo4/hYe06Kj1GCZGvc82awE/2XJlxbtHpYvI/CmVx5TM0lhdMHFm3KJcOcOy4lLlZ2Y2/wCJJyH7R1KMcYmTNorsNPLPIWxsc4DUkDQeJ5LtkFtCt8pOE4aen9zG2wtYnmb7knmVi0uEOZPKxw+F7gPC+ibJpWSxfm6BEsLeQRjh+gudk7DhVzsrHh1CGNXNLLqjrjip2SaSC1x1CiQ4RIyYlxu0tNu43UiWQ3FlMheSLlRs6r0DYsPGZGhGA3RNZV6yTWyVuwUR6Rj6iQRMYCL9ou2aBubK8YPw/HBF7u+bUkk9+th3Ku4E0NncW82qxiqK9PxkqtHjeZOXLi+iQ/CmHkE07BGrwVhXf41dVnBoa/4Y4fC9w8HEJZqlu0rvOx+q7diK4/4oFqRro7GK1Tf0u8W/wqzx/wAcTRwCLSJ8hHabfMWNIJAHK5yi/QlWlle0rPPaSGmphd0Zm7hlc4aeJLfRTyajovg/Katldx7GHyOzy9p9mj/S0NH0+qCsxFh0cC09eS6rnF13XOvTkoM8Qy5s4PasGG5cGnUG/wAlypWd+4hRtSY9jcdUqiuLuaGwyWFl0+oZsUCuqskNl1RrApS6ZjBuXNA8S4AfMqtMKvfAuByF4qAP8MgtuNC4ajTnZPCLb0RyzUY2zc0lVmY/Ut+JjHeoTzOLrfHER4EFdXFnAskSxpINFxZAd8zfFp+ylR45A7aRvmbfVKNyTJxSTTaph2cD5hJYYESw3VN4v4PqqsCODK1t+0XutfyAJV6e1PxORkrNF0zFofYPUuP9SojaP2tc4+V7LU+EeF46GnEEeoBJLju5x3JRkr1oU0hm2xqVqzfinCwKpxt8QB+y0sm+hVN43iyuY/rcfdS8hXAv4rrJX2VeGjAXb+i4NQvWFeaj1RGNPRuTBeSvdRuiYmck2xlyuWvUPGBLCwTta4tuNtrDe/RZKw+6LhgeDAm+bxFuqlzROZ8Q32PVA8A4ifUB0zW5AA1tr6uIVspB753u36Frbi3W/wDC7cMq0jzvKxN7foFmVcmRWCPh9n5iT3Cw+aIsga0ZWiw6Bdls87gUWVybZRSv+BjneANvVXYwMDtWNJ5HKFKBCZSaEeJMoP8Aw6obvG//AEk/RVD2gVTgGRuBBsXG4sbHQd/L6LbS9fPXGNc6apkc43JkePBocWtHkGgeSTJK0Vw41GVlfEvVdhjHHQfdMe7HVO0GKBhyWAsbi9tbd65Gq6PTi77PcWYGhrWizrXd4nYKDSUocXGSTIACRdpN3choFOxKo94/PpqdbFRnBGLFnG2O4TTjMHE2ABLh3BbZwpUObSRCRrWOtfK0WsCbtv1cRqfFZtwjwz+IvmNmZml5/U0G+QeJ+XktGqHarpxL2ef5D9INOrGlNGRhQXOeq99+VbZyBV0MZ6Jp9CxQBVFL8WUNmJDqC2xI8CkoxrUkpi6lqTTZOPYh+IT5Qj2dIRa669YUKw3EMwRFsmo71McccLqpe0Fn9Bjuj/qFbyFX+OoQ6jeelj6FLkVxZTC6mjOInJ+FpcQ1ouTsEO/EBu5srTwvTah9vC686EOTPVy5FBBfBuF/dlr5bOJ2bvlPerRiOCRTsDXt2+Fw0c3wP2UaCovujLTovQhCKVHlTnJyuylTcAvDuxI0t/cCD6BB6WpdG90Mo0vZzStOKqfHGFjIKhos5pAd3tJsL+BUsmJRVxL488pPjIrL+F3hxdSyFkbiCYxsPDorxg1J7toLtXnd3MqrYPUm9lY4a3YHmpwpOy2ZykqYbc7ReB+ibY/l5rkO08z9V3HmiqDdp6j/AGLJiDERcAjfndOsf2vEIfiVOWglux1Hc4a2WAEppFgPG1P7nEJmHQOcZWd7ZO0R6l3oVuEVTnY1/UfPYrPPavw8ZY21MY/qQg5gN3R7keI39UslaHg6Zk93Aktse4i68qWRuGbMGkAZgRY3PQfm8QuQ/m0rpr2u+JqkjoPIY7efPqj/AAvgMlXO2Fg31ceTWjdx7l3w3wXPVODom5WX+N5swde8nuAWvcL8Ox0TfdR6vdYyykanuA5dw8ymUbElkpUglQ8KxRNEbC6zRbQAeZPUrms4ec0Xb2h8x5c0bhlA0HJPh6sczVlHNMFw6kVlxjBM7S+Lsv3IGzv4PeqoZ3je61iNHZpSuTTlJtceaebWAo2CiK+EpKU+YHZJZs1IugcgPEl8htujJFlCxOLM0rIqyr4PX25q0YbUZjdUIu93MR12Vnoal2UFpSSVGTLWEL4opi+llaBclpsPDVQ/+Ynt0LAe/ZRzxG95IIDWgG/M7JHJdFIpp2Y3hIdU1mXXJHqPFbFhdLZre5U/2c4OHSTzgaPkcG+AK0Oa0YSwikiuebcqGGus4qwU8nZHgqvHUF5vt0ReSoLWadEYk2TxNmdYbDdBuKqwfh5BysPW4UnCbm5PNeV8YdIGkXFtRyRatCxdNMpeGS3VkpH7HonHcORXuzsHoPh9OXknoaUxkZhcd239lzrG4vZ1SyqS0TRL8PevJZNFxWMDctttD/P1UZ0nxd1h912HESWv1BXVZZ3ZOxCZadAvJNDfrqsY5oYi2PKeTnD/ALiUxVw5mkEXum8Rx6OAWddznahrRvyuSdALqlcQcTTSOLNWMB7Qj+LLscx3O9+WyzCijcUcDzxVL/wrfeRuu4Na5t4zuWEX67I5wn7M5HESVh03ELf/AHcPoFJpoWN7fZy3u17RrmGovpfNe2h1V64cxMTsN9Hs0e3p0Pp87pEh3J0TIomxMs0BrQMrQNB3Cw2G66p38+mpPX/f2XteB2QeWv2/lKQWaB13VCRMppdLonEdPqqJSY8XVLWB3ZL8gby8fkrc6pA0SQmp9FcmN46v2EPeIRjFADeQD/MP/ZT4XXTWJzkRvt0Nz3dPROTK1JA3omzTt6Lh1WF62S6Ap46EJLpxSRAXN4USoZonI5br1wWHM74spyw5xyN/JEOGqrO3fkp3ElFmYR3Kn8IYl7uV0LuR08EZdAL7PShV7iEmGGV4GuUgeJ0H1VqDg4XTNXhEc7CyTXYjW2oNwotWWi6BfC7I6SiYXkDQeLnHkOpuib5S9uY6XFwOgWeVmIPnxGGHURxudZve0WLj3rRnt7Nu5D+Bl9kKlbYI/Txh7B6IERYAXA8URpcRbGLPcB0tc/RGIHsJRxhtgAhuIVQbLbe4B8O4opG8EXGt1V8RkzSuPkPLRNLoWKth6Ce4TstUGtufJV6mkI2JU38QTvr4pbDxH6yoMjO8drxA1NlGptY7nc9r11+lk4JQCBlGgv8AOy7a3oni7Ekj2M6JTOsAV05NVXw36FMKQK2ASDUAluo/hUjF8IcXPYHFr3hpDh+VwdnafDsq7uktc910Gwekc8mR2pec3+Vv5fkgwordBhUot71rWu+Ihh7Dyxpyvy27Ju4abad9kXwelkikzs3HxA7OB3BXsVX7yula03ihZ7u/6piQ59uthoeilT4zHBmzXuBfbla+iVtRVseMXJ0iwMf714NiAACQeVuXrdOTDM5Z6z2rMaXARnXmd+4Ln/5YF/8ADCHyRD8MgU/FX0tQ4OHajfcX52d9wtSwHEY54xMHAg6kDcHo5ZRi+N0lVKJpWuzAAWa7KDbmeqLYPxJFA9r4AWt2IvcEcwQVLF+Df0dWf/qk62kawagEdg+oNvVc1Be6NzXDUtcB0JsbBO0E7ZY2yA3DgCHNJHqOq4qoHN7bSTbcd3cuk4Ss0XCskouXZV7PwfUt+B4crjh8oc2/0UpAxmdRh9XHe7CR3ar1aUUlgUCLWKdD0ntTbSiMRcUiu1ZJjDfc1rXDS5Wx1TLtWUcfUxDmuHIpvQDQ8GnzMHgusWeWgEX8kM4RmvE3wH0RfEmXA7lAcomCUufFXvtpGy5/zPP8BaBIqtwXDmdPN+uRwB/azsj6K0E6rDsiTTNDg0m2l7ryaiz6iQ+R+yjGSJ0jiXDTSx7k+1kXJ4B7jZKYI4I57WFr9w71CDYjmbK8jUXP8qXFVyseG6PY7S99tNCmsj2vJIu126L6AlTOaKoDlPItyUOow0g54/REqGbO3UWI3CwWRmm7ifAemqmNFhqhr6nK8Ed58ibfZPurCeSpHolLsk5l7luCOqjtkT7HJhQNKbuMZNrgg9w5n0uqzi3FDpXOpqE2aNJaj8rAdDk6nkCNTy6ifxrTZ+xnLASPeZfic3ctaOp030t12MTDsKDA0Fga0ashHU/mkO7nHv1PcNEr7CiPSVFPSRbkFgJa1w1fm1L3Hm538DkFXsW9oD5TYQx2G2duYo5xHjrGZ88TXPabWeBc2PL/AHyVfpuPZGXyUsI7yy6jy/p1/HSWgbU8RTPPabF/l9xEB9L/ADQ+re19rtDLf9NoZe/VGp+PKtzj2IR3CFpQHE5nzSe8mJzWA0AYLD9oCD/0ZLfR1CyFv6ie9SKapAOmx5Ie2Jvf6rqPRKOarwNxX7oZL5mc2c2/uZ18FqFJVslaHMcHNPT6HoV81UdeWkWV24Q41MVQwOPZeQ1/noCfBUhP0yGTH7RsFDBkLxyuCPO/8KWm4nJwlWZznhSSfsV4sYgDVcOYvYynCETDThos/wCO6S7CVoSqvF9PeMpkKMcHN/pjwCLcRVGSne/o028SLBDOEj/TCmcWyD8M5p52t43UfZRDHCFNkpI+9tz4nX7qZiFUWROcBc2NgOZ5BKkGSFje4D5IbxAx7mjLs06+KXpD9sEYAx40kY65N7kHnqrXTQC3wfKyr1NiMg0uUVoZnOOrkqDIdq6eW7T2GtvsLl3drsvG1r2G0mx5ruuaXkMvawLu+4HZt52TOE1gqIrPFnjRw7+oRMTZapzdmm3ySiqy657l7Ruy3jfqPy+CT6cB1hzt8ymFBszu1boAPknoZyFGrHs988CWJzg4hzWuuWnm12lgV6023v8AROibCTZCVJichbavkFMgmvZMKD8TivOSBdwAyn9Ompt17+SdpaDW/Pm4/ZS5GNu+R5DWj4nE20aBzOwVV4gxj8XG1tLMGQ9oTuA7dgbBrBzv5b6kDdGMiXUY3DPUimijbKG397LlDgHDRrQ7mb/TTmhuJ+0OKmOQUwI5Wyg6aai2iJcM4YIsoa3IzUtb+Z1x/iPPUj66ABHKjDYXkudExx01LGk/RZp+mNGUV2rMwr/ajIf8Gnij/c5ocfTRVbGayarkEkpLnAWGVoaAN7WaFuUmDQf9KP8A0N/hcPYxo7LWjwAH0QcH7Y6yRXSMCjpyOvmuit2p5aVgyTwse2Qi5LGm3K+3fyQfHfZ5Rmo7Acxha11muuNRyJvv91Pj9D/IvZkbXKTBPZwPQqbjNPHFPJGwdlji0XNzoobQDew1S1srdo2/2e8WGpa+N9y6LKc3VrtBfvuCrusp9jNMfdzyn8zmsH/5Fz/5LU4HXHhouldHHLs7SSSWADC1dApxzFxlRMeFBsfp8zCjRCi18V2lFCsqfDMmW7ehUviemdJkbezL3d1NtQEPpDkmIUnGqvM5rG6nu71KXZWI+2szeA2UTHOIGUrI84vne1pH7SbOPzRWiwMtAz7kXt0WY8W1H4qvbCPg94yEW6Fwa4j1KRhW2XmuoMjszNunRe0UvaCIy0DvhDrXFg5wzG3Ina/91DlwiWKxdldrqWXAPflOoWqgp2EXt7WbuCB1LHRyXZvqR321sfL6IzHm7WnS3ouK3DXPsRoRY69yzaGUX9D1JK2djZG6HmO8clzitU5kEsrey6ON7hfYODTY+qhYfTSQTuFv6b9fA81K4hpDNA+EG3vLNJ/bufotySQODboxzDK0s13cblzuZJ1JJ56o1T8RSuIAc48t9kUHs6DdnO9USwnhARm5F1Bzo6/jT7OKMzEXzHzAK4rMVqIvzEeACt9PRNaLWTGI4Q17VlkbA8cF6KDX446ZhjkcXNOtiTYka6gIXTY42GUPcLWAY1rQAzKDexbseep11T/EuFvgcXN1HRV+pxRkkeUt7XVMpM0scUahgHFdNIbl4a43vm0uT3/yrNDM1wJuLHY3FvJfOTJiw7m3Ij7q8cCYzOZmMvmidcHpe2lleGS9M5smFJWjSqgEc7qG6W6VQSNdbKNG65J8gqM50COKq4sLPAn/ALv7Kx4POXxRPOoDLDnfK4ho9Leio/GsjvfAchG0eZzH7hWTgWpc+njcfha7Ie4/F9/kox/ZlZfqgPxB7KaiSd01PLG5shzFsmZpbp1AIK8wn2Qy5gamZoaN2xAknuzOAstOjmGy9c8dQqUhFJ9DeF0LImCOJoa0aANHduep0ROCWz8p5j6IU+V1uwdevTvUrDs7ntzHMWt1PU2smFDCSSSwRiybcxdMcu7ImI9lxO3slSXMTMzdEQFMZRB9VYm3grZS4XGztNaL9earIBFXdXCI6INbMmL8IDqUEk4JphJ7yONrTe+3PqO9H8y6zJXFPseMnHaBjcH6kp0YSOd/VTS9eZ0PjiH5ZfZEfh7QLoPJUgOI6IpjNXkjJ7iqDLjFua58yS0dOC5bZaH1gQ6txC2yD0c0sxswG3VH4OGHEXcdVNY5SRflCD2xmjqHOROMLgYS6Maapv3ttFJxcex7UuiWE3JKmjOmXzhCzcQXj+GCVh0WQY1hTopCLWHyW2yVIOiA4jwoypNjmt1ba/zVcbFyaWzJaGmfM8RNYXPdo1rRfNYXNvJarwbw3JSQASxZX3cbWu5oOwdbY/ypPD3AMNHO2obJI5zb5WvaLAkWvoOhKu8WMt5jXw/suyKSPPyT5aRUavEOVt+q4pDcgK6ur4XbgHxATBZTE3ytB8APomeyRlOK4gTPI1zfzENDhu1oygjuNrq0+ydokgqo+bZGuA6Ht7elvNWf/kyhnZYwiwOhaXtIPcQbhe4ZwvFQmSSnu3OO0HvcW6EnS4JvqpqFOyrkmqIstYBpz6dO5KOpBVX4pxWZz87IwD+YAmzuh1GhQGLiqoYbOhf5C/0Tom0alTSA6Ivh0NgXdfsqZwji4ndd92AW+JrgT3DRXtkrbaEJwIcSXgKSASFG9PB6iMKeRMPZ1xIdE04rh7tFgAOqaBNdGI6sABVnFZDn3U2lddoumZkWKOUFOIVROKlvkPVAxJJXLnIfNMeqjund1WMN8SkuicBuQVT8I4OlkcDJo3orrEMx11RmmjAGynKCbtl4ZXCNL2Q8LwZkTQAEUDAkvU5E4fCChWIYUHajdGFy8JXFPsaMnF2ihVjnRmzlGE90e4mhGQmyp0chtuvPyw4s9XFPnGwyxwCnYLJ/UIG1tVVzM6+6s/Dos245qvjRt2R8l1EsYavQwJpryvc5XbR5ljvuh0HoufwLHHVrfQL1rypUaATodkW3UOqBfoduilyplAIGqMHa7cKOMAZ+lWEhcOaFgECho2xnTRTKuUCwuvC1DK3XdGgN0EmTN/UvUApJ3ZwL6d9j9UkG6DFWj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458573" y="1550186"/>
            <a:ext cx="6264957" cy="2078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 Strategy &amp; Performance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987" y="4309763"/>
            <a:ext cx="6246543" cy="123423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 Enablers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8573" y="1843825"/>
            <a:ext cx="6264958" cy="234928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SCM Capabilities</a:t>
            </a: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1614382" y="2279658"/>
            <a:ext cx="5994195" cy="39272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Management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4951" y="2821973"/>
            <a:ext cx="1424119" cy="72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&amp; Supplier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65569" y="2806874"/>
            <a:ext cx="1243008" cy="127363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 Management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4382" y="2796738"/>
            <a:ext cx="1506655" cy="72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Management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9083" y="3655874"/>
            <a:ext cx="3094076" cy="42463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Development and Database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4382" y="4781403"/>
            <a:ext cx="5994195" cy="194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4382" y="5020647"/>
            <a:ext cx="5994195" cy="194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and Organization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4382" y="5261762"/>
            <a:ext cx="5994195" cy="194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gray">
          <a:xfrm>
            <a:off x="7823524" y="2031743"/>
            <a:ext cx="1062037" cy="3524108"/>
          </a:xfrm>
          <a:custGeom>
            <a:avLst/>
            <a:gdLst>
              <a:gd name="connsiteX0" fmla="*/ 0 w 1062037"/>
              <a:gd name="connsiteY0" fmla="*/ 0 h 3524108"/>
              <a:gd name="connsiteX1" fmla="*/ 1062037 w 1062037"/>
              <a:gd name="connsiteY1" fmla="*/ 0 h 3524108"/>
              <a:gd name="connsiteX2" fmla="*/ 1062037 w 1062037"/>
              <a:gd name="connsiteY2" fmla="*/ 3524108 h 3524108"/>
              <a:gd name="connsiteX3" fmla="*/ 0 w 1062037"/>
              <a:gd name="connsiteY3" fmla="*/ 3524108 h 3524108"/>
              <a:gd name="connsiteX4" fmla="*/ 0 w 1062037"/>
              <a:gd name="connsiteY4" fmla="*/ 0 h 3524108"/>
              <a:gd name="connsiteX0" fmla="*/ 0 w 1062037"/>
              <a:gd name="connsiteY0" fmla="*/ 0 h 3524108"/>
              <a:gd name="connsiteX1" fmla="*/ 1062037 w 1062037"/>
              <a:gd name="connsiteY1" fmla="*/ 0 h 3524108"/>
              <a:gd name="connsiteX2" fmla="*/ 1062037 w 1062037"/>
              <a:gd name="connsiteY2" fmla="*/ 3509820 h 3524108"/>
              <a:gd name="connsiteX3" fmla="*/ 0 w 1062037"/>
              <a:gd name="connsiteY3" fmla="*/ 3524108 h 3524108"/>
              <a:gd name="connsiteX4" fmla="*/ 0 w 1062037"/>
              <a:gd name="connsiteY4" fmla="*/ 0 h 35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37" h="3524108">
                <a:moveTo>
                  <a:pt x="0" y="0"/>
                </a:moveTo>
                <a:lnTo>
                  <a:pt x="1062037" y="0"/>
                </a:lnTo>
                <a:lnTo>
                  <a:pt x="1062037" y="3509820"/>
                </a:lnTo>
                <a:lnTo>
                  <a:pt x="0" y="3524108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rgbClr val="006699"/>
            </a:solidFill>
            <a:prstDash val="dash"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1200" b="1">
              <a:solidFill>
                <a:schemeClr val="tx2"/>
              </a:solidFill>
            </a:endParaRPr>
          </a:p>
        </p:txBody>
      </p:sp>
      <p:pic>
        <p:nvPicPr>
          <p:cNvPr id="43" name="Picture 11" descr="Work group of two-C"/>
          <p:cNvPicPr>
            <a:picLocks noChangeAspect="1" noChangeArrowheads="1"/>
          </p:cNvPicPr>
          <p:nvPr/>
        </p:nvPicPr>
        <p:blipFill>
          <a:blip r:embed="rId2" cstate="print"/>
          <a:srcRect t="15361" b="19836"/>
          <a:stretch>
            <a:fillRect/>
          </a:stretch>
        </p:blipFill>
        <p:spPr bwMode="gray">
          <a:xfrm>
            <a:off x="7937030" y="3957277"/>
            <a:ext cx="835025" cy="44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7" name="Text Box 15"/>
          <p:cNvSpPr txBox="1">
            <a:spLocks noChangeArrowheads="1"/>
          </p:cNvSpPr>
          <p:nvPr/>
        </p:nvSpPr>
        <p:spPr bwMode="gray">
          <a:xfrm>
            <a:off x="7823524" y="2031742"/>
            <a:ext cx="1109068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00000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</a:p>
          <a:p>
            <a:pPr algn="ctr">
              <a:buSzPct val="100000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pPr algn="ctr">
              <a:buSzPct val="100000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(End-users</a:t>
            </a: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5933" y="2031742"/>
            <a:ext cx="1112640" cy="3524109"/>
            <a:chOff x="7793551" y="1866355"/>
            <a:chExt cx="1112640" cy="3876520"/>
          </a:xfrm>
        </p:grpSpPr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7793551" y="1866356"/>
              <a:ext cx="1062037" cy="3876519"/>
            </a:xfrm>
            <a:prstGeom prst="rect">
              <a:avLst/>
            </a:prstGeom>
            <a:noFill/>
            <a:ln w="9525" algn="ctr">
              <a:solidFill>
                <a:srgbClr val="006699"/>
              </a:solidFill>
              <a:prstDash val="dash"/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endParaRPr lang="en-US" sz="1200" b="1">
                <a:solidFill>
                  <a:schemeClr val="tx2"/>
                </a:solidFill>
              </a:endParaRP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gray">
            <a:xfrm>
              <a:off x="7797123" y="1866355"/>
              <a:ext cx="1109068" cy="6347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External</a:t>
              </a:r>
            </a:p>
            <a:p>
              <a:pPr algn="ctr">
                <a:buSzPct val="100000"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Stakeholders</a:t>
              </a:r>
            </a:p>
            <a:p>
              <a:pPr algn="ctr">
                <a:buSzPct val="100000"/>
              </a:pPr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(Suppliers</a:t>
              </a:r>
              <a:r>
                <a:rPr lang="en-US" sz="105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54" name="Picture 6" descr="headset"/>
            <p:cNvPicPr>
              <a:picLocks noChangeAspect="1" noChangeArrowheads="1"/>
            </p:cNvPicPr>
            <p:nvPr/>
          </p:nvPicPr>
          <p:blipFill>
            <a:blip r:embed="rId3" cstate="print"/>
            <a:srcRect l="21341" t="9325" r="21341" b="24437"/>
            <a:stretch>
              <a:fillRect/>
            </a:stretch>
          </p:blipFill>
          <p:spPr bwMode="gray">
            <a:xfrm>
              <a:off x="7891956" y="3205876"/>
              <a:ext cx="865226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7853856" y="4698263"/>
              <a:ext cx="941426" cy="5508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pic>
          <p:nvPicPr>
            <p:cNvPr id="5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7853856" y="3984444"/>
              <a:ext cx="941426" cy="48453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sp>
        <p:nvSpPr>
          <p:cNvPr id="26" name="Rectangle 25"/>
          <p:cNvSpPr/>
          <p:nvPr/>
        </p:nvSpPr>
        <p:spPr>
          <a:xfrm>
            <a:off x="1619083" y="4547825"/>
            <a:ext cx="5994195" cy="1944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 and Compliance</a:t>
            </a:r>
          </a:p>
        </p:txBody>
      </p:sp>
      <p:sp>
        <p:nvSpPr>
          <p:cNvPr id="3" name="Oval 2"/>
          <p:cNvSpPr/>
          <p:nvPr/>
        </p:nvSpPr>
        <p:spPr>
          <a:xfrm>
            <a:off x="1537263" y="2194048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1524382" y="3563198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Oval 27"/>
          <p:cNvSpPr/>
          <p:nvPr/>
        </p:nvSpPr>
        <p:spPr>
          <a:xfrm>
            <a:off x="1524382" y="2735525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3199039" y="2735525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74555" y="2735943"/>
            <a:ext cx="1380049" cy="1344561"/>
            <a:chOff x="4727403" y="2654019"/>
            <a:chExt cx="1470049" cy="1479017"/>
          </a:xfrm>
        </p:grpSpPr>
        <p:sp>
          <p:nvSpPr>
            <p:cNvPr id="18" name="Rectangle 17"/>
            <p:cNvSpPr/>
            <p:nvPr/>
          </p:nvSpPr>
          <p:spPr>
            <a:xfrm>
              <a:off x="4817403" y="2732043"/>
              <a:ext cx="1380049" cy="14009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Inventory Management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27403" y="2654019"/>
              <a:ext cx="180000" cy="180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ZA" sz="1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6275569" y="2735943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" name="Oval 31"/>
          <p:cNvSpPr/>
          <p:nvPr/>
        </p:nvSpPr>
        <p:spPr>
          <a:xfrm>
            <a:off x="1524382" y="4563214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3" name="Oval 32"/>
          <p:cNvSpPr/>
          <p:nvPr/>
        </p:nvSpPr>
        <p:spPr>
          <a:xfrm>
            <a:off x="1524382" y="4796792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4" name="Oval 33"/>
          <p:cNvSpPr/>
          <p:nvPr/>
        </p:nvSpPr>
        <p:spPr>
          <a:xfrm>
            <a:off x="1524382" y="5036037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5" name="Oval 34"/>
          <p:cNvSpPr/>
          <p:nvPr/>
        </p:nvSpPr>
        <p:spPr>
          <a:xfrm>
            <a:off x="1537263" y="5277151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Oval 35"/>
          <p:cNvSpPr/>
          <p:nvPr/>
        </p:nvSpPr>
        <p:spPr>
          <a:xfrm>
            <a:off x="1368573" y="1570392"/>
            <a:ext cx="180000" cy="16363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ZA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0928" y="2163771"/>
            <a:ext cx="6193657" cy="1991477"/>
          </a:xfrm>
          <a:custGeom>
            <a:avLst/>
            <a:gdLst>
              <a:gd name="connsiteX0" fmla="*/ 0 w 3312000"/>
              <a:gd name="connsiteY0" fmla="*/ 0 h 1584000"/>
              <a:gd name="connsiteX1" fmla="*/ 3312000 w 3312000"/>
              <a:gd name="connsiteY1" fmla="*/ 0 h 1584000"/>
              <a:gd name="connsiteX2" fmla="*/ 3312000 w 3312000"/>
              <a:gd name="connsiteY2" fmla="*/ 1584000 h 1584000"/>
              <a:gd name="connsiteX3" fmla="*/ 0 w 3312000"/>
              <a:gd name="connsiteY3" fmla="*/ 1584000 h 1584000"/>
              <a:gd name="connsiteX4" fmla="*/ 0 w 3312000"/>
              <a:gd name="connsiteY4" fmla="*/ 0 h 1584000"/>
              <a:gd name="connsiteX0" fmla="*/ 0 w 3323151"/>
              <a:gd name="connsiteY0" fmla="*/ 0 h 2175014"/>
              <a:gd name="connsiteX1" fmla="*/ 3323151 w 3323151"/>
              <a:gd name="connsiteY1" fmla="*/ 591014 h 2175014"/>
              <a:gd name="connsiteX2" fmla="*/ 3323151 w 3323151"/>
              <a:gd name="connsiteY2" fmla="*/ 2175014 h 2175014"/>
              <a:gd name="connsiteX3" fmla="*/ 11151 w 3323151"/>
              <a:gd name="connsiteY3" fmla="*/ 2175014 h 2175014"/>
              <a:gd name="connsiteX4" fmla="*/ 0 w 3323151"/>
              <a:gd name="connsiteY4" fmla="*/ 0 h 2175014"/>
              <a:gd name="connsiteX0" fmla="*/ 0 w 3558246"/>
              <a:gd name="connsiteY0" fmla="*/ 25 h 2175039"/>
              <a:gd name="connsiteX1" fmla="*/ 3323151 w 3558246"/>
              <a:gd name="connsiteY1" fmla="*/ 591039 h 2175039"/>
              <a:gd name="connsiteX2" fmla="*/ 3323151 w 3558246"/>
              <a:gd name="connsiteY2" fmla="*/ 2175039 h 2175039"/>
              <a:gd name="connsiteX3" fmla="*/ 11151 w 3558246"/>
              <a:gd name="connsiteY3" fmla="*/ 2175039 h 2175039"/>
              <a:gd name="connsiteX4" fmla="*/ 0 w 3558246"/>
              <a:gd name="connsiteY4" fmla="*/ 25 h 2175039"/>
              <a:gd name="connsiteX0" fmla="*/ 0 w 6032897"/>
              <a:gd name="connsiteY0" fmla="*/ 31 h 2175045"/>
              <a:gd name="connsiteX1" fmla="*/ 6032897 w 6032897"/>
              <a:gd name="connsiteY1" fmla="*/ 524138 h 2175045"/>
              <a:gd name="connsiteX2" fmla="*/ 3323151 w 6032897"/>
              <a:gd name="connsiteY2" fmla="*/ 2175045 h 2175045"/>
              <a:gd name="connsiteX3" fmla="*/ 11151 w 6032897"/>
              <a:gd name="connsiteY3" fmla="*/ 2175045 h 2175045"/>
              <a:gd name="connsiteX4" fmla="*/ 0 w 6032897"/>
              <a:gd name="connsiteY4" fmla="*/ 31 h 2175045"/>
              <a:gd name="connsiteX0" fmla="*/ 0 w 6032897"/>
              <a:gd name="connsiteY0" fmla="*/ 31 h 2175045"/>
              <a:gd name="connsiteX1" fmla="*/ 6032897 w 6032897"/>
              <a:gd name="connsiteY1" fmla="*/ 524138 h 2175045"/>
              <a:gd name="connsiteX2" fmla="*/ 3338946 w 6032897"/>
              <a:gd name="connsiteY2" fmla="*/ 636088 h 2175045"/>
              <a:gd name="connsiteX3" fmla="*/ 3323151 w 6032897"/>
              <a:gd name="connsiteY3" fmla="*/ 2175045 h 2175045"/>
              <a:gd name="connsiteX4" fmla="*/ 11151 w 6032897"/>
              <a:gd name="connsiteY4" fmla="*/ 2175045 h 2175045"/>
              <a:gd name="connsiteX5" fmla="*/ 0 w 6032897"/>
              <a:gd name="connsiteY5" fmla="*/ 31 h 2175045"/>
              <a:gd name="connsiteX0" fmla="*/ 0 w 6490097"/>
              <a:gd name="connsiteY0" fmla="*/ 54 h 2175068"/>
              <a:gd name="connsiteX1" fmla="*/ 6490097 w 6490097"/>
              <a:gd name="connsiteY1" fmla="*/ 379195 h 2175068"/>
              <a:gd name="connsiteX2" fmla="*/ 3338946 w 6490097"/>
              <a:gd name="connsiteY2" fmla="*/ 636111 h 2175068"/>
              <a:gd name="connsiteX3" fmla="*/ 3323151 w 6490097"/>
              <a:gd name="connsiteY3" fmla="*/ 2175068 h 2175068"/>
              <a:gd name="connsiteX4" fmla="*/ 11151 w 6490097"/>
              <a:gd name="connsiteY4" fmla="*/ 2175068 h 2175068"/>
              <a:gd name="connsiteX5" fmla="*/ 0 w 6490097"/>
              <a:gd name="connsiteY5" fmla="*/ 54 h 2175068"/>
              <a:gd name="connsiteX0" fmla="*/ 0 w 6523551"/>
              <a:gd name="connsiteY0" fmla="*/ 77 h 2175091"/>
              <a:gd name="connsiteX1" fmla="*/ 6523551 w 6523551"/>
              <a:gd name="connsiteY1" fmla="*/ 323462 h 2175091"/>
              <a:gd name="connsiteX2" fmla="*/ 3338946 w 6523551"/>
              <a:gd name="connsiteY2" fmla="*/ 636134 h 2175091"/>
              <a:gd name="connsiteX3" fmla="*/ 3323151 w 6523551"/>
              <a:gd name="connsiteY3" fmla="*/ 2175091 h 2175091"/>
              <a:gd name="connsiteX4" fmla="*/ 11151 w 6523551"/>
              <a:gd name="connsiteY4" fmla="*/ 2175091 h 2175091"/>
              <a:gd name="connsiteX5" fmla="*/ 0 w 6523551"/>
              <a:gd name="connsiteY5" fmla="*/ 77 h 2175091"/>
              <a:gd name="connsiteX0" fmla="*/ 0 w 7147844"/>
              <a:gd name="connsiteY0" fmla="*/ 77 h 2175091"/>
              <a:gd name="connsiteX1" fmla="*/ 6523551 w 7147844"/>
              <a:gd name="connsiteY1" fmla="*/ 323462 h 2175091"/>
              <a:gd name="connsiteX2" fmla="*/ 6684312 w 7147844"/>
              <a:gd name="connsiteY2" fmla="*/ 535774 h 2175091"/>
              <a:gd name="connsiteX3" fmla="*/ 3338946 w 7147844"/>
              <a:gd name="connsiteY3" fmla="*/ 636134 h 2175091"/>
              <a:gd name="connsiteX4" fmla="*/ 3323151 w 7147844"/>
              <a:gd name="connsiteY4" fmla="*/ 2175091 h 2175091"/>
              <a:gd name="connsiteX5" fmla="*/ 11151 w 7147844"/>
              <a:gd name="connsiteY5" fmla="*/ 2175091 h 2175091"/>
              <a:gd name="connsiteX6" fmla="*/ 0 w 7147844"/>
              <a:gd name="connsiteY6" fmla="*/ 77 h 2175091"/>
              <a:gd name="connsiteX0" fmla="*/ 0 w 6932980"/>
              <a:gd name="connsiteY0" fmla="*/ 77 h 2175091"/>
              <a:gd name="connsiteX1" fmla="*/ 6523551 w 6932980"/>
              <a:gd name="connsiteY1" fmla="*/ 323462 h 2175091"/>
              <a:gd name="connsiteX2" fmla="*/ 6070995 w 6932980"/>
              <a:gd name="connsiteY2" fmla="*/ 580379 h 2175091"/>
              <a:gd name="connsiteX3" fmla="*/ 3338946 w 6932980"/>
              <a:gd name="connsiteY3" fmla="*/ 636134 h 2175091"/>
              <a:gd name="connsiteX4" fmla="*/ 3323151 w 6932980"/>
              <a:gd name="connsiteY4" fmla="*/ 2175091 h 2175091"/>
              <a:gd name="connsiteX5" fmla="*/ 11151 w 6932980"/>
              <a:gd name="connsiteY5" fmla="*/ 2175091 h 2175091"/>
              <a:gd name="connsiteX6" fmla="*/ 0 w 6932980"/>
              <a:gd name="connsiteY6" fmla="*/ 77 h 2175091"/>
              <a:gd name="connsiteX0" fmla="*/ 0 w 6683010"/>
              <a:gd name="connsiteY0" fmla="*/ 30766 h 2205780"/>
              <a:gd name="connsiteX1" fmla="*/ 6166712 w 6683010"/>
              <a:gd name="connsiteY1" fmla="*/ 119976 h 2205780"/>
              <a:gd name="connsiteX2" fmla="*/ 6070995 w 6683010"/>
              <a:gd name="connsiteY2" fmla="*/ 611068 h 2205780"/>
              <a:gd name="connsiteX3" fmla="*/ 3338946 w 6683010"/>
              <a:gd name="connsiteY3" fmla="*/ 666823 h 2205780"/>
              <a:gd name="connsiteX4" fmla="*/ 3323151 w 6683010"/>
              <a:gd name="connsiteY4" fmla="*/ 2205780 h 2205780"/>
              <a:gd name="connsiteX5" fmla="*/ 11151 w 6683010"/>
              <a:gd name="connsiteY5" fmla="*/ 2205780 h 2205780"/>
              <a:gd name="connsiteX6" fmla="*/ 0 w 6683010"/>
              <a:gd name="connsiteY6" fmla="*/ 30766 h 2205780"/>
              <a:gd name="connsiteX0" fmla="*/ 0 w 6683010"/>
              <a:gd name="connsiteY0" fmla="*/ 135 h 2175149"/>
              <a:gd name="connsiteX1" fmla="*/ 6166712 w 6683010"/>
              <a:gd name="connsiteY1" fmla="*/ 89345 h 2175149"/>
              <a:gd name="connsiteX2" fmla="*/ 6070995 w 6683010"/>
              <a:gd name="connsiteY2" fmla="*/ 580437 h 2175149"/>
              <a:gd name="connsiteX3" fmla="*/ 3338946 w 6683010"/>
              <a:gd name="connsiteY3" fmla="*/ 636192 h 2175149"/>
              <a:gd name="connsiteX4" fmla="*/ 3323151 w 6683010"/>
              <a:gd name="connsiteY4" fmla="*/ 2175149 h 2175149"/>
              <a:gd name="connsiteX5" fmla="*/ 11151 w 6683010"/>
              <a:gd name="connsiteY5" fmla="*/ 2175149 h 2175149"/>
              <a:gd name="connsiteX6" fmla="*/ 0 w 6683010"/>
              <a:gd name="connsiteY6" fmla="*/ 135 h 2175149"/>
              <a:gd name="connsiteX0" fmla="*/ 0 w 6326958"/>
              <a:gd name="connsiteY0" fmla="*/ 135 h 2175149"/>
              <a:gd name="connsiteX1" fmla="*/ 6166712 w 6326958"/>
              <a:gd name="connsiteY1" fmla="*/ 89345 h 2175149"/>
              <a:gd name="connsiteX2" fmla="*/ 6070995 w 6326958"/>
              <a:gd name="connsiteY2" fmla="*/ 580437 h 2175149"/>
              <a:gd name="connsiteX3" fmla="*/ 3338946 w 6326958"/>
              <a:gd name="connsiteY3" fmla="*/ 636192 h 2175149"/>
              <a:gd name="connsiteX4" fmla="*/ 3323151 w 6326958"/>
              <a:gd name="connsiteY4" fmla="*/ 2175149 h 2175149"/>
              <a:gd name="connsiteX5" fmla="*/ 11151 w 6326958"/>
              <a:gd name="connsiteY5" fmla="*/ 2175149 h 2175149"/>
              <a:gd name="connsiteX6" fmla="*/ 0 w 6326958"/>
              <a:gd name="connsiteY6" fmla="*/ 135 h 2175149"/>
              <a:gd name="connsiteX0" fmla="*/ 0 w 6433980"/>
              <a:gd name="connsiteY0" fmla="*/ 135 h 2175149"/>
              <a:gd name="connsiteX1" fmla="*/ 6166712 w 6433980"/>
              <a:gd name="connsiteY1" fmla="*/ 89345 h 2175149"/>
              <a:gd name="connsiteX2" fmla="*/ 6215961 w 6433980"/>
              <a:gd name="connsiteY2" fmla="*/ 591588 h 2175149"/>
              <a:gd name="connsiteX3" fmla="*/ 3338946 w 6433980"/>
              <a:gd name="connsiteY3" fmla="*/ 636192 h 2175149"/>
              <a:gd name="connsiteX4" fmla="*/ 3323151 w 6433980"/>
              <a:gd name="connsiteY4" fmla="*/ 2175149 h 2175149"/>
              <a:gd name="connsiteX5" fmla="*/ 11151 w 6433980"/>
              <a:gd name="connsiteY5" fmla="*/ 2175149 h 2175149"/>
              <a:gd name="connsiteX6" fmla="*/ 0 w 6433980"/>
              <a:gd name="connsiteY6" fmla="*/ 135 h 2175149"/>
              <a:gd name="connsiteX0" fmla="*/ 0 w 6215961"/>
              <a:gd name="connsiteY0" fmla="*/ 135 h 2175149"/>
              <a:gd name="connsiteX1" fmla="*/ 6166712 w 6215961"/>
              <a:gd name="connsiteY1" fmla="*/ 89345 h 2175149"/>
              <a:gd name="connsiteX2" fmla="*/ 6215961 w 6215961"/>
              <a:gd name="connsiteY2" fmla="*/ 591588 h 2175149"/>
              <a:gd name="connsiteX3" fmla="*/ 3338946 w 6215961"/>
              <a:gd name="connsiteY3" fmla="*/ 636192 h 2175149"/>
              <a:gd name="connsiteX4" fmla="*/ 3323151 w 6215961"/>
              <a:gd name="connsiteY4" fmla="*/ 2175149 h 2175149"/>
              <a:gd name="connsiteX5" fmla="*/ 11151 w 6215961"/>
              <a:gd name="connsiteY5" fmla="*/ 2175149 h 2175149"/>
              <a:gd name="connsiteX6" fmla="*/ 0 w 6215961"/>
              <a:gd name="connsiteY6" fmla="*/ 135 h 2175149"/>
              <a:gd name="connsiteX0" fmla="*/ 0 w 6215961"/>
              <a:gd name="connsiteY0" fmla="*/ 135 h 2175149"/>
              <a:gd name="connsiteX1" fmla="*/ 6166712 w 6215961"/>
              <a:gd name="connsiteY1" fmla="*/ 89345 h 2175149"/>
              <a:gd name="connsiteX2" fmla="*/ 6215961 w 6215961"/>
              <a:gd name="connsiteY2" fmla="*/ 591588 h 2175149"/>
              <a:gd name="connsiteX3" fmla="*/ 3338946 w 6215961"/>
              <a:gd name="connsiteY3" fmla="*/ 636192 h 2175149"/>
              <a:gd name="connsiteX4" fmla="*/ 3323151 w 6215961"/>
              <a:gd name="connsiteY4" fmla="*/ 2175149 h 2175149"/>
              <a:gd name="connsiteX5" fmla="*/ 11151 w 6215961"/>
              <a:gd name="connsiteY5" fmla="*/ 2175149 h 2175149"/>
              <a:gd name="connsiteX6" fmla="*/ 0 w 6215961"/>
              <a:gd name="connsiteY6" fmla="*/ 135 h 2175149"/>
              <a:gd name="connsiteX0" fmla="*/ 0 w 6215961"/>
              <a:gd name="connsiteY0" fmla="*/ 135 h 2175149"/>
              <a:gd name="connsiteX1" fmla="*/ 6166712 w 6215961"/>
              <a:gd name="connsiteY1" fmla="*/ 89345 h 2175149"/>
              <a:gd name="connsiteX2" fmla="*/ 6215961 w 6215961"/>
              <a:gd name="connsiteY2" fmla="*/ 591588 h 2175149"/>
              <a:gd name="connsiteX3" fmla="*/ 3338946 w 6215961"/>
              <a:gd name="connsiteY3" fmla="*/ 636192 h 2175149"/>
              <a:gd name="connsiteX4" fmla="*/ 3323151 w 6215961"/>
              <a:gd name="connsiteY4" fmla="*/ 2175149 h 2175149"/>
              <a:gd name="connsiteX5" fmla="*/ 11151 w 6215961"/>
              <a:gd name="connsiteY5" fmla="*/ 2175149 h 2175149"/>
              <a:gd name="connsiteX6" fmla="*/ 0 w 6215961"/>
              <a:gd name="connsiteY6" fmla="*/ 135 h 2175149"/>
              <a:gd name="connsiteX0" fmla="*/ 0 w 6215961"/>
              <a:gd name="connsiteY0" fmla="*/ 0 h 2175014"/>
              <a:gd name="connsiteX1" fmla="*/ 6189014 w 6215961"/>
              <a:gd name="connsiteY1" fmla="*/ 22302 h 2175014"/>
              <a:gd name="connsiteX2" fmla="*/ 6215961 w 6215961"/>
              <a:gd name="connsiteY2" fmla="*/ 591453 h 2175014"/>
              <a:gd name="connsiteX3" fmla="*/ 3338946 w 6215961"/>
              <a:gd name="connsiteY3" fmla="*/ 636057 h 2175014"/>
              <a:gd name="connsiteX4" fmla="*/ 3323151 w 6215961"/>
              <a:gd name="connsiteY4" fmla="*/ 2175014 h 2175014"/>
              <a:gd name="connsiteX5" fmla="*/ 11151 w 6215961"/>
              <a:gd name="connsiteY5" fmla="*/ 2175014 h 2175014"/>
              <a:gd name="connsiteX6" fmla="*/ 0 w 6215961"/>
              <a:gd name="connsiteY6" fmla="*/ 0 h 2175014"/>
              <a:gd name="connsiteX0" fmla="*/ 0 w 6189014"/>
              <a:gd name="connsiteY0" fmla="*/ 0 h 2175014"/>
              <a:gd name="connsiteX1" fmla="*/ 6189014 w 6189014"/>
              <a:gd name="connsiteY1" fmla="*/ 22302 h 2175014"/>
              <a:gd name="connsiteX2" fmla="*/ 6182507 w 6189014"/>
              <a:gd name="connsiteY2" fmla="*/ 602604 h 2175014"/>
              <a:gd name="connsiteX3" fmla="*/ 3338946 w 6189014"/>
              <a:gd name="connsiteY3" fmla="*/ 636057 h 2175014"/>
              <a:gd name="connsiteX4" fmla="*/ 3323151 w 6189014"/>
              <a:gd name="connsiteY4" fmla="*/ 2175014 h 2175014"/>
              <a:gd name="connsiteX5" fmla="*/ 11151 w 6189014"/>
              <a:gd name="connsiteY5" fmla="*/ 2175014 h 2175014"/>
              <a:gd name="connsiteX6" fmla="*/ 0 w 6189014"/>
              <a:gd name="connsiteY6" fmla="*/ 0 h 2175014"/>
              <a:gd name="connsiteX0" fmla="*/ 0 w 6189014"/>
              <a:gd name="connsiteY0" fmla="*/ 0 h 2175014"/>
              <a:gd name="connsiteX1" fmla="*/ 6189014 w 6189014"/>
              <a:gd name="connsiteY1" fmla="*/ 22302 h 2175014"/>
              <a:gd name="connsiteX2" fmla="*/ 6171356 w 6189014"/>
              <a:gd name="connsiteY2" fmla="*/ 636058 h 2175014"/>
              <a:gd name="connsiteX3" fmla="*/ 3338946 w 6189014"/>
              <a:gd name="connsiteY3" fmla="*/ 636057 h 2175014"/>
              <a:gd name="connsiteX4" fmla="*/ 3323151 w 6189014"/>
              <a:gd name="connsiteY4" fmla="*/ 2175014 h 2175014"/>
              <a:gd name="connsiteX5" fmla="*/ 11151 w 6189014"/>
              <a:gd name="connsiteY5" fmla="*/ 2175014 h 2175014"/>
              <a:gd name="connsiteX6" fmla="*/ 0 w 6189014"/>
              <a:gd name="connsiteY6" fmla="*/ 0 h 2175014"/>
              <a:gd name="connsiteX0" fmla="*/ 0 w 6189014"/>
              <a:gd name="connsiteY0" fmla="*/ 0 h 2175014"/>
              <a:gd name="connsiteX1" fmla="*/ 6189014 w 6189014"/>
              <a:gd name="connsiteY1" fmla="*/ 22302 h 2175014"/>
              <a:gd name="connsiteX2" fmla="*/ 6171356 w 6189014"/>
              <a:gd name="connsiteY2" fmla="*/ 636058 h 2175014"/>
              <a:gd name="connsiteX3" fmla="*/ 3350097 w 6189014"/>
              <a:gd name="connsiteY3" fmla="*/ 613754 h 2175014"/>
              <a:gd name="connsiteX4" fmla="*/ 3323151 w 6189014"/>
              <a:gd name="connsiteY4" fmla="*/ 2175014 h 2175014"/>
              <a:gd name="connsiteX5" fmla="*/ 11151 w 6189014"/>
              <a:gd name="connsiteY5" fmla="*/ 2175014 h 2175014"/>
              <a:gd name="connsiteX6" fmla="*/ 0 w 6189014"/>
              <a:gd name="connsiteY6" fmla="*/ 0 h 2175014"/>
              <a:gd name="connsiteX0" fmla="*/ 0 w 6189014"/>
              <a:gd name="connsiteY0" fmla="*/ 0 h 2175014"/>
              <a:gd name="connsiteX1" fmla="*/ 6189014 w 6189014"/>
              <a:gd name="connsiteY1" fmla="*/ 22302 h 2175014"/>
              <a:gd name="connsiteX2" fmla="*/ 6171356 w 6189014"/>
              <a:gd name="connsiteY2" fmla="*/ 624907 h 2175014"/>
              <a:gd name="connsiteX3" fmla="*/ 3350097 w 6189014"/>
              <a:gd name="connsiteY3" fmla="*/ 613754 h 2175014"/>
              <a:gd name="connsiteX4" fmla="*/ 3323151 w 6189014"/>
              <a:gd name="connsiteY4" fmla="*/ 2175014 h 2175014"/>
              <a:gd name="connsiteX5" fmla="*/ 11151 w 6189014"/>
              <a:gd name="connsiteY5" fmla="*/ 2175014 h 2175014"/>
              <a:gd name="connsiteX6" fmla="*/ 0 w 6189014"/>
              <a:gd name="connsiteY6" fmla="*/ 0 h 2175014"/>
              <a:gd name="connsiteX0" fmla="*/ 0 w 6204809"/>
              <a:gd name="connsiteY0" fmla="*/ 0 h 2175014"/>
              <a:gd name="connsiteX1" fmla="*/ 6189014 w 6204809"/>
              <a:gd name="connsiteY1" fmla="*/ 22302 h 2175014"/>
              <a:gd name="connsiteX2" fmla="*/ 6204809 w 6204809"/>
              <a:gd name="connsiteY2" fmla="*/ 624907 h 2175014"/>
              <a:gd name="connsiteX3" fmla="*/ 3350097 w 6204809"/>
              <a:gd name="connsiteY3" fmla="*/ 613754 h 2175014"/>
              <a:gd name="connsiteX4" fmla="*/ 3323151 w 6204809"/>
              <a:gd name="connsiteY4" fmla="*/ 2175014 h 2175014"/>
              <a:gd name="connsiteX5" fmla="*/ 11151 w 6204809"/>
              <a:gd name="connsiteY5" fmla="*/ 2175014 h 2175014"/>
              <a:gd name="connsiteX6" fmla="*/ 0 w 6204809"/>
              <a:gd name="connsiteY6" fmla="*/ 0 h 2175014"/>
              <a:gd name="connsiteX0" fmla="*/ 0 w 6204809"/>
              <a:gd name="connsiteY0" fmla="*/ 15677 h 2190691"/>
              <a:gd name="connsiteX1" fmla="*/ 6189014 w 6204809"/>
              <a:gd name="connsiteY1" fmla="*/ 4525 h 2190691"/>
              <a:gd name="connsiteX2" fmla="*/ 6204809 w 6204809"/>
              <a:gd name="connsiteY2" fmla="*/ 640584 h 2190691"/>
              <a:gd name="connsiteX3" fmla="*/ 3350097 w 6204809"/>
              <a:gd name="connsiteY3" fmla="*/ 629431 h 2190691"/>
              <a:gd name="connsiteX4" fmla="*/ 3323151 w 6204809"/>
              <a:gd name="connsiteY4" fmla="*/ 2190691 h 2190691"/>
              <a:gd name="connsiteX5" fmla="*/ 11151 w 6204809"/>
              <a:gd name="connsiteY5" fmla="*/ 2190691 h 2190691"/>
              <a:gd name="connsiteX6" fmla="*/ 0 w 6204809"/>
              <a:gd name="connsiteY6" fmla="*/ 15677 h 2190691"/>
              <a:gd name="connsiteX0" fmla="*/ 0 w 6193657"/>
              <a:gd name="connsiteY0" fmla="*/ 15611 h 2190625"/>
              <a:gd name="connsiteX1" fmla="*/ 6189014 w 6193657"/>
              <a:gd name="connsiteY1" fmla="*/ 4459 h 2190625"/>
              <a:gd name="connsiteX2" fmla="*/ 6193657 w 6193657"/>
              <a:gd name="connsiteY2" fmla="*/ 651670 h 2190625"/>
              <a:gd name="connsiteX3" fmla="*/ 3350097 w 6193657"/>
              <a:gd name="connsiteY3" fmla="*/ 629365 h 2190625"/>
              <a:gd name="connsiteX4" fmla="*/ 3323151 w 6193657"/>
              <a:gd name="connsiteY4" fmla="*/ 2190625 h 2190625"/>
              <a:gd name="connsiteX5" fmla="*/ 11151 w 6193657"/>
              <a:gd name="connsiteY5" fmla="*/ 2190625 h 2190625"/>
              <a:gd name="connsiteX6" fmla="*/ 0 w 6193657"/>
              <a:gd name="connsiteY6" fmla="*/ 15611 h 2190625"/>
              <a:gd name="connsiteX0" fmla="*/ 0 w 6193657"/>
              <a:gd name="connsiteY0" fmla="*/ 15611 h 2190625"/>
              <a:gd name="connsiteX1" fmla="*/ 6189014 w 6193657"/>
              <a:gd name="connsiteY1" fmla="*/ 4459 h 2190625"/>
              <a:gd name="connsiteX2" fmla="*/ 6193657 w 6193657"/>
              <a:gd name="connsiteY2" fmla="*/ 651670 h 2190625"/>
              <a:gd name="connsiteX3" fmla="*/ 3350097 w 6193657"/>
              <a:gd name="connsiteY3" fmla="*/ 629365 h 2190625"/>
              <a:gd name="connsiteX4" fmla="*/ 3356604 w 6193657"/>
              <a:gd name="connsiteY4" fmla="*/ 2190625 h 2190625"/>
              <a:gd name="connsiteX5" fmla="*/ 11151 w 6193657"/>
              <a:gd name="connsiteY5" fmla="*/ 2190625 h 2190625"/>
              <a:gd name="connsiteX6" fmla="*/ 0 w 6193657"/>
              <a:gd name="connsiteY6" fmla="*/ 15611 h 2190625"/>
              <a:gd name="connsiteX0" fmla="*/ 0 w 6193657"/>
              <a:gd name="connsiteY0" fmla="*/ 15611 h 2190625"/>
              <a:gd name="connsiteX1" fmla="*/ 6189014 w 6193657"/>
              <a:gd name="connsiteY1" fmla="*/ 4459 h 2190625"/>
              <a:gd name="connsiteX2" fmla="*/ 6193657 w 6193657"/>
              <a:gd name="connsiteY2" fmla="*/ 651670 h 2190625"/>
              <a:gd name="connsiteX3" fmla="*/ 3361248 w 6193657"/>
              <a:gd name="connsiteY3" fmla="*/ 629365 h 2190625"/>
              <a:gd name="connsiteX4" fmla="*/ 3356604 w 6193657"/>
              <a:gd name="connsiteY4" fmla="*/ 2190625 h 2190625"/>
              <a:gd name="connsiteX5" fmla="*/ 11151 w 6193657"/>
              <a:gd name="connsiteY5" fmla="*/ 2190625 h 2190625"/>
              <a:gd name="connsiteX6" fmla="*/ 0 w 6193657"/>
              <a:gd name="connsiteY6" fmla="*/ 15611 h 2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3657" h="2190625">
                <a:moveTo>
                  <a:pt x="0" y="15611"/>
                </a:moveTo>
                <a:lnTo>
                  <a:pt x="6189014" y="4459"/>
                </a:lnTo>
                <a:cubicBezTo>
                  <a:pt x="6160066" y="-62375"/>
                  <a:pt x="6189166" y="644163"/>
                  <a:pt x="6193657" y="651670"/>
                </a:cubicBezTo>
                <a:cubicBezTo>
                  <a:pt x="6186998" y="636875"/>
                  <a:pt x="3960470" y="623775"/>
                  <a:pt x="3361248" y="629365"/>
                </a:cubicBezTo>
                <a:lnTo>
                  <a:pt x="3356604" y="2190625"/>
                </a:lnTo>
                <a:lnTo>
                  <a:pt x="11151" y="2190625"/>
                </a:lnTo>
                <a:lnTo>
                  <a:pt x="0" y="15611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32" name="Picture 8" descr="http://www.citifmonline.com/wp-content/uploads/2014/03/black-people-offic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30" y="3249489"/>
            <a:ext cx="942829" cy="5142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9" b="-6686"/>
          <a:stretch/>
        </p:blipFill>
        <p:spPr bwMode="auto">
          <a:xfrm>
            <a:off x="7952032" y="4630778"/>
            <a:ext cx="820023" cy="53370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3880FF-B11A-4FA9-B5CC-7226C1B851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6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104F-8CAD-476A-9ACD-A10F1B70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327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Process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5527-CA05-4E60-AABA-E4EEAAB44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SCM Policy states </a:t>
            </a:r>
            <a:r>
              <a:rPr lang="en-US" sz="1600" dirty="0"/>
              <a:t>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Annual targets shall be set for City of Ekurhuleni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and each Department, for at least designated groups including: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B-BBEE enterprises with equitable gender participation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Enterprises based within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geographical area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Products manufactured in South Africa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Youth empowerment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People with disabilities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PwD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Currently, City in engaging national Treasury regarding the policies that do not cater for certain designated groups such as  targeting enterprises based with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geographical area.</a:t>
            </a:r>
          </a:p>
          <a:p>
            <a:pPr marL="0" indent="0">
              <a:buNone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To empower designated groups the City, ensure that bids are advertised with a pre-qualifying criteria 30% subcontracting requirement.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8E553-A303-407A-AA2D-BE7F3F24C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3880FF-B11A-4FA9-B5CC-7226C1B851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DEC7-9E93-4955-89FD-5C32DF4C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PROCUMENT ACTIVITIES 2021/22 FINANCIAL YEAR</a:t>
            </a:r>
            <a:endParaRPr lang="en-ZA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003D2A-5F5D-BFB6-9E8A-D13182E7A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145412"/>
              </p:ext>
            </p:extLst>
          </p:nvPr>
        </p:nvGraphicFramePr>
        <p:xfrm>
          <a:off x="1299344" y="899374"/>
          <a:ext cx="6388717" cy="2339492"/>
        </p:xfrm>
        <a:graphic>
          <a:graphicData uri="http://schemas.openxmlformats.org/drawingml/2006/table">
            <a:tbl>
              <a:tblPr/>
              <a:tblGrid>
                <a:gridCol w="1730933">
                  <a:extLst>
                    <a:ext uri="{9D8B030D-6E8A-4147-A177-3AD203B41FA5}">
                      <a16:colId xmlns:a16="http://schemas.microsoft.com/office/drawing/2014/main" val="3748900547"/>
                    </a:ext>
                  </a:extLst>
                </a:gridCol>
                <a:gridCol w="1542104">
                  <a:extLst>
                    <a:ext uri="{9D8B030D-6E8A-4147-A177-3AD203B41FA5}">
                      <a16:colId xmlns:a16="http://schemas.microsoft.com/office/drawing/2014/main" val="3569580113"/>
                    </a:ext>
                  </a:extLst>
                </a:gridCol>
                <a:gridCol w="912674">
                  <a:extLst>
                    <a:ext uri="{9D8B030D-6E8A-4147-A177-3AD203B41FA5}">
                      <a16:colId xmlns:a16="http://schemas.microsoft.com/office/drawing/2014/main" val="973518339"/>
                    </a:ext>
                  </a:extLst>
                </a:gridCol>
                <a:gridCol w="771052">
                  <a:extLst>
                    <a:ext uri="{9D8B030D-6E8A-4147-A177-3AD203B41FA5}">
                      <a16:colId xmlns:a16="http://schemas.microsoft.com/office/drawing/2014/main" val="2385497412"/>
                    </a:ext>
                  </a:extLst>
                </a:gridCol>
                <a:gridCol w="1431954">
                  <a:extLst>
                    <a:ext uri="{9D8B030D-6E8A-4147-A177-3AD203B41FA5}">
                      <a16:colId xmlns:a16="http://schemas.microsoft.com/office/drawing/2014/main" val="1441833462"/>
                    </a:ext>
                  </a:extLst>
                </a:gridCol>
              </a:tblGrid>
              <a:tr h="574674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AWARDS MADE TO: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2021/22 FY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BIDS &amp; QUOTATIONS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2021/2022 </a:t>
                      </a:r>
                      <a:b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10354"/>
                  </a:ext>
                </a:extLst>
              </a:tr>
              <a:tr h="22171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FEMALES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798 936 172,36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73,14%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348861"/>
                  </a:ext>
                </a:extLst>
              </a:tr>
              <a:tr h="262505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FEMALE 30-100%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408 563 021,08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65544"/>
                  </a:ext>
                </a:extLst>
              </a:tr>
              <a:tr h="22171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HDI 50-100%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61 697 427,63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-13,58%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13120"/>
                  </a:ext>
                </a:extLst>
              </a:tr>
              <a:tr h="172047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 HDI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768 610 252,43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79,99%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49,99%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813062"/>
                  </a:ext>
                </a:extLst>
              </a:tr>
              <a:tr h="22171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PwD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345"/>
                  </a:ext>
                </a:extLst>
              </a:tr>
              <a:tr h="22171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197 729 788,90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52332"/>
                  </a:ext>
                </a:extLst>
              </a:tr>
              <a:tr h="22171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YOUTH WITHIN CoE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408 840,00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83653"/>
                  </a:ext>
                </a:extLst>
              </a:tr>
              <a:tr h="22171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SUB-CONTRACTING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3 676 125 508,05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409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53C86-0E48-4E5A-99AD-EF964E600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3880FF-B11A-4FA9-B5CC-7226C1B8517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91127D-3980-12EF-3783-FF76539F2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118761"/>
              </p:ext>
            </p:extLst>
          </p:nvPr>
        </p:nvGraphicFramePr>
        <p:xfrm>
          <a:off x="1047565" y="3301528"/>
          <a:ext cx="6640495" cy="257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02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136D4-219A-8247-0385-F4EEE2E6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EMPOWERMENT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7392B-0CA3-9489-18FD-3C9304BC6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3880FF-B11A-4FA9-B5CC-7226C1B8517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00E500-9E7E-8EAA-5256-1740090559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158540"/>
              </p:ext>
            </p:extLst>
          </p:nvPr>
        </p:nvGraphicFramePr>
        <p:xfrm>
          <a:off x="457200" y="1600200"/>
          <a:ext cx="6504128" cy="1340974"/>
        </p:xfrm>
        <a:graphic>
          <a:graphicData uri="http://schemas.openxmlformats.org/drawingml/2006/table">
            <a:tbl>
              <a:tblPr/>
              <a:tblGrid>
                <a:gridCol w="1762202">
                  <a:extLst>
                    <a:ext uri="{9D8B030D-6E8A-4147-A177-3AD203B41FA5}">
                      <a16:colId xmlns:a16="http://schemas.microsoft.com/office/drawing/2014/main" val="3525808005"/>
                    </a:ext>
                  </a:extLst>
                </a:gridCol>
                <a:gridCol w="1569962">
                  <a:extLst>
                    <a:ext uri="{9D8B030D-6E8A-4147-A177-3AD203B41FA5}">
                      <a16:colId xmlns:a16="http://schemas.microsoft.com/office/drawing/2014/main" val="3912988067"/>
                    </a:ext>
                  </a:extLst>
                </a:gridCol>
                <a:gridCol w="929161">
                  <a:extLst>
                    <a:ext uri="{9D8B030D-6E8A-4147-A177-3AD203B41FA5}">
                      <a16:colId xmlns:a16="http://schemas.microsoft.com/office/drawing/2014/main" val="3872816367"/>
                    </a:ext>
                  </a:extLst>
                </a:gridCol>
                <a:gridCol w="784981">
                  <a:extLst>
                    <a:ext uri="{9D8B030D-6E8A-4147-A177-3AD203B41FA5}">
                      <a16:colId xmlns:a16="http://schemas.microsoft.com/office/drawing/2014/main" val="1803755599"/>
                    </a:ext>
                  </a:extLst>
                </a:gridCol>
                <a:gridCol w="1457822">
                  <a:extLst>
                    <a:ext uri="{9D8B030D-6E8A-4147-A177-3AD203B41FA5}">
                      <a16:colId xmlns:a16="http://schemas.microsoft.com/office/drawing/2014/main" val="3691315153"/>
                    </a:ext>
                  </a:extLst>
                </a:gridCol>
              </a:tblGrid>
              <a:tr h="597760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AWARD MADE TO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COMPANIES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b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2021/22 FY</a:t>
                      </a:r>
                      <a:b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BIDS &amp; QUOTATIONS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2021/2022 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b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65839"/>
                  </a:ext>
                </a:extLst>
              </a:tr>
              <a:tr h="245082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CoE BASED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309 324 665,58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-37,84%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49716"/>
                  </a:ext>
                </a:extLst>
              </a:tr>
              <a:tr h="24906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CoE BASED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652 637 875,56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67,84%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37,84%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96938"/>
                  </a:ext>
                </a:extLst>
              </a:tr>
              <a:tr h="249066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961 962 541,14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3321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0A2AC48-2B02-9F5B-D12B-E2D539CF7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771659"/>
              </p:ext>
            </p:extLst>
          </p:nvPr>
        </p:nvGraphicFramePr>
        <p:xfrm>
          <a:off x="523783" y="3277162"/>
          <a:ext cx="668488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60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C840-1D9B-76BB-DCB8-FDF00196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Challenges</a:t>
            </a:r>
            <a:endParaRPr lang="en-ZA" sz="4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30A9D0-9B19-A2C2-2676-14A149566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601531"/>
              </p:ext>
            </p:extLst>
          </p:nvPr>
        </p:nvGraphicFramePr>
        <p:xfrm>
          <a:off x="304800" y="8367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4D950-A9AF-F0B5-35B0-9BB76FD2B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3880FF-B11A-4FA9-B5CC-7226C1B8517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6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3880FF-B11A-4FA9-B5CC-7226C1B8517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142" y="1681939"/>
            <a:ext cx="8242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ZA" dirty="0">
                <a:latin typeface="Arial" pitchFamily="34" charset="0"/>
                <a:cs typeface="Arial" pitchFamily="34" charset="0"/>
              </a:rPr>
              <a:t>The City will conduct workshops/ road shows/ trainings that are aimed at empowering targeted designated groups including, Military Veterans, Youth and  People with disabilities (</a:t>
            </a:r>
            <a:r>
              <a:rPr lang="en-ZA" dirty="0" err="1">
                <a:latin typeface="Arial" pitchFamily="34" charset="0"/>
                <a:cs typeface="Arial" pitchFamily="34" charset="0"/>
              </a:rPr>
              <a:t>PwD</a:t>
            </a:r>
            <a:r>
              <a:rPr lang="en-ZA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ZA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ZA" dirty="0">
                <a:latin typeface="Arial" pitchFamily="34" charset="0"/>
                <a:cs typeface="Arial" pitchFamily="34" charset="0"/>
              </a:rPr>
              <a:t>The City will continually engage National Treasury to assist with policies that will give effect to targeted initiatives.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ZA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ZA" dirty="0">
              <a:latin typeface="Arial" pitchFamily="34" charset="0"/>
              <a:cs typeface="Arial" pitchFamily="34" charset="0"/>
            </a:endParaRPr>
          </a:p>
          <a:p>
            <a:endParaRPr lang="en-ZA" sz="1200" dirty="0">
              <a:latin typeface="Arial" pitchFamily="34" charset="0"/>
              <a:cs typeface="Arial" pitchFamily="34" charset="0"/>
            </a:endParaRPr>
          </a:p>
          <a:p>
            <a:endParaRPr lang="en-ZA" sz="1200" dirty="0">
              <a:latin typeface="Arial" pitchFamily="34" charset="0"/>
              <a:cs typeface="Arial" pitchFamily="34" charset="0"/>
            </a:endParaRPr>
          </a:p>
          <a:p>
            <a:endParaRPr lang="en-ZA" sz="1200" dirty="0">
              <a:latin typeface="Arial" pitchFamily="34" charset="0"/>
              <a:cs typeface="Arial" pitchFamily="34" charset="0"/>
            </a:endParaRPr>
          </a:p>
          <a:p>
            <a:endParaRPr lang="en-Z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1664" y="206398"/>
            <a:ext cx="8229600" cy="562074"/>
          </a:xfrm>
        </p:spPr>
        <p:txBody>
          <a:bodyPr/>
          <a:lstStyle/>
          <a:p>
            <a:r>
              <a:rPr lang="en-ZA" sz="2000" dirty="0">
                <a:latin typeface="Arial"/>
              </a:rPr>
              <a:t>Conclusion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loitte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Master Main">
  <a:themeElements>
    <a:clrScheme name="Deloitte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Deloitte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MM">
  <a:themeElements>
    <a:clrScheme name="Deloitte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18812</TotalTime>
  <Words>521</Words>
  <Application>Microsoft Office PowerPoint</Application>
  <PresentationFormat>On-screen Show (4:3)</PresentationFormat>
  <Paragraphs>149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Blank</vt:lpstr>
      <vt:lpstr>Title Master Main</vt:lpstr>
      <vt:lpstr>Custom Design</vt:lpstr>
      <vt:lpstr>EMM</vt:lpstr>
      <vt:lpstr>PowerPoint Presentation</vt:lpstr>
      <vt:lpstr>PowerPoint Presentation</vt:lpstr>
      <vt:lpstr>SCM overview</vt:lpstr>
      <vt:lpstr>Current Process</vt:lpstr>
      <vt:lpstr>PROCUMENT ACTIVITIES 2021/22 FINANCIAL YEAR</vt:lpstr>
      <vt:lpstr>LOCAL EMPOWERMENT</vt:lpstr>
      <vt:lpstr>Challenges</vt:lpstr>
      <vt:lpstr>Conclusion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Khutso Sekgota</dc:creator>
  <cp:lastModifiedBy>Lynencia Mphuthi</cp:lastModifiedBy>
  <cp:revision>604</cp:revision>
  <cp:lastPrinted>2014-03-19T08:46:14Z</cp:lastPrinted>
  <dcterms:created xsi:type="dcterms:W3CDTF">2014-03-11T07:11:34Z</dcterms:created>
  <dcterms:modified xsi:type="dcterms:W3CDTF">2022-08-31T15:17:24Z</dcterms:modified>
</cp:coreProperties>
</file>